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315" r:id="rId3"/>
    <p:sldId id="298" r:id="rId4"/>
    <p:sldId id="299" r:id="rId5"/>
    <p:sldId id="300" r:id="rId6"/>
    <p:sldId id="301" r:id="rId7"/>
    <p:sldId id="258" r:id="rId8"/>
    <p:sldId id="295" r:id="rId9"/>
    <p:sldId id="260" r:id="rId10"/>
    <p:sldId id="261" r:id="rId11"/>
    <p:sldId id="293" r:id="rId12"/>
    <p:sldId id="262" r:id="rId13"/>
    <p:sldId id="263" r:id="rId14"/>
    <p:sldId id="264" r:id="rId15"/>
    <p:sldId id="266" r:id="rId16"/>
    <p:sldId id="269" r:id="rId17"/>
    <p:sldId id="302" r:id="rId18"/>
    <p:sldId id="270" r:id="rId19"/>
    <p:sldId id="271" r:id="rId20"/>
    <p:sldId id="273" r:id="rId21"/>
    <p:sldId id="274" r:id="rId22"/>
    <p:sldId id="276" r:id="rId23"/>
    <p:sldId id="277" r:id="rId24"/>
    <p:sldId id="278" r:id="rId25"/>
    <p:sldId id="279" r:id="rId26"/>
    <p:sldId id="280" r:id="rId27"/>
    <p:sldId id="297" r:id="rId28"/>
    <p:sldId id="281" r:id="rId29"/>
    <p:sldId id="282" r:id="rId30"/>
    <p:sldId id="283" r:id="rId31"/>
    <p:sldId id="284" r:id="rId32"/>
    <p:sldId id="285" r:id="rId33"/>
    <p:sldId id="303" r:id="rId34"/>
    <p:sldId id="286" r:id="rId35"/>
    <p:sldId id="287" r:id="rId36"/>
    <p:sldId id="318" r:id="rId37"/>
    <p:sldId id="319" r:id="rId38"/>
    <p:sldId id="288" r:id="rId39"/>
    <p:sldId id="289" r:id="rId40"/>
    <p:sldId id="312" r:id="rId41"/>
    <p:sldId id="320" r:id="rId42"/>
    <p:sldId id="321" r:id="rId43"/>
  </p:sldIdLst>
  <p:sldSz cx="9906000" cy="6858000" type="A4"/>
  <p:notesSz cx="6662738" cy="987266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400">
          <p15:clr>
            <a:srgbClr val="A4A3A4"/>
          </p15:clr>
        </p15:guide>
      </p15:sldGuideLst>
    </p:ext>
    <p:ext uri="{2D200454-40CA-4A62-9FC3-DE9A4176ACB9}">
      <p15:notesGuideLst xmlns:p15="http://schemas.microsoft.com/office/powerpoint/2012/main">
        <p15:guide id="1" orient="horz" pos="3109">
          <p15:clr>
            <a:srgbClr val="A4A3A4"/>
          </p15:clr>
        </p15:guide>
        <p15:guide id="2" pos="20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CC"/>
    <a:srgbClr val="FF3300"/>
    <a:srgbClr val="CC00CC"/>
    <a:srgbClr val="333399"/>
    <a:srgbClr val="CC3300"/>
    <a:srgbClr val="0066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49" autoAdjust="0"/>
    <p:restoredTop sz="71763" autoAdjust="0"/>
  </p:normalViewPr>
  <p:slideViewPr>
    <p:cSldViewPr>
      <p:cViewPr varScale="1">
        <p:scale>
          <a:sx n="74" d="100"/>
          <a:sy n="74" d="100"/>
        </p:scale>
        <p:origin x="1206" y="33"/>
      </p:cViewPr>
      <p:guideLst>
        <p:guide orient="horz" pos="2880"/>
        <p:guide pos="24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60"/>
    </p:cViewPr>
  </p:sorterViewPr>
  <p:notesViewPr>
    <p:cSldViewPr>
      <p:cViewPr varScale="1">
        <p:scale>
          <a:sx n="37" d="100"/>
          <a:sy n="37" d="100"/>
        </p:scale>
        <p:origin x="-1572" y="-96"/>
      </p:cViewPr>
      <p:guideLst>
        <p:guide orient="horz" pos="3109"/>
        <p:guide pos="209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465138" y="496888"/>
            <a:ext cx="2887662"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zh-CN"/>
              <a:t>第3章 Windows 应用程序基础</a:t>
            </a:r>
          </a:p>
        </p:txBody>
      </p:sp>
      <p:sp>
        <p:nvSpPr>
          <p:cNvPr id="3075" name="Rectangle 3"/>
          <p:cNvSpPr>
            <a:spLocks noGrp="1" noChangeArrowheads="1"/>
          </p:cNvSpPr>
          <p:nvPr>
            <p:ph type="dt" sz="quarter" idx="1"/>
          </p:nvPr>
        </p:nvSpPr>
        <p:spPr bwMode="auto">
          <a:xfrm>
            <a:off x="3276600" y="496888"/>
            <a:ext cx="2887663" cy="493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4E9855CE-B402-488A-BEAB-C2DAA38F1B38}" type="datetime1">
              <a:rPr lang="zh-CN" altLang="en-US"/>
              <a:pPr>
                <a:defRPr/>
              </a:pPr>
              <a:t>2020/10/7</a:t>
            </a:fld>
            <a:endParaRPr lang="en-US" altLang="zh-CN"/>
          </a:p>
        </p:txBody>
      </p:sp>
      <p:sp>
        <p:nvSpPr>
          <p:cNvPr id="3076" name="Rectangle 4"/>
          <p:cNvSpPr>
            <a:spLocks noGrp="1" noChangeArrowheads="1"/>
          </p:cNvSpPr>
          <p:nvPr>
            <p:ph type="ftr" sz="quarter" idx="2"/>
          </p:nvPr>
        </p:nvSpPr>
        <p:spPr bwMode="auto">
          <a:xfrm>
            <a:off x="465138" y="8839200"/>
            <a:ext cx="2887662"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zh-CN"/>
              <a:t>VC++面向对象与可视化程序设计</a:t>
            </a:r>
          </a:p>
        </p:txBody>
      </p:sp>
      <p:sp>
        <p:nvSpPr>
          <p:cNvPr id="3077" name="Rectangle 5"/>
          <p:cNvSpPr>
            <a:spLocks noGrp="1" noChangeArrowheads="1"/>
          </p:cNvSpPr>
          <p:nvPr>
            <p:ph type="sldNum" sz="quarter" idx="3"/>
          </p:nvPr>
        </p:nvSpPr>
        <p:spPr bwMode="auto">
          <a:xfrm>
            <a:off x="3352800" y="883920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06FB905-FC68-4DA4-84E8-2690E2F7A3DC}" type="slidenum">
              <a:rPr lang="en-US" altLang="zh-CN"/>
              <a:pPr>
                <a:defRPr/>
              </a:pPr>
              <a:t>‹#›</a:t>
            </a:fld>
            <a:endParaRPr lang="en-US" altLang="zh-CN"/>
          </a:p>
        </p:txBody>
      </p:sp>
    </p:spTree>
    <p:extLst>
      <p:ext uri="{BB962C8B-B14F-4D97-AF65-F5344CB8AC3E}">
        <p14:creationId xmlns:p14="http://schemas.microsoft.com/office/powerpoint/2010/main" val="2852290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r>
              <a:rPr lang="en-US" altLang="zh-CN"/>
              <a:t>第3章 Windows 应用程序基础</a:t>
            </a:r>
          </a:p>
        </p:txBody>
      </p:sp>
      <p:sp>
        <p:nvSpPr>
          <p:cNvPr id="2051" name="Rectangle 3"/>
          <p:cNvSpPr>
            <a:spLocks noGrp="1" noChangeArrowheads="1"/>
          </p:cNvSpPr>
          <p:nvPr>
            <p:ph type="dt" idx="1"/>
          </p:nvPr>
        </p:nvSpPr>
        <p:spPr bwMode="auto">
          <a:xfrm>
            <a:off x="3775075" y="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0D65510-65EF-40E7-BD97-491CEBCDCDD5}" type="datetime1">
              <a:rPr lang="zh-CN" altLang="en-US"/>
              <a:pPr>
                <a:defRPr/>
              </a:pPr>
              <a:t>2020/10/7</a:t>
            </a:fld>
            <a:endParaRPr lang="en-US" altLang="zh-CN"/>
          </a:p>
        </p:txBody>
      </p:sp>
      <p:sp>
        <p:nvSpPr>
          <p:cNvPr id="2052" name="Rectangle 4"/>
          <p:cNvSpPr>
            <a:spLocks noGrp="1" noRot="1" noChangeAspect="1" noChangeArrowheads="1"/>
          </p:cNvSpPr>
          <p:nvPr>
            <p:ph type="sldImg" idx="2"/>
          </p:nvPr>
        </p:nvSpPr>
        <p:spPr bwMode="auto">
          <a:xfrm>
            <a:off x="658813" y="739775"/>
            <a:ext cx="5348287" cy="370363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889000" y="4689475"/>
            <a:ext cx="4884738" cy="44434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smtClean="0"/>
              <a:t>单击以编辑母版文本样式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4" name="Rectangle 6"/>
          <p:cNvSpPr>
            <a:spLocks noGrp="1" noChangeArrowheads="1"/>
          </p:cNvSpPr>
          <p:nvPr>
            <p:ph type="ftr" sz="quarter" idx="4"/>
          </p:nvPr>
        </p:nvSpPr>
        <p:spPr bwMode="auto">
          <a:xfrm>
            <a:off x="0"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r>
              <a:rPr lang="en-US" altLang="zh-CN"/>
              <a:t>VC++面向对象与可视化程序设计</a:t>
            </a:r>
          </a:p>
        </p:txBody>
      </p:sp>
      <p:sp>
        <p:nvSpPr>
          <p:cNvPr id="2055" name="Rectangle 7"/>
          <p:cNvSpPr>
            <a:spLocks noGrp="1" noChangeArrowheads="1"/>
          </p:cNvSpPr>
          <p:nvPr>
            <p:ph type="sldNum" sz="quarter" idx="5"/>
          </p:nvPr>
        </p:nvSpPr>
        <p:spPr bwMode="auto">
          <a:xfrm>
            <a:off x="3775075" y="9378950"/>
            <a:ext cx="2887663" cy="4937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BB876BE-8509-420C-BE5C-036542DF7BD2}" type="slidenum">
              <a:rPr lang="en-US" altLang="zh-CN"/>
              <a:pPr>
                <a:defRPr/>
              </a:pPr>
              <a:t>‹#›</a:t>
            </a:fld>
            <a:endParaRPr lang="en-US" altLang="zh-CN"/>
          </a:p>
        </p:txBody>
      </p:sp>
    </p:spTree>
    <p:extLst>
      <p:ext uri="{BB962C8B-B14F-4D97-AF65-F5344CB8AC3E}">
        <p14:creationId xmlns:p14="http://schemas.microsoft.com/office/powerpoint/2010/main" val="1406534917"/>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smtClean="0"/>
              <a:t>第3章 Windows 应用程序基础</a:t>
            </a:r>
          </a:p>
        </p:txBody>
      </p:sp>
      <p:sp>
        <p:nvSpPr>
          <p:cNvPr id="5123" name="Rectangle 3"/>
          <p:cNvSpPr>
            <a:spLocks noGrp="1" noChangeArrowheads="1"/>
          </p:cNvSpPr>
          <p:nvPr>
            <p:ph type="dt" sz="quarter" idx="1"/>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3F650CE-20E4-4B27-8586-B4105F16681E}" type="datetime1">
              <a:rPr lang="zh-CN" altLang="en-US" sz="1200" smtClean="0"/>
              <a:pPr/>
              <a:t>2020/10/7</a:t>
            </a:fld>
            <a:endParaRPr lang="en-US" altLang="zh-CN" sz="1200" smtClean="0"/>
          </a:p>
        </p:txBody>
      </p:sp>
      <p:sp>
        <p:nvSpPr>
          <p:cNvPr id="5124" name="Rectangle 6"/>
          <p:cNvSpPr>
            <a:spLocks noGrp="1" noChangeArrowheads="1"/>
          </p:cNvSpPr>
          <p:nvPr>
            <p:ph type="ftr" sz="quarter" idx="4"/>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smtClean="0"/>
              <a:t>VC++面向对象与可视化程序设计</a:t>
            </a:r>
          </a:p>
        </p:txBody>
      </p:sp>
      <p:sp>
        <p:nvSpPr>
          <p:cNvPr id="5125"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87565E0-A1B8-4076-9ABE-EC3F2181679C}" type="slidenum">
              <a:rPr lang="en-US" altLang="zh-CN" sz="1200" smtClean="0"/>
              <a:pPr/>
              <a:t>1</a:t>
            </a:fld>
            <a:endParaRPr lang="en-US" altLang="zh-CN" sz="1200" smtClean="0"/>
          </a:p>
        </p:txBody>
      </p:sp>
      <p:sp>
        <p:nvSpPr>
          <p:cNvPr id="5126" name="Rectangle 2"/>
          <p:cNvSpPr>
            <a:spLocks noGrp="1" noRot="1" noChangeAspect="1" noChangeArrowheads="1" noTextEdit="1"/>
          </p:cNvSpPr>
          <p:nvPr>
            <p:ph type="sldImg"/>
          </p:nvPr>
        </p:nvSpPr>
        <p:spPr>
          <a:ln/>
        </p:spPr>
      </p:sp>
      <p:sp>
        <p:nvSpPr>
          <p:cNvPr id="5127"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730383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smtClean="0"/>
              <a:t>第3章 Windows 应用程序基础</a:t>
            </a:r>
          </a:p>
        </p:txBody>
      </p:sp>
      <p:sp>
        <p:nvSpPr>
          <p:cNvPr id="12291" name="Rectangle 3"/>
          <p:cNvSpPr>
            <a:spLocks noGrp="1" noChangeArrowheads="1"/>
          </p:cNvSpPr>
          <p:nvPr>
            <p:ph type="dt" sz="quarter" idx="1"/>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0AB09E2-E932-4CDB-B661-D6D02862B611}" type="datetime1">
              <a:rPr lang="zh-CN" altLang="en-US" sz="1200" smtClean="0"/>
              <a:pPr/>
              <a:t>2020/10/7</a:t>
            </a:fld>
            <a:endParaRPr lang="en-US" altLang="zh-CN" sz="1200" smtClean="0"/>
          </a:p>
        </p:txBody>
      </p:sp>
      <p:sp>
        <p:nvSpPr>
          <p:cNvPr id="12292" name="Rectangle 6"/>
          <p:cNvSpPr>
            <a:spLocks noGrp="1" noChangeArrowheads="1"/>
          </p:cNvSpPr>
          <p:nvPr>
            <p:ph type="ftr" sz="quarter" idx="4"/>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smtClean="0"/>
              <a:t>VC++面向对象与可视化程序设计</a:t>
            </a:r>
          </a:p>
        </p:txBody>
      </p:sp>
      <p:sp>
        <p:nvSpPr>
          <p:cNvPr id="12293"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8668025-3720-454A-A52C-8CCE4AE7336C}" type="slidenum">
              <a:rPr lang="en-US" altLang="zh-CN" sz="1200" smtClean="0"/>
              <a:pPr/>
              <a:t>7</a:t>
            </a:fld>
            <a:endParaRPr lang="en-US" altLang="zh-CN" sz="1200" smtClean="0"/>
          </a:p>
        </p:txBody>
      </p:sp>
      <p:sp>
        <p:nvSpPr>
          <p:cNvPr id="12294" name="Rectangle 2"/>
          <p:cNvSpPr>
            <a:spLocks noGrp="1" noRot="1" noChangeAspect="1" noChangeArrowheads="1" noTextEdit="1"/>
          </p:cNvSpPr>
          <p:nvPr>
            <p:ph type="sldImg"/>
          </p:nvPr>
        </p:nvSpPr>
        <p:spPr>
          <a:ln/>
        </p:spPr>
      </p:sp>
      <p:sp>
        <p:nvSpPr>
          <p:cNvPr id="12295" name="Rectangle 3"/>
          <p:cNvSpPr>
            <a:spLocks noGrp="1" noChangeArrowheads="1"/>
          </p:cNvSpPr>
          <p:nvPr>
            <p:ph type="body" idx="1"/>
          </p:nvPr>
        </p:nvSpPr>
        <p:spPr>
          <a:noFill/>
        </p:spPr>
        <p:txBody>
          <a:bodyPr/>
          <a:lstStyle/>
          <a:p>
            <a:pPr eaLnBrk="1" hangingPunct="1"/>
            <a:r>
              <a:rPr lang="zh-CN" altLang="en-US" dirty="0" smtClean="0"/>
              <a:t>面向对象的概念放在前面的概念中</a:t>
            </a:r>
            <a:endParaRPr lang="en-US" altLang="zh-CN" dirty="0" smtClean="0"/>
          </a:p>
        </p:txBody>
      </p:sp>
    </p:spTree>
    <p:extLst>
      <p:ext uri="{BB962C8B-B14F-4D97-AF65-F5344CB8AC3E}">
        <p14:creationId xmlns:p14="http://schemas.microsoft.com/office/powerpoint/2010/main" val="248788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专业术语太多，概念可以放到后面去</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第3章 Windows 应用程序基础</a:t>
            </a:r>
            <a:endParaRPr lang="en-US" altLang="zh-CN"/>
          </a:p>
        </p:txBody>
      </p:sp>
      <p:sp>
        <p:nvSpPr>
          <p:cNvPr id="5" name="日期占位符 4"/>
          <p:cNvSpPr>
            <a:spLocks noGrp="1"/>
          </p:cNvSpPr>
          <p:nvPr>
            <p:ph type="dt" idx="11"/>
          </p:nvPr>
        </p:nvSpPr>
        <p:spPr/>
        <p:txBody>
          <a:bodyPr/>
          <a:lstStyle/>
          <a:p>
            <a:pPr>
              <a:defRPr/>
            </a:pPr>
            <a:fld id="{A0D65510-65EF-40E7-BD97-491CEBCDCDD5}" type="datetime1">
              <a:rPr lang="zh-CN" altLang="en-US" smtClean="0"/>
              <a:pPr>
                <a:defRPr/>
              </a:pPr>
              <a:t>2020/10/7</a:t>
            </a:fld>
            <a:endParaRPr lang="en-US" altLang="zh-CN"/>
          </a:p>
        </p:txBody>
      </p:sp>
      <p:sp>
        <p:nvSpPr>
          <p:cNvPr id="6" name="页脚占位符 5"/>
          <p:cNvSpPr>
            <a:spLocks noGrp="1"/>
          </p:cNvSpPr>
          <p:nvPr>
            <p:ph type="ftr" sz="quarter" idx="12"/>
          </p:nvPr>
        </p:nvSpPr>
        <p:spPr/>
        <p:txBody>
          <a:bodyPr/>
          <a:lstStyle/>
          <a:p>
            <a:pPr>
              <a:defRPr/>
            </a:pPr>
            <a:r>
              <a:rPr lang="en-US" altLang="zh-CN" smtClean="0"/>
              <a:t>VC++面向对象与可视化程序设计</a:t>
            </a:r>
            <a:endParaRPr lang="en-US" altLang="zh-CN"/>
          </a:p>
        </p:txBody>
      </p:sp>
      <p:sp>
        <p:nvSpPr>
          <p:cNvPr id="7" name="灯片编号占位符 6"/>
          <p:cNvSpPr>
            <a:spLocks noGrp="1"/>
          </p:cNvSpPr>
          <p:nvPr>
            <p:ph type="sldNum" sz="quarter" idx="13"/>
          </p:nvPr>
        </p:nvSpPr>
        <p:spPr/>
        <p:txBody>
          <a:bodyPr/>
          <a:lstStyle/>
          <a:p>
            <a:pPr>
              <a:defRPr/>
            </a:pPr>
            <a:fld id="{8BB876BE-8509-420C-BE5C-036542DF7BD2}" type="slidenum">
              <a:rPr lang="en-US" altLang="zh-CN" smtClean="0"/>
              <a:pPr>
                <a:defRPr/>
              </a:pPr>
              <a:t>8</a:t>
            </a:fld>
            <a:endParaRPr lang="en-US" altLang="zh-CN"/>
          </a:p>
        </p:txBody>
      </p:sp>
    </p:spTree>
    <p:extLst>
      <p:ext uri="{BB962C8B-B14F-4D97-AF65-F5344CB8AC3E}">
        <p14:creationId xmlns:p14="http://schemas.microsoft.com/office/powerpoint/2010/main" val="3122732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分别用一句话介绍概念，用一句话介绍其联系，举例说明</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第3章 Windows 应用程序基础</a:t>
            </a:r>
            <a:endParaRPr lang="en-US" altLang="zh-CN"/>
          </a:p>
        </p:txBody>
      </p:sp>
      <p:sp>
        <p:nvSpPr>
          <p:cNvPr id="5" name="日期占位符 4"/>
          <p:cNvSpPr>
            <a:spLocks noGrp="1"/>
          </p:cNvSpPr>
          <p:nvPr>
            <p:ph type="dt" idx="11"/>
          </p:nvPr>
        </p:nvSpPr>
        <p:spPr/>
        <p:txBody>
          <a:bodyPr/>
          <a:lstStyle/>
          <a:p>
            <a:pPr>
              <a:defRPr/>
            </a:pPr>
            <a:fld id="{A0D65510-65EF-40E7-BD97-491CEBCDCDD5}" type="datetime1">
              <a:rPr lang="zh-CN" altLang="en-US" smtClean="0"/>
              <a:pPr>
                <a:defRPr/>
              </a:pPr>
              <a:t>2020/10/7</a:t>
            </a:fld>
            <a:endParaRPr lang="en-US" altLang="zh-CN"/>
          </a:p>
        </p:txBody>
      </p:sp>
      <p:sp>
        <p:nvSpPr>
          <p:cNvPr id="6" name="页脚占位符 5"/>
          <p:cNvSpPr>
            <a:spLocks noGrp="1"/>
          </p:cNvSpPr>
          <p:nvPr>
            <p:ph type="ftr" sz="quarter" idx="12"/>
          </p:nvPr>
        </p:nvSpPr>
        <p:spPr/>
        <p:txBody>
          <a:bodyPr/>
          <a:lstStyle/>
          <a:p>
            <a:pPr>
              <a:defRPr/>
            </a:pPr>
            <a:r>
              <a:rPr lang="en-US" altLang="zh-CN" smtClean="0"/>
              <a:t>VC++面向对象与可视化程序设计</a:t>
            </a:r>
            <a:endParaRPr lang="en-US" altLang="zh-CN"/>
          </a:p>
        </p:txBody>
      </p:sp>
      <p:sp>
        <p:nvSpPr>
          <p:cNvPr id="7" name="灯片编号占位符 6"/>
          <p:cNvSpPr>
            <a:spLocks noGrp="1"/>
          </p:cNvSpPr>
          <p:nvPr>
            <p:ph type="sldNum" sz="quarter" idx="13"/>
          </p:nvPr>
        </p:nvSpPr>
        <p:spPr/>
        <p:txBody>
          <a:bodyPr/>
          <a:lstStyle/>
          <a:p>
            <a:pPr>
              <a:defRPr/>
            </a:pPr>
            <a:fld id="{8BB876BE-8509-420C-BE5C-036542DF7BD2}" type="slidenum">
              <a:rPr lang="en-US" altLang="zh-CN" smtClean="0"/>
              <a:pPr>
                <a:defRPr/>
              </a:pPr>
              <a:t>9</a:t>
            </a:fld>
            <a:endParaRPr lang="en-US" altLang="zh-CN"/>
          </a:p>
        </p:txBody>
      </p:sp>
    </p:spTree>
    <p:extLst>
      <p:ext uri="{BB962C8B-B14F-4D97-AF65-F5344CB8AC3E}">
        <p14:creationId xmlns:p14="http://schemas.microsoft.com/office/powerpoint/2010/main" val="3011525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放到前面 </a:t>
            </a:r>
            <a:endParaRPr lang="zh-CN" altLang="en-US" dirty="0"/>
          </a:p>
        </p:txBody>
      </p:sp>
      <p:sp>
        <p:nvSpPr>
          <p:cNvPr id="4" name="页眉占位符 3"/>
          <p:cNvSpPr>
            <a:spLocks noGrp="1"/>
          </p:cNvSpPr>
          <p:nvPr>
            <p:ph type="hdr" sz="quarter" idx="10"/>
          </p:nvPr>
        </p:nvSpPr>
        <p:spPr/>
        <p:txBody>
          <a:bodyPr/>
          <a:lstStyle/>
          <a:p>
            <a:pPr>
              <a:defRPr/>
            </a:pPr>
            <a:r>
              <a:rPr lang="en-US" altLang="zh-CN" smtClean="0"/>
              <a:t>第3章 Windows 应用程序基础</a:t>
            </a:r>
            <a:endParaRPr lang="en-US" altLang="zh-CN"/>
          </a:p>
        </p:txBody>
      </p:sp>
      <p:sp>
        <p:nvSpPr>
          <p:cNvPr id="5" name="日期占位符 4"/>
          <p:cNvSpPr>
            <a:spLocks noGrp="1"/>
          </p:cNvSpPr>
          <p:nvPr>
            <p:ph type="dt" idx="11"/>
          </p:nvPr>
        </p:nvSpPr>
        <p:spPr/>
        <p:txBody>
          <a:bodyPr/>
          <a:lstStyle/>
          <a:p>
            <a:pPr>
              <a:defRPr/>
            </a:pPr>
            <a:fld id="{A0D65510-65EF-40E7-BD97-491CEBCDCDD5}" type="datetime1">
              <a:rPr lang="zh-CN" altLang="en-US" smtClean="0"/>
              <a:pPr>
                <a:defRPr/>
              </a:pPr>
              <a:t>2020/10/7</a:t>
            </a:fld>
            <a:endParaRPr lang="en-US" altLang="zh-CN"/>
          </a:p>
        </p:txBody>
      </p:sp>
      <p:sp>
        <p:nvSpPr>
          <p:cNvPr id="6" name="页脚占位符 5"/>
          <p:cNvSpPr>
            <a:spLocks noGrp="1"/>
          </p:cNvSpPr>
          <p:nvPr>
            <p:ph type="ftr" sz="quarter" idx="12"/>
          </p:nvPr>
        </p:nvSpPr>
        <p:spPr/>
        <p:txBody>
          <a:bodyPr/>
          <a:lstStyle/>
          <a:p>
            <a:pPr>
              <a:defRPr/>
            </a:pPr>
            <a:r>
              <a:rPr lang="en-US" altLang="zh-CN" smtClean="0"/>
              <a:t>VC++面向对象与可视化程序设计</a:t>
            </a:r>
            <a:endParaRPr lang="en-US" altLang="zh-CN"/>
          </a:p>
        </p:txBody>
      </p:sp>
      <p:sp>
        <p:nvSpPr>
          <p:cNvPr id="7" name="灯片编号占位符 6"/>
          <p:cNvSpPr>
            <a:spLocks noGrp="1"/>
          </p:cNvSpPr>
          <p:nvPr>
            <p:ph type="sldNum" sz="quarter" idx="13"/>
          </p:nvPr>
        </p:nvSpPr>
        <p:spPr/>
        <p:txBody>
          <a:bodyPr/>
          <a:lstStyle/>
          <a:p>
            <a:pPr>
              <a:defRPr/>
            </a:pPr>
            <a:fld id="{8BB876BE-8509-420C-BE5C-036542DF7BD2}" type="slidenum">
              <a:rPr lang="en-US" altLang="zh-CN" smtClean="0"/>
              <a:pPr>
                <a:defRPr/>
              </a:pPr>
              <a:t>20</a:t>
            </a:fld>
            <a:endParaRPr lang="en-US" altLang="zh-CN"/>
          </a:p>
        </p:txBody>
      </p:sp>
    </p:spTree>
    <p:extLst>
      <p:ext uri="{BB962C8B-B14F-4D97-AF65-F5344CB8AC3E}">
        <p14:creationId xmlns:p14="http://schemas.microsoft.com/office/powerpoint/2010/main" val="575389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p:spPr>
        <p:txBody>
          <a:bodyPr/>
          <a:lstStyle/>
          <a:p>
            <a:endParaRPr lang="zh-CN" altLang="en-US" smtClean="0"/>
          </a:p>
        </p:txBody>
      </p:sp>
      <p:sp>
        <p:nvSpPr>
          <p:cNvPr id="29700" name="页眉占位符 3"/>
          <p:cNvSpPr>
            <a:spLocks noGrp="1"/>
          </p:cNvSpPr>
          <p:nvPr>
            <p:ph type="hdr" sz="quarter"/>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smtClean="0"/>
              <a:t>第3章 Windows 应用程序基础</a:t>
            </a:r>
          </a:p>
        </p:txBody>
      </p:sp>
      <p:sp>
        <p:nvSpPr>
          <p:cNvPr id="29701" name="日期占位符 4"/>
          <p:cNvSpPr>
            <a:spLocks noGrp="1"/>
          </p:cNvSpPr>
          <p:nvPr>
            <p:ph type="dt" sz="quarter" idx="1"/>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3C433A5-2005-4337-96A2-182048EF23DE}" type="datetime1">
              <a:rPr lang="zh-CN" altLang="en-US" sz="1200" smtClean="0"/>
              <a:pPr/>
              <a:t>2020/10/7</a:t>
            </a:fld>
            <a:endParaRPr lang="en-US" altLang="zh-CN" sz="1200" smtClean="0"/>
          </a:p>
        </p:txBody>
      </p:sp>
      <p:sp>
        <p:nvSpPr>
          <p:cNvPr id="29702" name="页脚占位符 5"/>
          <p:cNvSpPr>
            <a:spLocks noGrp="1"/>
          </p:cNvSpPr>
          <p:nvPr>
            <p:ph type="ftr" sz="quarter" idx="4"/>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smtClean="0"/>
              <a:t>VC++面向对象与可视化程序设计</a:t>
            </a:r>
          </a:p>
        </p:txBody>
      </p:sp>
      <p:sp>
        <p:nvSpPr>
          <p:cNvPr id="29703" name="灯片编号占位符 6"/>
          <p:cNvSpPr>
            <a:spLocks noGrp="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4628FF9-FF61-42AE-8DC8-EFEC2E7E4D96}" type="slidenum">
              <a:rPr lang="en-US" altLang="zh-CN" sz="1200" smtClean="0"/>
              <a:pPr/>
              <a:t>22</a:t>
            </a:fld>
            <a:endParaRPr lang="en-US" altLang="zh-CN" sz="1200" smtClean="0"/>
          </a:p>
        </p:txBody>
      </p:sp>
    </p:spTree>
    <p:extLst>
      <p:ext uri="{BB962C8B-B14F-4D97-AF65-F5344CB8AC3E}">
        <p14:creationId xmlns:p14="http://schemas.microsoft.com/office/powerpoint/2010/main" val="3769399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smtClean="0"/>
              <a:t>第3章 Windows 应用程序基础</a:t>
            </a:r>
          </a:p>
        </p:txBody>
      </p:sp>
      <p:sp>
        <p:nvSpPr>
          <p:cNvPr id="32771" name="Rectangle 3"/>
          <p:cNvSpPr>
            <a:spLocks noGrp="1" noChangeArrowheads="1"/>
          </p:cNvSpPr>
          <p:nvPr>
            <p:ph type="dt" sz="quarter" idx="1"/>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EF0240F-B451-48D5-8B9F-69319A1E1C0A}" type="datetime1">
              <a:rPr lang="zh-CN" altLang="en-US" sz="1200" smtClean="0"/>
              <a:pPr/>
              <a:t>2020/10/7</a:t>
            </a:fld>
            <a:endParaRPr lang="en-US" altLang="zh-CN" sz="1200" smtClean="0"/>
          </a:p>
        </p:txBody>
      </p:sp>
      <p:sp>
        <p:nvSpPr>
          <p:cNvPr id="32772" name="Rectangle 6"/>
          <p:cNvSpPr>
            <a:spLocks noGrp="1" noChangeArrowheads="1"/>
          </p:cNvSpPr>
          <p:nvPr>
            <p:ph type="ftr" sz="quarter" idx="4"/>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1200" smtClean="0"/>
              <a:t>VC++面向对象与可视化程序设计</a:t>
            </a:r>
          </a:p>
        </p:txBody>
      </p:sp>
      <p:sp>
        <p:nvSpPr>
          <p:cNvPr id="32773" name="Rectangle 7"/>
          <p:cNvSpPr>
            <a:spLocks noGrp="1" noChangeArrowheads="1"/>
          </p:cNvSpPr>
          <p:nvPr>
            <p:ph type="sldNum" sz="quarter" idx="5"/>
          </p:nvPr>
        </p:nvSpPr>
        <p:spPr>
          <a:noFill/>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B4E13B2-5665-40CF-BDD5-BE59ADDB6E13}" type="slidenum">
              <a:rPr lang="en-US" altLang="zh-CN" sz="1200" smtClean="0"/>
              <a:pPr/>
              <a:t>24</a:t>
            </a:fld>
            <a:endParaRPr lang="en-US" altLang="zh-CN" sz="1200" smtClean="0"/>
          </a:p>
        </p:txBody>
      </p:sp>
      <p:sp>
        <p:nvSpPr>
          <p:cNvPr id="32774" name="Rectangle 2"/>
          <p:cNvSpPr>
            <a:spLocks noGrp="1" noRot="1" noChangeAspect="1" noChangeArrowheads="1" noTextEdit="1"/>
          </p:cNvSpPr>
          <p:nvPr>
            <p:ph type="sldImg"/>
          </p:nvPr>
        </p:nvSpPr>
        <p:spPr>
          <a:ln/>
        </p:spPr>
      </p:sp>
      <p:sp>
        <p:nvSpPr>
          <p:cNvPr id="32775" name="Rectangle 3"/>
          <p:cNvSpPr>
            <a:spLocks noGrp="1" noChangeArrowheads="1"/>
          </p:cNvSpPr>
          <p:nvPr>
            <p:ph type="body" idx="1"/>
          </p:nvPr>
        </p:nvSpPr>
        <p:spPr>
          <a:noFill/>
        </p:spPr>
        <p:txBody>
          <a:bodyPr/>
          <a:lstStyle/>
          <a:p>
            <a:pPr eaLnBrk="1" hangingPunct="1"/>
            <a:endParaRPr lang="en-US" altLang="zh-CN" smtClean="0"/>
          </a:p>
        </p:txBody>
      </p:sp>
    </p:spTree>
    <p:extLst>
      <p:ext uri="{BB962C8B-B14F-4D97-AF65-F5344CB8AC3E}">
        <p14:creationId xmlns:p14="http://schemas.microsoft.com/office/powerpoint/2010/main" val="1973643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r>
              <a:rPr lang="en-US" altLang="zh-CN" smtClean="0"/>
              <a:t>第3章 Windows 应用程序基础</a:t>
            </a:r>
            <a:endParaRPr lang="en-US" altLang="zh-CN"/>
          </a:p>
        </p:txBody>
      </p:sp>
      <p:sp>
        <p:nvSpPr>
          <p:cNvPr id="5" name="日期占位符 4"/>
          <p:cNvSpPr>
            <a:spLocks noGrp="1"/>
          </p:cNvSpPr>
          <p:nvPr>
            <p:ph type="dt" idx="11"/>
          </p:nvPr>
        </p:nvSpPr>
        <p:spPr/>
        <p:txBody>
          <a:bodyPr/>
          <a:lstStyle/>
          <a:p>
            <a:pPr>
              <a:defRPr/>
            </a:pPr>
            <a:fld id="{A0D65510-65EF-40E7-BD97-491CEBCDCDD5}" type="datetime1">
              <a:rPr lang="zh-CN" altLang="en-US" smtClean="0"/>
              <a:pPr>
                <a:defRPr/>
              </a:pPr>
              <a:t>2020/10/7</a:t>
            </a:fld>
            <a:endParaRPr lang="en-US" altLang="zh-CN"/>
          </a:p>
        </p:txBody>
      </p:sp>
      <p:sp>
        <p:nvSpPr>
          <p:cNvPr id="6" name="页脚占位符 5"/>
          <p:cNvSpPr>
            <a:spLocks noGrp="1"/>
          </p:cNvSpPr>
          <p:nvPr>
            <p:ph type="ftr" sz="quarter" idx="12"/>
          </p:nvPr>
        </p:nvSpPr>
        <p:spPr/>
        <p:txBody>
          <a:bodyPr/>
          <a:lstStyle/>
          <a:p>
            <a:pPr>
              <a:defRPr/>
            </a:pPr>
            <a:r>
              <a:rPr lang="en-US" altLang="zh-CN" smtClean="0"/>
              <a:t>VC++面向对象与可视化程序设计</a:t>
            </a:r>
            <a:endParaRPr lang="en-US" altLang="zh-CN"/>
          </a:p>
        </p:txBody>
      </p:sp>
      <p:sp>
        <p:nvSpPr>
          <p:cNvPr id="7" name="灯片编号占位符 6"/>
          <p:cNvSpPr>
            <a:spLocks noGrp="1"/>
          </p:cNvSpPr>
          <p:nvPr>
            <p:ph type="sldNum" sz="quarter" idx="13"/>
          </p:nvPr>
        </p:nvSpPr>
        <p:spPr/>
        <p:txBody>
          <a:bodyPr/>
          <a:lstStyle/>
          <a:p>
            <a:pPr>
              <a:defRPr/>
            </a:pPr>
            <a:fld id="{8BB876BE-8509-420C-BE5C-036542DF7BD2}" type="slidenum">
              <a:rPr lang="en-US" altLang="zh-CN" smtClean="0"/>
              <a:pPr>
                <a:defRPr/>
              </a:pPr>
              <a:t>38</a:t>
            </a:fld>
            <a:endParaRPr lang="en-US" altLang="zh-CN"/>
          </a:p>
        </p:txBody>
      </p:sp>
    </p:spTree>
    <p:extLst>
      <p:ext uri="{BB962C8B-B14F-4D97-AF65-F5344CB8AC3E}">
        <p14:creationId xmlns:p14="http://schemas.microsoft.com/office/powerpoint/2010/main" val="1025090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38250" y="1122363"/>
            <a:ext cx="74295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767DD015-E2CE-4DBE-9732-E9BA6180C7CE}" type="datetime1">
              <a:rPr lang="zh-CN" altLang="en-US"/>
              <a:pPr>
                <a:defRPr/>
              </a:pPr>
              <a:t>2020/10/7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6" name="Rectangle 6"/>
          <p:cNvSpPr>
            <a:spLocks noGrp="1" noChangeArrowheads="1"/>
          </p:cNvSpPr>
          <p:nvPr>
            <p:ph type="sldNum" sz="quarter" idx="12"/>
          </p:nvPr>
        </p:nvSpPr>
        <p:spPr>
          <a:ln/>
        </p:spPr>
        <p:txBody>
          <a:bodyPr/>
          <a:lstStyle>
            <a:lvl1pPr>
              <a:defRPr/>
            </a:lvl1pPr>
          </a:lstStyle>
          <a:p>
            <a:pPr>
              <a:defRPr/>
            </a:pPr>
            <a:fld id="{296F6633-44DF-4838-8775-309343EF4FD2}" type="slidenum">
              <a:rPr lang="en-US" altLang="zh-CN"/>
              <a:pPr>
                <a:defRPr/>
              </a:pPr>
              <a:t>‹#›</a:t>
            </a:fld>
            <a:endParaRPr lang="en-US" altLang="zh-CN"/>
          </a:p>
        </p:txBody>
      </p:sp>
    </p:spTree>
    <p:extLst>
      <p:ext uri="{BB962C8B-B14F-4D97-AF65-F5344CB8AC3E}">
        <p14:creationId xmlns:p14="http://schemas.microsoft.com/office/powerpoint/2010/main" val="105275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E724AB68-86D0-4556-B2DE-E1C87D6951B8}" type="datetime1">
              <a:rPr lang="zh-CN" altLang="en-US"/>
              <a:pPr>
                <a:defRPr/>
              </a:pPr>
              <a:t>2020/10/7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6" name="Rectangle 6"/>
          <p:cNvSpPr>
            <a:spLocks noGrp="1" noChangeArrowheads="1"/>
          </p:cNvSpPr>
          <p:nvPr>
            <p:ph type="sldNum" sz="quarter" idx="12"/>
          </p:nvPr>
        </p:nvSpPr>
        <p:spPr>
          <a:ln/>
        </p:spPr>
        <p:txBody>
          <a:bodyPr/>
          <a:lstStyle>
            <a:lvl1pPr>
              <a:defRPr/>
            </a:lvl1pPr>
          </a:lstStyle>
          <a:p>
            <a:pPr>
              <a:defRPr/>
            </a:pPr>
            <a:fld id="{CD130E91-5A3E-4951-88C6-F8B9AC3891FF}" type="slidenum">
              <a:rPr lang="en-US" altLang="zh-CN"/>
              <a:pPr>
                <a:defRPr/>
              </a:pPr>
              <a:t>‹#›</a:t>
            </a:fld>
            <a:endParaRPr lang="en-US" altLang="zh-CN"/>
          </a:p>
        </p:txBody>
      </p:sp>
    </p:spTree>
    <p:extLst>
      <p:ext uri="{BB962C8B-B14F-4D97-AF65-F5344CB8AC3E}">
        <p14:creationId xmlns:p14="http://schemas.microsoft.com/office/powerpoint/2010/main" val="1535668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58025" y="609600"/>
            <a:ext cx="2105025"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42950" y="609600"/>
            <a:ext cx="6162675"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D4B742B7-AB48-4CC2-B5F3-2E7F4957924B}" type="datetime1">
              <a:rPr lang="zh-CN" altLang="en-US"/>
              <a:pPr>
                <a:defRPr/>
              </a:pPr>
              <a:t>2020/10/7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6" name="Rectangle 6"/>
          <p:cNvSpPr>
            <a:spLocks noGrp="1" noChangeArrowheads="1"/>
          </p:cNvSpPr>
          <p:nvPr>
            <p:ph type="sldNum" sz="quarter" idx="12"/>
          </p:nvPr>
        </p:nvSpPr>
        <p:spPr>
          <a:ln/>
        </p:spPr>
        <p:txBody>
          <a:bodyPr/>
          <a:lstStyle>
            <a:lvl1pPr>
              <a:defRPr/>
            </a:lvl1pPr>
          </a:lstStyle>
          <a:p>
            <a:pPr>
              <a:defRPr/>
            </a:pPr>
            <a:fld id="{CBFC0106-56EB-448B-87D2-278ADD04D6CB}" type="slidenum">
              <a:rPr lang="en-US" altLang="zh-CN"/>
              <a:pPr>
                <a:defRPr/>
              </a:pPr>
              <a:t>‹#›</a:t>
            </a:fld>
            <a:endParaRPr lang="en-US" altLang="zh-CN"/>
          </a:p>
        </p:txBody>
      </p:sp>
    </p:spTree>
    <p:extLst>
      <p:ext uri="{BB962C8B-B14F-4D97-AF65-F5344CB8AC3E}">
        <p14:creationId xmlns:p14="http://schemas.microsoft.com/office/powerpoint/2010/main" val="2066673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4727490F-0CF5-4AA4-9D43-E9EB3A619CE9}" type="datetime1">
              <a:rPr lang="zh-CN" altLang="en-US"/>
              <a:pPr>
                <a:defRPr/>
              </a:pPr>
              <a:t>2020/10/7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6" name="Rectangle 6"/>
          <p:cNvSpPr>
            <a:spLocks noGrp="1" noChangeArrowheads="1"/>
          </p:cNvSpPr>
          <p:nvPr>
            <p:ph type="sldNum" sz="quarter" idx="12"/>
          </p:nvPr>
        </p:nvSpPr>
        <p:spPr>
          <a:ln/>
        </p:spPr>
        <p:txBody>
          <a:bodyPr/>
          <a:lstStyle>
            <a:lvl1pPr>
              <a:defRPr/>
            </a:lvl1pPr>
          </a:lstStyle>
          <a:p>
            <a:pPr>
              <a:defRPr/>
            </a:pPr>
            <a:fld id="{6101EFB5-A4E7-4DEF-8628-597214E64EA4}" type="slidenum">
              <a:rPr lang="en-US" altLang="zh-CN"/>
              <a:pPr>
                <a:defRPr/>
              </a:pPr>
              <a:t>‹#›</a:t>
            </a:fld>
            <a:endParaRPr lang="en-US" altLang="zh-CN"/>
          </a:p>
        </p:txBody>
      </p:sp>
    </p:spTree>
    <p:extLst>
      <p:ext uri="{BB962C8B-B14F-4D97-AF65-F5344CB8AC3E}">
        <p14:creationId xmlns:p14="http://schemas.microsoft.com/office/powerpoint/2010/main" val="60858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76275" y="1709738"/>
            <a:ext cx="8543925"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0EB4EAA4-B9E9-40A4-AEBF-3576C3574A3E}" type="datetime1">
              <a:rPr lang="zh-CN" altLang="en-US"/>
              <a:pPr>
                <a:defRPr/>
              </a:pPr>
              <a:t>2020/10/7</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6" name="Rectangle 6"/>
          <p:cNvSpPr>
            <a:spLocks noGrp="1" noChangeArrowheads="1"/>
          </p:cNvSpPr>
          <p:nvPr>
            <p:ph type="sldNum" sz="quarter" idx="12"/>
          </p:nvPr>
        </p:nvSpPr>
        <p:spPr>
          <a:ln/>
        </p:spPr>
        <p:txBody>
          <a:bodyPr/>
          <a:lstStyle>
            <a:lvl1pPr>
              <a:defRPr/>
            </a:lvl1pPr>
          </a:lstStyle>
          <a:p>
            <a:pPr>
              <a:defRPr/>
            </a:pPr>
            <a:fld id="{4F19B631-9534-46F9-A1C2-90F82DA69FA6}" type="slidenum">
              <a:rPr lang="en-US" altLang="zh-CN"/>
              <a:pPr>
                <a:defRPr/>
              </a:pPr>
              <a:t>‹#›</a:t>
            </a:fld>
            <a:endParaRPr lang="en-US" altLang="zh-CN"/>
          </a:p>
        </p:txBody>
      </p:sp>
    </p:spTree>
    <p:extLst>
      <p:ext uri="{BB962C8B-B14F-4D97-AF65-F5344CB8AC3E}">
        <p14:creationId xmlns:p14="http://schemas.microsoft.com/office/powerpoint/2010/main" val="2946120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42950" y="1981200"/>
            <a:ext cx="413385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981200"/>
            <a:ext cx="413385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0305E0FB-C0B0-4BC9-A257-155BA18554DF}" type="datetime1">
              <a:rPr lang="zh-CN" altLang="en-US"/>
              <a:pPr>
                <a:defRPr/>
              </a:pPr>
              <a:t>2020/10/7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7" name="Rectangle 6"/>
          <p:cNvSpPr>
            <a:spLocks noGrp="1" noChangeArrowheads="1"/>
          </p:cNvSpPr>
          <p:nvPr>
            <p:ph type="sldNum" sz="quarter" idx="12"/>
          </p:nvPr>
        </p:nvSpPr>
        <p:spPr>
          <a:ln/>
        </p:spPr>
        <p:txBody>
          <a:bodyPr/>
          <a:lstStyle>
            <a:lvl1pPr>
              <a:defRPr/>
            </a:lvl1pPr>
          </a:lstStyle>
          <a:p>
            <a:pPr>
              <a:defRPr/>
            </a:pPr>
            <a:fld id="{A4F800F7-3AA4-4972-8801-890CF3C03B59}" type="slidenum">
              <a:rPr lang="en-US" altLang="zh-CN"/>
              <a:pPr>
                <a:defRPr/>
              </a:pPr>
              <a:t>‹#›</a:t>
            </a:fld>
            <a:endParaRPr lang="en-US" altLang="zh-CN"/>
          </a:p>
        </p:txBody>
      </p:sp>
    </p:spTree>
    <p:extLst>
      <p:ext uri="{BB962C8B-B14F-4D97-AF65-F5344CB8AC3E}">
        <p14:creationId xmlns:p14="http://schemas.microsoft.com/office/powerpoint/2010/main" val="300093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82625" y="365125"/>
            <a:ext cx="8543925"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82625" y="2505075"/>
            <a:ext cx="419100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14913" y="2505075"/>
            <a:ext cx="42116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A52D5E59-4091-4D3B-ACCE-ACE549AEB2C3}" type="datetime1">
              <a:rPr lang="zh-CN" altLang="en-US"/>
              <a:pPr>
                <a:defRPr/>
              </a:pPr>
              <a:t>2020/10/7</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9" name="Rectangle 6"/>
          <p:cNvSpPr>
            <a:spLocks noGrp="1" noChangeArrowheads="1"/>
          </p:cNvSpPr>
          <p:nvPr>
            <p:ph type="sldNum" sz="quarter" idx="12"/>
          </p:nvPr>
        </p:nvSpPr>
        <p:spPr>
          <a:ln/>
        </p:spPr>
        <p:txBody>
          <a:bodyPr/>
          <a:lstStyle>
            <a:lvl1pPr>
              <a:defRPr/>
            </a:lvl1pPr>
          </a:lstStyle>
          <a:p>
            <a:pPr>
              <a:defRPr/>
            </a:pPr>
            <a:fld id="{81E74257-3B92-4747-A572-24C3A87CC8A3}" type="slidenum">
              <a:rPr lang="en-US" altLang="zh-CN"/>
              <a:pPr>
                <a:defRPr/>
              </a:pPr>
              <a:t>‹#›</a:t>
            </a:fld>
            <a:endParaRPr lang="en-US" altLang="zh-CN"/>
          </a:p>
        </p:txBody>
      </p:sp>
    </p:spTree>
    <p:extLst>
      <p:ext uri="{BB962C8B-B14F-4D97-AF65-F5344CB8AC3E}">
        <p14:creationId xmlns:p14="http://schemas.microsoft.com/office/powerpoint/2010/main" val="248912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E26DB2BB-26B7-4624-92CA-AE41B8FBD3A8}" type="datetime1">
              <a:rPr lang="zh-CN" altLang="en-US"/>
              <a:pPr>
                <a:defRPr/>
              </a:pPr>
              <a:t>2020/10/7</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5" name="Rectangle 6"/>
          <p:cNvSpPr>
            <a:spLocks noGrp="1" noChangeArrowheads="1"/>
          </p:cNvSpPr>
          <p:nvPr>
            <p:ph type="sldNum" sz="quarter" idx="12"/>
          </p:nvPr>
        </p:nvSpPr>
        <p:spPr>
          <a:ln/>
        </p:spPr>
        <p:txBody>
          <a:bodyPr/>
          <a:lstStyle>
            <a:lvl1pPr>
              <a:defRPr/>
            </a:lvl1pPr>
          </a:lstStyle>
          <a:p>
            <a:pPr>
              <a:defRPr/>
            </a:pPr>
            <a:fld id="{8605FA27-7827-46BF-AE1F-50337CB2D27C}" type="slidenum">
              <a:rPr lang="en-US" altLang="zh-CN"/>
              <a:pPr>
                <a:defRPr/>
              </a:pPr>
              <a:t>‹#›</a:t>
            </a:fld>
            <a:endParaRPr lang="en-US" altLang="zh-CN"/>
          </a:p>
        </p:txBody>
      </p:sp>
    </p:spTree>
    <p:extLst>
      <p:ext uri="{BB962C8B-B14F-4D97-AF65-F5344CB8AC3E}">
        <p14:creationId xmlns:p14="http://schemas.microsoft.com/office/powerpoint/2010/main" val="4080000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6A6DF6C-5A04-4E20-9AD8-4F71FE74C93B}" type="datetime1">
              <a:rPr lang="zh-CN" altLang="en-US"/>
              <a:pPr>
                <a:defRPr/>
              </a:pPr>
              <a:t>2020/10/7</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4" name="Rectangle 6"/>
          <p:cNvSpPr>
            <a:spLocks noGrp="1" noChangeArrowheads="1"/>
          </p:cNvSpPr>
          <p:nvPr>
            <p:ph type="sldNum" sz="quarter" idx="12"/>
          </p:nvPr>
        </p:nvSpPr>
        <p:spPr>
          <a:ln/>
        </p:spPr>
        <p:txBody>
          <a:bodyPr/>
          <a:lstStyle>
            <a:lvl1pPr>
              <a:defRPr/>
            </a:lvl1pPr>
          </a:lstStyle>
          <a:p>
            <a:pPr>
              <a:defRPr/>
            </a:pPr>
            <a:fld id="{B1753858-277C-48AB-ACA1-59FF3FFC7241}" type="slidenum">
              <a:rPr lang="en-US" altLang="zh-CN"/>
              <a:pPr>
                <a:defRPr/>
              </a:pPr>
              <a:t>‹#›</a:t>
            </a:fld>
            <a:endParaRPr lang="en-US" altLang="zh-CN"/>
          </a:p>
        </p:txBody>
      </p:sp>
    </p:spTree>
    <p:extLst>
      <p:ext uri="{BB962C8B-B14F-4D97-AF65-F5344CB8AC3E}">
        <p14:creationId xmlns:p14="http://schemas.microsoft.com/office/powerpoint/2010/main" val="222503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AAC4CA60-A470-417D-838A-2F985239C1EC}" type="datetime1">
              <a:rPr lang="zh-CN" altLang="en-US"/>
              <a:pPr>
                <a:defRPr/>
              </a:pPr>
              <a:t>2020/10/7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7" name="Rectangle 6"/>
          <p:cNvSpPr>
            <a:spLocks noGrp="1" noChangeArrowheads="1"/>
          </p:cNvSpPr>
          <p:nvPr>
            <p:ph type="sldNum" sz="quarter" idx="12"/>
          </p:nvPr>
        </p:nvSpPr>
        <p:spPr>
          <a:ln/>
        </p:spPr>
        <p:txBody>
          <a:bodyPr/>
          <a:lstStyle>
            <a:lvl1pPr>
              <a:defRPr/>
            </a:lvl1pPr>
          </a:lstStyle>
          <a:p>
            <a:pPr>
              <a:defRPr/>
            </a:pPr>
            <a:fld id="{90ECC2D3-1CC0-4838-8DC5-F209E547399D}" type="slidenum">
              <a:rPr lang="en-US" altLang="zh-CN"/>
              <a:pPr>
                <a:defRPr/>
              </a:pPr>
              <a:t>‹#›</a:t>
            </a:fld>
            <a:endParaRPr lang="en-US" altLang="zh-CN"/>
          </a:p>
        </p:txBody>
      </p:sp>
    </p:spTree>
    <p:extLst>
      <p:ext uri="{BB962C8B-B14F-4D97-AF65-F5344CB8AC3E}">
        <p14:creationId xmlns:p14="http://schemas.microsoft.com/office/powerpoint/2010/main" val="408182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2625" y="457200"/>
            <a:ext cx="3194050"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7A59DC8-AA61-4C41-BC95-9B86E540BECB}" type="datetime1">
              <a:rPr lang="zh-CN" altLang="en-US"/>
              <a:pPr>
                <a:defRPr/>
              </a:pPr>
              <a:t>2020/10/7</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第3章 Windows 应用程序</a:t>
            </a:r>
          </a:p>
        </p:txBody>
      </p:sp>
      <p:sp>
        <p:nvSpPr>
          <p:cNvPr id="7" name="Rectangle 6"/>
          <p:cNvSpPr>
            <a:spLocks noGrp="1" noChangeArrowheads="1"/>
          </p:cNvSpPr>
          <p:nvPr>
            <p:ph type="sldNum" sz="quarter" idx="12"/>
          </p:nvPr>
        </p:nvSpPr>
        <p:spPr>
          <a:ln/>
        </p:spPr>
        <p:txBody>
          <a:bodyPr/>
          <a:lstStyle>
            <a:lvl1pPr>
              <a:defRPr/>
            </a:lvl1pPr>
          </a:lstStyle>
          <a:p>
            <a:pPr>
              <a:defRPr/>
            </a:pPr>
            <a:fld id="{946791A7-CF6C-4DB6-BA90-6B508DAA9923}" type="slidenum">
              <a:rPr lang="en-US" altLang="zh-CN"/>
              <a:pPr>
                <a:defRPr/>
              </a:pPr>
              <a:t>‹#›</a:t>
            </a:fld>
            <a:endParaRPr lang="en-US" altLang="zh-CN"/>
          </a:p>
        </p:txBody>
      </p:sp>
    </p:spTree>
    <p:extLst>
      <p:ext uri="{BB962C8B-B14F-4D97-AF65-F5344CB8AC3E}">
        <p14:creationId xmlns:p14="http://schemas.microsoft.com/office/powerpoint/2010/main" val="2136060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A9"/>
            </a:gs>
            <a:gs pos="100000">
              <a:srgbClr val="0000FF"/>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单击以编辑</a:t>
            </a:r>
            <a:r>
              <a:rPr lang="zh-CN" altLang="en-US" smtClean="0"/>
              <a:t>母版标题样式</a:t>
            </a:r>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单击以编辑母版文本样式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defRPr sz="1400"/>
            </a:lvl1pPr>
          </a:lstStyle>
          <a:p>
            <a:pPr>
              <a:defRPr/>
            </a:pPr>
            <a:fld id="{0905340E-3F43-41ED-B041-AC9D0268144C}" type="datetime1">
              <a:rPr lang="zh-CN" altLang="en-US"/>
              <a:pPr>
                <a:defRPr/>
              </a:pPr>
              <a:t>2020/10/7</a:t>
            </a:fld>
            <a:endParaRPr lang="en-US" altLang="zh-CN"/>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defRPr sz="1400"/>
            </a:lvl1pPr>
          </a:lstStyle>
          <a:p>
            <a:pPr>
              <a:defRPr/>
            </a:pPr>
            <a:r>
              <a:rPr lang="en-US" altLang="zh-CN"/>
              <a:t>第3章 Windows 应用程序</a:t>
            </a:r>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defRPr sz="1400"/>
            </a:lvl1pPr>
          </a:lstStyle>
          <a:p>
            <a:pPr>
              <a:defRPr/>
            </a:pPr>
            <a:fld id="{08874698-7D46-45F6-9E39-C39DCD17EA8B}"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7.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 Target="slide23.xml"/><Relationship Id="rId1" Type="http://schemas.openxmlformats.org/officeDocument/2006/relationships/slideLayout" Target="../slideLayouts/slideLayout7.xml"/><Relationship Id="rId5" Type="http://schemas.openxmlformats.org/officeDocument/2006/relationships/slide" Target="slide30.xml"/><Relationship Id="rId4" Type="http://schemas.openxmlformats.org/officeDocument/2006/relationships/slide" Target="slide2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11.e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56D44AA-9A41-45CE-9F82-9D7F53A08E67}" type="slidenum">
              <a:rPr lang="en-US" altLang="zh-CN" sz="1400" smtClean="0"/>
              <a:pPr>
                <a:spcBef>
                  <a:spcPct val="50000"/>
                </a:spcBef>
                <a:buFontTx/>
                <a:buNone/>
              </a:pPr>
              <a:t>1</a:t>
            </a:fld>
            <a:endParaRPr lang="en-US" altLang="zh-CN" sz="1400" smtClean="0"/>
          </a:p>
        </p:txBody>
      </p:sp>
      <p:pic>
        <p:nvPicPr>
          <p:cNvPr id="7173" name="Picture 5" descr="C:\Program Files\Microsoft Office\Clipart\Popular\MEETING.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3600" y="2286000"/>
            <a:ext cx="5921375" cy="389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Text Box 7"/>
          <p:cNvSpPr>
            <a:spLocks noGrp="1" noChangeArrowheads="1"/>
          </p:cNvSpPr>
          <p:nvPr>
            <p:ph type="title" idx="4294967295"/>
          </p:nvPr>
        </p:nvSpPr>
        <p:spPr>
          <a:xfrm>
            <a:off x="152400" y="381000"/>
            <a:ext cx="9677400" cy="1143000"/>
          </a:xfrm>
          <a:gradFill rotWithShape="0">
            <a:gsLst>
              <a:gs pos="0">
                <a:srgbClr val="FFFFCC"/>
              </a:gs>
              <a:gs pos="50000">
                <a:srgbClr val="FFCCFF"/>
              </a:gs>
              <a:gs pos="100000">
                <a:srgbClr val="FFFFCC"/>
              </a:gs>
            </a:gsLst>
            <a:lin ang="2700000" scaled="1"/>
          </a:gradFill>
        </p:spPr>
        <p:txBody>
          <a:bodyPr/>
          <a:lstStyle/>
          <a:p>
            <a:pPr algn="l">
              <a:spcBef>
                <a:spcPts val="1200"/>
              </a:spcBef>
              <a:spcAft>
                <a:spcPts val="300"/>
              </a:spcAft>
            </a:pPr>
            <a:r>
              <a:rPr lang="zh-CN" altLang="en-US" sz="5400" b="1" smtClean="0">
                <a:solidFill>
                  <a:srgbClr val="FF3300"/>
                </a:solidFill>
                <a:latin typeface="Arial" panose="020B0604020202020204" pitchFamily="34" charset="0"/>
              </a:rPr>
              <a:t>第</a:t>
            </a:r>
            <a:r>
              <a:rPr lang="en-US" altLang="zh-CN" sz="5400" b="1" smtClean="0">
                <a:solidFill>
                  <a:srgbClr val="FF3300"/>
                </a:solidFill>
                <a:latin typeface="Arial" panose="020B0604020202020204" pitchFamily="34" charset="0"/>
              </a:rPr>
              <a:t>2</a:t>
            </a:r>
            <a:r>
              <a:rPr lang="zh-CN" altLang="en-US" sz="5400" b="1" smtClean="0">
                <a:solidFill>
                  <a:srgbClr val="FF3300"/>
                </a:solidFill>
                <a:latin typeface="Arial" panose="020B0604020202020204" pitchFamily="34" charset="0"/>
              </a:rPr>
              <a:t>讲 </a:t>
            </a:r>
            <a:r>
              <a:rPr lang="en-US" altLang="zh-CN" sz="5400" b="1" smtClean="0">
                <a:solidFill>
                  <a:srgbClr val="FF3300"/>
                </a:solidFill>
                <a:latin typeface="Arial" panose="020B0604020202020204" pitchFamily="34" charset="0"/>
              </a:rPr>
              <a:t>Windows </a:t>
            </a:r>
            <a:r>
              <a:rPr lang="zh-CN" altLang="en-US" sz="5400" b="1" smtClean="0">
                <a:solidFill>
                  <a:srgbClr val="FF3300"/>
                </a:solidFill>
                <a:latin typeface="Arial" panose="020B0604020202020204" pitchFamily="34" charset="0"/>
              </a:rPr>
              <a:t>应用程序基础</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afterEffect">
                                  <p:stCondLst>
                                    <p:cond delay="1000"/>
                                  </p:stCondLst>
                                  <p:iterate type="wd">
                                    <p:tmAbs val="300"/>
                                  </p:iterate>
                                  <p:childTnLst>
                                    <p:set>
                                      <p:cBhvr>
                                        <p:cTn id="6" dur="1" fill="hold">
                                          <p:stCondLst>
                                            <p:cond delay="299"/>
                                          </p:stCondLst>
                                        </p:cTn>
                                        <p:tgtEl>
                                          <p:spTgt spid="7175"/>
                                        </p:tgtEl>
                                        <p:attrNameLst>
                                          <p:attrName>style.visibility</p:attrName>
                                        </p:attrNameLst>
                                      </p:cBhvr>
                                      <p:to>
                                        <p:strVal val="visible"/>
                                      </p:to>
                                    </p:set>
                                    <p:anim to="" calcmode="lin" valueType="num">
                                      <p:cBhvr>
                                        <p:cTn id="7" dur="1" fill="hold"/>
                                        <p:tgtEl>
                                          <p:spTgt spid="7175"/>
                                        </p:tgtEl>
                                        <p:attrNameLst>
                                          <p:attrName/>
                                        </p:attrNameLst>
                                      </p:cBhvr>
                                    </p:anim>
                                  </p:childTnLst>
                                </p:cTn>
                              </p:par>
                            </p:childTnLst>
                          </p:cTn>
                        </p:par>
                        <p:par>
                          <p:cTn id="8" fill="hold" nodeType="afterGroup">
                            <p:stCondLst>
                              <p:cond delay="2800"/>
                            </p:stCondLst>
                            <p:childTnLst>
                              <p:par>
                                <p:cTn id="9" presetID="9" presetClass="entr" presetSubtype="0" fill="hold" nodeType="afterEffect">
                                  <p:stCondLst>
                                    <p:cond delay="1000"/>
                                  </p:stCondLst>
                                  <p:childTnLst>
                                    <p:set>
                                      <p:cBhvr>
                                        <p:cTn id="10" dur="1" fill="hold">
                                          <p:stCondLst>
                                            <p:cond delay="0"/>
                                          </p:stCondLst>
                                        </p:cTn>
                                        <p:tgtEl>
                                          <p:spTgt spid="7173"/>
                                        </p:tgtEl>
                                        <p:attrNameLst>
                                          <p:attrName>style.visibility</p:attrName>
                                        </p:attrNameLst>
                                      </p:cBhvr>
                                      <p:to>
                                        <p:strVal val="visible"/>
                                      </p:to>
                                    </p:set>
                                    <p:animEffect transition="in" filter="dissolve">
                                      <p:cBhvr>
                                        <p:cTn id="11" dur="500"/>
                                        <p:tgtEl>
                                          <p:spTgt spid="71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5" grpId="0" animBg="1"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E42B27A-6013-4A53-AF87-12D25B7A072D}" type="slidenum">
              <a:rPr lang="en-US" altLang="zh-CN" sz="1400" smtClean="0"/>
              <a:pPr>
                <a:spcBef>
                  <a:spcPct val="50000"/>
                </a:spcBef>
                <a:buFontTx/>
                <a:buNone/>
              </a:pPr>
              <a:t>10</a:t>
            </a:fld>
            <a:endParaRPr lang="en-US" altLang="zh-CN" sz="1400" smtClean="0"/>
          </a:p>
        </p:txBody>
      </p:sp>
      <p:pic>
        <p:nvPicPr>
          <p:cNvPr id="15363" name="Picture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9688" y="1219200"/>
            <a:ext cx="4843462" cy="560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364" name="Text Box 2"/>
          <p:cNvSpPr txBox="1">
            <a:spLocks noChangeArrowheads="1"/>
          </p:cNvSpPr>
          <p:nvPr/>
        </p:nvSpPr>
        <p:spPr bwMode="auto">
          <a:xfrm>
            <a:off x="82550" y="76200"/>
            <a:ext cx="9658350" cy="944563"/>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spcBef>
                <a:spcPct val="0"/>
              </a:spcBef>
              <a:buFontTx/>
              <a:buNone/>
            </a:pPr>
            <a:r>
              <a:rPr lang="en-US" altLang="zh-CN" sz="3200" b="1">
                <a:solidFill>
                  <a:srgbClr val="FF3300"/>
                </a:solidFill>
                <a:latin typeface="Arial" panose="020B0604020202020204" pitchFamily="34" charset="0"/>
              </a:rPr>
              <a:t>(1) </a:t>
            </a:r>
            <a:r>
              <a:rPr lang="zh-CN" altLang="en-US" sz="3200" b="1">
                <a:solidFill>
                  <a:srgbClr val="FF3300"/>
                </a:solidFill>
                <a:latin typeface="Arial" panose="020B0604020202020204" pitchFamily="34" charset="0"/>
              </a:rPr>
              <a:t>窗口</a:t>
            </a:r>
            <a:endParaRPr lang="zh-CN" altLang="en-US" sz="2400" b="1">
              <a:latin typeface="Arial" panose="020B0604020202020204" pitchFamily="34" charset="0"/>
            </a:endParaRPr>
          </a:p>
          <a:p>
            <a:pPr>
              <a:spcBef>
                <a:spcPct val="0"/>
              </a:spcBef>
              <a:buFontTx/>
              <a:buNone/>
            </a:pPr>
            <a:r>
              <a:rPr lang="zh-CN" altLang="en-US" sz="2400" b="1"/>
              <a:t>	一个应用程序的窗口一般包含下列成分：</a:t>
            </a:r>
          </a:p>
        </p:txBody>
      </p:sp>
      <p:grpSp>
        <p:nvGrpSpPr>
          <p:cNvPr id="13349" name="Group 37"/>
          <p:cNvGrpSpPr>
            <a:grpSpLocks/>
          </p:cNvGrpSpPr>
          <p:nvPr/>
        </p:nvGrpSpPr>
        <p:grpSpPr bwMode="auto">
          <a:xfrm>
            <a:off x="350838" y="4800600"/>
            <a:ext cx="2208212" cy="457200"/>
            <a:chOff x="252" y="3317"/>
            <a:chExt cx="1284" cy="288"/>
          </a:xfrm>
        </p:grpSpPr>
        <p:sp>
          <p:nvSpPr>
            <p:cNvPr id="15390" name="Text Box 6"/>
            <p:cNvSpPr txBox="1">
              <a:spLocks noChangeArrowheads="1"/>
            </p:cNvSpPr>
            <p:nvPr/>
          </p:nvSpPr>
          <p:spPr bwMode="auto">
            <a:xfrm>
              <a:off x="252" y="3317"/>
              <a:ext cx="892"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None/>
              </a:pPr>
              <a:r>
                <a:rPr lang="zh-CN" altLang="en-US" sz="2400" b="1"/>
                <a:t>窗口边界</a:t>
              </a:r>
            </a:p>
          </p:txBody>
        </p:sp>
        <p:sp>
          <p:nvSpPr>
            <p:cNvPr id="15391" name="Line 7"/>
            <p:cNvSpPr>
              <a:spLocks noChangeShapeType="1"/>
            </p:cNvSpPr>
            <p:nvPr/>
          </p:nvSpPr>
          <p:spPr bwMode="auto">
            <a:xfrm>
              <a:off x="980" y="3494"/>
              <a:ext cx="556" cy="1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8" name="Group 36"/>
          <p:cNvGrpSpPr>
            <a:grpSpLocks/>
          </p:cNvGrpSpPr>
          <p:nvPr/>
        </p:nvGrpSpPr>
        <p:grpSpPr bwMode="auto">
          <a:xfrm>
            <a:off x="460375" y="3581400"/>
            <a:ext cx="2428875" cy="457200"/>
            <a:chOff x="268" y="2928"/>
            <a:chExt cx="1412" cy="288"/>
          </a:xfrm>
        </p:grpSpPr>
        <p:sp>
          <p:nvSpPr>
            <p:cNvPr id="15388" name="Text Box 8"/>
            <p:cNvSpPr txBox="1">
              <a:spLocks noChangeArrowheads="1"/>
            </p:cNvSpPr>
            <p:nvPr/>
          </p:nvSpPr>
          <p:spPr bwMode="auto">
            <a:xfrm>
              <a:off x="268" y="2928"/>
              <a:ext cx="698"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None/>
              </a:pPr>
              <a:r>
                <a:rPr lang="zh-CN" altLang="en-US" sz="2400" b="1"/>
                <a:t>工作区</a:t>
              </a:r>
            </a:p>
          </p:txBody>
        </p:sp>
        <p:sp>
          <p:nvSpPr>
            <p:cNvPr id="15389" name="Line 12"/>
            <p:cNvSpPr>
              <a:spLocks noChangeShapeType="1"/>
            </p:cNvSpPr>
            <p:nvPr/>
          </p:nvSpPr>
          <p:spPr bwMode="auto">
            <a:xfrm>
              <a:off x="864" y="3072"/>
              <a:ext cx="816" cy="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5" name="Group 33"/>
          <p:cNvGrpSpPr>
            <a:grpSpLocks/>
          </p:cNvGrpSpPr>
          <p:nvPr/>
        </p:nvGrpSpPr>
        <p:grpSpPr bwMode="auto">
          <a:xfrm>
            <a:off x="495300" y="1447800"/>
            <a:ext cx="2228850" cy="457200"/>
            <a:chOff x="240" y="1839"/>
            <a:chExt cx="1296" cy="288"/>
          </a:xfrm>
        </p:grpSpPr>
        <p:sp>
          <p:nvSpPr>
            <p:cNvPr id="15386" name="Text Box 13"/>
            <p:cNvSpPr txBox="1">
              <a:spLocks noChangeArrowheads="1"/>
            </p:cNvSpPr>
            <p:nvPr/>
          </p:nvSpPr>
          <p:spPr bwMode="auto">
            <a:xfrm>
              <a:off x="240" y="1839"/>
              <a:ext cx="1086"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None/>
              </a:pPr>
              <a:r>
                <a:rPr lang="zh-CN" altLang="en-US" sz="2400" b="1"/>
                <a:t>控制菜单框</a:t>
              </a:r>
            </a:p>
          </p:txBody>
        </p:sp>
        <p:sp>
          <p:nvSpPr>
            <p:cNvPr id="15387" name="Line 14"/>
            <p:cNvSpPr>
              <a:spLocks noChangeShapeType="1"/>
            </p:cNvSpPr>
            <p:nvPr/>
          </p:nvSpPr>
          <p:spPr bwMode="auto">
            <a:xfrm>
              <a:off x="1152" y="1968"/>
              <a:ext cx="384" cy="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6" name="Group 34"/>
          <p:cNvGrpSpPr>
            <a:grpSpLocks/>
          </p:cNvGrpSpPr>
          <p:nvPr/>
        </p:nvGrpSpPr>
        <p:grpSpPr bwMode="auto">
          <a:xfrm>
            <a:off x="825500" y="2057400"/>
            <a:ext cx="3136900" cy="457200"/>
            <a:chOff x="240" y="2175"/>
            <a:chExt cx="1824" cy="288"/>
          </a:xfrm>
        </p:grpSpPr>
        <p:sp>
          <p:nvSpPr>
            <p:cNvPr id="15384" name="Text Box 15"/>
            <p:cNvSpPr txBox="1">
              <a:spLocks noChangeArrowheads="1"/>
            </p:cNvSpPr>
            <p:nvPr/>
          </p:nvSpPr>
          <p:spPr bwMode="auto">
            <a:xfrm>
              <a:off x="240" y="2175"/>
              <a:ext cx="892"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None/>
              </a:pPr>
              <a:r>
                <a:rPr lang="zh-CN" altLang="en-US" sz="2400" b="1"/>
                <a:t>下拉菜单</a:t>
              </a:r>
            </a:p>
          </p:txBody>
        </p:sp>
        <p:sp>
          <p:nvSpPr>
            <p:cNvPr id="15385" name="Line 16"/>
            <p:cNvSpPr>
              <a:spLocks noChangeShapeType="1"/>
            </p:cNvSpPr>
            <p:nvPr/>
          </p:nvSpPr>
          <p:spPr bwMode="auto">
            <a:xfrm>
              <a:off x="960" y="2304"/>
              <a:ext cx="1104" cy="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4" name="Group 32"/>
          <p:cNvGrpSpPr>
            <a:grpSpLocks/>
          </p:cNvGrpSpPr>
          <p:nvPr/>
        </p:nvGrpSpPr>
        <p:grpSpPr bwMode="auto">
          <a:xfrm>
            <a:off x="6470650" y="5829300"/>
            <a:ext cx="3022600" cy="457200"/>
            <a:chOff x="2976" y="3807"/>
            <a:chExt cx="1758" cy="288"/>
          </a:xfrm>
        </p:grpSpPr>
        <p:sp>
          <p:nvSpPr>
            <p:cNvPr id="15382" name="Text Box 17"/>
            <p:cNvSpPr txBox="1">
              <a:spLocks noChangeArrowheads="1"/>
            </p:cNvSpPr>
            <p:nvPr/>
          </p:nvSpPr>
          <p:spPr bwMode="auto">
            <a:xfrm>
              <a:off x="3648" y="3807"/>
              <a:ext cx="1086"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None/>
              </a:pPr>
              <a:r>
                <a:rPr lang="zh-CN" altLang="en-US" sz="2400" b="1"/>
                <a:t>水平滚动条</a:t>
              </a:r>
            </a:p>
          </p:txBody>
        </p:sp>
        <p:sp>
          <p:nvSpPr>
            <p:cNvPr id="15383" name="Line 18"/>
            <p:cNvSpPr>
              <a:spLocks noChangeShapeType="1"/>
            </p:cNvSpPr>
            <p:nvPr/>
          </p:nvSpPr>
          <p:spPr bwMode="auto">
            <a:xfrm flipH="1">
              <a:off x="2976" y="3936"/>
              <a:ext cx="672" cy="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3" name="Group 31"/>
          <p:cNvGrpSpPr>
            <a:grpSpLocks/>
          </p:cNvGrpSpPr>
          <p:nvPr/>
        </p:nvGrpSpPr>
        <p:grpSpPr bwMode="auto">
          <a:xfrm>
            <a:off x="7099300" y="4419600"/>
            <a:ext cx="2363788" cy="457200"/>
            <a:chOff x="3360" y="3087"/>
            <a:chExt cx="1374" cy="288"/>
          </a:xfrm>
        </p:grpSpPr>
        <p:sp>
          <p:nvSpPr>
            <p:cNvPr id="15380" name="Text Box 19"/>
            <p:cNvSpPr txBox="1">
              <a:spLocks noChangeArrowheads="1"/>
            </p:cNvSpPr>
            <p:nvPr/>
          </p:nvSpPr>
          <p:spPr bwMode="auto">
            <a:xfrm>
              <a:off x="3648" y="3087"/>
              <a:ext cx="1086"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None/>
              </a:pPr>
              <a:r>
                <a:rPr lang="zh-CN" altLang="en-US" sz="2400" b="1"/>
                <a:t>垂直滚动条</a:t>
              </a:r>
            </a:p>
          </p:txBody>
        </p:sp>
        <p:sp>
          <p:nvSpPr>
            <p:cNvPr id="15381" name="Line 20"/>
            <p:cNvSpPr>
              <a:spLocks noChangeShapeType="1"/>
            </p:cNvSpPr>
            <p:nvPr/>
          </p:nvSpPr>
          <p:spPr bwMode="auto">
            <a:xfrm flipH="1">
              <a:off x="3360" y="3264"/>
              <a:ext cx="288" cy="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1" name="Group 29"/>
          <p:cNvGrpSpPr>
            <a:grpSpLocks/>
          </p:cNvGrpSpPr>
          <p:nvPr/>
        </p:nvGrpSpPr>
        <p:grpSpPr bwMode="auto">
          <a:xfrm>
            <a:off x="7016750" y="1243013"/>
            <a:ext cx="2446338" cy="457200"/>
            <a:chOff x="3312" y="1791"/>
            <a:chExt cx="1422" cy="288"/>
          </a:xfrm>
        </p:grpSpPr>
        <p:sp>
          <p:nvSpPr>
            <p:cNvPr id="15378" name="Text Box 21"/>
            <p:cNvSpPr txBox="1">
              <a:spLocks noChangeArrowheads="1"/>
            </p:cNvSpPr>
            <p:nvPr/>
          </p:nvSpPr>
          <p:spPr bwMode="auto">
            <a:xfrm>
              <a:off x="3648" y="1791"/>
              <a:ext cx="1086"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None/>
              </a:pPr>
              <a:r>
                <a:rPr lang="zh-CN" altLang="en-US" sz="2400" b="1"/>
                <a:t>最大化按钮</a:t>
              </a:r>
            </a:p>
          </p:txBody>
        </p:sp>
        <p:sp>
          <p:nvSpPr>
            <p:cNvPr id="15379" name="Line 22"/>
            <p:cNvSpPr>
              <a:spLocks noChangeShapeType="1"/>
            </p:cNvSpPr>
            <p:nvPr/>
          </p:nvSpPr>
          <p:spPr bwMode="auto">
            <a:xfrm flipH="1" flipV="1">
              <a:off x="3312" y="1872"/>
              <a:ext cx="432" cy="0"/>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2" name="Group 30"/>
          <p:cNvGrpSpPr>
            <a:grpSpLocks/>
          </p:cNvGrpSpPr>
          <p:nvPr/>
        </p:nvGrpSpPr>
        <p:grpSpPr bwMode="auto">
          <a:xfrm>
            <a:off x="6769100" y="1287463"/>
            <a:ext cx="2611438" cy="1074737"/>
            <a:chOff x="3216" y="1872"/>
            <a:chExt cx="1518" cy="677"/>
          </a:xfrm>
        </p:grpSpPr>
        <p:sp>
          <p:nvSpPr>
            <p:cNvPr id="15376" name="Text Box 23"/>
            <p:cNvSpPr txBox="1">
              <a:spLocks noChangeArrowheads="1"/>
            </p:cNvSpPr>
            <p:nvPr/>
          </p:nvSpPr>
          <p:spPr bwMode="auto">
            <a:xfrm>
              <a:off x="3648" y="2261"/>
              <a:ext cx="1086"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None/>
              </a:pPr>
              <a:r>
                <a:rPr lang="zh-CN" altLang="en-US" sz="2400" b="1"/>
                <a:t>最小化按钮</a:t>
              </a:r>
            </a:p>
          </p:txBody>
        </p:sp>
        <p:sp>
          <p:nvSpPr>
            <p:cNvPr id="15377" name="Line 24"/>
            <p:cNvSpPr>
              <a:spLocks noChangeShapeType="1"/>
            </p:cNvSpPr>
            <p:nvPr/>
          </p:nvSpPr>
          <p:spPr bwMode="auto">
            <a:xfrm flipH="1" flipV="1">
              <a:off x="3216" y="1872"/>
              <a:ext cx="432" cy="528"/>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347" name="Group 35"/>
          <p:cNvGrpSpPr>
            <a:grpSpLocks/>
          </p:cNvGrpSpPr>
          <p:nvPr/>
        </p:nvGrpSpPr>
        <p:grpSpPr bwMode="auto">
          <a:xfrm>
            <a:off x="1155700" y="2743200"/>
            <a:ext cx="2559050" cy="481013"/>
            <a:chOff x="240" y="2496"/>
            <a:chExt cx="1488" cy="303"/>
          </a:xfrm>
        </p:grpSpPr>
        <p:sp>
          <p:nvSpPr>
            <p:cNvPr id="15374" name="Text Box 9"/>
            <p:cNvSpPr txBox="1">
              <a:spLocks noChangeArrowheads="1"/>
            </p:cNvSpPr>
            <p:nvPr/>
          </p:nvSpPr>
          <p:spPr bwMode="auto">
            <a:xfrm>
              <a:off x="240" y="2511"/>
              <a:ext cx="698" cy="288"/>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 typeface="Wingdings" panose="05000000000000000000" pitchFamily="2" charset="2"/>
                <a:buNone/>
              </a:pPr>
              <a:r>
                <a:rPr lang="zh-CN" altLang="en-US" sz="2400" b="1"/>
                <a:t>标题栏</a:t>
              </a:r>
            </a:p>
          </p:txBody>
        </p:sp>
        <p:sp>
          <p:nvSpPr>
            <p:cNvPr id="15375" name="Line 26"/>
            <p:cNvSpPr>
              <a:spLocks noChangeShapeType="1"/>
            </p:cNvSpPr>
            <p:nvPr/>
          </p:nvSpPr>
          <p:spPr bwMode="auto">
            <a:xfrm flipV="1">
              <a:off x="816" y="2496"/>
              <a:ext cx="912" cy="144"/>
            </a:xfrm>
            <a:prstGeom prst="line">
              <a:avLst/>
            </a:prstGeom>
            <a:noFill/>
            <a:ln w="38100">
              <a:solidFill>
                <a:srgbClr val="66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34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1000"/>
                                  </p:stCondLst>
                                  <p:childTnLst>
                                    <p:set>
                                      <p:cBhvr>
                                        <p:cTn id="9" dur="1" fill="hold">
                                          <p:stCondLst>
                                            <p:cond delay="499"/>
                                          </p:stCondLst>
                                        </p:cTn>
                                        <p:tgtEl>
                                          <p:spTgt spid="13346"/>
                                        </p:tgtEl>
                                        <p:attrNameLst>
                                          <p:attrName>style.visibility</p:attrName>
                                        </p:attrNameLst>
                                      </p:cBhvr>
                                      <p:to>
                                        <p:strVal val="visible"/>
                                      </p:to>
                                    </p:set>
                                  </p:childTnLst>
                                </p:cTn>
                              </p:par>
                            </p:childTnLst>
                          </p:cTn>
                        </p:par>
                        <p:par>
                          <p:cTn id="10" fill="hold" nodeType="afterGroup">
                            <p:stCondLst>
                              <p:cond delay="2000"/>
                            </p:stCondLst>
                            <p:childTnLst>
                              <p:par>
                                <p:cTn id="11" presetID="1" presetClass="entr" presetSubtype="0" fill="hold" nodeType="afterEffect">
                                  <p:stCondLst>
                                    <p:cond delay="1000"/>
                                  </p:stCondLst>
                                  <p:childTnLst>
                                    <p:set>
                                      <p:cBhvr>
                                        <p:cTn id="12" dur="1" fill="hold">
                                          <p:stCondLst>
                                            <p:cond delay="499"/>
                                          </p:stCondLst>
                                        </p:cTn>
                                        <p:tgtEl>
                                          <p:spTgt spid="13347"/>
                                        </p:tgtEl>
                                        <p:attrNameLst>
                                          <p:attrName>style.visibility</p:attrName>
                                        </p:attrNameLst>
                                      </p:cBhvr>
                                      <p:to>
                                        <p:strVal val="visible"/>
                                      </p:to>
                                    </p:set>
                                  </p:childTnLst>
                                </p:cTn>
                              </p:par>
                            </p:childTnLst>
                          </p:cTn>
                        </p:par>
                        <p:par>
                          <p:cTn id="13" fill="hold" nodeType="afterGroup">
                            <p:stCondLst>
                              <p:cond delay="3500"/>
                            </p:stCondLst>
                            <p:childTnLst>
                              <p:par>
                                <p:cTn id="14" presetID="1" presetClass="entr" presetSubtype="0" fill="hold" nodeType="afterEffect">
                                  <p:stCondLst>
                                    <p:cond delay="1000"/>
                                  </p:stCondLst>
                                  <p:childTnLst>
                                    <p:set>
                                      <p:cBhvr>
                                        <p:cTn id="15" dur="1" fill="hold">
                                          <p:stCondLst>
                                            <p:cond delay="499"/>
                                          </p:stCondLst>
                                        </p:cTn>
                                        <p:tgtEl>
                                          <p:spTgt spid="13348"/>
                                        </p:tgtEl>
                                        <p:attrNameLst>
                                          <p:attrName>style.visibility</p:attrName>
                                        </p:attrNameLst>
                                      </p:cBhvr>
                                      <p:to>
                                        <p:strVal val="visible"/>
                                      </p:to>
                                    </p:set>
                                  </p:childTnLst>
                                </p:cTn>
                              </p:par>
                            </p:childTnLst>
                          </p:cTn>
                        </p:par>
                        <p:par>
                          <p:cTn id="16" fill="hold" nodeType="afterGroup">
                            <p:stCondLst>
                              <p:cond delay="5000"/>
                            </p:stCondLst>
                            <p:childTnLst>
                              <p:par>
                                <p:cTn id="17" presetID="1" presetClass="entr" presetSubtype="0" fill="hold" nodeType="afterEffect">
                                  <p:stCondLst>
                                    <p:cond delay="1000"/>
                                  </p:stCondLst>
                                  <p:childTnLst>
                                    <p:set>
                                      <p:cBhvr>
                                        <p:cTn id="18" dur="1" fill="hold">
                                          <p:stCondLst>
                                            <p:cond delay="499"/>
                                          </p:stCondLst>
                                        </p:cTn>
                                        <p:tgtEl>
                                          <p:spTgt spid="13349"/>
                                        </p:tgtEl>
                                        <p:attrNameLst>
                                          <p:attrName>style.visibility</p:attrName>
                                        </p:attrNameLst>
                                      </p:cBhvr>
                                      <p:to>
                                        <p:strVal val="visible"/>
                                      </p:to>
                                    </p:set>
                                  </p:childTnLst>
                                </p:cTn>
                              </p:par>
                            </p:childTnLst>
                          </p:cTn>
                        </p:par>
                        <p:par>
                          <p:cTn id="19" fill="hold" nodeType="afterGroup">
                            <p:stCondLst>
                              <p:cond delay="6500"/>
                            </p:stCondLst>
                            <p:childTnLst>
                              <p:par>
                                <p:cTn id="20" presetID="1" presetClass="entr" presetSubtype="0" fill="hold" nodeType="afterEffect">
                                  <p:stCondLst>
                                    <p:cond delay="1000"/>
                                  </p:stCondLst>
                                  <p:childTnLst>
                                    <p:set>
                                      <p:cBhvr>
                                        <p:cTn id="21" dur="1" fill="hold">
                                          <p:stCondLst>
                                            <p:cond delay="499"/>
                                          </p:stCondLst>
                                        </p:cTn>
                                        <p:tgtEl>
                                          <p:spTgt spid="13341"/>
                                        </p:tgtEl>
                                        <p:attrNameLst>
                                          <p:attrName>style.visibility</p:attrName>
                                        </p:attrNameLst>
                                      </p:cBhvr>
                                      <p:to>
                                        <p:strVal val="visible"/>
                                      </p:to>
                                    </p:set>
                                  </p:childTnLst>
                                </p:cTn>
                              </p:par>
                            </p:childTnLst>
                          </p:cTn>
                        </p:par>
                        <p:par>
                          <p:cTn id="22" fill="hold" nodeType="afterGroup">
                            <p:stCondLst>
                              <p:cond delay="8000"/>
                            </p:stCondLst>
                            <p:childTnLst>
                              <p:par>
                                <p:cTn id="23" presetID="1" presetClass="entr" presetSubtype="0" fill="hold" nodeType="afterEffect">
                                  <p:stCondLst>
                                    <p:cond delay="1000"/>
                                  </p:stCondLst>
                                  <p:childTnLst>
                                    <p:set>
                                      <p:cBhvr>
                                        <p:cTn id="24" dur="1" fill="hold">
                                          <p:stCondLst>
                                            <p:cond delay="499"/>
                                          </p:stCondLst>
                                        </p:cTn>
                                        <p:tgtEl>
                                          <p:spTgt spid="13342"/>
                                        </p:tgtEl>
                                        <p:attrNameLst>
                                          <p:attrName>style.visibility</p:attrName>
                                        </p:attrNameLst>
                                      </p:cBhvr>
                                      <p:to>
                                        <p:strVal val="visible"/>
                                      </p:to>
                                    </p:set>
                                  </p:childTnLst>
                                </p:cTn>
                              </p:par>
                            </p:childTnLst>
                          </p:cTn>
                        </p:par>
                        <p:par>
                          <p:cTn id="25" fill="hold" nodeType="afterGroup">
                            <p:stCondLst>
                              <p:cond delay="9500"/>
                            </p:stCondLst>
                            <p:childTnLst>
                              <p:par>
                                <p:cTn id="26" presetID="1" presetClass="entr" presetSubtype="0" fill="hold" nodeType="afterEffect">
                                  <p:stCondLst>
                                    <p:cond delay="1000"/>
                                  </p:stCondLst>
                                  <p:childTnLst>
                                    <p:set>
                                      <p:cBhvr>
                                        <p:cTn id="27" dur="1" fill="hold">
                                          <p:stCondLst>
                                            <p:cond delay="499"/>
                                          </p:stCondLst>
                                        </p:cTn>
                                        <p:tgtEl>
                                          <p:spTgt spid="13343"/>
                                        </p:tgtEl>
                                        <p:attrNameLst>
                                          <p:attrName>style.visibility</p:attrName>
                                        </p:attrNameLst>
                                      </p:cBhvr>
                                      <p:to>
                                        <p:strVal val="visible"/>
                                      </p:to>
                                    </p:set>
                                  </p:childTnLst>
                                </p:cTn>
                              </p:par>
                            </p:childTnLst>
                          </p:cTn>
                        </p:par>
                        <p:par>
                          <p:cTn id="28" fill="hold" nodeType="afterGroup">
                            <p:stCondLst>
                              <p:cond delay="11000"/>
                            </p:stCondLst>
                            <p:childTnLst>
                              <p:par>
                                <p:cTn id="29" presetID="1" presetClass="entr" presetSubtype="0" fill="hold" nodeType="afterEffect">
                                  <p:stCondLst>
                                    <p:cond delay="1000"/>
                                  </p:stCondLst>
                                  <p:childTnLst>
                                    <p:set>
                                      <p:cBhvr>
                                        <p:cTn id="30" dur="1" fill="hold">
                                          <p:stCondLst>
                                            <p:cond delay="499"/>
                                          </p:stCondLst>
                                        </p:cTn>
                                        <p:tgtEl>
                                          <p:spTgt spid="13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9900E46-5C26-4F88-9B3B-391C374A4C4F}" type="slidenum">
              <a:rPr lang="en-US" altLang="zh-CN" sz="1400" smtClean="0"/>
              <a:pPr>
                <a:spcBef>
                  <a:spcPct val="50000"/>
                </a:spcBef>
                <a:buFontTx/>
                <a:buNone/>
              </a:pPr>
              <a:t>11</a:t>
            </a:fld>
            <a:endParaRPr lang="en-US" altLang="zh-CN" sz="1400" smtClean="0"/>
          </a:p>
        </p:txBody>
      </p:sp>
      <p:sp>
        <p:nvSpPr>
          <p:cNvPr id="66562" name="Text Box 1026"/>
          <p:cNvSpPr txBox="1">
            <a:spLocks noChangeArrowheads="1"/>
          </p:cNvSpPr>
          <p:nvPr/>
        </p:nvSpPr>
        <p:spPr bwMode="auto">
          <a:xfrm>
            <a:off x="82550" y="5638800"/>
            <a:ext cx="9658350" cy="11874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spcBef>
                <a:spcPct val="0"/>
              </a:spcBef>
              <a:buFontTx/>
              <a:buNone/>
            </a:pPr>
            <a:r>
              <a:rPr lang="zh-CN" altLang="en-US" sz="2400" b="1"/>
              <a:t>编写一个</a:t>
            </a:r>
            <a:r>
              <a:rPr lang="en-US" altLang="zh-CN" sz="2400" b="1">
                <a:solidFill>
                  <a:srgbClr val="FF00FF"/>
                </a:solidFill>
              </a:rPr>
              <a:t>Windows</a:t>
            </a:r>
            <a:r>
              <a:rPr lang="zh-CN" altLang="en-US" sz="2400" b="1">
                <a:solidFill>
                  <a:srgbClr val="FF00FF"/>
                </a:solidFill>
              </a:rPr>
              <a:t>应用程序</a:t>
            </a:r>
            <a:r>
              <a:rPr lang="zh-CN" altLang="en-US" sz="2400" b="1"/>
              <a:t>首先应创建一个或多个窗口，随后应用程序的运行过程即是</a:t>
            </a:r>
            <a:r>
              <a:rPr lang="zh-CN" altLang="en-US" sz="2400" b="1">
                <a:solidFill>
                  <a:schemeClr val="accent2"/>
                </a:solidFill>
              </a:rPr>
              <a:t>窗口内部</a:t>
            </a:r>
            <a:r>
              <a:rPr lang="zh-CN" altLang="en-US" sz="2400" b="1"/>
              <a:t>、</a:t>
            </a:r>
            <a:r>
              <a:rPr lang="zh-CN" altLang="en-US" sz="2400" b="1">
                <a:solidFill>
                  <a:schemeClr val="accent2"/>
                </a:solidFill>
              </a:rPr>
              <a:t>窗口与窗口</a:t>
            </a:r>
            <a:r>
              <a:rPr lang="zh-CN" altLang="en-US" sz="2400" b="1">
                <a:solidFill>
                  <a:schemeClr val="tx2"/>
                </a:solidFill>
              </a:rPr>
              <a:t>之间</a:t>
            </a:r>
            <a:r>
              <a:rPr lang="zh-CN" altLang="en-US" sz="2400" b="1"/>
              <a:t>、</a:t>
            </a:r>
            <a:r>
              <a:rPr lang="zh-CN" altLang="en-US" sz="2400" b="1">
                <a:solidFill>
                  <a:schemeClr val="accent2"/>
                </a:solidFill>
              </a:rPr>
              <a:t>窗口与系统</a:t>
            </a:r>
            <a:r>
              <a:rPr lang="zh-CN" altLang="en-US" sz="2400" b="1"/>
              <a:t>之间进行</a:t>
            </a:r>
            <a:r>
              <a:rPr lang="zh-CN" altLang="en-US" sz="2400" b="1">
                <a:solidFill>
                  <a:srgbClr val="FF0000"/>
                </a:solidFill>
              </a:rPr>
              <a:t>数据处理与数据交换</a:t>
            </a:r>
            <a:r>
              <a:rPr lang="zh-CN" altLang="en-US" sz="2400" b="1"/>
              <a:t>的过程。</a:t>
            </a:r>
          </a:p>
        </p:txBody>
      </p:sp>
      <p:pic>
        <p:nvPicPr>
          <p:cNvPr id="16388"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50" y="38100"/>
            <a:ext cx="5200650" cy="544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64" name="AutoShape 1028"/>
          <p:cNvSpPr>
            <a:spLocks noChangeArrowheads="1"/>
          </p:cNvSpPr>
          <p:nvPr/>
        </p:nvSpPr>
        <p:spPr bwMode="auto">
          <a:xfrm>
            <a:off x="8153400" y="762000"/>
            <a:ext cx="1320800" cy="2286000"/>
          </a:xfrm>
          <a:prstGeom prst="wedgeRoundRectCallout">
            <a:avLst>
              <a:gd name="adj1" fmla="val -271153"/>
              <a:gd name="adj2" fmla="val 26806"/>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应用程</a:t>
            </a:r>
          </a:p>
          <a:p>
            <a:pPr>
              <a:spcBef>
                <a:spcPct val="0"/>
              </a:spcBef>
              <a:buFontTx/>
              <a:buNone/>
            </a:pPr>
            <a:r>
              <a:rPr lang="zh-CN" altLang="en-US" sz="2400" b="1"/>
              <a:t>序与用</a:t>
            </a:r>
          </a:p>
          <a:p>
            <a:pPr>
              <a:spcBef>
                <a:spcPct val="0"/>
              </a:spcBef>
              <a:buFontTx/>
              <a:buNone/>
            </a:pPr>
            <a:r>
              <a:rPr lang="zh-CN" altLang="en-US" sz="2400" b="1"/>
              <a:t>户之间</a:t>
            </a:r>
          </a:p>
          <a:p>
            <a:pPr>
              <a:spcBef>
                <a:spcPct val="0"/>
              </a:spcBef>
              <a:buFontTx/>
              <a:buNone/>
            </a:pPr>
            <a:r>
              <a:rPr lang="zh-CN" altLang="en-US" sz="2400" b="1">
                <a:solidFill>
                  <a:srgbClr val="FF0000"/>
                </a:solidFill>
              </a:rPr>
              <a:t>交互的</a:t>
            </a:r>
          </a:p>
          <a:p>
            <a:pPr>
              <a:spcBef>
                <a:spcPct val="0"/>
              </a:spcBef>
              <a:buFontTx/>
              <a:buNone/>
            </a:pPr>
            <a:r>
              <a:rPr lang="zh-CN" altLang="en-US" sz="2400" b="1">
                <a:solidFill>
                  <a:srgbClr val="FF0000"/>
                </a:solidFill>
              </a:rPr>
              <a:t>接口环</a:t>
            </a:r>
          </a:p>
          <a:p>
            <a:pPr>
              <a:spcBef>
                <a:spcPct val="0"/>
              </a:spcBef>
              <a:buFontTx/>
              <a:buNone/>
            </a:pPr>
            <a:r>
              <a:rPr lang="zh-CN" altLang="en-US" sz="2400" b="1">
                <a:solidFill>
                  <a:srgbClr val="FF0000"/>
                </a:solidFill>
              </a:rPr>
              <a:t>境</a:t>
            </a:r>
          </a:p>
        </p:txBody>
      </p:sp>
      <p:sp>
        <p:nvSpPr>
          <p:cNvPr id="66565" name="AutoShape 1029"/>
          <p:cNvSpPr>
            <a:spLocks noChangeArrowheads="1"/>
          </p:cNvSpPr>
          <p:nvPr/>
        </p:nvSpPr>
        <p:spPr bwMode="auto">
          <a:xfrm>
            <a:off x="5530850" y="0"/>
            <a:ext cx="1816100" cy="1447800"/>
          </a:xfrm>
          <a:prstGeom prst="wedgeRoundRectCallout">
            <a:avLst>
              <a:gd name="adj1" fmla="val -67329"/>
              <a:gd name="adj2" fmla="val 100218"/>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b="1">
                <a:solidFill>
                  <a:srgbClr val="FF00FF"/>
                </a:solidFill>
              </a:rPr>
              <a:t>系统管理</a:t>
            </a:r>
          </a:p>
          <a:p>
            <a:pPr algn="ctr">
              <a:spcBef>
                <a:spcPct val="0"/>
              </a:spcBef>
              <a:buFontTx/>
              <a:buNone/>
            </a:pPr>
            <a:r>
              <a:rPr lang="zh-CN" altLang="en-US" sz="2400" b="1">
                <a:solidFill>
                  <a:srgbClr val="FF00FF"/>
                </a:solidFill>
              </a:rPr>
              <a:t>应用程序</a:t>
            </a:r>
          </a:p>
          <a:p>
            <a:pPr algn="ctr">
              <a:spcBef>
                <a:spcPct val="0"/>
              </a:spcBef>
              <a:buFontTx/>
              <a:buNone/>
            </a:pPr>
            <a:r>
              <a:rPr lang="zh-CN" altLang="en-US" sz="2400" b="1">
                <a:solidFill>
                  <a:srgbClr val="FF00FF"/>
                </a:solidFill>
              </a:rPr>
              <a:t>的基本单位</a:t>
            </a:r>
          </a:p>
        </p:txBody>
      </p:sp>
      <p:sp>
        <p:nvSpPr>
          <p:cNvPr id="66566" name="AutoShape 1030"/>
          <p:cNvSpPr>
            <a:spLocks noChangeArrowheads="1"/>
          </p:cNvSpPr>
          <p:nvPr/>
        </p:nvSpPr>
        <p:spPr bwMode="auto">
          <a:xfrm>
            <a:off x="6629400" y="3810000"/>
            <a:ext cx="2476500" cy="1066800"/>
          </a:xfrm>
          <a:prstGeom prst="wedgeRoundRectCallout">
            <a:avLst>
              <a:gd name="adj1" fmla="val -106667"/>
              <a:gd name="adj2" fmla="val -135713"/>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b="1">
                <a:solidFill>
                  <a:srgbClr val="FF00FF"/>
                </a:solidFill>
              </a:rPr>
              <a:t>Win</a:t>
            </a:r>
            <a:r>
              <a:rPr lang="zh-CN" altLang="en-US" sz="2400" b="1">
                <a:solidFill>
                  <a:srgbClr val="FF00FF"/>
                </a:solidFill>
              </a:rPr>
              <a:t>应用程序</a:t>
            </a:r>
          </a:p>
          <a:p>
            <a:pPr algn="ctr">
              <a:spcBef>
                <a:spcPct val="0"/>
              </a:spcBef>
              <a:buFontTx/>
              <a:buNone/>
            </a:pPr>
            <a:r>
              <a:rPr lang="zh-CN" altLang="en-US" sz="2400" b="1"/>
              <a:t>基本的操作单元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66565"/>
                                        </p:tgtEl>
                                        <p:attrNameLst>
                                          <p:attrName>style.visibility</p:attrName>
                                        </p:attrNameLst>
                                      </p:cBhvr>
                                      <p:to>
                                        <p:strVal val="visible"/>
                                      </p:to>
                                    </p:set>
                                    <p:animEffect transition="in" filter="blinds(vertical)">
                                      <p:cBhvr>
                                        <p:cTn id="7" dur="500"/>
                                        <p:tgtEl>
                                          <p:spTgt spid="66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4"/>
                                        </p:tgtEl>
                                        <p:attrNameLst>
                                          <p:attrName>style.visibility</p:attrName>
                                        </p:attrNameLst>
                                      </p:cBhvr>
                                      <p:to>
                                        <p:strVal val="visible"/>
                                      </p:to>
                                    </p:set>
                                    <p:animEffect transition="in" filter="blinds(horizontal)">
                                      <p:cBhvr>
                                        <p:cTn id="12" dur="500"/>
                                        <p:tgtEl>
                                          <p:spTgt spid="66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6566"/>
                                        </p:tgtEl>
                                        <p:attrNameLst>
                                          <p:attrName>style.visibility</p:attrName>
                                        </p:attrNameLst>
                                      </p:cBhvr>
                                      <p:to>
                                        <p:strVal val="visible"/>
                                      </p:to>
                                    </p:set>
                                    <p:animEffect transition="in" filter="box(in)">
                                      <p:cBhvr>
                                        <p:cTn id="17" dur="500"/>
                                        <p:tgtEl>
                                          <p:spTgt spid="665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66562"/>
                                        </p:tgtEl>
                                        <p:attrNameLst>
                                          <p:attrName>style.visibility</p:attrName>
                                        </p:attrNameLst>
                                      </p:cBhvr>
                                      <p:to>
                                        <p:strVal val="visible"/>
                                      </p:to>
                                    </p:set>
                                    <p:animEffect transition="in" filter="box(out)">
                                      <p:cBhvr>
                                        <p:cTn id="22" dur="500"/>
                                        <p:tgtEl>
                                          <p:spTgt spid="66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nimBg="1" autoUpdateAnimBg="0"/>
      <p:bldP spid="66564" grpId="0" animBg="1" autoUpdateAnimBg="0"/>
      <p:bldP spid="66565" grpId="0" animBg="1" autoUpdateAnimBg="0"/>
      <p:bldP spid="6656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9270B61-DE3B-448B-82B6-5FDD8EE19030}" type="slidenum">
              <a:rPr lang="en-US" altLang="zh-CN" sz="1400" smtClean="0"/>
              <a:pPr>
                <a:spcBef>
                  <a:spcPct val="50000"/>
                </a:spcBef>
                <a:buFontTx/>
                <a:buNone/>
              </a:pPr>
              <a:t>12</a:t>
            </a:fld>
            <a:endParaRPr lang="en-US" altLang="zh-CN" sz="1400" smtClean="0"/>
          </a:p>
        </p:txBody>
      </p:sp>
      <p:sp>
        <p:nvSpPr>
          <p:cNvPr id="14338" name="Text Box 2"/>
          <p:cNvSpPr txBox="1">
            <a:spLocks noChangeArrowheads="1"/>
          </p:cNvSpPr>
          <p:nvPr/>
        </p:nvSpPr>
        <p:spPr bwMode="auto">
          <a:xfrm>
            <a:off x="312738" y="1905000"/>
            <a:ext cx="9345612" cy="519113"/>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spcBef>
                <a:spcPct val="0"/>
              </a:spcBef>
              <a:buFontTx/>
              <a:buNone/>
            </a:pPr>
            <a:r>
              <a:rPr lang="en-US" altLang="zh-CN" b="1">
                <a:solidFill>
                  <a:srgbClr val="FF00FF"/>
                </a:solidFill>
              </a:rPr>
              <a:t>Windows</a:t>
            </a:r>
            <a:r>
              <a:rPr lang="zh-CN" altLang="en-US" b="1"/>
              <a:t>程序设计是针对</a:t>
            </a:r>
            <a:r>
              <a:rPr lang="zh-CN" altLang="en-US" b="1">
                <a:solidFill>
                  <a:srgbClr val="FF00FF"/>
                </a:solidFill>
              </a:rPr>
              <a:t>事件</a:t>
            </a:r>
            <a:r>
              <a:rPr lang="zh-CN" altLang="en-US" b="1"/>
              <a:t>或</a:t>
            </a:r>
            <a:r>
              <a:rPr lang="zh-CN" altLang="en-US" b="1" u="sng">
                <a:solidFill>
                  <a:srgbClr val="FF00FF"/>
                </a:solidFill>
              </a:rPr>
              <a:t>消息</a:t>
            </a:r>
            <a:r>
              <a:rPr lang="zh-CN" altLang="en-US" b="1"/>
              <a:t>的处理进行</a:t>
            </a:r>
            <a:r>
              <a:rPr lang="zh-CN" altLang="en-US" sz="2400" b="1"/>
              <a:t>        </a:t>
            </a:r>
          </a:p>
        </p:txBody>
      </p:sp>
      <p:sp>
        <p:nvSpPr>
          <p:cNvPr id="14340" name="AutoShape 4"/>
          <p:cNvSpPr>
            <a:spLocks noChangeArrowheads="1"/>
          </p:cNvSpPr>
          <p:nvPr/>
        </p:nvSpPr>
        <p:spPr bwMode="auto">
          <a:xfrm>
            <a:off x="6356350" y="76200"/>
            <a:ext cx="3219450" cy="1219200"/>
          </a:xfrm>
          <a:prstGeom prst="wedgeRoundRectCallout">
            <a:avLst>
              <a:gd name="adj1" fmla="val -51282"/>
              <a:gd name="adj2" fmla="val 106903"/>
              <a:gd name="adj3" fmla="val 16667"/>
            </a:avLst>
          </a:prstGeom>
          <a:solidFill>
            <a:srgbClr val="66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00FF"/>
                </a:solidFill>
              </a:rPr>
              <a:t>消息</a:t>
            </a:r>
            <a:r>
              <a:rPr lang="zh-CN" altLang="en-US" sz="2400" b="1"/>
              <a:t>是描述事</a:t>
            </a:r>
          </a:p>
          <a:p>
            <a:pPr>
              <a:spcBef>
                <a:spcPct val="0"/>
              </a:spcBef>
              <a:buFontTx/>
              <a:buNone/>
            </a:pPr>
            <a:r>
              <a:rPr lang="zh-CN" altLang="en-US" sz="2400" b="1"/>
              <a:t>件发生的信息</a:t>
            </a:r>
          </a:p>
          <a:p>
            <a:pPr>
              <a:spcBef>
                <a:spcPct val="0"/>
              </a:spcBef>
              <a:buFontTx/>
              <a:buNone/>
            </a:pPr>
            <a:r>
              <a:rPr lang="en-US" altLang="zh-CN" sz="2400" b="1"/>
              <a:t>(</a:t>
            </a:r>
            <a:r>
              <a:rPr lang="zh-CN" altLang="en-US" sz="2400" b="1"/>
              <a:t>如按下鼠标或键盘</a:t>
            </a:r>
            <a:r>
              <a:rPr lang="en-US" altLang="zh-CN" sz="2400" b="1"/>
              <a:t>)</a:t>
            </a:r>
          </a:p>
        </p:txBody>
      </p:sp>
      <p:sp>
        <p:nvSpPr>
          <p:cNvPr id="14341" name="Text Box 5"/>
          <p:cNvSpPr txBox="1">
            <a:spLocks noChangeArrowheads="1"/>
          </p:cNvSpPr>
          <p:nvPr/>
        </p:nvSpPr>
        <p:spPr bwMode="auto">
          <a:xfrm>
            <a:off x="330200" y="4921250"/>
            <a:ext cx="9345613" cy="9461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FF0000"/>
                </a:solidFill>
              </a:rPr>
              <a:t>事件驱动</a:t>
            </a:r>
            <a:r>
              <a:rPr lang="zh-CN" altLang="en-US" sz="2800" b="1"/>
              <a:t>编程方法对于编写</a:t>
            </a:r>
            <a:r>
              <a:rPr lang="zh-CN" altLang="en-US" sz="2800" b="1">
                <a:solidFill>
                  <a:srgbClr val="6600CC"/>
                </a:solidFill>
              </a:rPr>
              <a:t>交互式程序</a:t>
            </a:r>
            <a:r>
              <a:rPr lang="zh-CN" altLang="en-US" sz="2800" b="1"/>
              <a:t>很有用处，它避免了死板的操作模式</a:t>
            </a:r>
          </a:p>
        </p:txBody>
      </p:sp>
      <p:sp>
        <p:nvSpPr>
          <p:cNvPr id="14342" name="Text Box 6"/>
          <p:cNvSpPr txBox="1">
            <a:spLocks noChangeArrowheads="1"/>
          </p:cNvSpPr>
          <p:nvPr/>
        </p:nvSpPr>
        <p:spPr bwMode="auto">
          <a:xfrm>
            <a:off x="330200" y="3122613"/>
            <a:ext cx="9328150" cy="1373187"/>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solidFill>
                  <a:srgbClr val="FF00FF"/>
                </a:solidFill>
              </a:rPr>
              <a:t>Windows</a:t>
            </a:r>
            <a:r>
              <a:rPr lang="zh-CN" altLang="en-US" sz="2800" b="1">
                <a:solidFill>
                  <a:srgbClr val="FF00FF"/>
                </a:solidFill>
              </a:rPr>
              <a:t>程序</a:t>
            </a:r>
            <a:r>
              <a:rPr lang="zh-CN" altLang="en-US" sz="2800" b="1"/>
              <a:t>的执行顺序取决于事件发生的顺序，程序的执行顺序是由顺序产生的</a:t>
            </a:r>
            <a:r>
              <a:rPr lang="zh-CN" altLang="en-US" sz="2800" b="1">
                <a:solidFill>
                  <a:srgbClr val="FF00FF"/>
                </a:solidFill>
              </a:rPr>
              <a:t>消息</a:t>
            </a:r>
            <a:r>
              <a:rPr lang="zh-CN" altLang="en-US" sz="2800" b="1"/>
              <a:t>驱动的，但是</a:t>
            </a:r>
            <a:r>
              <a:rPr lang="zh-CN" altLang="en-US" sz="2800" b="1">
                <a:solidFill>
                  <a:srgbClr val="FF00FF"/>
                </a:solidFill>
              </a:rPr>
              <a:t>消息</a:t>
            </a:r>
            <a:r>
              <a:rPr lang="zh-CN" altLang="en-US" sz="2800" b="1"/>
              <a:t>的产生往往并不要求有次序之分。</a:t>
            </a:r>
          </a:p>
        </p:txBody>
      </p:sp>
      <p:sp>
        <p:nvSpPr>
          <p:cNvPr id="17415" name="Text Box 7"/>
          <p:cNvSpPr txBox="1">
            <a:spLocks noChangeArrowheads="1"/>
          </p:cNvSpPr>
          <p:nvPr/>
        </p:nvSpPr>
        <p:spPr bwMode="auto">
          <a:xfrm>
            <a:off x="82550" y="106363"/>
            <a:ext cx="3718322" cy="5847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1">
              <a:spcBef>
                <a:spcPct val="0"/>
              </a:spcBef>
              <a:buFontTx/>
              <a:buNone/>
            </a:pPr>
            <a:r>
              <a:rPr lang="en-US" altLang="zh-CN" sz="3200" b="1" dirty="0">
                <a:solidFill>
                  <a:srgbClr val="FF3300"/>
                </a:solidFill>
                <a:latin typeface="Arial" panose="020B0604020202020204" pitchFamily="34" charset="0"/>
              </a:rPr>
              <a:t>(2)</a:t>
            </a:r>
            <a:r>
              <a:rPr lang="zh-CN" altLang="en-US" sz="3200" b="1" dirty="0" smtClean="0">
                <a:solidFill>
                  <a:srgbClr val="FF3300"/>
                </a:solidFill>
                <a:latin typeface="Arial" panose="020B0604020202020204" pitchFamily="34" charset="0"/>
              </a:rPr>
              <a:t>事件驱动</a:t>
            </a:r>
            <a:r>
              <a:rPr lang="zh-CN" altLang="en-US" sz="2400" b="1" dirty="0" smtClean="0"/>
              <a:t>        </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checkerboard(down)">
                                      <p:cBhvr>
                                        <p:cTn id="7" dur="500"/>
                                        <p:tgtEl>
                                          <p:spTgt spid="14338"/>
                                        </p:tgtEl>
                                      </p:cBhvr>
                                    </p:animEffect>
                                  </p:childTnLst>
                                </p:cTn>
                              </p:par>
                            </p:childTnLst>
                          </p:cTn>
                        </p:par>
                        <p:par>
                          <p:cTn id="8" fill="hold" nodeType="afterGroup">
                            <p:stCondLst>
                              <p:cond delay="500"/>
                            </p:stCondLst>
                            <p:childTnLst>
                              <p:par>
                                <p:cTn id="9" presetID="16" presetClass="entr" presetSubtype="42" fill="hold" grpId="0" nodeType="afterEffect">
                                  <p:stCondLst>
                                    <p:cond delay="0"/>
                                  </p:stCondLst>
                                  <p:childTnLst>
                                    <p:set>
                                      <p:cBhvr>
                                        <p:cTn id="10" dur="1" fill="hold">
                                          <p:stCondLst>
                                            <p:cond delay="0"/>
                                          </p:stCondLst>
                                        </p:cTn>
                                        <p:tgtEl>
                                          <p:spTgt spid="14340"/>
                                        </p:tgtEl>
                                        <p:attrNameLst>
                                          <p:attrName>style.visibility</p:attrName>
                                        </p:attrNameLst>
                                      </p:cBhvr>
                                      <p:to>
                                        <p:strVal val="visible"/>
                                      </p:to>
                                    </p:set>
                                    <p:animEffect transition="in" filter="barn(outHorizontal)">
                                      <p:cBhvr>
                                        <p:cTn id="11" dur="500"/>
                                        <p:tgtEl>
                                          <p:spTgt spid="1434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37" fill="hold" grpId="0" nodeType="clickEffect">
                                  <p:stCondLst>
                                    <p:cond delay="0"/>
                                  </p:stCondLst>
                                  <p:childTnLst>
                                    <p:set>
                                      <p:cBhvr>
                                        <p:cTn id="15" dur="1" fill="hold">
                                          <p:stCondLst>
                                            <p:cond delay="0"/>
                                          </p:stCondLst>
                                        </p:cTn>
                                        <p:tgtEl>
                                          <p:spTgt spid="14342"/>
                                        </p:tgtEl>
                                        <p:attrNameLst>
                                          <p:attrName>style.visibility</p:attrName>
                                        </p:attrNameLst>
                                      </p:cBhvr>
                                      <p:to>
                                        <p:strVal val="visible"/>
                                      </p:to>
                                    </p:set>
                                    <p:animEffect transition="in" filter="barn(outVertical)">
                                      <p:cBhvr>
                                        <p:cTn id="16" dur="500"/>
                                        <p:tgtEl>
                                          <p:spTgt spid="1434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36" fill="hold" grpId="0" nodeType="clickEffect">
                                  <p:stCondLst>
                                    <p:cond delay="0"/>
                                  </p:stCondLst>
                                  <p:childTnLst>
                                    <p:set>
                                      <p:cBhvr>
                                        <p:cTn id="20" dur="1" fill="hold">
                                          <p:stCondLst>
                                            <p:cond delay="0"/>
                                          </p:stCondLst>
                                        </p:cTn>
                                        <p:tgtEl>
                                          <p:spTgt spid="14341"/>
                                        </p:tgtEl>
                                        <p:attrNameLst>
                                          <p:attrName>style.visibility</p:attrName>
                                        </p:attrNameLst>
                                      </p:cBhvr>
                                      <p:to>
                                        <p:strVal val="visible"/>
                                      </p:to>
                                    </p:set>
                                    <p:anim calcmode="lin" valueType="num">
                                      <p:cBhvr>
                                        <p:cTn id="21" dur="500" fill="hold"/>
                                        <p:tgtEl>
                                          <p:spTgt spid="14341"/>
                                        </p:tgtEl>
                                        <p:attrNameLst>
                                          <p:attrName>ppt_w</p:attrName>
                                        </p:attrNameLst>
                                      </p:cBhvr>
                                      <p:tavLst>
                                        <p:tav tm="0">
                                          <p:val>
                                            <p:strVal val="(6*min(max(#ppt_w*#ppt_h,.3),1)-7.4)/-.7*#ppt_w"/>
                                          </p:val>
                                        </p:tav>
                                        <p:tav tm="100000">
                                          <p:val>
                                            <p:strVal val="#ppt_w"/>
                                          </p:val>
                                        </p:tav>
                                      </p:tavLst>
                                    </p:anim>
                                    <p:anim calcmode="lin" valueType="num">
                                      <p:cBhvr>
                                        <p:cTn id="22" dur="500" fill="hold"/>
                                        <p:tgtEl>
                                          <p:spTgt spid="14341"/>
                                        </p:tgtEl>
                                        <p:attrNameLst>
                                          <p:attrName>ppt_h</p:attrName>
                                        </p:attrNameLst>
                                      </p:cBhvr>
                                      <p:tavLst>
                                        <p:tav tm="0">
                                          <p:val>
                                            <p:strVal val="(6*min(max(#ppt_w*#ppt_h,.3),1)-7.4)/-.7*#ppt_h"/>
                                          </p:val>
                                        </p:tav>
                                        <p:tav tm="100000">
                                          <p:val>
                                            <p:strVal val="#ppt_h"/>
                                          </p:val>
                                        </p:tav>
                                      </p:tavLst>
                                    </p:anim>
                                    <p:anim calcmode="lin" valueType="num">
                                      <p:cBhvr>
                                        <p:cTn id="23" dur="500" fill="hold"/>
                                        <p:tgtEl>
                                          <p:spTgt spid="14341"/>
                                        </p:tgtEl>
                                        <p:attrNameLst>
                                          <p:attrName>ppt_x</p:attrName>
                                        </p:attrNameLst>
                                      </p:cBhvr>
                                      <p:tavLst>
                                        <p:tav tm="0">
                                          <p:val>
                                            <p:fltVal val="0.5"/>
                                          </p:val>
                                        </p:tav>
                                        <p:tav tm="100000">
                                          <p:val>
                                            <p:strVal val="#ppt_x"/>
                                          </p:val>
                                        </p:tav>
                                      </p:tavLst>
                                    </p:anim>
                                    <p:anim calcmode="lin" valueType="num">
                                      <p:cBhvr>
                                        <p:cTn id="24" dur="500" fill="hold"/>
                                        <p:tgtEl>
                                          <p:spTgt spid="14341"/>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nimBg="1" autoUpdateAnimBg="0"/>
      <p:bldP spid="14340" grpId="0" animBg="1" autoUpdateAnimBg="0"/>
      <p:bldP spid="14341" grpId="0" animBg="1" autoUpdateAnimBg="0"/>
      <p:bldP spid="1434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0D3E2A7-7CA6-4E8B-814E-8612AF1D5238}" type="slidenum">
              <a:rPr lang="en-US" altLang="zh-CN" sz="1400" smtClean="0"/>
              <a:pPr>
                <a:spcBef>
                  <a:spcPct val="50000"/>
                </a:spcBef>
                <a:buFontTx/>
                <a:buNone/>
              </a:pPr>
              <a:t>13</a:t>
            </a:fld>
            <a:endParaRPr lang="en-US" altLang="zh-CN" sz="1400" smtClean="0"/>
          </a:p>
        </p:txBody>
      </p:sp>
      <p:sp>
        <p:nvSpPr>
          <p:cNvPr id="15363" name="Text Box 3"/>
          <p:cNvSpPr txBox="1">
            <a:spLocks noChangeArrowheads="1"/>
          </p:cNvSpPr>
          <p:nvPr/>
        </p:nvSpPr>
        <p:spPr bwMode="auto">
          <a:xfrm>
            <a:off x="3432175" y="3581400"/>
            <a:ext cx="3522663" cy="4572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常用句柄类型及其说明</a:t>
            </a:r>
            <a:endParaRPr lang="zh-CN" altLang="en-US" sz="2000" b="1"/>
          </a:p>
        </p:txBody>
      </p:sp>
      <p:graphicFrame>
        <p:nvGraphicFramePr>
          <p:cNvPr id="18436" name="Object 4"/>
          <p:cNvGraphicFramePr>
            <a:graphicFrameLocks noChangeAspect="1"/>
          </p:cNvGraphicFramePr>
          <p:nvPr/>
        </p:nvGraphicFramePr>
        <p:xfrm>
          <a:off x="-698500" y="4278313"/>
          <a:ext cx="1068388" cy="966787"/>
        </p:xfrm>
        <a:graphic>
          <a:graphicData uri="http://schemas.openxmlformats.org/presentationml/2006/ole">
            <mc:AlternateContent xmlns:mc="http://schemas.openxmlformats.org/markup-compatibility/2006">
              <mc:Choice xmlns:v="urn:schemas-microsoft-com:vml" Requires="v">
                <p:oleObj spid="_x0000_s18511" name="文档" r:id="rId3" imgW="1066800" imgH="962025" progId="Word.Document.8">
                  <p:embed/>
                </p:oleObj>
              </mc:Choice>
              <mc:Fallback>
                <p:oleObj name="文档" r:id="rId3" imgW="1066800" imgH="962025" progId="Word.Document.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8500" y="4278313"/>
                        <a:ext cx="1068388" cy="966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437" name="Group 20"/>
          <p:cNvGrpSpPr>
            <a:grpSpLocks/>
          </p:cNvGrpSpPr>
          <p:nvPr/>
        </p:nvGrpSpPr>
        <p:grpSpPr bwMode="auto">
          <a:xfrm>
            <a:off x="82550" y="657225"/>
            <a:ext cx="9351963" cy="3081338"/>
            <a:chOff x="48" y="414"/>
            <a:chExt cx="5438" cy="1941"/>
          </a:xfrm>
        </p:grpSpPr>
        <p:sp>
          <p:nvSpPr>
            <p:cNvPr id="18441" name="Text Box 7"/>
            <p:cNvSpPr txBox="1">
              <a:spLocks noChangeArrowheads="1"/>
            </p:cNvSpPr>
            <p:nvPr/>
          </p:nvSpPr>
          <p:spPr bwMode="auto">
            <a:xfrm>
              <a:off x="48" y="480"/>
              <a:ext cx="3946" cy="865"/>
            </a:xfrm>
            <a:prstGeom prst="rect">
              <a:avLst/>
            </a:prstGeom>
            <a:solidFill>
              <a:srgbClr val="66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FF0000"/>
                  </a:solidFill>
                </a:rPr>
                <a:t>句柄</a:t>
              </a:r>
              <a:r>
                <a:rPr lang="zh-CN" altLang="en-US" sz="2800" b="1"/>
                <a:t>是一个</a:t>
              </a:r>
              <a:r>
                <a:rPr lang="en-US" altLang="zh-CN" sz="2800" b="1"/>
                <a:t>8</a:t>
              </a:r>
              <a:r>
                <a:rPr lang="zh-CN" altLang="en-US" sz="2800" b="1"/>
                <a:t>字节长</a:t>
              </a:r>
              <a:r>
                <a:rPr lang="en-US" altLang="zh-CN" sz="2800" b="1"/>
                <a:t>(</a:t>
              </a:r>
              <a:r>
                <a:rPr lang="zh-CN" altLang="en-US" sz="2800" b="1"/>
                <a:t>相对</a:t>
              </a:r>
              <a:r>
                <a:rPr lang="en-US" altLang="zh-CN" sz="2800" b="1"/>
                <a:t>64</a:t>
              </a:r>
              <a:r>
                <a:rPr lang="zh-CN" altLang="en-US" sz="2800" b="1"/>
                <a:t>位操作系统</a:t>
              </a:r>
              <a:r>
                <a:rPr lang="en-US" altLang="zh-CN" sz="2800" b="1"/>
                <a:t>)</a:t>
              </a:r>
              <a:r>
                <a:rPr lang="zh-CN" altLang="en-US" sz="2800" b="1"/>
                <a:t>的数值，用于标识应用程序中不同的</a:t>
              </a:r>
              <a:r>
                <a:rPr lang="zh-CN" altLang="en-US" sz="2800" b="1" u="sng">
                  <a:solidFill>
                    <a:srgbClr val="9900CC"/>
                  </a:solidFill>
                  <a:ea typeface="楷体" panose="02010609060101010101" pitchFamily="49" charset="-122"/>
                </a:rPr>
                <a:t>对象</a:t>
              </a:r>
              <a:r>
                <a:rPr lang="zh-CN" altLang="en-US" sz="2800" b="1"/>
                <a:t>和</a:t>
              </a:r>
              <a:r>
                <a:rPr lang="zh-CN" altLang="en-US" sz="2800" b="1" u="sng">
                  <a:solidFill>
                    <a:srgbClr val="9900CC"/>
                  </a:solidFill>
                  <a:ea typeface="楷体" panose="02010609060101010101" pitchFamily="49" charset="-122"/>
                </a:rPr>
                <a:t>同类对象中不同的实例</a:t>
              </a:r>
              <a:endParaRPr lang="zh-CN" altLang="en-US" sz="2800" b="1"/>
            </a:p>
          </p:txBody>
        </p:sp>
        <p:sp>
          <p:nvSpPr>
            <p:cNvPr id="18442" name="Text Box 10"/>
            <p:cNvSpPr txBox="1">
              <a:spLocks noChangeArrowheads="1"/>
            </p:cNvSpPr>
            <p:nvPr/>
          </p:nvSpPr>
          <p:spPr bwMode="auto">
            <a:xfrm>
              <a:off x="4548" y="414"/>
              <a:ext cx="938" cy="1941"/>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660066"/>
                  </a:solidFill>
                </a:rPr>
                <a:t>窗口</a:t>
              </a:r>
            </a:p>
            <a:p>
              <a:pPr>
                <a:spcBef>
                  <a:spcPct val="0"/>
                </a:spcBef>
                <a:buFontTx/>
                <a:buNone/>
              </a:pPr>
              <a:r>
                <a:rPr lang="zh-CN" altLang="en-US" sz="2800" b="1">
                  <a:solidFill>
                    <a:srgbClr val="660066"/>
                  </a:solidFill>
                </a:rPr>
                <a:t>按钮</a:t>
              </a:r>
            </a:p>
            <a:p>
              <a:pPr>
                <a:spcBef>
                  <a:spcPct val="0"/>
                </a:spcBef>
                <a:buFontTx/>
                <a:buNone/>
              </a:pPr>
              <a:r>
                <a:rPr lang="zh-CN" altLang="en-US" sz="2800" b="1">
                  <a:solidFill>
                    <a:srgbClr val="660066"/>
                  </a:solidFill>
                </a:rPr>
                <a:t>图标</a:t>
              </a:r>
            </a:p>
            <a:p>
              <a:pPr>
                <a:spcBef>
                  <a:spcPct val="0"/>
                </a:spcBef>
                <a:buFontTx/>
                <a:buNone/>
              </a:pPr>
              <a:r>
                <a:rPr lang="zh-CN" altLang="en-US" sz="2800" b="1">
                  <a:solidFill>
                    <a:srgbClr val="660066"/>
                  </a:solidFill>
                </a:rPr>
                <a:t>滚动条</a:t>
              </a:r>
            </a:p>
            <a:p>
              <a:pPr>
                <a:spcBef>
                  <a:spcPct val="0"/>
                </a:spcBef>
                <a:buFontTx/>
                <a:buNone/>
              </a:pPr>
              <a:r>
                <a:rPr lang="zh-CN" altLang="en-US" sz="2800" b="1">
                  <a:solidFill>
                    <a:srgbClr val="660066"/>
                  </a:solidFill>
                </a:rPr>
                <a:t>输出设备</a:t>
              </a:r>
            </a:p>
            <a:p>
              <a:pPr>
                <a:spcBef>
                  <a:spcPct val="0"/>
                </a:spcBef>
                <a:buFontTx/>
                <a:buNone/>
              </a:pPr>
              <a:r>
                <a:rPr lang="zh-CN" altLang="en-US" sz="2800" b="1">
                  <a:solidFill>
                    <a:srgbClr val="660066"/>
                  </a:solidFill>
                </a:rPr>
                <a:t>控制</a:t>
              </a:r>
            </a:p>
            <a:p>
              <a:pPr>
                <a:spcBef>
                  <a:spcPct val="0"/>
                </a:spcBef>
                <a:buFontTx/>
                <a:buNone/>
              </a:pPr>
              <a:r>
                <a:rPr lang="zh-CN" altLang="en-US" sz="2800" b="1">
                  <a:solidFill>
                    <a:srgbClr val="660066"/>
                  </a:solidFill>
                </a:rPr>
                <a:t>文件</a:t>
              </a:r>
              <a:endParaRPr lang="zh-CN" altLang="en-US" sz="2800" b="1"/>
            </a:p>
          </p:txBody>
        </p:sp>
        <p:grpSp>
          <p:nvGrpSpPr>
            <p:cNvPr id="18443" name="Group 13"/>
            <p:cNvGrpSpPr>
              <a:grpSpLocks/>
            </p:cNvGrpSpPr>
            <p:nvPr/>
          </p:nvGrpSpPr>
          <p:grpSpPr bwMode="auto">
            <a:xfrm>
              <a:off x="3383" y="1056"/>
              <a:ext cx="1177" cy="240"/>
              <a:chOff x="2913" y="1152"/>
              <a:chExt cx="1215" cy="240"/>
            </a:xfrm>
          </p:grpSpPr>
          <p:sp>
            <p:nvSpPr>
              <p:cNvPr id="18447" name="Line 11"/>
              <p:cNvSpPr>
                <a:spLocks noChangeShapeType="1"/>
              </p:cNvSpPr>
              <p:nvPr/>
            </p:nvSpPr>
            <p:spPr bwMode="auto">
              <a:xfrm flipH="1">
                <a:off x="2913" y="1152"/>
                <a:ext cx="0" cy="240"/>
              </a:xfrm>
              <a:prstGeom prst="line">
                <a:avLst/>
              </a:prstGeom>
              <a:noFill/>
              <a:ln w="38100">
                <a:solidFill>
                  <a:srgbClr val="FF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Line 12"/>
              <p:cNvSpPr>
                <a:spLocks noChangeShapeType="1"/>
              </p:cNvSpPr>
              <p:nvPr/>
            </p:nvSpPr>
            <p:spPr bwMode="auto">
              <a:xfrm>
                <a:off x="2913" y="1392"/>
                <a:ext cx="1215" cy="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8444" name="Group 14"/>
            <p:cNvGrpSpPr>
              <a:grpSpLocks/>
            </p:cNvGrpSpPr>
            <p:nvPr/>
          </p:nvGrpSpPr>
          <p:grpSpPr bwMode="auto">
            <a:xfrm>
              <a:off x="1707" y="1296"/>
              <a:ext cx="2853" cy="240"/>
              <a:chOff x="2338" y="1272"/>
              <a:chExt cx="1790" cy="120"/>
            </a:xfrm>
          </p:grpSpPr>
          <p:sp>
            <p:nvSpPr>
              <p:cNvPr id="18445" name="Line 15"/>
              <p:cNvSpPr>
                <a:spLocks noChangeShapeType="1"/>
              </p:cNvSpPr>
              <p:nvPr/>
            </p:nvSpPr>
            <p:spPr bwMode="auto">
              <a:xfrm>
                <a:off x="2338" y="1272"/>
                <a:ext cx="254" cy="120"/>
              </a:xfrm>
              <a:prstGeom prst="line">
                <a:avLst/>
              </a:prstGeom>
              <a:noFill/>
              <a:ln w="38100">
                <a:solidFill>
                  <a:srgbClr val="FF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Line 16"/>
              <p:cNvSpPr>
                <a:spLocks noChangeShapeType="1"/>
              </p:cNvSpPr>
              <p:nvPr/>
            </p:nvSpPr>
            <p:spPr bwMode="auto">
              <a:xfrm>
                <a:off x="2592" y="1392"/>
                <a:ext cx="1536" cy="0"/>
              </a:xfrm>
              <a:prstGeom prst="line">
                <a:avLst/>
              </a:prstGeom>
              <a:noFill/>
              <a:ln w="38100">
                <a:solidFill>
                  <a:srgbClr val="FF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8438" name="Text Box 18"/>
          <p:cNvSpPr txBox="1">
            <a:spLocks noChangeArrowheads="1"/>
          </p:cNvSpPr>
          <p:nvPr/>
        </p:nvSpPr>
        <p:spPr bwMode="auto">
          <a:xfrm>
            <a:off x="82550" y="133350"/>
            <a:ext cx="1574800" cy="579438"/>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a:solidFill>
                  <a:srgbClr val="FF3300"/>
                </a:solidFill>
              </a:rPr>
              <a:t>(3) </a:t>
            </a:r>
            <a:r>
              <a:rPr lang="zh-CN" altLang="en-US" b="1">
                <a:solidFill>
                  <a:srgbClr val="FF3300"/>
                </a:solidFill>
              </a:rPr>
              <a:t>句柄</a:t>
            </a:r>
          </a:p>
        </p:txBody>
      </p:sp>
      <p:sp>
        <p:nvSpPr>
          <p:cNvPr id="18439" name="AutoShape 19" descr="10%"/>
          <p:cNvSpPr>
            <a:spLocks noChangeArrowheads="1"/>
          </p:cNvSpPr>
          <p:nvPr/>
        </p:nvSpPr>
        <p:spPr bwMode="auto">
          <a:xfrm>
            <a:off x="1155700" y="2362200"/>
            <a:ext cx="2641600" cy="1447800"/>
          </a:xfrm>
          <a:prstGeom prst="cloudCallout">
            <a:avLst>
              <a:gd name="adj1" fmla="val -62694"/>
              <a:gd name="adj2" fmla="val -131032"/>
            </a:avLst>
          </a:prstGeom>
          <a:pattFill prst="pct10">
            <a:fgClr>
              <a:schemeClr val="accent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应用程序通过</a:t>
            </a:r>
          </a:p>
          <a:p>
            <a:pPr>
              <a:spcBef>
                <a:spcPct val="0"/>
              </a:spcBef>
              <a:buFontTx/>
              <a:buNone/>
            </a:pPr>
            <a:r>
              <a:rPr lang="zh-CN" altLang="en-US" sz="2400" b="1">
                <a:solidFill>
                  <a:srgbClr val="FF0000"/>
                </a:solidFill>
              </a:rPr>
              <a:t>句柄</a:t>
            </a:r>
            <a:r>
              <a:rPr lang="zh-CN" altLang="en-US" sz="2400" b="1"/>
              <a:t>访问相应</a:t>
            </a:r>
          </a:p>
          <a:p>
            <a:pPr>
              <a:spcBef>
                <a:spcPct val="0"/>
              </a:spcBef>
              <a:buFontTx/>
              <a:buNone/>
            </a:pPr>
            <a:r>
              <a:rPr lang="zh-CN" altLang="en-US" sz="2400" b="1"/>
              <a:t>的对象信息</a:t>
            </a:r>
          </a:p>
        </p:txBody>
      </p:sp>
      <p:sp>
        <p:nvSpPr>
          <p:cNvPr id="15381" name="Text Box 21"/>
          <p:cNvSpPr txBox="1">
            <a:spLocks noChangeArrowheads="1"/>
          </p:cNvSpPr>
          <p:nvPr/>
        </p:nvSpPr>
        <p:spPr bwMode="auto">
          <a:xfrm>
            <a:off x="247650" y="4114800"/>
            <a:ext cx="9410700" cy="26543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solidFill>
                  <a:srgbClr val="A50021"/>
                </a:solidFill>
                <a:latin typeface="宋体" panose="02010600030101010101" pitchFamily="2" charset="-122"/>
              </a:rPr>
              <a:t>HWND		</a:t>
            </a:r>
            <a:r>
              <a:rPr lang="zh-CN" altLang="en-US" sz="2800" b="1">
                <a:solidFill>
                  <a:srgbClr val="A50021"/>
                </a:solidFill>
                <a:latin typeface="宋体" panose="02010600030101010101" pitchFamily="2" charset="-122"/>
              </a:rPr>
              <a:t>窗口句柄		</a:t>
            </a:r>
            <a:r>
              <a:rPr lang="en-US" altLang="zh-CN" sz="2800" b="1">
                <a:solidFill>
                  <a:srgbClr val="A50021"/>
                </a:solidFill>
                <a:latin typeface="宋体" panose="02010600030101010101" pitchFamily="2" charset="-122"/>
              </a:rPr>
              <a:t>HDC		</a:t>
            </a:r>
            <a:r>
              <a:rPr lang="zh-CN" altLang="en-US" sz="2800" b="1">
                <a:solidFill>
                  <a:srgbClr val="A50021"/>
                </a:solidFill>
                <a:latin typeface="宋体" panose="02010600030101010101" pitchFamily="2" charset="-122"/>
              </a:rPr>
              <a:t>设备环境句柄</a:t>
            </a:r>
          </a:p>
          <a:p>
            <a:pPr>
              <a:spcBef>
                <a:spcPct val="0"/>
              </a:spcBef>
              <a:buFontTx/>
              <a:buNone/>
            </a:pPr>
            <a:r>
              <a:rPr lang="en-US" altLang="zh-CN" sz="2800" b="1">
                <a:solidFill>
                  <a:srgbClr val="A50021"/>
                </a:solidFill>
                <a:latin typeface="宋体" panose="02010600030101010101" pitchFamily="2" charset="-122"/>
              </a:rPr>
              <a:t>HBITMAP	</a:t>
            </a:r>
            <a:r>
              <a:rPr lang="zh-CN" altLang="en-US" sz="2800" b="1">
                <a:solidFill>
                  <a:srgbClr val="A50021"/>
                </a:solidFill>
                <a:latin typeface="宋体" panose="02010600030101010101" pitchFamily="2" charset="-122"/>
              </a:rPr>
              <a:t>位图句柄		</a:t>
            </a:r>
            <a:r>
              <a:rPr lang="en-US" altLang="zh-CN" sz="2800" b="1">
                <a:solidFill>
                  <a:srgbClr val="A50021"/>
                </a:solidFill>
                <a:latin typeface="宋体" panose="02010600030101010101" pitchFamily="2" charset="-122"/>
              </a:rPr>
              <a:t>HCURSOR	</a:t>
            </a:r>
            <a:r>
              <a:rPr lang="zh-CN" altLang="en-US" sz="2800" b="1">
                <a:solidFill>
                  <a:srgbClr val="A50021"/>
                </a:solidFill>
                <a:latin typeface="宋体" panose="02010600030101010101" pitchFamily="2" charset="-122"/>
              </a:rPr>
              <a:t>光标句柄</a:t>
            </a:r>
          </a:p>
          <a:p>
            <a:pPr>
              <a:spcBef>
                <a:spcPct val="0"/>
              </a:spcBef>
              <a:buFontTx/>
              <a:buNone/>
            </a:pPr>
            <a:r>
              <a:rPr lang="en-US" altLang="zh-CN" sz="2800" b="1">
                <a:solidFill>
                  <a:srgbClr val="A50021"/>
                </a:solidFill>
                <a:latin typeface="宋体" panose="02010600030101010101" pitchFamily="2" charset="-122"/>
              </a:rPr>
              <a:t>HICON		</a:t>
            </a:r>
            <a:r>
              <a:rPr lang="zh-CN" altLang="en-US" sz="2800" b="1">
                <a:solidFill>
                  <a:srgbClr val="A50021"/>
                </a:solidFill>
                <a:latin typeface="宋体" panose="02010600030101010101" pitchFamily="2" charset="-122"/>
              </a:rPr>
              <a:t>图标句柄		</a:t>
            </a:r>
            <a:r>
              <a:rPr lang="en-US" altLang="zh-CN" sz="2800" b="1">
                <a:solidFill>
                  <a:srgbClr val="A50021"/>
                </a:solidFill>
                <a:latin typeface="宋体" panose="02010600030101010101" pitchFamily="2" charset="-122"/>
              </a:rPr>
              <a:t>HFONT		</a:t>
            </a:r>
            <a:r>
              <a:rPr lang="zh-CN" altLang="en-US" sz="2800" b="1">
                <a:solidFill>
                  <a:srgbClr val="A50021"/>
                </a:solidFill>
                <a:latin typeface="宋体" panose="02010600030101010101" pitchFamily="2" charset="-122"/>
              </a:rPr>
              <a:t>字体句柄</a:t>
            </a:r>
          </a:p>
          <a:p>
            <a:pPr>
              <a:spcBef>
                <a:spcPct val="0"/>
              </a:spcBef>
              <a:buFontTx/>
              <a:buNone/>
            </a:pPr>
            <a:r>
              <a:rPr lang="en-US" altLang="zh-CN" sz="2800" b="1">
                <a:solidFill>
                  <a:srgbClr val="A50021"/>
                </a:solidFill>
                <a:latin typeface="宋体" panose="02010600030101010101" pitchFamily="2" charset="-122"/>
              </a:rPr>
              <a:t>HMENU		</a:t>
            </a:r>
            <a:r>
              <a:rPr lang="zh-CN" altLang="en-US" sz="2800" b="1">
                <a:solidFill>
                  <a:srgbClr val="A50021"/>
                </a:solidFill>
                <a:latin typeface="宋体" panose="02010600030101010101" pitchFamily="2" charset="-122"/>
              </a:rPr>
              <a:t>菜单句柄		</a:t>
            </a:r>
            <a:r>
              <a:rPr lang="en-US" altLang="zh-CN" sz="2800" b="1">
                <a:solidFill>
                  <a:srgbClr val="A50021"/>
                </a:solidFill>
                <a:latin typeface="宋体" panose="02010600030101010101" pitchFamily="2" charset="-122"/>
              </a:rPr>
              <a:t>HPEN		</a:t>
            </a:r>
            <a:r>
              <a:rPr lang="zh-CN" altLang="en-US" sz="2800" b="1">
                <a:solidFill>
                  <a:srgbClr val="A50021"/>
                </a:solidFill>
                <a:latin typeface="宋体" panose="02010600030101010101" pitchFamily="2" charset="-122"/>
              </a:rPr>
              <a:t>画笔句柄</a:t>
            </a:r>
          </a:p>
          <a:p>
            <a:pPr>
              <a:spcBef>
                <a:spcPct val="0"/>
              </a:spcBef>
              <a:buFontTx/>
              <a:buNone/>
            </a:pPr>
            <a:r>
              <a:rPr lang="en-US" altLang="zh-CN" sz="2800" b="1">
                <a:solidFill>
                  <a:srgbClr val="A50021"/>
                </a:solidFill>
                <a:latin typeface="宋体" panose="02010600030101010101" pitchFamily="2" charset="-122"/>
              </a:rPr>
              <a:t>HFILE		</a:t>
            </a:r>
            <a:r>
              <a:rPr lang="zh-CN" altLang="en-US" sz="2800" b="1">
                <a:solidFill>
                  <a:srgbClr val="A50021"/>
                </a:solidFill>
                <a:latin typeface="宋体" panose="02010600030101010101" pitchFamily="2" charset="-122"/>
              </a:rPr>
              <a:t>文件句柄		</a:t>
            </a:r>
            <a:r>
              <a:rPr lang="en-US" altLang="zh-CN" sz="2800" b="1">
                <a:solidFill>
                  <a:srgbClr val="A50021"/>
                </a:solidFill>
                <a:latin typeface="宋体" panose="02010600030101010101" pitchFamily="2" charset="-122"/>
              </a:rPr>
              <a:t>HBRUSH	</a:t>
            </a:r>
            <a:r>
              <a:rPr lang="zh-CN" altLang="en-US" sz="2800" b="1">
                <a:solidFill>
                  <a:srgbClr val="A50021"/>
                </a:solidFill>
                <a:latin typeface="宋体" panose="02010600030101010101" pitchFamily="2" charset="-122"/>
              </a:rPr>
              <a:t>画刷句柄	</a:t>
            </a:r>
            <a:r>
              <a:rPr lang="zh-CN" altLang="en-US" sz="2400" b="1">
                <a:solidFill>
                  <a:srgbClr val="A50021"/>
                </a:solidFill>
                <a:latin typeface="宋体" panose="02010600030101010101" pitchFamily="2" charset="-122"/>
              </a:rPr>
              <a:t>	</a:t>
            </a:r>
          </a:p>
          <a:p>
            <a:pPr>
              <a:spcBef>
                <a:spcPct val="0"/>
              </a:spcBef>
              <a:buFontTx/>
              <a:buNone/>
            </a:pPr>
            <a:r>
              <a:rPr lang="en-US" altLang="zh-CN" sz="2800" b="1">
                <a:solidFill>
                  <a:srgbClr val="A50021"/>
                </a:solidFill>
                <a:latin typeface="宋体" panose="02010600030101010101" pitchFamily="2" charset="-122"/>
              </a:rPr>
              <a:t>HINSTANCE	</a:t>
            </a:r>
            <a:r>
              <a:rPr lang="zh-CN" altLang="en-US" sz="2800" b="1">
                <a:solidFill>
                  <a:srgbClr val="A50021"/>
                </a:solidFill>
                <a:latin typeface="宋体" panose="02010600030101010101" pitchFamily="2" charset="-122"/>
              </a:rPr>
              <a:t>当前实例句柄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box(in)">
                                      <p:cBhvr>
                                        <p:cTn id="7" dur="500"/>
                                        <p:tgtEl>
                                          <p:spTgt spid="1536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5381">
                                            <p:bg/>
                                          </p:spTgt>
                                        </p:tgtEl>
                                        <p:attrNameLst>
                                          <p:attrName>style.visibility</p:attrName>
                                        </p:attrNameLst>
                                      </p:cBhvr>
                                      <p:to>
                                        <p:strVal val="visible"/>
                                      </p:to>
                                    </p:set>
                                    <p:animEffect transition="in" filter="blinds(vertical)">
                                      <p:cBhvr>
                                        <p:cTn id="12" dur="500"/>
                                        <p:tgtEl>
                                          <p:spTgt spid="15381">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15381">
                                            <p:txEl>
                                              <p:pRg st="0" end="0"/>
                                            </p:txEl>
                                          </p:spTgt>
                                        </p:tgtEl>
                                        <p:attrNameLst>
                                          <p:attrName>style.visibility</p:attrName>
                                        </p:attrNameLst>
                                      </p:cBhvr>
                                      <p:to>
                                        <p:strVal val="visible"/>
                                      </p:to>
                                    </p:set>
                                    <p:animEffect transition="in" filter="blinds(vertical)">
                                      <p:cBhvr>
                                        <p:cTn id="17" dur="500"/>
                                        <p:tgtEl>
                                          <p:spTgt spid="1538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15381">
                                            <p:txEl>
                                              <p:pRg st="1" end="1"/>
                                            </p:txEl>
                                          </p:spTgt>
                                        </p:tgtEl>
                                        <p:attrNameLst>
                                          <p:attrName>style.visibility</p:attrName>
                                        </p:attrNameLst>
                                      </p:cBhvr>
                                      <p:to>
                                        <p:strVal val="visible"/>
                                      </p:to>
                                    </p:set>
                                    <p:animEffect transition="in" filter="blinds(vertical)">
                                      <p:cBhvr>
                                        <p:cTn id="22" dur="500"/>
                                        <p:tgtEl>
                                          <p:spTgt spid="15381">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15381">
                                            <p:txEl>
                                              <p:pRg st="2" end="2"/>
                                            </p:txEl>
                                          </p:spTgt>
                                        </p:tgtEl>
                                        <p:attrNameLst>
                                          <p:attrName>style.visibility</p:attrName>
                                        </p:attrNameLst>
                                      </p:cBhvr>
                                      <p:to>
                                        <p:strVal val="visible"/>
                                      </p:to>
                                    </p:set>
                                    <p:animEffect transition="in" filter="blinds(vertical)">
                                      <p:cBhvr>
                                        <p:cTn id="27" dur="500"/>
                                        <p:tgtEl>
                                          <p:spTgt spid="15381">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grpId="0" nodeType="clickEffect">
                                  <p:stCondLst>
                                    <p:cond delay="0"/>
                                  </p:stCondLst>
                                  <p:childTnLst>
                                    <p:set>
                                      <p:cBhvr>
                                        <p:cTn id="31" dur="1" fill="hold">
                                          <p:stCondLst>
                                            <p:cond delay="0"/>
                                          </p:stCondLst>
                                        </p:cTn>
                                        <p:tgtEl>
                                          <p:spTgt spid="15381">
                                            <p:txEl>
                                              <p:pRg st="3" end="3"/>
                                            </p:txEl>
                                          </p:spTgt>
                                        </p:tgtEl>
                                        <p:attrNameLst>
                                          <p:attrName>style.visibility</p:attrName>
                                        </p:attrNameLst>
                                      </p:cBhvr>
                                      <p:to>
                                        <p:strVal val="visible"/>
                                      </p:to>
                                    </p:set>
                                    <p:animEffect transition="in" filter="blinds(vertical)">
                                      <p:cBhvr>
                                        <p:cTn id="32" dur="500"/>
                                        <p:tgtEl>
                                          <p:spTgt spid="15381">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grpId="0" nodeType="clickEffect">
                                  <p:stCondLst>
                                    <p:cond delay="0"/>
                                  </p:stCondLst>
                                  <p:childTnLst>
                                    <p:set>
                                      <p:cBhvr>
                                        <p:cTn id="36" dur="1" fill="hold">
                                          <p:stCondLst>
                                            <p:cond delay="0"/>
                                          </p:stCondLst>
                                        </p:cTn>
                                        <p:tgtEl>
                                          <p:spTgt spid="15381">
                                            <p:txEl>
                                              <p:pRg st="4" end="4"/>
                                            </p:txEl>
                                          </p:spTgt>
                                        </p:tgtEl>
                                        <p:attrNameLst>
                                          <p:attrName>style.visibility</p:attrName>
                                        </p:attrNameLst>
                                      </p:cBhvr>
                                      <p:to>
                                        <p:strVal val="visible"/>
                                      </p:to>
                                    </p:set>
                                    <p:animEffect transition="in" filter="blinds(vertical)">
                                      <p:cBhvr>
                                        <p:cTn id="37" dur="500"/>
                                        <p:tgtEl>
                                          <p:spTgt spid="15381">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grpId="0" nodeType="clickEffect">
                                  <p:stCondLst>
                                    <p:cond delay="0"/>
                                  </p:stCondLst>
                                  <p:childTnLst>
                                    <p:set>
                                      <p:cBhvr>
                                        <p:cTn id="41" dur="1" fill="hold">
                                          <p:stCondLst>
                                            <p:cond delay="0"/>
                                          </p:stCondLst>
                                        </p:cTn>
                                        <p:tgtEl>
                                          <p:spTgt spid="15381">
                                            <p:txEl>
                                              <p:pRg st="5" end="5"/>
                                            </p:txEl>
                                          </p:spTgt>
                                        </p:tgtEl>
                                        <p:attrNameLst>
                                          <p:attrName>style.visibility</p:attrName>
                                        </p:attrNameLst>
                                      </p:cBhvr>
                                      <p:to>
                                        <p:strVal val="visible"/>
                                      </p:to>
                                    </p:set>
                                    <p:animEffect transition="in" filter="blinds(vertical)">
                                      <p:cBhvr>
                                        <p:cTn id="42" dur="500"/>
                                        <p:tgtEl>
                                          <p:spTgt spid="153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animBg="1" autoUpdateAnimBg="0"/>
      <p:bldP spid="15381" grpId="0" build="p"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2EDAB7C-8A57-4755-B4AA-63F6C2881FB2}" type="slidenum">
              <a:rPr lang="en-US" altLang="zh-CN" sz="1400" smtClean="0"/>
              <a:pPr>
                <a:spcBef>
                  <a:spcPct val="50000"/>
                </a:spcBef>
                <a:buFontTx/>
                <a:buNone/>
              </a:pPr>
              <a:t>14</a:t>
            </a:fld>
            <a:endParaRPr lang="en-US" altLang="zh-CN" sz="1400" smtClean="0"/>
          </a:p>
        </p:txBody>
      </p:sp>
      <p:sp>
        <p:nvSpPr>
          <p:cNvPr id="19459" name="Text Box 2"/>
          <p:cNvSpPr txBox="1">
            <a:spLocks noChangeArrowheads="1"/>
          </p:cNvSpPr>
          <p:nvPr/>
        </p:nvSpPr>
        <p:spPr bwMode="auto">
          <a:xfrm>
            <a:off x="2209800" y="152400"/>
            <a:ext cx="7613650" cy="9461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t>        </a:t>
            </a:r>
            <a:r>
              <a:rPr lang="en-US" altLang="zh-CN" sz="2800" b="1">
                <a:solidFill>
                  <a:srgbClr val="FF00FF"/>
                </a:solidFill>
              </a:rPr>
              <a:t>Windows</a:t>
            </a:r>
            <a:r>
              <a:rPr lang="zh-CN" altLang="en-US" sz="2800" b="1">
                <a:solidFill>
                  <a:srgbClr val="FF00FF"/>
                </a:solidFill>
              </a:rPr>
              <a:t>应用程序</a:t>
            </a:r>
            <a:r>
              <a:rPr lang="zh-CN" altLang="en-US" sz="2800" b="1"/>
              <a:t>利用</a:t>
            </a:r>
            <a:r>
              <a:rPr lang="en-US" altLang="zh-CN" sz="2800" b="1">
                <a:solidFill>
                  <a:srgbClr val="FF00FF"/>
                </a:solidFill>
              </a:rPr>
              <a:t>Windows</a:t>
            </a:r>
            <a:r>
              <a:rPr lang="zh-CN" altLang="en-US" sz="2800" b="1">
                <a:solidFill>
                  <a:srgbClr val="FF00FF"/>
                </a:solidFill>
              </a:rPr>
              <a:t>消息</a:t>
            </a:r>
            <a:r>
              <a:rPr lang="en-US" altLang="zh-CN" sz="2800" b="1"/>
              <a:t>(Message)</a:t>
            </a:r>
            <a:r>
              <a:rPr lang="zh-CN" altLang="en-US" sz="2800" b="1"/>
              <a:t>与应用程序及系统进行信息交换。</a:t>
            </a:r>
            <a:endParaRPr lang="zh-CN" altLang="en-US" sz="2800" b="1">
              <a:solidFill>
                <a:srgbClr val="FF3300"/>
              </a:solidFill>
              <a:latin typeface="黑体" panose="02010609060101010101" pitchFamily="49" charset="-122"/>
              <a:ea typeface="黑体" panose="02010609060101010101" pitchFamily="49" charset="-122"/>
            </a:endParaRPr>
          </a:p>
        </p:txBody>
      </p:sp>
      <p:sp>
        <p:nvSpPr>
          <p:cNvPr id="16389" name="Text Box 5"/>
          <p:cNvSpPr txBox="1">
            <a:spLocks noChangeArrowheads="1"/>
          </p:cNvSpPr>
          <p:nvPr/>
        </p:nvSpPr>
        <p:spPr bwMode="auto">
          <a:xfrm>
            <a:off x="82550" y="3657600"/>
            <a:ext cx="9740900" cy="316547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FontTx/>
              <a:buNone/>
            </a:pPr>
            <a:r>
              <a:rPr lang="en-US" altLang="zh-CN" sz="2800" b="1">
                <a:solidFill>
                  <a:srgbClr val="FF3300"/>
                </a:solidFill>
                <a:latin typeface="黑体" panose="02010609060101010101" pitchFamily="49" charset="-122"/>
                <a:ea typeface="黑体" panose="02010609060101010101" pitchFamily="49" charset="-122"/>
              </a:rPr>
              <a:t>typedef struct tagMSG</a:t>
            </a:r>
            <a:r>
              <a:rPr lang="en-US" altLang="zh-CN" sz="2400" b="1">
                <a:solidFill>
                  <a:srgbClr val="FF3300"/>
                </a:solidFill>
                <a:latin typeface="黑体" panose="02010609060101010101" pitchFamily="49" charset="-122"/>
                <a:ea typeface="黑体" panose="02010609060101010101" pitchFamily="49" charset="-122"/>
              </a:rPr>
              <a:t> </a:t>
            </a:r>
          </a:p>
          <a:p>
            <a:pPr>
              <a:lnSpc>
                <a:spcPct val="90000"/>
              </a:lnSpc>
              <a:spcBef>
                <a:spcPct val="0"/>
              </a:spcBef>
              <a:buFontTx/>
              <a:buNone/>
            </a:pPr>
            <a:r>
              <a:rPr lang="en-US" altLang="zh-CN" sz="2800" b="1">
                <a:solidFill>
                  <a:srgbClr val="FF3300"/>
                </a:solidFill>
                <a:latin typeface="黑体" panose="02010609060101010101" pitchFamily="49" charset="-122"/>
                <a:ea typeface="黑体" panose="02010609060101010101" pitchFamily="49" charset="-122"/>
              </a:rPr>
              <a:t>{</a:t>
            </a:r>
            <a:r>
              <a:rPr lang="en-US" altLang="zh-CN" sz="2800" b="1">
                <a:solidFill>
                  <a:srgbClr val="0000FF"/>
                </a:solidFill>
                <a:latin typeface="黑体" panose="02010609060101010101" pitchFamily="49" charset="-122"/>
                <a:ea typeface="黑体" panose="02010609060101010101" pitchFamily="49" charset="-122"/>
              </a:rPr>
              <a:t>HWND  hwnd;	</a:t>
            </a:r>
            <a:r>
              <a:rPr lang="zh-CN" altLang="en-US" sz="2000" b="1">
                <a:solidFill>
                  <a:srgbClr val="0000FF"/>
                </a:solidFill>
              </a:rPr>
              <a:t>窗口句柄，为</a:t>
            </a:r>
            <a:r>
              <a:rPr lang="en-US" altLang="zh-CN" sz="2000" b="1">
                <a:solidFill>
                  <a:srgbClr val="0000FF"/>
                </a:solidFill>
              </a:rPr>
              <a:t>null</a:t>
            </a:r>
            <a:r>
              <a:rPr lang="zh-CN" altLang="en-US" sz="2000" b="1">
                <a:solidFill>
                  <a:srgbClr val="0000FF"/>
                </a:solidFill>
              </a:rPr>
              <a:t>，则可检索所有驻留在消息队列中的消息</a:t>
            </a:r>
            <a:endParaRPr lang="zh-CN" altLang="en-US" sz="1800" b="1">
              <a:solidFill>
                <a:srgbClr val="FF3300"/>
              </a:solidFill>
              <a:latin typeface="黑体" panose="02010609060101010101" pitchFamily="49" charset="-122"/>
              <a:ea typeface="黑体" panose="02010609060101010101" pitchFamily="49" charset="-122"/>
            </a:endParaRPr>
          </a:p>
          <a:p>
            <a:pPr>
              <a:lnSpc>
                <a:spcPct val="90000"/>
              </a:lnSpc>
              <a:spcBef>
                <a:spcPct val="0"/>
              </a:spcBef>
              <a:buFontTx/>
              <a:buNone/>
            </a:pPr>
            <a:r>
              <a:rPr lang="zh-CN" altLang="en-US" sz="2400" b="1">
                <a:solidFill>
                  <a:srgbClr val="FF3300"/>
                </a:solidFill>
                <a:latin typeface="黑体" panose="02010609060101010101" pitchFamily="49" charset="-122"/>
                <a:ea typeface="黑体" panose="02010609060101010101" pitchFamily="49" charset="-122"/>
              </a:rPr>
              <a:t> </a:t>
            </a:r>
            <a:r>
              <a:rPr lang="en-US" altLang="zh-CN" sz="2800" b="1">
                <a:solidFill>
                  <a:srgbClr val="990099"/>
                </a:solidFill>
                <a:latin typeface="黑体" panose="02010609060101010101" pitchFamily="49" charset="-122"/>
                <a:ea typeface="黑体" panose="02010609060101010101" pitchFamily="49" charset="-122"/>
              </a:rPr>
              <a:t>UINT  message;</a:t>
            </a:r>
            <a:r>
              <a:rPr lang="zh-CN" altLang="en-US" sz="2200" b="1">
                <a:solidFill>
                  <a:srgbClr val="990099"/>
                </a:solidFill>
              </a:rPr>
              <a:t>消息值，由</a:t>
            </a:r>
            <a:r>
              <a:rPr lang="en-US" altLang="zh-CN" sz="2200" b="1">
                <a:solidFill>
                  <a:srgbClr val="990099"/>
                </a:solidFill>
              </a:rPr>
              <a:t>Windows.h</a:t>
            </a:r>
            <a:r>
              <a:rPr lang="zh-CN" altLang="en-US" sz="2200" b="1">
                <a:solidFill>
                  <a:srgbClr val="990099"/>
                </a:solidFill>
              </a:rPr>
              <a:t>头文件中的宏定义来标识</a:t>
            </a:r>
            <a:endParaRPr lang="zh-CN" altLang="en-US" sz="2400" b="1">
              <a:solidFill>
                <a:srgbClr val="0000FF"/>
              </a:solidFill>
              <a:latin typeface="黑体" panose="02010609060101010101" pitchFamily="49" charset="-122"/>
              <a:ea typeface="黑体" panose="02010609060101010101" pitchFamily="49" charset="-122"/>
            </a:endParaRPr>
          </a:p>
          <a:p>
            <a:pPr>
              <a:lnSpc>
                <a:spcPct val="90000"/>
              </a:lnSpc>
              <a:spcBef>
                <a:spcPct val="0"/>
              </a:spcBef>
              <a:buFontTx/>
              <a:buNone/>
            </a:pPr>
            <a:r>
              <a:rPr lang="zh-CN" altLang="en-US" sz="2400" b="1">
                <a:solidFill>
                  <a:srgbClr val="993300"/>
                </a:solidFill>
                <a:latin typeface="黑体" panose="02010609060101010101" pitchFamily="49" charset="-122"/>
                <a:ea typeface="黑体" panose="02010609060101010101" pitchFamily="49" charset="-122"/>
              </a:rPr>
              <a:t> </a:t>
            </a:r>
            <a:r>
              <a:rPr lang="en-US" altLang="zh-CN" sz="2800" b="1">
                <a:solidFill>
                  <a:srgbClr val="993300"/>
                </a:solidFill>
                <a:latin typeface="黑体" panose="02010609060101010101" pitchFamily="49" charset="-122"/>
                <a:ea typeface="黑体" panose="02010609060101010101" pitchFamily="49" charset="-122"/>
              </a:rPr>
              <a:t>WPARAM wParam;	</a:t>
            </a:r>
            <a:r>
              <a:rPr lang="zh-CN" altLang="en-US" sz="2200" b="1">
                <a:solidFill>
                  <a:srgbClr val="993300"/>
                </a:solidFill>
              </a:rPr>
              <a:t>包含有关消息的附加信息</a:t>
            </a:r>
            <a:r>
              <a:rPr lang="en-US" altLang="zh-CN" sz="2200" b="1">
                <a:solidFill>
                  <a:srgbClr val="993300"/>
                </a:solidFill>
              </a:rPr>
              <a:t>,</a:t>
            </a:r>
            <a:r>
              <a:rPr lang="zh-CN" altLang="en-US" sz="2200" b="1">
                <a:solidFill>
                  <a:srgbClr val="993300"/>
                </a:solidFill>
              </a:rPr>
              <a:t>不同消息其值有所不同</a:t>
            </a:r>
            <a:endParaRPr lang="zh-CN" altLang="en-US" sz="2200" b="1">
              <a:solidFill>
                <a:srgbClr val="FF3300"/>
              </a:solidFill>
              <a:latin typeface="黑体" panose="02010609060101010101" pitchFamily="49" charset="-122"/>
              <a:ea typeface="黑体" panose="02010609060101010101" pitchFamily="49" charset="-122"/>
            </a:endParaRPr>
          </a:p>
          <a:p>
            <a:pPr>
              <a:lnSpc>
                <a:spcPct val="90000"/>
              </a:lnSpc>
              <a:spcBef>
                <a:spcPct val="0"/>
              </a:spcBef>
              <a:buFontTx/>
              <a:buNone/>
            </a:pPr>
            <a:r>
              <a:rPr lang="zh-CN" altLang="en-US" sz="2400" b="1">
                <a:solidFill>
                  <a:srgbClr val="FF3300"/>
                </a:solidFill>
                <a:latin typeface="黑体" panose="02010609060101010101" pitchFamily="49" charset="-122"/>
                <a:ea typeface="黑体" panose="02010609060101010101" pitchFamily="49" charset="-122"/>
              </a:rPr>
              <a:t> </a:t>
            </a:r>
            <a:r>
              <a:rPr lang="en-US" altLang="zh-CN" sz="2800" b="1">
                <a:solidFill>
                  <a:schemeClr val="tx2"/>
                </a:solidFill>
                <a:latin typeface="黑体" panose="02010609060101010101" pitchFamily="49" charset="-122"/>
                <a:ea typeface="黑体" panose="02010609060101010101" pitchFamily="49" charset="-122"/>
              </a:rPr>
              <a:t>LPARAM lParam;</a:t>
            </a:r>
            <a:endParaRPr lang="en-US" altLang="zh-CN" sz="2400" b="1">
              <a:solidFill>
                <a:srgbClr val="FF3300"/>
              </a:solidFill>
              <a:latin typeface="黑体" panose="02010609060101010101" pitchFamily="49" charset="-122"/>
              <a:ea typeface="黑体" panose="02010609060101010101" pitchFamily="49" charset="-122"/>
            </a:endParaRPr>
          </a:p>
          <a:p>
            <a:pPr>
              <a:lnSpc>
                <a:spcPct val="90000"/>
              </a:lnSpc>
              <a:spcBef>
                <a:spcPct val="0"/>
              </a:spcBef>
              <a:buFontTx/>
              <a:buNone/>
            </a:pPr>
            <a:r>
              <a:rPr lang="en-US" altLang="zh-CN" sz="2400" b="1">
                <a:solidFill>
                  <a:srgbClr val="FF3300"/>
                </a:solidFill>
                <a:latin typeface="黑体" panose="02010609060101010101" pitchFamily="49" charset="-122"/>
                <a:ea typeface="黑体" panose="02010609060101010101" pitchFamily="49" charset="-122"/>
              </a:rPr>
              <a:t> </a:t>
            </a:r>
            <a:r>
              <a:rPr lang="en-US" altLang="zh-CN" sz="2800" b="1">
                <a:solidFill>
                  <a:srgbClr val="990099"/>
                </a:solidFill>
                <a:latin typeface="黑体" panose="02010609060101010101" pitchFamily="49" charset="-122"/>
                <a:ea typeface="黑体" panose="02010609060101010101" pitchFamily="49" charset="-122"/>
              </a:rPr>
              <a:t>DWORD time; </a:t>
            </a:r>
            <a:r>
              <a:rPr lang="zh-CN" altLang="en-US" sz="2200" b="1">
                <a:solidFill>
                  <a:srgbClr val="990099"/>
                </a:solidFill>
              </a:rPr>
              <a:t>指定消息送至队列的时间</a:t>
            </a:r>
            <a:endParaRPr lang="zh-CN" altLang="en-US" sz="2400" b="1">
              <a:solidFill>
                <a:srgbClr val="990099"/>
              </a:solidFill>
              <a:latin typeface="黑体" panose="02010609060101010101" pitchFamily="49" charset="-122"/>
              <a:ea typeface="黑体" panose="02010609060101010101" pitchFamily="49" charset="-122"/>
            </a:endParaRPr>
          </a:p>
          <a:p>
            <a:pPr>
              <a:lnSpc>
                <a:spcPct val="90000"/>
              </a:lnSpc>
              <a:spcBef>
                <a:spcPct val="0"/>
              </a:spcBef>
              <a:buFontTx/>
              <a:buNone/>
            </a:pPr>
            <a:r>
              <a:rPr lang="zh-CN" altLang="en-US" sz="2400" b="1">
                <a:solidFill>
                  <a:srgbClr val="FF3300"/>
                </a:solidFill>
                <a:latin typeface="黑体" panose="02010609060101010101" pitchFamily="49" charset="-122"/>
                <a:ea typeface="黑体" panose="02010609060101010101" pitchFamily="49" charset="-122"/>
              </a:rPr>
              <a:t> </a:t>
            </a:r>
            <a:r>
              <a:rPr lang="en-US" altLang="zh-CN" sz="2800" b="1">
                <a:solidFill>
                  <a:schemeClr val="accent2"/>
                </a:solidFill>
                <a:latin typeface="黑体" panose="02010609060101010101" pitchFamily="49" charset="-122"/>
                <a:ea typeface="黑体" panose="02010609060101010101" pitchFamily="49" charset="-122"/>
              </a:rPr>
              <a:t>POINT pt;</a:t>
            </a:r>
            <a:r>
              <a:rPr lang="zh-CN" altLang="en-US" sz="1800" b="1">
                <a:solidFill>
                  <a:schemeClr val="accent2"/>
                </a:solidFill>
              </a:rPr>
              <a:t>指定消息发送时屏幕光标的位置， 其数据类型</a:t>
            </a:r>
            <a:r>
              <a:rPr lang="en-US" altLang="zh-CN" sz="2400" b="1" i="1" u="sng">
                <a:solidFill>
                  <a:srgbClr val="FF3300"/>
                </a:solidFill>
              </a:rPr>
              <a:t>POINT</a:t>
            </a:r>
            <a:r>
              <a:rPr lang="zh-CN" altLang="en-US" sz="1800" b="1">
                <a:solidFill>
                  <a:schemeClr val="accent2"/>
                </a:solidFill>
              </a:rPr>
              <a:t>也是一个结构体</a:t>
            </a:r>
            <a:endParaRPr lang="zh-CN" altLang="en-US" sz="2400" b="1">
              <a:solidFill>
                <a:srgbClr val="FF3300"/>
              </a:solidFill>
              <a:latin typeface="黑体" panose="02010609060101010101" pitchFamily="49" charset="-122"/>
              <a:ea typeface="黑体" panose="02010609060101010101" pitchFamily="49" charset="-122"/>
            </a:endParaRPr>
          </a:p>
          <a:p>
            <a:pPr>
              <a:lnSpc>
                <a:spcPct val="90000"/>
              </a:lnSpc>
              <a:spcBef>
                <a:spcPct val="0"/>
              </a:spcBef>
              <a:buFontTx/>
              <a:buNone/>
            </a:pPr>
            <a:r>
              <a:rPr lang="en-US" altLang="zh-CN" sz="2800" b="1">
                <a:solidFill>
                  <a:srgbClr val="FF3300"/>
                </a:solidFill>
                <a:latin typeface="黑体" panose="02010609060101010101" pitchFamily="49" charset="-122"/>
                <a:ea typeface="黑体" panose="02010609060101010101" pitchFamily="49" charset="-122"/>
              </a:rPr>
              <a:t>}MSG;</a:t>
            </a:r>
            <a:endParaRPr lang="en-US" altLang="zh-CN" sz="2400" b="1">
              <a:solidFill>
                <a:srgbClr val="FF3300"/>
              </a:solidFill>
              <a:latin typeface="黑体" panose="02010609060101010101" pitchFamily="49" charset="-122"/>
              <a:ea typeface="黑体" panose="02010609060101010101" pitchFamily="49" charset="-122"/>
            </a:endParaRPr>
          </a:p>
        </p:txBody>
      </p:sp>
      <p:grpSp>
        <p:nvGrpSpPr>
          <p:cNvPr id="16400" name="Group 16"/>
          <p:cNvGrpSpPr>
            <a:grpSpLocks/>
          </p:cNvGrpSpPr>
          <p:nvPr/>
        </p:nvGrpSpPr>
        <p:grpSpPr bwMode="auto">
          <a:xfrm>
            <a:off x="82550" y="1295400"/>
            <a:ext cx="6604000" cy="2270125"/>
            <a:chOff x="52" y="816"/>
            <a:chExt cx="4160" cy="1430"/>
          </a:xfrm>
        </p:grpSpPr>
        <p:sp>
          <p:nvSpPr>
            <p:cNvPr id="19465" name="Text Box 4"/>
            <p:cNvSpPr txBox="1">
              <a:spLocks noChangeArrowheads="1"/>
            </p:cNvSpPr>
            <p:nvPr/>
          </p:nvSpPr>
          <p:spPr bwMode="auto">
            <a:xfrm>
              <a:off x="624" y="816"/>
              <a:ext cx="3588" cy="28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消息号：由事先定义好的消息名标识</a:t>
              </a:r>
            </a:p>
          </p:txBody>
        </p:sp>
        <p:sp>
          <p:nvSpPr>
            <p:cNvPr id="19466" name="Text Box 7"/>
            <p:cNvSpPr txBox="1">
              <a:spLocks noChangeArrowheads="1"/>
            </p:cNvSpPr>
            <p:nvPr/>
          </p:nvSpPr>
          <p:spPr bwMode="auto">
            <a:xfrm>
              <a:off x="624" y="1152"/>
              <a:ext cx="3588" cy="51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字参数</a:t>
              </a:r>
              <a:r>
                <a:rPr lang="en-US" altLang="zh-CN" sz="2400" b="1"/>
                <a:t>(wParam) </a:t>
              </a:r>
              <a:r>
                <a:rPr lang="zh-CN" altLang="en-US" sz="2400" b="1"/>
                <a:t>：用于提供消息的</a:t>
              </a:r>
              <a:r>
                <a:rPr lang="zh-CN" altLang="en-US" sz="2400" b="1" u="sng">
                  <a:solidFill>
                    <a:srgbClr val="9900CC"/>
                  </a:solidFill>
                </a:rPr>
                <a:t>附加信息</a:t>
              </a:r>
              <a:endParaRPr lang="zh-CN" altLang="en-US" sz="2400" b="1"/>
            </a:p>
          </p:txBody>
        </p:sp>
        <p:sp>
          <p:nvSpPr>
            <p:cNvPr id="19467" name="Text Box 8"/>
            <p:cNvSpPr txBox="1">
              <a:spLocks noChangeArrowheads="1"/>
            </p:cNvSpPr>
            <p:nvPr/>
          </p:nvSpPr>
          <p:spPr bwMode="auto">
            <a:xfrm>
              <a:off x="624" y="1728"/>
              <a:ext cx="3588" cy="51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长字参数</a:t>
              </a:r>
              <a:r>
                <a:rPr lang="en-US" altLang="zh-CN" sz="2400" b="1"/>
                <a:t>(lParam) </a:t>
              </a:r>
              <a:r>
                <a:rPr lang="zh-CN" altLang="en-US" sz="2400" b="1"/>
                <a:t>：用于提供消息的</a:t>
              </a:r>
              <a:r>
                <a:rPr lang="zh-CN" altLang="en-US" sz="2400" b="1" u="sng">
                  <a:solidFill>
                    <a:srgbClr val="9900CC"/>
                  </a:solidFill>
                </a:rPr>
                <a:t>附加信息</a:t>
              </a:r>
              <a:endParaRPr lang="zh-CN" altLang="en-US" sz="2400" b="1"/>
            </a:p>
          </p:txBody>
        </p:sp>
        <p:sp>
          <p:nvSpPr>
            <p:cNvPr id="19468" name="Text Box 9"/>
            <p:cNvSpPr txBox="1">
              <a:spLocks noChangeArrowheads="1"/>
            </p:cNvSpPr>
            <p:nvPr/>
          </p:nvSpPr>
          <p:spPr bwMode="auto">
            <a:xfrm>
              <a:off x="52" y="1190"/>
              <a:ext cx="364" cy="51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00FF"/>
                  </a:solidFill>
                </a:rPr>
                <a:t>消息</a:t>
              </a:r>
              <a:endParaRPr lang="zh-CN" altLang="en-US" sz="2400" b="1"/>
            </a:p>
          </p:txBody>
        </p:sp>
        <p:sp>
          <p:nvSpPr>
            <p:cNvPr id="19469" name="AutoShape 11"/>
            <p:cNvSpPr>
              <a:spLocks/>
            </p:cNvSpPr>
            <p:nvPr/>
          </p:nvSpPr>
          <p:spPr bwMode="auto">
            <a:xfrm>
              <a:off x="416" y="912"/>
              <a:ext cx="208" cy="1200"/>
            </a:xfrm>
            <a:prstGeom prst="leftBrace">
              <a:avLst>
                <a:gd name="adj1" fmla="val 48077"/>
                <a:gd name="adj2" fmla="val 50000"/>
              </a:avLst>
            </a:prstGeom>
            <a:noFill/>
            <a:ln w="50800">
              <a:solidFill>
                <a:srgbClr val="FF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grpSp>
      <p:sp>
        <p:nvSpPr>
          <p:cNvPr id="16397" name="AutoShape 13"/>
          <p:cNvSpPr>
            <a:spLocks noChangeArrowheads="1"/>
          </p:cNvSpPr>
          <p:nvPr/>
        </p:nvSpPr>
        <p:spPr bwMode="auto">
          <a:xfrm>
            <a:off x="6934200" y="1295400"/>
            <a:ext cx="2889250" cy="2133600"/>
          </a:xfrm>
          <a:prstGeom prst="wedgeRoundRectCallout">
            <a:avLst>
              <a:gd name="adj1" fmla="val -77319"/>
              <a:gd name="adj2" fmla="val 82514"/>
              <a:gd name="adj3" fmla="val 1666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600" b="1" u="sng">
                <a:solidFill>
                  <a:srgbClr val="9900CC"/>
                </a:solidFill>
              </a:rPr>
              <a:t>附加信息</a:t>
            </a:r>
            <a:r>
              <a:rPr lang="zh-CN" altLang="en-US" sz="2600" b="1"/>
              <a:t>与具体</a:t>
            </a:r>
          </a:p>
          <a:p>
            <a:pPr>
              <a:spcBef>
                <a:spcPct val="0"/>
              </a:spcBef>
              <a:buFontTx/>
              <a:buNone/>
            </a:pPr>
            <a:r>
              <a:rPr lang="zh-CN" altLang="en-US" sz="2600" b="1"/>
              <a:t>消息号的值有关，</a:t>
            </a:r>
          </a:p>
          <a:p>
            <a:pPr>
              <a:spcBef>
                <a:spcPct val="0"/>
              </a:spcBef>
              <a:buFontTx/>
              <a:buNone/>
            </a:pPr>
            <a:r>
              <a:rPr lang="zh-CN" altLang="en-US" sz="2600" b="1"/>
              <a:t>在</a:t>
            </a:r>
            <a:r>
              <a:rPr lang="en-US" altLang="zh-CN" sz="2600" b="1">
                <a:solidFill>
                  <a:srgbClr val="FF00FF"/>
                </a:solidFill>
              </a:rPr>
              <a:t>Win</a:t>
            </a:r>
            <a:r>
              <a:rPr lang="zh-CN" altLang="en-US" sz="2600" b="1"/>
              <a:t>中消息用</a:t>
            </a:r>
          </a:p>
          <a:p>
            <a:pPr>
              <a:spcBef>
                <a:spcPct val="0"/>
              </a:spcBef>
              <a:buFontTx/>
              <a:buNone/>
            </a:pPr>
            <a:r>
              <a:rPr lang="zh-CN" altLang="en-US" sz="2600" b="1"/>
              <a:t>结构体</a:t>
            </a:r>
            <a:r>
              <a:rPr lang="en-US" altLang="zh-CN" sz="2600" b="1"/>
              <a:t>MSG</a:t>
            </a:r>
            <a:r>
              <a:rPr lang="zh-CN" altLang="en-US" sz="2600" b="1"/>
              <a:t>表示</a:t>
            </a:r>
          </a:p>
        </p:txBody>
      </p:sp>
      <p:sp>
        <p:nvSpPr>
          <p:cNvPr id="16401" name="Text Box 17"/>
          <p:cNvSpPr txBox="1">
            <a:spLocks noChangeArrowheads="1"/>
          </p:cNvSpPr>
          <p:nvPr/>
        </p:nvSpPr>
        <p:spPr bwMode="auto">
          <a:xfrm>
            <a:off x="6708353" y="5533107"/>
            <a:ext cx="3187700" cy="1320800"/>
          </a:xfrm>
          <a:prstGeom prst="rect">
            <a:avLst/>
          </a:prstGeom>
          <a:gradFill rotWithShape="0">
            <a:gsLst>
              <a:gs pos="0">
                <a:schemeClr val="hlink"/>
              </a:gs>
              <a:gs pos="50000">
                <a:srgbClr val="CCFFFF"/>
              </a:gs>
              <a:gs pos="100000">
                <a:schemeClr val="hlink"/>
              </a:gs>
            </a:gsLst>
            <a:lin ang="2700000" scaled="1"/>
          </a:gradFill>
          <a:ln w="9525">
            <a:solidFill>
              <a:srgbClr val="CC3300"/>
            </a:solidFill>
            <a:miter lim="800000"/>
            <a:headEnd/>
            <a:tailEnd/>
          </a:ln>
        </p:spPr>
        <p:txBody>
          <a:bodyPr>
            <a:spAutoFit/>
          </a:bodyPr>
          <a:lstStyle/>
          <a:p>
            <a:pPr>
              <a:defRPr/>
            </a:pPr>
            <a:r>
              <a:rPr lang="en-US" altLang="zh-CN" sz="2000" b="1">
                <a:solidFill>
                  <a:srgbClr val="CC00CC"/>
                </a:solidFill>
                <a:latin typeface="黑体" panose="02010609060101010101" pitchFamily="49" charset="-122"/>
                <a:ea typeface="黑体" panose="02010609060101010101" pitchFamily="49" charset="-122"/>
              </a:rPr>
              <a:t>typedef struct tagPOINT </a:t>
            </a:r>
          </a:p>
          <a:p>
            <a:pPr>
              <a:defRPr/>
            </a:pPr>
            <a:r>
              <a:rPr lang="en-US" altLang="zh-CN" sz="2000" b="1">
                <a:solidFill>
                  <a:srgbClr val="CC00CC"/>
                </a:solidFill>
                <a:latin typeface="黑体" panose="02010609060101010101" pitchFamily="49" charset="-122"/>
                <a:ea typeface="黑体" panose="02010609060101010101" pitchFamily="49" charset="-122"/>
              </a:rPr>
              <a:t>{LONG x</a:t>
            </a:r>
            <a:r>
              <a:rPr lang="zh-CN" altLang="en-US" sz="2000" b="1">
                <a:solidFill>
                  <a:srgbClr val="CC00CC"/>
                </a:solidFill>
                <a:latin typeface="黑体" panose="02010609060101010101" pitchFamily="49" charset="-122"/>
                <a:ea typeface="黑体" panose="02010609060101010101" pitchFamily="49" charset="-122"/>
              </a:rPr>
              <a:t>；</a:t>
            </a:r>
          </a:p>
          <a:p>
            <a:pPr>
              <a:defRPr/>
            </a:pPr>
            <a:r>
              <a:rPr lang="zh-CN" altLang="en-US" sz="2000" b="1">
                <a:solidFill>
                  <a:srgbClr val="CC00CC"/>
                </a:solidFill>
                <a:latin typeface="黑体" panose="02010609060101010101" pitchFamily="49" charset="-122"/>
                <a:ea typeface="黑体" panose="02010609060101010101" pitchFamily="49" charset="-122"/>
              </a:rPr>
              <a:t> </a:t>
            </a:r>
            <a:r>
              <a:rPr lang="en-US" altLang="zh-CN" sz="2000" b="1">
                <a:solidFill>
                  <a:srgbClr val="CC00CC"/>
                </a:solidFill>
                <a:latin typeface="黑体" panose="02010609060101010101" pitchFamily="49" charset="-122"/>
                <a:ea typeface="黑体" panose="02010609060101010101" pitchFamily="49" charset="-122"/>
              </a:rPr>
              <a:t>LONG y;</a:t>
            </a:r>
          </a:p>
          <a:p>
            <a:pPr>
              <a:defRPr/>
            </a:pPr>
            <a:r>
              <a:rPr lang="en-US" altLang="zh-CN" sz="2000" b="1">
                <a:solidFill>
                  <a:srgbClr val="CC00CC"/>
                </a:solidFill>
                <a:latin typeface="黑体" panose="02010609060101010101" pitchFamily="49" charset="-122"/>
                <a:ea typeface="黑体" panose="02010609060101010101" pitchFamily="49" charset="-122"/>
              </a:rPr>
              <a:t>} </a:t>
            </a:r>
            <a:r>
              <a:rPr lang="en-US" altLang="zh-CN" sz="2000" b="1">
                <a:solidFill>
                  <a:srgbClr val="FF3300"/>
                </a:solidFill>
                <a:latin typeface="黑体" panose="02010609060101010101" pitchFamily="49" charset="-122"/>
                <a:ea typeface="黑体" panose="02010609060101010101" pitchFamily="49" charset="-122"/>
              </a:rPr>
              <a:t>POINT</a:t>
            </a:r>
            <a:r>
              <a:rPr lang="en-US" altLang="zh-CN" sz="2000" b="1">
                <a:solidFill>
                  <a:srgbClr val="CC00CC"/>
                </a:solidFill>
                <a:latin typeface="黑体" panose="02010609060101010101" pitchFamily="49" charset="-122"/>
                <a:ea typeface="黑体" panose="02010609060101010101" pitchFamily="49" charset="-122"/>
              </a:rPr>
              <a:t>;</a:t>
            </a:r>
            <a:endParaRPr lang="en-US" altLang="zh-CN" sz="2000" b="1">
              <a:solidFill>
                <a:srgbClr val="CC00CC"/>
              </a:solidFill>
            </a:endParaRPr>
          </a:p>
        </p:txBody>
      </p:sp>
      <p:sp>
        <p:nvSpPr>
          <p:cNvPr id="19464" name="Rectangle 18"/>
          <p:cNvSpPr>
            <a:spLocks noChangeArrowheads="1"/>
          </p:cNvSpPr>
          <p:nvPr/>
        </p:nvSpPr>
        <p:spPr bwMode="auto">
          <a:xfrm>
            <a:off x="76200" y="76200"/>
            <a:ext cx="1752600" cy="5334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b="1">
                <a:solidFill>
                  <a:srgbClr val="FF3300"/>
                </a:solidFill>
              </a:rPr>
              <a:t>(4) </a:t>
            </a:r>
            <a:r>
              <a:rPr lang="zh-CN" altLang="en-US" b="1">
                <a:solidFill>
                  <a:srgbClr val="FF3300"/>
                </a:solidFill>
              </a:rPr>
              <a:t>消息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16400"/>
                                        </p:tgtEl>
                                        <p:attrNameLst>
                                          <p:attrName>style.visibility</p:attrName>
                                        </p:attrNameLst>
                                      </p:cBhvr>
                                      <p:to>
                                        <p:strVal val="visible"/>
                                      </p:to>
                                    </p:set>
                                    <p:anim calcmode="lin" valueType="num">
                                      <p:cBhvr>
                                        <p:cTn id="7" dur="500" fill="hold"/>
                                        <p:tgtEl>
                                          <p:spTgt spid="16400"/>
                                        </p:tgtEl>
                                        <p:attrNameLst>
                                          <p:attrName>ppt_w</p:attrName>
                                        </p:attrNameLst>
                                      </p:cBhvr>
                                      <p:tavLst>
                                        <p:tav tm="0">
                                          <p:val>
                                            <p:strVal val="4*#ppt_w"/>
                                          </p:val>
                                        </p:tav>
                                        <p:tav tm="100000">
                                          <p:val>
                                            <p:strVal val="#ppt_w"/>
                                          </p:val>
                                        </p:tav>
                                      </p:tavLst>
                                    </p:anim>
                                    <p:anim calcmode="lin" valueType="num">
                                      <p:cBhvr>
                                        <p:cTn id="8" dur="500" fill="hold"/>
                                        <p:tgtEl>
                                          <p:spTgt spid="16400"/>
                                        </p:tgtEl>
                                        <p:attrNameLst>
                                          <p:attrName>ppt_h</p:attrName>
                                        </p:attrNameLst>
                                      </p:cBhvr>
                                      <p:tavLst>
                                        <p:tav tm="0">
                                          <p:val>
                                            <p:strVal val="4*#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2" fill="hold" grpId="0" nodeType="clickEffect">
                                  <p:stCondLst>
                                    <p:cond delay="0"/>
                                  </p:stCondLst>
                                  <p:childTnLst>
                                    <p:set>
                                      <p:cBhvr>
                                        <p:cTn id="12" dur="1" fill="hold">
                                          <p:stCondLst>
                                            <p:cond delay="0"/>
                                          </p:stCondLst>
                                        </p:cTn>
                                        <p:tgtEl>
                                          <p:spTgt spid="16397"/>
                                        </p:tgtEl>
                                        <p:attrNameLst>
                                          <p:attrName>style.visibility</p:attrName>
                                        </p:attrNameLst>
                                      </p:cBhvr>
                                      <p:to>
                                        <p:strVal val="visible"/>
                                      </p:to>
                                    </p:set>
                                    <p:animEffect transition="in" filter="wipe(right)">
                                      <p:cBhvr>
                                        <p:cTn id="13" dur="500"/>
                                        <p:tgtEl>
                                          <p:spTgt spid="1639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6389"/>
                                        </p:tgtEl>
                                        <p:attrNameLst>
                                          <p:attrName>style.visibility</p:attrName>
                                        </p:attrNameLst>
                                      </p:cBhvr>
                                      <p:to>
                                        <p:strVal val="visible"/>
                                      </p:to>
                                    </p:set>
                                    <p:animEffect transition="in" filter="barn(inVertical)">
                                      <p:cBhvr>
                                        <p:cTn id="18" dur="500"/>
                                        <p:tgtEl>
                                          <p:spTgt spid="163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9" presetClass="entr" presetSubtype="10" fill="hold" grpId="0" nodeType="clickEffect">
                                  <p:stCondLst>
                                    <p:cond delay="0"/>
                                  </p:stCondLst>
                                  <p:childTnLst>
                                    <p:set>
                                      <p:cBhvr>
                                        <p:cTn id="22" dur="1" fill="hold">
                                          <p:stCondLst>
                                            <p:cond delay="0"/>
                                          </p:stCondLst>
                                        </p:cTn>
                                        <p:tgtEl>
                                          <p:spTgt spid="16401"/>
                                        </p:tgtEl>
                                        <p:attrNameLst>
                                          <p:attrName>style.visibility</p:attrName>
                                        </p:attrNameLst>
                                      </p:cBhvr>
                                      <p:to>
                                        <p:strVal val="visible"/>
                                      </p:to>
                                    </p:set>
                                    <p:anim calcmode="lin" valueType="num">
                                      <p:cBhvr>
                                        <p:cTn id="23" dur="5000" fill="hold"/>
                                        <p:tgtEl>
                                          <p:spTgt spid="16401"/>
                                        </p:tgtEl>
                                        <p:attrNameLst>
                                          <p:attrName>ppt_w</p:attrName>
                                        </p:attrNameLst>
                                      </p:cBhvr>
                                      <p:tavLst>
                                        <p:tav tm="0" fmla="#ppt_w*sin(2.5*pi*$)">
                                          <p:val>
                                            <p:fltVal val="0"/>
                                          </p:val>
                                        </p:tav>
                                        <p:tav tm="100000">
                                          <p:val>
                                            <p:fltVal val="1"/>
                                          </p:val>
                                        </p:tav>
                                      </p:tavLst>
                                    </p:anim>
                                    <p:anim calcmode="lin" valueType="num">
                                      <p:cBhvr>
                                        <p:cTn id="24" dur="5000" fill="hold"/>
                                        <p:tgtEl>
                                          <p:spTgt spid="1640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9" grpId="0" animBg="1" autoUpdateAnimBg="0"/>
      <p:bldP spid="16397" grpId="0" animBg="1" autoUpdateAnimBg="0"/>
      <p:bldP spid="16401"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C86078E-AFF3-40E4-AFE8-525EB6920B1E}" type="slidenum">
              <a:rPr lang="en-US" altLang="zh-CN" sz="1400" smtClean="0"/>
              <a:pPr>
                <a:spcBef>
                  <a:spcPct val="50000"/>
                </a:spcBef>
                <a:buFontTx/>
                <a:buNone/>
              </a:pPr>
              <a:t>15</a:t>
            </a:fld>
            <a:endParaRPr lang="en-US" altLang="zh-CN" sz="1400" smtClean="0"/>
          </a:p>
        </p:txBody>
      </p:sp>
      <p:sp>
        <p:nvSpPr>
          <p:cNvPr id="2" name="Text Box 2"/>
          <p:cNvSpPr txBox="1">
            <a:spLocks noChangeArrowheads="1"/>
          </p:cNvSpPr>
          <p:nvPr/>
        </p:nvSpPr>
        <p:spPr bwMode="auto">
          <a:xfrm>
            <a:off x="312738" y="76200"/>
            <a:ext cx="9263062" cy="1371600"/>
          </a:xfrm>
          <a:prstGeom prst="rect">
            <a:avLst/>
          </a:prstGeom>
          <a:gradFill rotWithShape="0">
            <a:gsLst>
              <a:gs pos="0">
                <a:srgbClr val="FFCCFF"/>
              </a:gs>
              <a:gs pos="100000">
                <a:srgbClr val="FFFFCC"/>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0"/>
              </a:spcBef>
              <a:buFontTx/>
              <a:buNone/>
            </a:pPr>
            <a:r>
              <a:rPr lang="en-US" altLang="zh-CN" b="1" dirty="0">
                <a:solidFill>
                  <a:srgbClr val="FF3300"/>
                </a:solidFill>
              </a:rPr>
              <a:t>(4) </a:t>
            </a:r>
            <a:r>
              <a:rPr lang="zh-CN" altLang="en-US" b="1" dirty="0">
                <a:solidFill>
                  <a:srgbClr val="FF3300"/>
                </a:solidFill>
              </a:rPr>
              <a:t>消息</a:t>
            </a:r>
            <a:endParaRPr lang="zh-CN" altLang="en-US" sz="2400" b="1" dirty="0">
              <a:solidFill>
                <a:srgbClr val="FFFF00"/>
              </a:solidFill>
            </a:endParaRPr>
          </a:p>
          <a:p>
            <a:pPr>
              <a:lnSpc>
                <a:spcPct val="105000"/>
              </a:lnSpc>
              <a:spcBef>
                <a:spcPct val="0"/>
              </a:spcBef>
              <a:buFontTx/>
              <a:buNone/>
            </a:pPr>
            <a:r>
              <a:rPr lang="zh-CN" altLang="en-US" sz="2400" b="1" dirty="0">
                <a:solidFill>
                  <a:schemeClr val="accent2"/>
                </a:solidFill>
              </a:rPr>
              <a:t>        </a:t>
            </a:r>
            <a:r>
              <a:rPr lang="en-US" altLang="zh-CN" sz="2400" b="1" dirty="0" smtClean="0">
                <a:solidFill>
                  <a:schemeClr val="accent2"/>
                </a:solidFill>
              </a:rPr>
              <a:t>VC++</a:t>
            </a:r>
            <a:r>
              <a:rPr lang="zh-CN" altLang="en-US" sz="2400" b="1" dirty="0" smtClean="0">
                <a:solidFill>
                  <a:schemeClr val="accent2"/>
                </a:solidFill>
              </a:rPr>
              <a:t>中</a:t>
            </a:r>
            <a:r>
              <a:rPr lang="zh-CN" altLang="en-US" sz="2400" b="1" dirty="0">
                <a:solidFill>
                  <a:schemeClr val="accent2"/>
                </a:solidFill>
              </a:rPr>
              <a:t>存在几种系统定义的消息分类，不同的前缀符号经常用于消息宏识别消息附属的分类，系统定义的消息宏前缀如下：</a:t>
            </a:r>
          </a:p>
        </p:txBody>
      </p:sp>
      <p:sp>
        <p:nvSpPr>
          <p:cNvPr id="18438" name="Text Box 6"/>
          <p:cNvSpPr txBox="1">
            <a:spLocks noChangeArrowheads="1"/>
          </p:cNvSpPr>
          <p:nvPr/>
        </p:nvSpPr>
        <p:spPr bwMode="auto">
          <a:xfrm>
            <a:off x="304800" y="1600200"/>
            <a:ext cx="6096000" cy="2781300"/>
          </a:xfrm>
          <a:prstGeom prst="rect">
            <a:avLst/>
          </a:prstGeom>
          <a:gradFill rotWithShape="0">
            <a:gsLst>
              <a:gs pos="0">
                <a:srgbClr val="FFFFCC"/>
              </a:gs>
              <a:gs pos="50000">
                <a:srgbClr val="FFCCFF"/>
              </a:gs>
              <a:gs pos="100000">
                <a:srgbClr val="FFFFCC"/>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lvl="2">
              <a:lnSpc>
                <a:spcPct val="105000"/>
              </a:lnSpc>
              <a:spcBef>
                <a:spcPct val="0"/>
              </a:spcBef>
              <a:buFont typeface="Wingdings" panose="05000000000000000000" pitchFamily="2" charset="2"/>
              <a:buNone/>
            </a:pPr>
            <a:r>
              <a:rPr lang="en-US" altLang="zh-CN" b="1">
                <a:solidFill>
                  <a:schemeClr val="accent2"/>
                </a:solidFill>
              </a:rPr>
              <a:t>BM	</a:t>
            </a:r>
            <a:r>
              <a:rPr lang="zh-CN" altLang="en-US" b="1">
                <a:solidFill>
                  <a:schemeClr val="accent2"/>
                </a:solidFill>
              </a:rPr>
              <a:t>表示按钮控制消息</a:t>
            </a:r>
          </a:p>
          <a:p>
            <a:pPr lvl="2">
              <a:lnSpc>
                <a:spcPct val="105000"/>
              </a:lnSpc>
              <a:spcBef>
                <a:spcPct val="0"/>
              </a:spcBef>
              <a:buFont typeface="Wingdings" panose="05000000000000000000" pitchFamily="2" charset="2"/>
              <a:buNone/>
            </a:pPr>
            <a:r>
              <a:rPr lang="en-US" altLang="zh-CN" b="1">
                <a:solidFill>
                  <a:schemeClr val="accent2"/>
                </a:solidFill>
              </a:rPr>
              <a:t>CB	</a:t>
            </a:r>
            <a:r>
              <a:rPr lang="zh-CN" altLang="en-US" b="1">
                <a:solidFill>
                  <a:schemeClr val="accent2"/>
                </a:solidFill>
              </a:rPr>
              <a:t>表示组合框控制消息</a:t>
            </a:r>
          </a:p>
          <a:p>
            <a:pPr lvl="2">
              <a:lnSpc>
                <a:spcPct val="105000"/>
              </a:lnSpc>
              <a:spcBef>
                <a:spcPct val="0"/>
              </a:spcBef>
              <a:buFont typeface="Wingdings" panose="05000000000000000000" pitchFamily="2" charset="2"/>
              <a:buNone/>
            </a:pPr>
            <a:r>
              <a:rPr lang="en-US" altLang="zh-CN" b="1">
                <a:solidFill>
                  <a:schemeClr val="accent2"/>
                </a:solidFill>
              </a:rPr>
              <a:t>DM	</a:t>
            </a:r>
            <a:r>
              <a:rPr lang="zh-CN" altLang="en-US" b="1">
                <a:solidFill>
                  <a:schemeClr val="accent2"/>
                </a:solidFill>
              </a:rPr>
              <a:t>表示默认下压式按钮控制消息</a:t>
            </a:r>
          </a:p>
          <a:p>
            <a:pPr lvl="2">
              <a:lnSpc>
                <a:spcPct val="105000"/>
              </a:lnSpc>
              <a:spcBef>
                <a:spcPct val="0"/>
              </a:spcBef>
              <a:buFont typeface="Wingdings" panose="05000000000000000000" pitchFamily="2" charset="2"/>
              <a:buNone/>
            </a:pPr>
            <a:r>
              <a:rPr lang="en-US" altLang="zh-CN" b="1">
                <a:solidFill>
                  <a:schemeClr val="accent2"/>
                </a:solidFill>
              </a:rPr>
              <a:t>EM	</a:t>
            </a:r>
            <a:r>
              <a:rPr lang="zh-CN" altLang="en-US" b="1">
                <a:solidFill>
                  <a:schemeClr val="accent2"/>
                </a:solidFill>
              </a:rPr>
              <a:t>表示编辑控制消息</a:t>
            </a:r>
          </a:p>
          <a:p>
            <a:pPr lvl="2">
              <a:lnSpc>
                <a:spcPct val="105000"/>
              </a:lnSpc>
              <a:spcBef>
                <a:spcPct val="0"/>
              </a:spcBef>
              <a:buFont typeface="Wingdings" panose="05000000000000000000" pitchFamily="2" charset="2"/>
              <a:buNone/>
            </a:pPr>
            <a:r>
              <a:rPr lang="en-US" altLang="zh-CN" b="1">
                <a:solidFill>
                  <a:schemeClr val="accent2"/>
                </a:solidFill>
              </a:rPr>
              <a:t>LB	</a:t>
            </a:r>
            <a:r>
              <a:rPr lang="zh-CN" altLang="en-US" b="1">
                <a:solidFill>
                  <a:schemeClr val="accent2"/>
                </a:solidFill>
              </a:rPr>
              <a:t>表示列表框控制消息</a:t>
            </a:r>
          </a:p>
          <a:p>
            <a:pPr lvl="2">
              <a:lnSpc>
                <a:spcPct val="105000"/>
              </a:lnSpc>
              <a:spcBef>
                <a:spcPct val="0"/>
              </a:spcBef>
              <a:buFont typeface="Wingdings" panose="05000000000000000000" pitchFamily="2" charset="2"/>
              <a:buNone/>
            </a:pPr>
            <a:r>
              <a:rPr lang="en-US" altLang="zh-CN" b="1">
                <a:solidFill>
                  <a:schemeClr val="accent2"/>
                </a:solidFill>
              </a:rPr>
              <a:t>SBM	</a:t>
            </a:r>
            <a:r>
              <a:rPr lang="zh-CN" altLang="en-US" b="1">
                <a:solidFill>
                  <a:schemeClr val="accent2"/>
                </a:solidFill>
              </a:rPr>
              <a:t>表示滚动条控制消息</a:t>
            </a:r>
          </a:p>
          <a:p>
            <a:pPr lvl="2">
              <a:lnSpc>
                <a:spcPct val="105000"/>
              </a:lnSpc>
              <a:spcBef>
                <a:spcPct val="0"/>
              </a:spcBef>
              <a:buFont typeface="Wingdings" panose="05000000000000000000" pitchFamily="2" charset="2"/>
              <a:buNone/>
            </a:pPr>
            <a:r>
              <a:rPr lang="en-US" altLang="zh-CN" b="1">
                <a:solidFill>
                  <a:schemeClr val="accent2"/>
                </a:solidFill>
              </a:rPr>
              <a:t>WM	</a:t>
            </a:r>
            <a:r>
              <a:rPr lang="zh-CN" altLang="en-US" b="1">
                <a:solidFill>
                  <a:schemeClr val="accent2"/>
                </a:solidFill>
              </a:rPr>
              <a:t>表示窗口消息</a:t>
            </a:r>
            <a:endParaRPr lang="zh-CN" altLang="en-US" b="1">
              <a:solidFill>
                <a:srgbClr val="FFFF00"/>
              </a:solidFill>
            </a:endParaRPr>
          </a:p>
        </p:txBody>
      </p:sp>
      <p:sp>
        <p:nvSpPr>
          <p:cNvPr id="18439" name="Text Box 7"/>
          <p:cNvSpPr txBox="1">
            <a:spLocks noChangeArrowheads="1"/>
          </p:cNvSpPr>
          <p:nvPr/>
        </p:nvSpPr>
        <p:spPr bwMode="auto">
          <a:xfrm>
            <a:off x="6553200" y="1628775"/>
            <a:ext cx="3282950" cy="4911725"/>
          </a:xfrm>
          <a:prstGeom prst="rect">
            <a:avLst/>
          </a:prstGeom>
          <a:gradFill rotWithShape="0">
            <a:gsLst>
              <a:gs pos="0">
                <a:srgbClr val="FFFFCC"/>
              </a:gs>
              <a:gs pos="100000">
                <a:srgbClr val="FFFFFF"/>
              </a:gs>
            </a:gsLst>
            <a:lin ang="54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zh-CN" altLang="en-US" sz="2400" b="1"/>
              <a:t>窗口管理消息</a:t>
            </a:r>
          </a:p>
          <a:p>
            <a:pPr>
              <a:lnSpc>
                <a:spcPct val="110000"/>
              </a:lnSpc>
              <a:spcBef>
                <a:spcPct val="0"/>
              </a:spcBef>
              <a:buFontTx/>
              <a:buNone/>
            </a:pPr>
            <a:r>
              <a:rPr lang="zh-CN" altLang="en-US" sz="2400" b="1"/>
              <a:t>初始化消息</a:t>
            </a:r>
          </a:p>
          <a:p>
            <a:pPr>
              <a:lnSpc>
                <a:spcPct val="110000"/>
              </a:lnSpc>
              <a:spcBef>
                <a:spcPct val="0"/>
              </a:spcBef>
              <a:buFontTx/>
              <a:buNone/>
            </a:pPr>
            <a:r>
              <a:rPr lang="zh-CN" altLang="en-US" sz="2400" b="1"/>
              <a:t>输入消息</a:t>
            </a:r>
          </a:p>
          <a:p>
            <a:pPr>
              <a:lnSpc>
                <a:spcPct val="110000"/>
              </a:lnSpc>
              <a:spcBef>
                <a:spcPct val="0"/>
              </a:spcBef>
              <a:buFontTx/>
              <a:buNone/>
            </a:pPr>
            <a:r>
              <a:rPr lang="zh-CN" altLang="en-US" sz="2400" b="1"/>
              <a:t>系统消息</a:t>
            </a:r>
          </a:p>
          <a:p>
            <a:pPr>
              <a:lnSpc>
                <a:spcPct val="110000"/>
              </a:lnSpc>
              <a:spcBef>
                <a:spcPct val="0"/>
              </a:spcBef>
              <a:buFontTx/>
              <a:buNone/>
            </a:pPr>
            <a:r>
              <a:rPr lang="zh-CN" altLang="en-US" sz="2400" b="1"/>
              <a:t>剪贴板消息</a:t>
            </a:r>
          </a:p>
          <a:p>
            <a:pPr>
              <a:lnSpc>
                <a:spcPct val="110000"/>
              </a:lnSpc>
              <a:spcBef>
                <a:spcPct val="0"/>
              </a:spcBef>
              <a:buFontTx/>
              <a:buNone/>
            </a:pPr>
            <a:r>
              <a:rPr lang="zh-CN" altLang="en-US" sz="2400" b="1"/>
              <a:t>控制处理消息</a:t>
            </a:r>
          </a:p>
          <a:p>
            <a:pPr>
              <a:lnSpc>
                <a:spcPct val="110000"/>
              </a:lnSpc>
              <a:spcBef>
                <a:spcPct val="0"/>
              </a:spcBef>
              <a:buFontTx/>
              <a:buNone/>
            </a:pPr>
            <a:r>
              <a:rPr lang="zh-CN" altLang="en-US" sz="2400" b="1"/>
              <a:t>控制通知消息</a:t>
            </a:r>
          </a:p>
          <a:p>
            <a:pPr>
              <a:lnSpc>
                <a:spcPct val="110000"/>
              </a:lnSpc>
              <a:spcBef>
                <a:spcPct val="0"/>
              </a:spcBef>
              <a:buFontTx/>
              <a:buNone/>
            </a:pPr>
            <a:r>
              <a:rPr lang="zh-CN" altLang="en-US" sz="2400" b="1"/>
              <a:t>滚动条通知消息</a:t>
            </a:r>
          </a:p>
          <a:p>
            <a:pPr>
              <a:lnSpc>
                <a:spcPct val="110000"/>
              </a:lnSpc>
              <a:spcBef>
                <a:spcPct val="0"/>
              </a:spcBef>
              <a:buFontTx/>
              <a:buNone/>
            </a:pPr>
            <a:r>
              <a:rPr lang="zh-CN" altLang="en-US" sz="2400" b="1"/>
              <a:t>非用户区消息</a:t>
            </a:r>
          </a:p>
          <a:p>
            <a:pPr>
              <a:lnSpc>
                <a:spcPct val="110000"/>
              </a:lnSpc>
              <a:spcBef>
                <a:spcPct val="0"/>
              </a:spcBef>
              <a:buFontTx/>
              <a:buNone/>
            </a:pPr>
            <a:r>
              <a:rPr lang="en-US" altLang="zh-CN" sz="2400" b="1"/>
              <a:t>MDI</a:t>
            </a:r>
            <a:r>
              <a:rPr lang="zh-CN" altLang="en-US" sz="2400" b="1"/>
              <a:t>消息</a:t>
            </a:r>
          </a:p>
          <a:p>
            <a:pPr>
              <a:lnSpc>
                <a:spcPct val="110000"/>
              </a:lnSpc>
              <a:spcBef>
                <a:spcPct val="0"/>
              </a:spcBef>
              <a:buFontTx/>
              <a:buNone/>
            </a:pPr>
            <a:r>
              <a:rPr lang="en-US" altLang="zh-CN" sz="2400" b="1"/>
              <a:t>DDE</a:t>
            </a:r>
            <a:r>
              <a:rPr lang="zh-CN" altLang="en-US" sz="2400" b="1"/>
              <a:t>消息</a:t>
            </a:r>
          </a:p>
          <a:p>
            <a:pPr>
              <a:lnSpc>
                <a:spcPct val="110000"/>
              </a:lnSpc>
              <a:spcBef>
                <a:spcPct val="0"/>
              </a:spcBef>
              <a:buFontTx/>
              <a:buNone/>
            </a:pPr>
            <a:r>
              <a:rPr lang="zh-CN" altLang="en-US" sz="2400" b="1"/>
              <a:t>应用程序自定义的消息</a:t>
            </a:r>
          </a:p>
        </p:txBody>
      </p:sp>
      <p:sp>
        <p:nvSpPr>
          <p:cNvPr id="18441" name="AutoShape 9" descr="瓦形"/>
          <p:cNvSpPr>
            <a:spLocks noChangeArrowheads="1"/>
          </p:cNvSpPr>
          <p:nvPr/>
        </p:nvSpPr>
        <p:spPr bwMode="auto">
          <a:xfrm>
            <a:off x="1639888" y="5029200"/>
            <a:ext cx="3846512" cy="1371600"/>
          </a:xfrm>
          <a:prstGeom prst="wedgeEllipseCallout">
            <a:avLst>
              <a:gd name="adj1" fmla="val 75000"/>
              <a:gd name="adj2" fmla="val -77199"/>
            </a:avLst>
          </a:prstGeom>
          <a:pattFill prst="shingle">
            <a:fgClr>
              <a:schemeClr val="accent1"/>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FF00FF"/>
                </a:solidFill>
              </a:rPr>
              <a:t>Windows</a:t>
            </a:r>
            <a:r>
              <a:rPr lang="zh-CN" altLang="en-US" b="1">
                <a:solidFill>
                  <a:srgbClr val="FF00FF"/>
                </a:solidFill>
              </a:rPr>
              <a:t>编</a:t>
            </a:r>
          </a:p>
          <a:p>
            <a:pPr eaLnBrk="1" hangingPunct="1">
              <a:spcBef>
                <a:spcPct val="0"/>
              </a:spcBef>
              <a:buFontTx/>
              <a:buNone/>
            </a:pPr>
            <a:r>
              <a:rPr lang="zh-CN" altLang="en-US" b="1">
                <a:solidFill>
                  <a:srgbClr val="FF00FF"/>
                </a:solidFill>
              </a:rPr>
              <a:t>程</a:t>
            </a:r>
            <a:r>
              <a:rPr lang="zh-CN" altLang="en-US" b="1"/>
              <a:t>常用消息</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18438"/>
                                        </p:tgtEl>
                                        <p:attrNameLst>
                                          <p:attrName>style.visibility</p:attrName>
                                        </p:attrNameLst>
                                      </p:cBhvr>
                                      <p:to>
                                        <p:strVal val="visible"/>
                                      </p:to>
                                    </p:set>
                                    <p:animEffect transition="in" filter="blinds(vertical)">
                                      <p:cBhvr>
                                        <p:cTn id="12" dur="500"/>
                                        <p:tgtEl>
                                          <p:spTgt spid="1843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441"/>
                                        </p:tgtEl>
                                        <p:attrNameLst>
                                          <p:attrName>style.visibility</p:attrName>
                                        </p:attrNameLst>
                                      </p:cBhvr>
                                      <p:to>
                                        <p:strVal val="visible"/>
                                      </p:to>
                                    </p:set>
                                    <p:anim calcmode="lin" valueType="num">
                                      <p:cBhvr additive="base">
                                        <p:cTn id="17" dur="500" fill="hold"/>
                                        <p:tgtEl>
                                          <p:spTgt spid="18441"/>
                                        </p:tgtEl>
                                        <p:attrNameLst>
                                          <p:attrName>ppt_x</p:attrName>
                                        </p:attrNameLst>
                                      </p:cBhvr>
                                      <p:tavLst>
                                        <p:tav tm="0">
                                          <p:val>
                                            <p:strVal val="0-#ppt_w/2"/>
                                          </p:val>
                                        </p:tav>
                                        <p:tav tm="100000">
                                          <p:val>
                                            <p:strVal val="#ppt_x"/>
                                          </p:val>
                                        </p:tav>
                                      </p:tavLst>
                                    </p:anim>
                                    <p:anim calcmode="lin" valueType="num">
                                      <p:cBhvr additive="base">
                                        <p:cTn id="18" dur="500" fill="hold"/>
                                        <p:tgtEl>
                                          <p:spTgt spid="18441"/>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2" presetClass="entr" presetSubtype="2" fill="hold" grpId="0" nodeType="afterEffect">
                                  <p:stCondLst>
                                    <p:cond delay="0"/>
                                  </p:stCondLst>
                                  <p:childTnLst>
                                    <p:set>
                                      <p:cBhvr>
                                        <p:cTn id="21" dur="1" fill="hold">
                                          <p:stCondLst>
                                            <p:cond delay="0"/>
                                          </p:stCondLst>
                                        </p:cTn>
                                        <p:tgtEl>
                                          <p:spTgt spid="18439"/>
                                        </p:tgtEl>
                                        <p:attrNameLst>
                                          <p:attrName>style.visibility</p:attrName>
                                        </p:attrNameLst>
                                      </p:cBhvr>
                                      <p:to>
                                        <p:strVal val="visible"/>
                                      </p:to>
                                    </p:set>
                                    <p:anim calcmode="lin" valueType="num">
                                      <p:cBhvr additive="base">
                                        <p:cTn id="22" dur="500" fill="hold"/>
                                        <p:tgtEl>
                                          <p:spTgt spid="18439"/>
                                        </p:tgtEl>
                                        <p:attrNameLst>
                                          <p:attrName>ppt_x</p:attrName>
                                        </p:attrNameLst>
                                      </p:cBhvr>
                                      <p:tavLst>
                                        <p:tav tm="0">
                                          <p:val>
                                            <p:strVal val="1+#ppt_w/2"/>
                                          </p:val>
                                        </p:tav>
                                        <p:tav tm="100000">
                                          <p:val>
                                            <p:strVal val="#ppt_x"/>
                                          </p:val>
                                        </p:tav>
                                      </p:tavLst>
                                    </p:anim>
                                    <p:anim calcmode="lin" valueType="num">
                                      <p:cBhvr additive="base">
                                        <p:cTn id="23" dur="500" fill="hold"/>
                                        <p:tgtEl>
                                          <p:spTgt spid="184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18438" grpId="0" animBg="1" autoUpdateAnimBg="0"/>
      <p:bldP spid="18439" grpId="0" animBg="1" autoUpdateAnimBg="0"/>
      <p:bldP spid="1844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C101939-9C51-44B9-A954-79DBA0ABC388}" type="slidenum">
              <a:rPr lang="en-US" altLang="zh-CN" sz="1400" smtClean="0"/>
              <a:pPr>
                <a:spcBef>
                  <a:spcPct val="50000"/>
                </a:spcBef>
                <a:buFontTx/>
                <a:buNone/>
              </a:pPr>
              <a:t>16</a:t>
            </a:fld>
            <a:endParaRPr lang="en-US" altLang="zh-CN" sz="1400" smtClean="0"/>
          </a:p>
        </p:txBody>
      </p:sp>
      <p:sp>
        <p:nvSpPr>
          <p:cNvPr id="21507" name="Text Box 3"/>
          <p:cNvSpPr txBox="1">
            <a:spLocks noChangeArrowheads="1"/>
          </p:cNvSpPr>
          <p:nvPr/>
        </p:nvSpPr>
        <p:spPr bwMode="auto">
          <a:xfrm>
            <a:off x="57150" y="14288"/>
            <a:ext cx="9683750" cy="519112"/>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a:solidFill>
                  <a:srgbClr val="FF0000"/>
                </a:solidFill>
              </a:rPr>
              <a:t>1</a:t>
            </a:r>
            <a:r>
              <a:rPr lang="en-US" altLang="zh-CN" sz="2800" b="1" dirty="0" smtClean="0">
                <a:solidFill>
                  <a:srgbClr val="FF0000"/>
                </a:solidFill>
              </a:rPr>
              <a:t>. </a:t>
            </a:r>
            <a:r>
              <a:rPr lang="en-US" altLang="zh-CN" sz="2800" b="1" dirty="0">
                <a:solidFill>
                  <a:srgbClr val="FF0000"/>
                </a:solidFill>
              </a:rPr>
              <a:t>WM_KEYDOWN</a:t>
            </a:r>
            <a:r>
              <a:rPr lang="zh-CN" altLang="en-US" sz="2800" b="1" dirty="0">
                <a:solidFill>
                  <a:srgbClr val="FF0000"/>
                </a:solidFill>
              </a:rPr>
              <a:t>：</a:t>
            </a:r>
            <a:r>
              <a:rPr lang="zh-CN" altLang="en-US" sz="2800" b="1" dirty="0">
                <a:solidFill>
                  <a:schemeClr val="tx2"/>
                </a:solidFill>
              </a:rPr>
              <a:t>按下一个</a:t>
            </a:r>
            <a:r>
              <a:rPr lang="zh-CN" altLang="en-US" sz="2800" b="1" dirty="0">
                <a:solidFill>
                  <a:srgbClr val="990099"/>
                </a:solidFill>
              </a:rPr>
              <a:t>非系统键</a:t>
            </a:r>
            <a:r>
              <a:rPr lang="zh-CN" altLang="en-US" sz="2800" b="1" dirty="0">
                <a:solidFill>
                  <a:schemeClr val="tx2"/>
                </a:solidFill>
              </a:rPr>
              <a:t>时产生的消息</a:t>
            </a:r>
          </a:p>
        </p:txBody>
      </p:sp>
      <p:sp>
        <p:nvSpPr>
          <p:cNvPr id="21508" name="Text Box 4" descr="羊皮纸"/>
          <p:cNvSpPr txBox="1">
            <a:spLocks noChangeArrowheads="1"/>
          </p:cNvSpPr>
          <p:nvPr/>
        </p:nvSpPr>
        <p:spPr bwMode="auto">
          <a:xfrm>
            <a:off x="57150" y="549275"/>
            <a:ext cx="9683750" cy="18145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dirty="0">
                <a:solidFill>
                  <a:srgbClr val="FFFF00"/>
                </a:solidFill>
              </a:rPr>
              <a:t>        </a:t>
            </a:r>
            <a:r>
              <a:rPr lang="zh-CN" altLang="en-US" sz="2800" b="1" dirty="0">
                <a:solidFill>
                  <a:srgbClr val="FF3300"/>
                </a:solidFill>
              </a:rPr>
              <a:t>系统键</a:t>
            </a:r>
            <a:r>
              <a:rPr lang="zh-CN" altLang="en-US" sz="2800" b="1" dirty="0">
                <a:solidFill>
                  <a:schemeClr val="tx2"/>
                </a:solidFill>
              </a:rPr>
              <a:t>是指实现系统操作的组合键，例如</a:t>
            </a:r>
            <a:r>
              <a:rPr lang="en-US" altLang="zh-CN" sz="2800" b="1" dirty="0">
                <a:solidFill>
                  <a:schemeClr val="tx2"/>
                </a:solidFill>
              </a:rPr>
              <a:t>Alt</a:t>
            </a:r>
            <a:r>
              <a:rPr lang="zh-CN" altLang="en-US" sz="2800" b="1" dirty="0">
                <a:solidFill>
                  <a:schemeClr val="tx2"/>
                </a:solidFill>
              </a:rPr>
              <a:t>与某个功能键的组合以实现系统菜单操作等。</a:t>
            </a:r>
            <a:endParaRPr lang="en-US" altLang="zh-CN" sz="2800" b="1" dirty="0">
              <a:solidFill>
                <a:schemeClr val="tx2"/>
              </a:solidFill>
            </a:endParaRPr>
          </a:p>
          <a:p>
            <a:pPr>
              <a:spcBef>
                <a:spcPct val="0"/>
              </a:spcBef>
              <a:buFontTx/>
              <a:buNone/>
            </a:pPr>
            <a:r>
              <a:rPr lang="en-US" altLang="zh-CN" sz="2800" b="1" dirty="0">
                <a:solidFill>
                  <a:schemeClr val="tx2"/>
                </a:solidFill>
              </a:rPr>
              <a:t>http://msdn.microsoft.com/zh-cn/subscriptions/downloads/ms646280.aspx</a:t>
            </a:r>
            <a:endParaRPr lang="zh-CN" altLang="en-US" sz="2800" b="1" dirty="0">
              <a:solidFill>
                <a:schemeClr val="tx2"/>
              </a:solidFill>
            </a:endParaRPr>
          </a:p>
        </p:txBody>
      </p:sp>
      <p:sp>
        <p:nvSpPr>
          <p:cNvPr id="21513" name="Text Box 9" descr="羊皮纸"/>
          <p:cNvSpPr txBox="1">
            <a:spLocks noChangeArrowheads="1"/>
          </p:cNvSpPr>
          <p:nvPr/>
        </p:nvSpPr>
        <p:spPr bwMode="auto">
          <a:xfrm>
            <a:off x="57150" y="3155950"/>
            <a:ext cx="9701213" cy="12001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chemeClr val="tx2"/>
                </a:solidFill>
              </a:rPr>
              <a:t>wParam</a:t>
            </a:r>
            <a:r>
              <a:rPr lang="zh-CN" altLang="en-US" sz="2400" b="1">
                <a:solidFill>
                  <a:schemeClr val="tx2"/>
                </a:solidFill>
              </a:rPr>
              <a:t>：按下键的</a:t>
            </a:r>
            <a:r>
              <a:rPr lang="zh-CN" altLang="en-US" sz="2400" b="1" u="sng">
                <a:solidFill>
                  <a:srgbClr val="CC00CC"/>
                </a:solidFill>
              </a:rPr>
              <a:t>虚拟键码</a:t>
            </a:r>
            <a:r>
              <a:rPr lang="zh-CN" altLang="en-US" sz="2400" b="1">
                <a:solidFill>
                  <a:schemeClr val="tx2"/>
                </a:solidFill>
              </a:rPr>
              <a:t>，用以标识按下或释放的键</a:t>
            </a:r>
          </a:p>
          <a:p>
            <a:pPr>
              <a:spcBef>
                <a:spcPct val="0"/>
              </a:spcBef>
              <a:buFontTx/>
              <a:buNone/>
            </a:pPr>
            <a:r>
              <a:rPr lang="en-US" altLang="zh-CN" sz="2400" b="1">
                <a:solidFill>
                  <a:schemeClr val="tx2"/>
                </a:solidFill>
              </a:rPr>
              <a:t>lParam</a:t>
            </a:r>
            <a:r>
              <a:rPr lang="zh-CN" altLang="en-US" sz="2400" b="1">
                <a:solidFill>
                  <a:schemeClr val="tx2"/>
                </a:solidFill>
              </a:rPr>
              <a:t>：记录了按键的重复次数、扫描码、转移代码、先前键的状态等信息。</a:t>
            </a:r>
          </a:p>
        </p:txBody>
      </p:sp>
      <p:sp>
        <p:nvSpPr>
          <p:cNvPr id="21515" name="Text Box 11" descr="羊皮纸"/>
          <p:cNvSpPr txBox="1">
            <a:spLocks noChangeArrowheads="1"/>
          </p:cNvSpPr>
          <p:nvPr/>
        </p:nvSpPr>
        <p:spPr bwMode="auto">
          <a:xfrm>
            <a:off x="80963" y="5740400"/>
            <a:ext cx="9701212" cy="519113"/>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chemeClr val="tx2"/>
                </a:solidFill>
              </a:rPr>
              <a:t>相似的消息还有</a:t>
            </a:r>
            <a:r>
              <a:rPr lang="en-US" altLang="zh-CN" sz="2800" b="1">
                <a:solidFill>
                  <a:srgbClr val="FF0000"/>
                </a:solidFill>
              </a:rPr>
              <a:t>WM_KEYUP, </a:t>
            </a:r>
            <a:r>
              <a:rPr lang="zh-CN" altLang="en-US" sz="2800" b="1">
                <a:solidFill>
                  <a:schemeClr val="tx2"/>
                </a:solidFill>
              </a:rPr>
              <a:t>在放开非系统键时产生</a:t>
            </a:r>
          </a:p>
        </p:txBody>
      </p:sp>
      <p:sp>
        <p:nvSpPr>
          <p:cNvPr id="22535" name="文本框 1"/>
          <p:cNvSpPr txBox="1">
            <a:spLocks noChangeArrowheads="1"/>
          </p:cNvSpPr>
          <p:nvPr/>
        </p:nvSpPr>
        <p:spPr bwMode="auto">
          <a:xfrm>
            <a:off x="80963" y="4652963"/>
            <a:ext cx="96599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solidFill>
                  <a:srgbClr val="FFFFCC"/>
                </a:solidFill>
              </a:rPr>
              <a:t>关于虚拟键，请参见</a:t>
            </a:r>
            <a:r>
              <a:rPr lang="en-US" altLang="zh-CN" sz="2800" b="1">
                <a:solidFill>
                  <a:srgbClr val="FFFFCC"/>
                </a:solidFill>
              </a:rPr>
              <a:t>http://msdn.microsoft.com/zh-cn/subscriptions/downloads/dd375731.aspx</a:t>
            </a:r>
            <a:endParaRPr lang="zh-CN" altLang="en-US" sz="2800" b="1">
              <a:solidFill>
                <a:srgbClr val="FFFF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8"/>
                                        </p:tgtEl>
                                        <p:attrNameLst>
                                          <p:attrName>style.visibility</p:attrName>
                                        </p:attrNameLst>
                                      </p:cBhvr>
                                      <p:to>
                                        <p:strVal val="visible"/>
                                      </p:to>
                                    </p:set>
                                    <p:anim calcmode="lin" valueType="num">
                                      <p:cBhvr additive="base">
                                        <p:cTn id="13" dur="500" fill="hold"/>
                                        <p:tgtEl>
                                          <p:spTgt spid="21508"/>
                                        </p:tgtEl>
                                        <p:attrNameLst>
                                          <p:attrName>ppt_x</p:attrName>
                                        </p:attrNameLst>
                                      </p:cBhvr>
                                      <p:tavLst>
                                        <p:tav tm="0">
                                          <p:val>
                                            <p:strVal val="0-#ppt_w/2"/>
                                          </p:val>
                                        </p:tav>
                                        <p:tav tm="100000">
                                          <p:val>
                                            <p:strVal val="#ppt_x"/>
                                          </p:val>
                                        </p:tav>
                                      </p:tavLst>
                                    </p:anim>
                                    <p:anim calcmode="lin" valueType="num">
                                      <p:cBhvr additive="base">
                                        <p:cTn id="14" dur="500" fill="hold"/>
                                        <p:tgtEl>
                                          <p:spTgt spid="215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1513"/>
                                        </p:tgtEl>
                                        <p:attrNameLst>
                                          <p:attrName>style.visibility</p:attrName>
                                        </p:attrNameLst>
                                      </p:cBhvr>
                                      <p:to>
                                        <p:strVal val="visible"/>
                                      </p:to>
                                    </p:set>
                                    <p:anim calcmode="lin" valueType="num">
                                      <p:cBhvr additive="base">
                                        <p:cTn id="19" dur="500" fill="hold"/>
                                        <p:tgtEl>
                                          <p:spTgt spid="21513"/>
                                        </p:tgtEl>
                                        <p:attrNameLst>
                                          <p:attrName>ppt_x</p:attrName>
                                        </p:attrNameLst>
                                      </p:cBhvr>
                                      <p:tavLst>
                                        <p:tav tm="0">
                                          <p:val>
                                            <p:strVal val="0-#ppt_w/2"/>
                                          </p:val>
                                        </p:tav>
                                        <p:tav tm="100000">
                                          <p:val>
                                            <p:strVal val="#ppt_x"/>
                                          </p:val>
                                        </p:tav>
                                      </p:tavLst>
                                    </p:anim>
                                    <p:anim calcmode="lin" valueType="num">
                                      <p:cBhvr additive="base">
                                        <p:cTn id="20" dur="500" fill="hold"/>
                                        <p:tgtEl>
                                          <p:spTgt spid="215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1515"/>
                                        </p:tgtEl>
                                        <p:attrNameLst>
                                          <p:attrName>style.visibility</p:attrName>
                                        </p:attrNameLst>
                                      </p:cBhvr>
                                      <p:to>
                                        <p:strVal val="visible"/>
                                      </p:to>
                                    </p:set>
                                    <p:anim calcmode="lin" valueType="num">
                                      <p:cBhvr additive="base">
                                        <p:cTn id="25" dur="500" fill="hold"/>
                                        <p:tgtEl>
                                          <p:spTgt spid="21515"/>
                                        </p:tgtEl>
                                        <p:attrNameLst>
                                          <p:attrName>ppt_x</p:attrName>
                                        </p:attrNameLst>
                                      </p:cBhvr>
                                      <p:tavLst>
                                        <p:tav tm="0">
                                          <p:val>
                                            <p:strVal val="0-#ppt_w/2"/>
                                          </p:val>
                                        </p:tav>
                                        <p:tav tm="100000">
                                          <p:val>
                                            <p:strVal val="#ppt_x"/>
                                          </p:val>
                                        </p:tav>
                                      </p:tavLst>
                                    </p:anim>
                                    <p:anim calcmode="lin" valueType="num">
                                      <p:cBhvr additive="base">
                                        <p:cTn id="26" dur="500" fill="hold"/>
                                        <p:tgtEl>
                                          <p:spTgt spid="215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autoUpdateAnimBg="0"/>
      <p:bldP spid="21508" grpId="0" animBg="1" autoUpdateAnimBg="0"/>
      <p:bldP spid="21513" grpId="0" animBg="1" autoUpdateAnimBg="0"/>
      <p:bldP spid="21515"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1"/>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8AF8431-E844-4421-BFA4-792585619D7F}" type="slidenum">
              <a:rPr lang="en-US" altLang="zh-CN" sz="1400" smtClean="0"/>
              <a:pPr>
                <a:spcBef>
                  <a:spcPct val="50000"/>
                </a:spcBef>
                <a:buFontTx/>
                <a:buNone/>
              </a:pPr>
              <a:t>17</a:t>
            </a:fld>
            <a:endParaRPr lang="en-US" altLang="zh-CN" sz="1400" smtClean="0"/>
          </a:p>
        </p:txBody>
      </p:sp>
      <p:sp>
        <p:nvSpPr>
          <p:cNvPr id="3" name="Text Box 5"/>
          <p:cNvSpPr txBox="1">
            <a:spLocks noChangeArrowheads="1"/>
          </p:cNvSpPr>
          <p:nvPr/>
        </p:nvSpPr>
        <p:spPr bwMode="auto">
          <a:xfrm>
            <a:off x="247650" y="5195888"/>
            <a:ext cx="9457878" cy="519112"/>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smtClean="0">
                <a:solidFill>
                  <a:srgbClr val="FF0000"/>
                </a:solidFill>
              </a:rPr>
              <a:t>2. </a:t>
            </a:r>
            <a:r>
              <a:rPr lang="en-US" altLang="zh-CN" sz="2800" b="1" dirty="0">
                <a:solidFill>
                  <a:srgbClr val="FF0000"/>
                </a:solidFill>
              </a:rPr>
              <a:t>WM_ CHAR</a:t>
            </a:r>
            <a:r>
              <a:rPr lang="zh-CN" altLang="en-US" sz="2800" b="1" dirty="0">
                <a:solidFill>
                  <a:srgbClr val="FF0000"/>
                </a:solidFill>
              </a:rPr>
              <a:t>：</a:t>
            </a:r>
            <a:r>
              <a:rPr lang="zh-CN" altLang="en-US" sz="2800" b="1" dirty="0"/>
              <a:t>按下一个</a:t>
            </a:r>
            <a:r>
              <a:rPr lang="zh-CN" altLang="en-US" sz="2800" b="1" dirty="0">
                <a:solidFill>
                  <a:srgbClr val="FF3300"/>
                </a:solidFill>
              </a:rPr>
              <a:t>非系统键</a:t>
            </a:r>
            <a:r>
              <a:rPr lang="zh-CN" altLang="en-US" sz="2800" b="1" dirty="0"/>
              <a:t>时产生的消息</a:t>
            </a:r>
          </a:p>
        </p:txBody>
      </p:sp>
      <p:sp>
        <p:nvSpPr>
          <p:cNvPr id="4" name="Text Box 6" descr="蓝色砂纸"/>
          <p:cNvSpPr txBox="1">
            <a:spLocks noChangeArrowheads="1"/>
          </p:cNvSpPr>
          <p:nvPr/>
        </p:nvSpPr>
        <p:spPr bwMode="auto">
          <a:xfrm>
            <a:off x="247650" y="5835650"/>
            <a:ext cx="9457878" cy="9461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t>wParam  </a:t>
            </a:r>
            <a:r>
              <a:rPr lang="zh-CN" altLang="en-US" sz="2800" b="1"/>
              <a:t>为按键的</a:t>
            </a:r>
            <a:r>
              <a:rPr lang="en-US" altLang="zh-CN" sz="2800" b="1"/>
              <a:t>ASCII</a:t>
            </a:r>
            <a:r>
              <a:rPr lang="zh-CN" altLang="en-US" sz="2800" b="1"/>
              <a:t>码</a:t>
            </a:r>
          </a:p>
          <a:p>
            <a:pPr>
              <a:spcBef>
                <a:spcPct val="0"/>
              </a:spcBef>
              <a:buFontTx/>
              <a:buNone/>
            </a:pPr>
            <a:r>
              <a:rPr lang="en-US" altLang="zh-CN" sz="2800" b="1"/>
              <a:t>lParam  </a:t>
            </a:r>
            <a:r>
              <a:rPr lang="zh-CN" altLang="en-US" sz="2800" b="1"/>
              <a:t>与</a:t>
            </a:r>
            <a:r>
              <a:rPr lang="en-US" altLang="zh-CN" sz="2800" b="1">
                <a:solidFill>
                  <a:srgbClr val="FF0000"/>
                </a:solidFill>
              </a:rPr>
              <a:t>WM_KEYDOWN</a:t>
            </a:r>
            <a:r>
              <a:rPr lang="zh-CN" altLang="en-US" sz="2800" b="1"/>
              <a:t>的相同</a:t>
            </a:r>
          </a:p>
        </p:txBody>
      </p:sp>
      <p:graphicFrame>
        <p:nvGraphicFramePr>
          <p:cNvPr id="7" name="表格 6"/>
          <p:cNvGraphicFramePr>
            <a:graphicFrameLocks noGrp="1"/>
          </p:cNvGraphicFramePr>
          <p:nvPr/>
        </p:nvGraphicFramePr>
        <p:xfrm>
          <a:off x="247650" y="260350"/>
          <a:ext cx="9458325" cy="4752974"/>
        </p:xfrm>
        <a:graphic>
          <a:graphicData uri="http://schemas.openxmlformats.org/drawingml/2006/table">
            <a:tbl>
              <a:tblPr firstRow="1" firstCol="1" bandRow="1">
                <a:tableStyleId>{5C22544A-7EE6-4342-B048-85BDC9FD1C3A}</a:tableStyleId>
              </a:tblPr>
              <a:tblGrid>
                <a:gridCol w="3841435">
                  <a:extLst>
                    <a:ext uri="{9D8B030D-6E8A-4147-A177-3AD203B41FA5}">
                      <a16:colId xmlns:a16="http://schemas.microsoft.com/office/drawing/2014/main" val="20000"/>
                    </a:ext>
                  </a:extLst>
                </a:gridCol>
                <a:gridCol w="2952467">
                  <a:extLst>
                    <a:ext uri="{9D8B030D-6E8A-4147-A177-3AD203B41FA5}">
                      <a16:colId xmlns:a16="http://schemas.microsoft.com/office/drawing/2014/main" val="20001"/>
                    </a:ext>
                  </a:extLst>
                </a:gridCol>
                <a:gridCol w="2664423">
                  <a:extLst>
                    <a:ext uri="{9D8B030D-6E8A-4147-A177-3AD203B41FA5}">
                      <a16:colId xmlns:a16="http://schemas.microsoft.com/office/drawing/2014/main" val="20002"/>
                    </a:ext>
                  </a:extLst>
                </a:gridCol>
              </a:tblGrid>
              <a:tr h="521042">
                <a:tc>
                  <a:txBody>
                    <a:bodyPr/>
                    <a:lstStyle/>
                    <a:p>
                      <a:pPr algn="ctr">
                        <a:lnSpc>
                          <a:spcPts val="1680"/>
                        </a:lnSpc>
                        <a:spcAft>
                          <a:spcPts val="0"/>
                        </a:spcAft>
                      </a:pPr>
                      <a:r>
                        <a:rPr lang="en-US" sz="2400" kern="0">
                          <a:effectLst/>
                        </a:rPr>
                        <a:t>Constant/value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ctr">
                        <a:lnSpc>
                          <a:spcPts val="1680"/>
                        </a:lnSpc>
                        <a:spcAft>
                          <a:spcPts val="0"/>
                        </a:spcAft>
                      </a:pPr>
                      <a:r>
                        <a:rPr lang="en-US" sz="2400" kern="0">
                          <a:effectLst/>
                        </a:rPr>
                        <a:t>Constant/value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ctr">
                        <a:lnSpc>
                          <a:spcPts val="1680"/>
                        </a:lnSpc>
                        <a:spcAft>
                          <a:spcPts val="0"/>
                        </a:spcAft>
                      </a:pPr>
                      <a:r>
                        <a:rPr lang="en-US" sz="2400" kern="0">
                          <a:effectLst/>
                        </a:rPr>
                        <a:t>Constant/value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extLst>
                  <a:ext uri="{0D108BD9-81ED-4DB2-BD59-A6C34878D82A}">
                    <a16:rowId xmlns:a16="http://schemas.microsoft.com/office/drawing/2014/main" val="10000"/>
                  </a:ext>
                </a:extLst>
              </a:tr>
              <a:tr h="536941">
                <a:tc>
                  <a:txBody>
                    <a:bodyPr/>
                    <a:lstStyle/>
                    <a:p>
                      <a:pPr algn="l">
                        <a:lnSpc>
                          <a:spcPts val="1680"/>
                        </a:lnSpc>
                        <a:spcAft>
                          <a:spcPts val="0"/>
                        </a:spcAft>
                      </a:pPr>
                      <a:r>
                        <a:rPr lang="en-US" sz="2400" kern="0">
                          <a:effectLst/>
                        </a:rPr>
                        <a:t>VK_LBUTTON/0x01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VK_RBUTTON/0x02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VK_TAB/0x09</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extLst>
                  <a:ext uri="{0D108BD9-81ED-4DB2-BD59-A6C34878D82A}">
                    <a16:rowId xmlns:a16="http://schemas.microsoft.com/office/drawing/2014/main" val="10001"/>
                  </a:ext>
                </a:extLst>
              </a:tr>
              <a:tr h="521042">
                <a:tc>
                  <a:txBody>
                    <a:bodyPr/>
                    <a:lstStyle/>
                    <a:p>
                      <a:pPr algn="l">
                        <a:lnSpc>
                          <a:spcPts val="1680"/>
                        </a:lnSpc>
                        <a:spcAft>
                          <a:spcPts val="0"/>
                        </a:spcAft>
                      </a:pPr>
                      <a:r>
                        <a:rPr lang="en-US" sz="2400" kern="0">
                          <a:effectLst/>
                        </a:rPr>
                        <a:t>VK_CANCEL/0x03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VK_BACK/0x08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VK_RETURN/0x0D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extLst>
                  <a:ext uri="{0D108BD9-81ED-4DB2-BD59-A6C34878D82A}">
                    <a16:rowId xmlns:a16="http://schemas.microsoft.com/office/drawing/2014/main" val="10002"/>
                  </a:ext>
                </a:extLst>
              </a:tr>
              <a:tr h="536941">
                <a:tc>
                  <a:txBody>
                    <a:bodyPr/>
                    <a:lstStyle/>
                    <a:p>
                      <a:pPr algn="l">
                        <a:lnSpc>
                          <a:spcPts val="1680"/>
                        </a:lnSpc>
                        <a:spcAft>
                          <a:spcPts val="0"/>
                        </a:spcAft>
                      </a:pPr>
                      <a:r>
                        <a:rPr lang="en-US" sz="2400" kern="0">
                          <a:effectLst/>
                        </a:rPr>
                        <a:t>VK_SHIFT/0x10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VK_CONTROL/0x11</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VK_ESCAPE/0x1B</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extLst>
                  <a:ext uri="{0D108BD9-81ED-4DB2-BD59-A6C34878D82A}">
                    <a16:rowId xmlns:a16="http://schemas.microsoft.com/office/drawing/2014/main" val="10003"/>
                  </a:ext>
                </a:extLst>
              </a:tr>
              <a:tr h="536941">
                <a:tc>
                  <a:txBody>
                    <a:bodyPr/>
                    <a:lstStyle/>
                    <a:p>
                      <a:pPr algn="l">
                        <a:lnSpc>
                          <a:spcPts val="1680"/>
                        </a:lnSpc>
                        <a:spcAft>
                          <a:spcPts val="0"/>
                        </a:spcAft>
                      </a:pPr>
                      <a:r>
                        <a:rPr lang="en-US" sz="2400" kern="0">
                          <a:effectLst/>
                        </a:rPr>
                        <a:t>VK_MENU/0x12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VK_PAUSE/0x13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VK_SPACE/0x20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extLst>
                  <a:ext uri="{0D108BD9-81ED-4DB2-BD59-A6C34878D82A}">
                    <a16:rowId xmlns:a16="http://schemas.microsoft.com/office/drawing/2014/main" val="10004"/>
                  </a:ext>
                </a:extLst>
              </a:tr>
              <a:tr h="521042">
                <a:tc>
                  <a:txBody>
                    <a:bodyPr/>
                    <a:lstStyle/>
                    <a:p>
                      <a:pPr algn="l">
                        <a:lnSpc>
                          <a:spcPts val="1680"/>
                        </a:lnSpc>
                        <a:spcAft>
                          <a:spcPts val="0"/>
                        </a:spcAft>
                      </a:pPr>
                      <a:r>
                        <a:rPr lang="en-US" sz="2400" kern="0">
                          <a:effectLst/>
                        </a:rPr>
                        <a:t>VK_NEXT/0x22</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VK_END/0x23</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VK_HOME/0x24</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extLst>
                  <a:ext uri="{0D108BD9-81ED-4DB2-BD59-A6C34878D82A}">
                    <a16:rowId xmlns:a16="http://schemas.microsoft.com/office/drawing/2014/main" val="10005"/>
                  </a:ext>
                </a:extLst>
              </a:tr>
              <a:tr h="536941">
                <a:tc>
                  <a:txBody>
                    <a:bodyPr/>
                    <a:lstStyle/>
                    <a:p>
                      <a:pPr algn="l">
                        <a:lnSpc>
                          <a:spcPts val="1680"/>
                        </a:lnSpc>
                        <a:spcAft>
                          <a:spcPts val="0"/>
                        </a:spcAft>
                      </a:pPr>
                      <a:r>
                        <a:rPr lang="en-US" sz="2400" kern="0">
                          <a:effectLst/>
                        </a:rPr>
                        <a:t>VK_UP/0x26</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VK_LEFT/0x25</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VK_RIGHT/0x27</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extLst>
                  <a:ext uri="{0D108BD9-81ED-4DB2-BD59-A6C34878D82A}">
                    <a16:rowId xmlns:a16="http://schemas.microsoft.com/office/drawing/2014/main" val="10006"/>
                  </a:ext>
                </a:extLst>
              </a:tr>
              <a:tr h="521042">
                <a:tc>
                  <a:txBody>
                    <a:bodyPr/>
                    <a:lstStyle/>
                    <a:p>
                      <a:pPr algn="l">
                        <a:lnSpc>
                          <a:spcPts val="1680"/>
                        </a:lnSpc>
                        <a:spcAft>
                          <a:spcPts val="0"/>
                        </a:spcAft>
                      </a:pPr>
                      <a:r>
                        <a:rPr lang="en-US" sz="2400" kern="0">
                          <a:effectLst/>
                        </a:rPr>
                        <a:t>VK_DOWN/0x28</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VK_INSERT/0x2D</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VK_DELETE/0x2E</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extLst>
                  <a:ext uri="{0D108BD9-81ED-4DB2-BD59-A6C34878D82A}">
                    <a16:rowId xmlns:a16="http://schemas.microsoft.com/office/drawing/2014/main" val="10007"/>
                  </a:ext>
                </a:extLst>
              </a:tr>
              <a:tr h="521042">
                <a:tc>
                  <a:txBody>
                    <a:bodyPr/>
                    <a:lstStyle/>
                    <a:p>
                      <a:pPr algn="l">
                        <a:lnSpc>
                          <a:spcPts val="1680"/>
                        </a:lnSpc>
                        <a:spcAft>
                          <a:spcPts val="0"/>
                        </a:spcAft>
                      </a:pPr>
                      <a:r>
                        <a:rPr lang="en-US" sz="2400" kern="0">
                          <a:effectLst/>
                        </a:rPr>
                        <a:t>VK_F1/0x70~VK_F12/0x7B</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a:effectLst/>
                        </a:rPr>
                        <a:t>VK_NUMLOCK/0x90</a:t>
                      </a:r>
                      <a:endParaRPr lang="zh-CN" sz="2400" kern="10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tc>
                  <a:txBody>
                    <a:bodyPr/>
                    <a:lstStyle/>
                    <a:p>
                      <a:pPr algn="l">
                        <a:lnSpc>
                          <a:spcPts val="1680"/>
                        </a:lnSpc>
                        <a:spcAft>
                          <a:spcPts val="0"/>
                        </a:spcAft>
                      </a:pPr>
                      <a:r>
                        <a:rPr lang="en-US" sz="2400" kern="0" dirty="0">
                          <a:effectLst/>
                        </a:rPr>
                        <a:t> </a:t>
                      </a:r>
                      <a:endParaRPr lang="zh-CN" sz="24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9525" marR="9525" marT="9526" marB="9526" anchor="ct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808C613-31DA-4D3C-B6B8-BAF5FDA5C2FA}" type="slidenum">
              <a:rPr lang="en-US" altLang="zh-CN" sz="1400" smtClean="0"/>
              <a:pPr>
                <a:spcBef>
                  <a:spcPct val="50000"/>
                </a:spcBef>
                <a:buFontTx/>
                <a:buNone/>
              </a:pPr>
              <a:t>18</a:t>
            </a:fld>
            <a:endParaRPr lang="en-US" altLang="zh-CN" sz="1400" smtClean="0"/>
          </a:p>
        </p:txBody>
      </p:sp>
      <p:sp>
        <p:nvSpPr>
          <p:cNvPr id="22530" name="Text Box 2"/>
          <p:cNvSpPr txBox="1">
            <a:spLocks noChangeArrowheads="1"/>
          </p:cNvSpPr>
          <p:nvPr/>
        </p:nvSpPr>
        <p:spPr bwMode="auto">
          <a:xfrm>
            <a:off x="147638" y="130175"/>
            <a:ext cx="8891024" cy="58477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FF0000"/>
                </a:solidFill>
              </a:rPr>
              <a:t>3. </a:t>
            </a:r>
            <a:r>
              <a:rPr lang="en-US" altLang="zh-CN" b="1" dirty="0">
                <a:solidFill>
                  <a:srgbClr val="FF0000"/>
                </a:solidFill>
              </a:rPr>
              <a:t>WM_CREATE</a:t>
            </a:r>
            <a:r>
              <a:rPr lang="zh-CN" altLang="en-US" b="1" dirty="0">
                <a:solidFill>
                  <a:srgbClr val="FF0000"/>
                </a:solidFill>
              </a:rPr>
              <a:t>：</a:t>
            </a:r>
            <a:r>
              <a:rPr lang="zh-CN" altLang="en-US" sz="2800" b="1" dirty="0"/>
              <a:t>由</a:t>
            </a:r>
            <a:r>
              <a:rPr lang="en-US" altLang="zh-CN" sz="2800" b="1" dirty="0" err="1"/>
              <a:t>CreateWindow</a:t>
            </a:r>
            <a:r>
              <a:rPr lang="zh-CN" altLang="en-US" sz="2800" b="1" dirty="0"/>
              <a:t>函数发出的消息</a:t>
            </a:r>
            <a:endParaRPr lang="zh-CN" altLang="en-US" b="1" dirty="0"/>
          </a:p>
        </p:txBody>
      </p:sp>
      <p:sp>
        <p:nvSpPr>
          <p:cNvPr id="22531" name="Text Box 3" descr="蓝色砂纸"/>
          <p:cNvSpPr txBox="1">
            <a:spLocks noChangeArrowheads="1"/>
          </p:cNvSpPr>
          <p:nvPr/>
        </p:nvSpPr>
        <p:spPr bwMode="auto">
          <a:xfrm>
            <a:off x="230187" y="914400"/>
            <a:ext cx="9528175" cy="156966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err="1"/>
              <a:t>wParam</a:t>
            </a:r>
            <a:r>
              <a:rPr lang="zh-CN" altLang="en-US" b="1" dirty="0"/>
              <a:t>：未用</a:t>
            </a:r>
          </a:p>
          <a:p>
            <a:pPr eaLnBrk="1" hangingPunct="1">
              <a:spcBef>
                <a:spcPct val="0"/>
              </a:spcBef>
              <a:buFontTx/>
              <a:buNone/>
            </a:pPr>
            <a:r>
              <a:rPr lang="en-US" altLang="zh-CN" b="1" dirty="0" err="1"/>
              <a:t>lParam</a:t>
            </a:r>
            <a:r>
              <a:rPr lang="zh-CN" altLang="en-US" b="1" dirty="0"/>
              <a:t>：包含一个指向</a:t>
            </a:r>
            <a:r>
              <a:rPr lang="en-US" altLang="zh-CN" b="1" dirty="0"/>
              <a:t>CREATESTRUCT</a:t>
            </a:r>
            <a:r>
              <a:rPr lang="zh-CN" altLang="en-US" b="1" dirty="0"/>
              <a:t>数据结构的指针</a:t>
            </a:r>
          </a:p>
        </p:txBody>
      </p:sp>
      <p:sp>
        <p:nvSpPr>
          <p:cNvPr id="22532" name="Text Box 4"/>
          <p:cNvSpPr txBox="1">
            <a:spLocks noChangeArrowheads="1"/>
          </p:cNvSpPr>
          <p:nvPr/>
        </p:nvSpPr>
        <p:spPr bwMode="auto">
          <a:xfrm>
            <a:off x="182563" y="3001963"/>
            <a:ext cx="9575799" cy="579437"/>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FF0000"/>
                </a:solidFill>
              </a:rPr>
              <a:t>4. </a:t>
            </a:r>
            <a:r>
              <a:rPr lang="en-US" altLang="zh-CN" b="1" dirty="0">
                <a:solidFill>
                  <a:srgbClr val="FF0000"/>
                </a:solidFill>
              </a:rPr>
              <a:t>WM_CLOSE</a:t>
            </a:r>
            <a:r>
              <a:rPr lang="zh-CN" altLang="en-US" b="1" dirty="0">
                <a:solidFill>
                  <a:srgbClr val="FF0000"/>
                </a:solidFill>
              </a:rPr>
              <a:t>：</a:t>
            </a:r>
            <a:r>
              <a:rPr lang="zh-CN" altLang="en-US" b="1" dirty="0"/>
              <a:t>关闭窗口时产生的消息</a:t>
            </a:r>
          </a:p>
        </p:txBody>
      </p:sp>
      <p:sp>
        <p:nvSpPr>
          <p:cNvPr id="22535" name="Text Box 7" descr="蓝色砂纸"/>
          <p:cNvSpPr txBox="1">
            <a:spLocks noChangeArrowheads="1"/>
          </p:cNvSpPr>
          <p:nvPr/>
        </p:nvSpPr>
        <p:spPr bwMode="auto">
          <a:xfrm>
            <a:off x="165100" y="3717032"/>
            <a:ext cx="9593262" cy="5794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dirty="0" err="1"/>
              <a:t>wParam</a:t>
            </a:r>
            <a:r>
              <a:rPr lang="zh-CN" altLang="en-US" b="1" dirty="0"/>
              <a:t>和</a:t>
            </a:r>
            <a:r>
              <a:rPr lang="en-US" altLang="zh-CN" b="1" dirty="0" err="1"/>
              <a:t>lParam</a:t>
            </a:r>
            <a:r>
              <a:rPr lang="zh-CN" altLang="en-US" b="1" dirty="0"/>
              <a:t>均未用。</a:t>
            </a:r>
          </a:p>
        </p:txBody>
      </p:sp>
      <p:sp>
        <p:nvSpPr>
          <p:cNvPr id="22536" name="Text Box 8"/>
          <p:cNvSpPr txBox="1">
            <a:spLocks noChangeArrowheads="1"/>
          </p:cNvSpPr>
          <p:nvPr/>
        </p:nvSpPr>
        <p:spPr bwMode="auto">
          <a:xfrm>
            <a:off x="82550" y="5153819"/>
            <a:ext cx="9675812" cy="579437"/>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dirty="0" smtClean="0">
                <a:solidFill>
                  <a:srgbClr val="FF0000"/>
                </a:solidFill>
              </a:rPr>
              <a:t>5. </a:t>
            </a:r>
            <a:r>
              <a:rPr lang="en-US" altLang="zh-CN" b="1" dirty="0">
                <a:solidFill>
                  <a:srgbClr val="FF0000"/>
                </a:solidFill>
              </a:rPr>
              <a:t>WM_DESTROY:</a:t>
            </a:r>
            <a:r>
              <a:rPr lang="zh-CN" altLang="en-US" sz="2800" b="1" dirty="0"/>
              <a:t>由</a:t>
            </a:r>
            <a:r>
              <a:rPr lang="en-US" altLang="zh-CN" sz="2800" b="1" smtClean="0"/>
              <a:t>DestroyWindow</a:t>
            </a:r>
            <a:r>
              <a:rPr lang="zh-CN" altLang="en-US" sz="2800" b="1" dirty="0"/>
              <a:t>函数发出的消息</a:t>
            </a:r>
            <a:endParaRPr lang="zh-CN" altLang="en-US" b="1" dirty="0"/>
          </a:p>
        </p:txBody>
      </p:sp>
      <p:sp>
        <p:nvSpPr>
          <p:cNvPr id="22537" name="Text Box 9" descr="蓝色砂纸"/>
          <p:cNvSpPr txBox="1">
            <a:spLocks noChangeArrowheads="1"/>
          </p:cNvSpPr>
          <p:nvPr/>
        </p:nvSpPr>
        <p:spPr bwMode="auto">
          <a:xfrm>
            <a:off x="165100" y="5897563"/>
            <a:ext cx="9593262" cy="57943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a:t>wParam</a:t>
            </a:r>
            <a:r>
              <a:rPr lang="zh-CN" altLang="en-US" b="1"/>
              <a:t>和</a:t>
            </a:r>
            <a:r>
              <a:rPr lang="en-US" altLang="zh-CN" b="1"/>
              <a:t>lParam</a:t>
            </a:r>
            <a:r>
              <a:rPr lang="zh-CN" altLang="en-US" b="1"/>
              <a:t>均未用。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 calcmode="lin" valueType="num">
                                      <p:cBhvr additive="base">
                                        <p:cTn id="7" dur="500" fill="hold"/>
                                        <p:tgtEl>
                                          <p:spTgt spid="22530"/>
                                        </p:tgtEl>
                                        <p:attrNameLst>
                                          <p:attrName>ppt_x</p:attrName>
                                        </p:attrNameLst>
                                      </p:cBhvr>
                                      <p:tavLst>
                                        <p:tav tm="0">
                                          <p:val>
                                            <p:strVal val="1+#ppt_w/2"/>
                                          </p:val>
                                        </p:tav>
                                        <p:tav tm="100000">
                                          <p:val>
                                            <p:strVal val="#ppt_x"/>
                                          </p:val>
                                        </p:tav>
                                      </p:tavLst>
                                    </p:anim>
                                    <p:anim calcmode="lin" valueType="num">
                                      <p:cBhvr additive="base">
                                        <p:cTn id="8" dur="500" fill="hold"/>
                                        <p:tgtEl>
                                          <p:spTgt spid="225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2531"/>
                                        </p:tgtEl>
                                        <p:attrNameLst>
                                          <p:attrName>style.visibility</p:attrName>
                                        </p:attrNameLst>
                                      </p:cBhvr>
                                      <p:to>
                                        <p:strVal val="visible"/>
                                      </p:to>
                                    </p:set>
                                    <p:anim calcmode="lin" valueType="num">
                                      <p:cBhvr additive="base">
                                        <p:cTn id="13" dur="500" fill="hold"/>
                                        <p:tgtEl>
                                          <p:spTgt spid="22531"/>
                                        </p:tgtEl>
                                        <p:attrNameLst>
                                          <p:attrName>ppt_x</p:attrName>
                                        </p:attrNameLst>
                                      </p:cBhvr>
                                      <p:tavLst>
                                        <p:tav tm="0">
                                          <p:val>
                                            <p:strVal val="1+#ppt_w/2"/>
                                          </p:val>
                                        </p:tav>
                                        <p:tav tm="100000">
                                          <p:val>
                                            <p:strVal val="#ppt_x"/>
                                          </p:val>
                                        </p:tav>
                                      </p:tavLst>
                                    </p:anim>
                                    <p:anim calcmode="lin" valueType="num">
                                      <p:cBhvr additive="base">
                                        <p:cTn id="14"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2532"/>
                                        </p:tgtEl>
                                        <p:attrNameLst>
                                          <p:attrName>style.visibility</p:attrName>
                                        </p:attrNameLst>
                                      </p:cBhvr>
                                      <p:to>
                                        <p:strVal val="visible"/>
                                      </p:to>
                                    </p:set>
                                    <p:anim calcmode="lin" valueType="num">
                                      <p:cBhvr additive="base">
                                        <p:cTn id="19" dur="500" fill="hold"/>
                                        <p:tgtEl>
                                          <p:spTgt spid="22532"/>
                                        </p:tgtEl>
                                        <p:attrNameLst>
                                          <p:attrName>ppt_x</p:attrName>
                                        </p:attrNameLst>
                                      </p:cBhvr>
                                      <p:tavLst>
                                        <p:tav tm="0">
                                          <p:val>
                                            <p:strVal val="1+#ppt_w/2"/>
                                          </p:val>
                                        </p:tav>
                                        <p:tav tm="100000">
                                          <p:val>
                                            <p:strVal val="#ppt_x"/>
                                          </p:val>
                                        </p:tav>
                                      </p:tavLst>
                                    </p:anim>
                                    <p:anim calcmode="lin" valueType="num">
                                      <p:cBhvr additive="base">
                                        <p:cTn id="20" dur="5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2535"/>
                                        </p:tgtEl>
                                        <p:attrNameLst>
                                          <p:attrName>style.visibility</p:attrName>
                                        </p:attrNameLst>
                                      </p:cBhvr>
                                      <p:to>
                                        <p:strVal val="visible"/>
                                      </p:to>
                                    </p:set>
                                    <p:anim calcmode="lin" valueType="num">
                                      <p:cBhvr additive="base">
                                        <p:cTn id="25" dur="500" fill="hold"/>
                                        <p:tgtEl>
                                          <p:spTgt spid="22535"/>
                                        </p:tgtEl>
                                        <p:attrNameLst>
                                          <p:attrName>ppt_x</p:attrName>
                                        </p:attrNameLst>
                                      </p:cBhvr>
                                      <p:tavLst>
                                        <p:tav tm="0">
                                          <p:val>
                                            <p:strVal val="1+#ppt_w/2"/>
                                          </p:val>
                                        </p:tav>
                                        <p:tav tm="100000">
                                          <p:val>
                                            <p:strVal val="#ppt_x"/>
                                          </p:val>
                                        </p:tav>
                                      </p:tavLst>
                                    </p:anim>
                                    <p:anim calcmode="lin" valueType="num">
                                      <p:cBhvr additive="base">
                                        <p:cTn id="26" dur="500" fill="hold"/>
                                        <p:tgtEl>
                                          <p:spTgt spid="2253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2536"/>
                                        </p:tgtEl>
                                        <p:attrNameLst>
                                          <p:attrName>style.visibility</p:attrName>
                                        </p:attrNameLst>
                                      </p:cBhvr>
                                      <p:to>
                                        <p:strVal val="visible"/>
                                      </p:to>
                                    </p:set>
                                    <p:anim calcmode="lin" valueType="num">
                                      <p:cBhvr additive="base">
                                        <p:cTn id="31" dur="500" fill="hold"/>
                                        <p:tgtEl>
                                          <p:spTgt spid="22536"/>
                                        </p:tgtEl>
                                        <p:attrNameLst>
                                          <p:attrName>ppt_x</p:attrName>
                                        </p:attrNameLst>
                                      </p:cBhvr>
                                      <p:tavLst>
                                        <p:tav tm="0">
                                          <p:val>
                                            <p:strVal val="1+#ppt_w/2"/>
                                          </p:val>
                                        </p:tav>
                                        <p:tav tm="100000">
                                          <p:val>
                                            <p:strVal val="#ppt_x"/>
                                          </p:val>
                                        </p:tav>
                                      </p:tavLst>
                                    </p:anim>
                                    <p:anim calcmode="lin" valueType="num">
                                      <p:cBhvr additive="base">
                                        <p:cTn id="32" dur="500" fill="hold"/>
                                        <p:tgtEl>
                                          <p:spTgt spid="22536"/>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2537"/>
                                        </p:tgtEl>
                                        <p:attrNameLst>
                                          <p:attrName>style.visibility</p:attrName>
                                        </p:attrNameLst>
                                      </p:cBhvr>
                                      <p:to>
                                        <p:strVal val="visible"/>
                                      </p:to>
                                    </p:set>
                                    <p:anim calcmode="lin" valueType="num">
                                      <p:cBhvr additive="base">
                                        <p:cTn id="37" dur="500" fill="hold"/>
                                        <p:tgtEl>
                                          <p:spTgt spid="22537"/>
                                        </p:tgtEl>
                                        <p:attrNameLst>
                                          <p:attrName>ppt_x</p:attrName>
                                        </p:attrNameLst>
                                      </p:cBhvr>
                                      <p:tavLst>
                                        <p:tav tm="0">
                                          <p:val>
                                            <p:strVal val="1+#ppt_w/2"/>
                                          </p:val>
                                        </p:tav>
                                        <p:tav tm="100000">
                                          <p:val>
                                            <p:strVal val="#ppt_x"/>
                                          </p:val>
                                        </p:tav>
                                      </p:tavLst>
                                    </p:anim>
                                    <p:anim calcmode="lin" valueType="num">
                                      <p:cBhvr additive="base">
                                        <p:cTn id="38" dur="500" fill="hold"/>
                                        <p:tgtEl>
                                          <p:spTgt spid="225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autoUpdateAnimBg="0"/>
      <p:bldP spid="22531" grpId="0" animBg="1" autoUpdateAnimBg="0"/>
      <p:bldP spid="22532" grpId="0" animBg="1" autoUpdateAnimBg="0"/>
      <p:bldP spid="22535" grpId="0" animBg="1" autoUpdateAnimBg="0"/>
      <p:bldP spid="22536" grpId="0" animBg="1" autoUpdateAnimBg="0"/>
      <p:bldP spid="22537"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7C9C67C-6A86-43C5-AB1F-98F1EE2A7570}" type="slidenum">
              <a:rPr lang="en-US" altLang="zh-CN" sz="1400" smtClean="0"/>
              <a:pPr>
                <a:spcBef>
                  <a:spcPct val="50000"/>
                </a:spcBef>
                <a:buFontTx/>
                <a:buNone/>
              </a:pPr>
              <a:t>19</a:t>
            </a:fld>
            <a:endParaRPr lang="en-US" altLang="zh-CN" sz="1400" smtClean="0"/>
          </a:p>
        </p:txBody>
      </p:sp>
      <p:sp>
        <p:nvSpPr>
          <p:cNvPr id="23554" name="Text Box 2"/>
          <p:cNvSpPr txBox="1">
            <a:spLocks noChangeArrowheads="1"/>
          </p:cNvSpPr>
          <p:nvPr/>
        </p:nvSpPr>
        <p:spPr bwMode="auto">
          <a:xfrm>
            <a:off x="247386" y="76200"/>
            <a:ext cx="9468114" cy="519113"/>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smtClean="0">
                <a:solidFill>
                  <a:srgbClr val="FF0000"/>
                </a:solidFill>
              </a:rPr>
              <a:t>6. </a:t>
            </a:r>
            <a:r>
              <a:rPr lang="en-US" altLang="zh-CN" sz="2800" b="1" dirty="0">
                <a:solidFill>
                  <a:srgbClr val="FF0000"/>
                </a:solidFill>
              </a:rPr>
              <a:t>WM_QUIT</a:t>
            </a:r>
            <a:r>
              <a:rPr lang="zh-CN" altLang="en-US" sz="2800" b="1" dirty="0">
                <a:solidFill>
                  <a:srgbClr val="FF0000"/>
                </a:solidFill>
              </a:rPr>
              <a:t>：</a:t>
            </a:r>
            <a:r>
              <a:rPr lang="zh-CN" altLang="en-US" sz="2800" b="1" dirty="0"/>
              <a:t>由</a:t>
            </a:r>
            <a:r>
              <a:rPr lang="en-US" altLang="zh-CN" sz="2800" b="1" dirty="0" err="1"/>
              <a:t>PostQuitMessage</a:t>
            </a:r>
            <a:r>
              <a:rPr lang="zh-CN" altLang="en-US" sz="2800" b="1" dirty="0"/>
              <a:t>函数发出的消息</a:t>
            </a:r>
          </a:p>
        </p:txBody>
      </p:sp>
      <p:sp>
        <p:nvSpPr>
          <p:cNvPr id="23555" name="Text Box 3" descr="蓝色砂纸"/>
          <p:cNvSpPr txBox="1">
            <a:spLocks noChangeArrowheads="1"/>
          </p:cNvSpPr>
          <p:nvPr/>
        </p:nvSpPr>
        <p:spPr bwMode="auto">
          <a:xfrm>
            <a:off x="230188" y="639763"/>
            <a:ext cx="9485312" cy="137318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dirty="0"/>
              <a:t>退出应用程序时发出的消息</a:t>
            </a:r>
          </a:p>
          <a:p>
            <a:pPr>
              <a:spcBef>
                <a:spcPct val="0"/>
              </a:spcBef>
              <a:buFontTx/>
              <a:buNone/>
            </a:pPr>
            <a:r>
              <a:rPr lang="en-US" altLang="zh-CN" sz="2800" b="1" dirty="0" err="1"/>
              <a:t>wParam</a:t>
            </a:r>
            <a:r>
              <a:rPr lang="zh-CN" altLang="en-US" sz="2800" b="1" dirty="0"/>
              <a:t>：含退出代码</a:t>
            </a:r>
            <a:r>
              <a:rPr lang="en-US" altLang="zh-CN" sz="2800" b="1" dirty="0"/>
              <a:t>,</a:t>
            </a:r>
            <a:r>
              <a:rPr lang="zh-CN" altLang="en-US" sz="2800" b="1" dirty="0"/>
              <a:t>标识程序退出运行时的有关信息</a:t>
            </a:r>
          </a:p>
          <a:p>
            <a:pPr>
              <a:spcBef>
                <a:spcPct val="0"/>
              </a:spcBef>
              <a:buFontTx/>
              <a:buNone/>
            </a:pPr>
            <a:r>
              <a:rPr lang="en-US" altLang="zh-CN" sz="2800" b="1" dirty="0"/>
              <a:t>1Param</a:t>
            </a:r>
            <a:r>
              <a:rPr lang="zh-CN" altLang="en-US" sz="2800" b="1" dirty="0"/>
              <a:t>：未用</a:t>
            </a:r>
          </a:p>
        </p:txBody>
      </p:sp>
      <p:sp>
        <p:nvSpPr>
          <p:cNvPr id="23556" name="Text Box 4"/>
          <p:cNvSpPr txBox="1">
            <a:spLocks noChangeArrowheads="1"/>
          </p:cNvSpPr>
          <p:nvPr/>
        </p:nvSpPr>
        <p:spPr bwMode="auto">
          <a:xfrm>
            <a:off x="230188" y="2060575"/>
            <a:ext cx="9485312" cy="52387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smtClean="0">
                <a:solidFill>
                  <a:srgbClr val="FF0000"/>
                </a:solidFill>
              </a:rPr>
              <a:t>7. </a:t>
            </a:r>
            <a:r>
              <a:rPr lang="en-US" altLang="zh-CN" sz="2800" b="1" dirty="0">
                <a:solidFill>
                  <a:srgbClr val="FF0000"/>
                </a:solidFill>
              </a:rPr>
              <a:t>WM_PAINT(http://msdn.microsoft.com/zh-cn/aa922583)</a:t>
            </a:r>
          </a:p>
        </p:txBody>
      </p:sp>
      <p:grpSp>
        <p:nvGrpSpPr>
          <p:cNvPr id="23570" name="Group 18"/>
          <p:cNvGrpSpPr>
            <a:grpSpLocks/>
          </p:cNvGrpSpPr>
          <p:nvPr/>
        </p:nvGrpSpPr>
        <p:grpSpPr bwMode="auto">
          <a:xfrm>
            <a:off x="230188" y="2590800"/>
            <a:ext cx="9485312" cy="3886200"/>
            <a:chOff x="134" y="1632"/>
            <a:chExt cx="5578" cy="2448"/>
          </a:xfrm>
        </p:grpSpPr>
        <p:sp>
          <p:nvSpPr>
            <p:cNvPr id="25607" name="Text Box 5" descr="蓝色砂纸"/>
            <p:cNvSpPr txBox="1">
              <a:spLocks noChangeArrowheads="1"/>
            </p:cNvSpPr>
            <p:nvPr/>
          </p:nvSpPr>
          <p:spPr bwMode="auto">
            <a:xfrm>
              <a:off x="144" y="1833"/>
              <a:ext cx="2016" cy="32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t>用户区移动或显示</a:t>
              </a:r>
            </a:p>
          </p:txBody>
        </p:sp>
        <p:sp>
          <p:nvSpPr>
            <p:cNvPr id="25608" name="Text Box 6" descr="蓝色砂纸"/>
            <p:cNvSpPr txBox="1">
              <a:spLocks noChangeArrowheads="1"/>
            </p:cNvSpPr>
            <p:nvPr/>
          </p:nvSpPr>
          <p:spPr bwMode="auto">
            <a:xfrm>
              <a:off x="144" y="2304"/>
              <a:ext cx="2016" cy="32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t>用户窗口改变大小</a:t>
              </a:r>
            </a:p>
          </p:txBody>
        </p:sp>
        <p:sp>
          <p:nvSpPr>
            <p:cNvPr id="25609" name="Text Box 7" descr="蓝色砂纸"/>
            <p:cNvSpPr txBox="1">
              <a:spLocks noChangeArrowheads="1"/>
            </p:cNvSpPr>
            <p:nvPr/>
          </p:nvSpPr>
          <p:spPr bwMode="auto">
            <a:xfrm>
              <a:off x="144" y="2793"/>
              <a:ext cx="2592" cy="32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t>程序通过滚动条滚动窗口</a:t>
              </a:r>
            </a:p>
          </p:txBody>
        </p:sp>
        <p:sp>
          <p:nvSpPr>
            <p:cNvPr id="25610" name="Text Box 8" descr="蓝色砂纸"/>
            <p:cNvSpPr txBox="1">
              <a:spLocks noChangeArrowheads="1"/>
            </p:cNvSpPr>
            <p:nvPr/>
          </p:nvSpPr>
          <p:spPr bwMode="auto">
            <a:xfrm>
              <a:off x="144" y="3273"/>
              <a:ext cx="4272" cy="32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t>下拉式菜单关闭并需要恢复被覆盖的部分</a:t>
              </a:r>
            </a:p>
          </p:txBody>
        </p:sp>
        <p:sp>
          <p:nvSpPr>
            <p:cNvPr id="25611" name="Text Box 9" descr="蓝色砂纸"/>
            <p:cNvSpPr txBox="1">
              <a:spLocks noChangeArrowheads="1"/>
            </p:cNvSpPr>
            <p:nvPr/>
          </p:nvSpPr>
          <p:spPr bwMode="auto">
            <a:xfrm>
              <a:off x="134" y="3753"/>
              <a:ext cx="5578" cy="327"/>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solidFill>
                    <a:srgbClr val="FF00FF"/>
                  </a:solidFill>
                </a:rPr>
                <a:t>Windows</a:t>
              </a:r>
              <a:r>
                <a:rPr lang="zh-CN" altLang="en-US" sz="2800" b="1"/>
                <a:t>清除对话框等对象，并需要恢复被覆盖的部分</a:t>
              </a:r>
            </a:p>
          </p:txBody>
        </p:sp>
        <p:sp>
          <p:nvSpPr>
            <p:cNvPr id="25612" name="Oval 11" descr="瓦形"/>
            <p:cNvSpPr>
              <a:spLocks noChangeArrowheads="1"/>
            </p:cNvSpPr>
            <p:nvPr/>
          </p:nvSpPr>
          <p:spPr bwMode="auto">
            <a:xfrm>
              <a:off x="4080" y="1632"/>
              <a:ext cx="1152" cy="1104"/>
            </a:xfrm>
            <a:prstGeom prst="ellipse">
              <a:avLst/>
            </a:prstGeom>
            <a:pattFill prst="shingle">
              <a:fgClr>
                <a:schemeClr val="hlink"/>
              </a:fgClr>
              <a:bgClr>
                <a:srgbClr val="FFFFFF"/>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800" b="1"/>
                <a:t>均产生</a:t>
              </a:r>
            </a:p>
            <a:p>
              <a:pPr algn="ctr">
                <a:spcBef>
                  <a:spcPct val="0"/>
                </a:spcBef>
                <a:buFontTx/>
                <a:buNone/>
              </a:pPr>
              <a:r>
                <a:rPr lang="en-US" altLang="zh-CN" sz="2800" b="1">
                  <a:solidFill>
                    <a:srgbClr val="FF0000"/>
                  </a:solidFill>
                  <a:latin typeface="宋体" panose="02010600030101010101" pitchFamily="2" charset="-122"/>
                </a:rPr>
                <a:t>WM_PAINT</a:t>
              </a:r>
              <a:endParaRPr lang="en-US" altLang="zh-CN" sz="2800" b="1">
                <a:solidFill>
                  <a:srgbClr val="FF0000"/>
                </a:solidFill>
              </a:endParaRPr>
            </a:p>
            <a:p>
              <a:pPr algn="ctr">
                <a:spcBef>
                  <a:spcPct val="0"/>
                </a:spcBef>
                <a:buFontTx/>
                <a:buNone/>
              </a:pPr>
              <a:r>
                <a:rPr lang="zh-CN" altLang="en-US" sz="2800" b="1"/>
                <a:t>消息</a:t>
              </a:r>
            </a:p>
          </p:txBody>
        </p:sp>
        <p:sp>
          <p:nvSpPr>
            <p:cNvPr id="25613" name="Line 12"/>
            <p:cNvSpPr>
              <a:spLocks noChangeShapeType="1"/>
            </p:cNvSpPr>
            <p:nvPr/>
          </p:nvSpPr>
          <p:spPr bwMode="auto">
            <a:xfrm>
              <a:off x="2160" y="2064"/>
              <a:ext cx="1968" cy="0"/>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4" name="Line 13"/>
            <p:cNvSpPr>
              <a:spLocks noChangeShapeType="1"/>
            </p:cNvSpPr>
            <p:nvPr/>
          </p:nvSpPr>
          <p:spPr bwMode="auto">
            <a:xfrm flipV="1">
              <a:off x="2112" y="2208"/>
              <a:ext cx="2016" cy="288"/>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5" name="Line 14"/>
            <p:cNvSpPr>
              <a:spLocks noChangeShapeType="1"/>
            </p:cNvSpPr>
            <p:nvPr/>
          </p:nvSpPr>
          <p:spPr bwMode="auto">
            <a:xfrm flipV="1">
              <a:off x="2736" y="2400"/>
              <a:ext cx="1392" cy="528"/>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6" name="Line 15"/>
            <p:cNvSpPr>
              <a:spLocks noChangeShapeType="1"/>
            </p:cNvSpPr>
            <p:nvPr/>
          </p:nvSpPr>
          <p:spPr bwMode="auto">
            <a:xfrm flipV="1">
              <a:off x="4032" y="2592"/>
              <a:ext cx="288" cy="672"/>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17" name="Line 16"/>
            <p:cNvSpPr>
              <a:spLocks noChangeShapeType="1"/>
            </p:cNvSpPr>
            <p:nvPr/>
          </p:nvSpPr>
          <p:spPr bwMode="auto">
            <a:xfrm flipH="1" flipV="1">
              <a:off x="4704" y="2736"/>
              <a:ext cx="0" cy="1008"/>
            </a:xfrm>
            <a:prstGeom prst="line">
              <a:avLst/>
            </a:prstGeom>
            <a:noFill/>
            <a:ln w="38100">
              <a:solidFill>
                <a:srgbClr val="00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ppt_x</p:attrName>
                                        </p:attrNameLst>
                                      </p:cBhvr>
                                      <p:tavLst>
                                        <p:tav tm="0">
                                          <p:val>
                                            <p:strVal val="#ppt_x"/>
                                          </p:val>
                                        </p:tav>
                                        <p:tav tm="100000">
                                          <p:val>
                                            <p:strVal val="#ppt_x"/>
                                          </p:val>
                                        </p:tav>
                                      </p:tavLst>
                                    </p:anim>
                                    <p:anim calcmode="lin" valueType="num">
                                      <p:cBhvr>
                                        <p:cTn id="8" dur="500" fill="hold"/>
                                        <p:tgtEl>
                                          <p:spTgt spid="23554"/>
                                        </p:tgtEl>
                                        <p:attrNameLst>
                                          <p:attrName>ppt_y</p:attrName>
                                        </p:attrNameLst>
                                      </p:cBhvr>
                                      <p:tavLst>
                                        <p:tav tm="0">
                                          <p:val>
                                            <p:strVal val="#ppt_y+#ppt_h/2"/>
                                          </p:val>
                                        </p:tav>
                                        <p:tav tm="100000">
                                          <p:val>
                                            <p:strVal val="#ppt_y"/>
                                          </p:val>
                                        </p:tav>
                                      </p:tavLst>
                                    </p:anim>
                                    <p:anim calcmode="lin" valueType="num">
                                      <p:cBhvr>
                                        <p:cTn id="9" dur="500" fill="hold"/>
                                        <p:tgtEl>
                                          <p:spTgt spid="23554"/>
                                        </p:tgtEl>
                                        <p:attrNameLst>
                                          <p:attrName>ppt_w</p:attrName>
                                        </p:attrNameLst>
                                      </p:cBhvr>
                                      <p:tavLst>
                                        <p:tav tm="0">
                                          <p:val>
                                            <p:strVal val="#ppt_w"/>
                                          </p:val>
                                        </p:tav>
                                        <p:tav tm="100000">
                                          <p:val>
                                            <p:strVal val="#ppt_w"/>
                                          </p:val>
                                        </p:tav>
                                      </p:tavLst>
                                    </p:anim>
                                    <p:anim calcmode="lin" valueType="num">
                                      <p:cBhvr>
                                        <p:cTn id="10" dur="500" fill="hold"/>
                                        <p:tgtEl>
                                          <p:spTgt spid="23554"/>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23555"/>
                                        </p:tgtEl>
                                        <p:attrNameLst>
                                          <p:attrName>style.visibility</p:attrName>
                                        </p:attrNameLst>
                                      </p:cBhvr>
                                      <p:to>
                                        <p:strVal val="visible"/>
                                      </p:to>
                                    </p:set>
                                    <p:anim calcmode="lin" valueType="num">
                                      <p:cBhvr>
                                        <p:cTn id="15" dur="500" fill="hold"/>
                                        <p:tgtEl>
                                          <p:spTgt spid="23555"/>
                                        </p:tgtEl>
                                        <p:attrNameLst>
                                          <p:attrName>ppt_x</p:attrName>
                                        </p:attrNameLst>
                                      </p:cBhvr>
                                      <p:tavLst>
                                        <p:tav tm="0">
                                          <p:val>
                                            <p:strVal val="#ppt_x-#ppt_w/2"/>
                                          </p:val>
                                        </p:tav>
                                        <p:tav tm="100000">
                                          <p:val>
                                            <p:strVal val="#ppt_x"/>
                                          </p:val>
                                        </p:tav>
                                      </p:tavLst>
                                    </p:anim>
                                    <p:anim calcmode="lin" valueType="num">
                                      <p:cBhvr>
                                        <p:cTn id="16" dur="500" fill="hold"/>
                                        <p:tgtEl>
                                          <p:spTgt spid="23555"/>
                                        </p:tgtEl>
                                        <p:attrNameLst>
                                          <p:attrName>ppt_y</p:attrName>
                                        </p:attrNameLst>
                                      </p:cBhvr>
                                      <p:tavLst>
                                        <p:tav tm="0">
                                          <p:val>
                                            <p:strVal val="#ppt_y"/>
                                          </p:val>
                                        </p:tav>
                                        <p:tav tm="100000">
                                          <p:val>
                                            <p:strVal val="#ppt_y"/>
                                          </p:val>
                                        </p:tav>
                                      </p:tavLst>
                                    </p:anim>
                                    <p:anim calcmode="lin" valueType="num">
                                      <p:cBhvr>
                                        <p:cTn id="17" dur="500" fill="hold"/>
                                        <p:tgtEl>
                                          <p:spTgt spid="23555"/>
                                        </p:tgtEl>
                                        <p:attrNameLst>
                                          <p:attrName>ppt_w</p:attrName>
                                        </p:attrNameLst>
                                      </p:cBhvr>
                                      <p:tavLst>
                                        <p:tav tm="0">
                                          <p:val>
                                            <p:fltVal val="0"/>
                                          </p:val>
                                        </p:tav>
                                        <p:tav tm="100000">
                                          <p:val>
                                            <p:strVal val="#ppt_w"/>
                                          </p:val>
                                        </p:tav>
                                      </p:tavLst>
                                    </p:anim>
                                    <p:anim calcmode="lin" valueType="num">
                                      <p:cBhvr>
                                        <p:cTn id="18" dur="500" fill="hold"/>
                                        <p:tgtEl>
                                          <p:spTgt spid="23555"/>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2" fill="hold" grpId="0" nodeType="clickEffect">
                                  <p:stCondLst>
                                    <p:cond delay="0"/>
                                  </p:stCondLst>
                                  <p:childTnLst>
                                    <p:set>
                                      <p:cBhvr>
                                        <p:cTn id="22" dur="1" fill="hold">
                                          <p:stCondLst>
                                            <p:cond delay="0"/>
                                          </p:stCondLst>
                                        </p:cTn>
                                        <p:tgtEl>
                                          <p:spTgt spid="23556"/>
                                        </p:tgtEl>
                                        <p:attrNameLst>
                                          <p:attrName>style.visibility</p:attrName>
                                        </p:attrNameLst>
                                      </p:cBhvr>
                                      <p:to>
                                        <p:strVal val="visible"/>
                                      </p:to>
                                    </p:set>
                                    <p:anim calcmode="lin" valueType="num">
                                      <p:cBhvr>
                                        <p:cTn id="23" dur="500" fill="hold"/>
                                        <p:tgtEl>
                                          <p:spTgt spid="23556"/>
                                        </p:tgtEl>
                                        <p:attrNameLst>
                                          <p:attrName>ppt_x</p:attrName>
                                        </p:attrNameLst>
                                      </p:cBhvr>
                                      <p:tavLst>
                                        <p:tav tm="0">
                                          <p:val>
                                            <p:strVal val="#ppt_x+#ppt_w/2"/>
                                          </p:val>
                                        </p:tav>
                                        <p:tav tm="100000">
                                          <p:val>
                                            <p:strVal val="#ppt_x"/>
                                          </p:val>
                                        </p:tav>
                                      </p:tavLst>
                                    </p:anim>
                                    <p:anim calcmode="lin" valueType="num">
                                      <p:cBhvr>
                                        <p:cTn id="24" dur="500" fill="hold"/>
                                        <p:tgtEl>
                                          <p:spTgt spid="23556"/>
                                        </p:tgtEl>
                                        <p:attrNameLst>
                                          <p:attrName>ppt_y</p:attrName>
                                        </p:attrNameLst>
                                      </p:cBhvr>
                                      <p:tavLst>
                                        <p:tav tm="0">
                                          <p:val>
                                            <p:strVal val="#ppt_y"/>
                                          </p:val>
                                        </p:tav>
                                        <p:tav tm="100000">
                                          <p:val>
                                            <p:strVal val="#ppt_y"/>
                                          </p:val>
                                        </p:tav>
                                      </p:tavLst>
                                    </p:anim>
                                    <p:anim calcmode="lin" valueType="num">
                                      <p:cBhvr>
                                        <p:cTn id="25" dur="500" fill="hold"/>
                                        <p:tgtEl>
                                          <p:spTgt spid="23556"/>
                                        </p:tgtEl>
                                        <p:attrNameLst>
                                          <p:attrName>ppt_w</p:attrName>
                                        </p:attrNameLst>
                                      </p:cBhvr>
                                      <p:tavLst>
                                        <p:tav tm="0">
                                          <p:val>
                                            <p:fltVal val="0"/>
                                          </p:val>
                                        </p:tav>
                                        <p:tav tm="100000">
                                          <p:val>
                                            <p:strVal val="#ppt_w"/>
                                          </p:val>
                                        </p:tav>
                                      </p:tavLst>
                                    </p:anim>
                                    <p:anim calcmode="lin" valueType="num">
                                      <p:cBhvr>
                                        <p:cTn id="26" dur="500" fill="hold"/>
                                        <p:tgtEl>
                                          <p:spTgt spid="23556"/>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nodeType="clickEffect">
                                  <p:stCondLst>
                                    <p:cond delay="0"/>
                                  </p:stCondLst>
                                  <p:childTnLst>
                                    <p:set>
                                      <p:cBhvr>
                                        <p:cTn id="30" dur="1" fill="hold">
                                          <p:stCondLst>
                                            <p:cond delay="0"/>
                                          </p:stCondLst>
                                        </p:cTn>
                                        <p:tgtEl>
                                          <p:spTgt spid="23570"/>
                                        </p:tgtEl>
                                        <p:attrNameLst>
                                          <p:attrName>style.visibility</p:attrName>
                                        </p:attrNameLst>
                                      </p:cBhvr>
                                      <p:to>
                                        <p:strVal val="visible"/>
                                      </p:to>
                                    </p:set>
                                    <p:animEffect transition="in" filter="blinds(vertical)">
                                      <p:cBhvr>
                                        <p:cTn id="31" dur="500"/>
                                        <p:tgtEl>
                                          <p:spTgt spid="2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autoUpdateAnimBg="0"/>
      <p:bldP spid="23555" grpId="0" animBg="1" autoUpdateAnimBg="0"/>
      <p:bldP spid="23556"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1753858-277C-48AB-ACA1-59FF3FFC7241}" type="slidenum">
              <a:rPr lang="en-US" altLang="zh-CN" smtClean="0"/>
              <a:pPr>
                <a:defRPr/>
              </a:pPr>
              <a:t>2</a:t>
            </a:fld>
            <a:endParaRPr lang="en-US" altLang="zh-CN"/>
          </a:p>
        </p:txBody>
      </p:sp>
      <p:sp>
        <p:nvSpPr>
          <p:cNvPr id="3" name="文本框 2"/>
          <p:cNvSpPr txBox="1"/>
          <p:nvPr/>
        </p:nvSpPr>
        <p:spPr>
          <a:xfrm>
            <a:off x="1856656" y="260648"/>
            <a:ext cx="6076343" cy="707886"/>
          </a:xfrm>
          <a:prstGeom prst="rect">
            <a:avLst/>
          </a:prstGeom>
          <a:noFill/>
        </p:spPr>
        <p:txBody>
          <a:bodyPr wrap="none" rtlCol="0">
            <a:spAutoFit/>
          </a:bodyPr>
          <a:lstStyle/>
          <a:p>
            <a:r>
              <a:rPr lang="en-US" altLang="zh-CN" sz="4000" b="1" dirty="0" smtClean="0">
                <a:solidFill>
                  <a:srgbClr val="FFFFCC"/>
                </a:solidFill>
                <a:latin typeface="+mn-ea"/>
                <a:ea typeface="+mn-ea"/>
              </a:rPr>
              <a:t>2.1 Windows</a:t>
            </a:r>
            <a:r>
              <a:rPr lang="zh-CN" altLang="zh-CN" sz="4000" b="1" dirty="0">
                <a:solidFill>
                  <a:srgbClr val="FFFFCC"/>
                </a:solidFill>
                <a:latin typeface="+mn-ea"/>
                <a:ea typeface="+mn-ea"/>
              </a:rPr>
              <a:t>编程基础知识</a:t>
            </a:r>
            <a:endParaRPr lang="zh-CN" altLang="en-US" sz="4000" b="1" dirty="0">
              <a:solidFill>
                <a:srgbClr val="FFFFCC"/>
              </a:solidFill>
              <a:latin typeface="+mn-ea"/>
              <a:ea typeface="+mn-ea"/>
            </a:endParaRPr>
          </a:p>
        </p:txBody>
      </p:sp>
      <p:sp>
        <p:nvSpPr>
          <p:cNvPr id="5" name="文本框 4"/>
          <p:cNvSpPr txBox="1"/>
          <p:nvPr/>
        </p:nvSpPr>
        <p:spPr>
          <a:xfrm>
            <a:off x="322319" y="1191573"/>
            <a:ext cx="9145016" cy="5262979"/>
          </a:xfrm>
          <a:prstGeom prst="rect">
            <a:avLst/>
          </a:prstGeom>
          <a:noFill/>
        </p:spPr>
        <p:txBody>
          <a:bodyPr wrap="square" rtlCol="0">
            <a:spAutoFit/>
          </a:bodyPr>
          <a:lstStyle/>
          <a:p>
            <a:r>
              <a:rPr lang="en-US" altLang="zh-CN" b="1" dirty="0" smtClean="0">
                <a:solidFill>
                  <a:srgbClr val="FFFFCC"/>
                </a:solidFill>
                <a:latin typeface="+mn-ea"/>
                <a:ea typeface="+mn-ea"/>
              </a:rPr>
              <a:t>     MS </a:t>
            </a:r>
            <a:r>
              <a:rPr lang="en-US" altLang="zh-CN" b="1" dirty="0">
                <a:solidFill>
                  <a:srgbClr val="FFFFCC"/>
                </a:solidFill>
                <a:latin typeface="+mn-ea"/>
                <a:ea typeface="+mn-ea"/>
              </a:rPr>
              <a:t>Windows</a:t>
            </a:r>
            <a:r>
              <a:rPr lang="zh-CN" altLang="zh-CN" b="1" dirty="0">
                <a:solidFill>
                  <a:srgbClr val="FFFFCC"/>
                </a:solidFill>
                <a:latin typeface="+mn-ea"/>
                <a:ea typeface="+mn-ea"/>
              </a:rPr>
              <a:t>是一个应用于微型计算机上的图形化用户界面的操作系统。它为应用程序提供了一个由一致的窗口和菜单结构构成的多任务环境。</a:t>
            </a:r>
          </a:p>
          <a:p>
            <a:r>
              <a:rPr lang="en-US" altLang="zh-CN" b="1" dirty="0">
                <a:solidFill>
                  <a:srgbClr val="FFFFCC"/>
                </a:solidFill>
                <a:latin typeface="+mn-ea"/>
                <a:ea typeface="+mn-ea"/>
              </a:rPr>
              <a:t>    </a:t>
            </a:r>
            <a:r>
              <a:rPr lang="zh-CN" altLang="zh-CN" b="1" dirty="0" smtClean="0">
                <a:solidFill>
                  <a:srgbClr val="FFFFCC"/>
                </a:solidFill>
                <a:latin typeface="+mn-ea"/>
                <a:ea typeface="+mn-ea"/>
              </a:rPr>
              <a:t>目</a:t>
            </a:r>
            <a:r>
              <a:rPr lang="zh-CN" altLang="zh-CN" b="1" dirty="0">
                <a:solidFill>
                  <a:srgbClr val="FFFFCC"/>
                </a:solidFill>
                <a:latin typeface="+mn-ea"/>
                <a:ea typeface="+mn-ea"/>
              </a:rPr>
              <a:t>前的</a:t>
            </a:r>
            <a:r>
              <a:rPr lang="en-US" altLang="zh-CN" b="1" dirty="0">
                <a:solidFill>
                  <a:srgbClr val="FFFFCC"/>
                </a:solidFill>
                <a:latin typeface="+mn-ea"/>
                <a:ea typeface="+mn-ea"/>
              </a:rPr>
              <a:t>Windows</a:t>
            </a:r>
            <a:r>
              <a:rPr lang="zh-CN" altLang="zh-CN" b="1" dirty="0">
                <a:solidFill>
                  <a:srgbClr val="FFFFCC"/>
                </a:solidFill>
                <a:latin typeface="+mn-ea"/>
                <a:ea typeface="+mn-ea"/>
              </a:rPr>
              <a:t>应用软件开发平台大多是“可视（</a:t>
            </a:r>
            <a:r>
              <a:rPr lang="en-US" altLang="zh-CN" b="1" dirty="0">
                <a:solidFill>
                  <a:srgbClr val="FFFFCC"/>
                </a:solidFill>
                <a:latin typeface="+mn-ea"/>
                <a:ea typeface="+mn-ea"/>
              </a:rPr>
              <a:t>Visual</a:t>
            </a:r>
            <a:r>
              <a:rPr lang="zh-CN" altLang="zh-CN" b="1" dirty="0">
                <a:solidFill>
                  <a:srgbClr val="FFFFCC"/>
                </a:solidFill>
                <a:latin typeface="+mn-ea"/>
                <a:ea typeface="+mn-ea"/>
              </a:rPr>
              <a:t>）”的，它往往是一个集成了下列系统可用资源和开发工具的综合性开发平台：</a:t>
            </a:r>
          </a:p>
          <a:p>
            <a:pPr marL="342900" lvl="0" indent="-342900">
              <a:buFont typeface="Arial" panose="020B0604020202020204" pitchFamily="34" charset="0"/>
              <a:buChar char="•"/>
            </a:pPr>
            <a:r>
              <a:rPr lang="en-US" altLang="zh-CN" b="1" dirty="0">
                <a:solidFill>
                  <a:srgbClr val="FFFFCC"/>
                </a:solidFill>
                <a:latin typeface="+mn-ea"/>
                <a:ea typeface="+mn-ea"/>
              </a:rPr>
              <a:t>Windows </a:t>
            </a:r>
            <a:r>
              <a:rPr lang="zh-CN" altLang="zh-CN" b="1" dirty="0">
                <a:solidFill>
                  <a:srgbClr val="FFFFCC"/>
                </a:solidFill>
                <a:latin typeface="+mn-ea"/>
                <a:ea typeface="+mn-ea"/>
              </a:rPr>
              <a:t>语言的源程序编辑器和编译器；</a:t>
            </a:r>
          </a:p>
          <a:p>
            <a:pPr marL="342900" lvl="0" indent="-342900">
              <a:buFont typeface="Arial" panose="020B0604020202020204" pitchFamily="34" charset="0"/>
              <a:buChar char="•"/>
            </a:pPr>
            <a:r>
              <a:rPr lang="zh-CN" altLang="zh-CN" b="1" dirty="0">
                <a:solidFill>
                  <a:srgbClr val="FFFFCC"/>
                </a:solidFill>
                <a:latin typeface="+mn-ea"/>
                <a:ea typeface="+mn-ea"/>
              </a:rPr>
              <a:t>程序调试工具，包括源程序语法检查、可执行程序修改和运行监视等；</a:t>
            </a:r>
          </a:p>
          <a:p>
            <a:pPr marL="342900" lvl="0" indent="-342900">
              <a:buFont typeface="Arial" panose="020B0604020202020204" pitchFamily="34" charset="0"/>
              <a:buChar char="•"/>
            </a:pPr>
            <a:r>
              <a:rPr lang="zh-CN" altLang="zh-CN" b="1" dirty="0">
                <a:solidFill>
                  <a:srgbClr val="FFFFCC"/>
                </a:solidFill>
                <a:latin typeface="+mn-ea"/>
                <a:ea typeface="+mn-ea"/>
              </a:rPr>
              <a:t>系统函数库和系统函数开发工具；</a:t>
            </a:r>
          </a:p>
          <a:p>
            <a:pPr marL="342900" lvl="0" indent="-342900">
              <a:buFont typeface="Arial" panose="020B0604020202020204" pitchFamily="34" charset="0"/>
              <a:buChar char="•"/>
            </a:pPr>
            <a:r>
              <a:rPr lang="zh-CN" altLang="zh-CN" b="1" dirty="0">
                <a:solidFill>
                  <a:srgbClr val="FFFFCC"/>
                </a:solidFill>
                <a:latin typeface="+mn-ea"/>
                <a:ea typeface="+mn-ea"/>
              </a:rPr>
              <a:t>资源管理器，包括图形化窗口及组成元素的多种对象的编辑器；</a:t>
            </a:r>
          </a:p>
          <a:p>
            <a:pPr marL="342900" lvl="0" indent="-342900">
              <a:buFont typeface="Arial" panose="020B0604020202020204" pitchFamily="34" charset="0"/>
              <a:buChar char="•"/>
            </a:pPr>
            <a:r>
              <a:rPr lang="zh-CN" altLang="zh-CN" b="1" dirty="0">
                <a:solidFill>
                  <a:srgbClr val="FFFFCC"/>
                </a:solidFill>
                <a:latin typeface="+mn-ea"/>
                <a:ea typeface="+mn-ea"/>
              </a:rPr>
              <a:t>可选择并构成具体语句或源程序结构的例程库及帮助文件；</a:t>
            </a:r>
          </a:p>
          <a:p>
            <a:pPr marL="342900" lvl="0" indent="-342900">
              <a:buFont typeface="Arial" panose="020B0604020202020204" pitchFamily="34" charset="0"/>
              <a:buChar char="•"/>
            </a:pPr>
            <a:r>
              <a:rPr lang="zh-CN" altLang="zh-CN" b="1" dirty="0">
                <a:solidFill>
                  <a:srgbClr val="FFFFCC"/>
                </a:solidFill>
                <a:latin typeface="+mn-ea"/>
                <a:ea typeface="+mn-ea"/>
              </a:rPr>
              <a:t>应用程序帮助文件和安装开发工具包；</a:t>
            </a:r>
          </a:p>
          <a:p>
            <a:pPr marL="342900" lvl="0" indent="-342900">
              <a:buFont typeface="Arial" panose="020B0604020202020204" pitchFamily="34" charset="0"/>
              <a:buChar char="•"/>
            </a:pPr>
            <a:r>
              <a:rPr lang="zh-CN" altLang="zh-CN" b="1" dirty="0">
                <a:solidFill>
                  <a:srgbClr val="FFFFCC"/>
                </a:solidFill>
                <a:latin typeface="+mn-ea"/>
                <a:ea typeface="+mn-ea"/>
              </a:rPr>
              <a:t>其他功能</a:t>
            </a:r>
            <a:r>
              <a:rPr lang="zh-CN" altLang="zh-CN" b="1" dirty="0" smtClean="0">
                <a:solidFill>
                  <a:srgbClr val="FFFFCC"/>
                </a:solidFill>
                <a:latin typeface="+mn-ea"/>
                <a:ea typeface="+mn-ea"/>
              </a:rPr>
              <a:t>。</a:t>
            </a:r>
            <a:endParaRPr lang="zh-CN" altLang="en-US" b="1" dirty="0">
              <a:solidFill>
                <a:srgbClr val="FFFFCC"/>
              </a:solidFill>
              <a:latin typeface="+mn-ea"/>
              <a:ea typeface="+mn-ea"/>
            </a:endParaRPr>
          </a:p>
        </p:txBody>
      </p:sp>
    </p:spTree>
    <p:extLst>
      <p:ext uri="{BB962C8B-B14F-4D97-AF65-F5344CB8AC3E}">
        <p14:creationId xmlns:p14="http://schemas.microsoft.com/office/powerpoint/2010/main" val="1264469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433280A-F54D-46E9-84C0-4D8228279437}" type="slidenum">
              <a:rPr lang="en-US" altLang="zh-CN" sz="1400" smtClean="0"/>
              <a:pPr>
                <a:spcBef>
                  <a:spcPct val="50000"/>
                </a:spcBef>
                <a:buFontTx/>
                <a:buNone/>
              </a:pPr>
              <a:t>20</a:t>
            </a:fld>
            <a:endParaRPr lang="en-US" altLang="zh-CN" sz="1400" smtClean="0"/>
          </a:p>
        </p:txBody>
      </p:sp>
      <p:sp>
        <p:nvSpPr>
          <p:cNvPr id="26627" name="Text Box 2"/>
          <p:cNvSpPr txBox="1">
            <a:spLocks noChangeArrowheads="1"/>
          </p:cNvSpPr>
          <p:nvPr/>
        </p:nvSpPr>
        <p:spPr bwMode="auto">
          <a:xfrm>
            <a:off x="990600" y="76200"/>
            <a:ext cx="7696018" cy="646331"/>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dirty="0" smtClean="0">
                <a:solidFill>
                  <a:srgbClr val="FF3300"/>
                </a:solidFill>
              </a:rPr>
              <a:t>2.3</a:t>
            </a:r>
            <a:r>
              <a:rPr lang="zh-CN" altLang="en-US" sz="3600" b="1" dirty="0" smtClean="0">
                <a:solidFill>
                  <a:srgbClr val="FF3300"/>
                </a:solidFill>
              </a:rPr>
              <a:t>、</a:t>
            </a:r>
            <a:r>
              <a:rPr lang="en-US" altLang="zh-CN" sz="3600" b="1" dirty="0">
                <a:solidFill>
                  <a:srgbClr val="FF3300"/>
                </a:solidFill>
              </a:rPr>
              <a:t>Windows</a:t>
            </a:r>
            <a:r>
              <a:rPr lang="zh-CN" altLang="en-US" sz="3600" b="1" dirty="0">
                <a:solidFill>
                  <a:srgbClr val="FF3300"/>
                </a:solidFill>
              </a:rPr>
              <a:t>中的事件驱动程序设计</a:t>
            </a:r>
          </a:p>
        </p:txBody>
      </p:sp>
      <p:grpSp>
        <p:nvGrpSpPr>
          <p:cNvPr id="2" name="Group 3"/>
          <p:cNvGrpSpPr>
            <a:grpSpLocks/>
          </p:cNvGrpSpPr>
          <p:nvPr/>
        </p:nvGrpSpPr>
        <p:grpSpPr bwMode="auto">
          <a:xfrm>
            <a:off x="412750" y="990600"/>
            <a:ext cx="3467100" cy="4419600"/>
            <a:chOff x="3225" y="1752"/>
            <a:chExt cx="3075" cy="5148"/>
          </a:xfrm>
        </p:grpSpPr>
        <p:sp>
          <p:nvSpPr>
            <p:cNvPr id="26649" name="Text Box 4"/>
            <p:cNvSpPr txBox="1">
              <a:spLocks noChangeArrowheads="1"/>
            </p:cNvSpPr>
            <p:nvPr/>
          </p:nvSpPr>
          <p:spPr bwMode="auto">
            <a:xfrm>
              <a:off x="3960" y="1752"/>
              <a:ext cx="1440" cy="468"/>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启动</a:t>
              </a:r>
            </a:p>
          </p:txBody>
        </p:sp>
        <p:sp>
          <p:nvSpPr>
            <p:cNvPr id="26650" name="Text Box 5"/>
            <p:cNvSpPr txBox="1">
              <a:spLocks noChangeArrowheads="1"/>
            </p:cNvSpPr>
            <p:nvPr/>
          </p:nvSpPr>
          <p:spPr bwMode="auto">
            <a:xfrm>
              <a:off x="3225" y="2532"/>
              <a:ext cx="3060" cy="468"/>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输入姓名</a:t>
              </a:r>
            </a:p>
          </p:txBody>
        </p:sp>
        <p:sp>
          <p:nvSpPr>
            <p:cNvPr id="26651" name="Text Box 6"/>
            <p:cNvSpPr txBox="1">
              <a:spLocks noChangeArrowheads="1"/>
            </p:cNvSpPr>
            <p:nvPr/>
          </p:nvSpPr>
          <p:spPr bwMode="auto">
            <a:xfrm>
              <a:off x="3225" y="3312"/>
              <a:ext cx="3060" cy="468"/>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输入第一次测试成绩</a:t>
              </a:r>
            </a:p>
          </p:txBody>
        </p:sp>
        <p:sp>
          <p:nvSpPr>
            <p:cNvPr id="26652" name="Text Box 7"/>
            <p:cNvSpPr txBox="1">
              <a:spLocks noChangeArrowheads="1"/>
            </p:cNvSpPr>
            <p:nvPr/>
          </p:nvSpPr>
          <p:spPr bwMode="auto">
            <a:xfrm>
              <a:off x="3240" y="4092"/>
              <a:ext cx="3060" cy="468"/>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输入第二次测试成绩</a:t>
              </a:r>
            </a:p>
          </p:txBody>
        </p:sp>
        <p:sp>
          <p:nvSpPr>
            <p:cNvPr id="26653" name="Text Box 8"/>
            <p:cNvSpPr txBox="1">
              <a:spLocks noChangeArrowheads="1"/>
            </p:cNvSpPr>
            <p:nvPr/>
          </p:nvSpPr>
          <p:spPr bwMode="auto">
            <a:xfrm>
              <a:off x="3240" y="4872"/>
              <a:ext cx="3060" cy="468"/>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输入第三次测试成绩</a:t>
              </a:r>
            </a:p>
          </p:txBody>
        </p:sp>
        <p:sp>
          <p:nvSpPr>
            <p:cNvPr id="26654" name="Text Box 9"/>
            <p:cNvSpPr txBox="1">
              <a:spLocks noChangeArrowheads="1"/>
            </p:cNvSpPr>
            <p:nvPr/>
          </p:nvSpPr>
          <p:spPr bwMode="auto">
            <a:xfrm>
              <a:off x="3240" y="5652"/>
              <a:ext cx="3060" cy="468"/>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计算平均成绩</a:t>
              </a:r>
            </a:p>
          </p:txBody>
        </p:sp>
        <p:sp>
          <p:nvSpPr>
            <p:cNvPr id="26655" name="Text Box 10"/>
            <p:cNvSpPr txBox="1">
              <a:spLocks noChangeArrowheads="1"/>
            </p:cNvSpPr>
            <p:nvPr/>
          </p:nvSpPr>
          <p:spPr bwMode="auto">
            <a:xfrm>
              <a:off x="3960" y="6432"/>
              <a:ext cx="1440" cy="468"/>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结束</a:t>
              </a:r>
            </a:p>
          </p:txBody>
        </p:sp>
        <p:sp>
          <p:nvSpPr>
            <p:cNvPr id="26656" name="AutoShape 11"/>
            <p:cNvSpPr>
              <a:spLocks noChangeArrowheads="1"/>
            </p:cNvSpPr>
            <p:nvPr/>
          </p:nvSpPr>
          <p:spPr bwMode="auto">
            <a:xfrm>
              <a:off x="4500" y="2220"/>
              <a:ext cx="360" cy="312"/>
            </a:xfrm>
            <a:prstGeom prst="downArrow">
              <a:avLst>
                <a:gd name="adj1" fmla="val 50000"/>
                <a:gd name="adj2" fmla="val 25000"/>
              </a:avLst>
            </a:prstGeom>
            <a:solidFill>
              <a:srgbClr val="FFFFFF"/>
            </a:solidFill>
            <a:ln w="9525">
              <a:solidFill>
                <a:srgbClr val="FFFF00"/>
              </a:solidFill>
              <a:miter lim="800000"/>
              <a:headEnd/>
              <a:tailEnd/>
            </a:ln>
            <a:effectLst>
              <a:outerShdw dist="107763" dir="2700000" algn="ctr" rotWithShape="0">
                <a:srgbClr val="808080"/>
              </a:outerShdw>
            </a:effectLst>
          </p:spPr>
          <p:txBody>
            <a:bodyPr vert="eaVert"/>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6657" name="AutoShape 12"/>
            <p:cNvSpPr>
              <a:spLocks noChangeArrowheads="1"/>
            </p:cNvSpPr>
            <p:nvPr/>
          </p:nvSpPr>
          <p:spPr bwMode="auto">
            <a:xfrm>
              <a:off x="4500" y="4560"/>
              <a:ext cx="360" cy="312"/>
            </a:xfrm>
            <a:prstGeom prst="downArrow">
              <a:avLst>
                <a:gd name="adj1" fmla="val 50000"/>
                <a:gd name="adj2" fmla="val 25000"/>
              </a:avLst>
            </a:prstGeom>
            <a:solidFill>
              <a:srgbClr val="FFFFFF"/>
            </a:solidFill>
            <a:ln w="9525">
              <a:solidFill>
                <a:srgbClr val="FFFF00"/>
              </a:solidFill>
              <a:miter lim="800000"/>
              <a:headEnd/>
              <a:tailEnd/>
            </a:ln>
            <a:effectLst>
              <a:outerShdw dist="107763" dir="2700000" algn="ctr" rotWithShape="0">
                <a:srgbClr val="808080"/>
              </a:outerShdw>
            </a:effectLst>
          </p:spPr>
          <p:txBody>
            <a:bodyPr vert="eaVert"/>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6658" name="AutoShape 13"/>
            <p:cNvSpPr>
              <a:spLocks noChangeArrowheads="1"/>
            </p:cNvSpPr>
            <p:nvPr/>
          </p:nvSpPr>
          <p:spPr bwMode="auto">
            <a:xfrm>
              <a:off x="4500" y="3780"/>
              <a:ext cx="360" cy="312"/>
            </a:xfrm>
            <a:prstGeom prst="downArrow">
              <a:avLst>
                <a:gd name="adj1" fmla="val 50000"/>
                <a:gd name="adj2" fmla="val 25000"/>
              </a:avLst>
            </a:prstGeom>
            <a:solidFill>
              <a:srgbClr val="FFFFFF"/>
            </a:solidFill>
            <a:ln w="9525">
              <a:solidFill>
                <a:srgbClr val="FFFF00"/>
              </a:solidFill>
              <a:miter lim="800000"/>
              <a:headEnd/>
              <a:tailEnd/>
            </a:ln>
            <a:effectLst>
              <a:outerShdw dist="107763" dir="2700000" algn="ctr" rotWithShape="0">
                <a:srgbClr val="808080"/>
              </a:outerShdw>
            </a:effectLst>
          </p:spPr>
          <p:txBody>
            <a:bodyPr vert="eaVert"/>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6659" name="AutoShape 14"/>
            <p:cNvSpPr>
              <a:spLocks noChangeArrowheads="1"/>
            </p:cNvSpPr>
            <p:nvPr/>
          </p:nvSpPr>
          <p:spPr bwMode="auto">
            <a:xfrm>
              <a:off x="4500" y="3000"/>
              <a:ext cx="360" cy="312"/>
            </a:xfrm>
            <a:prstGeom prst="downArrow">
              <a:avLst>
                <a:gd name="adj1" fmla="val 50000"/>
                <a:gd name="adj2" fmla="val 25000"/>
              </a:avLst>
            </a:prstGeom>
            <a:solidFill>
              <a:srgbClr val="FFFFFF"/>
            </a:solidFill>
            <a:ln w="9525">
              <a:solidFill>
                <a:srgbClr val="FFFF00"/>
              </a:solidFill>
              <a:miter lim="800000"/>
              <a:headEnd/>
              <a:tailEnd/>
            </a:ln>
            <a:effectLst>
              <a:outerShdw dist="107763" dir="2700000" algn="ctr" rotWithShape="0">
                <a:srgbClr val="808080"/>
              </a:outerShdw>
            </a:effectLst>
          </p:spPr>
          <p:txBody>
            <a:bodyPr vert="eaVert"/>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6660" name="AutoShape 15"/>
            <p:cNvSpPr>
              <a:spLocks noChangeArrowheads="1"/>
            </p:cNvSpPr>
            <p:nvPr/>
          </p:nvSpPr>
          <p:spPr bwMode="auto">
            <a:xfrm>
              <a:off x="4500" y="5340"/>
              <a:ext cx="360" cy="312"/>
            </a:xfrm>
            <a:prstGeom prst="downArrow">
              <a:avLst>
                <a:gd name="adj1" fmla="val 50000"/>
                <a:gd name="adj2" fmla="val 25000"/>
              </a:avLst>
            </a:prstGeom>
            <a:solidFill>
              <a:srgbClr val="FFFFFF"/>
            </a:solidFill>
            <a:ln w="9525">
              <a:solidFill>
                <a:srgbClr val="FFFF00"/>
              </a:solidFill>
              <a:miter lim="800000"/>
              <a:headEnd/>
              <a:tailEnd/>
            </a:ln>
            <a:effectLst>
              <a:outerShdw dist="107763" dir="2700000" algn="ctr" rotWithShape="0">
                <a:srgbClr val="808080"/>
              </a:outerShdw>
            </a:effectLst>
          </p:spPr>
          <p:txBody>
            <a:bodyPr vert="eaVert"/>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6661" name="AutoShape 16"/>
            <p:cNvSpPr>
              <a:spLocks noChangeArrowheads="1"/>
            </p:cNvSpPr>
            <p:nvPr/>
          </p:nvSpPr>
          <p:spPr bwMode="auto">
            <a:xfrm>
              <a:off x="4500" y="6120"/>
              <a:ext cx="360" cy="312"/>
            </a:xfrm>
            <a:prstGeom prst="downArrow">
              <a:avLst>
                <a:gd name="adj1" fmla="val 50000"/>
                <a:gd name="adj2" fmla="val 25000"/>
              </a:avLst>
            </a:prstGeom>
            <a:solidFill>
              <a:srgbClr val="FFFFFF"/>
            </a:solidFill>
            <a:ln w="9525">
              <a:solidFill>
                <a:srgbClr val="FFFF00"/>
              </a:solidFill>
              <a:miter lim="800000"/>
              <a:headEnd/>
              <a:tailEnd/>
            </a:ln>
            <a:effectLst>
              <a:outerShdw dist="107763" dir="2700000" algn="ctr" rotWithShape="0">
                <a:srgbClr val="808080"/>
              </a:outerShdw>
            </a:effectLst>
          </p:spPr>
          <p:txBody>
            <a:bodyPr vert="eaVert"/>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grpSp>
      <p:sp>
        <p:nvSpPr>
          <p:cNvPr id="25617" name="Text Box 17" descr="羊皮纸"/>
          <p:cNvSpPr txBox="1">
            <a:spLocks noChangeArrowheads="1"/>
          </p:cNvSpPr>
          <p:nvPr/>
        </p:nvSpPr>
        <p:spPr bwMode="auto">
          <a:xfrm>
            <a:off x="165100" y="5715000"/>
            <a:ext cx="3860800" cy="4572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FF3300"/>
                </a:solidFill>
              </a:rPr>
              <a:t>过程驱动</a:t>
            </a:r>
            <a:r>
              <a:rPr lang="zh-CN" altLang="en-US" sz="2400" b="1"/>
              <a:t>方法计算平均成绩</a:t>
            </a:r>
          </a:p>
        </p:txBody>
      </p:sp>
      <p:grpSp>
        <p:nvGrpSpPr>
          <p:cNvPr id="25651" name="Group 51"/>
          <p:cNvGrpSpPr>
            <a:grpSpLocks/>
          </p:cNvGrpSpPr>
          <p:nvPr/>
        </p:nvGrpSpPr>
        <p:grpSpPr bwMode="auto">
          <a:xfrm>
            <a:off x="4457700" y="1524000"/>
            <a:ext cx="5365750" cy="3657600"/>
            <a:chOff x="2640" y="1152"/>
            <a:chExt cx="2976" cy="2016"/>
          </a:xfrm>
        </p:grpSpPr>
        <p:grpSp>
          <p:nvGrpSpPr>
            <p:cNvPr id="26632" name="Group 19"/>
            <p:cNvGrpSpPr>
              <a:grpSpLocks/>
            </p:cNvGrpSpPr>
            <p:nvPr/>
          </p:nvGrpSpPr>
          <p:grpSpPr bwMode="auto">
            <a:xfrm>
              <a:off x="2640" y="1152"/>
              <a:ext cx="1183" cy="2016"/>
              <a:chOff x="2580" y="1752"/>
              <a:chExt cx="1980" cy="3597"/>
            </a:xfrm>
          </p:grpSpPr>
          <p:sp>
            <p:nvSpPr>
              <p:cNvPr id="26643" name="Text Box 20"/>
              <p:cNvSpPr txBox="1">
                <a:spLocks noChangeArrowheads="1"/>
              </p:cNvSpPr>
              <p:nvPr/>
            </p:nvSpPr>
            <p:spPr bwMode="auto">
              <a:xfrm>
                <a:off x="3120" y="1752"/>
                <a:ext cx="900" cy="468"/>
              </a:xfrm>
              <a:prstGeom prst="rect">
                <a:avLst/>
              </a:prstGeom>
              <a:solidFill>
                <a:srgbClr val="FFFFFF"/>
              </a:solidFill>
              <a:ln w="12700">
                <a:solidFill>
                  <a:srgbClr val="FFFF00"/>
                </a:solidFill>
                <a:miter lim="800000"/>
                <a:headEnd/>
                <a:tailEnd/>
              </a:ln>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启动</a:t>
                </a:r>
              </a:p>
            </p:txBody>
          </p:sp>
          <p:sp>
            <p:nvSpPr>
              <p:cNvPr id="26644" name="Oval 21"/>
              <p:cNvSpPr>
                <a:spLocks noChangeArrowheads="1"/>
              </p:cNvSpPr>
              <p:nvPr/>
            </p:nvSpPr>
            <p:spPr bwMode="auto">
              <a:xfrm>
                <a:off x="2580" y="2688"/>
                <a:ext cx="1980" cy="1716"/>
              </a:xfrm>
              <a:prstGeom prst="ellipse">
                <a:avLst/>
              </a:prstGeom>
              <a:solidFill>
                <a:srgbClr val="FFFFFF"/>
              </a:solidFill>
              <a:ln w="12700">
                <a:solidFill>
                  <a:srgbClr val="FFFF00"/>
                </a:solidFill>
                <a:round/>
                <a:headEnd/>
                <a:tailEnd/>
              </a:ln>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6645" name="Text Box 22"/>
              <p:cNvSpPr txBox="1">
                <a:spLocks noChangeArrowheads="1"/>
              </p:cNvSpPr>
              <p:nvPr/>
            </p:nvSpPr>
            <p:spPr bwMode="auto">
              <a:xfrm>
                <a:off x="2877" y="3312"/>
                <a:ext cx="1440" cy="468"/>
              </a:xfrm>
              <a:prstGeom prst="rect">
                <a:avLst/>
              </a:prstGeom>
              <a:solidFill>
                <a:srgbClr val="FFFFFF"/>
              </a:solidFill>
              <a:ln w="12700">
                <a:solidFill>
                  <a:srgbClr val="FFFF00"/>
                </a:solidFill>
                <a:miter lim="800000"/>
                <a:headEnd/>
                <a:tailEnd/>
              </a:ln>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消息处理</a:t>
                </a:r>
              </a:p>
            </p:txBody>
          </p:sp>
          <p:sp>
            <p:nvSpPr>
              <p:cNvPr id="26646" name="Text Box 23"/>
              <p:cNvSpPr txBox="1">
                <a:spLocks noChangeArrowheads="1"/>
              </p:cNvSpPr>
              <p:nvPr/>
            </p:nvSpPr>
            <p:spPr bwMode="auto">
              <a:xfrm>
                <a:off x="3165" y="4881"/>
                <a:ext cx="900" cy="468"/>
              </a:xfrm>
              <a:prstGeom prst="rect">
                <a:avLst/>
              </a:prstGeom>
              <a:solidFill>
                <a:srgbClr val="FFFFFF"/>
              </a:solidFill>
              <a:ln w="12700">
                <a:solidFill>
                  <a:srgbClr val="FFFF00"/>
                </a:solidFill>
                <a:miter lim="800000"/>
                <a:headEnd/>
                <a:tailEnd/>
              </a:ln>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结束</a:t>
                </a:r>
              </a:p>
            </p:txBody>
          </p:sp>
          <p:sp>
            <p:nvSpPr>
              <p:cNvPr id="26647" name="AutoShape 24"/>
              <p:cNvSpPr>
                <a:spLocks noChangeArrowheads="1"/>
              </p:cNvSpPr>
              <p:nvPr/>
            </p:nvSpPr>
            <p:spPr bwMode="auto">
              <a:xfrm>
                <a:off x="3480" y="2220"/>
                <a:ext cx="180" cy="468"/>
              </a:xfrm>
              <a:prstGeom prst="downArrow">
                <a:avLst>
                  <a:gd name="adj1" fmla="val 50000"/>
                  <a:gd name="adj2" fmla="val 65000"/>
                </a:avLst>
              </a:prstGeom>
              <a:solidFill>
                <a:srgbClr val="FFFFFF"/>
              </a:solidFill>
              <a:ln w="12700">
                <a:solidFill>
                  <a:srgbClr val="FFFF00"/>
                </a:solidFill>
                <a:miter lim="800000"/>
                <a:headEnd/>
                <a:tailEnd/>
              </a:ln>
            </p:spPr>
            <p:txBody>
              <a:bodyPr vert="eaVert"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6648" name="AutoShape 25"/>
              <p:cNvSpPr>
                <a:spLocks noChangeArrowheads="1"/>
              </p:cNvSpPr>
              <p:nvPr/>
            </p:nvSpPr>
            <p:spPr bwMode="auto">
              <a:xfrm>
                <a:off x="3525" y="4404"/>
                <a:ext cx="180" cy="468"/>
              </a:xfrm>
              <a:prstGeom prst="downArrow">
                <a:avLst>
                  <a:gd name="adj1" fmla="val 50000"/>
                  <a:gd name="adj2" fmla="val 65000"/>
                </a:avLst>
              </a:prstGeom>
              <a:solidFill>
                <a:srgbClr val="FFFFFF"/>
              </a:solidFill>
              <a:ln w="12700">
                <a:solidFill>
                  <a:srgbClr val="FFFF00"/>
                </a:solidFill>
                <a:miter lim="800000"/>
                <a:headEnd/>
                <a:tailEnd/>
              </a:ln>
            </p:spPr>
            <p:txBody>
              <a:bodyPr vert="eaVert"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grpSp>
        <p:sp>
          <p:nvSpPr>
            <p:cNvPr id="26633" name="Text Box 26"/>
            <p:cNvSpPr txBox="1">
              <a:spLocks noChangeArrowheads="1"/>
            </p:cNvSpPr>
            <p:nvPr/>
          </p:nvSpPr>
          <p:spPr bwMode="auto">
            <a:xfrm>
              <a:off x="4218" y="1152"/>
              <a:ext cx="1398" cy="262"/>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输入姓名</a:t>
              </a:r>
            </a:p>
          </p:txBody>
        </p:sp>
        <p:sp>
          <p:nvSpPr>
            <p:cNvPr id="26634" name="Text Box 27"/>
            <p:cNvSpPr txBox="1">
              <a:spLocks noChangeArrowheads="1"/>
            </p:cNvSpPr>
            <p:nvPr/>
          </p:nvSpPr>
          <p:spPr bwMode="auto">
            <a:xfrm>
              <a:off x="4218" y="1561"/>
              <a:ext cx="1398" cy="262"/>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输入第一次成绩</a:t>
              </a:r>
            </a:p>
          </p:txBody>
        </p:sp>
        <p:sp>
          <p:nvSpPr>
            <p:cNvPr id="26635" name="Text Box 28"/>
            <p:cNvSpPr txBox="1">
              <a:spLocks noChangeArrowheads="1"/>
            </p:cNvSpPr>
            <p:nvPr/>
          </p:nvSpPr>
          <p:spPr bwMode="auto">
            <a:xfrm>
              <a:off x="4218" y="1981"/>
              <a:ext cx="1398" cy="262"/>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输入第二次成绩</a:t>
              </a:r>
            </a:p>
          </p:txBody>
        </p:sp>
        <p:sp>
          <p:nvSpPr>
            <p:cNvPr id="26636" name="Text Box 29"/>
            <p:cNvSpPr txBox="1">
              <a:spLocks noChangeArrowheads="1"/>
            </p:cNvSpPr>
            <p:nvPr/>
          </p:nvSpPr>
          <p:spPr bwMode="auto">
            <a:xfrm>
              <a:off x="4218" y="2401"/>
              <a:ext cx="1398" cy="263"/>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输入第三次成绩</a:t>
              </a:r>
            </a:p>
          </p:txBody>
        </p:sp>
        <p:sp>
          <p:nvSpPr>
            <p:cNvPr id="26637" name="Text Box 30"/>
            <p:cNvSpPr txBox="1">
              <a:spLocks noChangeArrowheads="1"/>
            </p:cNvSpPr>
            <p:nvPr/>
          </p:nvSpPr>
          <p:spPr bwMode="auto">
            <a:xfrm>
              <a:off x="4218" y="2813"/>
              <a:ext cx="1398" cy="263"/>
            </a:xfrm>
            <a:prstGeom prst="rect">
              <a:avLst/>
            </a:prstGeom>
            <a:solidFill>
              <a:srgbClr val="FFFFFF"/>
            </a:solidFill>
            <a:ln w="9525">
              <a:solidFill>
                <a:srgbClr val="FFFF00"/>
              </a:solidFill>
              <a:miter lim="800000"/>
              <a:headEnd/>
              <a:tailEnd/>
            </a:ln>
            <a:effectLst>
              <a:outerShdw dist="107763" dir="2700000" algn="ctr" rotWithShape="0">
                <a:srgbClr val="808080"/>
              </a:outerShdw>
            </a:effectLst>
          </p:spPr>
          <p:txBody>
            <a:bodyPr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200" b="1"/>
                <a:t>计算平均成绩</a:t>
              </a:r>
            </a:p>
          </p:txBody>
        </p:sp>
        <p:sp>
          <p:nvSpPr>
            <p:cNvPr id="26638" name="Line 31"/>
            <p:cNvSpPr>
              <a:spLocks noChangeShapeType="1"/>
            </p:cNvSpPr>
            <p:nvPr/>
          </p:nvSpPr>
          <p:spPr bwMode="auto">
            <a:xfrm flipV="1">
              <a:off x="3572" y="1239"/>
              <a:ext cx="646" cy="525"/>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6639" name="Line 32"/>
            <p:cNvSpPr>
              <a:spLocks noChangeShapeType="1"/>
            </p:cNvSpPr>
            <p:nvPr/>
          </p:nvSpPr>
          <p:spPr bwMode="auto">
            <a:xfrm>
              <a:off x="3805" y="2114"/>
              <a:ext cx="431" cy="0"/>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6640" name="Line 33"/>
            <p:cNvSpPr>
              <a:spLocks noChangeShapeType="1"/>
            </p:cNvSpPr>
            <p:nvPr/>
          </p:nvSpPr>
          <p:spPr bwMode="auto">
            <a:xfrm flipV="1">
              <a:off x="3787" y="1677"/>
              <a:ext cx="431" cy="262"/>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6641" name="Line 34"/>
            <p:cNvSpPr>
              <a:spLocks noChangeShapeType="1"/>
            </p:cNvSpPr>
            <p:nvPr/>
          </p:nvSpPr>
          <p:spPr bwMode="auto">
            <a:xfrm>
              <a:off x="3787" y="2289"/>
              <a:ext cx="431" cy="262"/>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sp>
          <p:nvSpPr>
            <p:cNvPr id="26642" name="Line 35"/>
            <p:cNvSpPr>
              <a:spLocks noChangeShapeType="1"/>
            </p:cNvSpPr>
            <p:nvPr/>
          </p:nvSpPr>
          <p:spPr bwMode="auto">
            <a:xfrm>
              <a:off x="3680" y="2463"/>
              <a:ext cx="538" cy="525"/>
            </a:xfrm>
            <a:prstGeom prst="line">
              <a:avLst/>
            </a:prstGeom>
            <a:noFill/>
            <a:ln w="9525">
              <a:solidFill>
                <a:srgbClr val="FFFF00"/>
              </a:solidFill>
              <a:round/>
              <a:headEnd/>
              <a:tailEnd type="triangle" w="med" len="med"/>
            </a:ln>
            <a:extLst>
              <a:ext uri="{909E8E84-426E-40DD-AFC4-6F175D3DCCD1}">
                <a14:hiddenFill xmlns:a14="http://schemas.microsoft.com/office/drawing/2010/main">
                  <a:noFill/>
                </a14:hiddenFill>
              </a:ext>
            </a:extLst>
          </p:spPr>
          <p:txBody>
            <a:bodyPr anchor="ctr"/>
            <a:lstStyle/>
            <a:p>
              <a:endParaRPr lang="zh-CN" altLang="en-US"/>
            </a:p>
          </p:txBody>
        </p:sp>
      </p:grpSp>
      <p:sp>
        <p:nvSpPr>
          <p:cNvPr id="25636" name="Text Box 36" descr="羊皮纸"/>
          <p:cNvSpPr txBox="1">
            <a:spLocks noChangeArrowheads="1"/>
          </p:cNvSpPr>
          <p:nvPr/>
        </p:nvSpPr>
        <p:spPr bwMode="auto">
          <a:xfrm>
            <a:off x="5413375" y="5715000"/>
            <a:ext cx="3860800" cy="457200"/>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FF3300"/>
                </a:solidFill>
              </a:rPr>
              <a:t>事件驱动</a:t>
            </a:r>
            <a:r>
              <a:rPr lang="zh-CN" altLang="en-US" sz="2400" b="1"/>
              <a:t>方法计算平均成绩</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25617"/>
                                        </p:tgtEl>
                                        <p:attrNameLst>
                                          <p:attrName>style.visibility</p:attrName>
                                        </p:attrNameLst>
                                      </p:cBhvr>
                                      <p:to>
                                        <p:strVal val="visible"/>
                                      </p:to>
                                    </p:set>
                                    <p:anim calcmode="lin" valueType="num">
                                      <p:cBhvr additive="base">
                                        <p:cTn id="11" dur="500" fill="hold"/>
                                        <p:tgtEl>
                                          <p:spTgt spid="25617"/>
                                        </p:tgtEl>
                                        <p:attrNameLst>
                                          <p:attrName>ppt_x</p:attrName>
                                        </p:attrNameLst>
                                      </p:cBhvr>
                                      <p:tavLst>
                                        <p:tav tm="0">
                                          <p:val>
                                            <p:strVal val="#ppt_x"/>
                                          </p:val>
                                        </p:tav>
                                        <p:tav tm="100000">
                                          <p:val>
                                            <p:strVal val="#ppt_x"/>
                                          </p:val>
                                        </p:tav>
                                      </p:tavLst>
                                    </p:anim>
                                    <p:anim calcmode="lin" valueType="num">
                                      <p:cBhvr additive="base">
                                        <p:cTn id="12" dur="500" fill="hold"/>
                                        <p:tgtEl>
                                          <p:spTgt spid="2561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651"/>
                                        </p:tgtEl>
                                        <p:attrNameLst>
                                          <p:attrName>style.visibility</p:attrName>
                                        </p:attrNameLst>
                                      </p:cBhvr>
                                      <p:to>
                                        <p:strVal val="visible"/>
                                      </p:to>
                                    </p:set>
                                    <p:animEffect transition="in" filter="wipe(left)">
                                      <p:cBhvr>
                                        <p:cTn id="17" dur="500"/>
                                        <p:tgtEl>
                                          <p:spTgt spid="25651"/>
                                        </p:tgtEl>
                                      </p:cBhvr>
                                    </p:animEffect>
                                  </p:childTnLst>
                                </p:cTn>
                              </p:par>
                            </p:childTnLst>
                          </p:cTn>
                        </p:par>
                        <p:par>
                          <p:cTn id="18" fill="hold" nodeType="afterGroup">
                            <p:stCondLst>
                              <p:cond delay="500"/>
                            </p:stCondLst>
                            <p:childTnLst>
                              <p:par>
                                <p:cTn id="19" presetID="2" presetClass="entr" presetSubtype="4" fill="hold" grpId="0" nodeType="afterEffect">
                                  <p:stCondLst>
                                    <p:cond delay="0"/>
                                  </p:stCondLst>
                                  <p:childTnLst>
                                    <p:set>
                                      <p:cBhvr>
                                        <p:cTn id="20" dur="1" fill="hold">
                                          <p:stCondLst>
                                            <p:cond delay="0"/>
                                          </p:stCondLst>
                                        </p:cTn>
                                        <p:tgtEl>
                                          <p:spTgt spid="25636"/>
                                        </p:tgtEl>
                                        <p:attrNameLst>
                                          <p:attrName>style.visibility</p:attrName>
                                        </p:attrNameLst>
                                      </p:cBhvr>
                                      <p:to>
                                        <p:strVal val="visible"/>
                                      </p:to>
                                    </p:set>
                                    <p:anim calcmode="lin" valueType="num">
                                      <p:cBhvr additive="base">
                                        <p:cTn id="21" dur="500" fill="hold"/>
                                        <p:tgtEl>
                                          <p:spTgt spid="25636"/>
                                        </p:tgtEl>
                                        <p:attrNameLst>
                                          <p:attrName>ppt_x</p:attrName>
                                        </p:attrNameLst>
                                      </p:cBhvr>
                                      <p:tavLst>
                                        <p:tav tm="0">
                                          <p:val>
                                            <p:strVal val="#ppt_x"/>
                                          </p:val>
                                        </p:tav>
                                        <p:tav tm="100000">
                                          <p:val>
                                            <p:strVal val="#ppt_x"/>
                                          </p:val>
                                        </p:tav>
                                      </p:tavLst>
                                    </p:anim>
                                    <p:anim calcmode="lin" valueType="num">
                                      <p:cBhvr additive="base">
                                        <p:cTn id="22" dur="500" fill="hold"/>
                                        <p:tgtEl>
                                          <p:spTgt spid="256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7" grpId="0" animBg="1" autoUpdateAnimBg="0"/>
      <p:bldP spid="25636"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9870225B-4011-4ABC-AED3-F8786C5E7BBF}" type="slidenum">
              <a:rPr lang="en-US" altLang="zh-CN" sz="1400" smtClean="0"/>
              <a:pPr>
                <a:spcBef>
                  <a:spcPct val="50000"/>
                </a:spcBef>
                <a:buFontTx/>
                <a:buNone/>
              </a:pPr>
              <a:t>21</a:t>
            </a:fld>
            <a:endParaRPr lang="en-US" altLang="zh-CN" sz="1400" smtClean="0"/>
          </a:p>
        </p:txBody>
      </p:sp>
      <p:sp>
        <p:nvSpPr>
          <p:cNvPr id="27651" name="Text Box 2" descr="蓝色砂纸"/>
          <p:cNvSpPr txBox="1">
            <a:spLocks noChangeArrowheads="1"/>
          </p:cNvSpPr>
          <p:nvPr/>
        </p:nvSpPr>
        <p:spPr bwMode="auto">
          <a:xfrm>
            <a:off x="230188" y="193675"/>
            <a:ext cx="9428162" cy="579438"/>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ts val="600"/>
              </a:spcBef>
              <a:spcAft>
                <a:spcPts val="600"/>
              </a:spcAft>
              <a:buFontTx/>
              <a:buNone/>
            </a:pPr>
            <a:r>
              <a:rPr lang="en-US" altLang="zh-CN" b="1" dirty="0" smtClean="0">
                <a:solidFill>
                  <a:srgbClr val="FF0000"/>
                </a:solidFill>
                <a:ea typeface="楷体" panose="02010609060101010101" pitchFamily="49" charset="-122"/>
              </a:rPr>
              <a:t>2.4</a:t>
            </a:r>
            <a:r>
              <a:rPr lang="zh-CN" altLang="en-US" b="1" dirty="0" smtClean="0">
                <a:solidFill>
                  <a:srgbClr val="FF0000"/>
                </a:solidFill>
                <a:ea typeface="楷体" panose="02010609060101010101" pitchFamily="49" charset="-122"/>
              </a:rPr>
              <a:t>、</a:t>
            </a:r>
            <a:r>
              <a:rPr lang="en-US" altLang="zh-CN" b="1" dirty="0">
                <a:solidFill>
                  <a:srgbClr val="FF0000"/>
                </a:solidFill>
                <a:ea typeface="楷体" panose="02010609060101010101" pitchFamily="49" charset="-122"/>
              </a:rPr>
              <a:t>Windows</a:t>
            </a:r>
            <a:r>
              <a:rPr lang="zh-CN" altLang="en-US" b="1" dirty="0">
                <a:solidFill>
                  <a:srgbClr val="FF0000"/>
                </a:solidFill>
                <a:ea typeface="楷体" panose="02010609060101010101" pitchFamily="49" charset="-122"/>
              </a:rPr>
              <a:t>应用程序组成及编程步骤</a:t>
            </a:r>
            <a:r>
              <a:rPr lang="zh-CN" altLang="en-US" sz="2400" dirty="0"/>
              <a:t>       </a:t>
            </a:r>
          </a:p>
        </p:txBody>
      </p:sp>
      <p:sp>
        <p:nvSpPr>
          <p:cNvPr id="26628" name="Text Box 4"/>
          <p:cNvSpPr txBox="1">
            <a:spLocks noChangeArrowheads="1"/>
          </p:cNvSpPr>
          <p:nvPr/>
        </p:nvSpPr>
        <p:spPr bwMode="auto">
          <a:xfrm>
            <a:off x="330200" y="1073150"/>
            <a:ext cx="4362450" cy="70167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000" b="1">
                <a:solidFill>
                  <a:srgbClr val="FF3300"/>
                </a:solidFill>
              </a:rPr>
              <a:t>1. </a:t>
            </a:r>
            <a:r>
              <a:rPr lang="en-US" altLang="zh-CN" sz="3600" b="1">
                <a:solidFill>
                  <a:srgbClr val="FF3300"/>
                </a:solidFill>
              </a:rPr>
              <a:t> </a:t>
            </a:r>
            <a:r>
              <a:rPr lang="zh-CN" altLang="en-US" sz="4000" b="1">
                <a:solidFill>
                  <a:srgbClr val="FF3300"/>
                </a:solidFill>
              </a:rPr>
              <a:t>应用程序的组成</a:t>
            </a:r>
          </a:p>
        </p:txBody>
      </p:sp>
      <p:sp>
        <p:nvSpPr>
          <p:cNvPr id="26631" name="Text Box 7" descr="蓝色砂纸"/>
          <p:cNvSpPr txBox="1">
            <a:spLocks noChangeArrowheads="1"/>
          </p:cNvSpPr>
          <p:nvPr/>
        </p:nvSpPr>
        <p:spPr bwMode="auto">
          <a:xfrm>
            <a:off x="330200" y="2362200"/>
            <a:ext cx="3549650" cy="1800225"/>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3300"/>
                </a:solidFill>
              </a:rPr>
              <a:t>一个完整的</a:t>
            </a:r>
            <a:r>
              <a:rPr lang="en-US" altLang="zh-CN" sz="2800" b="1">
                <a:solidFill>
                  <a:srgbClr val="FF00FF"/>
                </a:solidFill>
              </a:rPr>
              <a:t>Windows</a:t>
            </a:r>
            <a:r>
              <a:rPr lang="zh-CN" altLang="en-US" sz="2800" b="1">
                <a:solidFill>
                  <a:srgbClr val="FF00FF"/>
                </a:solidFill>
              </a:rPr>
              <a:t>应用程序</a:t>
            </a:r>
            <a:r>
              <a:rPr lang="zh-CN" altLang="en-US" sz="2800" b="1">
                <a:solidFill>
                  <a:srgbClr val="FF3300"/>
                </a:solidFill>
              </a:rPr>
              <a:t>通常由</a:t>
            </a:r>
            <a:r>
              <a:rPr lang="zh-CN" altLang="en-US" sz="2800" b="1" u="sng">
                <a:solidFill>
                  <a:srgbClr val="3333FF"/>
                </a:solidFill>
              </a:rPr>
              <a:t>五种类型</a:t>
            </a:r>
            <a:r>
              <a:rPr lang="zh-CN" altLang="en-US" sz="2800" b="1">
                <a:solidFill>
                  <a:srgbClr val="FF3300"/>
                </a:solidFill>
              </a:rPr>
              <a:t>的文件组成</a:t>
            </a:r>
            <a:r>
              <a:rPr lang="zh-CN" altLang="en-US" sz="2800" b="1">
                <a:solidFill>
                  <a:srgbClr val="FFFF99"/>
                </a:solidFill>
              </a:rPr>
              <a:t>。</a:t>
            </a:r>
          </a:p>
        </p:txBody>
      </p:sp>
      <p:sp>
        <p:nvSpPr>
          <p:cNvPr id="26633" name="AutoShape 9" descr="20%"/>
          <p:cNvSpPr>
            <a:spLocks noChangeArrowheads="1"/>
          </p:cNvSpPr>
          <p:nvPr/>
        </p:nvSpPr>
        <p:spPr bwMode="auto">
          <a:xfrm>
            <a:off x="5448300" y="3352800"/>
            <a:ext cx="4375150" cy="2971800"/>
          </a:xfrm>
          <a:prstGeom prst="wedgeRoundRectCallout">
            <a:avLst>
              <a:gd name="adj1" fmla="val -88208"/>
              <a:gd name="adj2" fmla="val -56782"/>
              <a:gd name="adj3" fmla="val 16667"/>
            </a:avLst>
          </a:prstGeom>
          <a:pattFill prst="pct20">
            <a:fgClr>
              <a:srgbClr val="FFCCFF"/>
            </a:fgClr>
            <a:bgClr>
              <a:schemeClr val="bg1"/>
            </a:bgClr>
          </a:pattFill>
          <a:ln w="9525">
            <a:solidFill>
              <a:srgbClr val="3333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dirty="0" smtClean="0">
                <a:solidFill>
                  <a:srgbClr val="3333FF"/>
                </a:solidFill>
                <a:latin typeface="宋体" panose="02010600030101010101" pitchFamily="2" charset="-122"/>
              </a:rPr>
              <a:t>1.C++</a:t>
            </a:r>
            <a:r>
              <a:rPr lang="zh-CN" altLang="en-US" b="1" dirty="0" smtClean="0">
                <a:solidFill>
                  <a:srgbClr val="3333FF"/>
                </a:solidFill>
                <a:latin typeface="宋体" panose="02010600030101010101" pitchFamily="2" charset="-122"/>
              </a:rPr>
              <a:t>语</a:t>
            </a:r>
            <a:r>
              <a:rPr lang="zh-CN" altLang="en-US" b="1" dirty="0">
                <a:solidFill>
                  <a:srgbClr val="3333FF"/>
                </a:solidFill>
                <a:latin typeface="宋体" panose="02010600030101010101" pitchFamily="2" charset="-122"/>
              </a:rPr>
              <a:t>言源程序文件</a:t>
            </a:r>
          </a:p>
          <a:p>
            <a:pPr>
              <a:spcBef>
                <a:spcPct val="0"/>
              </a:spcBef>
              <a:buFontTx/>
              <a:buNone/>
            </a:pPr>
            <a:r>
              <a:rPr lang="en-US" altLang="zh-CN" b="1" dirty="0">
                <a:solidFill>
                  <a:srgbClr val="3333FF"/>
                </a:solidFill>
                <a:latin typeface="宋体" panose="02010600030101010101" pitchFamily="2" charset="-122"/>
              </a:rPr>
              <a:t>2.</a:t>
            </a:r>
            <a:r>
              <a:rPr lang="zh-CN" altLang="en-US" b="1" dirty="0">
                <a:solidFill>
                  <a:srgbClr val="3333FF"/>
                </a:solidFill>
                <a:latin typeface="宋体" panose="02010600030101010101" pitchFamily="2" charset="-122"/>
              </a:rPr>
              <a:t>头文件	</a:t>
            </a:r>
          </a:p>
          <a:p>
            <a:pPr>
              <a:spcBef>
                <a:spcPct val="0"/>
              </a:spcBef>
              <a:buFontTx/>
              <a:buNone/>
            </a:pPr>
            <a:r>
              <a:rPr lang="en-US" altLang="zh-CN" b="1" dirty="0" smtClean="0">
                <a:solidFill>
                  <a:srgbClr val="3333FF"/>
                </a:solidFill>
                <a:latin typeface="宋体" panose="02010600030101010101" pitchFamily="2" charset="-122"/>
              </a:rPr>
              <a:t>3.</a:t>
            </a:r>
            <a:r>
              <a:rPr lang="zh-CN" altLang="en-US" b="1" dirty="0" smtClean="0">
                <a:solidFill>
                  <a:srgbClr val="3333FF"/>
                </a:solidFill>
                <a:latin typeface="宋体" panose="02010600030101010101" pitchFamily="2" charset="-122"/>
              </a:rPr>
              <a:t>主项目文</a:t>
            </a:r>
            <a:r>
              <a:rPr lang="zh-CN" altLang="en-US" b="1" dirty="0">
                <a:solidFill>
                  <a:srgbClr val="3333FF"/>
                </a:solidFill>
                <a:latin typeface="宋体" panose="02010600030101010101" pitchFamily="2" charset="-122"/>
              </a:rPr>
              <a:t>件	</a:t>
            </a:r>
          </a:p>
          <a:p>
            <a:pPr>
              <a:spcBef>
                <a:spcPct val="0"/>
              </a:spcBef>
              <a:buFontTx/>
              <a:buNone/>
            </a:pPr>
            <a:r>
              <a:rPr lang="en-US" altLang="zh-CN" b="1" dirty="0">
                <a:solidFill>
                  <a:srgbClr val="3333FF"/>
                </a:solidFill>
                <a:latin typeface="宋体" panose="02010600030101010101" pitchFamily="2" charset="-122"/>
              </a:rPr>
              <a:t>4.</a:t>
            </a:r>
            <a:r>
              <a:rPr lang="zh-CN" altLang="en-US" b="1" dirty="0">
                <a:solidFill>
                  <a:srgbClr val="3333FF"/>
                </a:solidFill>
                <a:latin typeface="宋体" panose="02010600030101010101" pitchFamily="2" charset="-122"/>
              </a:rPr>
              <a:t>资源描述文件	</a:t>
            </a:r>
          </a:p>
          <a:p>
            <a:pPr>
              <a:spcBef>
                <a:spcPct val="0"/>
              </a:spcBef>
              <a:buFontTx/>
              <a:buNone/>
            </a:pPr>
            <a:r>
              <a:rPr lang="en-US" altLang="zh-CN" b="1" dirty="0">
                <a:solidFill>
                  <a:srgbClr val="3333FF"/>
                </a:solidFill>
                <a:latin typeface="宋体" panose="02010600030101010101" pitchFamily="2" charset="-122"/>
              </a:rPr>
              <a:t>5.</a:t>
            </a:r>
            <a:r>
              <a:rPr lang="zh-CN" altLang="en-US" b="1" dirty="0">
                <a:solidFill>
                  <a:srgbClr val="3333FF"/>
                </a:solidFill>
                <a:latin typeface="宋体" panose="02010600030101010101" pitchFamily="2" charset="-122"/>
              </a:rPr>
              <a:t>项</a:t>
            </a:r>
            <a:r>
              <a:rPr lang="zh-CN" altLang="en-US" b="1" dirty="0" smtClean="0">
                <a:solidFill>
                  <a:srgbClr val="3333FF"/>
                </a:solidFill>
                <a:latin typeface="宋体" panose="02010600030101010101" pitchFamily="2" charset="-122"/>
              </a:rPr>
              <a:t>目筛选器文</a:t>
            </a:r>
            <a:r>
              <a:rPr lang="zh-CN" altLang="en-US" b="1" dirty="0">
                <a:solidFill>
                  <a:srgbClr val="3333FF"/>
                </a:solidFill>
                <a:latin typeface="宋体" panose="02010600030101010101" pitchFamily="2" charset="-122"/>
              </a:rPr>
              <a:t>件	</a:t>
            </a:r>
            <a:endParaRPr lang="zh-CN" altLang="en-US" dirty="0">
              <a:solidFill>
                <a:srgbClr val="FFFF99"/>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6628"/>
                                        </p:tgtEl>
                                        <p:attrNameLst>
                                          <p:attrName>style.visibility</p:attrName>
                                        </p:attrNameLst>
                                      </p:cBhvr>
                                      <p:to>
                                        <p:strVal val="visible"/>
                                      </p:to>
                                    </p:set>
                                    <p:animEffect transition="in" filter="strips(downLeft)">
                                      <p:cBhvr>
                                        <p:cTn id="7" dur="500"/>
                                        <p:tgtEl>
                                          <p:spTgt spid="266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9" fill="hold" grpId="0" nodeType="clickEffect">
                                  <p:stCondLst>
                                    <p:cond delay="0"/>
                                  </p:stCondLst>
                                  <p:childTnLst>
                                    <p:set>
                                      <p:cBhvr>
                                        <p:cTn id="11" dur="1" fill="hold">
                                          <p:stCondLst>
                                            <p:cond delay="0"/>
                                          </p:stCondLst>
                                        </p:cTn>
                                        <p:tgtEl>
                                          <p:spTgt spid="26631"/>
                                        </p:tgtEl>
                                        <p:attrNameLst>
                                          <p:attrName>style.visibility</p:attrName>
                                        </p:attrNameLst>
                                      </p:cBhvr>
                                      <p:to>
                                        <p:strVal val="visible"/>
                                      </p:to>
                                    </p:set>
                                    <p:animEffect transition="in" filter="strips(upLeft)">
                                      <p:cBhvr>
                                        <p:cTn id="12" dur="500"/>
                                        <p:tgtEl>
                                          <p:spTgt spid="266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633"/>
                                        </p:tgtEl>
                                        <p:attrNameLst>
                                          <p:attrName>style.visibility</p:attrName>
                                        </p:attrNameLst>
                                      </p:cBhvr>
                                      <p:to>
                                        <p:strVal val="visible"/>
                                      </p:to>
                                    </p:set>
                                    <p:anim calcmode="lin" valueType="num">
                                      <p:cBhvr additive="base">
                                        <p:cTn id="17" dur="500" fill="hold"/>
                                        <p:tgtEl>
                                          <p:spTgt spid="26633"/>
                                        </p:tgtEl>
                                        <p:attrNameLst>
                                          <p:attrName>ppt_x</p:attrName>
                                        </p:attrNameLst>
                                      </p:cBhvr>
                                      <p:tavLst>
                                        <p:tav tm="0">
                                          <p:val>
                                            <p:strVal val="#ppt_x"/>
                                          </p:val>
                                        </p:tav>
                                        <p:tav tm="100000">
                                          <p:val>
                                            <p:strVal val="#ppt_x"/>
                                          </p:val>
                                        </p:tav>
                                      </p:tavLst>
                                    </p:anim>
                                    <p:anim calcmode="lin" valueType="num">
                                      <p:cBhvr additive="base">
                                        <p:cTn id="18" dur="500" fill="hold"/>
                                        <p:tgtEl>
                                          <p:spTgt spid="266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animBg="1" autoUpdateAnimBg="0"/>
      <p:bldP spid="26631" grpId="0" animBg="1" autoUpdateAnimBg="0"/>
      <p:bldP spid="26633"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3A831D3-302E-4CC3-A959-3C7E5EFD7EBC}" type="slidenum">
              <a:rPr lang="en-US" altLang="zh-CN" sz="1400" smtClean="0"/>
              <a:pPr>
                <a:spcBef>
                  <a:spcPct val="50000"/>
                </a:spcBef>
                <a:buFontTx/>
                <a:buNone/>
              </a:pPr>
              <a:t>22</a:t>
            </a:fld>
            <a:endParaRPr lang="en-US" altLang="zh-CN" sz="1400" smtClean="0"/>
          </a:p>
        </p:txBody>
      </p:sp>
      <p:sp>
        <p:nvSpPr>
          <p:cNvPr id="28675" name="Text Box 2"/>
          <p:cNvSpPr txBox="1">
            <a:spLocks noChangeArrowheads="1"/>
          </p:cNvSpPr>
          <p:nvPr/>
        </p:nvSpPr>
        <p:spPr bwMode="auto">
          <a:xfrm>
            <a:off x="76200" y="44450"/>
            <a:ext cx="3841750" cy="64135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3300"/>
                </a:solidFill>
              </a:rPr>
              <a:t>2. </a:t>
            </a:r>
            <a:r>
              <a:rPr lang="zh-CN" altLang="en-US" sz="3600" b="1">
                <a:solidFill>
                  <a:srgbClr val="FF3300"/>
                </a:solidFill>
              </a:rPr>
              <a:t>源程序组成结构</a:t>
            </a:r>
          </a:p>
        </p:txBody>
      </p:sp>
      <p:grpSp>
        <p:nvGrpSpPr>
          <p:cNvPr id="28687" name="Group 15"/>
          <p:cNvGrpSpPr>
            <a:grpSpLocks/>
          </p:cNvGrpSpPr>
          <p:nvPr/>
        </p:nvGrpSpPr>
        <p:grpSpPr bwMode="auto">
          <a:xfrm>
            <a:off x="165100" y="2819400"/>
            <a:ext cx="9428163" cy="1800225"/>
            <a:chOff x="96" y="1776"/>
            <a:chExt cx="5482" cy="1134"/>
          </a:xfrm>
        </p:grpSpPr>
        <p:sp>
          <p:nvSpPr>
            <p:cNvPr id="28679" name="Text Box 5"/>
            <p:cNvSpPr txBox="1">
              <a:spLocks noChangeArrowheads="1"/>
            </p:cNvSpPr>
            <p:nvPr/>
          </p:nvSpPr>
          <p:spPr bwMode="auto">
            <a:xfrm>
              <a:off x="1392" y="1824"/>
              <a:ext cx="1936" cy="327"/>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入口函数</a:t>
              </a:r>
              <a:r>
                <a:rPr lang="en-US" altLang="zh-CN" sz="2800" b="1">
                  <a:solidFill>
                    <a:srgbClr val="FF0000"/>
                  </a:solidFill>
                </a:rPr>
                <a:t>WinMain</a:t>
              </a:r>
              <a:endParaRPr lang="en-US" altLang="zh-CN" sz="2800" b="1"/>
            </a:p>
          </p:txBody>
        </p:sp>
        <p:sp>
          <p:nvSpPr>
            <p:cNvPr id="28680" name="Text Box 6"/>
            <p:cNvSpPr txBox="1">
              <a:spLocks noChangeArrowheads="1"/>
            </p:cNvSpPr>
            <p:nvPr/>
          </p:nvSpPr>
          <p:spPr bwMode="auto">
            <a:xfrm>
              <a:off x="1392" y="2448"/>
              <a:ext cx="1890" cy="327"/>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窗口函数</a:t>
              </a:r>
              <a:r>
                <a:rPr lang="en-US" altLang="zh-CN" sz="2800" b="1">
                  <a:solidFill>
                    <a:srgbClr val="FF0000"/>
                  </a:solidFill>
                  <a:latin typeface="黑体" panose="02010609060101010101" pitchFamily="49" charset="-122"/>
                  <a:ea typeface="黑体" panose="02010609060101010101" pitchFamily="49" charset="-122"/>
                </a:rPr>
                <a:t>WndProc</a:t>
              </a:r>
              <a:endParaRPr lang="en-US" altLang="zh-CN" sz="2800" b="1">
                <a:latin typeface="黑体" panose="02010609060101010101" pitchFamily="49" charset="-122"/>
                <a:ea typeface="黑体" panose="02010609060101010101" pitchFamily="49" charset="-122"/>
              </a:endParaRPr>
            </a:p>
          </p:txBody>
        </p:sp>
        <p:sp>
          <p:nvSpPr>
            <p:cNvPr id="28681" name="Text Box 7"/>
            <p:cNvSpPr txBox="1">
              <a:spLocks noChangeArrowheads="1"/>
            </p:cNvSpPr>
            <p:nvPr/>
          </p:nvSpPr>
          <p:spPr bwMode="auto">
            <a:xfrm>
              <a:off x="96" y="2016"/>
              <a:ext cx="1056" cy="596"/>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FF3300"/>
                  </a:solidFill>
                </a:rPr>
                <a:t>Windows</a:t>
              </a:r>
              <a:r>
                <a:rPr lang="zh-CN" altLang="en-US" sz="2800" b="1">
                  <a:solidFill>
                    <a:srgbClr val="FF3300"/>
                  </a:solidFill>
                </a:rPr>
                <a:t>应用程序</a:t>
              </a:r>
            </a:p>
          </p:txBody>
        </p:sp>
        <p:sp>
          <p:nvSpPr>
            <p:cNvPr id="28682" name="AutoShape 8"/>
            <p:cNvSpPr>
              <a:spLocks/>
            </p:cNvSpPr>
            <p:nvPr/>
          </p:nvSpPr>
          <p:spPr bwMode="auto">
            <a:xfrm>
              <a:off x="1248" y="1872"/>
              <a:ext cx="96" cy="864"/>
            </a:xfrm>
            <a:prstGeom prst="leftBrace">
              <a:avLst>
                <a:gd name="adj1" fmla="val 75000"/>
                <a:gd name="adj2" fmla="val 50000"/>
              </a:avLst>
            </a:prstGeom>
            <a:noFill/>
            <a:ln w="38100">
              <a:solidFill>
                <a:srgbClr val="FFFF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28683" name="AutoShape 11"/>
            <p:cNvSpPr>
              <a:spLocks noChangeArrowheads="1"/>
            </p:cNvSpPr>
            <p:nvPr/>
          </p:nvSpPr>
          <p:spPr bwMode="auto">
            <a:xfrm>
              <a:off x="3312" y="1968"/>
              <a:ext cx="1200" cy="672"/>
            </a:xfrm>
            <a:prstGeom prst="chevron">
              <a:avLst>
                <a:gd name="adj" fmla="val 44643"/>
              </a:avLst>
            </a:prstGeom>
            <a:solidFill>
              <a:srgbClr val="FFCCFF"/>
            </a:solidFill>
            <a:ln w="9525">
              <a:solidFill>
                <a:srgbClr val="FFCCFF"/>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zh-CN" altLang="en-US" sz="2800" b="1"/>
                <a:t>构成基</a:t>
              </a:r>
            </a:p>
            <a:p>
              <a:pPr algn="r" eaLnBrk="1" hangingPunct="1">
                <a:spcBef>
                  <a:spcPct val="0"/>
                </a:spcBef>
                <a:buFontTx/>
                <a:buNone/>
              </a:pPr>
              <a:r>
                <a:rPr lang="zh-CN" altLang="en-US" sz="2800" b="1"/>
                <a:t>本框架</a:t>
              </a:r>
            </a:p>
          </p:txBody>
        </p:sp>
        <p:sp>
          <p:nvSpPr>
            <p:cNvPr id="28684" name="Text Box 12"/>
            <p:cNvSpPr txBox="1">
              <a:spLocks noChangeArrowheads="1"/>
            </p:cNvSpPr>
            <p:nvPr/>
          </p:nvSpPr>
          <p:spPr bwMode="auto">
            <a:xfrm>
              <a:off x="4512" y="1776"/>
              <a:ext cx="1066" cy="1134"/>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包含各种数据类型、数据结构与函数等</a:t>
              </a:r>
            </a:p>
          </p:txBody>
        </p:sp>
      </p:grpSp>
      <p:sp>
        <p:nvSpPr>
          <p:cNvPr id="28685" name="AutoShape 13" descr="瓦形"/>
          <p:cNvSpPr>
            <a:spLocks noChangeArrowheads="1"/>
          </p:cNvSpPr>
          <p:nvPr/>
        </p:nvSpPr>
        <p:spPr bwMode="auto">
          <a:xfrm>
            <a:off x="2393950" y="914400"/>
            <a:ext cx="7181850" cy="1371600"/>
          </a:xfrm>
          <a:prstGeom prst="wedgeEllipseCallout">
            <a:avLst>
              <a:gd name="adj1" fmla="val -29310"/>
              <a:gd name="adj2" fmla="val 87269"/>
            </a:avLst>
          </a:prstGeom>
          <a:pattFill prst="shingle">
            <a:fgClr>
              <a:srgbClr val="CCFFFF"/>
            </a:fgClr>
            <a:bgClr>
              <a:srgbClr val="FFFFFF"/>
            </a:bgClr>
          </a:patt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flatTx/>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b="1" dirty="0">
                <a:solidFill>
                  <a:srgbClr val="336600"/>
                </a:solidFill>
              </a:rPr>
              <a:t>1. </a:t>
            </a:r>
            <a:r>
              <a:rPr lang="zh-CN" altLang="en-US" sz="2400" b="1" dirty="0">
                <a:solidFill>
                  <a:srgbClr val="336600"/>
                </a:solidFill>
              </a:rPr>
              <a:t>所有应用程序的入口，</a:t>
            </a:r>
            <a:r>
              <a:rPr lang="zh-CN" altLang="en-US" sz="2400" b="1" dirty="0" smtClean="0">
                <a:solidFill>
                  <a:srgbClr val="336600"/>
                </a:solidFill>
              </a:rPr>
              <a:t>类似</a:t>
            </a:r>
            <a:r>
              <a:rPr lang="en-US" altLang="zh-CN" sz="2400" b="1" dirty="0">
                <a:solidFill>
                  <a:srgbClr val="336600"/>
                </a:solidFill>
              </a:rPr>
              <a:t>m</a:t>
            </a:r>
            <a:r>
              <a:rPr lang="en-US" altLang="zh-CN" sz="2400" b="1" dirty="0" smtClean="0">
                <a:solidFill>
                  <a:srgbClr val="336600"/>
                </a:solidFill>
              </a:rPr>
              <a:t>ain</a:t>
            </a:r>
            <a:r>
              <a:rPr lang="zh-CN" altLang="en-US" sz="2400" b="1" dirty="0">
                <a:solidFill>
                  <a:srgbClr val="336600"/>
                </a:solidFill>
              </a:rPr>
              <a:t>函数，</a:t>
            </a:r>
          </a:p>
          <a:p>
            <a:pPr algn="ctr" eaLnBrk="1" hangingPunct="1">
              <a:spcBef>
                <a:spcPct val="0"/>
              </a:spcBef>
              <a:buFontTx/>
              <a:buNone/>
            </a:pPr>
            <a:r>
              <a:rPr lang="en-US" altLang="zh-CN" sz="2400" b="1" dirty="0">
                <a:solidFill>
                  <a:srgbClr val="336600"/>
                </a:solidFill>
              </a:rPr>
              <a:t>2. </a:t>
            </a:r>
            <a:r>
              <a:rPr lang="zh-CN" altLang="en-US" sz="2400" b="1" dirty="0">
                <a:solidFill>
                  <a:srgbClr val="336600"/>
                </a:solidFill>
              </a:rPr>
              <a:t>完成一系列的定义和初始化，并产生消息循环</a:t>
            </a:r>
            <a:endParaRPr lang="zh-CN" altLang="en-US" sz="2400" b="1" dirty="0">
              <a:solidFill>
                <a:srgbClr val="00CC66"/>
              </a:solidFill>
            </a:endParaRPr>
          </a:p>
        </p:txBody>
      </p:sp>
      <p:sp>
        <p:nvSpPr>
          <p:cNvPr id="28686" name="AutoShape 14" descr="点式菱形"/>
          <p:cNvSpPr>
            <a:spLocks noChangeArrowheads="1"/>
          </p:cNvSpPr>
          <p:nvPr/>
        </p:nvSpPr>
        <p:spPr bwMode="auto">
          <a:xfrm>
            <a:off x="1403350" y="4953000"/>
            <a:ext cx="5283200" cy="1676400"/>
          </a:xfrm>
          <a:prstGeom prst="cloudCallout">
            <a:avLst>
              <a:gd name="adj1" fmla="val -18208"/>
              <a:gd name="adj2" fmla="val -77935"/>
            </a:avLst>
          </a:prstGeom>
          <a:pattFill prst="dotDmnd">
            <a:fgClr>
              <a:schemeClr val="accent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800" b="1" dirty="0" err="1">
                <a:solidFill>
                  <a:srgbClr val="FF0000"/>
                </a:solidFill>
              </a:rPr>
              <a:t>WinMain</a:t>
            </a:r>
            <a:r>
              <a:rPr lang="zh-CN" altLang="en-US" sz="2800" b="1" dirty="0"/>
              <a:t>和</a:t>
            </a:r>
            <a:r>
              <a:rPr lang="en-US" altLang="zh-CN" sz="2800" b="1" dirty="0" err="1" smtClean="0">
                <a:solidFill>
                  <a:srgbClr val="FF0000"/>
                </a:solidFill>
              </a:rPr>
              <a:t>WndProc</a:t>
            </a:r>
            <a:r>
              <a:rPr lang="zh-CN" altLang="en-US" sz="2800" b="1" dirty="0"/>
              <a:t>是</a:t>
            </a:r>
          </a:p>
          <a:p>
            <a:pPr algn="ctr">
              <a:spcBef>
                <a:spcPct val="0"/>
              </a:spcBef>
              <a:buFontTx/>
              <a:buNone/>
            </a:pPr>
            <a:r>
              <a:rPr lang="en-US" altLang="zh-CN" sz="2800" b="1" dirty="0"/>
              <a:t>Windows</a:t>
            </a:r>
            <a:r>
              <a:rPr lang="zh-CN" altLang="en-US" sz="2800" b="1" dirty="0"/>
              <a:t>应用程序的主体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87"/>
                                        </p:tgtEl>
                                        <p:attrNameLst>
                                          <p:attrName>style.visibility</p:attrName>
                                        </p:attrNameLst>
                                      </p:cBhvr>
                                      <p:to>
                                        <p:strVal val="visible"/>
                                      </p:to>
                                    </p:set>
                                    <p:animEffect transition="in" filter="wipe(left)">
                                      <p:cBhvr>
                                        <p:cTn id="7" dur="500"/>
                                        <p:tgtEl>
                                          <p:spTgt spid="28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28685"/>
                                        </p:tgtEl>
                                        <p:attrNameLst>
                                          <p:attrName>style.visibility</p:attrName>
                                        </p:attrNameLst>
                                      </p:cBhvr>
                                      <p:to>
                                        <p:strVal val="visible"/>
                                      </p:to>
                                    </p:set>
                                    <p:anim calcmode="lin" valueType="num">
                                      <p:cBhvr additive="base">
                                        <p:cTn id="12" dur="500"/>
                                        <p:tgtEl>
                                          <p:spTgt spid="28685"/>
                                        </p:tgtEl>
                                        <p:attrNameLst>
                                          <p:attrName>ppt_y</p:attrName>
                                        </p:attrNameLst>
                                      </p:cBhvr>
                                      <p:tavLst>
                                        <p:tav tm="0">
                                          <p:val>
                                            <p:strVal val="#ppt_y-#ppt_h*1.125000"/>
                                          </p:val>
                                        </p:tav>
                                        <p:tav tm="100000">
                                          <p:val>
                                            <p:strVal val="#ppt_y"/>
                                          </p:val>
                                        </p:tav>
                                      </p:tavLst>
                                    </p:anim>
                                    <p:animEffect transition="in" filter="wipe(down)">
                                      <p:cBhvr>
                                        <p:cTn id="13" dur="500"/>
                                        <p:tgtEl>
                                          <p:spTgt spid="2868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28686"/>
                                        </p:tgtEl>
                                        <p:attrNameLst>
                                          <p:attrName>style.visibility</p:attrName>
                                        </p:attrNameLst>
                                      </p:cBhvr>
                                      <p:to>
                                        <p:strVal val="visible"/>
                                      </p:to>
                                    </p:set>
                                    <p:anim calcmode="lin" valueType="num">
                                      <p:cBhvr additive="base">
                                        <p:cTn id="18" dur="500"/>
                                        <p:tgtEl>
                                          <p:spTgt spid="28686"/>
                                        </p:tgtEl>
                                        <p:attrNameLst>
                                          <p:attrName>ppt_y</p:attrName>
                                        </p:attrNameLst>
                                      </p:cBhvr>
                                      <p:tavLst>
                                        <p:tav tm="0">
                                          <p:val>
                                            <p:strVal val="#ppt_y+#ppt_h*1.125000"/>
                                          </p:val>
                                        </p:tav>
                                        <p:tav tm="100000">
                                          <p:val>
                                            <p:strVal val="#ppt_y"/>
                                          </p:val>
                                        </p:tav>
                                      </p:tavLst>
                                    </p:anim>
                                    <p:animEffect transition="in" filter="wipe(up)">
                                      <p:cBhvr>
                                        <p:cTn id="19" dur="500"/>
                                        <p:tgtEl>
                                          <p:spTgt spid="286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5" grpId="0" animBg="1" autoUpdateAnimBg="0"/>
      <p:bldP spid="2868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63E4DD4-0462-417D-A926-822338E2B28C}" type="slidenum">
              <a:rPr lang="en-US" altLang="zh-CN" sz="1400" smtClean="0"/>
              <a:pPr>
                <a:spcBef>
                  <a:spcPct val="50000"/>
                </a:spcBef>
                <a:buFontTx/>
                <a:buNone/>
              </a:pPr>
              <a:t>23</a:t>
            </a:fld>
            <a:endParaRPr lang="en-US" altLang="zh-CN" sz="1400" smtClean="0"/>
          </a:p>
        </p:txBody>
      </p:sp>
      <p:sp>
        <p:nvSpPr>
          <p:cNvPr id="30723" name="Text Box 2"/>
          <p:cNvSpPr txBox="1">
            <a:spLocks noChangeArrowheads="1"/>
          </p:cNvSpPr>
          <p:nvPr/>
        </p:nvSpPr>
        <p:spPr bwMode="auto">
          <a:xfrm>
            <a:off x="63500" y="107950"/>
            <a:ext cx="3238500" cy="519113"/>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FF0000"/>
                </a:solidFill>
              </a:rPr>
              <a:t>(1)  WinMain</a:t>
            </a:r>
            <a:r>
              <a:rPr lang="zh-CN" altLang="en-US" sz="2800" b="1">
                <a:solidFill>
                  <a:srgbClr val="FF0000"/>
                </a:solidFill>
              </a:rPr>
              <a:t>函数</a:t>
            </a:r>
          </a:p>
        </p:txBody>
      </p:sp>
      <p:sp>
        <p:nvSpPr>
          <p:cNvPr id="29702" name="Text Box 6"/>
          <p:cNvSpPr txBox="1">
            <a:spLocks noChangeArrowheads="1"/>
          </p:cNvSpPr>
          <p:nvPr/>
        </p:nvSpPr>
        <p:spPr bwMode="auto">
          <a:xfrm>
            <a:off x="295275" y="2514600"/>
            <a:ext cx="7204075" cy="466725"/>
          </a:xfrm>
          <a:prstGeom prst="rect">
            <a:avLst/>
          </a:prstGeom>
          <a:solidFill>
            <a:srgbClr val="333399"/>
          </a:solidFill>
          <a:ln w="9525">
            <a:solidFill>
              <a:schemeClr val="hlink"/>
            </a:solidFill>
            <a:miter lim="800000"/>
            <a:headEnd/>
            <a:tailEnd/>
          </a:ln>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FFFF00"/>
                </a:solidFill>
              </a:rPr>
              <a:t>三个基本的组成部分</a:t>
            </a:r>
            <a:r>
              <a:rPr lang="zh-CN" altLang="en-US" sz="2400" b="1"/>
              <a:t>：</a:t>
            </a:r>
            <a:r>
              <a:rPr lang="zh-CN" altLang="en-US" sz="2400" b="1">
                <a:solidFill>
                  <a:srgbClr val="FF3300"/>
                </a:solidFill>
                <a:hlinkClick r:id="rId2" action="ppaction://hlinksldjump">
                  <a:snd r:embed="rId3" name="EXPLODE.WAV"/>
                </a:hlinkClick>
              </a:rPr>
              <a:t>函数说明</a:t>
            </a:r>
            <a:r>
              <a:rPr lang="zh-CN" altLang="en-US" sz="2400" b="1"/>
              <a:t>、</a:t>
            </a:r>
            <a:r>
              <a:rPr lang="zh-CN" altLang="en-US" sz="2400" b="1">
                <a:solidFill>
                  <a:srgbClr val="FF3300"/>
                </a:solidFill>
                <a:hlinkClick r:id="rId4" action="ppaction://hlinksldjump"/>
              </a:rPr>
              <a:t>初始化</a:t>
            </a:r>
            <a:r>
              <a:rPr lang="zh-CN" altLang="en-US" sz="2400" b="1">
                <a:solidFill>
                  <a:srgbClr val="FFFF00"/>
                </a:solidFill>
              </a:rPr>
              <a:t>和</a:t>
            </a:r>
            <a:r>
              <a:rPr lang="zh-CN" altLang="en-US" sz="2400" b="1">
                <a:solidFill>
                  <a:srgbClr val="FF3300"/>
                </a:solidFill>
                <a:hlinkClick r:id="rId5" action="ppaction://hlinksldjump"/>
              </a:rPr>
              <a:t>消息循环</a:t>
            </a:r>
            <a:endParaRPr lang="zh-CN" altLang="en-US" sz="2400" b="1"/>
          </a:p>
        </p:txBody>
      </p:sp>
      <p:sp>
        <p:nvSpPr>
          <p:cNvPr id="29708" name="Line 12"/>
          <p:cNvSpPr>
            <a:spLocks noChangeShapeType="1"/>
          </p:cNvSpPr>
          <p:nvPr/>
        </p:nvSpPr>
        <p:spPr bwMode="auto">
          <a:xfrm>
            <a:off x="825500" y="1219200"/>
            <a:ext cx="0" cy="129540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12" name="Group 16"/>
          <p:cNvGrpSpPr>
            <a:grpSpLocks/>
          </p:cNvGrpSpPr>
          <p:nvPr/>
        </p:nvGrpSpPr>
        <p:grpSpPr bwMode="auto">
          <a:xfrm>
            <a:off x="1455738" y="974725"/>
            <a:ext cx="7783512" cy="1446213"/>
            <a:chOff x="624" y="864"/>
            <a:chExt cx="4624" cy="911"/>
          </a:xfrm>
        </p:grpSpPr>
        <p:sp>
          <p:nvSpPr>
            <p:cNvPr id="30734" name="Text Box 3"/>
            <p:cNvSpPr txBox="1">
              <a:spLocks noChangeArrowheads="1"/>
            </p:cNvSpPr>
            <p:nvPr/>
          </p:nvSpPr>
          <p:spPr bwMode="auto">
            <a:xfrm>
              <a:off x="624" y="1248"/>
              <a:ext cx="528" cy="288"/>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功能</a:t>
              </a:r>
            </a:p>
          </p:txBody>
        </p:sp>
        <p:sp>
          <p:nvSpPr>
            <p:cNvPr id="30735" name="AutoShape 5"/>
            <p:cNvSpPr>
              <a:spLocks noChangeArrowheads="1"/>
            </p:cNvSpPr>
            <p:nvPr/>
          </p:nvSpPr>
          <p:spPr bwMode="auto">
            <a:xfrm>
              <a:off x="1200" y="912"/>
              <a:ext cx="240" cy="816"/>
            </a:xfrm>
            <a:prstGeom prst="moon">
              <a:avLst>
                <a:gd name="adj" fmla="val 50000"/>
              </a:avLst>
            </a:prstGeom>
            <a:solidFill>
              <a:srgbClr val="FFFF99"/>
            </a:solidFill>
            <a:ln w="38100">
              <a:solidFill>
                <a:srgbClr val="FF3300"/>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grpSp>
          <p:nvGrpSpPr>
            <p:cNvPr id="30736" name="Group 15"/>
            <p:cNvGrpSpPr>
              <a:grpSpLocks/>
            </p:cNvGrpSpPr>
            <p:nvPr/>
          </p:nvGrpSpPr>
          <p:grpSpPr bwMode="auto">
            <a:xfrm>
              <a:off x="1488" y="864"/>
              <a:ext cx="3760" cy="911"/>
              <a:chOff x="1488" y="864"/>
              <a:chExt cx="3760" cy="911"/>
            </a:xfrm>
          </p:grpSpPr>
          <p:sp>
            <p:nvSpPr>
              <p:cNvPr id="30737" name="Text Box 7"/>
              <p:cNvSpPr txBox="1">
                <a:spLocks noChangeArrowheads="1"/>
              </p:cNvSpPr>
              <p:nvPr/>
            </p:nvSpPr>
            <p:spPr bwMode="auto">
              <a:xfrm>
                <a:off x="1491" y="864"/>
                <a:ext cx="3757" cy="288"/>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t>注册窗口类，建立窗口及执行必要的初始化</a:t>
                </a:r>
              </a:p>
            </p:txBody>
          </p:sp>
          <p:sp>
            <p:nvSpPr>
              <p:cNvPr id="30738" name="Text Box 8"/>
              <p:cNvSpPr txBox="1">
                <a:spLocks noChangeArrowheads="1"/>
              </p:cNvSpPr>
              <p:nvPr/>
            </p:nvSpPr>
            <p:spPr bwMode="auto">
              <a:xfrm>
                <a:off x="1488" y="1174"/>
                <a:ext cx="3760" cy="269"/>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200" b="1" dirty="0"/>
                  <a:t>进入消息循环，据接受的消息调用相应的处理过程</a:t>
                </a:r>
                <a:endParaRPr lang="zh-CN" altLang="en-US" sz="2000" b="1" dirty="0"/>
              </a:p>
            </p:txBody>
          </p:sp>
          <p:sp>
            <p:nvSpPr>
              <p:cNvPr id="30739" name="Text Box 9"/>
              <p:cNvSpPr txBox="1">
                <a:spLocks noChangeArrowheads="1"/>
              </p:cNvSpPr>
              <p:nvPr/>
            </p:nvSpPr>
            <p:spPr bwMode="auto">
              <a:xfrm>
                <a:off x="1488" y="1487"/>
                <a:ext cx="3760" cy="288"/>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dirty="0"/>
                  <a:t>当消息循环检索到</a:t>
                </a:r>
                <a:r>
                  <a:rPr lang="en-US" altLang="zh-CN" sz="2400" b="1" dirty="0"/>
                  <a:t>WM_QUIT</a:t>
                </a:r>
                <a:r>
                  <a:rPr lang="zh-CN" altLang="en-US" sz="2400" b="1" dirty="0"/>
                  <a:t>时终止程序运行</a:t>
                </a:r>
                <a:endParaRPr lang="zh-CN" altLang="en-US" sz="2000" b="1" dirty="0"/>
              </a:p>
            </p:txBody>
          </p:sp>
        </p:grpSp>
      </p:grpSp>
      <p:sp>
        <p:nvSpPr>
          <p:cNvPr id="29706" name="Text Box 10"/>
          <p:cNvSpPr txBox="1">
            <a:spLocks noChangeArrowheads="1"/>
          </p:cNvSpPr>
          <p:nvPr/>
        </p:nvSpPr>
        <p:spPr bwMode="auto">
          <a:xfrm>
            <a:off x="82550" y="711200"/>
            <a:ext cx="2357438" cy="519113"/>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t>WinMain</a:t>
            </a:r>
            <a:r>
              <a:rPr lang="zh-CN" altLang="en-US" sz="2800" b="1"/>
              <a:t>函数</a:t>
            </a:r>
            <a:endParaRPr lang="zh-CN" altLang="en-US" sz="2400" b="1"/>
          </a:p>
        </p:txBody>
      </p:sp>
      <p:sp>
        <p:nvSpPr>
          <p:cNvPr id="29714" name="Line 18"/>
          <p:cNvSpPr>
            <a:spLocks noChangeShapeType="1"/>
          </p:cNvSpPr>
          <p:nvPr/>
        </p:nvSpPr>
        <p:spPr bwMode="auto">
          <a:xfrm>
            <a:off x="1860550" y="1219200"/>
            <a:ext cx="0" cy="381000"/>
          </a:xfrm>
          <a:prstGeom prst="line">
            <a:avLst/>
          </a:prstGeom>
          <a:noFill/>
          <a:ln w="38100">
            <a:solidFill>
              <a:srgbClr val="00FF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9717" name="Group 21"/>
          <p:cNvGrpSpPr>
            <a:grpSpLocks/>
          </p:cNvGrpSpPr>
          <p:nvPr/>
        </p:nvGrpSpPr>
        <p:grpSpPr bwMode="auto">
          <a:xfrm>
            <a:off x="128997" y="3124200"/>
            <a:ext cx="9666656" cy="3714751"/>
            <a:chOff x="176" y="1968"/>
            <a:chExt cx="4284" cy="2340"/>
          </a:xfrm>
        </p:grpSpPr>
        <p:sp>
          <p:nvSpPr>
            <p:cNvPr id="30731" name="Text Box 13"/>
            <p:cNvSpPr txBox="1">
              <a:spLocks noChangeArrowheads="1"/>
            </p:cNvSpPr>
            <p:nvPr/>
          </p:nvSpPr>
          <p:spPr bwMode="auto">
            <a:xfrm>
              <a:off x="192" y="1968"/>
              <a:ext cx="1177" cy="288"/>
            </a:xfrm>
            <a:prstGeom prst="rect">
              <a:avLst/>
            </a:prstGeom>
            <a:gradFill rotWithShape="0">
              <a:gsLst>
                <a:gs pos="0">
                  <a:srgbClr val="00FFCC"/>
                </a:gs>
                <a:gs pos="50000">
                  <a:srgbClr val="FFFFCC"/>
                </a:gs>
                <a:gs pos="100000">
                  <a:srgbClr val="00FFCC"/>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3300"/>
                  </a:solidFill>
                </a:rPr>
                <a:t>WinMain</a:t>
              </a:r>
              <a:r>
                <a:rPr lang="zh-CN" altLang="en-US" sz="2400" b="1">
                  <a:solidFill>
                    <a:srgbClr val="FF3300"/>
                  </a:solidFill>
                </a:rPr>
                <a:t>函数说明</a:t>
              </a:r>
              <a:endParaRPr lang="zh-CN" altLang="en-US" sz="2400"/>
            </a:p>
          </p:txBody>
        </p:sp>
        <p:sp>
          <p:nvSpPr>
            <p:cNvPr id="30732" name="Text Box 14"/>
            <p:cNvSpPr txBox="1">
              <a:spLocks noChangeArrowheads="1"/>
            </p:cNvSpPr>
            <p:nvPr/>
          </p:nvSpPr>
          <p:spPr bwMode="auto">
            <a:xfrm>
              <a:off x="176" y="2784"/>
              <a:ext cx="4284" cy="1524"/>
            </a:xfrm>
            <a:prstGeom prst="rect">
              <a:avLst/>
            </a:prstGeom>
            <a:gradFill rotWithShape="0">
              <a:gsLst>
                <a:gs pos="0">
                  <a:srgbClr val="00FFCC"/>
                </a:gs>
                <a:gs pos="50000">
                  <a:srgbClr val="FFFFCC"/>
                </a:gs>
                <a:gs pos="100000">
                  <a:srgbClr val="00FFCC"/>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FontTx/>
                <a:buNone/>
              </a:pPr>
              <a:r>
                <a:rPr lang="en-US" altLang="zh-CN" sz="2400" b="1" dirty="0" err="1"/>
                <a:t>WinMain</a:t>
              </a:r>
              <a:r>
                <a:rPr lang="zh-CN" altLang="en-US" sz="2400" b="1" dirty="0"/>
                <a:t>函数的说明如下：</a:t>
              </a:r>
              <a:endParaRPr lang="zh-CN" altLang="en-US" sz="2000" dirty="0"/>
            </a:p>
            <a:p>
              <a:pPr>
                <a:lnSpc>
                  <a:spcPct val="90000"/>
                </a:lnSpc>
                <a:spcBef>
                  <a:spcPct val="0"/>
                </a:spcBef>
                <a:buFontTx/>
                <a:buNone/>
              </a:pPr>
              <a:r>
                <a:rPr lang="en-US" altLang="zh-CN" sz="2400" b="1" dirty="0" err="1">
                  <a:solidFill>
                    <a:srgbClr val="FF0000"/>
                  </a:solidFill>
                  <a:latin typeface="黑体" panose="02010609060101010101" pitchFamily="49" charset="-122"/>
                  <a:ea typeface="黑体" panose="02010609060101010101" pitchFamily="49" charset="-122"/>
                </a:rPr>
                <a:t>int</a:t>
              </a:r>
              <a:r>
                <a:rPr lang="en-US" altLang="zh-CN" sz="2400" b="1" dirty="0">
                  <a:solidFill>
                    <a:srgbClr val="FF0000"/>
                  </a:solidFill>
                  <a:latin typeface="黑体" panose="02010609060101010101" pitchFamily="49" charset="-122"/>
                  <a:ea typeface="黑体" panose="02010609060101010101" pitchFamily="49" charset="-122"/>
                </a:rPr>
                <a:t> WINAPI </a:t>
              </a:r>
              <a:r>
                <a:rPr lang="en-US" altLang="zh-CN" sz="2400" b="1" dirty="0" err="1">
                  <a:solidFill>
                    <a:srgbClr val="FF0000"/>
                  </a:solidFill>
                  <a:latin typeface="黑体" panose="02010609060101010101" pitchFamily="49" charset="-122"/>
                  <a:ea typeface="黑体" panose="02010609060101010101" pitchFamily="49" charset="-122"/>
                </a:rPr>
                <a:t>WinMain</a:t>
              </a:r>
              <a:r>
                <a:rPr lang="en-US" altLang="zh-CN" sz="2400" b="1" dirty="0">
                  <a:solidFill>
                    <a:srgbClr val="FF0000"/>
                  </a:solidFill>
                  <a:latin typeface="黑体" panose="02010609060101010101" pitchFamily="49" charset="-122"/>
                  <a:ea typeface="黑体" panose="02010609060101010101" pitchFamily="49" charset="-122"/>
                </a:rPr>
                <a:t> </a:t>
              </a:r>
            </a:p>
            <a:p>
              <a:pPr>
                <a:lnSpc>
                  <a:spcPct val="90000"/>
                </a:lnSpc>
                <a:spcBef>
                  <a:spcPct val="0"/>
                </a:spcBef>
                <a:buFontTx/>
                <a:buNone/>
              </a:pPr>
              <a:r>
                <a:rPr lang="en-US" altLang="zh-CN" sz="2400" b="1" dirty="0">
                  <a:solidFill>
                    <a:srgbClr val="FF0000"/>
                  </a:solidFill>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 </a:t>
              </a:r>
              <a:r>
                <a:rPr lang="en-US" altLang="zh-CN" sz="2400" b="1" dirty="0">
                  <a:solidFill>
                    <a:srgbClr val="336600"/>
                  </a:solidFill>
                  <a:latin typeface="黑体" panose="02010609060101010101" pitchFamily="49" charset="-122"/>
                  <a:ea typeface="黑体" panose="02010609060101010101" pitchFamily="49" charset="-122"/>
                </a:rPr>
                <a:t>HINSTANCE </a:t>
              </a:r>
              <a:r>
                <a:rPr lang="en-US" altLang="zh-CN" sz="2400" b="1" dirty="0" err="1">
                  <a:solidFill>
                    <a:srgbClr val="336600"/>
                  </a:solidFill>
                  <a:latin typeface="黑体" panose="02010609060101010101" pitchFamily="49" charset="-122"/>
                  <a:ea typeface="黑体" panose="02010609060101010101" pitchFamily="49" charset="-122"/>
                </a:rPr>
                <a:t>hThisInst</a:t>
              </a:r>
              <a:r>
                <a:rPr lang="en-US" altLang="zh-CN" sz="2400" b="1" dirty="0">
                  <a:solidFill>
                    <a:srgbClr val="336600"/>
                  </a:solidFill>
                  <a:latin typeface="黑体" panose="02010609060101010101" pitchFamily="49" charset="-122"/>
                  <a:ea typeface="黑体" panose="02010609060101010101" pitchFamily="49" charset="-122"/>
                </a:rPr>
                <a:t>,	∥</a:t>
              </a:r>
              <a:r>
                <a:rPr lang="zh-CN" altLang="en-US" sz="2400" b="1" dirty="0">
                  <a:solidFill>
                    <a:srgbClr val="336600"/>
                  </a:solidFill>
                  <a:latin typeface="黑体" panose="02010609060101010101" pitchFamily="49" charset="-122"/>
                  <a:ea typeface="黑体" panose="02010609060101010101" pitchFamily="49" charset="-122"/>
                </a:rPr>
                <a:t>应用程序当前实例句柄</a:t>
              </a:r>
              <a:endParaRPr lang="zh-CN" altLang="en-US" sz="2400" b="1" dirty="0">
                <a:solidFill>
                  <a:srgbClr val="00CC66"/>
                </a:solidFill>
                <a:latin typeface="黑体" panose="02010609060101010101" pitchFamily="49" charset="-122"/>
                <a:ea typeface="黑体" panose="02010609060101010101" pitchFamily="49" charset="-122"/>
              </a:endParaRPr>
            </a:p>
            <a:p>
              <a:pPr>
                <a:lnSpc>
                  <a:spcPct val="9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b="1" dirty="0">
                  <a:solidFill>
                    <a:srgbClr val="CC6600"/>
                  </a:solidFill>
                  <a:latin typeface="黑体" panose="02010609060101010101" pitchFamily="49" charset="-122"/>
                  <a:ea typeface="黑体" panose="02010609060101010101" pitchFamily="49" charset="-122"/>
                </a:rPr>
                <a:t>HINSTANCE </a:t>
              </a:r>
              <a:r>
                <a:rPr lang="en-US" altLang="zh-CN" sz="2400" b="1" dirty="0" err="1">
                  <a:solidFill>
                    <a:srgbClr val="CC6600"/>
                  </a:solidFill>
                  <a:latin typeface="黑体" panose="02010609060101010101" pitchFamily="49" charset="-122"/>
                  <a:ea typeface="黑体" panose="02010609060101010101" pitchFamily="49" charset="-122"/>
                </a:rPr>
                <a:t>hPrevInst</a:t>
              </a:r>
              <a:r>
                <a:rPr lang="en-US" altLang="zh-CN" sz="2400" b="1" dirty="0">
                  <a:solidFill>
                    <a:srgbClr val="CC6600"/>
                  </a:solidFill>
                  <a:latin typeface="黑体" panose="02010609060101010101" pitchFamily="49" charset="-122"/>
                  <a:ea typeface="黑体" panose="02010609060101010101" pitchFamily="49" charset="-122"/>
                </a:rPr>
                <a:t>,	∥</a:t>
              </a:r>
              <a:r>
                <a:rPr lang="zh-CN" altLang="en-US" sz="2400" b="1" dirty="0">
                  <a:solidFill>
                    <a:srgbClr val="CC6600"/>
                  </a:solidFill>
                  <a:latin typeface="黑体" panose="02010609060101010101" pitchFamily="49" charset="-122"/>
                  <a:ea typeface="黑体" panose="02010609060101010101" pitchFamily="49" charset="-122"/>
                </a:rPr>
                <a:t>应用程序其他实例句柄</a:t>
              </a:r>
              <a:endParaRPr lang="zh-CN" altLang="en-US" sz="2400" b="1" dirty="0">
                <a:solidFill>
                  <a:srgbClr val="FF9900"/>
                </a:solidFill>
                <a:latin typeface="黑体" panose="02010609060101010101" pitchFamily="49" charset="-122"/>
                <a:ea typeface="黑体" panose="02010609060101010101" pitchFamily="49" charset="-122"/>
              </a:endParaRPr>
            </a:p>
            <a:p>
              <a:pPr>
                <a:lnSpc>
                  <a:spcPct val="9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b="1" dirty="0">
                  <a:solidFill>
                    <a:srgbClr val="990099"/>
                  </a:solidFill>
                  <a:latin typeface="黑体" panose="02010609060101010101" pitchFamily="49" charset="-122"/>
                  <a:ea typeface="黑体" panose="02010609060101010101" pitchFamily="49" charset="-122"/>
                </a:rPr>
                <a:t>LPSTR </a:t>
              </a:r>
              <a:r>
                <a:rPr lang="en-US" altLang="zh-CN" sz="2400" b="1" dirty="0" err="1">
                  <a:solidFill>
                    <a:srgbClr val="990099"/>
                  </a:solidFill>
                  <a:latin typeface="黑体" panose="02010609060101010101" pitchFamily="49" charset="-122"/>
                  <a:ea typeface="黑体" panose="02010609060101010101" pitchFamily="49" charset="-122"/>
                </a:rPr>
                <a:t>lpszCmdLine</a:t>
              </a:r>
              <a:r>
                <a:rPr lang="en-US" altLang="zh-CN" sz="2400" b="1" dirty="0">
                  <a:solidFill>
                    <a:srgbClr val="990099"/>
                  </a:solidFill>
                  <a:latin typeface="黑体" panose="02010609060101010101" pitchFamily="49" charset="-122"/>
                  <a:ea typeface="黑体" panose="02010609060101010101" pitchFamily="49" charset="-122"/>
                </a:rPr>
                <a:t>,  	∥</a:t>
              </a:r>
              <a:r>
                <a:rPr lang="zh-CN" altLang="en-US" sz="2400" b="1" dirty="0">
                  <a:solidFill>
                    <a:srgbClr val="990099"/>
                  </a:solidFill>
                  <a:latin typeface="黑体" panose="02010609060101010101" pitchFamily="49" charset="-122"/>
                  <a:ea typeface="黑体" panose="02010609060101010101" pitchFamily="49" charset="-122"/>
                </a:rPr>
                <a:t>指向程序命令行参数的指针</a:t>
              </a:r>
            </a:p>
            <a:p>
              <a:pPr>
                <a:lnSpc>
                  <a:spcPct val="90000"/>
                </a:lnSpc>
                <a:spcBef>
                  <a:spcPct val="0"/>
                </a:spcBef>
                <a:buFontTx/>
                <a:buNone/>
              </a:pPr>
              <a:r>
                <a:rPr lang="zh-CN" altLang="en-US" sz="2400" dirty="0">
                  <a:latin typeface="黑体" panose="02010609060101010101" pitchFamily="49" charset="-122"/>
                  <a:ea typeface="黑体" panose="02010609060101010101" pitchFamily="49" charset="-122"/>
                </a:rPr>
                <a:t>  </a:t>
              </a:r>
              <a:r>
                <a:rPr lang="en-US" altLang="zh-CN" sz="2400" b="1" dirty="0" err="1">
                  <a:solidFill>
                    <a:srgbClr val="003399"/>
                  </a:solidFill>
                  <a:latin typeface="黑体" panose="02010609060101010101" pitchFamily="49" charset="-122"/>
                  <a:ea typeface="黑体" panose="02010609060101010101" pitchFamily="49" charset="-122"/>
                </a:rPr>
                <a:t>Int</a:t>
              </a:r>
              <a:r>
                <a:rPr lang="en-US" altLang="zh-CN" sz="2400" b="1" dirty="0">
                  <a:solidFill>
                    <a:srgbClr val="003399"/>
                  </a:solidFill>
                  <a:latin typeface="黑体" panose="02010609060101010101" pitchFamily="49" charset="-122"/>
                  <a:ea typeface="黑体" panose="02010609060101010101" pitchFamily="49" charset="-122"/>
                </a:rPr>
                <a:t> </a:t>
              </a:r>
              <a:r>
                <a:rPr lang="en-US" altLang="zh-CN" sz="2400" b="1" dirty="0" err="1">
                  <a:solidFill>
                    <a:srgbClr val="003399"/>
                  </a:solidFill>
                  <a:latin typeface="黑体" panose="02010609060101010101" pitchFamily="49" charset="-122"/>
                  <a:ea typeface="黑体" panose="02010609060101010101" pitchFamily="49" charset="-122"/>
                </a:rPr>
                <a:t>nCmdShow</a:t>
              </a:r>
              <a:r>
                <a:rPr lang="en-US" altLang="zh-CN" sz="2400" b="1" dirty="0">
                  <a:solidFill>
                    <a:srgbClr val="003399"/>
                  </a:solidFill>
                  <a:latin typeface="黑体" panose="02010609060101010101" pitchFamily="49" charset="-122"/>
                  <a:ea typeface="黑体" panose="02010609060101010101" pitchFamily="49" charset="-122"/>
                </a:rPr>
                <a:t>	</a:t>
              </a:r>
              <a:r>
                <a:rPr lang="en-US" altLang="zh-CN" sz="2000" b="1" dirty="0" smtClean="0">
                  <a:solidFill>
                    <a:srgbClr val="003399"/>
                  </a:solidFill>
                  <a:latin typeface="黑体" panose="02010609060101010101" pitchFamily="49" charset="-122"/>
                  <a:ea typeface="黑体" panose="02010609060101010101" pitchFamily="49" charset="-122"/>
                </a:rPr>
                <a:t>∥</a:t>
              </a:r>
              <a:r>
                <a:rPr lang="zh-CN" altLang="en-US" sz="2000" b="1" dirty="0">
                  <a:solidFill>
                    <a:srgbClr val="003399"/>
                  </a:solidFill>
                  <a:latin typeface="黑体" panose="02010609060101010101" pitchFamily="49" charset="-122"/>
                  <a:ea typeface="黑体" panose="02010609060101010101" pitchFamily="49" charset="-122"/>
                </a:rPr>
                <a:t>应用程序开始执行时窗口显示方式的整数值标</a:t>
              </a:r>
              <a:r>
                <a:rPr lang="zh-CN" altLang="en-US" sz="2000" b="1" dirty="0" smtClean="0">
                  <a:solidFill>
                    <a:srgbClr val="003399"/>
                  </a:solidFill>
                  <a:latin typeface="黑体" panose="02010609060101010101" pitchFamily="49" charset="-122"/>
                  <a:ea typeface="黑体" panose="02010609060101010101" pitchFamily="49" charset="-122"/>
                </a:rPr>
                <a:t>识</a:t>
              </a:r>
              <a:r>
                <a:rPr lang="en-US" altLang="zh-CN" sz="2000" b="1" dirty="0" smtClean="0">
                  <a:solidFill>
                    <a:srgbClr val="003399"/>
                  </a:solidFill>
                  <a:latin typeface="黑体" panose="02010609060101010101" pitchFamily="49" charset="-122"/>
                  <a:ea typeface="黑体" panose="02010609060101010101" pitchFamily="49" charset="-122"/>
                </a:rPr>
                <a:t>(</a:t>
              </a:r>
              <a:r>
                <a:rPr lang="zh-CN" altLang="en-US" sz="2000" b="1" dirty="0" smtClean="0">
                  <a:solidFill>
                    <a:srgbClr val="003399"/>
                  </a:solidFill>
                  <a:latin typeface="黑体" panose="02010609060101010101" pitchFamily="49" charset="-122"/>
                  <a:ea typeface="黑体" panose="02010609060101010101" pitchFamily="49" charset="-122"/>
                </a:rPr>
                <a:t>见教材</a:t>
              </a:r>
              <a:r>
                <a:rPr lang="en-US" altLang="zh-CN" sz="2000" b="1" dirty="0" smtClean="0">
                  <a:solidFill>
                    <a:srgbClr val="003399"/>
                  </a:solidFill>
                  <a:latin typeface="黑体" panose="02010609060101010101" pitchFamily="49" charset="-122"/>
                  <a:ea typeface="黑体" panose="02010609060101010101" pitchFamily="49" charset="-122"/>
                </a:rPr>
                <a:t>)</a:t>
              </a:r>
              <a:endParaRPr lang="zh-CN" altLang="en-US" sz="2400" b="1" dirty="0">
                <a:solidFill>
                  <a:srgbClr val="003399"/>
                </a:solidFill>
                <a:latin typeface="黑体" panose="02010609060101010101" pitchFamily="49" charset="-122"/>
                <a:ea typeface="黑体" panose="02010609060101010101" pitchFamily="49" charset="-122"/>
              </a:endParaRPr>
            </a:p>
            <a:p>
              <a:pPr>
                <a:lnSpc>
                  <a:spcPct val="90000"/>
                </a:lnSpc>
                <a:spcBef>
                  <a:spcPct val="0"/>
                </a:spcBef>
                <a:buFontTx/>
                <a:buNone/>
              </a:pPr>
              <a:r>
                <a:rPr lang="en-US" altLang="zh-CN" sz="2400" b="1" dirty="0">
                  <a:solidFill>
                    <a:srgbClr val="FF0000"/>
                  </a:solidFill>
                  <a:latin typeface="黑体" panose="02010609060101010101" pitchFamily="49" charset="-122"/>
                  <a:ea typeface="黑体" panose="02010609060101010101" pitchFamily="49" charset="-122"/>
                </a:rPr>
                <a:t>)</a:t>
              </a:r>
            </a:p>
          </p:txBody>
        </p:sp>
        <p:sp>
          <p:nvSpPr>
            <p:cNvPr id="30733" name="Line 19"/>
            <p:cNvSpPr>
              <a:spLocks noChangeShapeType="1"/>
            </p:cNvSpPr>
            <p:nvPr/>
          </p:nvSpPr>
          <p:spPr bwMode="auto">
            <a:xfrm>
              <a:off x="720" y="2256"/>
              <a:ext cx="0" cy="576"/>
            </a:xfrm>
            <a:prstGeom prst="line">
              <a:avLst/>
            </a:prstGeom>
            <a:noFill/>
            <a:ln w="57150">
              <a:solidFill>
                <a:srgbClr val="FF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13" name="Text Box 17"/>
          <p:cNvSpPr txBox="1">
            <a:spLocks noChangeArrowheads="1"/>
          </p:cNvSpPr>
          <p:nvPr/>
        </p:nvSpPr>
        <p:spPr bwMode="auto">
          <a:xfrm>
            <a:off x="4523928" y="3200400"/>
            <a:ext cx="5181600" cy="1552575"/>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FF0000"/>
                </a:solidFill>
              </a:rPr>
              <a:t>注意！</a:t>
            </a:r>
            <a:r>
              <a:rPr lang="en-US" altLang="zh-CN" sz="2400" b="1" dirty="0">
                <a:solidFill>
                  <a:srgbClr val="FF33CC"/>
                </a:solidFill>
              </a:rPr>
              <a:t>Win</a:t>
            </a:r>
            <a:r>
              <a:rPr lang="zh-CN" altLang="en-US" sz="2400" b="1" dirty="0">
                <a:solidFill>
                  <a:srgbClr val="FF33CC"/>
                </a:solidFill>
              </a:rPr>
              <a:t>是多任务管理的，同一应用程序的多个窗口可能会同时存</a:t>
            </a:r>
            <a:r>
              <a:rPr lang="en-US" altLang="zh-CN" sz="2400" b="1" dirty="0">
                <a:solidFill>
                  <a:srgbClr val="FF33CC"/>
                </a:solidFill>
              </a:rPr>
              <a:t>,Win</a:t>
            </a:r>
            <a:r>
              <a:rPr lang="zh-CN" altLang="en-US" sz="2400" b="1" dirty="0">
                <a:solidFill>
                  <a:srgbClr val="FF33CC"/>
                </a:solidFill>
              </a:rPr>
              <a:t>系统对每个窗口的执行称为一个实例</a:t>
            </a:r>
            <a:r>
              <a:rPr lang="en-US" altLang="zh-CN" sz="2400" b="1" dirty="0">
                <a:solidFill>
                  <a:srgbClr val="FF33CC"/>
                </a:solidFill>
              </a:rPr>
              <a:t>,</a:t>
            </a:r>
            <a:r>
              <a:rPr lang="zh-CN" altLang="en-US" sz="2400" b="1" dirty="0">
                <a:solidFill>
                  <a:srgbClr val="FF33CC"/>
                </a:solidFill>
              </a:rPr>
              <a:t>并用一个实例句柄来唯一标识</a:t>
            </a:r>
            <a:endParaRPr lang="zh-CN" altLang="en-US" sz="2400" b="1" dirty="0">
              <a:solidFill>
                <a:srgbClr val="99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9706"/>
                                        </p:tgtEl>
                                        <p:attrNameLst>
                                          <p:attrName>style.visibility</p:attrName>
                                        </p:attrNameLst>
                                      </p:cBhvr>
                                      <p:to>
                                        <p:strVal val="visible"/>
                                      </p:to>
                                    </p:set>
                                    <p:anim calcmode="lin" valueType="num">
                                      <p:cBhvr additive="base">
                                        <p:cTn id="7" dur="500"/>
                                        <p:tgtEl>
                                          <p:spTgt spid="29706"/>
                                        </p:tgtEl>
                                        <p:attrNameLst>
                                          <p:attrName>ppt_x</p:attrName>
                                        </p:attrNameLst>
                                      </p:cBhvr>
                                      <p:tavLst>
                                        <p:tav tm="0">
                                          <p:val>
                                            <p:strVal val="#ppt_x-#ppt_w*1.125000"/>
                                          </p:val>
                                        </p:tav>
                                        <p:tav tm="100000">
                                          <p:val>
                                            <p:strVal val="#ppt_x"/>
                                          </p:val>
                                        </p:tav>
                                      </p:tavLst>
                                    </p:anim>
                                    <p:animEffect transition="in" filter="wipe(right)">
                                      <p:cBhvr>
                                        <p:cTn id="8" dur="500"/>
                                        <p:tgtEl>
                                          <p:spTgt spid="29706"/>
                                        </p:tgtEl>
                                      </p:cBhvr>
                                    </p:animEffect>
                                  </p:childTnLst>
                                </p:cTn>
                              </p:par>
                            </p:childTnLst>
                          </p:cTn>
                        </p:par>
                        <p:par>
                          <p:cTn id="9" fill="hold" nodeType="afterGroup">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29714"/>
                                        </p:tgtEl>
                                        <p:attrNameLst>
                                          <p:attrName>style.visibility</p:attrName>
                                        </p:attrNameLst>
                                      </p:cBhvr>
                                      <p:to>
                                        <p:strVal val="visible"/>
                                      </p:to>
                                    </p:set>
                                    <p:animEffect transition="in" filter="wipe(up)">
                                      <p:cBhvr>
                                        <p:cTn id="12" dur="500"/>
                                        <p:tgtEl>
                                          <p:spTgt spid="29714"/>
                                        </p:tgtEl>
                                      </p:cBhvr>
                                    </p:animEffect>
                                  </p:childTnLst>
                                </p:cTn>
                              </p:par>
                            </p:childTnLst>
                          </p:cTn>
                        </p:par>
                        <p:par>
                          <p:cTn id="13" fill="hold" nodeType="afterGroup">
                            <p:stCondLst>
                              <p:cond delay="1000"/>
                            </p:stCondLst>
                            <p:childTnLst>
                              <p:par>
                                <p:cTn id="14" presetID="22" presetClass="entr" presetSubtype="8" fill="hold" nodeType="afterEffect">
                                  <p:stCondLst>
                                    <p:cond delay="0"/>
                                  </p:stCondLst>
                                  <p:childTnLst>
                                    <p:set>
                                      <p:cBhvr>
                                        <p:cTn id="15" dur="1" fill="hold">
                                          <p:stCondLst>
                                            <p:cond delay="0"/>
                                          </p:stCondLst>
                                        </p:cTn>
                                        <p:tgtEl>
                                          <p:spTgt spid="29712"/>
                                        </p:tgtEl>
                                        <p:attrNameLst>
                                          <p:attrName>style.visibility</p:attrName>
                                        </p:attrNameLst>
                                      </p:cBhvr>
                                      <p:to>
                                        <p:strVal val="visible"/>
                                      </p:to>
                                    </p:set>
                                    <p:animEffect transition="in" filter="wipe(left)">
                                      <p:cBhvr>
                                        <p:cTn id="16" dur="500"/>
                                        <p:tgtEl>
                                          <p:spTgt spid="2971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9708"/>
                                        </p:tgtEl>
                                        <p:attrNameLst>
                                          <p:attrName>style.visibility</p:attrName>
                                        </p:attrNameLst>
                                      </p:cBhvr>
                                      <p:to>
                                        <p:strVal val="visible"/>
                                      </p:to>
                                    </p:set>
                                    <p:animEffect transition="in" filter="wipe(up)">
                                      <p:cBhvr>
                                        <p:cTn id="21" dur="500"/>
                                        <p:tgtEl>
                                          <p:spTgt spid="29708"/>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9702"/>
                                        </p:tgtEl>
                                        <p:attrNameLst>
                                          <p:attrName>style.visibility</p:attrName>
                                        </p:attrNameLst>
                                      </p:cBhvr>
                                      <p:to>
                                        <p:strVal val="visible"/>
                                      </p:to>
                                    </p:set>
                                    <p:animEffect transition="in" filter="wipe(left)">
                                      <p:cBhvr>
                                        <p:cTn id="25" dur="500"/>
                                        <p:tgtEl>
                                          <p:spTgt spid="2970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5" presetClass="entr" presetSubtype="5" fill="hold" nodeType="clickEffect">
                                  <p:stCondLst>
                                    <p:cond delay="0"/>
                                  </p:stCondLst>
                                  <p:childTnLst>
                                    <p:set>
                                      <p:cBhvr>
                                        <p:cTn id="29" dur="1" fill="hold">
                                          <p:stCondLst>
                                            <p:cond delay="0"/>
                                          </p:stCondLst>
                                        </p:cTn>
                                        <p:tgtEl>
                                          <p:spTgt spid="29717"/>
                                        </p:tgtEl>
                                        <p:attrNameLst>
                                          <p:attrName>style.visibility</p:attrName>
                                        </p:attrNameLst>
                                      </p:cBhvr>
                                      <p:to>
                                        <p:strVal val="visible"/>
                                      </p:to>
                                    </p:set>
                                    <p:animEffect transition="in" filter="checkerboard(down)">
                                      <p:cBhvr>
                                        <p:cTn id="30" dur="500"/>
                                        <p:tgtEl>
                                          <p:spTgt spid="29717"/>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7" presetClass="entr" presetSubtype="4" fill="hold" grpId="0" nodeType="clickEffect">
                                  <p:stCondLst>
                                    <p:cond delay="0"/>
                                  </p:stCondLst>
                                  <p:childTnLst>
                                    <p:set>
                                      <p:cBhvr>
                                        <p:cTn id="34" dur="1" fill="hold">
                                          <p:stCondLst>
                                            <p:cond delay="0"/>
                                          </p:stCondLst>
                                        </p:cTn>
                                        <p:tgtEl>
                                          <p:spTgt spid="29713"/>
                                        </p:tgtEl>
                                        <p:attrNameLst>
                                          <p:attrName>style.visibility</p:attrName>
                                        </p:attrNameLst>
                                      </p:cBhvr>
                                      <p:to>
                                        <p:strVal val="visible"/>
                                      </p:to>
                                    </p:set>
                                    <p:anim calcmode="lin" valueType="num">
                                      <p:cBhvr>
                                        <p:cTn id="35" dur="500" fill="hold"/>
                                        <p:tgtEl>
                                          <p:spTgt spid="29713"/>
                                        </p:tgtEl>
                                        <p:attrNameLst>
                                          <p:attrName>ppt_x</p:attrName>
                                        </p:attrNameLst>
                                      </p:cBhvr>
                                      <p:tavLst>
                                        <p:tav tm="0">
                                          <p:val>
                                            <p:strVal val="#ppt_x"/>
                                          </p:val>
                                        </p:tav>
                                        <p:tav tm="100000">
                                          <p:val>
                                            <p:strVal val="#ppt_x"/>
                                          </p:val>
                                        </p:tav>
                                      </p:tavLst>
                                    </p:anim>
                                    <p:anim calcmode="lin" valueType="num">
                                      <p:cBhvr>
                                        <p:cTn id="36" dur="500" fill="hold"/>
                                        <p:tgtEl>
                                          <p:spTgt spid="29713"/>
                                        </p:tgtEl>
                                        <p:attrNameLst>
                                          <p:attrName>ppt_y</p:attrName>
                                        </p:attrNameLst>
                                      </p:cBhvr>
                                      <p:tavLst>
                                        <p:tav tm="0">
                                          <p:val>
                                            <p:strVal val="#ppt_y+#ppt_h/2"/>
                                          </p:val>
                                        </p:tav>
                                        <p:tav tm="100000">
                                          <p:val>
                                            <p:strVal val="#ppt_y"/>
                                          </p:val>
                                        </p:tav>
                                      </p:tavLst>
                                    </p:anim>
                                    <p:anim calcmode="lin" valueType="num">
                                      <p:cBhvr>
                                        <p:cTn id="37" dur="500" fill="hold"/>
                                        <p:tgtEl>
                                          <p:spTgt spid="29713"/>
                                        </p:tgtEl>
                                        <p:attrNameLst>
                                          <p:attrName>ppt_w</p:attrName>
                                        </p:attrNameLst>
                                      </p:cBhvr>
                                      <p:tavLst>
                                        <p:tav tm="0">
                                          <p:val>
                                            <p:strVal val="#ppt_w"/>
                                          </p:val>
                                        </p:tav>
                                        <p:tav tm="100000">
                                          <p:val>
                                            <p:strVal val="#ppt_w"/>
                                          </p:val>
                                        </p:tav>
                                      </p:tavLst>
                                    </p:anim>
                                    <p:anim calcmode="lin" valueType="num">
                                      <p:cBhvr>
                                        <p:cTn id="38" dur="500" fill="hold"/>
                                        <p:tgtEl>
                                          <p:spTgt spid="2971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autoUpdateAnimBg="0"/>
      <p:bldP spid="29708" grpId="0" animBg="1"/>
      <p:bldP spid="29706" grpId="0" animBg="1" autoUpdateAnimBg="0"/>
      <p:bldP spid="29714" grpId="0" animBg="1"/>
      <p:bldP spid="29713"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B0A9019-C58D-4C6E-ADBC-75C7FF7DFD7D}" type="slidenum">
              <a:rPr lang="en-US" altLang="zh-CN" sz="1400" smtClean="0"/>
              <a:pPr>
                <a:spcBef>
                  <a:spcPct val="50000"/>
                </a:spcBef>
                <a:buFontTx/>
                <a:buNone/>
              </a:pPr>
              <a:t>24</a:t>
            </a:fld>
            <a:endParaRPr lang="en-US" altLang="zh-CN" sz="1400" smtClean="0"/>
          </a:p>
        </p:txBody>
      </p:sp>
      <p:sp>
        <p:nvSpPr>
          <p:cNvPr id="31747" name="Text Box 2"/>
          <p:cNvSpPr txBox="1">
            <a:spLocks noChangeArrowheads="1"/>
          </p:cNvSpPr>
          <p:nvPr/>
        </p:nvSpPr>
        <p:spPr bwMode="auto">
          <a:xfrm>
            <a:off x="82550" y="106363"/>
            <a:ext cx="2079625" cy="579437"/>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b="1">
                <a:solidFill>
                  <a:srgbClr val="FF3300"/>
                </a:solidFill>
              </a:rPr>
              <a:t>(2)  </a:t>
            </a:r>
            <a:r>
              <a:rPr lang="zh-CN" altLang="en-US" b="1">
                <a:solidFill>
                  <a:srgbClr val="FF3300"/>
                </a:solidFill>
              </a:rPr>
              <a:t>初始化</a:t>
            </a:r>
            <a:endParaRPr lang="zh-CN" altLang="en-US"/>
          </a:p>
        </p:txBody>
      </p:sp>
      <p:sp>
        <p:nvSpPr>
          <p:cNvPr id="30732" name="Text Box 12"/>
          <p:cNvSpPr txBox="1">
            <a:spLocks noChangeArrowheads="1"/>
          </p:cNvSpPr>
          <p:nvPr/>
        </p:nvSpPr>
        <p:spPr bwMode="auto">
          <a:xfrm>
            <a:off x="82550" y="3200400"/>
            <a:ext cx="2576513" cy="519113"/>
          </a:xfrm>
          <a:prstGeom prst="rect">
            <a:avLst/>
          </a:prstGeom>
          <a:solidFill>
            <a:srgbClr val="FF33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FFFF00"/>
                </a:solidFill>
              </a:rPr>
              <a:t>(a)</a:t>
            </a:r>
            <a:r>
              <a:rPr lang="zh-CN" altLang="en-US" sz="2800" b="1">
                <a:solidFill>
                  <a:srgbClr val="FFFF00"/>
                </a:solidFill>
              </a:rPr>
              <a:t>窗口类定义</a:t>
            </a:r>
          </a:p>
        </p:txBody>
      </p:sp>
      <p:sp>
        <p:nvSpPr>
          <p:cNvPr id="30733" name="Text Box 13"/>
          <p:cNvSpPr txBox="1">
            <a:spLocks noChangeArrowheads="1"/>
          </p:cNvSpPr>
          <p:nvPr/>
        </p:nvSpPr>
        <p:spPr bwMode="auto">
          <a:xfrm>
            <a:off x="82550" y="3810000"/>
            <a:ext cx="9658350" cy="885825"/>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600" b="1"/>
              <a:t>        </a:t>
            </a:r>
            <a:r>
              <a:rPr lang="zh-CN" altLang="en-US" sz="2600" b="1"/>
              <a:t>通过给窗口类数据结构</a:t>
            </a:r>
            <a:r>
              <a:rPr lang="en-US" altLang="zh-CN" sz="2600" b="1">
                <a:solidFill>
                  <a:srgbClr val="FF0000"/>
                </a:solidFill>
              </a:rPr>
              <a:t>WNDCLASS</a:t>
            </a:r>
            <a:r>
              <a:rPr lang="zh-CN" altLang="en-US" sz="2600" b="1"/>
              <a:t>赋值完成</a:t>
            </a:r>
            <a:r>
              <a:rPr lang="en-US" altLang="zh-CN" sz="2600" b="1"/>
              <a:t>,</a:t>
            </a:r>
            <a:r>
              <a:rPr lang="zh-CN" altLang="en-US" sz="2600" b="1"/>
              <a:t>该数据结构中包含窗口类的各种属性。窗口类定义常用以下函数：</a:t>
            </a:r>
          </a:p>
        </p:txBody>
      </p:sp>
      <p:grpSp>
        <p:nvGrpSpPr>
          <p:cNvPr id="30752" name="Group 32"/>
          <p:cNvGrpSpPr>
            <a:grpSpLocks/>
          </p:cNvGrpSpPr>
          <p:nvPr/>
        </p:nvGrpSpPr>
        <p:grpSpPr bwMode="auto">
          <a:xfrm>
            <a:off x="0" y="4800600"/>
            <a:ext cx="9823450" cy="1939925"/>
            <a:chOff x="0" y="3024"/>
            <a:chExt cx="5712" cy="1222"/>
          </a:xfrm>
        </p:grpSpPr>
        <p:sp>
          <p:nvSpPr>
            <p:cNvPr id="31767" name="Text Box 14"/>
            <p:cNvSpPr txBox="1">
              <a:spLocks noChangeArrowheads="1"/>
            </p:cNvSpPr>
            <p:nvPr/>
          </p:nvSpPr>
          <p:spPr bwMode="auto">
            <a:xfrm>
              <a:off x="87" y="3024"/>
              <a:ext cx="5577" cy="518"/>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dirty="0" err="1"/>
                <a:t>LoadIcon</a:t>
              </a:r>
              <a:r>
                <a:rPr lang="zh-CN" altLang="en-US" sz="2400" b="1" dirty="0"/>
                <a:t>的作用是在应用程序中加载一个窗口图标。其原型为：</a:t>
              </a:r>
            </a:p>
            <a:p>
              <a:pPr>
                <a:spcBef>
                  <a:spcPct val="0"/>
                </a:spcBef>
                <a:buFontTx/>
                <a:buNone/>
              </a:pPr>
              <a:r>
                <a:rPr lang="en-US" altLang="zh-CN" sz="2400" b="1" dirty="0">
                  <a:latin typeface="黑体" panose="02010609060101010101" pitchFamily="49" charset="-122"/>
                  <a:ea typeface="黑体" panose="02010609060101010101" pitchFamily="49" charset="-122"/>
                </a:rPr>
                <a:t>HICON </a:t>
              </a:r>
              <a:r>
                <a:rPr lang="en-US" altLang="zh-CN" sz="2400" b="1" dirty="0" err="1">
                  <a:latin typeface="黑体" panose="02010609060101010101" pitchFamily="49" charset="-122"/>
                  <a:ea typeface="黑体" panose="02010609060101010101" pitchFamily="49" charset="-122"/>
                </a:rPr>
                <a:t>LoadIcon</a:t>
              </a:r>
              <a:r>
                <a:rPr lang="en-US" altLang="zh-CN" sz="2400" b="1" dirty="0">
                  <a:latin typeface="黑体" panose="02010609060101010101" pitchFamily="49" charset="-122"/>
                  <a:ea typeface="黑体" panose="02010609060101010101" pitchFamily="49" charset="-122"/>
                </a:rPr>
                <a:t>(HINSTANCE </a:t>
              </a:r>
              <a:r>
                <a:rPr lang="en-US" altLang="zh-CN" sz="2400" b="1" dirty="0" err="1">
                  <a:solidFill>
                    <a:srgbClr val="FF3300"/>
                  </a:solidFill>
                  <a:latin typeface="黑体" panose="02010609060101010101" pitchFamily="49" charset="-122"/>
                  <a:ea typeface="黑体" panose="02010609060101010101" pitchFamily="49" charset="-122"/>
                </a:rPr>
                <a:t>hInstance</a:t>
              </a:r>
              <a:r>
                <a:rPr lang="en-US" altLang="zh-CN" sz="2400" b="1" dirty="0" err="1">
                  <a:latin typeface="黑体" panose="02010609060101010101" pitchFamily="49" charset="-122"/>
                  <a:ea typeface="黑体" panose="02010609060101010101" pitchFamily="49" charset="-122"/>
                </a:rPr>
                <a:t>,LPCTSTR</a:t>
              </a:r>
              <a:r>
                <a:rPr lang="en-US" altLang="zh-CN" sz="2400" b="1" dirty="0">
                  <a:latin typeface="黑体" panose="02010609060101010101" pitchFamily="49" charset="-122"/>
                  <a:ea typeface="黑体" panose="02010609060101010101" pitchFamily="49" charset="-122"/>
                </a:rPr>
                <a:t> </a:t>
              </a:r>
              <a:r>
                <a:rPr lang="en-US" altLang="zh-CN" sz="2400" b="1" dirty="0" err="1">
                  <a:solidFill>
                    <a:srgbClr val="FF33CC"/>
                  </a:solidFill>
                  <a:latin typeface="黑体" panose="02010609060101010101" pitchFamily="49" charset="-122"/>
                  <a:ea typeface="黑体" panose="02010609060101010101" pitchFamily="49" charset="-122"/>
                </a:rPr>
                <a:t>lpIconName</a:t>
              </a:r>
              <a:r>
                <a:rPr lang="en-US" altLang="zh-CN" sz="2400" b="1"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p:txBody>
        </p:sp>
        <p:sp>
          <p:nvSpPr>
            <p:cNvPr id="31768" name="AutoShape 15"/>
            <p:cNvSpPr>
              <a:spLocks noChangeArrowheads="1"/>
            </p:cNvSpPr>
            <p:nvPr/>
          </p:nvSpPr>
          <p:spPr bwMode="auto">
            <a:xfrm>
              <a:off x="2544" y="3814"/>
              <a:ext cx="3168" cy="384"/>
            </a:xfrm>
            <a:prstGeom prst="wedgeRoundRectCallout">
              <a:avLst>
                <a:gd name="adj1" fmla="val 13319"/>
                <a:gd name="adj2" fmla="val -129949"/>
                <a:gd name="adj3" fmla="val 16667"/>
              </a:avLst>
            </a:prstGeom>
            <a:solidFill>
              <a:srgbClr val="00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33CC"/>
                  </a:solidFill>
                  <a:latin typeface="楷体" panose="02010609060101010101" pitchFamily="49" charset="-122"/>
                  <a:ea typeface="楷体" panose="02010609060101010101" pitchFamily="49" charset="-122"/>
                </a:rPr>
                <a:t>图标资源名或系统预定义图标标识名</a:t>
              </a:r>
            </a:p>
          </p:txBody>
        </p:sp>
        <p:sp>
          <p:nvSpPr>
            <p:cNvPr id="31769" name="AutoShape 16"/>
            <p:cNvSpPr>
              <a:spLocks noChangeArrowheads="1"/>
            </p:cNvSpPr>
            <p:nvPr/>
          </p:nvSpPr>
          <p:spPr bwMode="auto">
            <a:xfrm>
              <a:off x="0" y="3718"/>
              <a:ext cx="2448" cy="528"/>
            </a:xfrm>
            <a:prstGeom prst="wedgeRoundRectCallout">
              <a:avLst>
                <a:gd name="adj1" fmla="val 67810"/>
                <a:gd name="adj2" fmla="val -92426"/>
                <a:gd name="adj3" fmla="val 16667"/>
              </a:avLst>
            </a:prstGeom>
            <a:solidFill>
              <a:srgbClr val="00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3300"/>
                  </a:solidFill>
                  <a:latin typeface="楷体" panose="02010609060101010101" pitchFamily="49" charset="-122"/>
                  <a:ea typeface="楷体" panose="02010609060101010101" pitchFamily="49" charset="-122"/>
                </a:rPr>
                <a:t>图标资源所在的模块句柄，</a:t>
              </a:r>
            </a:p>
            <a:p>
              <a:pPr algn="ctr" eaLnBrk="1" hangingPunct="1">
                <a:spcBef>
                  <a:spcPct val="0"/>
                </a:spcBef>
                <a:buFontTx/>
                <a:buNone/>
              </a:pPr>
              <a:r>
                <a:rPr lang="en-US" altLang="zh-CN" sz="2400" b="1">
                  <a:solidFill>
                    <a:srgbClr val="FF3300"/>
                  </a:solidFill>
                  <a:latin typeface="楷体" panose="02010609060101010101" pitchFamily="49" charset="-122"/>
                  <a:ea typeface="楷体" panose="02010609060101010101" pitchFamily="49" charset="-122"/>
                </a:rPr>
                <a:t>NULL</a:t>
              </a:r>
              <a:r>
                <a:rPr lang="zh-CN" altLang="en-US" sz="2400" b="1">
                  <a:solidFill>
                    <a:srgbClr val="FF3300"/>
                  </a:solidFill>
                  <a:latin typeface="楷体" panose="02010609060101010101" pitchFamily="49" charset="-122"/>
                  <a:ea typeface="楷体" panose="02010609060101010101" pitchFamily="49" charset="-122"/>
                </a:rPr>
                <a:t>则使用系统预定义图标</a:t>
              </a:r>
              <a:endParaRPr lang="zh-CN" altLang="en-US" sz="2400">
                <a:latin typeface="黑体" panose="02010609060101010101" pitchFamily="49" charset="-122"/>
                <a:ea typeface="黑体" panose="02010609060101010101" pitchFamily="49" charset="-122"/>
              </a:endParaRPr>
            </a:p>
          </p:txBody>
        </p:sp>
      </p:grpSp>
      <p:grpSp>
        <p:nvGrpSpPr>
          <p:cNvPr id="30753" name="Group 33"/>
          <p:cNvGrpSpPr>
            <a:grpSpLocks/>
          </p:cNvGrpSpPr>
          <p:nvPr/>
        </p:nvGrpSpPr>
        <p:grpSpPr bwMode="auto">
          <a:xfrm>
            <a:off x="165101" y="76200"/>
            <a:ext cx="9658349" cy="2971800"/>
            <a:chOff x="96" y="48"/>
            <a:chExt cx="5652" cy="1872"/>
          </a:xfrm>
        </p:grpSpPr>
        <p:sp>
          <p:nvSpPr>
            <p:cNvPr id="31752" name="Text Box 3"/>
            <p:cNvSpPr txBox="1">
              <a:spLocks noChangeArrowheads="1"/>
            </p:cNvSpPr>
            <p:nvPr/>
          </p:nvSpPr>
          <p:spPr bwMode="auto">
            <a:xfrm>
              <a:off x="96" y="932"/>
              <a:ext cx="288" cy="748"/>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初始化</a:t>
              </a:r>
            </a:p>
          </p:txBody>
        </p:sp>
        <p:sp>
          <p:nvSpPr>
            <p:cNvPr id="31753" name="Text Box 4"/>
            <p:cNvSpPr txBox="1">
              <a:spLocks noChangeArrowheads="1"/>
            </p:cNvSpPr>
            <p:nvPr/>
          </p:nvSpPr>
          <p:spPr bwMode="auto">
            <a:xfrm>
              <a:off x="576" y="1632"/>
              <a:ext cx="1092" cy="2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显示窗口</a:t>
              </a:r>
            </a:p>
          </p:txBody>
        </p:sp>
        <p:sp>
          <p:nvSpPr>
            <p:cNvPr id="31754" name="AutoShape 5"/>
            <p:cNvSpPr>
              <a:spLocks/>
            </p:cNvSpPr>
            <p:nvPr/>
          </p:nvSpPr>
          <p:spPr bwMode="auto">
            <a:xfrm>
              <a:off x="384" y="816"/>
              <a:ext cx="192" cy="1008"/>
            </a:xfrm>
            <a:prstGeom prst="leftBrace">
              <a:avLst>
                <a:gd name="adj1" fmla="val 43750"/>
                <a:gd name="adj2" fmla="val 50000"/>
              </a:avLst>
            </a:prstGeom>
            <a:noFill/>
            <a:ln w="47625">
              <a:solidFill>
                <a:srgbClr val="FFFF00"/>
              </a:solidFill>
              <a:round/>
              <a:headEnd/>
              <a:tailEnd/>
            </a:ln>
            <a:extLst>
              <a:ext uri="{909E8E84-426E-40DD-AFC4-6F175D3DCCD1}">
                <a14:hiddenFill xmlns:a14="http://schemas.microsoft.com/office/drawing/2010/main">
                  <a:solidFill>
                    <a:srgbClr val="FFFF99"/>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31755" name="Text Box 6"/>
            <p:cNvSpPr txBox="1">
              <a:spLocks noChangeArrowheads="1"/>
            </p:cNvSpPr>
            <p:nvPr/>
          </p:nvSpPr>
          <p:spPr bwMode="auto">
            <a:xfrm>
              <a:off x="576" y="1311"/>
              <a:ext cx="1264" cy="288"/>
            </a:xfrm>
            <a:prstGeom prst="rect">
              <a:avLst/>
            </a:prstGeom>
            <a:solidFill>
              <a:schemeClr val="hlink"/>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创建窗口实例</a:t>
              </a:r>
            </a:p>
          </p:txBody>
        </p:sp>
        <p:sp>
          <p:nvSpPr>
            <p:cNvPr id="31756" name="Text Box 7"/>
            <p:cNvSpPr txBox="1">
              <a:spLocks noChangeArrowheads="1"/>
            </p:cNvSpPr>
            <p:nvPr/>
          </p:nvSpPr>
          <p:spPr bwMode="auto">
            <a:xfrm>
              <a:off x="576" y="960"/>
              <a:ext cx="3592" cy="288"/>
            </a:xfrm>
            <a:prstGeom prst="rect">
              <a:avLst/>
            </a:prstGeom>
            <a:solidFill>
              <a:srgbClr val="99FF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窗口类的注册：窗口类必须先注册后使用</a:t>
              </a:r>
            </a:p>
          </p:txBody>
        </p:sp>
        <p:sp>
          <p:nvSpPr>
            <p:cNvPr id="31757" name="Text Box 8"/>
            <p:cNvSpPr txBox="1">
              <a:spLocks noChangeArrowheads="1"/>
            </p:cNvSpPr>
            <p:nvPr/>
          </p:nvSpPr>
          <p:spPr bwMode="auto">
            <a:xfrm>
              <a:off x="576" y="624"/>
              <a:ext cx="3398" cy="288"/>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窗口类的定义：定义窗口的形式与功能</a:t>
              </a:r>
            </a:p>
          </p:txBody>
        </p:sp>
        <p:sp>
          <p:nvSpPr>
            <p:cNvPr id="31758" name="Text Box 18"/>
            <p:cNvSpPr txBox="1">
              <a:spLocks noChangeArrowheads="1"/>
            </p:cNvSpPr>
            <p:nvPr/>
          </p:nvSpPr>
          <p:spPr bwMode="auto">
            <a:xfrm>
              <a:off x="4368" y="48"/>
              <a:ext cx="884" cy="288"/>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latin typeface="黑体" panose="02010609060101010101" pitchFamily="49" charset="-122"/>
                  <a:ea typeface="黑体" panose="02010609060101010101" pitchFamily="49" charset="-122"/>
                </a:rPr>
                <a:t>LoadIcon</a:t>
              </a:r>
            </a:p>
          </p:txBody>
        </p:sp>
        <p:sp>
          <p:nvSpPr>
            <p:cNvPr id="31759" name="Text Box 19"/>
            <p:cNvSpPr txBox="1">
              <a:spLocks noChangeArrowheads="1"/>
            </p:cNvSpPr>
            <p:nvPr/>
          </p:nvSpPr>
          <p:spPr bwMode="auto">
            <a:xfrm>
              <a:off x="4368" y="360"/>
              <a:ext cx="1104" cy="288"/>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latin typeface="黑体" panose="02010609060101010101" pitchFamily="49" charset="-122"/>
                  <a:ea typeface="黑体" panose="02010609060101010101" pitchFamily="49" charset="-122"/>
                </a:rPr>
                <a:t>LoadCursor</a:t>
              </a:r>
            </a:p>
          </p:txBody>
        </p:sp>
        <p:sp>
          <p:nvSpPr>
            <p:cNvPr id="31760" name="Text Box 20"/>
            <p:cNvSpPr txBox="1">
              <a:spLocks noChangeArrowheads="1"/>
            </p:cNvSpPr>
            <p:nvPr/>
          </p:nvSpPr>
          <p:spPr bwMode="auto">
            <a:xfrm>
              <a:off x="4368" y="672"/>
              <a:ext cx="1380" cy="269"/>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200" b="1">
                  <a:latin typeface="黑体" panose="02010609060101010101" pitchFamily="49" charset="-122"/>
                  <a:ea typeface="黑体" panose="02010609060101010101" pitchFamily="49" charset="-122"/>
                </a:rPr>
                <a:t>GetStockObject</a:t>
              </a:r>
            </a:p>
          </p:txBody>
        </p:sp>
        <p:sp>
          <p:nvSpPr>
            <p:cNvPr id="31761" name="Text Box 22"/>
            <p:cNvSpPr txBox="1">
              <a:spLocks noChangeArrowheads="1"/>
            </p:cNvSpPr>
            <p:nvPr/>
          </p:nvSpPr>
          <p:spPr bwMode="auto">
            <a:xfrm>
              <a:off x="4176" y="960"/>
              <a:ext cx="1364" cy="288"/>
            </a:xfrm>
            <a:prstGeom prst="rect">
              <a:avLst/>
            </a:prstGeom>
            <a:solidFill>
              <a:srgbClr val="99FF3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latin typeface="黑体" panose="02010609060101010101" pitchFamily="49" charset="-122"/>
                  <a:ea typeface="黑体" panose="02010609060101010101" pitchFamily="49" charset="-122"/>
                </a:rPr>
                <a:t>RegisterClass</a:t>
              </a:r>
            </a:p>
          </p:txBody>
        </p:sp>
        <p:sp>
          <p:nvSpPr>
            <p:cNvPr id="31762" name="Text Box 23"/>
            <p:cNvSpPr txBox="1">
              <a:spLocks noChangeArrowheads="1"/>
            </p:cNvSpPr>
            <p:nvPr/>
          </p:nvSpPr>
          <p:spPr bwMode="auto">
            <a:xfrm>
              <a:off x="1920" y="1310"/>
              <a:ext cx="1364" cy="288"/>
            </a:xfrm>
            <a:prstGeom prst="rect">
              <a:avLst/>
            </a:prstGeom>
            <a:solidFill>
              <a:schemeClr val="hlink"/>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t>CreateWindow</a:t>
              </a:r>
              <a:endParaRPr lang="en-US" altLang="zh-CN" sz="2400" b="1">
                <a:solidFill>
                  <a:srgbClr val="99FF33"/>
                </a:solidFill>
              </a:endParaRPr>
            </a:p>
          </p:txBody>
        </p:sp>
        <p:sp>
          <p:nvSpPr>
            <p:cNvPr id="31763" name="Text Box 24"/>
            <p:cNvSpPr txBox="1">
              <a:spLocks noChangeArrowheads="1"/>
            </p:cNvSpPr>
            <p:nvPr/>
          </p:nvSpPr>
          <p:spPr bwMode="auto">
            <a:xfrm>
              <a:off x="1716" y="1632"/>
              <a:ext cx="2652" cy="288"/>
            </a:xfrm>
            <a:prstGeom prst="rect">
              <a:avLst/>
            </a:prstGeom>
            <a:solidFill>
              <a:schemeClr val="bg1"/>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latin typeface="黑体" panose="02010609060101010101" pitchFamily="49" charset="-122"/>
                  <a:ea typeface="黑体" panose="02010609060101010101" pitchFamily="49" charset="-122"/>
                </a:rPr>
                <a:t> ShowWindow </a:t>
              </a:r>
              <a:r>
                <a:rPr lang="zh-CN" altLang="en-US" sz="2400" b="1">
                  <a:latin typeface="黑体" panose="02010609060101010101" pitchFamily="49" charset="-122"/>
                  <a:ea typeface="黑体" panose="02010609060101010101" pitchFamily="49" charset="-122"/>
                </a:rPr>
                <a:t>，</a:t>
              </a:r>
              <a:r>
                <a:rPr lang="en-US" altLang="zh-CN" sz="2400" b="1">
                  <a:latin typeface="黑体" panose="02010609060101010101" pitchFamily="49" charset="-122"/>
                  <a:ea typeface="黑体" panose="02010609060101010101" pitchFamily="49" charset="-122"/>
                </a:rPr>
                <a:t>UpdateWindow</a:t>
              </a:r>
            </a:p>
          </p:txBody>
        </p:sp>
        <p:sp>
          <p:nvSpPr>
            <p:cNvPr id="31764" name="Line 27"/>
            <p:cNvSpPr>
              <a:spLocks noChangeShapeType="1"/>
            </p:cNvSpPr>
            <p:nvPr/>
          </p:nvSpPr>
          <p:spPr bwMode="auto">
            <a:xfrm>
              <a:off x="3984" y="768"/>
              <a:ext cx="384" cy="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5" name="Line 28"/>
            <p:cNvSpPr>
              <a:spLocks noChangeShapeType="1"/>
            </p:cNvSpPr>
            <p:nvPr/>
          </p:nvSpPr>
          <p:spPr bwMode="auto">
            <a:xfrm flipV="1">
              <a:off x="3984" y="528"/>
              <a:ext cx="384" cy="240"/>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66" name="Line 29"/>
            <p:cNvSpPr>
              <a:spLocks noChangeShapeType="1"/>
            </p:cNvSpPr>
            <p:nvPr/>
          </p:nvSpPr>
          <p:spPr bwMode="auto">
            <a:xfrm flipV="1">
              <a:off x="3984" y="240"/>
              <a:ext cx="384" cy="528"/>
            </a:xfrm>
            <a:prstGeom prst="line">
              <a:avLst/>
            </a:prstGeom>
            <a:noFill/>
            <a:ln w="3810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0753"/>
                                        </p:tgtEl>
                                        <p:attrNameLst>
                                          <p:attrName>style.visibility</p:attrName>
                                        </p:attrNameLst>
                                      </p:cBhvr>
                                      <p:to>
                                        <p:strVal val="visible"/>
                                      </p:to>
                                    </p:set>
                                    <p:animEffect transition="in" filter="blinds(vertical)">
                                      <p:cBhvr>
                                        <p:cTn id="7" dur="500"/>
                                        <p:tgtEl>
                                          <p:spTgt spid="307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30732"/>
                                        </p:tgtEl>
                                        <p:attrNameLst>
                                          <p:attrName>style.visibility</p:attrName>
                                        </p:attrNameLst>
                                      </p:cBhvr>
                                      <p:to>
                                        <p:strVal val="visible"/>
                                      </p:to>
                                    </p:set>
                                    <p:anim calcmode="lin" valueType="num">
                                      <p:cBhvr additive="base">
                                        <p:cTn id="12" dur="500"/>
                                        <p:tgtEl>
                                          <p:spTgt spid="30732"/>
                                        </p:tgtEl>
                                        <p:attrNameLst>
                                          <p:attrName>ppt_x</p:attrName>
                                        </p:attrNameLst>
                                      </p:cBhvr>
                                      <p:tavLst>
                                        <p:tav tm="0">
                                          <p:val>
                                            <p:strVal val="#ppt_x-#ppt_w*1.125000"/>
                                          </p:val>
                                        </p:tav>
                                        <p:tav tm="100000">
                                          <p:val>
                                            <p:strVal val="#ppt_x"/>
                                          </p:val>
                                        </p:tav>
                                      </p:tavLst>
                                    </p:anim>
                                    <p:animEffect transition="in" filter="wipe(right)">
                                      <p:cBhvr>
                                        <p:cTn id="13" dur="500"/>
                                        <p:tgtEl>
                                          <p:spTgt spid="307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30733"/>
                                        </p:tgtEl>
                                        <p:attrNameLst>
                                          <p:attrName>style.visibility</p:attrName>
                                        </p:attrNameLst>
                                      </p:cBhvr>
                                      <p:to>
                                        <p:strVal val="visible"/>
                                      </p:to>
                                    </p:set>
                                    <p:anim calcmode="lin" valueType="num">
                                      <p:cBhvr additive="base">
                                        <p:cTn id="18" dur="500"/>
                                        <p:tgtEl>
                                          <p:spTgt spid="30733"/>
                                        </p:tgtEl>
                                        <p:attrNameLst>
                                          <p:attrName>ppt_x</p:attrName>
                                        </p:attrNameLst>
                                      </p:cBhvr>
                                      <p:tavLst>
                                        <p:tav tm="0">
                                          <p:val>
                                            <p:strVal val="#ppt_x+#ppt_w*1.125000"/>
                                          </p:val>
                                        </p:tav>
                                        <p:tav tm="100000">
                                          <p:val>
                                            <p:strVal val="#ppt_x"/>
                                          </p:val>
                                        </p:tav>
                                      </p:tavLst>
                                    </p:anim>
                                    <p:animEffect transition="in" filter="wipe(left)">
                                      <p:cBhvr>
                                        <p:cTn id="19" dur="500"/>
                                        <p:tgtEl>
                                          <p:spTgt spid="3073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5" fill="hold" nodeType="clickEffect">
                                  <p:stCondLst>
                                    <p:cond delay="0"/>
                                  </p:stCondLst>
                                  <p:childTnLst>
                                    <p:set>
                                      <p:cBhvr>
                                        <p:cTn id="23" dur="1" fill="hold">
                                          <p:stCondLst>
                                            <p:cond delay="0"/>
                                          </p:stCondLst>
                                        </p:cTn>
                                        <p:tgtEl>
                                          <p:spTgt spid="30752"/>
                                        </p:tgtEl>
                                        <p:attrNameLst>
                                          <p:attrName>style.visibility</p:attrName>
                                        </p:attrNameLst>
                                      </p:cBhvr>
                                      <p:to>
                                        <p:strVal val="visible"/>
                                      </p:to>
                                    </p:set>
                                    <p:animEffect transition="in" filter="blinds(vertical)">
                                      <p:cBhvr>
                                        <p:cTn id="24" dur="500"/>
                                        <p:tgtEl>
                                          <p:spTgt spid="307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2" grpId="0" animBg="1" autoUpdateAnimBg="0"/>
      <p:bldP spid="3073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57DF9E6C-F0ED-4D42-A81E-3F519F27BD08}" type="slidenum">
              <a:rPr lang="en-US" altLang="zh-CN" sz="1400" smtClean="0"/>
              <a:pPr>
                <a:spcBef>
                  <a:spcPct val="50000"/>
                </a:spcBef>
                <a:buFontTx/>
                <a:buNone/>
              </a:pPr>
              <a:t>25</a:t>
            </a:fld>
            <a:endParaRPr lang="en-US" altLang="zh-CN" sz="1400" smtClean="0"/>
          </a:p>
        </p:txBody>
      </p:sp>
      <p:sp>
        <p:nvSpPr>
          <p:cNvPr id="2" name="Text Box 2"/>
          <p:cNvSpPr txBox="1">
            <a:spLocks noChangeArrowheads="1"/>
          </p:cNvSpPr>
          <p:nvPr/>
        </p:nvSpPr>
        <p:spPr bwMode="auto">
          <a:xfrm>
            <a:off x="147638" y="127000"/>
            <a:ext cx="9510712" cy="1887538"/>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40000"/>
              </a:lnSpc>
              <a:spcBef>
                <a:spcPct val="0"/>
              </a:spcBef>
              <a:buFontTx/>
              <a:buNone/>
            </a:pPr>
            <a:r>
              <a:rPr lang="en-US" altLang="zh-CN" sz="2800" b="1">
                <a:solidFill>
                  <a:srgbClr val="FF0000"/>
                </a:solidFill>
              </a:rPr>
              <a:t>LoadCursor</a:t>
            </a:r>
            <a:r>
              <a:rPr lang="zh-CN" altLang="en-US" sz="2800" b="1"/>
              <a:t>的作用是在应用程序中加载一个窗口光标</a:t>
            </a:r>
          </a:p>
          <a:p>
            <a:pPr>
              <a:lnSpc>
                <a:spcPct val="140000"/>
              </a:lnSpc>
              <a:spcBef>
                <a:spcPct val="0"/>
              </a:spcBef>
              <a:buFontTx/>
              <a:buNone/>
            </a:pPr>
            <a:r>
              <a:rPr lang="en-US" altLang="zh-CN" sz="2800" b="1">
                <a:latin typeface="黑体" panose="02010609060101010101" pitchFamily="49" charset="-122"/>
                <a:ea typeface="黑体" panose="02010609060101010101" pitchFamily="49" charset="-122"/>
              </a:rPr>
              <a:t>HCURSOR LoadCursor(HINSTANCE </a:t>
            </a:r>
            <a:r>
              <a:rPr lang="en-US" altLang="zh-CN" sz="2800" b="1">
                <a:solidFill>
                  <a:srgbClr val="FF33CC"/>
                </a:solidFill>
                <a:latin typeface="黑体" panose="02010609060101010101" pitchFamily="49" charset="-122"/>
                <a:ea typeface="黑体" panose="02010609060101010101" pitchFamily="49" charset="-122"/>
              </a:rPr>
              <a:t>hInstance</a:t>
            </a:r>
            <a:r>
              <a:rPr lang="en-US" altLang="zh-CN" sz="2800" b="1">
                <a:latin typeface="黑体" panose="02010609060101010101" pitchFamily="49" charset="-122"/>
                <a:ea typeface="黑体" panose="02010609060101010101" pitchFamily="49" charset="-122"/>
              </a:rPr>
              <a:t>,</a:t>
            </a:r>
          </a:p>
          <a:p>
            <a:pPr>
              <a:lnSpc>
                <a:spcPct val="140000"/>
              </a:lnSpc>
              <a:spcBef>
                <a:spcPct val="0"/>
              </a:spcBef>
              <a:buFontTx/>
              <a:buNone/>
            </a:pPr>
            <a:r>
              <a:rPr lang="en-US" altLang="zh-CN" sz="2800" b="1">
                <a:latin typeface="黑体" panose="02010609060101010101" pitchFamily="49" charset="-122"/>
                <a:ea typeface="黑体" panose="02010609060101010101" pitchFamily="49" charset="-122"/>
              </a:rPr>
              <a:t>			   LPCTSTR   </a:t>
            </a:r>
            <a:r>
              <a:rPr lang="en-US" altLang="zh-CN" sz="2800" b="1">
                <a:solidFill>
                  <a:srgbClr val="FF3300"/>
                </a:solidFill>
                <a:latin typeface="黑体" panose="02010609060101010101" pitchFamily="49" charset="-122"/>
                <a:ea typeface="黑体" panose="02010609060101010101" pitchFamily="49" charset="-122"/>
              </a:rPr>
              <a:t>lpCursorName</a:t>
            </a:r>
            <a:r>
              <a:rPr lang="en-US" altLang="zh-CN" sz="2800" b="1">
                <a:latin typeface="黑体" panose="02010609060101010101" pitchFamily="49" charset="-122"/>
                <a:ea typeface="黑体" panose="02010609060101010101" pitchFamily="49" charset="-122"/>
              </a:rPr>
              <a:t>)</a:t>
            </a:r>
            <a:endParaRPr lang="en-US" altLang="zh-CN" sz="2800" b="1"/>
          </a:p>
        </p:txBody>
      </p:sp>
      <p:sp>
        <p:nvSpPr>
          <p:cNvPr id="31749" name="AutoShape 5"/>
          <p:cNvSpPr>
            <a:spLocks noChangeArrowheads="1"/>
          </p:cNvSpPr>
          <p:nvPr/>
        </p:nvSpPr>
        <p:spPr bwMode="auto">
          <a:xfrm>
            <a:off x="0" y="2286000"/>
            <a:ext cx="3714750" cy="1676400"/>
          </a:xfrm>
          <a:prstGeom prst="cloudCallout">
            <a:avLst>
              <a:gd name="adj1" fmla="val 120463"/>
              <a:gd name="adj2" fmla="val -103597"/>
            </a:avLst>
          </a:prstGeom>
          <a:solidFill>
            <a:srgbClr val="CCFFFF"/>
          </a:solidFill>
          <a:ln w="44450">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rgbClr val="FF33CC"/>
                </a:solidFill>
                <a:latin typeface="楷体" panose="02010609060101010101" pitchFamily="49" charset="-122"/>
                <a:ea typeface="楷体" panose="02010609060101010101" pitchFamily="49" charset="-122"/>
              </a:rPr>
              <a:t>光标资源所在的模</a:t>
            </a:r>
          </a:p>
          <a:p>
            <a:pPr eaLnBrk="1" hangingPunct="1">
              <a:spcBef>
                <a:spcPct val="0"/>
              </a:spcBef>
              <a:buFontTx/>
              <a:buNone/>
            </a:pPr>
            <a:r>
              <a:rPr lang="zh-CN" altLang="en-US" sz="2400" b="1">
                <a:solidFill>
                  <a:srgbClr val="FF33CC"/>
                </a:solidFill>
                <a:latin typeface="楷体" panose="02010609060101010101" pitchFamily="49" charset="-122"/>
                <a:ea typeface="楷体" panose="02010609060101010101" pitchFamily="49" charset="-122"/>
              </a:rPr>
              <a:t>块句柄，</a:t>
            </a:r>
            <a:r>
              <a:rPr lang="en-US" altLang="zh-CN" sz="2400" b="1">
                <a:solidFill>
                  <a:srgbClr val="FF33CC"/>
                </a:solidFill>
                <a:latin typeface="楷体" panose="02010609060101010101" pitchFamily="49" charset="-122"/>
                <a:ea typeface="楷体" panose="02010609060101010101" pitchFamily="49" charset="-122"/>
              </a:rPr>
              <a:t>NULL</a:t>
            </a:r>
            <a:r>
              <a:rPr lang="zh-CN" altLang="en-US" sz="2400" b="1">
                <a:solidFill>
                  <a:srgbClr val="FF33CC"/>
                </a:solidFill>
                <a:latin typeface="楷体" panose="02010609060101010101" pitchFamily="49" charset="-122"/>
                <a:ea typeface="楷体" panose="02010609060101010101" pitchFamily="49" charset="-122"/>
              </a:rPr>
              <a:t>则使</a:t>
            </a:r>
          </a:p>
          <a:p>
            <a:pPr eaLnBrk="1" hangingPunct="1">
              <a:spcBef>
                <a:spcPct val="0"/>
              </a:spcBef>
              <a:buFontTx/>
              <a:buNone/>
            </a:pPr>
            <a:r>
              <a:rPr lang="zh-CN" altLang="en-US" sz="2400" b="1">
                <a:solidFill>
                  <a:srgbClr val="FF33CC"/>
                </a:solidFill>
                <a:latin typeface="楷体" panose="02010609060101010101" pitchFamily="49" charset="-122"/>
                <a:ea typeface="楷体" panose="02010609060101010101" pitchFamily="49" charset="-122"/>
              </a:rPr>
              <a:t>用系统预定义光标</a:t>
            </a:r>
            <a:endParaRPr lang="zh-CN" altLang="en-US" sz="2000">
              <a:solidFill>
                <a:srgbClr val="FF33CC"/>
              </a:solidFill>
              <a:latin typeface="黑体" panose="02010609060101010101" pitchFamily="49" charset="-122"/>
              <a:ea typeface="黑体" panose="02010609060101010101" pitchFamily="49" charset="-122"/>
            </a:endParaRPr>
          </a:p>
        </p:txBody>
      </p:sp>
      <p:sp>
        <p:nvSpPr>
          <p:cNvPr id="31750" name="AutoShape 6"/>
          <p:cNvSpPr>
            <a:spLocks noChangeArrowheads="1"/>
          </p:cNvSpPr>
          <p:nvPr/>
        </p:nvSpPr>
        <p:spPr bwMode="auto">
          <a:xfrm>
            <a:off x="3962400" y="2971800"/>
            <a:ext cx="4457700" cy="1219200"/>
          </a:xfrm>
          <a:prstGeom prst="cloudCallout">
            <a:avLst>
              <a:gd name="adj1" fmla="val 18250"/>
              <a:gd name="adj2" fmla="val -124347"/>
            </a:avLst>
          </a:prstGeom>
          <a:solidFill>
            <a:srgbClr val="CCFFFF"/>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3300"/>
                </a:solidFill>
                <a:latin typeface="楷体" panose="02010609060101010101" pitchFamily="49" charset="-122"/>
                <a:ea typeface="楷体" panose="02010609060101010101" pitchFamily="49" charset="-122"/>
              </a:rPr>
              <a:t>光标资源名或系统</a:t>
            </a:r>
          </a:p>
          <a:p>
            <a:pPr algn="ctr" eaLnBrk="1" hangingPunct="1">
              <a:spcBef>
                <a:spcPct val="0"/>
              </a:spcBef>
              <a:buFontTx/>
              <a:buNone/>
            </a:pPr>
            <a:r>
              <a:rPr lang="zh-CN" altLang="en-US" sz="2400" b="1">
                <a:solidFill>
                  <a:srgbClr val="FF3300"/>
                </a:solidFill>
                <a:latin typeface="楷体" panose="02010609060101010101" pitchFamily="49" charset="-122"/>
                <a:ea typeface="楷体" panose="02010609060101010101" pitchFamily="49" charset="-122"/>
              </a:rPr>
              <a:t>预定义光标标识名</a:t>
            </a:r>
            <a:endParaRPr lang="zh-CN" altLang="en-US" sz="2400" b="1">
              <a:latin typeface="黑体" panose="02010609060101010101" pitchFamily="49" charset="-122"/>
              <a:ea typeface="黑体" panose="02010609060101010101" pitchFamily="49" charset="-122"/>
            </a:endParaRPr>
          </a:p>
        </p:txBody>
      </p:sp>
      <p:sp>
        <p:nvSpPr>
          <p:cNvPr id="31751" name="Text Box 7"/>
          <p:cNvSpPr txBox="1">
            <a:spLocks noChangeArrowheads="1"/>
          </p:cNvSpPr>
          <p:nvPr/>
        </p:nvSpPr>
        <p:spPr bwMode="auto">
          <a:xfrm>
            <a:off x="0" y="4953000"/>
            <a:ext cx="9906000" cy="1203325"/>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0"/>
              </a:spcBef>
              <a:buFontTx/>
              <a:buNone/>
            </a:pPr>
            <a:r>
              <a:rPr lang="zh-CN" altLang="en-US" sz="2800" b="1"/>
              <a:t>应用程序调用函数</a:t>
            </a:r>
            <a:r>
              <a:rPr lang="en-US" altLang="zh-CN" sz="2800" b="1">
                <a:solidFill>
                  <a:srgbClr val="FF0000"/>
                </a:solidFill>
              </a:rPr>
              <a:t>GetStockObject</a:t>
            </a:r>
            <a:r>
              <a:rPr lang="zh-CN" altLang="en-US" sz="2800" b="1"/>
              <a:t>获取系统提供的背景刷</a:t>
            </a:r>
          </a:p>
          <a:p>
            <a:pPr>
              <a:lnSpc>
                <a:spcPct val="130000"/>
              </a:lnSpc>
              <a:spcBef>
                <a:spcPct val="0"/>
              </a:spcBef>
              <a:buFontTx/>
              <a:buNone/>
            </a:pPr>
            <a:r>
              <a:rPr lang="en-US" altLang="zh-CN" sz="2800" b="1">
                <a:latin typeface="黑体" panose="02010609060101010101" pitchFamily="49" charset="-122"/>
                <a:ea typeface="黑体" panose="02010609060101010101" pitchFamily="49" charset="-122"/>
              </a:rPr>
              <a:t>HBRUSH GetStockObject(int nBrush);  </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31749"/>
                                        </p:tgtEl>
                                        <p:attrNameLst>
                                          <p:attrName>style.visibility</p:attrName>
                                        </p:attrNameLst>
                                      </p:cBhvr>
                                      <p:to>
                                        <p:strVal val="visible"/>
                                      </p:to>
                                    </p:set>
                                    <p:anim calcmode="lin" valueType="num">
                                      <p:cBhvr additive="base">
                                        <p:cTn id="12" dur="500"/>
                                        <p:tgtEl>
                                          <p:spTgt spid="31749"/>
                                        </p:tgtEl>
                                        <p:attrNameLst>
                                          <p:attrName>ppt_y</p:attrName>
                                        </p:attrNameLst>
                                      </p:cBhvr>
                                      <p:tavLst>
                                        <p:tav tm="0">
                                          <p:val>
                                            <p:strVal val="#ppt_y-#ppt_h*1.125000"/>
                                          </p:val>
                                        </p:tav>
                                        <p:tav tm="100000">
                                          <p:val>
                                            <p:strVal val="#ppt_y"/>
                                          </p:val>
                                        </p:tav>
                                      </p:tavLst>
                                    </p:anim>
                                    <p:animEffect transition="in" filter="wipe(down)">
                                      <p:cBhvr>
                                        <p:cTn id="13" dur="500"/>
                                        <p:tgtEl>
                                          <p:spTgt spid="3174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2" fill="hold" grpId="0" nodeType="clickEffect">
                                  <p:stCondLst>
                                    <p:cond delay="0"/>
                                  </p:stCondLst>
                                  <p:childTnLst>
                                    <p:set>
                                      <p:cBhvr>
                                        <p:cTn id="17" dur="1" fill="hold">
                                          <p:stCondLst>
                                            <p:cond delay="0"/>
                                          </p:stCondLst>
                                        </p:cTn>
                                        <p:tgtEl>
                                          <p:spTgt spid="31750"/>
                                        </p:tgtEl>
                                        <p:attrNameLst>
                                          <p:attrName>style.visibility</p:attrName>
                                        </p:attrNameLst>
                                      </p:cBhvr>
                                      <p:to>
                                        <p:strVal val="visible"/>
                                      </p:to>
                                    </p:set>
                                    <p:anim calcmode="lin" valueType="num">
                                      <p:cBhvr additive="base">
                                        <p:cTn id="18" dur="500"/>
                                        <p:tgtEl>
                                          <p:spTgt spid="31750"/>
                                        </p:tgtEl>
                                        <p:attrNameLst>
                                          <p:attrName>ppt_x</p:attrName>
                                        </p:attrNameLst>
                                      </p:cBhvr>
                                      <p:tavLst>
                                        <p:tav tm="0">
                                          <p:val>
                                            <p:strVal val="#ppt_x+#ppt_w*1.125000"/>
                                          </p:val>
                                        </p:tav>
                                        <p:tav tm="100000">
                                          <p:val>
                                            <p:strVal val="#ppt_x"/>
                                          </p:val>
                                        </p:tav>
                                      </p:tavLst>
                                    </p:anim>
                                    <p:animEffect transition="in" filter="wipe(left)">
                                      <p:cBhvr>
                                        <p:cTn id="19" dur="500"/>
                                        <p:tgtEl>
                                          <p:spTgt spid="3175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31751"/>
                                        </p:tgtEl>
                                        <p:attrNameLst>
                                          <p:attrName>style.visibility</p:attrName>
                                        </p:attrNameLst>
                                      </p:cBhvr>
                                      <p:to>
                                        <p:strVal val="visible"/>
                                      </p:to>
                                    </p:set>
                                    <p:animEffect transition="in" filter="barn(outVertical)">
                                      <p:cBhvr>
                                        <p:cTn id="24" dur="500"/>
                                        <p:tgtEl>
                                          <p:spTgt spid="31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1749" grpId="0" animBg="1" autoUpdateAnimBg="0"/>
      <p:bldP spid="31750" grpId="0" animBg="1" autoUpdateAnimBg="0"/>
      <p:bldP spid="31751" grpId="0" animBg="1"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B1A73C8-622B-4277-A267-99EF7A860D07}" type="slidenum">
              <a:rPr lang="en-US" altLang="zh-CN" sz="1400" smtClean="0"/>
              <a:pPr>
                <a:spcBef>
                  <a:spcPct val="50000"/>
                </a:spcBef>
                <a:buFontTx/>
                <a:buNone/>
              </a:pPr>
              <a:t>26</a:t>
            </a:fld>
            <a:endParaRPr lang="en-US" altLang="zh-CN" sz="1400" smtClean="0"/>
          </a:p>
        </p:txBody>
      </p:sp>
      <p:sp>
        <p:nvSpPr>
          <p:cNvPr id="34819" name="Text Box 2"/>
          <p:cNvSpPr txBox="1">
            <a:spLocks noChangeArrowheads="1"/>
          </p:cNvSpPr>
          <p:nvPr/>
        </p:nvSpPr>
        <p:spPr bwMode="auto">
          <a:xfrm>
            <a:off x="125413" y="152400"/>
            <a:ext cx="2598737" cy="519113"/>
          </a:xfrm>
          <a:prstGeom prst="rect">
            <a:avLst/>
          </a:prstGeom>
          <a:solidFill>
            <a:srgbClr val="FF33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a:solidFill>
                  <a:srgbClr val="FFFF00"/>
                </a:solidFill>
              </a:rPr>
              <a:t>(b)</a:t>
            </a:r>
            <a:r>
              <a:rPr lang="zh-CN" altLang="en-US" sz="2800" b="1">
                <a:solidFill>
                  <a:srgbClr val="FFFF00"/>
                </a:solidFill>
              </a:rPr>
              <a:t>注册窗口类</a:t>
            </a:r>
          </a:p>
        </p:txBody>
      </p:sp>
      <p:sp>
        <p:nvSpPr>
          <p:cNvPr id="2" name="Text Box 3"/>
          <p:cNvSpPr txBox="1">
            <a:spLocks noChangeArrowheads="1"/>
          </p:cNvSpPr>
          <p:nvPr/>
        </p:nvSpPr>
        <p:spPr bwMode="auto">
          <a:xfrm>
            <a:off x="82550" y="1271588"/>
            <a:ext cx="9740900" cy="3681412"/>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en-US" altLang="zh-CN" sz="2800" b="1">
                <a:solidFill>
                  <a:srgbClr val="FF00FF"/>
                </a:solidFill>
              </a:rPr>
              <a:t>Win</a:t>
            </a:r>
            <a:r>
              <a:rPr lang="zh-CN" altLang="en-US" sz="2800" b="1"/>
              <a:t>系统本身提供部分预定义的窗口类，程序员也可以自定义窗口类，窗口类必须先注册后使用。窗口类的注册由函数</a:t>
            </a:r>
            <a:r>
              <a:rPr lang="en-US" altLang="zh-CN" sz="2800" b="1"/>
              <a:t>RegisterClass()</a:t>
            </a:r>
            <a:r>
              <a:rPr lang="zh-CN" altLang="en-US" sz="2800" b="1"/>
              <a:t>实现。</a:t>
            </a:r>
          </a:p>
          <a:p>
            <a:pPr>
              <a:lnSpc>
                <a:spcPct val="120000"/>
              </a:lnSpc>
              <a:spcBef>
                <a:spcPct val="0"/>
              </a:spcBef>
              <a:buFontTx/>
              <a:buNone/>
            </a:pPr>
            <a:endParaRPr lang="zh-CN" altLang="en-US" sz="2800" b="1"/>
          </a:p>
          <a:p>
            <a:pPr>
              <a:lnSpc>
                <a:spcPct val="120000"/>
              </a:lnSpc>
              <a:spcBef>
                <a:spcPct val="0"/>
              </a:spcBef>
              <a:buFontTx/>
              <a:buNone/>
            </a:pPr>
            <a:r>
              <a:rPr lang="zh-CN" altLang="en-US" sz="2800" b="1">
                <a:latin typeface="黑体" panose="02010609060101010101" pitchFamily="49" charset="-122"/>
                <a:ea typeface="黑体" panose="02010609060101010101" pitchFamily="49" charset="-122"/>
              </a:rPr>
              <a:t> </a:t>
            </a:r>
            <a:r>
              <a:rPr lang="en-US" altLang="zh-CN" sz="2800" b="1">
                <a:solidFill>
                  <a:srgbClr val="FF3300"/>
                </a:solidFill>
                <a:latin typeface="黑体" panose="02010609060101010101" pitchFamily="49" charset="-122"/>
                <a:ea typeface="黑体" panose="02010609060101010101" pitchFamily="49" charset="-122"/>
              </a:rPr>
              <a:t>RegisterClass(&amp;wndclass);</a:t>
            </a:r>
            <a:r>
              <a:rPr lang="en-US" altLang="zh-CN" sz="2800" b="1">
                <a:solidFill>
                  <a:srgbClr val="333399"/>
                </a:solidFill>
                <a:latin typeface="黑体" panose="02010609060101010101" pitchFamily="49" charset="-122"/>
                <a:ea typeface="黑体" panose="02010609060101010101" pitchFamily="49" charset="-122"/>
              </a:rPr>
              <a:t> //wndclass</a:t>
            </a:r>
            <a:r>
              <a:rPr lang="zh-CN" altLang="en-US" sz="2800" b="1">
                <a:solidFill>
                  <a:srgbClr val="333399"/>
                </a:solidFill>
                <a:latin typeface="黑体" panose="02010609060101010101" pitchFamily="49" charset="-122"/>
                <a:ea typeface="黑体" panose="02010609060101010101" pitchFamily="49" charset="-122"/>
              </a:rPr>
              <a:t>为窗口类结构</a:t>
            </a:r>
          </a:p>
          <a:p>
            <a:pPr>
              <a:lnSpc>
                <a:spcPct val="120000"/>
              </a:lnSpc>
              <a:spcBef>
                <a:spcPct val="0"/>
              </a:spcBef>
              <a:buFontTx/>
              <a:buNone/>
            </a:pPr>
            <a:endParaRPr lang="zh-CN" altLang="en-US" sz="2800" b="1">
              <a:latin typeface="宋体" panose="02010600030101010101" pitchFamily="2" charset="-122"/>
            </a:endParaRPr>
          </a:p>
          <a:p>
            <a:pPr>
              <a:lnSpc>
                <a:spcPct val="120000"/>
              </a:lnSpc>
              <a:spcBef>
                <a:spcPct val="0"/>
              </a:spcBef>
              <a:buFontTx/>
              <a:buNone/>
            </a:pPr>
            <a:r>
              <a:rPr lang="zh-CN" altLang="en-US" sz="2800" b="1">
                <a:latin typeface="宋体" panose="02010600030101010101" pitchFamily="2" charset="-122"/>
              </a:rPr>
              <a:t> </a:t>
            </a:r>
            <a:r>
              <a:rPr lang="en-US" altLang="zh-CN" sz="2800" b="1">
                <a:latin typeface="宋体" panose="02010600030101010101" pitchFamily="2" charset="-122"/>
              </a:rPr>
              <a:t>RegisterClass</a:t>
            </a:r>
            <a:r>
              <a:rPr lang="zh-CN" altLang="en-US" sz="2800" b="1">
                <a:latin typeface="宋体" panose="02010600030101010101" pitchFamily="2" charset="-122"/>
              </a:rPr>
              <a:t>函数的返回为</a:t>
            </a:r>
            <a:r>
              <a:rPr lang="zh-CN" altLang="en-US" sz="2800" b="1">
                <a:solidFill>
                  <a:srgbClr val="FF3300"/>
                </a:solidFill>
                <a:latin typeface="宋体" panose="02010600030101010101" pitchFamily="2" charset="-122"/>
              </a:rPr>
              <a:t>布尔值</a:t>
            </a:r>
            <a:r>
              <a:rPr lang="zh-CN" altLang="en-US" sz="2800" b="1">
                <a:latin typeface="宋体" panose="02010600030101010101" pitchFamily="2" charset="-122"/>
              </a:rPr>
              <a:t>，注册成功则返回</a:t>
            </a:r>
            <a:r>
              <a:rPr lang="zh-CN" altLang="en-US" sz="2800" b="1">
                <a:solidFill>
                  <a:srgbClr val="FF3300"/>
                </a:solidFill>
                <a:latin typeface="宋体" panose="02010600030101010101" pitchFamily="2" charset="-122"/>
              </a:rPr>
              <a:t>真</a:t>
            </a:r>
            <a:endParaRPr lang="zh-CN" altLang="en-US" sz="2800"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3C7AED1A-21B4-4FFC-9E18-F34576075F8B}" type="slidenum">
              <a:rPr lang="en-US" altLang="zh-CN" sz="1400" smtClean="0"/>
              <a:pPr>
                <a:spcBef>
                  <a:spcPct val="50000"/>
                </a:spcBef>
                <a:buFontTx/>
                <a:buNone/>
              </a:pPr>
              <a:t>27</a:t>
            </a:fld>
            <a:endParaRPr lang="en-US" altLang="zh-CN" sz="1400" smtClean="0"/>
          </a:p>
        </p:txBody>
      </p:sp>
      <p:sp>
        <p:nvSpPr>
          <p:cNvPr id="70658" name="Text Box 2"/>
          <p:cNvSpPr txBox="1">
            <a:spLocks noChangeArrowheads="1"/>
          </p:cNvSpPr>
          <p:nvPr/>
        </p:nvSpPr>
        <p:spPr bwMode="auto">
          <a:xfrm>
            <a:off x="115888" y="101600"/>
            <a:ext cx="3559175" cy="641350"/>
          </a:xfrm>
          <a:prstGeom prst="rect">
            <a:avLst/>
          </a:prstGeom>
          <a:solidFill>
            <a:srgbClr val="FF33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3600" b="1">
                <a:solidFill>
                  <a:srgbClr val="FFFF00"/>
                </a:solidFill>
              </a:rPr>
              <a:t>(c) </a:t>
            </a:r>
            <a:r>
              <a:rPr lang="zh-CN" altLang="en-US" sz="3600" b="1">
                <a:solidFill>
                  <a:srgbClr val="FFFF00"/>
                </a:solidFill>
              </a:rPr>
              <a:t>创建窗口实例</a:t>
            </a:r>
          </a:p>
        </p:txBody>
      </p:sp>
      <p:sp>
        <p:nvSpPr>
          <p:cNvPr id="70659" name="Text Box 3"/>
          <p:cNvSpPr txBox="1">
            <a:spLocks noChangeArrowheads="1"/>
          </p:cNvSpPr>
          <p:nvPr/>
        </p:nvSpPr>
        <p:spPr bwMode="auto">
          <a:xfrm>
            <a:off x="103188" y="811213"/>
            <a:ext cx="9674348" cy="6038576"/>
          </a:xfrm>
          <a:prstGeom prst="rect">
            <a:avLst/>
          </a:prstGeom>
          <a:gradFill rotWithShape="0">
            <a:gsLst>
              <a:gs pos="0">
                <a:srgbClr val="CCFFFF"/>
              </a:gs>
              <a:gs pos="50000">
                <a:srgbClr val="FFFFCC"/>
              </a:gs>
              <a:gs pos="100000">
                <a:srgbClr val="CC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latin typeface="宋体" panose="02010600030101010101" pitchFamily="2" charset="-122"/>
              </a:rPr>
              <a:t>创建一个窗口类的实例由函数</a:t>
            </a:r>
            <a:r>
              <a:rPr lang="en-US" altLang="zh-CN" sz="2400" b="1" dirty="0" err="1">
                <a:latin typeface="宋体" panose="02010600030101010101" pitchFamily="2" charset="-122"/>
              </a:rPr>
              <a:t>CreateWindow</a:t>
            </a:r>
            <a:r>
              <a:rPr lang="zh-CN" altLang="en-US" sz="2400" b="1" dirty="0">
                <a:latin typeface="宋体" panose="02010600030101010101" pitchFamily="2" charset="-122"/>
              </a:rPr>
              <a:t>（）实现</a:t>
            </a:r>
          </a:p>
          <a:p>
            <a:pPr>
              <a:spcBef>
                <a:spcPct val="0"/>
              </a:spcBef>
              <a:buFontTx/>
              <a:buNone/>
            </a:pPr>
            <a:endParaRPr lang="zh-CN" altLang="en-US" sz="2400" b="1" dirty="0">
              <a:latin typeface="宋体" panose="02010600030101010101" pitchFamily="2" charset="-122"/>
            </a:endParaRPr>
          </a:p>
          <a:p>
            <a:pPr>
              <a:spcBef>
                <a:spcPct val="0"/>
              </a:spcBef>
              <a:buFontTx/>
              <a:buNone/>
            </a:pPr>
            <a:r>
              <a:rPr lang="zh-CN" altLang="en-US" sz="2400" b="1" dirty="0">
                <a:latin typeface="宋体" panose="02010600030101010101" pitchFamily="2" charset="-122"/>
              </a:rPr>
              <a:t>函数原型如下：</a:t>
            </a:r>
          </a:p>
          <a:p>
            <a:pPr>
              <a:spcBef>
                <a:spcPct val="0"/>
              </a:spcBef>
              <a:buFontTx/>
              <a:buNone/>
            </a:pPr>
            <a:endParaRPr lang="zh-CN" altLang="en-US" sz="2400" b="1" dirty="0">
              <a:latin typeface="宋体" panose="02010600030101010101" pitchFamily="2" charset="-122"/>
            </a:endParaRPr>
          </a:p>
          <a:p>
            <a:pPr>
              <a:lnSpc>
                <a:spcPct val="110000"/>
              </a:lnSpc>
              <a:spcBef>
                <a:spcPct val="0"/>
              </a:spcBef>
              <a:buFontTx/>
              <a:buNone/>
            </a:pPr>
            <a:r>
              <a:rPr lang="en-US" altLang="zh-CN" sz="2400" b="1" dirty="0">
                <a:solidFill>
                  <a:srgbClr val="FF0000"/>
                </a:solidFill>
                <a:latin typeface="宋体" panose="02010600030101010101" pitchFamily="2" charset="-122"/>
              </a:rPr>
              <a:t>HWND </a:t>
            </a:r>
            <a:r>
              <a:rPr lang="en-US" altLang="zh-CN" sz="2400" b="1" dirty="0" err="1">
                <a:solidFill>
                  <a:srgbClr val="FF0000"/>
                </a:solidFill>
                <a:latin typeface="宋体" panose="02010600030101010101" pitchFamily="2" charset="-122"/>
              </a:rPr>
              <a:t>CreateWindow</a:t>
            </a:r>
            <a:endParaRPr lang="en-US" altLang="zh-CN" sz="2400" b="1" dirty="0">
              <a:solidFill>
                <a:srgbClr val="FF0000"/>
              </a:solidFill>
              <a:latin typeface="宋体" panose="02010600030101010101" pitchFamily="2" charset="-122"/>
            </a:endParaRPr>
          </a:p>
          <a:p>
            <a:pPr>
              <a:lnSpc>
                <a:spcPct val="110000"/>
              </a:lnSpc>
              <a:spcBef>
                <a:spcPct val="0"/>
              </a:spcBef>
              <a:buFontTx/>
              <a:buNone/>
            </a:pPr>
            <a:r>
              <a:rPr lang="en-US" altLang="zh-CN" sz="2400" b="1" dirty="0">
                <a:solidFill>
                  <a:srgbClr val="FF0000"/>
                </a:solidFill>
                <a:latin typeface="宋体" panose="02010600030101010101" pitchFamily="2" charset="-122"/>
              </a:rPr>
              <a:t>  (</a:t>
            </a:r>
            <a:r>
              <a:rPr lang="en-US" altLang="zh-CN" sz="2400" b="1" dirty="0">
                <a:latin typeface="宋体" panose="02010600030101010101" pitchFamily="2" charset="-122"/>
              </a:rPr>
              <a:t> </a:t>
            </a:r>
            <a:r>
              <a:rPr lang="en-US" altLang="zh-CN" sz="2400" b="1" dirty="0">
                <a:solidFill>
                  <a:srgbClr val="336600"/>
                </a:solidFill>
                <a:latin typeface="宋体" panose="02010600030101010101" pitchFamily="2" charset="-122"/>
              </a:rPr>
              <a:t>LPCTSTR </a:t>
            </a:r>
            <a:r>
              <a:rPr lang="en-US" altLang="zh-CN" sz="2400" b="1" dirty="0" err="1">
                <a:solidFill>
                  <a:srgbClr val="336600"/>
                </a:solidFill>
                <a:latin typeface="宋体" panose="02010600030101010101" pitchFamily="2" charset="-122"/>
              </a:rPr>
              <a:t>lpszClassName</a:t>
            </a:r>
            <a:r>
              <a:rPr lang="en-US" altLang="zh-CN" sz="2400" b="1" dirty="0">
                <a:solidFill>
                  <a:srgbClr val="336600"/>
                </a:solidFill>
                <a:latin typeface="宋体" panose="02010600030101010101" pitchFamily="2" charset="-122"/>
              </a:rPr>
              <a:t>,∥</a:t>
            </a:r>
            <a:r>
              <a:rPr lang="zh-CN" altLang="en-US" sz="2400" b="1" dirty="0">
                <a:solidFill>
                  <a:srgbClr val="336600"/>
                </a:solidFill>
                <a:latin typeface="宋体" panose="02010600030101010101" pitchFamily="2" charset="-122"/>
              </a:rPr>
              <a:t>窗口类名</a:t>
            </a:r>
          </a:p>
          <a:p>
            <a:pPr>
              <a:lnSpc>
                <a:spcPct val="110000"/>
              </a:lnSpc>
              <a:spcBef>
                <a:spcPct val="0"/>
              </a:spcBef>
              <a:buFontTx/>
              <a:buNone/>
            </a:pPr>
            <a:r>
              <a:rPr lang="zh-CN" altLang="en-US" sz="2400" b="1" dirty="0">
                <a:solidFill>
                  <a:srgbClr val="336600"/>
                </a:solidFill>
                <a:latin typeface="宋体" panose="02010600030101010101" pitchFamily="2" charset="-122"/>
              </a:rPr>
              <a:t>    </a:t>
            </a:r>
            <a:r>
              <a:rPr lang="en-US" altLang="zh-CN" sz="2400" b="1" dirty="0">
                <a:solidFill>
                  <a:srgbClr val="336600"/>
                </a:solidFill>
                <a:latin typeface="宋体" panose="02010600030101010101" pitchFamily="2" charset="-122"/>
              </a:rPr>
              <a:t>LPCTSTR </a:t>
            </a:r>
            <a:r>
              <a:rPr lang="en-US" altLang="zh-CN" sz="2400" b="1" dirty="0" err="1">
                <a:solidFill>
                  <a:srgbClr val="336600"/>
                </a:solidFill>
                <a:latin typeface="宋体" panose="02010600030101010101" pitchFamily="2" charset="-122"/>
              </a:rPr>
              <a:t>lpszTitle</a:t>
            </a:r>
            <a:r>
              <a:rPr lang="en-US" altLang="zh-CN" sz="2400" b="1" dirty="0">
                <a:solidFill>
                  <a:srgbClr val="336600"/>
                </a:solidFill>
                <a:latin typeface="宋体" panose="02010600030101010101" pitchFamily="2" charset="-122"/>
              </a:rPr>
              <a:t>,	  ∥</a:t>
            </a:r>
            <a:r>
              <a:rPr lang="zh-CN" altLang="en-US" sz="2400" b="1" dirty="0">
                <a:solidFill>
                  <a:srgbClr val="336600"/>
                </a:solidFill>
                <a:latin typeface="宋体" panose="02010600030101010101" pitchFamily="2" charset="-122"/>
              </a:rPr>
              <a:t>窗口标题名</a:t>
            </a:r>
          </a:p>
          <a:p>
            <a:pPr>
              <a:lnSpc>
                <a:spcPct val="110000"/>
              </a:lnSpc>
              <a:spcBef>
                <a:spcPct val="0"/>
              </a:spcBef>
              <a:buFontTx/>
              <a:buNone/>
            </a:pPr>
            <a:r>
              <a:rPr lang="zh-CN" altLang="en-US" sz="2400" b="1" dirty="0">
                <a:latin typeface="宋体" panose="02010600030101010101" pitchFamily="2" charset="-122"/>
              </a:rPr>
              <a:t>    </a:t>
            </a:r>
            <a:r>
              <a:rPr lang="en-US" altLang="zh-CN" sz="2400" b="1" dirty="0">
                <a:solidFill>
                  <a:srgbClr val="FF9900"/>
                </a:solidFill>
                <a:latin typeface="宋体" panose="02010600030101010101" pitchFamily="2" charset="-122"/>
              </a:rPr>
              <a:t>DWORD </a:t>
            </a:r>
            <a:r>
              <a:rPr lang="en-US" altLang="zh-CN" sz="2400" b="1" dirty="0" err="1">
                <a:solidFill>
                  <a:srgbClr val="FF9900"/>
                </a:solidFill>
                <a:latin typeface="宋体" panose="02010600030101010101" pitchFamily="2" charset="-122"/>
              </a:rPr>
              <a:t>dwStyle</a:t>
            </a:r>
            <a:r>
              <a:rPr lang="en-US" altLang="zh-CN" sz="2400" b="1" dirty="0">
                <a:solidFill>
                  <a:srgbClr val="FF9900"/>
                </a:solidFill>
                <a:latin typeface="宋体" panose="02010600030101010101" pitchFamily="2" charset="-122"/>
              </a:rPr>
              <a:t>,	  ∥</a:t>
            </a:r>
            <a:r>
              <a:rPr lang="zh-CN" altLang="en-US" sz="2400" b="1" dirty="0">
                <a:solidFill>
                  <a:srgbClr val="FF9900"/>
                </a:solidFill>
                <a:latin typeface="宋体" panose="02010600030101010101" pitchFamily="2" charset="-122"/>
              </a:rPr>
              <a:t>创建窗口的样式</a:t>
            </a:r>
          </a:p>
          <a:p>
            <a:pPr>
              <a:lnSpc>
                <a:spcPct val="110000"/>
              </a:lnSpc>
              <a:spcBef>
                <a:spcPct val="0"/>
              </a:spcBef>
              <a:buFontTx/>
              <a:buNone/>
            </a:pPr>
            <a:r>
              <a:rPr lang="zh-CN" altLang="en-US" sz="2400" b="1" dirty="0">
                <a:latin typeface="宋体" panose="02010600030101010101" pitchFamily="2" charset="-122"/>
              </a:rPr>
              <a:t>    </a:t>
            </a:r>
            <a:r>
              <a:rPr lang="en-US" altLang="zh-CN" sz="2400" b="1" dirty="0" err="1">
                <a:solidFill>
                  <a:srgbClr val="990099"/>
                </a:solidFill>
                <a:latin typeface="宋体" panose="02010600030101010101" pitchFamily="2" charset="-122"/>
              </a:rPr>
              <a:t>int</a:t>
            </a:r>
            <a:r>
              <a:rPr lang="en-US" altLang="zh-CN" sz="2400" b="1" dirty="0">
                <a:solidFill>
                  <a:srgbClr val="990099"/>
                </a:solidFill>
                <a:latin typeface="宋体" panose="02010600030101010101" pitchFamily="2" charset="-122"/>
              </a:rPr>
              <a:t> </a:t>
            </a:r>
            <a:r>
              <a:rPr lang="en-US" altLang="zh-CN" sz="2400" b="1" dirty="0" err="1">
                <a:solidFill>
                  <a:srgbClr val="990099"/>
                </a:solidFill>
                <a:latin typeface="宋体" panose="02010600030101010101" pitchFamily="2" charset="-122"/>
              </a:rPr>
              <a:t>x,y</a:t>
            </a:r>
            <a:r>
              <a:rPr lang="en-US" altLang="zh-CN" sz="2400" b="1" dirty="0">
                <a:solidFill>
                  <a:srgbClr val="990099"/>
                </a:solidFill>
                <a:latin typeface="宋体" panose="02010600030101010101" pitchFamily="2" charset="-122"/>
              </a:rPr>
              <a:t>,		  ∥</a:t>
            </a:r>
            <a:r>
              <a:rPr lang="zh-CN" altLang="en-US" sz="2400" b="1" dirty="0">
                <a:solidFill>
                  <a:srgbClr val="990099"/>
                </a:solidFill>
                <a:latin typeface="宋体" panose="02010600030101010101" pitchFamily="2" charset="-122"/>
              </a:rPr>
              <a:t>窗口左上角坐标</a:t>
            </a:r>
          </a:p>
          <a:p>
            <a:pPr>
              <a:lnSpc>
                <a:spcPct val="110000"/>
              </a:lnSpc>
              <a:spcBef>
                <a:spcPct val="0"/>
              </a:spcBef>
              <a:buFontTx/>
              <a:buNone/>
            </a:pPr>
            <a:r>
              <a:rPr lang="zh-CN" altLang="en-US" sz="2400" b="1" dirty="0">
                <a:solidFill>
                  <a:srgbClr val="663300"/>
                </a:solidFill>
                <a:latin typeface="宋体" panose="02010600030101010101" pitchFamily="2" charset="-122"/>
              </a:rPr>
              <a:t>    </a:t>
            </a:r>
            <a:r>
              <a:rPr lang="en-US" altLang="zh-CN" sz="2400" b="1" dirty="0" err="1">
                <a:solidFill>
                  <a:srgbClr val="663300"/>
                </a:solidFill>
                <a:latin typeface="宋体" panose="02010600030101010101" pitchFamily="2" charset="-122"/>
              </a:rPr>
              <a:t>int</a:t>
            </a:r>
            <a:r>
              <a:rPr lang="en-US" altLang="zh-CN" sz="2400" b="1" dirty="0">
                <a:solidFill>
                  <a:srgbClr val="663300"/>
                </a:solidFill>
                <a:latin typeface="宋体" panose="02010600030101010101" pitchFamily="2" charset="-122"/>
              </a:rPr>
              <a:t> </a:t>
            </a:r>
            <a:r>
              <a:rPr lang="en-US" altLang="zh-CN" sz="2400" b="1" dirty="0" err="1">
                <a:solidFill>
                  <a:srgbClr val="663300"/>
                </a:solidFill>
                <a:latin typeface="宋体" panose="02010600030101010101" pitchFamily="2" charset="-122"/>
              </a:rPr>
              <a:t>nWidth,nHeight</a:t>
            </a:r>
            <a:r>
              <a:rPr lang="en-US" altLang="zh-CN" sz="2400" b="1" dirty="0">
                <a:solidFill>
                  <a:srgbClr val="663300"/>
                </a:solidFill>
                <a:latin typeface="宋体" panose="02010600030101010101" pitchFamily="2" charset="-122"/>
              </a:rPr>
              <a:t>,	  ∥</a:t>
            </a:r>
            <a:r>
              <a:rPr lang="zh-CN" altLang="en-US" sz="2400" b="1" dirty="0">
                <a:solidFill>
                  <a:srgbClr val="663300"/>
                </a:solidFill>
                <a:latin typeface="宋体" panose="02010600030101010101" pitchFamily="2" charset="-122"/>
              </a:rPr>
              <a:t>窗口宽度和度高</a:t>
            </a:r>
          </a:p>
          <a:p>
            <a:pPr>
              <a:lnSpc>
                <a:spcPct val="110000"/>
              </a:lnSpc>
              <a:spcBef>
                <a:spcPct val="0"/>
              </a:spcBef>
              <a:buFontTx/>
              <a:buNone/>
            </a:pPr>
            <a:r>
              <a:rPr lang="zh-CN" altLang="en-US" sz="2400" b="1" dirty="0">
                <a:latin typeface="宋体" panose="02010600030101010101" pitchFamily="2" charset="-122"/>
              </a:rPr>
              <a:t>    </a:t>
            </a:r>
            <a:r>
              <a:rPr lang="en-US" altLang="zh-CN" sz="2400" b="1" dirty="0">
                <a:solidFill>
                  <a:srgbClr val="333399"/>
                </a:solidFill>
                <a:latin typeface="宋体" panose="02010600030101010101" pitchFamily="2" charset="-122"/>
              </a:rPr>
              <a:t>HWND </a:t>
            </a:r>
            <a:r>
              <a:rPr lang="en-US" altLang="zh-CN" sz="2400" b="1" dirty="0" err="1">
                <a:solidFill>
                  <a:srgbClr val="333399"/>
                </a:solidFill>
                <a:latin typeface="宋体" panose="02010600030101010101" pitchFamily="2" charset="-122"/>
              </a:rPr>
              <a:t>hwndParent</a:t>
            </a:r>
            <a:r>
              <a:rPr lang="en-US" altLang="zh-CN" sz="2400" b="1" dirty="0">
                <a:solidFill>
                  <a:srgbClr val="333399"/>
                </a:solidFill>
                <a:latin typeface="宋体" panose="02010600030101010101" pitchFamily="2" charset="-122"/>
              </a:rPr>
              <a:t>,	  ∥</a:t>
            </a:r>
            <a:r>
              <a:rPr lang="zh-CN" altLang="en-US" sz="2400" b="1" dirty="0">
                <a:solidFill>
                  <a:srgbClr val="333399"/>
                </a:solidFill>
                <a:latin typeface="宋体" panose="02010600030101010101" pitchFamily="2" charset="-122"/>
              </a:rPr>
              <a:t>该窗口的父窗口句柄</a:t>
            </a:r>
          </a:p>
          <a:p>
            <a:pPr>
              <a:lnSpc>
                <a:spcPct val="110000"/>
              </a:lnSpc>
              <a:spcBef>
                <a:spcPct val="0"/>
              </a:spcBef>
              <a:buFontTx/>
              <a:buNone/>
            </a:pPr>
            <a:r>
              <a:rPr lang="zh-CN" altLang="en-US" sz="2400" b="1" dirty="0">
                <a:solidFill>
                  <a:srgbClr val="333399"/>
                </a:solidFill>
                <a:latin typeface="宋体" panose="02010600030101010101" pitchFamily="2" charset="-122"/>
              </a:rPr>
              <a:t>    </a:t>
            </a:r>
            <a:r>
              <a:rPr lang="en-US" altLang="zh-CN" sz="2400" b="1" dirty="0">
                <a:solidFill>
                  <a:srgbClr val="333399"/>
                </a:solidFill>
                <a:latin typeface="宋体" panose="02010600030101010101" pitchFamily="2" charset="-122"/>
              </a:rPr>
              <a:t>HMENU </a:t>
            </a:r>
            <a:r>
              <a:rPr lang="en-US" altLang="zh-CN" sz="2400" b="1" dirty="0" err="1">
                <a:solidFill>
                  <a:srgbClr val="333399"/>
                </a:solidFill>
                <a:latin typeface="宋体" panose="02010600030101010101" pitchFamily="2" charset="-122"/>
              </a:rPr>
              <a:t>hMenu</a:t>
            </a:r>
            <a:r>
              <a:rPr lang="en-US" altLang="zh-CN" sz="2400" b="1" dirty="0">
                <a:solidFill>
                  <a:srgbClr val="333399"/>
                </a:solidFill>
                <a:latin typeface="宋体" panose="02010600030101010101" pitchFamily="2" charset="-122"/>
              </a:rPr>
              <a:t>,		  ∥</a:t>
            </a:r>
            <a:r>
              <a:rPr lang="zh-CN" altLang="en-US" sz="2400" b="1" dirty="0">
                <a:solidFill>
                  <a:srgbClr val="333399"/>
                </a:solidFill>
                <a:latin typeface="宋体" panose="02010600030101010101" pitchFamily="2" charset="-122"/>
              </a:rPr>
              <a:t>窗口主菜单句柄</a:t>
            </a:r>
          </a:p>
          <a:p>
            <a:pPr>
              <a:lnSpc>
                <a:spcPct val="110000"/>
              </a:lnSpc>
              <a:spcBef>
                <a:spcPct val="0"/>
              </a:spcBef>
              <a:buFontTx/>
              <a:buNone/>
            </a:pPr>
            <a:r>
              <a:rPr lang="zh-CN" altLang="en-US" sz="2400" b="1" dirty="0">
                <a:solidFill>
                  <a:srgbClr val="333399"/>
                </a:solidFill>
                <a:latin typeface="宋体" panose="02010600030101010101" pitchFamily="2" charset="-122"/>
              </a:rPr>
              <a:t>    </a:t>
            </a:r>
            <a:r>
              <a:rPr lang="en-US" altLang="zh-CN" sz="2400" b="1" dirty="0">
                <a:solidFill>
                  <a:srgbClr val="333399"/>
                </a:solidFill>
                <a:latin typeface="宋体" panose="02010600030101010101" pitchFamily="2" charset="-122"/>
              </a:rPr>
              <a:t>HINSTANCE </a:t>
            </a:r>
            <a:r>
              <a:rPr lang="en-US" altLang="zh-CN" sz="2400" b="1" dirty="0" err="1">
                <a:solidFill>
                  <a:srgbClr val="333399"/>
                </a:solidFill>
                <a:latin typeface="宋体" panose="02010600030101010101" pitchFamily="2" charset="-122"/>
              </a:rPr>
              <a:t>hInstance</a:t>
            </a:r>
            <a:r>
              <a:rPr lang="en-US" altLang="zh-CN" sz="2400" b="1" dirty="0">
                <a:solidFill>
                  <a:srgbClr val="333399"/>
                </a:solidFill>
                <a:latin typeface="宋体" panose="02010600030101010101" pitchFamily="2" charset="-122"/>
              </a:rPr>
              <a:t>,  ∥</a:t>
            </a:r>
            <a:r>
              <a:rPr lang="zh-CN" altLang="en-US" sz="2400" b="1" dirty="0">
                <a:solidFill>
                  <a:srgbClr val="333399"/>
                </a:solidFill>
                <a:latin typeface="宋体" panose="02010600030101010101" pitchFamily="2" charset="-122"/>
              </a:rPr>
              <a:t>创建窗口的应用程序当前句柄</a:t>
            </a:r>
          </a:p>
          <a:p>
            <a:pPr>
              <a:lnSpc>
                <a:spcPct val="110000"/>
              </a:lnSpc>
              <a:spcBef>
                <a:spcPct val="0"/>
              </a:spcBef>
              <a:buFontTx/>
              <a:buNone/>
            </a:pPr>
            <a:r>
              <a:rPr lang="zh-CN" altLang="en-US" sz="2400" b="1" dirty="0">
                <a:latin typeface="宋体" panose="02010600030101010101" pitchFamily="2" charset="-122"/>
              </a:rPr>
              <a:t>    </a:t>
            </a:r>
            <a:r>
              <a:rPr lang="en-US" altLang="zh-CN" sz="2400" b="1" dirty="0">
                <a:solidFill>
                  <a:srgbClr val="666633"/>
                </a:solidFill>
                <a:latin typeface="宋体" panose="02010600030101010101" pitchFamily="2" charset="-122"/>
              </a:rPr>
              <a:t>LPVOID </a:t>
            </a:r>
            <a:r>
              <a:rPr lang="en-US" altLang="zh-CN" sz="2400" b="1" dirty="0" err="1">
                <a:solidFill>
                  <a:srgbClr val="666633"/>
                </a:solidFill>
                <a:latin typeface="宋体" panose="02010600030101010101" pitchFamily="2" charset="-122"/>
              </a:rPr>
              <a:t>lpParam</a:t>
            </a:r>
            <a:r>
              <a:rPr lang="en-US" altLang="zh-CN" sz="2400" b="1" dirty="0">
                <a:solidFill>
                  <a:srgbClr val="666633"/>
                </a:solidFill>
                <a:latin typeface="宋体" panose="02010600030101010101" pitchFamily="2" charset="-122"/>
              </a:rPr>
              <a:t>  	  ∥</a:t>
            </a:r>
            <a:r>
              <a:rPr lang="zh-CN" altLang="en-US" sz="2400" b="1" dirty="0">
                <a:solidFill>
                  <a:srgbClr val="666633"/>
                </a:solidFill>
                <a:latin typeface="宋体" panose="02010600030101010101" pitchFamily="2" charset="-122"/>
              </a:rPr>
              <a:t>指向一个传递给窗口的参数值的指针</a:t>
            </a:r>
          </a:p>
          <a:p>
            <a:pPr>
              <a:lnSpc>
                <a:spcPct val="110000"/>
              </a:lnSpc>
              <a:spcBef>
                <a:spcPct val="0"/>
              </a:spcBef>
              <a:buFontTx/>
              <a:buNone/>
            </a:pPr>
            <a:r>
              <a:rPr lang="zh-CN" altLang="en-US" sz="2400" b="1" dirty="0">
                <a:solidFill>
                  <a:srgbClr val="FF0000"/>
                </a:solidFill>
                <a:latin typeface="宋体" panose="02010600030101010101" pitchFamily="2" charset="-122"/>
              </a:rPr>
              <a:t>  </a:t>
            </a:r>
            <a:r>
              <a:rPr lang="en-US" altLang="zh-CN" sz="2400" b="1" dirty="0">
                <a:solidFill>
                  <a:srgbClr val="FF0000"/>
                </a:solidFill>
                <a:latin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0658"/>
                                        </p:tgtEl>
                                        <p:attrNameLst>
                                          <p:attrName>style.visibility</p:attrName>
                                        </p:attrNameLst>
                                      </p:cBhvr>
                                      <p:to>
                                        <p:strVal val="visible"/>
                                      </p:to>
                                    </p:set>
                                    <p:anim calcmode="lin" valueType="num">
                                      <p:cBhvr additive="base">
                                        <p:cTn id="7" dur="500" fill="hold"/>
                                        <p:tgtEl>
                                          <p:spTgt spid="70658"/>
                                        </p:tgtEl>
                                        <p:attrNameLst>
                                          <p:attrName>ppt_x</p:attrName>
                                        </p:attrNameLst>
                                      </p:cBhvr>
                                      <p:tavLst>
                                        <p:tav tm="0">
                                          <p:val>
                                            <p:strVal val="0-#ppt_w/2"/>
                                          </p:val>
                                        </p:tav>
                                        <p:tav tm="100000">
                                          <p:val>
                                            <p:strVal val="#ppt_x"/>
                                          </p:val>
                                        </p:tav>
                                      </p:tavLst>
                                    </p:anim>
                                    <p:anim calcmode="lin" valueType="num">
                                      <p:cBhvr additive="base">
                                        <p:cTn id="8" dur="500" fill="hold"/>
                                        <p:tgtEl>
                                          <p:spTgt spid="706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6" presetClass="entr" presetSubtype="37" fill="hold" grpId="0" nodeType="afterEffect">
                                  <p:stCondLst>
                                    <p:cond delay="0"/>
                                  </p:stCondLst>
                                  <p:childTnLst>
                                    <p:set>
                                      <p:cBhvr>
                                        <p:cTn id="11" dur="1" fill="hold">
                                          <p:stCondLst>
                                            <p:cond delay="0"/>
                                          </p:stCondLst>
                                        </p:cTn>
                                        <p:tgtEl>
                                          <p:spTgt spid="70659"/>
                                        </p:tgtEl>
                                        <p:attrNameLst>
                                          <p:attrName>style.visibility</p:attrName>
                                        </p:attrNameLst>
                                      </p:cBhvr>
                                      <p:to>
                                        <p:strVal val="visible"/>
                                      </p:to>
                                    </p:set>
                                    <p:animEffect transition="in" filter="barn(outVertical)">
                                      <p:cBhvr>
                                        <p:cTn id="12" dur="500"/>
                                        <p:tgtEl>
                                          <p:spTgt spid="70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8" grpId="0" animBg="1" autoUpdateAnimBg="0"/>
      <p:bldP spid="70659"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CBD088B-CC62-4486-A4EC-434A07870F80}" type="slidenum">
              <a:rPr lang="en-US" altLang="zh-CN" sz="1400" smtClean="0"/>
              <a:pPr>
                <a:spcBef>
                  <a:spcPct val="50000"/>
                </a:spcBef>
                <a:buFontTx/>
                <a:buNone/>
              </a:pPr>
              <a:t>28</a:t>
            </a:fld>
            <a:endParaRPr lang="en-US" altLang="zh-CN" sz="1400" smtClean="0"/>
          </a:p>
        </p:txBody>
      </p:sp>
      <p:graphicFrame>
        <p:nvGraphicFramePr>
          <p:cNvPr id="36867" name="Object 2"/>
          <p:cNvGraphicFramePr>
            <a:graphicFrameLocks noChangeAspect="1"/>
          </p:cNvGraphicFramePr>
          <p:nvPr>
            <p:extLst>
              <p:ext uri="{D42A27DB-BD31-4B8C-83A1-F6EECF244321}">
                <p14:modId xmlns:p14="http://schemas.microsoft.com/office/powerpoint/2010/main" val="1429761272"/>
              </p:ext>
            </p:extLst>
          </p:nvPr>
        </p:nvGraphicFramePr>
        <p:xfrm>
          <a:off x="54725" y="222886"/>
          <a:ext cx="9794819" cy="6374466"/>
        </p:xfrm>
        <a:graphic>
          <a:graphicData uri="http://schemas.openxmlformats.org/presentationml/2006/ole">
            <mc:AlternateContent xmlns:mc="http://schemas.openxmlformats.org/markup-compatibility/2006">
              <mc:Choice xmlns:v="urn:schemas-microsoft-com:vml" Requires="v">
                <p:oleObj spid="_x0000_s36930" name="Document" r:id="rId3" imgW="5635752" imgH="3628644" progId="Word.Document.8">
                  <p:embed/>
                </p:oleObj>
              </mc:Choice>
              <mc:Fallback>
                <p:oleObj name="Document" r:id="rId3" imgW="5635752" imgH="3628644" progId="Word.Document.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25" y="222886"/>
                        <a:ext cx="9794819" cy="6374466"/>
                      </a:xfrm>
                      <a:prstGeom prst="rect">
                        <a:avLst/>
                      </a:prstGeom>
                      <a:gradFill rotWithShape="0">
                        <a:gsLst>
                          <a:gs pos="0">
                            <a:srgbClr val="FFFF99"/>
                          </a:gs>
                          <a:gs pos="100000">
                            <a:srgbClr val="FFFFFF"/>
                          </a:gs>
                        </a:gsLst>
                        <a:lin ang="2700000" scaled="1"/>
                      </a:gradFill>
                      <a:ln>
                        <a:noFill/>
                      </a:ln>
                      <a:effectLs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B5D73A0-681C-45D7-BE9E-D06A481C8EDC}" type="slidenum">
              <a:rPr lang="en-US" altLang="zh-CN" sz="1400" smtClean="0"/>
              <a:pPr>
                <a:spcBef>
                  <a:spcPct val="50000"/>
                </a:spcBef>
                <a:buFontTx/>
                <a:buNone/>
              </a:pPr>
              <a:t>29</a:t>
            </a:fld>
            <a:endParaRPr lang="en-US" altLang="zh-CN" sz="1400" smtClean="0"/>
          </a:p>
        </p:txBody>
      </p:sp>
      <p:sp>
        <p:nvSpPr>
          <p:cNvPr id="37891" name="Text Box 2"/>
          <p:cNvSpPr txBox="1">
            <a:spLocks noChangeArrowheads="1"/>
          </p:cNvSpPr>
          <p:nvPr/>
        </p:nvSpPr>
        <p:spPr bwMode="auto">
          <a:xfrm>
            <a:off x="165100" y="152400"/>
            <a:ext cx="2360613" cy="579438"/>
          </a:xfrm>
          <a:prstGeom prst="rect">
            <a:avLst/>
          </a:prstGeom>
          <a:solidFill>
            <a:srgbClr val="FF33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FF00"/>
                </a:solidFill>
              </a:rPr>
              <a:t>(d)</a:t>
            </a:r>
            <a:r>
              <a:rPr lang="zh-CN" altLang="en-US" b="1">
                <a:solidFill>
                  <a:srgbClr val="FFFF00"/>
                </a:solidFill>
              </a:rPr>
              <a:t>显示窗口</a:t>
            </a:r>
            <a:endParaRPr lang="zh-CN" altLang="en-US" sz="2400" b="1">
              <a:solidFill>
                <a:srgbClr val="FFFF00"/>
              </a:solidFill>
            </a:endParaRPr>
          </a:p>
        </p:txBody>
      </p:sp>
      <p:sp>
        <p:nvSpPr>
          <p:cNvPr id="34819" name="Text Box 3" descr="羊皮纸"/>
          <p:cNvSpPr txBox="1">
            <a:spLocks noChangeArrowheads="1"/>
          </p:cNvSpPr>
          <p:nvPr/>
        </p:nvSpPr>
        <p:spPr bwMode="auto">
          <a:xfrm>
            <a:off x="165100" y="838200"/>
            <a:ext cx="9396412" cy="1200329"/>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smtClean="0"/>
              <a:t>        窗口</a:t>
            </a:r>
            <a:r>
              <a:rPr lang="zh-CN" altLang="en-US" sz="2400" b="1" dirty="0"/>
              <a:t>类的显示由</a:t>
            </a:r>
            <a:r>
              <a:rPr lang="en-US" altLang="zh-CN" sz="2400" b="1" dirty="0" err="1"/>
              <a:t>ShowWindow</a:t>
            </a:r>
            <a:r>
              <a:rPr lang="zh-CN" altLang="en-US" sz="2400" b="1" dirty="0"/>
              <a:t>和</a:t>
            </a:r>
            <a:r>
              <a:rPr lang="en-US" altLang="zh-CN" sz="2400" b="1" dirty="0" err="1"/>
              <a:t>UpdateWindow</a:t>
            </a:r>
            <a:r>
              <a:rPr lang="zh-CN" altLang="en-US" sz="2400" b="1" dirty="0"/>
              <a:t>函数实现。应用程序调用</a:t>
            </a:r>
            <a:r>
              <a:rPr lang="en-US" altLang="zh-CN" sz="2400" b="1" dirty="0" err="1"/>
              <a:t>ShowWindow</a:t>
            </a:r>
            <a:r>
              <a:rPr lang="zh-CN" altLang="en-US" sz="2400" b="1" dirty="0"/>
              <a:t>函数在屏幕上显示窗口</a:t>
            </a:r>
          </a:p>
          <a:p>
            <a:pPr>
              <a:spcBef>
                <a:spcPct val="0"/>
              </a:spcBef>
              <a:buFontTx/>
              <a:buNone/>
            </a:pPr>
            <a:r>
              <a:rPr lang="en-US" altLang="zh-CN" sz="2400" b="1" dirty="0" err="1">
                <a:latin typeface="黑体" panose="02010609060101010101" pitchFamily="49" charset="-122"/>
                <a:ea typeface="黑体" panose="02010609060101010101" pitchFamily="49" charset="-122"/>
              </a:rPr>
              <a:t>ShowWindow</a:t>
            </a:r>
            <a:r>
              <a:rPr lang="en-US" altLang="zh-CN" sz="2400" b="1" dirty="0">
                <a:latin typeface="黑体" panose="02010609060101010101" pitchFamily="49" charset="-122"/>
                <a:ea typeface="黑体" panose="02010609060101010101" pitchFamily="49" charset="-122"/>
              </a:rPr>
              <a:t>(</a:t>
            </a:r>
            <a:r>
              <a:rPr lang="en-US" altLang="zh-CN" sz="2400" b="1" dirty="0" err="1">
                <a:latin typeface="黑体" panose="02010609060101010101" pitchFamily="49" charset="-122"/>
                <a:ea typeface="黑体" panose="02010609060101010101" pitchFamily="49" charset="-122"/>
              </a:rPr>
              <a:t>hwnd,nCmdshow</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a:t>
            </a:r>
            <a:r>
              <a:rPr lang="en-US" altLang="zh-CN" sz="2400" b="1" dirty="0" err="1">
                <a:solidFill>
                  <a:srgbClr val="FF3300"/>
                </a:solidFill>
              </a:rPr>
              <a:t>nCmdshow</a:t>
            </a:r>
            <a:r>
              <a:rPr lang="zh-CN" altLang="en-US" sz="2400" b="1" dirty="0"/>
              <a:t>为窗口显示形式标识</a:t>
            </a:r>
          </a:p>
        </p:txBody>
      </p:sp>
      <p:graphicFrame>
        <p:nvGraphicFramePr>
          <p:cNvPr id="34820" name="Object 4"/>
          <p:cNvGraphicFramePr>
            <a:graphicFrameLocks noChangeAspect="1"/>
          </p:cNvGraphicFramePr>
          <p:nvPr>
            <p:extLst>
              <p:ext uri="{D42A27DB-BD31-4B8C-83A1-F6EECF244321}">
                <p14:modId xmlns:p14="http://schemas.microsoft.com/office/powerpoint/2010/main" val="2969114623"/>
              </p:ext>
            </p:extLst>
          </p:nvPr>
        </p:nvGraphicFramePr>
        <p:xfrm>
          <a:off x="757156" y="2230525"/>
          <a:ext cx="7374019" cy="2721447"/>
        </p:xfrm>
        <a:graphic>
          <a:graphicData uri="http://schemas.openxmlformats.org/presentationml/2006/ole">
            <mc:AlternateContent xmlns:mc="http://schemas.openxmlformats.org/markup-compatibility/2006">
              <mc:Choice xmlns:v="urn:schemas-microsoft-com:vml" Requires="v">
                <p:oleObj spid="_x0000_s37960" name="Document" r:id="rId4" imgW="3354770" imgH="1333618" progId="Word.Document.8">
                  <p:embed/>
                </p:oleObj>
              </mc:Choice>
              <mc:Fallback>
                <p:oleObj name="Document" r:id="rId4" imgW="3354770" imgH="1333618" progId="Word.Document.8">
                  <p:embed/>
                  <p:pic>
                    <p:nvPicPr>
                      <p:cNvPr id="0" name="Object 4"/>
                      <p:cNvPicPr>
                        <a:picLocks noChangeAspect="1" noChangeArrowheads="1"/>
                      </p:cNvPicPr>
                      <p:nvPr/>
                    </p:nvPicPr>
                    <p:blipFill>
                      <a:blip r:embed="rId5"/>
                      <a:srcRect/>
                      <a:stretch>
                        <a:fillRect/>
                      </a:stretch>
                    </p:blipFill>
                    <p:spPr bwMode="auto">
                      <a:xfrm>
                        <a:off x="757156" y="2230525"/>
                        <a:ext cx="7374019" cy="2721447"/>
                      </a:xfrm>
                      <a:prstGeom prst="rect">
                        <a:avLst/>
                      </a:prstGeom>
                      <a:gradFill rotWithShape="0">
                        <a:gsLst>
                          <a:gs pos="0">
                            <a:srgbClr val="FFFF99"/>
                          </a:gs>
                          <a:gs pos="100000">
                            <a:srgbClr val="FFFFFF"/>
                          </a:gs>
                        </a:gsLst>
                        <a:lin ang="2700000" scaled="1"/>
                      </a:gradFill>
                      <a:ln w="38100">
                        <a:solidFill>
                          <a:srgbClr val="FF3300"/>
                        </a:solidFill>
                        <a:miter lim="800000"/>
                        <a:headEnd/>
                        <a:tailEnd/>
                      </a:ln>
                      <a:effectLst/>
                      <a:extLst/>
                    </p:spPr>
                  </p:pic>
                </p:oleObj>
              </mc:Fallback>
            </mc:AlternateContent>
          </a:graphicData>
        </a:graphic>
      </p:graphicFrame>
      <p:sp>
        <p:nvSpPr>
          <p:cNvPr id="34821" name="Text Box 5" descr="瓦形"/>
          <p:cNvSpPr txBox="1">
            <a:spLocks noChangeArrowheads="1"/>
          </p:cNvSpPr>
          <p:nvPr/>
        </p:nvSpPr>
        <p:spPr bwMode="auto">
          <a:xfrm>
            <a:off x="200596" y="5373216"/>
            <a:ext cx="9432924" cy="1373187"/>
          </a:xfrm>
          <a:prstGeom prst="rect">
            <a:avLst/>
          </a:prstGeom>
          <a:pattFill prst="shingle">
            <a:fgClr>
              <a:srgbClr val="FFCCFF"/>
            </a:fgClr>
            <a:bgClr>
              <a:srgbClr val="FFFFFF"/>
            </a:bgClr>
          </a:pattFill>
          <a:ln>
            <a:noFill/>
          </a:ln>
          <a:extLs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dirty="0"/>
              <a:t>显示窗口后，应用程序调用</a:t>
            </a:r>
            <a:r>
              <a:rPr lang="en-US" altLang="zh-CN" sz="2800" b="1" dirty="0" err="1"/>
              <a:t>UpdateWindow</a:t>
            </a:r>
            <a:r>
              <a:rPr lang="zh-CN" altLang="en-US" sz="2800" b="1" dirty="0"/>
              <a:t>更新并绘制用户区，并发出</a:t>
            </a:r>
            <a:r>
              <a:rPr lang="en-US" altLang="zh-CN" sz="2800" b="1" dirty="0"/>
              <a:t>WM_PAINT</a:t>
            </a:r>
            <a:r>
              <a:rPr lang="zh-CN" altLang="en-US" sz="2800" b="1" dirty="0"/>
              <a:t>消息。</a:t>
            </a:r>
          </a:p>
          <a:p>
            <a:pPr>
              <a:spcBef>
                <a:spcPct val="0"/>
              </a:spcBef>
              <a:buFontTx/>
              <a:buNone/>
            </a:pPr>
            <a:r>
              <a:rPr lang="zh-CN" altLang="en-US" sz="2800" b="1" dirty="0">
                <a:latin typeface="黑体" panose="02010609060101010101" pitchFamily="49" charset="-122"/>
                <a:ea typeface="黑体" panose="02010609060101010101" pitchFamily="49" charset="-122"/>
              </a:rPr>
              <a:t>           </a:t>
            </a:r>
            <a:r>
              <a:rPr lang="en-US" altLang="zh-CN" sz="2800" b="1" dirty="0" err="1">
                <a:latin typeface="黑体" panose="02010609060101010101" pitchFamily="49" charset="-122"/>
                <a:ea typeface="黑体" panose="02010609060101010101" pitchFamily="49" charset="-122"/>
              </a:rPr>
              <a:t>UpdateWindow</a:t>
            </a:r>
            <a:r>
              <a:rPr lang="en-US" altLang="zh-CN" sz="2800" b="1" dirty="0">
                <a:latin typeface="黑体" panose="02010609060101010101" pitchFamily="49" charset="-122"/>
                <a:ea typeface="黑体" panose="02010609060101010101" pitchFamily="49" charset="-122"/>
              </a:rPr>
              <a:t>(</a:t>
            </a:r>
            <a:r>
              <a:rPr lang="en-US" altLang="zh-CN" sz="2800" b="1" dirty="0" err="1">
                <a:latin typeface="黑体" panose="02010609060101010101" pitchFamily="49" charset="-122"/>
                <a:ea typeface="黑体" panose="02010609060101010101" pitchFamily="49" charset="-122"/>
              </a:rPr>
              <a:t>hwnd</a:t>
            </a:r>
            <a:r>
              <a:rPr lang="en-US" altLang="zh-CN" sz="2800" b="1" dirty="0">
                <a:latin typeface="黑体" panose="02010609060101010101" pitchFamily="49" charset="-122"/>
                <a:ea typeface="黑体" panose="02010609060101010101" pitchFamily="49" charset="-122"/>
              </a:rPr>
              <a:t>);</a:t>
            </a:r>
            <a:endParaRPr lang="en-US" altLang="zh-CN" sz="2800" b="1" dirty="0"/>
          </a:p>
        </p:txBody>
      </p:sp>
      <p:sp>
        <p:nvSpPr>
          <p:cNvPr id="34822" name="Line 6"/>
          <p:cNvSpPr>
            <a:spLocks noChangeShapeType="1"/>
          </p:cNvSpPr>
          <p:nvPr/>
        </p:nvSpPr>
        <p:spPr bwMode="auto">
          <a:xfrm flipH="1">
            <a:off x="4304928" y="1905000"/>
            <a:ext cx="1181472" cy="325525"/>
          </a:xfrm>
          <a:prstGeom prst="line">
            <a:avLst/>
          </a:prstGeom>
          <a:ln>
            <a:solidFill>
              <a:srgbClr val="FFFF00"/>
            </a:solidFill>
            <a:headEnd/>
            <a:tailEnd type="triangle" w="med" len="med"/>
          </a:ln>
          <a:extLst/>
        </p:spPr>
        <p:style>
          <a:lnRef idx="3">
            <a:schemeClr val="accent5"/>
          </a:lnRef>
          <a:fillRef idx="0">
            <a:schemeClr val="accent5"/>
          </a:fillRef>
          <a:effectRef idx="2">
            <a:schemeClr val="accent5"/>
          </a:effectRef>
          <a:fontRef idx="minor">
            <a:schemeClr val="tx1"/>
          </a:fontRef>
        </p:style>
        <p:txBody>
          <a:bodyPr wrap="none" anchor="ctr"/>
          <a:lstStyle/>
          <a:p>
            <a:endParaRPr lang="zh-CN" altLang="en-US"/>
          </a:p>
        </p:txBody>
      </p:sp>
      <p:sp>
        <p:nvSpPr>
          <p:cNvPr id="37896" name="文本框 1"/>
          <p:cNvSpPr txBox="1">
            <a:spLocks noChangeArrowheads="1"/>
          </p:cNvSpPr>
          <p:nvPr/>
        </p:nvSpPr>
        <p:spPr bwMode="auto">
          <a:xfrm>
            <a:off x="128588" y="4868863"/>
            <a:ext cx="96488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solidFill>
                  <a:srgbClr val="FFFFCC"/>
                </a:solidFill>
              </a:rPr>
              <a:t>http://msdn.microsoft.com/zh-cn/subscriptions/aa930760.aspx</a:t>
            </a:r>
            <a:endParaRPr lang="zh-CN" altLang="en-US" sz="2800" b="1">
              <a:solidFill>
                <a:srgbClr val="FFFFCC"/>
              </a:solidFill>
            </a:endParaRPr>
          </a:p>
        </p:txBody>
      </p:sp>
      <p:sp>
        <p:nvSpPr>
          <p:cNvPr id="5" name="圆角右箭头 4"/>
          <p:cNvSpPr/>
          <p:nvPr/>
        </p:nvSpPr>
        <p:spPr bwMode="auto">
          <a:xfrm>
            <a:off x="165100" y="3284538"/>
            <a:ext cx="531813" cy="1644650"/>
          </a:xfrm>
          <a:prstGeom prst="bentArrow">
            <a:avLst/>
          </a:prstGeom>
          <a:solidFill>
            <a:srgbClr val="FFFF00"/>
          </a:solidFill>
          <a:ln w="9525" cap="flat" cmpd="sng" algn="ctr">
            <a:solidFill>
              <a:schemeClr val="tx1"/>
            </a:solidFill>
            <a:prstDash val="solid"/>
            <a:round/>
            <a:headEnd type="none" w="med" len="med"/>
            <a:tailEnd type="none" w="med" len="med"/>
          </a:ln>
          <a:effectLst/>
          <a:extLst/>
        </p:spPr>
        <p:txBody>
          <a:bodyPr/>
          <a:lstStyle/>
          <a:p>
            <a:pPr>
              <a:defRPr/>
            </a:pPr>
            <a:endParaRPr lang="zh-CN" altLang="en-US">
              <a:solidFill>
                <a:srgbClr val="FFFFCC"/>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ox(out)">
                                      <p:cBhvr>
                                        <p:cTn id="7" dur="500"/>
                                        <p:tgtEl>
                                          <p:spTgt spid="348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4822"/>
                                        </p:tgtEl>
                                        <p:attrNameLst>
                                          <p:attrName>style.visibility</p:attrName>
                                        </p:attrNameLst>
                                      </p:cBhvr>
                                      <p:to>
                                        <p:strVal val="visible"/>
                                      </p:to>
                                    </p:set>
                                    <p:animEffect transition="in" filter="wipe(up)">
                                      <p:cBhvr>
                                        <p:cTn id="12" dur="500"/>
                                        <p:tgtEl>
                                          <p:spTgt spid="34822"/>
                                        </p:tgtEl>
                                      </p:cBhvr>
                                    </p:animEffect>
                                  </p:childTnLst>
                                </p:cTn>
                              </p:par>
                            </p:childTnLst>
                          </p:cTn>
                        </p:par>
                        <p:par>
                          <p:cTn id="13" fill="hold" nodeType="afterGroup">
                            <p:stCondLst>
                              <p:cond delay="500"/>
                            </p:stCondLst>
                            <p:childTnLst>
                              <p:par>
                                <p:cTn id="14" presetID="17" presetClass="entr" presetSubtype="10" fill="hold" nodeType="afterEffect">
                                  <p:stCondLst>
                                    <p:cond delay="0"/>
                                  </p:stCondLst>
                                  <p:childTnLst>
                                    <p:set>
                                      <p:cBhvr>
                                        <p:cTn id="15" dur="1" fill="hold">
                                          <p:stCondLst>
                                            <p:cond delay="0"/>
                                          </p:stCondLst>
                                        </p:cTn>
                                        <p:tgtEl>
                                          <p:spTgt spid="34820"/>
                                        </p:tgtEl>
                                        <p:attrNameLst>
                                          <p:attrName>style.visibility</p:attrName>
                                        </p:attrNameLst>
                                      </p:cBhvr>
                                      <p:to>
                                        <p:strVal val="visible"/>
                                      </p:to>
                                    </p:set>
                                    <p:anim calcmode="lin" valueType="num">
                                      <p:cBhvr>
                                        <p:cTn id="16" dur="500" fill="hold"/>
                                        <p:tgtEl>
                                          <p:spTgt spid="34820"/>
                                        </p:tgtEl>
                                        <p:attrNameLst>
                                          <p:attrName>ppt_w</p:attrName>
                                        </p:attrNameLst>
                                      </p:cBhvr>
                                      <p:tavLst>
                                        <p:tav tm="0">
                                          <p:val>
                                            <p:fltVal val="0"/>
                                          </p:val>
                                        </p:tav>
                                        <p:tav tm="100000">
                                          <p:val>
                                            <p:strVal val="#ppt_w"/>
                                          </p:val>
                                        </p:tav>
                                      </p:tavLst>
                                    </p:anim>
                                    <p:anim calcmode="lin" valueType="num">
                                      <p:cBhvr>
                                        <p:cTn id="17" dur="500" fill="hold"/>
                                        <p:tgtEl>
                                          <p:spTgt spid="34820"/>
                                        </p:tgtEl>
                                        <p:attrNameLst>
                                          <p:attrName>ppt_h</p:attrName>
                                        </p:attrNameLst>
                                      </p:cBhvr>
                                      <p:tavLst>
                                        <p:tav tm="0">
                                          <p:val>
                                            <p:strVal val="#ppt_h"/>
                                          </p:val>
                                        </p:tav>
                                        <p:tav tm="100000">
                                          <p:val>
                                            <p:strVal val="#ppt_h"/>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box(in)">
                                      <p:cBhvr>
                                        <p:cTn id="22" dur="500"/>
                                        <p:tgtEl>
                                          <p:spTgt spid="34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nimBg="1" autoUpdateAnimBg="0"/>
      <p:bldP spid="34821" grpId="0" animBg="1" autoUpdateAnimBg="0"/>
      <p:bldP spid="3482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B41B3DF5-4BE8-4D09-9933-B06E9E3B2102}" type="slidenum">
              <a:rPr lang="en-US" altLang="zh-CN" sz="1400" smtClean="0"/>
              <a:pPr>
                <a:spcBef>
                  <a:spcPct val="50000"/>
                </a:spcBef>
                <a:buFontTx/>
                <a:buNone/>
              </a:pPr>
              <a:t>3</a:t>
            </a:fld>
            <a:endParaRPr lang="en-US" altLang="zh-CN" sz="1400" smtClean="0"/>
          </a:p>
        </p:txBody>
      </p:sp>
      <p:sp>
        <p:nvSpPr>
          <p:cNvPr id="4" name="文本框 3"/>
          <p:cNvSpPr txBox="1"/>
          <p:nvPr/>
        </p:nvSpPr>
        <p:spPr>
          <a:xfrm>
            <a:off x="188913" y="901700"/>
            <a:ext cx="9561512" cy="2678113"/>
          </a:xfrm>
          <a:prstGeom prst="rect">
            <a:avLst/>
          </a:prstGeom>
          <a:noFill/>
        </p:spPr>
        <p:txBody>
          <a:bodyPr>
            <a:spAutoFit/>
          </a:bodyPr>
          <a:lstStyle/>
          <a:p>
            <a:pPr>
              <a:defRPr/>
            </a:pPr>
            <a:r>
              <a:rPr lang="en-US" altLang="zh-CN" sz="2800" b="1" dirty="0">
                <a:solidFill>
                  <a:srgbClr val="FFCCFF"/>
                </a:solidFill>
                <a:latin typeface="+mn-lt"/>
              </a:rPr>
              <a:t>1</a:t>
            </a:r>
            <a:r>
              <a:rPr lang="zh-CN" altLang="en-US" sz="2800" b="1" dirty="0">
                <a:solidFill>
                  <a:srgbClr val="FFCCFF"/>
                </a:solidFill>
                <a:latin typeface="+mn-lt"/>
              </a:rPr>
              <a:t>：面向对象</a:t>
            </a:r>
            <a:r>
              <a:rPr lang="en-US" altLang="zh-CN" sz="2800" b="1" dirty="0">
                <a:solidFill>
                  <a:srgbClr val="FFFFCC"/>
                </a:solidFill>
                <a:latin typeface="+mn-lt"/>
              </a:rPr>
              <a:t>—</a:t>
            </a:r>
            <a:r>
              <a:rPr lang="zh-CN" altLang="en-US" sz="2800" b="1" dirty="0">
                <a:solidFill>
                  <a:srgbClr val="FFFFCC"/>
                </a:solidFill>
                <a:latin typeface="+mn-lt"/>
              </a:rPr>
              <a:t>大家很容易想到面向对象的概念，甚至联想起一些</a:t>
            </a:r>
            <a:r>
              <a:rPr lang="en-US" altLang="zh-CN" sz="2800" b="1" dirty="0">
                <a:solidFill>
                  <a:srgbClr val="FFFFCC"/>
                </a:solidFill>
                <a:latin typeface="+mn-lt"/>
              </a:rPr>
              <a:t>OO</a:t>
            </a:r>
            <a:r>
              <a:rPr lang="zh-CN" altLang="en-US" sz="2800" b="1" dirty="0">
                <a:solidFill>
                  <a:srgbClr val="FFFFCC"/>
                </a:solidFill>
                <a:latin typeface="+mn-lt"/>
              </a:rPr>
              <a:t>的编程语言如</a:t>
            </a:r>
            <a:r>
              <a:rPr lang="en-US" altLang="zh-CN" sz="2800" b="1" dirty="0">
                <a:solidFill>
                  <a:srgbClr val="FFFFCC"/>
                </a:solidFill>
                <a:latin typeface="+mn-lt"/>
              </a:rPr>
              <a:t>C++</a:t>
            </a:r>
            <a:r>
              <a:rPr lang="zh-CN" altLang="en-US" sz="2800" b="1" dirty="0">
                <a:solidFill>
                  <a:srgbClr val="FFFFCC"/>
                </a:solidFill>
                <a:latin typeface="+mn-lt"/>
              </a:rPr>
              <a:t>、</a:t>
            </a:r>
            <a:r>
              <a:rPr lang="en-US" altLang="zh-CN" sz="2800" b="1" dirty="0">
                <a:solidFill>
                  <a:srgbClr val="FFFFCC"/>
                </a:solidFill>
                <a:latin typeface="+mn-lt"/>
              </a:rPr>
              <a:t>Java</a:t>
            </a:r>
            <a:r>
              <a:rPr lang="zh-CN" altLang="en-US" sz="2800" b="1" dirty="0">
                <a:solidFill>
                  <a:srgbClr val="FFFFCC"/>
                </a:solidFill>
                <a:latin typeface="+mn-lt"/>
              </a:rPr>
              <a:t>、</a:t>
            </a:r>
            <a:r>
              <a:rPr lang="en-US" altLang="zh-CN" sz="2800" b="1" dirty="0">
                <a:solidFill>
                  <a:srgbClr val="FFFFCC"/>
                </a:solidFill>
                <a:latin typeface="+mn-lt"/>
              </a:rPr>
              <a:t>C#</a:t>
            </a:r>
            <a:r>
              <a:rPr lang="zh-CN" altLang="en-US" sz="2800" b="1" dirty="0">
                <a:solidFill>
                  <a:srgbClr val="FFFFCC"/>
                </a:solidFill>
                <a:latin typeface="+mn-lt"/>
              </a:rPr>
              <a:t>等，就编程语言的本身发展而言，是有面向过程的，如</a:t>
            </a:r>
            <a:r>
              <a:rPr lang="en-US" altLang="zh-CN" sz="2800" b="1" dirty="0">
                <a:solidFill>
                  <a:srgbClr val="FFFFCC"/>
                </a:solidFill>
                <a:latin typeface="+mn-lt"/>
              </a:rPr>
              <a:t>C</a:t>
            </a:r>
            <a:r>
              <a:rPr lang="zh-CN" altLang="en-US" sz="2800" b="1" dirty="0">
                <a:solidFill>
                  <a:srgbClr val="FFFFCC"/>
                </a:solidFill>
                <a:latin typeface="+mn-lt"/>
              </a:rPr>
              <a:t>、</a:t>
            </a:r>
            <a:r>
              <a:rPr lang="en-US" altLang="zh-CN" sz="2800" b="1" dirty="0">
                <a:solidFill>
                  <a:srgbClr val="FFFFCC"/>
                </a:solidFill>
                <a:latin typeface="+mn-lt"/>
              </a:rPr>
              <a:t>Pascal</a:t>
            </a:r>
            <a:r>
              <a:rPr lang="zh-CN" altLang="en-US" sz="2800" b="1" dirty="0">
                <a:solidFill>
                  <a:srgbClr val="FFFFCC"/>
                </a:solidFill>
                <a:latin typeface="+mn-lt"/>
              </a:rPr>
              <a:t>、</a:t>
            </a:r>
            <a:r>
              <a:rPr lang="en-US" altLang="zh-CN" sz="2800" b="1" dirty="0">
                <a:solidFill>
                  <a:srgbClr val="FFFFCC"/>
                </a:solidFill>
                <a:latin typeface="+mn-lt"/>
              </a:rPr>
              <a:t>Fortran</a:t>
            </a:r>
            <a:r>
              <a:rPr lang="zh-CN" altLang="en-US" sz="2800" b="1" dirty="0">
                <a:solidFill>
                  <a:srgbClr val="FFFFCC"/>
                </a:solidFill>
                <a:latin typeface="+mn-lt"/>
              </a:rPr>
              <a:t>等，后来随着</a:t>
            </a:r>
            <a:r>
              <a:rPr lang="en-US" altLang="zh-CN" sz="2800" b="1" dirty="0">
                <a:solidFill>
                  <a:srgbClr val="FFFFCC"/>
                </a:solidFill>
                <a:latin typeface="+mn-lt"/>
              </a:rPr>
              <a:t>OO</a:t>
            </a:r>
            <a:r>
              <a:rPr lang="zh-CN" altLang="en-US" sz="2800" b="1" dirty="0">
                <a:solidFill>
                  <a:srgbClr val="FFFFCC"/>
                </a:solidFill>
                <a:latin typeface="+mn-lt"/>
              </a:rPr>
              <a:t>思想的出现，出现了</a:t>
            </a:r>
            <a:r>
              <a:rPr lang="en-US" altLang="zh-CN" sz="2800" b="1" dirty="0">
                <a:solidFill>
                  <a:srgbClr val="FFFFCC"/>
                </a:solidFill>
                <a:latin typeface="+mn-lt"/>
              </a:rPr>
              <a:t>OO</a:t>
            </a:r>
            <a:r>
              <a:rPr lang="zh-CN" altLang="en-US" sz="2800" b="1" dirty="0">
                <a:solidFill>
                  <a:srgbClr val="FFFFCC"/>
                </a:solidFill>
                <a:latin typeface="+mn-lt"/>
              </a:rPr>
              <a:t>语言，但这里所指的面向对象的特点，并不是指设计思想、编程方法或者语言，而是</a:t>
            </a:r>
            <a:r>
              <a:rPr lang="en-US" altLang="zh-CN" sz="2800" b="1" dirty="0" smtClean="0">
                <a:solidFill>
                  <a:srgbClr val="FFFFCC"/>
                </a:solidFill>
                <a:latin typeface="+mn-lt"/>
              </a:rPr>
              <a:t>windows</a:t>
            </a:r>
            <a:r>
              <a:rPr lang="zh-CN" altLang="en-US" sz="2800" b="1" dirty="0" smtClean="0">
                <a:solidFill>
                  <a:srgbClr val="FFFFCC"/>
                </a:solidFill>
                <a:latin typeface="+mn-lt"/>
              </a:rPr>
              <a:t>本身</a:t>
            </a:r>
            <a:r>
              <a:rPr lang="zh-CN" altLang="en-US" sz="2800" b="1" dirty="0">
                <a:solidFill>
                  <a:srgbClr val="FFFFCC"/>
                </a:solidFill>
                <a:latin typeface="+mn-lt"/>
              </a:rPr>
              <a:t>。</a:t>
            </a:r>
          </a:p>
        </p:txBody>
      </p:sp>
      <p:sp>
        <p:nvSpPr>
          <p:cNvPr id="5" name="文本框 4"/>
          <p:cNvSpPr txBox="1"/>
          <p:nvPr/>
        </p:nvSpPr>
        <p:spPr>
          <a:xfrm>
            <a:off x="1350789" y="77599"/>
            <a:ext cx="7201247" cy="830997"/>
          </a:xfrm>
          <a:prstGeom prst="rect">
            <a:avLst/>
          </a:prstGeom>
          <a:noFill/>
        </p:spPr>
        <p:txBody>
          <a:bodyPr wrap="square">
            <a:spAutoFit/>
          </a:bodyPr>
          <a:lstStyle/>
          <a:p>
            <a:pPr algn="ctr">
              <a:defRPr/>
            </a:pPr>
            <a:r>
              <a:rPr lang="en-US" altLang="zh-CN" sz="4800" b="1" dirty="0" smtClean="0">
                <a:solidFill>
                  <a:srgbClr val="FFFF00"/>
                </a:solidFill>
                <a:latin typeface="+mn-lt"/>
              </a:rPr>
              <a:t>Windows</a:t>
            </a:r>
            <a:r>
              <a:rPr lang="zh-CN" altLang="en-US" sz="4800" b="1" dirty="0">
                <a:solidFill>
                  <a:srgbClr val="FFFF00"/>
                </a:solidFill>
                <a:latin typeface="+mn-lt"/>
              </a:rPr>
              <a:t>应用的</a:t>
            </a:r>
            <a:r>
              <a:rPr lang="zh-CN" altLang="en-US" sz="4800" b="1" dirty="0" smtClean="0">
                <a:solidFill>
                  <a:srgbClr val="FFFF00"/>
                </a:solidFill>
                <a:latin typeface="+mn-lt"/>
              </a:rPr>
              <a:t>特点</a:t>
            </a:r>
            <a:endParaRPr lang="zh-CN" altLang="en-US" sz="4800" b="1" dirty="0">
              <a:solidFill>
                <a:srgbClr val="FFCCFF"/>
              </a:solidFill>
              <a:latin typeface="+mn-lt"/>
            </a:endParaRPr>
          </a:p>
        </p:txBody>
      </p:sp>
      <p:pic>
        <p:nvPicPr>
          <p:cNvPr id="7173"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263" y="4006850"/>
            <a:ext cx="3846512"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1413" y="4006850"/>
            <a:ext cx="4473575"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5" name="文本框 9"/>
          <p:cNvSpPr txBox="1">
            <a:spLocks noChangeArrowheads="1"/>
          </p:cNvSpPr>
          <p:nvPr/>
        </p:nvSpPr>
        <p:spPr bwMode="auto">
          <a:xfrm>
            <a:off x="479425" y="6069013"/>
            <a:ext cx="32781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CC"/>
                </a:solidFill>
              </a:rPr>
              <a:t>人机交互的界面是屏幕</a:t>
            </a:r>
          </a:p>
        </p:txBody>
      </p:sp>
      <p:sp>
        <p:nvSpPr>
          <p:cNvPr id="7176" name="文本框 10"/>
          <p:cNvSpPr txBox="1">
            <a:spLocks noChangeArrowheads="1"/>
          </p:cNvSpPr>
          <p:nvPr/>
        </p:nvSpPr>
        <p:spPr bwMode="auto">
          <a:xfrm>
            <a:off x="4225925" y="5949950"/>
            <a:ext cx="56959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FFFFCC"/>
                </a:solidFill>
              </a:rPr>
              <a:t>人机交互的界面是窗口，窗口本身就是一个对象，上面包含的菜单，也是对象</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78D1DEE7-C00B-4368-AAF1-7250E6BC8855}" type="slidenum">
              <a:rPr lang="en-US" altLang="zh-CN" sz="1400" smtClean="0"/>
              <a:pPr>
                <a:spcBef>
                  <a:spcPct val="50000"/>
                </a:spcBef>
                <a:buFontTx/>
                <a:buNone/>
              </a:pPr>
              <a:t>30</a:t>
            </a:fld>
            <a:endParaRPr lang="en-US" altLang="zh-CN" sz="1400" smtClean="0"/>
          </a:p>
        </p:txBody>
      </p:sp>
      <p:sp>
        <p:nvSpPr>
          <p:cNvPr id="38915" name="Text Box 2"/>
          <p:cNvSpPr txBox="1">
            <a:spLocks noChangeArrowheads="1"/>
          </p:cNvSpPr>
          <p:nvPr/>
        </p:nvSpPr>
        <p:spPr bwMode="auto">
          <a:xfrm>
            <a:off x="230188" y="117475"/>
            <a:ext cx="2001837" cy="45720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b="1">
                <a:solidFill>
                  <a:srgbClr val="FF3300"/>
                </a:solidFill>
              </a:rPr>
              <a:t>(3) </a:t>
            </a:r>
            <a:r>
              <a:rPr lang="zh-CN" altLang="en-US" sz="2400" b="1">
                <a:solidFill>
                  <a:srgbClr val="FF3300"/>
                </a:solidFill>
              </a:rPr>
              <a:t>消息循环</a:t>
            </a:r>
          </a:p>
        </p:txBody>
      </p:sp>
      <p:sp>
        <p:nvSpPr>
          <p:cNvPr id="35844" name="Text Box 4" descr="羊皮纸"/>
          <p:cNvSpPr txBox="1">
            <a:spLocks noChangeArrowheads="1"/>
          </p:cNvSpPr>
          <p:nvPr/>
        </p:nvSpPr>
        <p:spPr bwMode="auto">
          <a:xfrm>
            <a:off x="82550" y="2514600"/>
            <a:ext cx="5813425" cy="206375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0000"/>
              </a:lnSpc>
              <a:spcBef>
                <a:spcPct val="0"/>
              </a:spcBef>
              <a:buFontTx/>
              <a:buNone/>
            </a:pPr>
            <a:r>
              <a:rPr lang="zh-CN" altLang="en-US" sz="2400" b="1">
                <a:solidFill>
                  <a:srgbClr val="FF3300"/>
                </a:solidFill>
              </a:rPr>
              <a:t>消息循环的常见格式如下：</a:t>
            </a:r>
          </a:p>
          <a:p>
            <a:pPr>
              <a:lnSpc>
                <a:spcPct val="90000"/>
              </a:lnSpc>
              <a:spcBef>
                <a:spcPct val="0"/>
              </a:spcBef>
              <a:buFontTx/>
              <a:buNone/>
            </a:pPr>
            <a:r>
              <a:rPr lang="en-US" altLang="zh-CN" sz="2400" b="1">
                <a:solidFill>
                  <a:srgbClr val="FF3300"/>
                </a:solidFill>
                <a:latin typeface="黑体" panose="02010609060101010101" pitchFamily="49" charset="-122"/>
                <a:ea typeface="黑体" panose="02010609060101010101" pitchFamily="49" charset="-122"/>
              </a:rPr>
              <a:t>MSG Msg;</a:t>
            </a:r>
          </a:p>
          <a:p>
            <a:pPr>
              <a:lnSpc>
                <a:spcPct val="90000"/>
              </a:lnSpc>
              <a:spcBef>
                <a:spcPct val="0"/>
              </a:spcBef>
              <a:buFontTx/>
              <a:buNone/>
            </a:pPr>
            <a:r>
              <a:rPr lang="en-US" altLang="zh-CN" sz="2400" b="1">
                <a:solidFill>
                  <a:srgbClr val="FF3300"/>
                </a:solidFill>
                <a:ea typeface="黑体" panose="02010609060101010101" pitchFamily="49" charset="-122"/>
              </a:rPr>
              <a:t>…</a:t>
            </a:r>
            <a:endParaRPr lang="en-US" altLang="zh-CN" sz="2400" b="1">
              <a:solidFill>
                <a:srgbClr val="FF3300"/>
              </a:solidFill>
              <a:latin typeface="黑体" panose="02010609060101010101" pitchFamily="49" charset="-122"/>
              <a:ea typeface="黑体" panose="02010609060101010101" pitchFamily="49" charset="-122"/>
            </a:endParaRPr>
          </a:p>
          <a:p>
            <a:pPr>
              <a:lnSpc>
                <a:spcPct val="90000"/>
              </a:lnSpc>
              <a:spcBef>
                <a:spcPct val="0"/>
              </a:spcBef>
              <a:buFontTx/>
              <a:buNone/>
            </a:pPr>
            <a:r>
              <a:rPr lang="en-US" altLang="zh-CN" sz="2400" b="1">
                <a:solidFill>
                  <a:srgbClr val="FF3300"/>
                </a:solidFill>
                <a:latin typeface="黑体" panose="02010609060101010101" pitchFamily="49" charset="-122"/>
                <a:ea typeface="黑体" panose="02010609060101010101" pitchFamily="49" charset="-122"/>
              </a:rPr>
              <a:t>while (GetMessage (&amp;Msg,NULL,0,0))</a:t>
            </a:r>
          </a:p>
          <a:p>
            <a:pPr>
              <a:lnSpc>
                <a:spcPct val="90000"/>
              </a:lnSpc>
              <a:spcBef>
                <a:spcPct val="0"/>
              </a:spcBef>
              <a:buFontTx/>
              <a:buNone/>
            </a:pPr>
            <a:r>
              <a:rPr lang="en-US" altLang="zh-CN" sz="2400" b="1">
                <a:solidFill>
                  <a:schemeClr val="accent2"/>
                </a:solidFill>
                <a:latin typeface="黑体" panose="02010609060101010101" pitchFamily="49" charset="-122"/>
                <a:ea typeface="黑体" panose="02010609060101010101" pitchFamily="49" charset="-122"/>
              </a:rPr>
              <a:t>{</a:t>
            </a:r>
            <a:r>
              <a:rPr lang="en-US" altLang="zh-CN" sz="2400" b="1">
                <a:solidFill>
                  <a:srgbClr val="FF3300"/>
                </a:solidFill>
                <a:latin typeface="黑体" panose="02010609060101010101" pitchFamily="49" charset="-122"/>
                <a:ea typeface="黑体" panose="02010609060101010101" pitchFamily="49" charset="-122"/>
              </a:rPr>
              <a:t> </a:t>
            </a:r>
            <a:r>
              <a:rPr lang="en-US" altLang="zh-CN" sz="2400" b="1">
                <a:solidFill>
                  <a:srgbClr val="336600"/>
                </a:solidFill>
                <a:latin typeface="黑体" panose="02010609060101010101" pitchFamily="49" charset="-122"/>
                <a:ea typeface="黑体" panose="02010609060101010101" pitchFamily="49" charset="-122"/>
              </a:rPr>
              <a:t>TranslateMessage(&amp;Msg);</a:t>
            </a:r>
            <a:endParaRPr lang="en-US" altLang="zh-CN" sz="2400" b="1">
              <a:solidFill>
                <a:srgbClr val="FF3300"/>
              </a:solidFill>
              <a:latin typeface="黑体" panose="02010609060101010101" pitchFamily="49" charset="-122"/>
              <a:ea typeface="黑体" panose="02010609060101010101" pitchFamily="49" charset="-122"/>
            </a:endParaRPr>
          </a:p>
          <a:p>
            <a:pPr>
              <a:lnSpc>
                <a:spcPct val="90000"/>
              </a:lnSpc>
              <a:spcBef>
                <a:spcPct val="0"/>
              </a:spcBef>
              <a:buFontTx/>
              <a:buNone/>
            </a:pPr>
            <a:r>
              <a:rPr lang="en-US" altLang="zh-CN" sz="2400" b="1">
                <a:solidFill>
                  <a:srgbClr val="FF3300"/>
                </a:solidFill>
                <a:latin typeface="黑体" panose="02010609060101010101" pitchFamily="49" charset="-122"/>
                <a:ea typeface="黑体" panose="02010609060101010101" pitchFamily="49" charset="-122"/>
              </a:rPr>
              <a:t>         </a:t>
            </a:r>
            <a:r>
              <a:rPr lang="en-US" altLang="zh-CN" sz="2400" b="1">
                <a:solidFill>
                  <a:srgbClr val="9900CC"/>
                </a:solidFill>
                <a:latin typeface="黑体" panose="02010609060101010101" pitchFamily="49" charset="-122"/>
                <a:ea typeface="黑体" panose="02010609060101010101" pitchFamily="49" charset="-122"/>
              </a:rPr>
              <a:t>DispatchMessage(&amp;Msg);</a:t>
            </a:r>
            <a:r>
              <a:rPr lang="en-US" altLang="zh-CN" sz="2400" b="1">
                <a:solidFill>
                  <a:srgbClr val="FF3300"/>
                </a:solidFill>
                <a:latin typeface="黑体" panose="02010609060101010101" pitchFamily="49" charset="-122"/>
                <a:ea typeface="黑体" panose="02010609060101010101" pitchFamily="49" charset="-122"/>
              </a:rPr>
              <a:t> </a:t>
            </a:r>
            <a:r>
              <a:rPr lang="en-US" altLang="zh-CN" sz="2400" b="1">
                <a:solidFill>
                  <a:schemeClr val="accent2"/>
                </a:solidFill>
                <a:latin typeface="黑体" panose="02010609060101010101" pitchFamily="49" charset="-122"/>
                <a:ea typeface="黑体" panose="02010609060101010101" pitchFamily="49" charset="-122"/>
              </a:rPr>
              <a:t>}</a:t>
            </a:r>
            <a:endParaRPr lang="en-US" altLang="zh-CN" sz="2400" b="1">
              <a:solidFill>
                <a:srgbClr val="FF3300"/>
              </a:solidFill>
            </a:endParaRPr>
          </a:p>
        </p:txBody>
      </p:sp>
      <p:sp>
        <p:nvSpPr>
          <p:cNvPr id="35849" name="AutoShape 9" descr="20%"/>
          <p:cNvSpPr>
            <a:spLocks noChangeArrowheads="1"/>
          </p:cNvSpPr>
          <p:nvPr/>
        </p:nvSpPr>
        <p:spPr bwMode="auto">
          <a:xfrm>
            <a:off x="0" y="4800600"/>
            <a:ext cx="2806700" cy="914400"/>
          </a:xfrm>
          <a:prstGeom prst="wedgeRoundRectCallout">
            <a:avLst>
              <a:gd name="adj1" fmla="val -7352"/>
              <a:gd name="adj2" fmla="val -118231"/>
              <a:gd name="adj3" fmla="val 16667"/>
            </a:avLst>
          </a:prstGeom>
          <a:pattFill prst="pct20">
            <a:fgClr>
              <a:schemeClr val="accent1"/>
            </a:fgClr>
            <a:bgClr>
              <a:srgbClr val="FFFFFF"/>
            </a:bgClr>
          </a:patt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336600"/>
                </a:solidFill>
              </a:rPr>
              <a:t>将消息的虚拟键</a:t>
            </a:r>
          </a:p>
          <a:p>
            <a:pPr algn="ctr" eaLnBrk="1" hangingPunct="1">
              <a:spcBef>
                <a:spcPct val="0"/>
              </a:spcBef>
              <a:buFontTx/>
              <a:buNone/>
            </a:pPr>
            <a:r>
              <a:rPr lang="zh-CN" altLang="en-US" sz="2400" b="1">
                <a:solidFill>
                  <a:srgbClr val="336600"/>
                </a:solidFill>
              </a:rPr>
              <a:t>转换为字符信息</a:t>
            </a:r>
            <a:endParaRPr lang="zh-CN" altLang="en-US" sz="1800">
              <a:solidFill>
                <a:srgbClr val="336600"/>
              </a:solidFill>
            </a:endParaRPr>
          </a:p>
        </p:txBody>
      </p:sp>
      <p:sp>
        <p:nvSpPr>
          <p:cNvPr id="35850" name="AutoShape 10"/>
          <p:cNvSpPr>
            <a:spLocks noChangeArrowheads="1"/>
          </p:cNvSpPr>
          <p:nvPr/>
        </p:nvSpPr>
        <p:spPr bwMode="auto">
          <a:xfrm>
            <a:off x="825500" y="5867400"/>
            <a:ext cx="2559050" cy="914400"/>
          </a:xfrm>
          <a:prstGeom prst="wedgeRoundRectCallout">
            <a:avLst>
              <a:gd name="adj1" fmla="val 53361"/>
              <a:gd name="adj2" fmla="val -197222"/>
              <a:gd name="adj3" fmla="val 16667"/>
            </a:avLst>
          </a:prstGeom>
          <a:solidFill>
            <a:srgbClr val="CC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9900CC"/>
                </a:solidFill>
              </a:rPr>
              <a:t>将消息传送到</a:t>
            </a:r>
          </a:p>
          <a:p>
            <a:pPr algn="ctr" eaLnBrk="1" hangingPunct="1">
              <a:spcBef>
                <a:spcPct val="0"/>
              </a:spcBef>
              <a:buFontTx/>
              <a:buNone/>
            </a:pPr>
            <a:r>
              <a:rPr lang="zh-CN" altLang="en-US" sz="2400" b="1">
                <a:solidFill>
                  <a:srgbClr val="9900CC"/>
                </a:solidFill>
              </a:rPr>
              <a:t>指定窗口函数</a:t>
            </a:r>
            <a:endParaRPr lang="zh-CN" altLang="en-US" sz="2000"/>
          </a:p>
        </p:txBody>
      </p:sp>
      <p:grpSp>
        <p:nvGrpSpPr>
          <p:cNvPr id="35869" name="Group 29"/>
          <p:cNvGrpSpPr>
            <a:grpSpLocks/>
          </p:cNvGrpSpPr>
          <p:nvPr/>
        </p:nvGrpSpPr>
        <p:grpSpPr bwMode="auto">
          <a:xfrm>
            <a:off x="3636963" y="2590800"/>
            <a:ext cx="6192837" cy="4191000"/>
            <a:chOff x="2063" y="1632"/>
            <a:chExt cx="3601" cy="2640"/>
          </a:xfrm>
        </p:grpSpPr>
        <p:sp>
          <p:nvSpPr>
            <p:cNvPr id="38931" name="AutoShape 8"/>
            <p:cNvSpPr>
              <a:spLocks noChangeArrowheads="1"/>
            </p:cNvSpPr>
            <p:nvPr/>
          </p:nvSpPr>
          <p:spPr bwMode="auto">
            <a:xfrm>
              <a:off x="3024" y="1632"/>
              <a:ext cx="1968" cy="816"/>
            </a:xfrm>
            <a:prstGeom prst="cloudCallout">
              <a:avLst>
                <a:gd name="adj1" fmla="val -41819"/>
                <a:gd name="adj2" fmla="val 120097"/>
              </a:avLst>
            </a:prstGeom>
            <a:gradFill rotWithShape="0">
              <a:gsLst>
                <a:gs pos="0">
                  <a:srgbClr val="CCFFFF"/>
                </a:gs>
                <a:gs pos="50000">
                  <a:srgbClr val="FFFFFF"/>
                </a:gs>
                <a:gs pos="100000">
                  <a:srgbClr val="CCFFFF"/>
                </a:gs>
              </a:gsLst>
              <a:lin ang="2700000" scaled="1"/>
            </a:gra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000" b="1"/>
                <a:t>从消息队列中读取</a:t>
              </a:r>
            </a:p>
            <a:p>
              <a:pPr algn="ctr" eaLnBrk="1" hangingPunct="1">
                <a:spcBef>
                  <a:spcPct val="0"/>
                </a:spcBef>
                <a:buFontTx/>
                <a:buNone/>
              </a:pPr>
              <a:r>
                <a:rPr lang="zh-CN" altLang="en-US" sz="2000" b="1"/>
                <a:t>一条消息，并将消</a:t>
              </a:r>
            </a:p>
            <a:p>
              <a:pPr algn="ctr" eaLnBrk="1" hangingPunct="1">
                <a:spcBef>
                  <a:spcPct val="0"/>
                </a:spcBef>
                <a:buFontTx/>
                <a:buNone/>
              </a:pPr>
              <a:r>
                <a:rPr lang="zh-CN" altLang="en-US" sz="2000" b="1"/>
                <a:t>息放在</a:t>
              </a:r>
              <a:r>
                <a:rPr lang="en-US" altLang="zh-CN" sz="2000" b="1"/>
                <a:t>MSG</a:t>
              </a:r>
              <a:r>
                <a:rPr lang="zh-CN" altLang="en-US" sz="2000" b="1"/>
                <a:t>结构中</a:t>
              </a:r>
            </a:p>
          </p:txBody>
        </p:sp>
        <p:grpSp>
          <p:nvGrpSpPr>
            <p:cNvPr id="38932" name="Group 27"/>
            <p:cNvGrpSpPr>
              <a:grpSpLocks/>
            </p:cNvGrpSpPr>
            <p:nvPr/>
          </p:nvGrpSpPr>
          <p:grpSpPr bwMode="auto">
            <a:xfrm>
              <a:off x="2063" y="2400"/>
              <a:ext cx="3601" cy="1872"/>
              <a:chOff x="2063" y="2400"/>
              <a:chExt cx="3601" cy="1872"/>
            </a:xfrm>
          </p:grpSpPr>
          <p:sp>
            <p:nvSpPr>
              <p:cNvPr id="38933" name="Text Box 5"/>
              <p:cNvSpPr txBox="1">
                <a:spLocks noChangeArrowheads="1"/>
              </p:cNvSpPr>
              <p:nvPr/>
            </p:nvSpPr>
            <p:spPr bwMode="auto">
              <a:xfrm>
                <a:off x="2063" y="3073"/>
                <a:ext cx="3356" cy="1199"/>
              </a:xfrm>
              <a:prstGeom prst="rect">
                <a:avLst/>
              </a:prstGeom>
              <a:gradFill rotWithShape="0">
                <a:gsLst>
                  <a:gs pos="0">
                    <a:srgbClr val="CCFFFF"/>
                  </a:gs>
                  <a:gs pos="50000">
                    <a:srgbClr val="FFFFFF"/>
                  </a:gs>
                  <a:gs pos="100000">
                    <a:srgbClr val="CCFFFF"/>
                  </a:gs>
                </a:gsLst>
                <a:lin ang="27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5000"/>
                  </a:lnSpc>
                  <a:spcBef>
                    <a:spcPct val="0"/>
                  </a:spcBef>
                  <a:buFontTx/>
                  <a:buNone/>
                </a:pPr>
                <a:r>
                  <a:rPr lang="en-US" altLang="zh-CN" sz="2000" b="1">
                    <a:solidFill>
                      <a:schemeClr val="accent2"/>
                    </a:solidFill>
                  </a:rPr>
                  <a:t> </a:t>
                </a:r>
                <a:r>
                  <a:rPr lang="zh-CN" altLang="en-US" sz="2000" b="1">
                    <a:solidFill>
                      <a:schemeClr val="accent2"/>
                    </a:solidFill>
                  </a:rPr>
                  <a:t>其中函数</a:t>
                </a:r>
                <a:r>
                  <a:rPr lang="en-US" altLang="zh-CN" sz="2000" b="1">
                    <a:solidFill>
                      <a:srgbClr val="FF3300"/>
                    </a:solidFill>
                  </a:rPr>
                  <a:t>GetMessage</a:t>
                </a:r>
                <a:r>
                  <a:rPr lang="zh-CN" altLang="en-US" sz="2000" b="1">
                    <a:solidFill>
                      <a:schemeClr val="accent2"/>
                    </a:solidFill>
                  </a:rPr>
                  <a:t>形式为：</a:t>
                </a:r>
              </a:p>
              <a:p>
                <a:pPr>
                  <a:lnSpc>
                    <a:spcPct val="85000"/>
                  </a:lnSpc>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GetMessage</a:t>
                </a:r>
              </a:p>
              <a:p>
                <a:pPr>
                  <a:lnSpc>
                    <a:spcPct val="85000"/>
                  </a:lnSpc>
                  <a:spcBef>
                    <a:spcPct val="0"/>
                  </a:spcBef>
                  <a:buFontTx/>
                  <a:buNone/>
                </a:pPr>
                <a:r>
                  <a:rPr lang="zh-CN" altLang="en-US" sz="2000" b="1">
                    <a:solidFill>
                      <a:schemeClr val="accent2"/>
                    </a:solidFill>
                    <a:latin typeface="黑体" panose="02010609060101010101" pitchFamily="49" charset="-122"/>
                    <a:ea typeface="黑体" panose="02010609060101010101" pitchFamily="49" charset="-122"/>
                  </a:rPr>
                  <a:t>（</a:t>
                </a:r>
                <a:r>
                  <a:rPr lang="en-US" altLang="zh-CN" sz="2000" b="1">
                    <a:solidFill>
                      <a:srgbClr val="FF9900"/>
                    </a:solidFill>
                    <a:latin typeface="黑体" panose="02010609060101010101" pitchFamily="49" charset="-122"/>
                    <a:ea typeface="黑体" panose="02010609060101010101" pitchFamily="49" charset="-122"/>
                  </a:rPr>
                  <a:t>lpMSG,	 //</a:t>
                </a:r>
                <a:r>
                  <a:rPr lang="zh-CN" altLang="en-US" sz="2000" b="1">
                    <a:solidFill>
                      <a:srgbClr val="FF9900"/>
                    </a:solidFill>
                    <a:latin typeface="黑体" panose="02010609060101010101" pitchFamily="49" charset="-122"/>
                    <a:ea typeface="黑体" panose="02010609060101010101" pitchFamily="49" charset="-122"/>
                  </a:rPr>
                  <a:t>指向</a:t>
                </a:r>
                <a:r>
                  <a:rPr lang="en-US" altLang="zh-CN" sz="2000" b="1">
                    <a:solidFill>
                      <a:srgbClr val="FF9900"/>
                    </a:solidFill>
                    <a:latin typeface="黑体" panose="02010609060101010101" pitchFamily="49" charset="-122"/>
                    <a:ea typeface="黑体" panose="02010609060101010101" pitchFamily="49" charset="-122"/>
                  </a:rPr>
                  <a:t>MSG</a:t>
                </a:r>
                <a:r>
                  <a:rPr lang="zh-CN" altLang="en-US" sz="2000" b="1">
                    <a:solidFill>
                      <a:srgbClr val="FF9900"/>
                    </a:solidFill>
                    <a:latin typeface="黑体" panose="02010609060101010101" pitchFamily="49" charset="-122"/>
                    <a:ea typeface="黑体" panose="02010609060101010101" pitchFamily="49" charset="-122"/>
                  </a:rPr>
                  <a:t>结构的指针</a:t>
                </a:r>
              </a:p>
              <a:p>
                <a:pPr>
                  <a:lnSpc>
                    <a:spcPct val="85000"/>
                  </a:lnSpc>
                  <a:spcBef>
                    <a:spcPct val="0"/>
                  </a:spcBef>
                  <a:buFontTx/>
                  <a:buNone/>
                </a:pPr>
                <a:r>
                  <a:rPr lang="zh-CN" altLang="en-US" sz="2000" b="1">
                    <a:solidFill>
                      <a:schemeClr val="accent2"/>
                    </a:solidFill>
                    <a:latin typeface="黑体" panose="02010609060101010101" pitchFamily="49" charset="-122"/>
                    <a:ea typeface="黑体" panose="02010609060101010101" pitchFamily="49" charset="-122"/>
                  </a:rPr>
                  <a:t>  </a:t>
                </a:r>
                <a:r>
                  <a:rPr lang="en-US" altLang="zh-CN" sz="2000" b="1">
                    <a:solidFill>
                      <a:schemeClr val="accent2"/>
                    </a:solidFill>
                    <a:latin typeface="黑体" panose="02010609060101010101" pitchFamily="49" charset="-122"/>
                    <a:ea typeface="黑体" panose="02010609060101010101" pitchFamily="49" charset="-122"/>
                  </a:rPr>
                  <a:t>hwnd,</a:t>
                </a:r>
              </a:p>
              <a:p>
                <a:pPr>
                  <a:lnSpc>
                    <a:spcPct val="85000"/>
                  </a:lnSpc>
                  <a:spcBef>
                    <a:spcPct val="0"/>
                  </a:spcBef>
                  <a:buFontTx/>
                  <a:buNone/>
                </a:pPr>
                <a:r>
                  <a:rPr lang="en-US" altLang="zh-CN" sz="2000" b="1">
                    <a:solidFill>
                      <a:schemeClr val="accent2"/>
                    </a:solidFill>
                    <a:latin typeface="黑体" panose="02010609060101010101" pitchFamily="49" charset="-122"/>
                    <a:ea typeface="黑体" panose="02010609060101010101" pitchFamily="49" charset="-122"/>
                  </a:rPr>
                  <a:t>  </a:t>
                </a:r>
                <a:r>
                  <a:rPr lang="en-US" altLang="zh-CN" sz="2000" b="1">
                    <a:solidFill>
                      <a:srgbClr val="990099"/>
                    </a:solidFill>
                    <a:latin typeface="黑体" panose="02010609060101010101" pitchFamily="49" charset="-122"/>
                    <a:ea typeface="黑体" panose="02010609060101010101" pitchFamily="49" charset="-122"/>
                  </a:rPr>
                  <a:t>nMsgFilteMin, //</a:t>
                </a:r>
                <a:r>
                  <a:rPr lang="zh-CN" altLang="en-US" sz="2000" b="1">
                    <a:solidFill>
                      <a:srgbClr val="990099"/>
                    </a:solidFill>
                    <a:latin typeface="黑体" panose="02010609060101010101" pitchFamily="49" charset="-122"/>
                    <a:ea typeface="黑体" panose="02010609060101010101" pitchFamily="49" charset="-122"/>
                  </a:rPr>
                  <a:t>用于消息过滤的最小消息号值</a:t>
                </a:r>
              </a:p>
              <a:p>
                <a:pPr>
                  <a:lnSpc>
                    <a:spcPct val="85000"/>
                  </a:lnSpc>
                  <a:spcBef>
                    <a:spcPct val="0"/>
                  </a:spcBef>
                  <a:buFontTx/>
                  <a:buNone/>
                </a:pPr>
                <a:r>
                  <a:rPr lang="zh-CN" altLang="en-US" sz="2000" b="1">
                    <a:solidFill>
                      <a:srgbClr val="990099"/>
                    </a:solidFill>
                    <a:latin typeface="黑体" panose="02010609060101010101" pitchFamily="49" charset="-122"/>
                    <a:ea typeface="黑体" panose="02010609060101010101" pitchFamily="49" charset="-122"/>
                  </a:rPr>
                  <a:t>  </a:t>
                </a:r>
                <a:r>
                  <a:rPr lang="en-US" altLang="zh-CN" sz="2000" b="1">
                    <a:solidFill>
                      <a:srgbClr val="990099"/>
                    </a:solidFill>
                    <a:latin typeface="黑体" panose="02010609060101010101" pitchFamily="49" charset="-122"/>
                    <a:ea typeface="黑体" panose="02010609060101010101" pitchFamily="49" charset="-122"/>
                  </a:rPr>
                  <a:t>nMsgFilterMax //</a:t>
                </a:r>
                <a:r>
                  <a:rPr lang="zh-CN" altLang="en-US" sz="2000" b="1">
                    <a:solidFill>
                      <a:srgbClr val="990099"/>
                    </a:solidFill>
                    <a:latin typeface="黑体" panose="02010609060101010101" pitchFamily="49" charset="-122"/>
                    <a:ea typeface="黑体" panose="02010609060101010101" pitchFamily="49" charset="-122"/>
                  </a:rPr>
                  <a:t>用于消息过滤的最大消息号值</a:t>
                </a:r>
              </a:p>
              <a:p>
                <a:pPr>
                  <a:lnSpc>
                    <a:spcPct val="85000"/>
                  </a:lnSpc>
                  <a:spcBef>
                    <a:spcPct val="0"/>
                  </a:spcBef>
                  <a:buFontTx/>
                  <a:buNone/>
                </a:pPr>
                <a:r>
                  <a:rPr lang="zh-CN" altLang="en-US" sz="2000" b="1">
                    <a:solidFill>
                      <a:schemeClr val="accent2"/>
                    </a:solidFill>
                    <a:latin typeface="黑体" panose="02010609060101010101" pitchFamily="49" charset="-122"/>
                    <a:ea typeface="黑体" panose="02010609060101010101" pitchFamily="49" charset="-122"/>
                  </a:rPr>
                  <a:t> ）</a:t>
                </a:r>
                <a:endParaRPr lang="zh-CN" altLang="en-US" sz="2000" b="1">
                  <a:solidFill>
                    <a:schemeClr val="accent2"/>
                  </a:solidFill>
                </a:endParaRPr>
              </a:p>
            </p:txBody>
          </p:sp>
          <p:sp>
            <p:nvSpPr>
              <p:cNvPr id="38934" name="AutoShape 11"/>
              <p:cNvSpPr>
                <a:spLocks noChangeArrowheads="1"/>
              </p:cNvSpPr>
              <p:nvPr/>
            </p:nvSpPr>
            <p:spPr bwMode="auto">
              <a:xfrm>
                <a:off x="4224" y="2400"/>
                <a:ext cx="1440" cy="576"/>
              </a:xfrm>
              <a:prstGeom prst="wedgeRoundRectCallout">
                <a:avLst>
                  <a:gd name="adj1" fmla="val -106736"/>
                  <a:gd name="adj2" fmla="val 69968"/>
                  <a:gd name="adj3" fmla="val 16667"/>
                </a:avLst>
              </a:prstGeom>
              <a:gradFill rotWithShape="0">
                <a:gsLst>
                  <a:gs pos="0">
                    <a:srgbClr val="CCFFFF"/>
                  </a:gs>
                  <a:gs pos="50000">
                    <a:srgbClr val="FFFFFF"/>
                  </a:gs>
                  <a:gs pos="100000">
                    <a:srgbClr val="CCFFFF"/>
                  </a:gs>
                </a:gsLst>
                <a:lin ang="2700000" scaled="1"/>
              </a:gra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1800" b="1"/>
                  <a:t>返回零值，即检索</a:t>
                </a:r>
              </a:p>
              <a:p>
                <a:pPr eaLnBrk="1" hangingPunct="1">
                  <a:spcBef>
                    <a:spcPct val="0"/>
                  </a:spcBef>
                  <a:buFontTx/>
                  <a:buNone/>
                </a:pPr>
                <a:r>
                  <a:rPr lang="zh-CN" altLang="en-US" sz="1800" b="1"/>
                  <a:t>到</a:t>
                </a:r>
                <a:r>
                  <a:rPr lang="en-US" altLang="zh-CN" sz="1800" b="1">
                    <a:latin typeface="宋体" panose="02010600030101010101" pitchFamily="2" charset="-122"/>
                  </a:rPr>
                  <a:t>WM_QUIT</a:t>
                </a:r>
                <a:r>
                  <a:rPr lang="zh-CN" altLang="en-US" sz="1800" b="1"/>
                  <a:t>消息，程</a:t>
                </a:r>
              </a:p>
              <a:p>
                <a:pPr eaLnBrk="1" hangingPunct="1">
                  <a:spcBef>
                    <a:spcPct val="0"/>
                  </a:spcBef>
                  <a:buFontTx/>
                  <a:buNone/>
                </a:pPr>
                <a:r>
                  <a:rPr lang="zh-CN" altLang="en-US" sz="1800" b="1"/>
                  <a:t>序结束循环并退出</a:t>
                </a:r>
              </a:p>
            </p:txBody>
          </p:sp>
        </p:grpSp>
      </p:grpSp>
      <p:sp>
        <p:nvSpPr>
          <p:cNvPr id="35843" name="Text Box 3"/>
          <p:cNvSpPr txBox="1">
            <a:spLocks noChangeArrowheads="1"/>
          </p:cNvSpPr>
          <p:nvPr/>
        </p:nvSpPr>
        <p:spPr bwMode="auto">
          <a:xfrm>
            <a:off x="6191250" y="107950"/>
            <a:ext cx="2311400" cy="118745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将消息传递给窗口函数的相应过程处理</a:t>
            </a:r>
          </a:p>
        </p:txBody>
      </p:sp>
      <p:grpSp>
        <p:nvGrpSpPr>
          <p:cNvPr id="35859" name="Group 19"/>
          <p:cNvGrpSpPr>
            <a:grpSpLocks/>
          </p:cNvGrpSpPr>
          <p:nvPr/>
        </p:nvGrpSpPr>
        <p:grpSpPr bwMode="auto">
          <a:xfrm>
            <a:off x="4705350" y="457200"/>
            <a:ext cx="908050" cy="1905000"/>
            <a:chOff x="2352" y="192"/>
            <a:chExt cx="528" cy="1152"/>
          </a:xfrm>
        </p:grpSpPr>
        <p:sp>
          <p:nvSpPr>
            <p:cNvPr id="38925" name="Rectangle 12"/>
            <p:cNvSpPr>
              <a:spLocks noChangeArrowheads="1"/>
            </p:cNvSpPr>
            <p:nvPr/>
          </p:nvSpPr>
          <p:spPr bwMode="auto">
            <a:xfrm>
              <a:off x="2352" y="192"/>
              <a:ext cx="52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38926" name="Rectangle 13"/>
            <p:cNvSpPr>
              <a:spLocks noChangeArrowheads="1"/>
            </p:cNvSpPr>
            <p:nvPr/>
          </p:nvSpPr>
          <p:spPr bwMode="auto">
            <a:xfrm>
              <a:off x="2352" y="384"/>
              <a:ext cx="52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b="1">
                  <a:solidFill>
                    <a:srgbClr val="FFFF00"/>
                  </a:solidFill>
                </a:rPr>
                <a:t>消</a:t>
              </a:r>
            </a:p>
          </p:txBody>
        </p:sp>
        <p:sp>
          <p:nvSpPr>
            <p:cNvPr id="38927" name="Rectangle 14"/>
            <p:cNvSpPr>
              <a:spLocks noChangeArrowheads="1"/>
            </p:cNvSpPr>
            <p:nvPr/>
          </p:nvSpPr>
          <p:spPr bwMode="auto">
            <a:xfrm>
              <a:off x="2352" y="576"/>
              <a:ext cx="52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b="1">
                  <a:solidFill>
                    <a:srgbClr val="FFFF00"/>
                  </a:solidFill>
                </a:rPr>
                <a:t>息</a:t>
              </a:r>
            </a:p>
          </p:txBody>
        </p:sp>
        <p:sp>
          <p:nvSpPr>
            <p:cNvPr id="38928" name="Rectangle 15"/>
            <p:cNvSpPr>
              <a:spLocks noChangeArrowheads="1"/>
            </p:cNvSpPr>
            <p:nvPr/>
          </p:nvSpPr>
          <p:spPr bwMode="auto">
            <a:xfrm>
              <a:off x="2352" y="768"/>
              <a:ext cx="52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b="1">
                  <a:solidFill>
                    <a:srgbClr val="FFFF00"/>
                  </a:solidFill>
                </a:rPr>
                <a:t>队</a:t>
              </a:r>
            </a:p>
          </p:txBody>
        </p:sp>
        <p:sp>
          <p:nvSpPr>
            <p:cNvPr id="38929" name="Rectangle 16"/>
            <p:cNvSpPr>
              <a:spLocks noChangeArrowheads="1"/>
            </p:cNvSpPr>
            <p:nvPr/>
          </p:nvSpPr>
          <p:spPr bwMode="auto">
            <a:xfrm>
              <a:off x="2352" y="960"/>
              <a:ext cx="52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zh-CN" altLang="en-US" sz="2400" b="1">
                  <a:solidFill>
                    <a:srgbClr val="FFFF00"/>
                  </a:solidFill>
                </a:rPr>
                <a:t>列</a:t>
              </a:r>
            </a:p>
          </p:txBody>
        </p:sp>
        <p:sp>
          <p:nvSpPr>
            <p:cNvPr id="38930" name="Rectangle 18"/>
            <p:cNvSpPr>
              <a:spLocks noChangeArrowheads="1"/>
            </p:cNvSpPr>
            <p:nvPr/>
          </p:nvSpPr>
          <p:spPr bwMode="auto">
            <a:xfrm>
              <a:off x="2352" y="1152"/>
              <a:ext cx="52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grpSp>
      <p:sp>
        <p:nvSpPr>
          <p:cNvPr id="35860" name="Text Box 20"/>
          <p:cNvSpPr txBox="1">
            <a:spLocks noChangeArrowheads="1"/>
          </p:cNvSpPr>
          <p:nvPr/>
        </p:nvSpPr>
        <p:spPr bwMode="auto">
          <a:xfrm>
            <a:off x="2311400" y="784225"/>
            <a:ext cx="1981200" cy="82232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F00FF"/>
                </a:solidFill>
              </a:rPr>
              <a:t>Windows</a:t>
            </a:r>
            <a:r>
              <a:rPr lang="zh-CN" altLang="en-US" sz="2400" b="1"/>
              <a:t>将产生的消息</a:t>
            </a:r>
          </a:p>
        </p:txBody>
      </p:sp>
      <p:sp>
        <p:nvSpPr>
          <p:cNvPr id="35861" name="AutoShape 21"/>
          <p:cNvSpPr>
            <a:spLocks noChangeArrowheads="1"/>
          </p:cNvSpPr>
          <p:nvPr/>
        </p:nvSpPr>
        <p:spPr bwMode="auto">
          <a:xfrm>
            <a:off x="3797300" y="76200"/>
            <a:ext cx="1485900" cy="685800"/>
          </a:xfrm>
          <a:prstGeom prst="curvedDownArrow">
            <a:avLst>
              <a:gd name="adj1" fmla="val 28387"/>
              <a:gd name="adj2" fmla="val 71721"/>
              <a:gd name="adj3" fmla="val 33333"/>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35864" name="AutoShape 24"/>
          <p:cNvSpPr>
            <a:spLocks noChangeArrowheads="1"/>
          </p:cNvSpPr>
          <p:nvPr/>
        </p:nvSpPr>
        <p:spPr bwMode="auto">
          <a:xfrm rot="-1320000">
            <a:off x="5357813" y="1676400"/>
            <a:ext cx="2559050" cy="754063"/>
          </a:xfrm>
          <a:prstGeom prst="curvedUpArrow">
            <a:avLst>
              <a:gd name="adj1" fmla="val 31706"/>
              <a:gd name="adj2" fmla="val 99579"/>
              <a:gd name="adj3" fmla="val 3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200" b="1">
                <a:solidFill>
                  <a:srgbClr val="FFFF00"/>
                </a:solidFill>
              </a:rPr>
              <a:t>WinMain</a:t>
            </a:r>
            <a:r>
              <a:rPr lang="zh-CN" altLang="zh-CN" sz="2200" b="1">
                <a:solidFill>
                  <a:srgbClr val="FFFF00"/>
                </a:solidFill>
              </a:rPr>
              <a:t>函数</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860"/>
                                        </p:tgtEl>
                                        <p:attrNameLst>
                                          <p:attrName>style.visibility</p:attrName>
                                        </p:attrNameLst>
                                      </p:cBhvr>
                                      <p:to>
                                        <p:strVal val="visible"/>
                                      </p:to>
                                    </p:set>
                                    <p:anim calcmode="lin" valueType="num">
                                      <p:cBhvr additive="base">
                                        <p:cTn id="7" dur="500" fill="hold"/>
                                        <p:tgtEl>
                                          <p:spTgt spid="35860"/>
                                        </p:tgtEl>
                                        <p:attrNameLst>
                                          <p:attrName>ppt_x</p:attrName>
                                        </p:attrNameLst>
                                      </p:cBhvr>
                                      <p:tavLst>
                                        <p:tav tm="0">
                                          <p:val>
                                            <p:strVal val="0-#ppt_w/2"/>
                                          </p:val>
                                        </p:tav>
                                        <p:tav tm="100000">
                                          <p:val>
                                            <p:strVal val="#ppt_x"/>
                                          </p:val>
                                        </p:tav>
                                      </p:tavLst>
                                    </p:anim>
                                    <p:anim calcmode="lin" valueType="num">
                                      <p:cBhvr additive="base">
                                        <p:cTn id="8" dur="500" fill="hold"/>
                                        <p:tgtEl>
                                          <p:spTgt spid="3586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35861"/>
                                        </p:tgtEl>
                                        <p:attrNameLst>
                                          <p:attrName>style.visibility</p:attrName>
                                        </p:attrNameLst>
                                      </p:cBhvr>
                                      <p:to>
                                        <p:strVal val="visible"/>
                                      </p:to>
                                    </p:set>
                                    <p:animEffect transition="in" filter="wipe(down)">
                                      <p:cBhvr>
                                        <p:cTn id="12" dur="500"/>
                                        <p:tgtEl>
                                          <p:spTgt spid="35861"/>
                                        </p:tgtEl>
                                      </p:cBhvr>
                                    </p:animEffect>
                                  </p:childTnLst>
                                </p:cTn>
                              </p:par>
                            </p:childTnLst>
                          </p:cTn>
                        </p:par>
                        <p:par>
                          <p:cTn id="13" fill="hold" nodeType="afterGroup">
                            <p:stCondLst>
                              <p:cond delay="1000"/>
                            </p:stCondLst>
                            <p:childTnLst>
                              <p:par>
                                <p:cTn id="14" presetID="3" presetClass="entr" presetSubtype="10" fill="hold" nodeType="afterEffect">
                                  <p:stCondLst>
                                    <p:cond delay="0"/>
                                  </p:stCondLst>
                                  <p:childTnLst>
                                    <p:set>
                                      <p:cBhvr>
                                        <p:cTn id="15" dur="1" fill="hold">
                                          <p:stCondLst>
                                            <p:cond delay="0"/>
                                          </p:stCondLst>
                                        </p:cTn>
                                        <p:tgtEl>
                                          <p:spTgt spid="35859"/>
                                        </p:tgtEl>
                                        <p:attrNameLst>
                                          <p:attrName>style.visibility</p:attrName>
                                        </p:attrNameLst>
                                      </p:cBhvr>
                                      <p:to>
                                        <p:strVal val="visible"/>
                                      </p:to>
                                    </p:set>
                                    <p:animEffect transition="in" filter="blinds(horizontal)">
                                      <p:cBhvr>
                                        <p:cTn id="16" dur="500"/>
                                        <p:tgtEl>
                                          <p:spTgt spid="35859"/>
                                        </p:tgtEl>
                                      </p:cBhvr>
                                    </p:animEffect>
                                  </p:childTnLst>
                                </p:cTn>
                              </p:par>
                            </p:childTnLst>
                          </p:cTn>
                        </p:par>
                        <p:par>
                          <p:cTn id="17" fill="hold" nodeType="afterGroup">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5864"/>
                                        </p:tgtEl>
                                        <p:attrNameLst>
                                          <p:attrName>style.visibility</p:attrName>
                                        </p:attrNameLst>
                                      </p:cBhvr>
                                      <p:to>
                                        <p:strVal val="visible"/>
                                      </p:to>
                                    </p:set>
                                    <p:animEffect transition="in" filter="wipe(left)">
                                      <p:cBhvr>
                                        <p:cTn id="20" dur="500"/>
                                        <p:tgtEl>
                                          <p:spTgt spid="35864"/>
                                        </p:tgtEl>
                                      </p:cBhvr>
                                    </p:animEffect>
                                  </p:childTnLst>
                                </p:cTn>
                              </p:par>
                            </p:childTnLst>
                          </p:cTn>
                        </p:par>
                        <p:par>
                          <p:cTn id="21" fill="hold" nodeType="afterGroup">
                            <p:stCondLst>
                              <p:cond delay="2000"/>
                            </p:stCondLst>
                            <p:childTnLst>
                              <p:par>
                                <p:cTn id="22" presetID="3" presetClass="entr" presetSubtype="5" fill="hold" grpId="0" nodeType="afterEffect">
                                  <p:stCondLst>
                                    <p:cond delay="0"/>
                                  </p:stCondLst>
                                  <p:childTnLst>
                                    <p:set>
                                      <p:cBhvr>
                                        <p:cTn id="23" dur="1" fill="hold">
                                          <p:stCondLst>
                                            <p:cond delay="0"/>
                                          </p:stCondLst>
                                        </p:cTn>
                                        <p:tgtEl>
                                          <p:spTgt spid="35843"/>
                                        </p:tgtEl>
                                        <p:attrNameLst>
                                          <p:attrName>style.visibility</p:attrName>
                                        </p:attrNameLst>
                                      </p:cBhvr>
                                      <p:to>
                                        <p:strVal val="visible"/>
                                      </p:to>
                                    </p:set>
                                    <p:animEffect transition="in" filter="blinds(vertical)">
                                      <p:cBhvr>
                                        <p:cTn id="24" dur="500"/>
                                        <p:tgtEl>
                                          <p:spTgt spid="3584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5844"/>
                                        </p:tgtEl>
                                        <p:attrNameLst>
                                          <p:attrName>style.visibility</p:attrName>
                                        </p:attrNameLst>
                                      </p:cBhvr>
                                      <p:to>
                                        <p:strVal val="visible"/>
                                      </p:to>
                                    </p:set>
                                    <p:anim calcmode="lin" valueType="num">
                                      <p:cBhvr additive="base">
                                        <p:cTn id="29" dur="500" fill="hold"/>
                                        <p:tgtEl>
                                          <p:spTgt spid="35844"/>
                                        </p:tgtEl>
                                        <p:attrNameLst>
                                          <p:attrName>ppt_x</p:attrName>
                                        </p:attrNameLst>
                                      </p:cBhvr>
                                      <p:tavLst>
                                        <p:tav tm="0">
                                          <p:val>
                                            <p:strVal val="0-#ppt_w/2"/>
                                          </p:val>
                                        </p:tav>
                                        <p:tav tm="100000">
                                          <p:val>
                                            <p:strVal val="#ppt_x"/>
                                          </p:val>
                                        </p:tav>
                                      </p:tavLst>
                                    </p:anim>
                                    <p:anim calcmode="lin" valueType="num">
                                      <p:cBhvr additive="base">
                                        <p:cTn id="30" dur="500" fill="hold"/>
                                        <p:tgtEl>
                                          <p:spTgt spid="35844"/>
                                        </p:tgtEl>
                                        <p:attrNameLst>
                                          <p:attrName>ppt_y</p:attrName>
                                        </p:attrNameLst>
                                      </p:cBhvr>
                                      <p:tavLst>
                                        <p:tav tm="0">
                                          <p:val>
                                            <p:strVal val="#ppt_y"/>
                                          </p:val>
                                        </p:tav>
                                        <p:tav tm="100000">
                                          <p:val>
                                            <p:strVal val="#ppt_y"/>
                                          </p:val>
                                        </p:tav>
                                      </p:tavLst>
                                    </p:anim>
                                  </p:childTnLst>
                                </p:cTn>
                              </p:par>
                            </p:childTnLst>
                          </p:cTn>
                        </p:par>
                        <p:par>
                          <p:cTn id="31" fill="hold" nodeType="afterGroup">
                            <p:stCondLst>
                              <p:cond delay="500"/>
                            </p:stCondLst>
                            <p:childTnLst>
                              <p:par>
                                <p:cTn id="32" presetID="12" presetClass="entr" presetSubtype="4" fill="hold" grpId="0" nodeType="afterEffect">
                                  <p:stCondLst>
                                    <p:cond delay="0"/>
                                  </p:stCondLst>
                                  <p:childTnLst>
                                    <p:set>
                                      <p:cBhvr>
                                        <p:cTn id="33" dur="1" fill="hold">
                                          <p:stCondLst>
                                            <p:cond delay="0"/>
                                          </p:stCondLst>
                                        </p:cTn>
                                        <p:tgtEl>
                                          <p:spTgt spid="35849"/>
                                        </p:tgtEl>
                                        <p:attrNameLst>
                                          <p:attrName>style.visibility</p:attrName>
                                        </p:attrNameLst>
                                      </p:cBhvr>
                                      <p:to>
                                        <p:strVal val="visible"/>
                                      </p:to>
                                    </p:set>
                                    <p:anim calcmode="lin" valueType="num">
                                      <p:cBhvr additive="base">
                                        <p:cTn id="34" dur="500"/>
                                        <p:tgtEl>
                                          <p:spTgt spid="35849"/>
                                        </p:tgtEl>
                                        <p:attrNameLst>
                                          <p:attrName>ppt_y</p:attrName>
                                        </p:attrNameLst>
                                      </p:cBhvr>
                                      <p:tavLst>
                                        <p:tav tm="0">
                                          <p:val>
                                            <p:strVal val="#ppt_y+#ppt_h*1.125000"/>
                                          </p:val>
                                        </p:tav>
                                        <p:tav tm="100000">
                                          <p:val>
                                            <p:strVal val="#ppt_y"/>
                                          </p:val>
                                        </p:tav>
                                      </p:tavLst>
                                    </p:anim>
                                    <p:animEffect transition="in" filter="wipe(up)">
                                      <p:cBhvr>
                                        <p:cTn id="35" dur="500"/>
                                        <p:tgtEl>
                                          <p:spTgt spid="35849"/>
                                        </p:tgtEl>
                                      </p:cBhvr>
                                    </p:animEffect>
                                  </p:childTnLst>
                                </p:cTn>
                              </p:par>
                            </p:childTnLst>
                          </p:cTn>
                        </p:par>
                        <p:par>
                          <p:cTn id="36" fill="hold" nodeType="afterGroup">
                            <p:stCondLst>
                              <p:cond delay="1000"/>
                            </p:stCondLst>
                            <p:childTnLst>
                              <p:par>
                                <p:cTn id="37" presetID="12" presetClass="entr" presetSubtype="4" fill="hold" grpId="0" nodeType="afterEffect">
                                  <p:stCondLst>
                                    <p:cond delay="0"/>
                                  </p:stCondLst>
                                  <p:childTnLst>
                                    <p:set>
                                      <p:cBhvr>
                                        <p:cTn id="38" dur="1" fill="hold">
                                          <p:stCondLst>
                                            <p:cond delay="0"/>
                                          </p:stCondLst>
                                        </p:cTn>
                                        <p:tgtEl>
                                          <p:spTgt spid="35850"/>
                                        </p:tgtEl>
                                        <p:attrNameLst>
                                          <p:attrName>style.visibility</p:attrName>
                                        </p:attrNameLst>
                                      </p:cBhvr>
                                      <p:to>
                                        <p:strVal val="visible"/>
                                      </p:to>
                                    </p:set>
                                    <p:anim calcmode="lin" valueType="num">
                                      <p:cBhvr additive="base">
                                        <p:cTn id="39" dur="500"/>
                                        <p:tgtEl>
                                          <p:spTgt spid="35850"/>
                                        </p:tgtEl>
                                        <p:attrNameLst>
                                          <p:attrName>ppt_y</p:attrName>
                                        </p:attrNameLst>
                                      </p:cBhvr>
                                      <p:tavLst>
                                        <p:tav tm="0">
                                          <p:val>
                                            <p:strVal val="#ppt_y+#ppt_h*1.125000"/>
                                          </p:val>
                                        </p:tav>
                                        <p:tav tm="100000">
                                          <p:val>
                                            <p:strVal val="#ppt_y"/>
                                          </p:val>
                                        </p:tav>
                                      </p:tavLst>
                                    </p:anim>
                                    <p:animEffect transition="in" filter="wipe(up)">
                                      <p:cBhvr>
                                        <p:cTn id="40" dur="500"/>
                                        <p:tgtEl>
                                          <p:spTgt spid="3585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5" fill="hold" nodeType="clickEffect">
                                  <p:stCondLst>
                                    <p:cond delay="0"/>
                                  </p:stCondLst>
                                  <p:childTnLst>
                                    <p:set>
                                      <p:cBhvr>
                                        <p:cTn id="44" dur="1" fill="hold">
                                          <p:stCondLst>
                                            <p:cond delay="0"/>
                                          </p:stCondLst>
                                        </p:cTn>
                                        <p:tgtEl>
                                          <p:spTgt spid="35869"/>
                                        </p:tgtEl>
                                        <p:attrNameLst>
                                          <p:attrName>style.visibility</p:attrName>
                                        </p:attrNameLst>
                                      </p:cBhvr>
                                      <p:to>
                                        <p:strVal val="visible"/>
                                      </p:to>
                                    </p:set>
                                    <p:animEffect transition="in" filter="blinds(vertical)">
                                      <p:cBhvr>
                                        <p:cTn id="45" dur="500"/>
                                        <p:tgtEl>
                                          <p:spTgt spid="35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4" grpId="0" animBg="1" autoUpdateAnimBg="0"/>
      <p:bldP spid="35849" grpId="0" animBg="1" autoUpdateAnimBg="0"/>
      <p:bldP spid="35850" grpId="0" animBg="1" autoUpdateAnimBg="0"/>
      <p:bldP spid="35843" grpId="0" animBg="1" autoUpdateAnimBg="0"/>
      <p:bldP spid="35860" grpId="0" animBg="1" autoUpdateAnimBg="0"/>
      <p:bldP spid="35861" grpId="0" animBg="1"/>
      <p:bldP spid="35864"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8974716-5AA1-4E24-907E-1B2411F23F76}" type="slidenum">
              <a:rPr lang="en-US" altLang="zh-CN" sz="1400" smtClean="0"/>
              <a:pPr>
                <a:spcBef>
                  <a:spcPct val="50000"/>
                </a:spcBef>
                <a:buFontTx/>
                <a:buNone/>
              </a:pPr>
              <a:t>31</a:t>
            </a:fld>
            <a:endParaRPr lang="en-US" altLang="zh-CN" sz="1400" smtClean="0"/>
          </a:p>
        </p:txBody>
      </p:sp>
      <p:sp>
        <p:nvSpPr>
          <p:cNvPr id="39939" name="Text Box 2"/>
          <p:cNvSpPr txBox="1">
            <a:spLocks noChangeArrowheads="1"/>
          </p:cNvSpPr>
          <p:nvPr/>
        </p:nvSpPr>
        <p:spPr bwMode="auto">
          <a:xfrm>
            <a:off x="76200" y="76200"/>
            <a:ext cx="5112618" cy="707886"/>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000" b="1" dirty="0">
                <a:solidFill>
                  <a:srgbClr val="FF3300"/>
                </a:solidFill>
              </a:rPr>
              <a:t>2</a:t>
            </a:r>
            <a:r>
              <a:rPr lang="zh-CN" altLang="en-US" sz="4000" b="1" dirty="0" smtClean="0">
                <a:solidFill>
                  <a:srgbClr val="FF3300"/>
                </a:solidFill>
              </a:rPr>
              <a:t>．窗</a:t>
            </a:r>
            <a:r>
              <a:rPr lang="zh-CN" altLang="en-US" sz="4000" b="1" dirty="0">
                <a:solidFill>
                  <a:srgbClr val="FF3300"/>
                </a:solidFill>
              </a:rPr>
              <a:t>口函数</a:t>
            </a:r>
            <a:r>
              <a:rPr lang="en-US" altLang="zh-CN" sz="4000" b="1" dirty="0" err="1" smtClean="0">
                <a:solidFill>
                  <a:srgbClr val="FF3300"/>
                </a:solidFill>
              </a:rPr>
              <a:t>WndProc</a:t>
            </a:r>
            <a:endParaRPr lang="en-US" altLang="zh-CN" sz="4000" b="1" dirty="0">
              <a:solidFill>
                <a:srgbClr val="FF3300"/>
              </a:solidFill>
            </a:endParaRPr>
          </a:p>
        </p:txBody>
      </p:sp>
      <p:sp>
        <p:nvSpPr>
          <p:cNvPr id="36868" name="Text Box 4"/>
          <p:cNvSpPr txBox="1">
            <a:spLocks noChangeArrowheads="1"/>
          </p:cNvSpPr>
          <p:nvPr/>
        </p:nvSpPr>
        <p:spPr bwMode="auto">
          <a:xfrm>
            <a:off x="330200" y="3932238"/>
            <a:ext cx="9271000" cy="1630362"/>
          </a:xfrm>
          <a:prstGeom prst="rect">
            <a:avLst/>
          </a:prstGeom>
          <a:gradFill rotWithShape="0">
            <a:gsLst>
              <a:gs pos="0">
                <a:srgbClr val="FFCCFF"/>
              </a:gs>
              <a:gs pos="50000">
                <a:srgbClr val="FFFFFF"/>
              </a:gs>
              <a:gs pos="100000">
                <a:srgbClr val="FFCCFF"/>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FontTx/>
              <a:buNone/>
            </a:pPr>
            <a:r>
              <a:rPr lang="en-US" altLang="zh-CN" sz="2800" b="1"/>
              <a:t>   WinProc</a:t>
            </a:r>
            <a:r>
              <a:rPr lang="zh-CN" altLang="en-US" sz="2800" b="1"/>
              <a:t>函数由一个或多个</a:t>
            </a:r>
            <a:r>
              <a:rPr lang="en-US" altLang="zh-CN" sz="2800" b="1">
                <a:solidFill>
                  <a:srgbClr val="FF3300"/>
                </a:solidFill>
              </a:rPr>
              <a:t>switch</a:t>
            </a:r>
            <a:r>
              <a:rPr lang="zh-CN" altLang="en-US" sz="2800" b="1"/>
              <a:t>语句组成。每一条</a:t>
            </a:r>
            <a:r>
              <a:rPr lang="en-US" altLang="zh-CN" sz="2800" b="1">
                <a:solidFill>
                  <a:srgbClr val="FF3300"/>
                </a:solidFill>
              </a:rPr>
              <a:t>case</a:t>
            </a:r>
            <a:r>
              <a:rPr lang="zh-CN" altLang="en-US" sz="2800" b="1"/>
              <a:t>语句对应一种消息，当应用程序接收到一个消息时，相应的</a:t>
            </a:r>
            <a:r>
              <a:rPr lang="en-US" altLang="zh-CN" sz="2800" b="1">
                <a:solidFill>
                  <a:srgbClr val="FF3300"/>
                </a:solidFill>
              </a:rPr>
              <a:t>case</a:t>
            </a:r>
            <a:r>
              <a:rPr lang="zh-CN" altLang="en-US" sz="2800" b="1"/>
              <a:t>语句被激活并执行相应的响应程序模块。</a:t>
            </a:r>
          </a:p>
        </p:txBody>
      </p:sp>
      <p:grpSp>
        <p:nvGrpSpPr>
          <p:cNvPr id="36874" name="Group 10"/>
          <p:cNvGrpSpPr>
            <a:grpSpLocks/>
          </p:cNvGrpSpPr>
          <p:nvPr/>
        </p:nvGrpSpPr>
        <p:grpSpPr bwMode="auto">
          <a:xfrm>
            <a:off x="0" y="1295400"/>
            <a:ext cx="9906000" cy="1357313"/>
            <a:chOff x="288" y="816"/>
            <a:chExt cx="4800" cy="855"/>
          </a:xfrm>
        </p:grpSpPr>
        <p:sp>
          <p:nvSpPr>
            <p:cNvPr id="39942" name="Text Box 3"/>
            <p:cNvSpPr txBox="1">
              <a:spLocks noChangeArrowheads="1"/>
            </p:cNvSpPr>
            <p:nvPr/>
          </p:nvSpPr>
          <p:spPr bwMode="auto">
            <a:xfrm>
              <a:off x="288" y="1056"/>
              <a:ext cx="816" cy="327"/>
            </a:xfrm>
            <a:prstGeom prst="rect">
              <a:avLst/>
            </a:prstGeom>
            <a:gradFill rotWithShape="0">
              <a:gsLst>
                <a:gs pos="0">
                  <a:srgbClr val="FFFFCC"/>
                </a:gs>
                <a:gs pos="50000">
                  <a:srgbClr val="99FF99"/>
                </a:gs>
                <a:gs pos="100000">
                  <a:srgbClr val="FFFFCC"/>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b="1"/>
                <a:t>WinProc</a:t>
              </a:r>
            </a:p>
          </p:txBody>
        </p:sp>
        <p:sp>
          <p:nvSpPr>
            <p:cNvPr id="39943" name="Text Box 6"/>
            <p:cNvSpPr txBox="1">
              <a:spLocks noChangeArrowheads="1"/>
            </p:cNvSpPr>
            <p:nvPr/>
          </p:nvSpPr>
          <p:spPr bwMode="auto">
            <a:xfrm>
              <a:off x="1248" y="1344"/>
              <a:ext cx="3840" cy="327"/>
            </a:xfrm>
            <a:prstGeom prst="rect">
              <a:avLst/>
            </a:prstGeom>
            <a:gradFill rotWithShape="0">
              <a:gsLst>
                <a:gs pos="0">
                  <a:srgbClr val="FFFFCC"/>
                </a:gs>
                <a:gs pos="50000">
                  <a:srgbClr val="99FF99"/>
                </a:gs>
                <a:gs pos="100000">
                  <a:srgbClr val="FFFFCC"/>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800" b="1"/>
                <a:t>包含了对各种可能接收到的消息的处理过程</a:t>
              </a:r>
            </a:p>
          </p:txBody>
        </p:sp>
        <p:sp>
          <p:nvSpPr>
            <p:cNvPr id="39944" name="Text Box 7"/>
            <p:cNvSpPr txBox="1">
              <a:spLocks noChangeArrowheads="1"/>
            </p:cNvSpPr>
            <p:nvPr/>
          </p:nvSpPr>
          <p:spPr bwMode="auto">
            <a:xfrm>
              <a:off x="1248" y="816"/>
              <a:ext cx="3840" cy="327"/>
            </a:xfrm>
            <a:prstGeom prst="rect">
              <a:avLst/>
            </a:prstGeom>
            <a:gradFill rotWithShape="0">
              <a:gsLst>
                <a:gs pos="0">
                  <a:srgbClr val="FFFFCC"/>
                </a:gs>
                <a:gs pos="50000">
                  <a:srgbClr val="99FF99"/>
                </a:gs>
                <a:gs pos="100000">
                  <a:srgbClr val="FFFFCC"/>
                </a:gs>
              </a:gsLst>
              <a:lin ang="18900000" scaled="1"/>
            </a:gra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zh-CN" sz="2800" b="1"/>
                <a:t>定义</a:t>
              </a:r>
              <a:r>
                <a:rPr lang="zh-CN" altLang="en-US" sz="2800" b="1"/>
                <a:t>了应用程序对接收到的不同消息的响应</a:t>
              </a:r>
            </a:p>
          </p:txBody>
        </p:sp>
        <p:sp>
          <p:nvSpPr>
            <p:cNvPr id="39945" name="AutoShape 9"/>
            <p:cNvSpPr>
              <a:spLocks/>
            </p:cNvSpPr>
            <p:nvPr/>
          </p:nvSpPr>
          <p:spPr bwMode="auto">
            <a:xfrm>
              <a:off x="1104" y="912"/>
              <a:ext cx="96" cy="672"/>
            </a:xfrm>
            <a:prstGeom prst="leftBrace">
              <a:avLst>
                <a:gd name="adj1" fmla="val 58333"/>
                <a:gd name="adj2" fmla="val 50000"/>
              </a:avLst>
            </a:prstGeom>
            <a:gradFill rotWithShape="0">
              <a:gsLst>
                <a:gs pos="0">
                  <a:srgbClr val="FFFFCC"/>
                </a:gs>
                <a:gs pos="50000">
                  <a:srgbClr val="99FF99"/>
                </a:gs>
                <a:gs pos="100000">
                  <a:srgbClr val="FFFFCC"/>
                </a:gs>
              </a:gsLst>
              <a:lin ang="18900000" scaled="1"/>
            </a:gradFill>
            <a:ln w="38100">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74"/>
                                        </p:tgtEl>
                                        <p:attrNameLst>
                                          <p:attrName>style.visibility</p:attrName>
                                        </p:attrNameLst>
                                      </p:cBhvr>
                                      <p:to>
                                        <p:strVal val="visible"/>
                                      </p:to>
                                    </p:set>
                                    <p:anim calcmode="lin" valueType="num">
                                      <p:cBhvr additive="base">
                                        <p:cTn id="7" dur="500" fill="hold"/>
                                        <p:tgtEl>
                                          <p:spTgt spid="36874"/>
                                        </p:tgtEl>
                                        <p:attrNameLst>
                                          <p:attrName>ppt_x</p:attrName>
                                        </p:attrNameLst>
                                      </p:cBhvr>
                                      <p:tavLst>
                                        <p:tav tm="0">
                                          <p:val>
                                            <p:strVal val="#ppt_x"/>
                                          </p:val>
                                        </p:tav>
                                        <p:tav tm="100000">
                                          <p:val>
                                            <p:strVal val="#ppt_x"/>
                                          </p:val>
                                        </p:tav>
                                      </p:tavLst>
                                    </p:anim>
                                    <p:anim calcmode="lin" valueType="num">
                                      <p:cBhvr additive="base">
                                        <p:cTn id="8" dur="500" fill="hold"/>
                                        <p:tgtEl>
                                          <p:spTgt spid="3687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36868"/>
                                        </p:tgtEl>
                                        <p:attrNameLst>
                                          <p:attrName>style.visibility</p:attrName>
                                        </p:attrNameLst>
                                      </p:cBhvr>
                                      <p:to>
                                        <p:strVal val="visible"/>
                                      </p:to>
                                    </p:set>
                                    <p:animEffect transition="in" filter="blinds(vertical)">
                                      <p:cBhvr>
                                        <p:cTn id="13" dur="500"/>
                                        <p:tgtEl>
                                          <p:spTgt spid="36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nimBg="1"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8475A46-0431-4CF3-9292-8AB10904E6DC}" type="slidenum">
              <a:rPr lang="en-US" altLang="zh-CN" sz="1400" smtClean="0"/>
              <a:pPr>
                <a:spcBef>
                  <a:spcPct val="50000"/>
                </a:spcBef>
                <a:buFontTx/>
                <a:buNone/>
              </a:pPr>
              <a:t>32</a:t>
            </a:fld>
            <a:endParaRPr lang="en-US" altLang="zh-CN" sz="1400" smtClean="0"/>
          </a:p>
        </p:txBody>
      </p:sp>
      <p:sp>
        <p:nvSpPr>
          <p:cNvPr id="37890" name="Text Box 2"/>
          <p:cNvSpPr txBox="1">
            <a:spLocks noChangeArrowheads="1"/>
          </p:cNvSpPr>
          <p:nvPr/>
        </p:nvSpPr>
        <p:spPr bwMode="auto">
          <a:xfrm>
            <a:off x="82550" y="0"/>
            <a:ext cx="9740900" cy="68834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95000"/>
              </a:lnSpc>
              <a:spcBef>
                <a:spcPct val="0"/>
              </a:spcBef>
              <a:buFontTx/>
              <a:buNone/>
            </a:pPr>
            <a:r>
              <a:rPr lang="zh-CN" altLang="en-US" sz="2400" b="1" dirty="0"/>
              <a:t>窗口函数的一般形式如下：</a:t>
            </a:r>
          </a:p>
          <a:p>
            <a:pPr>
              <a:lnSpc>
                <a:spcPct val="95000"/>
              </a:lnSpc>
              <a:spcBef>
                <a:spcPct val="0"/>
              </a:spcBef>
              <a:buFontTx/>
              <a:buNone/>
            </a:pPr>
            <a:r>
              <a:rPr lang="en-US" altLang="zh-CN" sz="2800" b="1" dirty="0">
                <a:solidFill>
                  <a:srgbClr val="FF0000"/>
                </a:solidFill>
                <a:latin typeface="黑体" panose="02010609060101010101" pitchFamily="49" charset="-122"/>
                <a:ea typeface="黑体" panose="02010609060101010101" pitchFamily="49" charset="-122"/>
              </a:rPr>
              <a:t>LRESULT CALLBACK </a:t>
            </a:r>
            <a:r>
              <a:rPr lang="en-US" altLang="zh-CN" sz="2800" b="1" dirty="0" err="1">
                <a:solidFill>
                  <a:srgbClr val="FF0000"/>
                </a:solidFill>
                <a:latin typeface="黑体" panose="02010609060101010101" pitchFamily="49" charset="-122"/>
                <a:ea typeface="黑体" panose="02010609060101010101" pitchFamily="49" charset="-122"/>
              </a:rPr>
              <a:t>WndProc</a:t>
            </a:r>
            <a:r>
              <a:rPr lang="en-US" altLang="zh-CN" sz="2800" b="1" dirty="0">
                <a:solidFill>
                  <a:srgbClr val="FF0000"/>
                </a:solidFill>
                <a:latin typeface="黑体" panose="02010609060101010101" pitchFamily="49" charset="-122"/>
                <a:ea typeface="黑体" panose="02010609060101010101" pitchFamily="49" charset="-122"/>
              </a:rPr>
              <a:t>(	HWND </a:t>
            </a:r>
            <a:r>
              <a:rPr lang="en-US" altLang="zh-CN" sz="2800" b="1" dirty="0" err="1">
                <a:solidFill>
                  <a:srgbClr val="FF0000"/>
                </a:solidFill>
                <a:latin typeface="黑体" panose="02010609060101010101" pitchFamily="49" charset="-122"/>
                <a:ea typeface="黑体" panose="02010609060101010101" pitchFamily="49" charset="-122"/>
              </a:rPr>
              <a:t>hwnd</a:t>
            </a:r>
            <a:r>
              <a:rPr lang="en-US" altLang="zh-CN" sz="2800" b="1" dirty="0">
                <a:solidFill>
                  <a:srgbClr val="FF0000"/>
                </a:solidFill>
                <a:latin typeface="黑体" panose="02010609060101010101" pitchFamily="49" charset="-122"/>
                <a:ea typeface="黑体" panose="02010609060101010101" pitchFamily="49" charset="-122"/>
              </a:rPr>
              <a:t>,	UINT </a:t>
            </a:r>
            <a:r>
              <a:rPr lang="en-US" altLang="zh-CN" sz="2800" b="1" dirty="0" err="1">
                <a:solidFill>
                  <a:srgbClr val="FF0000"/>
                </a:solidFill>
                <a:latin typeface="黑体" panose="02010609060101010101" pitchFamily="49" charset="-122"/>
                <a:ea typeface="黑体" panose="02010609060101010101" pitchFamily="49" charset="-122"/>
              </a:rPr>
              <a:t>messgae</a:t>
            </a:r>
            <a:r>
              <a:rPr lang="en-US" altLang="zh-CN" sz="2800" b="1" dirty="0">
                <a:solidFill>
                  <a:srgbClr val="FF0000"/>
                </a:solidFill>
                <a:latin typeface="黑体" panose="02010609060101010101" pitchFamily="49" charset="-122"/>
                <a:ea typeface="黑体" panose="02010609060101010101" pitchFamily="49" charset="-122"/>
              </a:rPr>
              <a:t>,</a:t>
            </a:r>
          </a:p>
          <a:p>
            <a:pPr>
              <a:lnSpc>
                <a:spcPct val="95000"/>
              </a:lnSpc>
              <a:spcBef>
                <a:spcPct val="0"/>
              </a:spcBef>
              <a:buFontTx/>
              <a:buNone/>
            </a:pPr>
            <a:r>
              <a:rPr lang="en-US" altLang="zh-CN" sz="2800" b="1" dirty="0">
                <a:solidFill>
                  <a:srgbClr val="FF0000"/>
                </a:solidFill>
                <a:latin typeface="黑体" panose="02010609060101010101" pitchFamily="49" charset="-122"/>
                <a:ea typeface="黑体" panose="02010609060101010101" pitchFamily="49" charset="-122"/>
              </a:rPr>
              <a:t>			     WPARAM </a:t>
            </a:r>
            <a:r>
              <a:rPr lang="en-US" altLang="zh-CN" sz="2800" b="1" dirty="0" err="1">
                <a:solidFill>
                  <a:srgbClr val="FF0000"/>
                </a:solidFill>
                <a:latin typeface="黑体" panose="02010609060101010101" pitchFamily="49" charset="-122"/>
                <a:ea typeface="黑体" panose="02010609060101010101" pitchFamily="49" charset="-122"/>
              </a:rPr>
              <a:t>wParam,LPARAM</a:t>
            </a:r>
            <a:r>
              <a:rPr lang="en-US" altLang="zh-CN" sz="2800" b="1" dirty="0">
                <a:solidFill>
                  <a:srgbClr val="FF0000"/>
                </a:solidFill>
                <a:latin typeface="黑体" panose="02010609060101010101" pitchFamily="49" charset="-122"/>
                <a:ea typeface="黑体" panose="02010609060101010101" pitchFamily="49" charset="-122"/>
              </a:rPr>
              <a:t> </a:t>
            </a:r>
            <a:r>
              <a:rPr lang="en-US" altLang="zh-CN" sz="2800" b="1" dirty="0" err="1">
                <a:solidFill>
                  <a:srgbClr val="FF0000"/>
                </a:solidFill>
                <a:latin typeface="黑体" panose="02010609060101010101" pitchFamily="49" charset="-122"/>
                <a:ea typeface="黑体" panose="02010609060101010101" pitchFamily="49" charset="-122"/>
              </a:rPr>
              <a:t>lParam</a:t>
            </a:r>
            <a:r>
              <a:rPr lang="en-US" altLang="zh-CN" sz="2800" b="1" dirty="0">
                <a:solidFill>
                  <a:srgbClr val="FF0000"/>
                </a:solidFill>
                <a:latin typeface="黑体" panose="02010609060101010101" pitchFamily="49" charset="-122"/>
                <a:ea typeface="黑体" panose="02010609060101010101" pitchFamily="49" charset="-122"/>
              </a:rPr>
              <a:t> )</a:t>
            </a:r>
          </a:p>
          <a:p>
            <a:pPr>
              <a:lnSpc>
                <a:spcPct val="95000"/>
              </a:lnSpc>
              <a:spcBef>
                <a:spcPct val="0"/>
              </a:spcBef>
              <a:buFontTx/>
              <a:buNone/>
            </a:pPr>
            <a:r>
              <a:rPr lang="en-US" altLang="zh-CN" sz="2800" b="1" dirty="0">
                <a:solidFill>
                  <a:srgbClr val="FF0000"/>
                </a:solidFill>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 </a:t>
            </a:r>
            <a:r>
              <a:rPr lang="en-US" altLang="zh-CN" sz="2800" b="1" dirty="0">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a:p>
            <a:pPr>
              <a:lnSpc>
                <a:spcPct val="95000"/>
              </a:lnSpc>
              <a:spcBef>
                <a:spcPct val="0"/>
              </a:spcBef>
              <a:buFontTx/>
              <a:buNone/>
            </a:pPr>
            <a:r>
              <a:rPr lang="en-US" altLang="zh-CN" sz="2800" b="1" dirty="0">
                <a:latin typeface="黑体" panose="02010609060101010101" pitchFamily="49" charset="-122"/>
                <a:ea typeface="黑体" panose="02010609060101010101" pitchFamily="49" charset="-122"/>
              </a:rPr>
              <a:t>  </a:t>
            </a:r>
            <a:r>
              <a:rPr lang="en-US" altLang="zh-CN" sz="2800" b="1" dirty="0">
                <a:solidFill>
                  <a:srgbClr val="333399"/>
                </a:solidFill>
                <a:latin typeface="黑体" panose="02010609060101010101" pitchFamily="49" charset="-122"/>
                <a:ea typeface="黑体" panose="02010609060101010101" pitchFamily="49" charset="-122"/>
              </a:rPr>
              <a:t>switch(message)	∥  message</a:t>
            </a:r>
            <a:r>
              <a:rPr lang="zh-CN" altLang="en-US" sz="2800" b="1" dirty="0">
                <a:solidFill>
                  <a:srgbClr val="333399"/>
                </a:solidFill>
                <a:latin typeface="黑体" panose="02010609060101010101" pitchFamily="49" charset="-122"/>
                <a:ea typeface="黑体" panose="02010609060101010101" pitchFamily="49" charset="-122"/>
              </a:rPr>
              <a:t>为标识的消息</a:t>
            </a:r>
          </a:p>
          <a:p>
            <a:pPr>
              <a:lnSpc>
                <a:spcPct val="95000"/>
              </a:lnSpc>
              <a:spcBef>
                <a:spcPct val="0"/>
              </a:spcBef>
              <a:buFontTx/>
              <a:buNone/>
            </a:pPr>
            <a:r>
              <a:rPr lang="zh-CN" altLang="en-US" sz="2800" b="1" dirty="0">
                <a:solidFill>
                  <a:srgbClr val="FF9900"/>
                </a:solidFill>
                <a:latin typeface="黑体" panose="02010609060101010101" pitchFamily="49" charset="-122"/>
                <a:ea typeface="黑体" panose="02010609060101010101" pitchFamily="49" charset="-122"/>
              </a:rPr>
              <a:t>  </a:t>
            </a:r>
            <a:r>
              <a:rPr lang="en-US" altLang="zh-CN" sz="2800" b="1" dirty="0">
                <a:solidFill>
                  <a:srgbClr val="333399"/>
                </a:solidFill>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 </a:t>
            </a:r>
            <a:r>
              <a:rPr lang="en-US" altLang="zh-CN" sz="2800" b="1" dirty="0">
                <a:solidFill>
                  <a:srgbClr val="990099"/>
                </a:solidFill>
                <a:latin typeface="黑体" panose="02010609060101010101" pitchFamily="49" charset="-122"/>
                <a:ea typeface="黑体" panose="02010609060101010101" pitchFamily="49" charset="-122"/>
              </a:rPr>
              <a:t>case </a:t>
            </a:r>
            <a:r>
              <a:rPr lang="en-US" altLang="zh-CN" sz="2800" b="1" dirty="0">
                <a:solidFill>
                  <a:srgbClr val="990099"/>
                </a:solidFill>
                <a:ea typeface="黑体" panose="02010609060101010101" pitchFamily="49" charset="-122"/>
              </a:rPr>
              <a:t>…</a:t>
            </a:r>
            <a:endParaRPr lang="en-US" altLang="zh-CN" sz="2800" b="1" dirty="0">
              <a:solidFill>
                <a:srgbClr val="990099"/>
              </a:solidFill>
              <a:latin typeface="黑体" panose="02010609060101010101" pitchFamily="49" charset="-122"/>
              <a:ea typeface="黑体" panose="02010609060101010101" pitchFamily="49" charset="-122"/>
            </a:endParaRPr>
          </a:p>
          <a:p>
            <a:pPr>
              <a:lnSpc>
                <a:spcPct val="95000"/>
              </a:lnSpc>
              <a:spcBef>
                <a:spcPct val="0"/>
              </a:spcBef>
              <a:buFontTx/>
              <a:buNone/>
            </a:pPr>
            <a:r>
              <a:rPr lang="en-US" altLang="zh-CN" sz="2800" b="1" dirty="0">
                <a:solidFill>
                  <a:srgbClr val="990099"/>
                </a:solidFill>
                <a:latin typeface="黑体" panose="02010609060101010101" pitchFamily="49" charset="-122"/>
                <a:ea typeface="黑体" panose="02010609060101010101" pitchFamily="49" charset="-122"/>
              </a:rPr>
              <a:t>     	</a:t>
            </a:r>
            <a:r>
              <a:rPr lang="en-US" altLang="zh-CN" sz="2800" b="1" dirty="0">
                <a:solidFill>
                  <a:srgbClr val="990099"/>
                </a:solidFill>
                <a:ea typeface="黑体" panose="02010609060101010101" pitchFamily="49" charset="-122"/>
              </a:rPr>
              <a:t>…</a:t>
            </a:r>
            <a:endParaRPr lang="en-US" altLang="zh-CN" sz="2800" b="1" dirty="0">
              <a:solidFill>
                <a:srgbClr val="990099"/>
              </a:solidFill>
              <a:latin typeface="黑体" panose="02010609060101010101" pitchFamily="49" charset="-122"/>
              <a:ea typeface="黑体" panose="02010609060101010101" pitchFamily="49" charset="-122"/>
            </a:endParaRPr>
          </a:p>
          <a:p>
            <a:pPr>
              <a:lnSpc>
                <a:spcPct val="95000"/>
              </a:lnSpc>
              <a:spcBef>
                <a:spcPct val="0"/>
              </a:spcBef>
              <a:buFontTx/>
              <a:buNone/>
            </a:pPr>
            <a:r>
              <a:rPr lang="en-US" altLang="zh-CN" sz="2800" b="1" dirty="0">
                <a:solidFill>
                  <a:srgbClr val="990099"/>
                </a:solidFill>
                <a:latin typeface="黑体" panose="02010609060101010101" pitchFamily="49" charset="-122"/>
                <a:ea typeface="黑体" panose="02010609060101010101" pitchFamily="49" charset="-122"/>
              </a:rPr>
              <a:t>      break;</a:t>
            </a:r>
          </a:p>
          <a:p>
            <a:pPr>
              <a:lnSpc>
                <a:spcPct val="95000"/>
              </a:lnSpc>
              <a:spcBef>
                <a:spcPct val="0"/>
              </a:spcBef>
              <a:buFontTx/>
              <a:buNone/>
            </a:pPr>
            <a:r>
              <a:rPr lang="en-US" altLang="zh-CN" sz="2800" b="1" dirty="0">
                <a:latin typeface="黑体" panose="02010609060101010101" pitchFamily="49" charset="-122"/>
                <a:ea typeface="黑体" panose="02010609060101010101" pitchFamily="49" charset="-122"/>
              </a:rPr>
              <a:t>     </a:t>
            </a:r>
            <a:r>
              <a:rPr lang="en-US" altLang="zh-CN" sz="2800" b="1" dirty="0">
                <a:ea typeface="黑体" panose="02010609060101010101" pitchFamily="49" charset="-122"/>
              </a:rPr>
              <a:t>…</a:t>
            </a:r>
            <a:endParaRPr lang="en-US" altLang="zh-CN" sz="2800" b="1" dirty="0">
              <a:latin typeface="黑体" panose="02010609060101010101" pitchFamily="49" charset="-122"/>
              <a:ea typeface="黑体" panose="02010609060101010101" pitchFamily="49" charset="-122"/>
            </a:endParaRPr>
          </a:p>
          <a:p>
            <a:pPr>
              <a:lnSpc>
                <a:spcPct val="95000"/>
              </a:lnSpc>
              <a:spcBef>
                <a:spcPct val="0"/>
              </a:spcBef>
              <a:buFontTx/>
              <a:buNone/>
            </a:pPr>
            <a:endParaRPr lang="en-US" altLang="zh-CN" sz="2800" b="1" dirty="0">
              <a:latin typeface="黑体" panose="02010609060101010101" pitchFamily="49" charset="-122"/>
              <a:ea typeface="黑体" panose="02010609060101010101" pitchFamily="49" charset="-122"/>
            </a:endParaRPr>
          </a:p>
          <a:p>
            <a:pPr>
              <a:lnSpc>
                <a:spcPct val="95000"/>
              </a:lnSpc>
              <a:spcBef>
                <a:spcPct val="0"/>
              </a:spcBef>
              <a:buFontTx/>
              <a:buNone/>
            </a:pPr>
            <a:r>
              <a:rPr lang="en-US" altLang="zh-CN" sz="2800" b="1" dirty="0">
                <a:latin typeface="黑体" panose="02010609060101010101" pitchFamily="49" charset="-122"/>
                <a:ea typeface="黑体" panose="02010609060101010101" pitchFamily="49" charset="-122"/>
              </a:rPr>
              <a:t>    </a:t>
            </a:r>
            <a:r>
              <a:rPr lang="en-US" altLang="zh-CN" sz="2800" b="1" dirty="0">
                <a:solidFill>
                  <a:srgbClr val="663300"/>
                </a:solidFill>
                <a:latin typeface="黑体" panose="02010609060101010101" pitchFamily="49" charset="-122"/>
                <a:ea typeface="黑体" panose="02010609060101010101" pitchFamily="49" charset="-122"/>
              </a:rPr>
              <a:t>case </a:t>
            </a:r>
            <a:r>
              <a:rPr lang="en-US" altLang="zh-CN" sz="2800" b="1" dirty="0">
                <a:solidFill>
                  <a:srgbClr val="FF3300"/>
                </a:solidFill>
                <a:latin typeface="黑体" panose="02010609060101010101" pitchFamily="49" charset="-122"/>
                <a:ea typeface="黑体" panose="02010609060101010101" pitchFamily="49" charset="-122"/>
              </a:rPr>
              <a:t>WM_DESTROY</a:t>
            </a:r>
            <a:r>
              <a:rPr lang="en-US" altLang="zh-CN" sz="2800" b="1" dirty="0">
                <a:solidFill>
                  <a:srgbClr val="663300"/>
                </a:solidFill>
                <a:latin typeface="黑体" panose="02010609060101010101" pitchFamily="49" charset="-122"/>
                <a:ea typeface="黑体" panose="02010609060101010101" pitchFamily="49" charset="-122"/>
              </a:rPr>
              <a:t>:</a:t>
            </a:r>
          </a:p>
          <a:p>
            <a:pPr>
              <a:lnSpc>
                <a:spcPct val="95000"/>
              </a:lnSpc>
              <a:spcBef>
                <a:spcPct val="0"/>
              </a:spcBef>
              <a:buFontTx/>
              <a:buNone/>
            </a:pPr>
            <a:r>
              <a:rPr lang="en-US" altLang="zh-CN" sz="2800" b="1" dirty="0">
                <a:solidFill>
                  <a:srgbClr val="663300"/>
                </a:solidFill>
                <a:latin typeface="黑体" panose="02010609060101010101" pitchFamily="49" charset="-122"/>
                <a:ea typeface="黑体" panose="02010609060101010101" pitchFamily="49" charset="-122"/>
              </a:rPr>
              <a:t>      </a:t>
            </a:r>
            <a:r>
              <a:rPr lang="en-US" altLang="zh-CN" sz="2800" b="1" dirty="0" err="1">
                <a:solidFill>
                  <a:srgbClr val="CC00CC"/>
                </a:solidFill>
                <a:latin typeface="黑体" panose="02010609060101010101" pitchFamily="49" charset="-122"/>
                <a:ea typeface="黑体" panose="02010609060101010101" pitchFamily="49" charset="-122"/>
              </a:rPr>
              <a:t>PostQuitMessage</a:t>
            </a:r>
            <a:r>
              <a:rPr lang="en-US" altLang="zh-CN" sz="2800" b="1" dirty="0">
                <a:solidFill>
                  <a:srgbClr val="CC00CC"/>
                </a:solidFill>
                <a:latin typeface="黑体" panose="02010609060101010101" pitchFamily="49" charset="-122"/>
                <a:ea typeface="黑体" panose="02010609060101010101" pitchFamily="49" charset="-122"/>
              </a:rPr>
              <a:t>(0);</a:t>
            </a:r>
            <a:endParaRPr lang="en-US" altLang="zh-CN" sz="2800" b="1" dirty="0">
              <a:solidFill>
                <a:srgbClr val="663300"/>
              </a:solidFill>
              <a:latin typeface="黑体" panose="02010609060101010101" pitchFamily="49" charset="-122"/>
              <a:ea typeface="黑体" panose="02010609060101010101" pitchFamily="49" charset="-122"/>
            </a:endParaRPr>
          </a:p>
          <a:p>
            <a:pPr>
              <a:lnSpc>
                <a:spcPct val="95000"/>
              </a:lnSpc>
              <a:spcBef>
                <a:spcPct val="0"/>
              </a:spcBef>
              <a:buFontTx/>
              <a:buNone/>
            </a:pPr>
            <a:r>
              <a:rPr lang="en-US" altLang="zh-CN" sz="2800" b="1" dirty="0">
                <a:latin typeface="黑体" panose="02010609060101010101" pitchFamily="49" charset="-122"/>
                <a:ea typeface="黑体" panose="02010609060101010101" pitchFamily="49" charset="-122"/>
              </a:rPr>
              <a:t>    </a:t>
            </a:r>
            <a:r>
              <a:rPr lang="en-US" altLang="zh-CN" sz="2800" b="1" dirty="0">
                <a:solidFill>
                  <a:schemeClr val="accent2"/>
                </a:solidFill>
                <a:latin typeface="黑体" panose="02010609060101010101" pitchFamily="49" charset="-122"/>
                <a:ea typeface="黑体" panose="02010609060101010101" pitchFamily="49" charset="-122"/>
              </a:rPr>
              <a:t>default:</a:t>
            </a:r>
          </a:p>
          <a:p>
            <a:pPr>
              <a:lnSpc>
                <a:spcPct val="95000"/>
              </a:lnSpc>
              <a:spcBef>
                <a:spcPct val="0"/>
              </a:spcBef>
              <a:buFontTx/>
              <a:buNone/>
            </a:pPr>
            <a:r>
              <a:rPr lang="en-US" altLang="zh-CN" sz="2400" b="1" dirty="0">
                <a:solidFill>
                  <a:schemeClr val="accent2"/>
                </a:solidFill>
                <a:latin typeface="黑体" panose="02010609060101010101" pitchFamily="49" charset="-122"/>
                <a:ea typeface="黑体" panose="02010609060101010101" pitchFamily="49" charset="-122"/>
              </a:rPr>
              <a:t>      return </a:t>
            </a:r>
            <a:r>
              <a:rPr lang="en-US" altLang="zh-CN" sz="2400" b="1" dirty="0" err="1">
                <a:solidFill>
                  <a:schemeClr val="accent2"/>
                </a:solidFill>
                <a:latin typeface="黑体" panose="02010609060101010101" pitchFamily="49" charset="-122"/>
                <a:ea typeface="黑体" panose="02010609060101010101" pitchFamily="49" charset="-122"/>
              </a:rPr>
              <a:t>DefWindowProc</a:t>
            </a:r>
            <a:r>
              <a:rPr lang="en-US" altLang="zh-CN" sz="2400" b="1" dirty="0">
                <a:solidFill>
                  <a:schemeClr val="accent2"/>
                </a:solidFill>
                <a:latin typeface="黑体" panose="02010609060101010101" pitchFamily="49" charset="-122"/>
                <a:ea typeface="黑体" panose="02010609060101010101" pitchFamily="49" charset="-122"/>
              </a:rPr>
              <a:t>(</a:t>
            </a:r>
            <a:r>
              <a:rPr lang="en-US" altLang="zh-CN" sz="2400" b="1" dirty="0" err="1">
                <a:solidFill>
                  <a:schemeClr val="accent2"/>
                </a:solidFill>
                <a:latin typeface="黑体" panose="02010609060101010101" pitchFamily="49" charset="-122"/>
                <a:ea typeface="黑体" panose="02010609060101010101" pitchFamily="49" charset="-122"/>
              </a:rPr>
              <a:t>hwnd,message,wParam,lParam</a:t>
            </a:r>
            <a:r>
              <a:rPr lang="en-US" altLang="zh-CN" sz="2400" b="1" dirty="0">
                <a:solidFill>
                  <a:schemeClr val="accent2"/>
                </a:solidFill>
                <a:latin typeface="黑体" panose="02010609060101010101" pitchFamily="49" charset="-122"/>
                <a:ea typeface="黑体" panose="02010609060101010101" pitchFamily="49" charset="-122"/>
              </a:rPr>
              <a:t>);</a:t>
            </a:r>
            <a:endParaRPr lang="en-US" altLang="zh-CN" sz="2400" b="1" dirty="0">
              <a:solidFill>
                <a:srgbClr val="339966"/>
              </a:solidFill>
              <a:latin typeface="黑体" panose="02010609060101010101" pitchFamily="49" charset="-122"/>
              <a:ea typeface="黑体" panose="02010609060101010101" pitchFamily="49" charset="-122"/>
            </a:endParaRPr>
          </a:p>
          <a:p>
            <a:pPr>
              <a:lnSpc>
                <a:spcPct val="95000"/>
              </a:lnSpc>
              <a:spcBef>
                <a:spcPct val="0"/>
              </a:spcBef>
              <a:buFontTx/>
              <a:buNone/>
            </a:pPr>
            <a:r>
              <a:rPr lang="en-US" altLang="zh-CN" sz="2800" b="1" dirty="0">
                <a:latin typeface="黑体" panose="02010609060101010101" pitchFamily="49" charset="-122"/>
                <a:ea typeface="黑体" panose="02010609060101010101" pitchFamily="49" charset="-122"/>
              </a:rPr>
              <a:t>  </a:t>
            </a:r>
            <a:r>
              <a:rPr lang="en-US" altLang="zh-CN" sz="2800" b="1" dirty="0">
                <a:solidFill>
                  <a:srgbClr val="333399"/>
                </a:solidFill>
                <a:latin typeface="黑体" panose="02010609060101010101" pitchFamily="49" charset="-122"/>
                <a:ea typeface="黑体" panose="02010609060101010101" pitchFamily="49" charset="-122"/>
              </a:rPr>
              <a:t>}</a:t>
            </a:r>
          </a:p>
          <a:p>
            <a:pPr>
              <a:lnSpc>
                <a:spcPct val="95000"/>
              </a:lnSpc>
              <a:spcBef>
                <a:spcPct val="0"/>
              </a:spcBef>
              <a:buFontTx/>
              <a:buNone/>
            </a:pPr>
            <a:r>
              <a:rPr lang="en-US" altLang="zh-CN" sz="2800" b="1" dirty="0">
                <a:solidFill>
                  <a:srgbClr val="333399"/>
                </a:solidFill>
                <a:latin typeface="黑体" panose="02010609060101010101" pitchFamily="49" charset="-122"/>
                <a:ea typeface="黑体" panose="02010609060101010101" pitchFamily="49" charset="-122"/>
              </a:rPr>
              <a:t>return(0);</a:t>
            </a:r>
          </a:p>
          <a:p>
            <a:pPr>
              <a:lnSpc>
                <a:spcPct val="95000"/>
              </a:lnSpc>
              <a:spcBef>
                <a:spcPct val="0"/>
              </a:spcBef>
              <a:buFontTx/>
              <a:buNone/>
            </a:pPr>
            <a:r>
              <a:rPr lang="en-US" altLang="zh-CN" sz="2800" b="1" dirty="0">
                <a:solidFill>
                  <a:srgbClr val="FF0000"/>
                </a:solidFill>
                <a:latin typeface="黑体" panose="02010609060101010101" pitchFamily="49" charset="-122"/>
                <a:ea typeface="黑体" panose="02010609060101010101" pitchFamily="49" charset="-122"/>
              </a:rPr>
              <a:t>}</a:t>
            </a:r>
            <a:endParaRPr lang="en-US" altLang="zh-CN" sz="2800" b="1" dirty="0">
              <a:solidFill>
                <a:srgbClr val="FF0000"/>
              </a:solidFill>
            </a:endParaRPr>
          </a:p>
        </p:txBody>
      </p:sp>
      <p:sp>
        <p:nvSpPr>
          <p:cNvPr id="37892" name="Text Box 4"/>
          <p:cNvSpPr txBox="1">
            <a:spLocks noChangeArrowheads="1"/>
          </p:cNvSpPr>
          <p:nvPr/>
        </p:nvSpPr>
        <p:spPr bwMode="auto">
          <a:xfrm>
            <a:off x="3054350" y="2057400"/>
            <a:ext cx="6686550" cy="191770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t>        </a:t>
            </a:r>
            <a:r>
              <a:rPr lang="zh-CN" altLang="en-US" sz="2400" b="1"/>
              <a:t>在消息处理程序段中一般都有对</a:t>
            </a:r>
            <a:r>
              <a:rPr lang="en-US" altLang="zh-CN" sz="2400" b="1">
                <a:solidFill>
                  <a:srgbClr val="FF0000"/>
                </a:solidFill>
                <a:latin typeface="宋体" panose="02010600030101010101" pitchFamily="2" charset="-122"/>
              </a:rPr>
              <a:t>WM_DESTROY</a:t>
            </a:r>
            <a:r>
              <a:rPr lang="zh-CN" altLang="en-US" sz="2400" b="1"/>
              <a:t>的处理</a:t>
            </a:r>
            <a:r>
              <a:rPr lang="en-US" altLang="zh-CN" sz="2400" b="1"/>
              <a:t>,</a:t>
            </a:r>
            <a:r>
              <a:rPr lang="zh-CN" altLang="en-US" sz="2400" b="1"/>
              <a:t>该消息是关闭窗口时发出的。它向应用程序发出</a:t>
            </a:r>
            <a:r>
              <a:rPr lang="en-US" altLang="zh-CN" sz="2400" b="1">
                <a:solidFill>
                  <a:srgbClr val="FF0000"/>
                </a:solidFill>
                <a:latin typeface="宋体" panose="02010600030101010101" pitchFamily="2" charset="-122"/>
              </a:rPr>
              <a:t>WM_QUIT</a:t>
            </a:r>
            <a:r>
              <a:rPr lang="zh-CN" altLang="en-US" sz="2400" b="1"/>
              <a:t>消息，请求退出</a:t>
            </a:r>
            <a:r>
              <a:rPr lang="zh-CN" altLang="en-US" sz="2400" b="1">
                <a:solidFill>
                  <a:srgbClr val="CC00CC"/>
                </a:solidFill>
              </a:rPr>
              <a:t>处理函数</a:t>
            </a:r>
            <a:r>
              <a:rPr lang="zh-CN" altLang="en-US" sz="2400" b="1"/>
              <a:t>：</a:t>
            </a:r>
          </a:p>
          <a:p>
            <a:pPr>
              <a:spcBef>
                <a:spcPct val="0"/>
              </a:spcBef>
              <a:buFontTx/>
              <a:buNone/>
            </a:pPr>
            <a:r>
              <a:rPr lang="zh-CN" altLang="en-US" sz="2400" b="1"/>
              <a:t>    </a:t>
            </a:r>
            <a:r>
              <a:rPr lang="en-US" altLang="zh-CN" sz="2400" b="1">
                <a:solidFill>
                  <a:srgbClr val="CC00CC"/>
                </a:solidFill>
                <a:latin typeface="黑体" panose="02010609060101010101" pitchFamily="49" charset="-122"/>
                <a:ea typeface="黑体" panose="02010609060101010101" pitchFamily="49" charset="-122"/>
              </a:rPr>
              <a:t>void PostQuitMessage(int nExitCode)</a:t>
            </a:r>
            <a:r>
              <a:rPr lang="en-US" altLang="zh-CN" sz="2400" b="1">
                <a:latin typeface="黑体" panose="02010609060101010101" pitchFamily="49" charset="-122"/>
                <a:ea typeface="黑体" panose="02010609060101010101" pitchFamily="49" charset="-122"/>
              </a:rPr>
              <a:t> </a:t>
            </a:r>
          </a:p>
          <a:p>
            <a:pPr>
              <a:spcBef>
                <a:spcPct val="0"/>
              </a:spcBef>
              <a:buFontTx/>
              <a:buNone/>
            </a:pPr>
            <a:r>
              <a:rPr lang="en-US" altLang="zh-CN" sz="2400" b="1">
                <a:latin typeface="黑体" panose="02010609060101010101" pitchFamily="49" charset="-122"/>
                <a:ea typeface="黑体" panose="02010609060101010101" pitchFamily="49" charset="-122"/>
              </a:rPr>
              <a:t>           //nExitCode</a:t>
            </a:r>
            <a:r>
              <a:rPr lang="zh-CN" altLang="en-US" sz="2400" b="1">
                <a:latin typeface="黑体" panose="02010609060101010101" pitchFamily="49" charset="-122"/>
                <a:ea typeface="黑体" panose="02010609060101010101" pitchFamily="49" charset="-122"/>
              </a:rPr>
              <a:t>为应用程序的退出代码</a:t>
            </a:r>
            <a:endParaRPr lang="zh-CN" altLang="en-US" sz="2000" b="1">
              <a:latin typeface="黑体" panose="02010609060101010101" pitchFamily="49" charset="-122"/>
              <a:ea typeface="黑体" panose="02010609060101010101" pitchFamily="49" charset="-122"/>
            </a:endParaRPr>
          </a:p>
        </p:txBody>
      </p:sp>
      <p:sp>
        <p:nvSpPr>
          <p:cNvPr id="37894" name="AutoShape 6"/>
          <p:cNvSpPr>
            <a:spLocks noChangeArrowheads="1"/>
          </p:cNvSpPr>
          <p:nvPr/>
        </p:nvSpPr>
        <p:spPr bwMode="auto">
          <a:xfrm>
            <a:off x="2806700" y="5943600"/>
            <a:ext cx="5861050" cy="533400"/>
          </a:xfrm>
          <a:prstGeom prst="wedgeRoundRectCallout">
            <a:avLst>
              <a:gd name="adj1" fmla="val -42370"/>
              <a:gd name="adj2" fmla="val -114287"/>
              <a:gd name="adj3" fmla="val 16667"/>
            </a:avLst>
          </a:prstGeom>
          <a:solidFill>
            <a:srgbClr val="00FFFF"/>
          </a:solidFill>
          <a:ln w="9525">
            <a:solidFill>
              <a:schemeClr val="tx1"/>
            </a:solidFill>
            <a:miter lim="800000"/>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3300"/>
                </a:solidFill>
              </a:rPr>
              <a:t>为未定义处理过程的消息提供缺省处理</a:t>
            </a:r>
            <a:endParaRPr lang="zh-CN" altLang="en-US" sz="2400"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37890"/>
                                        </p:tgtEl>
                                        <p:attrNameLst>
                                          <p:attrName>style.visibility</p:attrName>
                                        </p:attrNameLst>
                                      </p:cBhvr>
                                      <p:to>
                                        <p:strVal val="visible"/>
                                      </p:to>
                                    </p:set>
                                    <p:anim calcmode="lin" valueType="num">
                                      <p:cBhvr>
                                        <p:cTn id="7" dur="500" fill="hold"/>
                                        <p:tgtEl>
                                          <p:spTgt spid="37890"/>
                                        </p:tgtEl>
                                        <p:attrNameLst>
                                          <p:attrName>ppt_x</p:attrName>
                                        </p:attrNameLst>
                                      </p:cBhvr>
                                      <p:tavLst>
                                        <p:tav tm="0">
                                          <p:val>
                                            <p:strVal val="#ppt_x-#ppt_w/2"/>
                                          </p:val>
                                        </p:tav>
                                        <p:tav tm="100000">
                                          <p:val>
                                            <p:strVal val="#ppt_x"/>
                                          </p:val>
                                        </p:tav>
                                      </p:tavLst>
                                    </p:anim>
                                    <p:anim calcmode="lin" valueType="num">
                                      <p:cBhvr>
                                        <p:cTn id="8" dur="500" fill="hold"/>
                                        <p:tgtEl>
                                          <p:spTgt spid="37890"/>
                                        </p:tgtEl>
                                        <p:attrNameLst>
                                          <p:attrName>ppt_y</p:attrName>
                                        </p:attrNameLst>
                                      </p:cBhvr>
                                      <p:tavLst>
                                        <p:tav tm="0">
                                          <p:val>
                                            <p:strVal val="#ppt_y"/>
                                          </p:val>
                                        </p:tav>
                                        <p:tav tm="100000">
                                          <p:val>
                                            <p:strVal val="#ppt_y"/>
                                          </p:val>
                                        </p:tav>
                                      </p:tavLst>
                                    </p:anim>
                                    <p:anim calcmode="lin" valueType="num">
                                      <p:cBhvr>
                                        <p:cTn id="9" dur="500" fill="hold"/>
                                        <p:tgtEl>
                                          <p:spTgt spid="37890"/>
                                        </p:tgtEl>
                                        <p:attrNameLst>
                                          <p:attrName>ppt_w</p:attrName>
                                        </p:attrNameLst>
                                      </p:cBhvr>
                                      <p:tavLst>
                                        <p:tav tm="0">
                                          <p:val>
                                            <p:fltVal val="0"/>
                                          </p:val>
                                        </p:tav>
                                        <p:tav tm="100000">
                                          <p:val>
                                            <p:strVal val="#ppt_w"/>
                                          </p:val>
                                        </p:tav>
                                      </p:tavLst>
                                    </p:anim>
                                    <p:anim calcmode="lin" valueType="num">
                                      <p:cBhvr>
                                        <p:cTn id="10" dur="500" fill="hold"/>
                                        <p:tgtEl>
                                          <p:spTgt spid="37890"/>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892"/>
                                        </p:tgtEl>
                                        <p:attrNameLst>
                                          <p:attrName>style.visibility</p:attrName>
                                        </p:attrNameLst>
                                      </p:cBhvr>
                                      <p:to>
                                        <p:strVal val="visible"/>
                                      </p:to>
                                    </p:set>
                                    <p:animEffect transition="in" filter="blinds(horizontal)">
                                      <p:cBhvr>
                                        <p:cTn id="15" dur="500"/>
                                        <p:tgtEl>
                                          <p:spTgt spid="3789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7894"/>
                                        </p:tgtEl>
                                        <p:attrNameLst>
                                          <p:attrName>style.visibility</p:attrName>
                                        </p:attrNameLst>
                                      </p:cBhvr>
                                      <p:to>
                                        <p:strVal val="visible"/>
                                      </p:to>
                                    </p:set>
                                    <p:animEffect transition="in" filter="dissolve">
                                      <p:cBhvr>
                                        <p:cTn id="20" dur="500"/>
                                        <p:tgtEl>
                                          <p:spTgt spid="37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autoUpdateAnimBg="0"/>
      <p:bldP spid="37892" grpId="0" animBg="1" autoUpdateAnimBg="0"/>
      <p:bldP spid="37894"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1"/>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366C179-7505-464F-B5C6-0832CD530BB7}" type="slidenum">
              <a:rPr lang="en-US" altLang="zh-CN" sz="1400" smtClean="0"/>
              <a:pPr>
                <a:spcBef>
                  <a:spcPct val="50000"/>
                </a:spcBef>
                <a:buFontTx/>
                <a:buNone/>
              </a:pPr>
              <a:t>33</a:t>
            </a:fld>
            <a:endParaRPr lang="en-US" altLang="zh-CN" sz="1400" smtClean="0"/>
          </a:p>
        </p:txBody>
      </p:sp>
      <p:sp>
        <p:nvSpPr>
          <p:cNvPr id="3" name="文本框 2"/>
          <p:cNvSpPr txBox="1"/>
          <p:nvPr/>
        </p:nvSpPr>
        <p:spPr>
          <a:xfrm>
            <a:off x="704850" y="1268413"/>
            <a:ext cx="8785225" cy="2554287"/>
          </a:xfrm>
          <a:prstGeom prst="rect">
            <a:avLst/>
          </a:prstGeom>
          <a:noFill/>
        </p:spPr>
        <p:txBody>
          <a:bodyPr>
            <a:spAutoFit/>
          </a:bodyPr>
          <a:lstStyle/>
          <a:p>
            <a:pPr>
              <a:defRPr/>
            </a:pPr>
            <a:r>
              <a:rPr lang="en-US" altLang="zh-CN" sz="3200" b="1" dirty="0">
                <a:solidFill>
                  <a:srgbClr val="FFFFCC"/>
                </a:solidFill>
                <a:latin typeface="+mn-lt"/>
              </a:rPr>
              <a:t>LRESULT: </a:t>
            </a:r>
            <a:r>
              <a:rPr lang="zh-CN" altLang="en-US" sz="3200" b="1" dirty="0">
                <a:solidFill>
                  <a:srgbClr val="FFFFCC"/>
                </a:solidFill>
                <a:latin typeface="+mn-lt"/>
              </a:rPr>
              <a:t>消息处理结果的返回值的数据类型，实际上是</a:t>
            </a:r>
            <a:r>
              <a:rPr lang="en-US" altLang="zh-CN" sz="3200" b="1" dirty="0">
                <a:solidFill>
                  <a:srgbClr val="FFFFCC"/>
                </a:solidFill>
                <a:latin typeface="+mn-lt"/>
              </a:rPr>
              <a:t>LONG</a:t>
            </a:r>
            <a:r>
              <a:rPr lang="zh-CN" altLang="en-US" sz="3200" b="1" dirty="0">
                <a:solidFill>
                  <a:srgbClr val="FFFFCC"/>
                </a:solidFill>
                <a:latin typeface="+mn-lt"/>
              </a:rPr>
              <a:t>。</a:t>
            </a:r>
            <a:endParaRPr lang="en-US" altLang="zh-CN" sz="3200" b="1" dirty="0">
              <a:solidFill>
                <a:srgbClr val="FFFFCC"/>
              </a:solidFill>
              <a:latin typeface="+mn-lt"/>
            </a:endParaRPr>
          </a:p>
          <a:p>
            <a:pPr>
              <a:defRPr/>
            </a:pPr>
            <a:endParaRPr lang="en-US" altLang="zh-CN" sz="3200" b="1" dirty="0">
              <a:solidFill>
                <a:srgbClr val="FFFFCC"/>
              </a:solidFill>
              <a:latin typeface="+mn-lt"/>
            </a:endParaRPr>
          </a:p>
          <a:p>
            <a:pPr>
              <a:defRPr/>
            </a:pPr>
            <a:r>
              <a:rPr lang="en-US" altLang="zh-CN" sz="3200" b="1" dirty="0">
                <a:solidFill>
                  <a:srgbClr val="FFFFCC"/>
                </a:solidFill>
                <a:latin typeface="+mn-lt"/>
              </a:rPr>
              <a:t>CALLBAK </a:t>
            </a:r>
            <a:r>
              <a:rPr lang="zh-CN" altLang="en-US" sz="3200" b="1" dirty="0">
                <a:solidFill>
                  <a:srgbClr val="FFFFCC"/>
                </a:solidFill>
                <a:latin typeface="+mn-lt"/>
              </a:rPr>
              <a:t>：表示这个函数是给系统调用的，也称作“回调”</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B39BDF9-0BA1-4E83-B27D-0D30DE5C96CA}" type="slidenum">
              <a:rPr lang="en-US" altLang="zh-CN" sz="1400" smtClean="0"/>
              <a:pPr>
                <a:spcBef>
                  <a:spcPct val="50000"/>
                </a:spcBef>
                <a:buFontTx/>
                <a:buNone/>
              </a:pPr>
              <a:t>34</a:t>
            </a:fld>
            <a:endParaRPr lang="en-US" altLang="zh-CN" sz="1400" smtClean="0"/>
          </a:p>
        </p:txBody>
      </p:sp>
      <p:sp>
        <p:nvSpPr>
          <p:cNvPr id="2" name="Text Box 2"/>
          <p:cNvSpPr txBox="1">
            <a:spLocks noChangeArrowheads="1"/>
          </p:cNvSpPr>
          <p:nvPr/>
        </p:nvSpPr>
        <p:spPr bwMode="auto">
          <a:xfrm>
            <a:off x="76200" y="100013"/>
            <a:ext cx="3257550" cy="76200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400" b="1">
                <a:solidFill>
                  <a:srgbClr val="FF3300"/>
                </a:solidFill>
              </a:rPr>
              <a:t>3</a:t>
            </a:r>
            <a:r>
              <a:rPr lang="zh-CN" altLang="en-US" sz="4400" b="1">
                <a:solidFill>
                  <a:srgbClr val="FF3300"/>
                </a:solidFill>
              </a:rPr>
              <a:t>．数据类型</a:t>
            </a:r>
          </a:p>
        </p:txBody>
      </p:sp>
      <p:sp>
        <p:nvSpPr>
          <p:cNvPr id="39940" name="Text Box 4" descr="白色大理石"/>
          <p:cNvSpPr txBox="1">
            <a:spLocks noChangeArrowheads="1"/>
          </p:cNvSpPr>
          <p:nvPr/>
        </p:nvSpPr>
        <p:spPr bwMode="auto">
          <a:xfrm>
            <a:off x="76200" y="1111250"/>
            <a:ext cx="9701336" cy="946150"/>
          </a:xfrm>
          <a:prstGeom prst="rect">
            <a:avLst/>
          </a:prstGeom>
          <a:solidFill>
            <a:srgbClr val="FFFF00"/>
          </a:solidFill>
          <a:ln>
            <a:noFill/>
          </a:ln>
          <a:effectLst>
            <a:glow rad="127000">
              <a:srgbClr val="FFFFCC"/>
            </a:glow>
          </a:effectLst>
          <a:extLst/>
        </p:spPr>
        <p:txBody>
          <a:bodyPr wrap="squar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dirty="0">
                <a:solidFill>
                  <a:srgbClr val="CC3300"/>
                </a:solidFill>
              </a:rPr>
              <a:t>        </a:t>
            </a:r>
            <a:r>
              <a:rPr lang="zh-CN" altLang="en-US" sz="2800" b="1" dirty="0">
                <a:solidFill>
                  <a:srgbClr val="CC3300"/>
                </a:solidFill>
              </a:rPr>
              <a:t>在</a:t>
            </a:r>
            <a:r>
              <a:rPr lang="en-US" altLang="zh-CN" sz="2800" b="1" dirty="0" err="1">
                <a:solidFill>
                  <a:srgbClr val="333399"/>
                </a:solidFill>
                <a:latin typeface="宋体" panose="02010600030101010101" pitchFamily="2" charset="-122"/>
              </a:rPr>
              <a:t>Windows.h</a:t>
            </a:r>
            <a:r>
              <a:rPr lang="zh-CN" altLang="zh-CN" sz="2800" b="1" dirty="0">
                <a:solidFill>
                  <a:srgbClr val="CC3300"/>
                </a:solidFill>
              </a:rPr>
              <a:t>中</a:t>
            </a:r>
            <a:r>
              <a:rPr lang="zh-CN" altLang="en-US" sz="2800" b="1" dirty="0">
                <a:solidFill>
                  <a:srgbClr val="CC3300"/>
                </a:solidFill>
              </a:rPr>
              <a:t>定义了</a:t>
            </a:r>
            <a:r>
              <a:rPr lang="en-US" altLang="zh-CN" sz="2800" b="1" dirty="0">
                <a:solidFill>
                  <a:srgbClr val="333399"/>
                </a:solidFill>
                <a:latin typeface="宋体" panose="02010600030101010101" pitchFamily="2" charset="-122"/>
              </a:rPr>
              <a:t>Windows</a:t>
            </a:r>
            <a:r>
              <a:rPr lang="en-US" altLang="zh-CN" sz="2800" b="1" dirty="0">
                <a:solidFill>
                  <a:srgbClr val="333399"/>
                </a:solidFill>
              </a:rPr>
              <a:t> </a:t>
            </a:r>
            <a:r>
              <a:rPr lang="zh-CN" altLang="en-US" sz="2800" b="1" dirty="0">
                <a:solidFill>
                  <a:srgbClr val="333399"/>
                </a:solidFill>
              </a:rPr>
              <a:t>应用程序</a:t>
            </a:r>
            <a:r>
              <a:rPr lang="zh-CN" altLang="en-US" sz="2800" b="1" dirty="0">
                <a:solidFill>
                  <a:srgbClr val="CC3300"/>
                </a:solidFill>
              </a:rPr>
              <a:t>中包含种类繁多的数据类型</a:t>
            </a:r>
          </a:p>
        </p:txBody>
      </p:sp>
      <p:graphicFrame>
        <p:nvGraphicFramePr>
          <p:cNvPr id="3" name="表格 2"/>
          <p:cNvGraphicFramePr>
            <a:graphicFrameLocks noGrp="1"/>
          </p:cNvGraphicFramePr>
          <p:nvPr>
            <p:extLst>
              <p:ext uri="{D42A27DB-BD31-4B8C-83A1-F6EECF244321}">
                <p14:modId xmlns:p14="http://schemas.microsoft.com/office/powerpoint/2010/main" val="3376006918"/>
              </p:ext>
            </p:extLst>
          </p:nvPr>
        </p:nvGraphicFramePr>
        <p:xfrm>
          <a:off x="858416" y="2480319"/>
          <a:ext cx="8136904" cy="3996681"/>
        </p:xfrm>
        <a:graphic>
          <a:graphicData uri="http://schemas.openxmlformats.org/drawingml/2006/table">
            <a:tbl>
              <a:tblPr>
                <a:tableStyleId>{5C22544A-7EE6-4342-B048-85BDC9FD1C3A}</a:tableStyleId>
              </a:tblPr>
              <a:tblGrid>
                <a:gridCol w="1927162">
                  <a:extLst>
                    <a:ext uri="{9D8B030D-6E8A-4147-A177-3AD203B41FA5}">
                      <a16:colId xmlns:a16="http://schemas.microsoft.com/office/drawing/2014/main" val="20000"/>
                    </a:ext>
                  </a:extLst>
                </a:gridCol>
                <a:gridCol w="6209742">
                  <a:extLst>
                    <a:ext uri="{9D8B030D-6E8A-4147-A177-3AD203B41FA5}">
                      <a16:colId xmlns:a16="http://schemas.microsoft.com/office/drawing/2014/main" val="20001"/>
                    </a:ext>
                  </a:extLst>
                </a:gridCol>
              </a:tblGrid>
              <a:tr h="425410">
                <a:tc>
                  <a:txBody>
                    <a:bodyPr/>
                    <a:lstStyle/>
                    <a:p>
                      <a:pPr algn="ctr">
                        <a:spcAft>
                          <a:spcPts val="0"/>
                        </a:spcAft>
                      </a:pPr>
                      <a:r>
                        <a:rPr lang="zh-CN" sz="2400" b="1" kern="100">
                          <a:effectLst/>
                        </a:rPr>
                        <a:t>数据类型</a:t>
                      </a:r>
                      <a:endParaRPr lang="zh-CN" sz="2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zh-CN" sz="2400" b="1" kern="100">
                          <a:effectLst/>
                        </a:rPr>
                        <a:t>说</a:t>
                      </a:r>
                      <a:r>
                        <a:rPr lang="en-US" sz="2400" b="1" kern="100">
                          <a:effectLst/>
                        </a:rPr>
                        <a:t>     </a:t>
                      </a:r>
                      <a:r>
                        <a:rPr lang="zh-CN" sz="2400" b="1" kern="100">
                          <a:effectLst/>
                        </a:rPr>
                        <a:t>明</a:t>
                      </a:r>
                      <a:endParaRPr lang="zh-CN" sz="24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0"/>
                  </a:ext>
                </a:extLst>
              </a:tr>
              <a:tr h="425410">
                <a:tc>
                  <a:txBody>
                    <a:bodyPr/>
                    <a:lstStyle/>
                    <a:p>
                      <a:pPr algn="just">
                        <a:spcAft>
                          <a:spcPts val="0"/>
                        </a:spcAft>
                      </a:pPr>
                      <a:r>
                        <a:rPr lang="en-US" sz="2400" b="1" kern="100">
                          <a:effectLst/>
                        </a:rPr>
                        <a:t>LONG</a:t>
                      </a:r>
                      <a:endParaRPr lang="zh-CN" sz="2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b="1" kern="100">
                          <a:effectLst/>
                        </a:rPr>
                        <a:t>32</a:t>
                      </a:r>
                      <a:r>
                        <a:rPr lang="zh-CN" sz="2400" b="1" kern="100">
                          <a:effectLst/>
                        </a:rPr>
                        <a:t>位有符号整数</a:t>
                      </a:r>
                      <a:endParaRPr lang="zh-CN" sz="24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1"/>
                  </a:ext>
                </a:extLst>
              </a:tr>
              <a:tr h="425410">
                <a:tc>
                  <a:txBody>
                    <a:bodyPr/>
                    <a:lstStyle/>
                    <a:p>
                      <a:pPr algn="just">
                        <a:spcAft>
                          <a:spcPts val="0"/>
                        </a:spcAft>
                      </a:pPr>
                      <a:r>
                        <a:rPr lang="en-US" sz="2400" b="1" kern="100">
                          <a:effectLst/>
                        </a:rPr>
                        <a:t>DWORD</a:t>
                      </a:r>
                      <a:endParaRPr lang="zh-CN" sz="2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b="1" kern="100">
                          <a:effectLst/>
                        </a:rPr>
                        <a:t>32</a:t>
                      </a:r>
                      <a:r>
                        <a:rPr lang="zh-CN" sz="2400" b="1" kern="100">
                          <a:effectLst/>
                        </a:rPr>
                        <a:t>位无符号整数</a:t>
                      </a:r>
                      <a:endParaRPr lang="zh-CN" sz="24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2"/>
                  </a:ext>
                </a:extLst>
              </a:tr>
              <a:tr h="425410">
                <a:tc>
                  <a:txBody>
                    <a:bodyPr/>
                    <a:lstStyle/>
                    <a:p>
                      <a:pPr algn="just">
                        <a:spcAft>
                          <a:spcPts val="0"/>
                        </a:spcAft>
                      </a:pPr>
                      <a:r>
                        <a:rPr lang="en-US" sz="2400" b="1" kern="100">
                          <a:effectLst/>
                        </a:rPr>
                        <a:t>UINT</a:t>
                      </a:r>
                      <a:endParaRPr lang="zh-CN" sz="2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2400" b="1" kern="100">
                          <a:effectLst/>
                        </a:rPr>
                        <a:t>32</a:t>
                      </a:r>
                      <a:r>
                        <a:rPr lang="zh-CN" sz="2400" b="1" kern="100">
                          <a:effectLst/>
                        </a:rPr>
                        <a:t>位无符号整数</a:t>
                      </a:r>
                      <a:endParaRPr lang="zh-CN" sz="24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3"/>
                  </a:ext>
                </a:extLst>
              </a:tr>
              <a:tr h="425410">
                <a:tc>
                  <a:txBody>
                    <a:bodyPr/>
                    <a:lstStyle/>
                    <a:p>
                      <a:pPr algn="just">
                        <a:spcAft>
                          <a:spcPts val="0"/>
                        </a:spcAft>
                      </a:pPr>
                      <a:r>
                        <a:rPr lang="en-US" sz="2400" b="1" kern="100">
                          <a:effectLst/>
                        </a:rPr>
                        <a:t>BOOL</a:t>
                      </a:r>
                      <a:endParaRPr lang="zh-CN" sz="2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a:effectLst/>
                        </a:rPr>
                        <a:t>布尔值</a:t>
                      </a:r>
                      <a:endParaRPr lang="zh-CN" sz="24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4"/>
                  </a:ext>
                </a:extLst>
              </a:tr>
              <a:tr h="448522">
                <a:tc>
                  <a:txBody>
                    <a:bodyPr/>
                    <a:lstStyle/>
                    <a:p>
                      <a:pPr algn="just">
                        <a:spcAft>
                          <a:spcPts val="0"/>
                        </a:spcAft>
                      </a:pPr>
                      <a:r>
                        <a:rPr lang="en-US" sz="2400" b="1" kern="100">
                          <a:effectLst/>
                        </a:rPr>
                        <a:t>LPTSTR</a:t>
                      </a:r>
                      <a:endParaRPr lang="zh-CN" sz="2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a:effectLst/>
                        </a:rPr>
                        <a:t>指向字符串的</a:t>
                      </a:r>
                      <a:r>
                        <a:rPr lang="en-US" sz="2400" b="1" kern="100">
                          <a:effectLst/>
                        </a:rPr>
                        <a:t>32</a:t>
                      </a:r>
                      <a:r>
                        <a:rPr lang="zh-CN" sz="2400" b="1" kern="100">
                          <a:effectLst/>
                        </a:rPr>
                        <a:t>位指针</a:t>
                      </a:r>
                      <a:r>
                        <a:rPr lang="en-US" sz="2400" b="1" kern="100">
                          <a:effectLst/>
                        </a:rPr>
                        <a:t>(</a:t>
                      </a:r>
                      <a:r>
                        <a:rPr lang="zh-CN" sz="2400" b="1" kern="100">
                          <a:effectLst/>
                        </a:rPr>
                        <a:t>用于</a:t>
                      </a:r>
                      <a:r>
                        <a:rPr lang="en-US" sz="2400" b="1" kern="100">
                          <a:effectLst/>
                        </a:rPr>
                        <a:t>Unicode)</a:t>
                      </a:r>
                      <a:endParaRPr lang="zh-CN" sz="24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5"/>
                  </a:ext>
                </a:extLst>
              </a:tr>
              <a:tr h="473703">
                <a:tc>
                  <a:txBody>
                    <a:bodyPr/>
                    <a:lstStyle/>
                    <a:p>
                      <a:pPr algn="just">
                        <a:spcAft>
                          <a:spcPts val="0"/>
                        </a:spcAft>
                      </a:pPr>
                      <a:r>
                        <a:rPr lang="en-US" sz="2400" b="1" kern="100">
                          <a:effectLst/>
                        </a:rPr>
                        <a:t>LPCTSTR</a:t>
                      </a:r>
                      <a:endParaRPr lang="zh-CN" sz="2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a:effectLst/>
                        </a:rPr>
                        <a:t>指向字符串常量的</a:t>
                      </a:r>
                      <a:r>
                        <a:rPr lang="en-US" sz="2400" b="1" kern="100">
                          <a:effectLst/>
                        </a:rPr>
                        <a:t>32</a:t>
                      </a:r>
                      <a:r>
                        <a:rPr lang="zh-CN" sz="2400" b="1" kern="100">
                          <a:effectLst/>
                        </a:rPr>
                        <a:t>位指针</a:t>
                      </a:r>
                      <a:r>
                        <a:rPr lang="en-US" sz="2400" b="1" kern="100">
                          <a:effectLst/>
                        </a:rPr>
                        <a:t>(</a:t>
                      </a:r>
                      <a:r>
                        <a:rPr lang="zh-CN" sz="2400" b="1" kern="100">
                          <a:effectLst/>
                        </a:rPr>
                        <a:t>用于</a:t>
                      </a:r>
                      <a:r>
                        <a:rPr lang="en-US" sz="2400" b="1" kern="100">
                          <a:effectLst/>
                        </a:rPr>
                        <a:t>Unicode)</a:t>
                      </a:r>
                      <a:endParaRPr lang="zh-CN" sz="24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6"/>
                  </a:ext>
                </a:extLst>
              </a:tr>
              <a:tr h="473703">
                <a:tc>
                  <a:txBody>
                    <a:bodyPr/>
                    <a:lstStyle/>
                    <a:p>
                      <a:pPr algn="just">
                        <a:spcAft>
                          <a:spcPts val="0"/>
                        </a:spcAft>
                      </a:pPr>
                      <a:r>
                        <a:rPr lang="en-US" sz="2400" b="1" kern="100">
                          <a:effectLst/>
                        </a:rPr>
                        <a:t>LPSTR   </a:t>
                      </a:r>
                      <a:endParaRPr lang="zh-CN" sz="2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a:effectLst/>
                        </a:rPr>
                        <a:t>指向字符串的</a:t>
                      </a:r>
                      <a:r>
                        <a:rPr lang="en-US" sz="2400" b="1" kern="100">
                          <a:effectLst/>
                        </a:rPr>
                        <a:t>32</a:t>
                      </a:r>
                      <a:r>
                        <a:rPr lang="zh-CN" sz="2400" b="1" kern="100">
                          <a:effectLst/>
                        </a:rPr>
                        <a:t>位指针</a:t>
                      </a:r>
                      <a:endParaRPr lang="zh-CN" sz="2400" b="1"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7"/>
                  </a:ext>
                </a:extLst>
              </a:tr>
              <a:tr h="473703">
                <a:tc>
                  <a:txBody>
                    <a:bodyPr/>
                    <a:lstStyle/>
                    <a:p>
                      <a:pPr algn="just">
                        <a:spcAft>
                          <a:spcPts val="0"/>
                        </a:spcAft>
                      </a:pPr>
                      <a:r>
                        <a:rPr lang="en-US" sz="2400" b="1" kern="100">
                          <a:effectLst/>
                        </a:rPr>
                        <a:t>LPCSTR</a:t>
                      </a:r>
                      <a:endParaRPr lang="zh-CN" sz="2400" b="1"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zh-CN" sz="2400" b="1" kern="100" dirty="0">
                          <a:effectLst/>
                        </a:rPr>
                        <a:t>指向字符串常量的</a:t>
                      </a:r>
                      <a:r>
                        <a:rPr lang="en-US" sz="2400" b="1" kern="100" dirty="0">
                          <a:effectLst/>
                        </a:rPr>
                        <a:t>32</a:t>
                      </a:r>
                      <a:r>
                        <a:rPr lang="zh-CN" sz="2400" b="1" kern="100" dirty="0">
                          <a:effectLst/>
                        </a:rPr>
                        <a:t>位指针</a:t>
                      </a:r>
                      <a:endParaRPr lang="zh-CN" sz="2400" b="1"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39940"/>
                                        </p:tgtEl>
                                        <p:attrNameLst>
                                          <p:attrName>style.visibility</p:attrName>
                                        </p:attrNameLst>
                                      </p:cBhvr>
                                      <p:to>
                                        <p:strVal val="visible"/>
                                      </p:to>
                                    </p:set>
                                    <p:anim calcmode="lin" valueType="num">
                                      <p:cBhvr additive="base">
                                        <p:cTn id="13" dur="500"/>
                                        <p:tgtEl>
                                          <p:spTgt spid="39940"/>
                                        </p:tgtEl>
                                        <p:attrNameLst>
                                          <p:attrName>ppt_y</p:attrName>
                                        </p:attrNameLst>
                                      </p:cBhvr>
                                      <p:tavLst>
                                        <p:tav tm="0">
                                          <p:val>
                                            <p:strVal val="#ppt_y-#ppt_h*1.125000"/>
                                          </p:val>
                                        </p:tav>
                                        <p:tav tm="100000">
                                          <p:val>
                                            <p:strVal val="#ppt_y"/>
                                          </p:val>
                                        </p:tav>
                                      </p:tavLst>
                                    </p:anim>
                                    <p:animEffect transition="in" filter="wipe(down)">
                                      <p:cBhvr>
                                        <p:cTn id="14" dur="5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9940"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9F8B710-70EF-4CED-B5D1-5A042E4F5882}" type="slidenum">
              <a:rPr lang="en-US" altLang="zh-CN" sz="1400" smtClean="0"/>
              <a:pPr>
                <a:spcBef>
                  <a:spcPct val="50000"/>
                </a:spcBef>
                <a:buFontTx/>
                <a:buNone/>
              </a:pPr>
              <a:t>35</a:t>
            </a:fld>
            <a:endParaRPr lang="en-US" altLang="zh-CN" sz="1400" smtClean="0"/>
          </a:p>
        </p:txBody>
      </p:sp>
      <p:sp>
        <p:nvSpPr>
          <p:cNvPr id="44035" name="Text Box 2"/>
          <p:cNvSpPr txBox="1">
            <a:spLocks noChangeArrowheads="1"/>
          </p:cNvSpPr>
          <p:nvPr/>
        </p:nvSpPr>
        <p:spPr bwMode="auto">
          <a:xfrm>
            <a:off x="228600" y="184150"/>
            <a:ext cx="5264150" cy="701675"/>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4000" b="1">
                <a:solidFill>
                  <a:srgbClr val="FF3300"/>
                </a:solidFill>
              </a:rPr>
              <a:t>4. </a:t>
            </a:r>
            <a:r>
              <a:rPr lang="zh-CN" altLang="en-US" sz="4000" b="1">
                <a:solidFill>
                  <a:srgbClr val="FF3300"/>
                </a:solidFill>
              </a:rPr>
              <a:t>一些重要的数据结构</a:t>
            </a:r>
          </a:p>
        </p:txBody>
      </p:sp>
      <p:sp>
        <p:nvSpPr>
          <p:cNvPr id="2" name="Text Box 3"/>
          <p:cNvSpPr txBox="1">
            <a:spLocks noChangeArrowheads="1"/>
          </p:cNvSpPr>
          <p:nvPr/>
        </p:nvSpPr>
        <p:spPr bwMode="auto">
          <a:xfrm>
            <a:off x="1308100" y="1676400"/>
            <a:ext cx="8293100" cy="4889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600" b="1">
                <a:solidFill>
                  <a:srgbClr val="CC00CC"/>
                </a:solidFill>
              </a:rPr>
              <a:t>MSG</a:t>
            </a:r>
            <a:r>
              <a:rPr lang="zh-CN" altLang="en-US" sz="2600" b="1"/>
              <a:t>：包含一个消息的全部信息，是消息发送的格式</a:t>
            </a:r>
          </a:p>
        </p:txBody>
      </p:sp>
      <p:sp>
        <p:nvSpPr>
          <p:cNvPr id="40964" name="Text Box 4"/>
          <p:cNvSpPr txBox="1">
            <a:spLocks noChangeArrowheads="1"/>
          </p:cNvSpPr>
          <p:nvPr/>
        </p:nvSpPr>
        <p:spPr bwMode="auto">
          <a:xfrm>
            <a:off x="1308100" y="2787650"/>
            <a:ext cx="8293100" cy="4889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600" b="1" dirty="0" smtClean="0">
                <a:solidFill>
                  <a:schemeClr val="accent2"/>
                </a:solidFill>
              </a:rPr>
              <a:t>WNDCLASSEX</a:t>
            </a:r>
            <a:r>
              <a:rPr lang="zh-CN" altLang="en-US" sz="2600" b="1" dirty="0" smtClean="0"/>
              <a:t>：</a:t>
            </a:r>
            <a:r>
              <a:rPr lang="zh-CN" altLang="en-US" sz="2600" b="1" dirty="0"/>
              <a:t>包含一个窗口类的全部信息及属性</a:t>
            </a:r>
          </a:p>
        </p:txBody>
      </p:sp>
      <p:sp>
        <p:nvSpPr>
          <p:cNvPr id="40965" name="Text Box 5"/>
          <p:cNvSpPr txBox="1">
            <a:spLocks noChangeArrowheads="1"/>
          </p:cNvSpPr>
          <p:nvPr/>
        </p:nvSpPr>
        <p:spPr bwMode="auto">
          <a:xfrm>
            <a:off x="1308100" y="3886200"/>
            <a:ext cx="8369300" cy="4889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600" b="1">
                <a:solidFill>
                  <a:srgbClr val="663300"/>
                </a:solidFill>
              </a:rPr>
              <a:t>POINT</a:t>
            </a:r>
            <a:r>
              <a:rPr lang="zh-CN" altLang="en-US" sz="2600" b="1"/>
              <a:t>：定义了屏幕上或窗口中的一个点的</a:t>
            </a:r>
            <a:r>
              <a:rPr lang="en-US" altLang="zh-CN" sz="2600" b="1"/>
              <a:t>X</a:t>
            </a:r>
            <a:r>
              <a:rPr lang="zh-CN" altLang="en-US" sz="2600" b="1"/>
              <a:t>和 </a:t>
            </a:r>
            <a:r>
              <a:rPr lang="en-US" altLang="zh-CN" sz="2600" b="1"/>
              <a:t>Y</a:t>
            </a:r>
            <a:r>
              <a:rPr lang="zh-CN" altLang="en-US" sz="2600" b="1"/>
              <a:t>坐标</a:t>
            </a:r>
          </a:p>
        </p:txBody>
      </p:sp>
      <p:sp>
        <p:nvSpPr>
          <p:cNvPr id="40966" name="Text Box 6"/>
          <p:cNvSpPr txBox="1">
            <a:spLocks noChangeArrowheads="1"/>
          </p:cNvSpPr>
          <p:nvPr/>
        </p:nvSpPr>
        <p:spPr bwMode="auto">
          <a:xfrm>
            <a:off x="1308100" y="5029200"/>
            <a:ext cx="8445500" cy="4889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600" b="1">
                <a:solidFill>
                  <a:srgbClr val="990099"/>
                </a:solidFill>
              </a:rPr>
              <a:t>RECT</a:t>
            </a:r>
            <a:r>
              <a:rPr lang="zh-CN" altLang="en-US" sz="2600" b="1"/>
              <a:t>：定义了一个矩形区域及其左上角和右下角的坐标</a:t>
            </a:r>
          </a:p>
        </p:txBody>
      </p:sp>
      <p:sp>
        <p:nvSpPr>
          <p:cNvPr id="40967" name="Text Box 7"/>
          <p:cNvSpPr txBox="1">
            <a:spLocks noChangeArrowheads="1"/>
          </p:cNvSpPr>
          <p:nvPr/>
        </p:nvSpPr>
        <p:spPr bwMode="auto">
          <a:xfrm>
            <a:off x="228600" y="2286000"/>
            <a:ext cx="457200" cy="264795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几种重要的结构</a:t>
            </a:r>
          </a:p>
        </p:txBody>
      </p:sp>
      <p:sp>
        <p:nvSpPr>
          <p:cNvPr id="40968" name="AutoShape 8"/>
          <p:cNvSpPr>
            <a:spLocks/>
          </p:cNvSpPr>
          <p:nvPr/>
        </p:nvSpPr>
        <p:spPr bwMode="auto">
          <a:xfrm>
            <a:off x="825500" y="1905000"/>
            <a:ext cx="317500" cy="3352800"/>
          </a:xfrm>
          <a:prstGeom prst="leftBrace">
            <a:avLst>
              <a:gd name="adj1" fmla="val 88000"/>
              <a:gd name="adj2" fmla="val 50000"/>
            </a:avLst>
          </a:prstGeom>
          <a:noFill/>
          <a:ln w="47625">
            <a:solidFill>
              <a:srgbClr val="FFFF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7"/>
                                        </p:tgtEl>
                                        <p:attrNameLst>
                                          <p:attrName>style.visibility</p:attrName>
                                        </p:attrNameLst>
                                      </p:cBhvr>
                                      <p:to>
                                        <p:strVal val="visible"/>
                                      </p:to>
                                    </p:set>
                                    <p:anim calcmode="lin" valueType="num">
                                      <p:cBhvr additive="base">
                                        <p:cTn id="7" dur="500" fill="hold"/>
                                        <p:tgtEl>
                                          <p:spTgt spid="40967"/>
                                        </p:tgtEl>
                                        <p:attrNameLst>
                                          <p:attrName>ppt_x</p:attrName>
                                        </p:attrNameLst>
                                      </p:cBhvr>
                                      <p:tavLst>
                                        <p:tav tm="0">
                                          <p:val>
                                            <p:strVal val="0-#ppt_w/2"/>
                                          </p:val>
                                        </p:tav>
                                        <p:tav tm="100000">
                                          <p:val>
                                            <p:strVal val="#ppt_x"/>
                                          </p:val>
                                        </p:tav>
                                      </p:tavLst>
                                    </p:anim>
                                    <p:anim calcmode="lin" valueType="num">
                                      <p:cBhvr additive="base">
                                        <p:cTn id="8" dur="500" fill="hold"/>
                                        <p:tgtEl>
                                          <p:spTgt spid="4096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6" presetClass="entr" presetSubtype="42" fill="hold" grpId="0" nodeType="afterEffect">
                                  <p:stCondLst>
                                    <p:cond delay="0"/>
                                  </p:stCondLst>
                                  <p:childTnLst>
                                    <p:set>
                                      <p:cBhvr>
                                        <p:cTn id="11" dur="1" fill="hold">
                                          <p:stCondLst>
                                            <p:cond delay="0"/>
                                          </p:stCondLst>
                                        </p:cTn>
                                        <p:tgtEl>
                                          <p:spTgt spid="40968"/>
                                        </p:tgtEl>
                                        <p:attrNameLst>
                                          <p:attrName>style.visibility</p:attrName>
                                        </p:attrNameLst>
                                      </p:cBhvr>
                                      <p:to>
                                        <p:strVal val="visible"/>
                                      </p:to>
                                    </p:set>
                                    <p:animEffect transition="in" filter="barn(outHorizontal)">
                                      <p:cBhvr>
                                        <p:cTn id="12" dur="500"/>
                                        <p:tgtEl>
                                          <p:spTgt spid="40968"/>
                                        </p:tgtEl>
                                      </p:cBhvr>
                                    </p:animEffect>
                                  </p:childTnLst>
                                </p:cTn>
                              </p:par>
                            </p:childTnLst>
                          </p:cTn>
                        </p:par>
                        <p:par>
                          <p:cTn id="13" fill="hold" nodeType="afterGroup">
                            <p:stCondLst>
                              <p:cond delay="1000"/>
                            </p:stCondLst>
                            <p:childTnLst>
                              <p:par>
                                <p:cTn id="14" presetID="17"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ppt_x</p:attrName>
                                        </p:attrNameLst>
                                      </p:cBhvr>
                                      <p:tavLst>
                                        <p:tav tm="0">
                                          <p:val>
                                            <p:strVal val="#ppt_x-#ppt_w/2"/>
                                          </p:val>
                                        </p:tav>
                                        <p:tav tm="100000">
                                          <p:val>
                                            <p:strVal val="#ppt_x"/>
                                          </p:val>
                                        </p:tav>
                                      </p:tavLst>
                                    </p:anim>
                                    <p:anim calcmode="lin" valueType="num">
                                      <p:cBhvr>
                                        <p:cTn id="17" dur="500" fill="hold"/>
                                        <p:tgtEl>
                                          <p:spTgt spid="2"/>
                                        </p:tgtEl>
                                        <p:attrNameLst>
                                          <p:attrName>ppt_y</p:attrName>
                                        </p:attrNameLst>
                                      </p:cBhvr>
                                      <p:tavLst>
                                        <p:tav tm="0">
                                          <p:val>
                                            <p:strVal val="#ppt_y"/>
                                          </p:val>
                                        </p:tav>
                                        <p:tav tm="100000">
                                          <p:val>
                                            <p:strVal val="#ppt_y"/>
                                          </p:val>
                                        </p:tav>
                                      </p:tavLst>
                                    </p:anim>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strVal val="#ppt_h"/>
                                          </p:val>
                                        </p:tav>
                                        <p:tav tm="100000">
                                          <p:val>
                                            <p:strVal val="#ppt_h"/>
                                          </p:val>
                                        </p:tav>
                                      </p:tavLst>
                                    </p:anim>
                                  </p:childTnLst>
                                </p:cTn>
                              </p:par>
                            </p:childTnLst>
                          </p:cTn>
                        </p:par>
                        <p:par>
                          <p:cTn id="20" fill="hold" nodeType="afterGroup">
                            <p:stCondLst>
                              <p:cond delay="1500"/>
                            </p:stCondLst>
                            <p:childTnLst>
                              <p:par>
                                <p:cTn id="21" presetID="17" presetClass="entr" presetSubtype="8" fill="hold" grpId="0" nodeType="afterEffect">
                                  <p:stCondLst>
                                    <p:cond delay="0"/>
                                  </p:stCondLst>
                                  <p:childTnLst>
                                    <p:set>
                                      <p:cBhvr>
                                        <p:cTn id="22" dur="1" fill="hold">
                                          <p:stCondLst>
                                            <p:cond delay="0"/>
                                          </p:stCondLst>
                                        </p:cTn>
                                        <p:tgtEl>
                                          <p:spTgt spid="40964"/>
                                        </p:tgtEl>
                                        <p:attrNameLst>
                                          <p:attrName>style.visibility</p:attrName>
                                        </p:attrNameLst>
                                      </p:cBhvr>
                                      <p:to>
                                        <p:strVal val="visible"/>
                                      </p:to>
                                    </p:set>
                                    <p:anim calcmode="lin" valueType="num">
                                      <p:cBhvr>
                                        <p:cTn id="23" dur="500" fill="hold"/>
                                        <p:tgtEl>
                                          <p:spTgt spid="40964"/>
                                        </p:tgtEl>
                                        <p:attrNameLst>
                                          <p:attrName>ppt_x</p:attrName>
                                        </p:attrNameLst>
                                      </p:cBhvr>
                                      <p:tavLst>
                                        <p:tav tm="0">
                                          <p:val>
                                            <p:strVal val="#ppt_x-#ppt_w/2"/>
                                          </p:val>
                                        </p:tav>
                                        <p:tav tm="100000">
                                          <p:val>
                                            <p:strVal val="#ppt_x"/>
                                          </p:val>
                                        </p:tav>
                                      </p:tavLst>
                                    </p:anim>
                                    <p:anim calcmode="lin" valueType="num">
                                      <p:cBhvr>
                                        <p:cTn id="24" dur="500" fill="hold"/>
                                        <p:tgtEl>
                                          <p:spTgt spid="40964"/>
                                        </p:tgtEl>
                                        <p:attrNameLst>
                                          <p:attrName>ppt_y</p:attrName>
                                        </p:attrNameLst>
                                      </p:cBhvr>
                                      <p:tavLst>
                                        <p:tav tm="0">
                                          <p:val>
                                            <p:strVal val="#ppt_y"/>
                                          </p:val>
                                        </p:tav>
                                        <p:tav tm="100000">
                                          <p:val>
                                            <p:strVal val="#ppt_y"/>
                                          </p:val>
                                        </p:tav>
                                      </p:tavLst>
                                    </p:anim>
                                    <p:anim calcmode="lin" valueType="num">
                                      <p:cBhvr>
                                        <p:cTn id="25" dur="500" fill="hold"/>
                                        <p:tgtEl>
                                          <p:spTgt spid="40964"/>
                                        </p:tgtEl>
                                        <p:attrNameLst>
                                          <p:attrName>ppt_w</p:attrName>
                                        </p:attrNameLst>
                                      </p:cBhvr>
                                      <p:tavLst>
                                        <p:tav tm="0">
                                          <p:val>
                                            <p:fltVal val="0"/>
                                          </p:val>
                                        </p:tav>
                                        <p:tav tm="100000">
                                          <p:val>
                                            <p:strVal val="#ppt_w"/>
                                          </p:val>
                                        </p:tav>
                                      </p:tavLst>
                                    </p:anim>
                                    <p:anim calcmode="lin" valueType="num">
                                      <p:cBhvr>
                                        <p:cTn id="26" dur="500" fill="hold"/>
                                        <p:tgtEl>
                                          <p:spTgt spid="40964"/>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2000"/>
                            </p:stCondLst>
                            <p:childTnLst>
                              <p:par>
                                <p:cTn id="28" presetID="17" presetClass="entr" presetSubtype="8" fill="hold" grpId="0" nodeType="afterEffect">
                                  <p:stCondLst>
                                    <p:cond delay="0"/>
                                  </p:stCondLst>
                                  <p:childTnLst>
                                    <p:set>
                                      <p:cBhvr>
                                        <p:cTn id="29" dur="1" fill="hold">
                                          <p:stCondLst>
                                            <p:cond delay="0"/>
                                          </p:stCondLst>
                                        </p:cTn>
                                        <p:tgtEl>
                                          <p:spTgt spid="40965"/>
                                        </p:tgtEl>
                                        <p:attrNameLst>
                                          <p:attrName>style.visibility</p:attrName>
                                        </p:attrNameLst>
                                      </p:cBhvr>
                                      <p:to>
                                        <p:strVal val="visible"/>
                                      </p:to>
                                    </p:set>
                                    <p:anim calcmode="lin" valueType="num">
                                      <p:cBhvr>
                                        <p:cTn id="30" dur="500" fill="hold"/>
                                        <p:tgtEl>
                                          <p:spTgt spid="40965"/>
                                        </p:tgtEl>
                                        <p:attrNameLst>
                                          <p:attrName>ppt_x</p:attrName>
                                        </p:attrNameLst>
                                      </p:cBhvr>
                                      <p:tavLst>
                                        <p:tav tm="0">
                                          <p:val>
                                            <p:strVal val="#ppt_x-#ppt_w/2"/>
                                          </p:val>
                                        </p:tav>
                                        <p:tav tm="100000">
                                          <p:val>
                                            <p:strVal val="#ppt_x"/>
                                          </p:val>
                                        </p:tav>
                                      </p:tavLst>
                                    </p:anim>
                                    <p:anim calcmode="lin" valueType="num">
                                      <p:cBhvr>
                                        <p:cTn id="31" dur="500" fill="hold"/>
                                        <p:tgtEl>
                                          <p:spTgt spid="40965"/>
                                        </p:tgtEl>
                                        <p:attrNameLst>
                                          <p:attrName>ppt_y</p:attrName>
                                        </p:attrNameLst>
                                      </p:cBhvr>
                                      <p:tavLst>
                                        <p:tav tm="0">
                                          <p:val>
                                            <p:strVal val="#ppt_y"/>
                                          </p:val>
                                        </p:tav>
                                        <p:tav tm="100000">
                                          <p:val>
                                            <p:strVal val="#ppt_y"/>
                                          </p:val>
                                        </p:tav>
                                      </p:tavLst>
                                    </p:anim>
                                    <p:anim calcmode="lin" valueType="num">
                                      <p:cBhvr>
                                        <p:cTn id="32" dur="500" fill="hold"/>
                                        <p:tgtEl>
                                          <p:spTgt spid="40965"/>
                                        </p:tgtEl>
                                        <p:attrNameLst>
                                          <p:attrName>ppt_w</p:attrName>
                                        </p:attrNameLst>
                                      </p:cBhvr>
                                      <p:tavLst>
                                        <p:tav tm="0">
                                          <p:val>
                                            <p:fltVal val="0"/>
                                          </p:val>
                                        </p:tav>
                                        <p:tav tm="100000">
                                          <p:val>
                                            <p:strVal val="#ppt_w"/>
                                          </p:val>
                                        </p:tav>
                                      </p:tavLst>
                                    </p:anim>
                                    <p:anim calcmode="lin" valueType="num">
                                      <p:cBhvr>
                                        <p:cTn id="33" dur="500" fill="hold"/>
                                        <p:tgtEl>
                                          <p:spTgt spid="40965"/>
                                        </p:tgtEl>
                                        <p:attrNameLst>
                                          <p:attrName>ppt_h</p:attrName>
                                        </p:attrNameLst>
                                      </p:cBhvr>
                                      <p:tavLst>
                                        <p:tav tm="0">
                                          <p:val>
                                            <p:strVal val="#ppt_h"/>
                                          </p:val>
                                        </p:tav>
                                        <p:tav tm="100000">
                                          <p:val>
                                            <p:strVal val="#ppt_h"/>
                                          </p:val>
                                        </p:tav>
                                      </p:tavLst>
                                    </p:anim>
                                  </p:childTnLst>
                                </p:cTn>
                              </p:par>
                            </p:childTnLst>
                          </p:cTn>
                        </p:par>
                        <p:par>
                          <p:cTn id="34" fill="hold" nodeType="afterGroup">
                            <p:stCondLst>
                              <p:cond delay="2500"/>
                            </p:stCondLst>
                            <p:childTnLst>
                              <p:par>
                                <p:cTn id="35" presetID="17" presetClass="entr" presetSubtype="8" fill="hold" grpId="0" nodeType="afterEffect">
                                  <p:stCondLst>
                                    <p:cond delay="0"/>
                                  </p:stCondLst>
                                  <p:childTnLst>
                                    <p:set>
                                      <p:cBhvr>
                                        <p:cTn id="36" dur="1" fill="hold">
                                          <p:stCondLst>
                                            <p:cond delay="0"/>
                                          </p:stCondLst>
                                        </p:cTn>
                                        <p:tgtEl>
                                          <p:spTgt spid="40966"/>
                                        </p:tgtEl>
                                        <p:attrNameLst>
                                          <p:attrName>style.visibility</p:attrName>
                                        </p:attrNameLst>
                                      </p:cBhvr>
                                      <p:to>
                                        <p:strVal val="visible"/>
                                      </p:to>
                                    </p:set>
                                    <p:anim calcmode="lin" valueType="num">
                                      <p:cBhvr>
                                        <p:cTn id="37" dur="500" fill="hold"/>
                                        <p:tgtEl>
                                          <p:spTgt spid="40966"/>
                                        </p:tgtEl>
                                        <p:attrNameLst>
                                          <p:attrName>ppt_x</p:attrName>
                                        </p:attrNameLst>
                                      </p:cBhvr>
                                      <p:tavLst>
                                        <p:tav tm="0">
                                          <p:val>
                                            <p:strVal val="#ppt_x-#ppt_w/2"/>
                                          </p:val>
                                        </p:tav>
                                        <p:tav tm="100000">
                                          <p:val>
                                            <p:strVal val="#ppt_x"/>
                                          </p:val>
                                        </p:tav>
                                      </p:tavLst>
                                    </p:anim>
                                    <p:anim calcmode="lin" valueType="num">
                                      <p:cBhvr>
                                        <p:cTn id="38" dur="500" fill="hold"/>
                                        <p:tgtEl>
                                          <p:spTgt spid="40966"/>
                                        </p:tgtEl>
                                        <p:attrNameLst>
                                          <p:attrName>ppt_y</p:attrName>
                                        </p:attrNameLst>
                                      </p:cBhvr>
                                      <p:tavLst>
                                        <p:tav tm="0">
                                          <p:val>
                                            <p:strVal val="#ppt_y"/>
                                          </p:val>
                                        </p:tav>
                                        <p:tav tm="100000">
                                          <p:val>
                                            <p:strVal val="#ppt_y"/>
                                          </p:val>
                                        </p:tav>
                                      </p:tavLst>
                                    </p:anim>
                                    <p:anim calcmode="lin" valueType="num">
                                      <p:cBhvr>
                                        <p:cTn id="39" dur="500" fill="hold"/>
                                        <p:tgtEl>
                                          <p:spTgt spid="40966"/>
                                        </p:tgtEl>
                                        <p:attrNameLst>
                                          <p:attrName>ppt_w</p:attrName>
                                        </p:attrNameLst>
                                      </p:cBhvr>
                                      <p:tavLst>
                                        <p:tav tm="0">
                                          <p:val>
                                            <p:fltVal val="0"/>
                                          </p:val>
                                        </p:tav>
                                        <p:tav tm="100000">
                                          <p:val>
                                            <p:strVal val="#ppt_w"/>
                                          </p:val>
                                        </p:tav>
                                      </p:tavLst>
                                    </p:anim>
                                    <p:anim calcmode="lin" valueType="num">
                                      <p:cBhvr>
                                        <p:cTn id="40" dur="500" fill="hold"/>
                                        <p:tgtEl>
                                          <p:spTgt spid="4096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40964" grpId="0" animBg="1" autoUpdateAnimBg="0"/>
      <p:bldP spid="40965" grpId="0" animBg="1" autoUpdateAnimBg="0"/>
      <p:bldP spid="40966" grpId="0" animBg="1" autoUpdateAnimBg="0"/>
      <p:bldP spid="40967" grpId="0" animBg="1" autoUpdateAnimBg="0"/>
      <p:bldP spid="4096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1753858-277C-48AB-ACA1-59FF3FFC7241}" type="slidenum">
              <a:rPr lang="en-US" altLang="zh-CN" smtClean="0"/>
              <a:pPr>
                <a:defRPr/>
              </a:pPr>
              <a:t>36</a:t>
            </a:fld>
            <a:endParaRPr lang="en-US" altLang="zh-CN"/>
          </a:p>
        </p:txBody>
      </p:sp>
      <p:sp>
        <p:nvSpPr>
          <p:cNvPr id="3" name="矩形 2"/>
          <p:cNvSpPr/>
          <p:nvPr/>
        </p:nvSpPr>
        <p:spPr>
          <a:xfrm>
            <a:off x="-12411" y="404664"/>
            <a:ext cx="9599934" cy="5447645"/>
          </a:xfrm>
          <a:prstGeom prst="rect">
            <a:avLst/>
          </a:prstGeom>
        </p:spPr>
        <p:txBody>
          <a:bodyPr wrap="square">
            <a:spAutoFit/>
          </a:bodyPr>
          <a:lstStyle/>
          <a:p>
            <a:pPr indent="269875" algn="just">
              <a:spcAft>
                <a:spcPts val="0"/>
              </a:spcAft>
            </a:pPr>
            <a:r>
              <a:rPr lang="en-US" altLang="zh-CN" sz="2200" b="1" kern="100" dirty="0" err="1">
                <a:solidFill>
                  <a:srgbClr val="FFFFCC"/>
                </a:solidFill>
                <a:latin typeface="宋体" panose="02010600030101010101" pitchFamily="2" charset="-122"/>
              </a:rPr>
              <a:t>typedef</a:t>
            </a:r>
            <a:r>
              <a:rPr lang="en-US" altLang="zh-CN" sz="2200" b="1" kern="100" dirty="0">
                <a:solidFill>
                  <a:srgbClr val="FFFFCC"/>
                </a:solidFill>
                <a:latin typeface="宋体" panose="02010600030101010101" pitchFamily="2" charset="-122"/>
              </a:rPr>
              <a:t> </a:t>
            </a:r>
            <a:r>
              <a:rPr lang="en-US" altLang="zh-CN" sz="2200" b="1" kern="100" dirty="0" err="1">
                <a:solidFill>
                  <a:srgbClr val="FFFFCC"/>
                </a:solidFill>
                <a:latin typeface="宋体" panose="02010600030101010101" pitchFamily="2" charset="-122"/>
              </a:rPr>
              <a:t>struct</a:t>
            </a:r>
            <a:endParaRPr lang="zh-CN" altLang="zh-CN" sz="2200" b="1" kern="100" dirty="0">
              <a:solidFill>
                <a:srgbClr val="FFFFCC"/>
              </a:solidFill>
            </a:endParaRPr>
          </a:p>
          <a:p>
            <a:pPr indent="269875" algn="just">
              <a:spcAft>
                <a:spcPts val="0"/>
              </a:spcAft>
            </a:pPr>
            <a:r>
              <a:rPr lang="en-US" altLang="zh-CN" sz="2200" b="1" kern="100" dirty="0">
                <a:solidFill>
                  <a:srgbClr val="FFFFCC"/>
                </a:solidFill>
                <a:latin typeface="宋体" panose="02010600030101010101" pitchFamily="2" charset="-122"/>
              </a:rPr>
              <a:t>{</a:t>
            </a:r>
            <a:endParaRPr lang="zh-CN" altLang="zh-CN" sz="2200" b="1" kern="100" dirty="0">
              <a:solidFill>
                <a:srgbClr val="FFFFCC"/>
              </a:solidFill>
            </a:endParaRPr>
          </a:p>
          <a:p>
            <a:pPr marL="90170" indent="269875" algn="just">
              <a:spcAft>
                <a:spcPts val="0"/>
              </a:spcAft>
            </a:pPr>
            <a:r>
              <a:rPr lang="en-US" altLang="zh-CN" sz="2200" b="1" kern="100" dirty="0">
                <a:solidFill>
                  <a:srgbClr val="FFFFCC"/>
                </a:solidFill>
                <a:latin typeface="宋体" panose="02010600030101010101" pitchFamily="2" charset="-122"/>
              </a:rPr>
              <a:t>UINT </a:t>
            </a:r>
            <a:r>
              <a:rPr lang="en-US" altLang="zh-CN" sz="2200" b="1" kern="100" dirty="0" err="1">
                <a:solidFill>
                  <a:srgbClr val="FFFFCC"/>
                </a:solidFill>
                <a:latin typeface="宋体" panose="02010600030101010101" pitchFamily="2" charset="-122"/>
              </a:rPr>
              <a:t>cbSize</a:t>
            </a:r>
            <a:r>
              <a:rPr lang="en-US" altLang="zh-CN" sz="2200" b="1" kern="100" dirty="0">
                <a:solidFill>
                  <a:srgbClr val="FFFFCC"/>
                </a:solidFill>
                <a:latin typeface="宋体" panose="02010600030101010101" pitchFamily="2" charset="-122"/>
              </a:rPr>
              <a:t>;</a:t>
            </a:r>
            <a:r>
              <a:rPr lang="en-US" altLang="zh-CN" sz="2200" b="1" kern="100" dirty="0">
                <a:solidFill>
                  <a:srgbClr val="FFFFCC"/>
                </a:solidFill>
              </a:rPr>
              <a:t>	</a:t>
            </a:r>
            <a:r>
              <a:rPr lang="en-US" altLang="zh-CN" sz="2200" b="1" kern="100" dirty="0" smtClean="0">
                <a:solidFill>
                  <a:srgbClr val="FFFFCC"/>
                </a:solidFill>
              </a:rPr>
              <a:t>//</a:t>
            </a:r>
            <a:r>
              <a:rPr lang="zh-CN" altLang="zh-CN" sz="2200" b="1" kern="100" dirty="0">
                <a:solidFill>
                  <a:srgbClr val="FFFFCC"/>
                </a:solidFill>
              </a:rPr>
              <a:t>窗口类的结构的大小，通常取</a:t>
            </a:r>
            <a:r>
              <a:rPr lang="en-US" altLang="zh-CN" sz="2200" b="1" kern="100" dirty="0" err="1">
                <a:solidFill>
                  <a:srgbClr val="FFFFCC"/>
                </a:solidFill>
              </a:rPr>
              <a:t>sizeof</a:t>
            </a:r>
            <a:r>
              <a:rPr lang="en-US" altLang="zh-CN" sz="2200" b="1" kern="100" dirty="0">
                <a:solidFill>
                  <a:srgbClr val="FFFFCC"/>
                </a:solidFill>
              </a:rPr>
              <a:t>(WNDCLASSEX)</a:t>
            </a:r>
            <a:endParaRPr lang="zh-CN" altLang="zh-CN" sz="2200" b="1" kern="100" dirty="0">
              <a:solidFill>
                <a:srgbClr val="FFFFCC"/>
              </a:solidFill>
            </a:endParaRPr>
          </a:p>
          <a:p>
            <a:pPr marL="90170" indent="269875" algn="just">
              <a:spcAft>
                <a:spcPts val="0"/>
              </a:spcAft>
            </a:pPr>
            <a:r>
              <a:rPr lang="en-US" altLang="zh-CN" sz="2200" b="1" kern="100" dirty="0">
                <a:solidFill>
                  <a:srgbClr val="FFFFCC"/>
                </a:solidFill>
                <a:latin typeface="宋体" panose="02010600030101010101" pitchFamily="2" charset="-122"/>
              </a:rPr>
              <a:t>UINT style;</a:t>
            </a:r>
            <a:r>
              <a:rPr lang="en-US" altLang="zh-CN" sz="2200" b="1" kern="100" dirty="0">
                <a:solidFill>
                  <a:srgbClr val="FFFFCC"/>
                </a:solidFill>
              </a:rPr>
              <a:t>		</a:t>
            </a:r>
            <a:r>
              <a:rPr lang="zh-CN" altLang="zh-CN" sz="2200" b="1" kern="100" dirty="0" smtClean="0">
                <a:solidFill>
                  <a:srgbClr val="FFFFCC"/>
                </a:solidFill>
              </a:rPr>
              <a:t>∥</a:t>
            </a:r>
            <a:r>
              <a:rPr lang="zh-CN" altLang="zh-CN" sz="2200" b="1" kern="100" dirty="0">
                <a:solidFill>
                  <a:srgbClr val="FFFFCC"/>
                </a:solidFill>
              </a:rPr>
              <a:t>窗口类的样式，一般设置为</a:t>
            </a:r>
            <a:r>
              <a:rPr lang="en-US" altLang="zh-CN" sz="2200" b="1" kern="100" dirty="0">
                <a:solidFill>
                  <a:srgbClr val="FFFFCC"/>
                </a:solidFill>
              </a:rPr>
              <a:t>0</a:t>
            </a:r>
            <a:endParaRPr lang="zh-CN" altLang="zh-CN" sz="2200" b="1" kern="100" dirty="0">
              <a:solidFill>
                <a:srgbClr val="FFFFCC"/>
              </a:solidFill>
            </a:endParaRPr>
          </a:p>
          <a:p>
            <a:pPr marL="90170" indent="269875" algn="just">
              <a:spcAft>
                <a:spcPts val="0"/>
              </a:spcAft>
            </a:pPr>
            <a:r>
              <a:rPr lang="en-US" altLang="zh-CN" sz="2200" b="1" kern="100" dirty="0">
                <a:solidFill>
                  <a:srgbClr val="FFFFCC"/>
                </a:solidFill>
                <a:latin typeface="宋体" panose="02010600030101010101" pitchFamily="2" charset="-122"/>
              </a:rPr>
              <a:t>WNDPROC </a:t>
            </a:r>
            <a:r>
              <a:rPr lang="en-US" altLang="zh-CN" sz="2200" b="1" kern="100" dirty="0" err="1">
                <a:solidFill>
                  <a:srgbClr val="FFFFCC"/>
                </a:solidFill>
                <a:latin typeface="宋体" panose="02010600030101010101" pitchFamily="2" charset="-122"/>
              </a:rPr>
              <a:t>lpfnWndProc</a:t>
            </a:r>
            <a:r>
              <a:rPr lang="en-US" altLang="zh-CN" sz="2200" b="1" kern="100" dirty="0">
                <a:solidFill>
                  <a:srgbClr val="FFFFCC"/>
                </a:solidFill>
                <a:latin typeface="宋体" panose="02010600030101010101" pitchFamily="2" charset="-122"/>
              </a:rPr>
              <a:t>;	</a:t>
            </a:r>
            <a:r>
              <a:rPr lang="zh-CN" altLang="zh-CN" sz="2200" b="1" kern="100" dirty="0">
                <a:solidFill>
                  <a:srgbClr val="FFFFCC"/>
                </a:solidFill>
              </a:rPr>
              <a:t>∥指向窗口消息处理函数的指针</a:t>
            </a:r>
          </a:p>
          <a:p>
            <a:pPr marL="90170" indent="269875" algn="just">
              <a:spcAft>
                <a:spcPts val="0"/>
              </a:spcAft>
            </a:pPr>
            <a:r>
              <a:rPr lang="en-US" altLang="zh-CN" sz="2200" b="1" kern="100" dirty="0" err="1">
                <a:solidFill>
                  <a:srgbClr val="FFFFCC"/>
                </a:solidFill>
                <a:latin typeface="宋体" panose="02010600030101010101" pitchFamily="2" charset="-122"/>
              </a:rPr>
              <a:t>int</a:t>
            </a:r>
            <a:r>
              <a:rPr lang="en-US" altLang="zh-CN" sz="2200" b="1" kern="100" dirty="0">
                <a:solidFill>
                  <a:srgbClr val="FFFFCC"/>
                </a:solidFill>
                <a:latin typeface="宋体" panose="02010600030101010101" pitchFamily="2" charset="-122"/>
              </a:rPr>
              <a:t> </a:t>
            </a:r>
            <a:r>
              <a:rPr lang="en-US" altLang="zh-CN" sz="2200" b="1" kern="100" dirty="0" err="1">
                <a:solidFill>
                  <a:srgbClr val="FFFFCC"/>
                </a:solidFill>
                <a:latin typeface="宋体" panose="02010600030101010101" pitchFamily="2" charset="-122"/>
              </a:rPr>
              <a:t>cbClsExtra</a:t>
            </a:r>
            <a:r>
              <a:rPr lang="en-US" altLang="zh-CN" sz="2200" b="1" kern="100" dirty="0">
                <a:solidFill>
                  <a:srgbClr val="FFFFCC"/>
                </a:solidFill>
                <a:latin typeface="宋体" panose="02010600030101010101" pitchFamily="2" charset="-122"/>
              </a:rPr>
              <a:t>;		</a:t>
            </a:r>
            <a:r>
              <a:rPr lang="zh-CN" altLang="zh-CN" sz="2200" b="1" kern="100" dirty="0">
                <a:solidFill>
                  <a:srgbClr val="FFFFCC"/>
                </a:solidFill>
              </a:rPr>
              <a:t>∥分配在窗口类结构后的字节数</a:t>
            </a:r>
          </a:p>
          <a:p>
            <a:pPr marL="90170" indent="269875" algn="just">
              <a:spcAft>
                <a:spcPts val="0"/>
              </a:spcAft>
            </a:pPr>
            <a:r>
              <a:rPr lang="en-US" altLang="zh-CN" sz="2200" b="1" kern="100" dirty="0" err="1">
                <a:solidFill>
                  <a:srgbClr val="FFFFCC"/>
                </a:solidFill>
                <a:latin typeface="宋体" panose="02010600030101010101" pitchFamily="2" charset="-122"/>
              </a:rPr>
              <a:t>int</a:t>
            </a:r>
            <a:r>
              <a:rPr lang="en-US" altLang="zh-CN" sz="2200" b="1" kern="100" dirty="0">
                <a:solidFill>
                  <a:srgbClr val="FFFFCC"/>
                </a:solidFill>
                <a:latin typeface="宋体" panose="02010600030101010101" pitchFamily="2" charset="-122"/>
              </a:rPr>
              <a:t> </a:t>
            </a:r>
            <a:r>
              <a:rPr lang="en-US" altLang="zh-CN" sz="2200" b="1" kern="100" dirty="0" err="1">
                <a:solidFill>
                  <a:srgbClr val="FFFFCC"/>
                </a:solidFill>
                <a:latin typeface="宋体" panose="02010600030101010101" pitchFamily="2" charset="-122"/>
              </a:rPr>
              <a:t>cbWndExtra</a:t>
            </a:r>
            <a:r>
              <a:rPr lang="en-US" altLang="zh-CN" sz="2200" b="1" kern="100" dirty="0">
                <a:solidFill>
                  <a:srgbClr val="FFFFCC"/>
                </a:solidFill>
                <a:latin typeface="宋体" panose="02010600030101010101" pitchFamily="2" charset="-122"/>
              </a:rPr>
              <a:t>;		</a:t>
            </a:r>
            <a:r>
              <a:rPr lang="zh-CN" altLang="zh-CN" sz="2200" b="1" kern="100" dirty="0">
                <a:solidFill>
                  <a:srgbClr val="FFFFCC"/>
                </a:solidFill>
              </a:rPr>
              <a:t>∥分配在窗口实例后的字节数</a:t>
            </a:r>
          </a:p>
          <a:p>
            <a:pPr marL="90170" indent="269875" algn="just">
              <a:spcAft>
                <a:spcPts val="0"/>
              </a:spcAft>
            </a:pPr>
            <a:r>
              <a:rPr lang="en-US" altLang="zh-CN" sz="2200" b="1" kern="100" dirty="0">
                <a:solidFill>
                  <a:srgbClr val="FFFFCC"/>
                </a:solidFill>
                <a:latin typeface="宋体" panose="02010600030101010101" pitchFamily="2" charset="-122"/>
              </a:rPr>
              <a:t>HANDLE </a:t>
            </a:r>
            <a:r>
              <a:rPr lang="en-US" altLang="zh-CN" sz="2200" b="1" kern="100" dirty="0" err="1">
                <a:solidFill>
                  <a:srgbClr val="FFFFCC"/>
                </a:solidFill>
                <a:latin typeface="宋体" panose="02010600030101010101" pitchFamily="2" charset="-122"/>
              </a:rPr>
              <a:t>hInstance</a:t>
            </a:r>
            <a:r>
              <a:rPr lang="en-US" altLang="zh-CN" sz="2200" b="1" kern="100" dirty="0">
                <a:solidFill>
                  <a:srgbClr val="FFFFCC"/>
                </a:solidFill>
                <a:latin typeface="宋体" panose="02010600030101010101" pitchFamily="2" charset="-122"/>
              </a:rPr>
              <a:t>;	</a:t>
            </a:r>
            <a:r>
              <a:rPr lang="zh-CN" altLang="zh-CN" sz="2200" b="1" kern="100" dirty="0" smtClean="0">
                <a:solidFill>
                  <a:srgbClr val="FFFFCC"/>
                </a:solidFill>
              </a:rPr>
              <a:t>∥</a:t>
            </a:r>
            <a:r>
              <a:rPr lang="zh-CN" altLang="zh-CN" sz="2200" b="1" kern="100" dirty="0">
                <a:solidFill>
                  <a:srgbClr val="FFFFCC"/>
                </a:solidFill>
              </a:rPr>
              <a:t>定义窗口类的应用程序的实例句柄</a:t>
            </a:r>
          </a:p>
          <a:p>
            <a:pPr marL="90170" indent="269875" algn="just">
              <a:spcAft>
                <a:spcPts val="0"/>
              </a:spcAft>
            </a:pPr>
            <a:r>
              <a:rPr lang="en-US" altLang="zh-CN" sz="2200" b="1" kern="100" dirty="0">
                <a:solidFill>
                  <a:srgbClr val="FFFFCC"/>
                </a:solidFill>
                <a:latin typeface="宋体" panose="02010600030101010101" pitchFamily="2" charset="-122"/>
              </a:rPr>
              <a:t>HICON </a:t>
            </a:r>
            <a:r>
              <a:rPr lang="en-US" altLang="zh-CN" sz="2200" b="1" kern="100" dirty="0" err="1">
                <a:solidFill>
                  <a:srgbClr val="FFFFCC"/>
                </a:solidFill>
                <a:latin typeface="宋体" panose="02010600030101010101" pitchFamily="2" charset="-122"/>
              </a:rPr>
              <a:t>hIcon</a:t>
            </a:r>
            <a:r>
              <a:rPr lang="en-US" altLang="zh-CN" sz="2200" b="1" kern="100" dirty="0">
                <a:solidFill>
                  <a:srgbClr val="FFFFCC"/>
                </a:solidFill>
                <a:latin typeface="宋体" panose="02010600030101010101" pitchFamily="2" charset="-122"/>
              </a:rPr>
              <a:t>;		</a:t>
            </a:r>
            <a:r>
              <a:rPr lang="zh-CN" altLang="zh-CN" sz="2200" b="1" kern="100" dirty="0" smtClean="0">
                <a:solidFill>
                  <a:srgbClr val="FFFFCC"/>
                </a:solidFill>
              </a:rPr>
              <a:t>∥</a:t>
            </a:r>
            <a:r>
              <a:rPr lang="zh-CN" altLang="zh-CN" sz="2200" b="1" kern="100" dirty="0">
                <a:solidFill>
                  <a:srgbClr val="FFFFCC"/>
                </a:solidFill>
              </a:rPr>
              <a:t>窗口类的图标</a:t>
            </a:r>
          </a:p>
          <a:p>
            <a:pPr marL="90170" indent="269875" algn="just">
              <a:spcAft>
                <a:spcPts val="0"/>
              </a:spcAft>
            </a:pPr>
            <a:r>
              <a:rPr lang="en-US" altLang="zh-CN" sz="2200" b="1" kern="100" dirty="0">
                <a:solidFill>
                  <a:srgbClr val="FFFFCC"/>
                </a:solidFill>
                <a:latin typeface="宋体" panose="02010600030101010101" pitchFamily="2" charset="-122"/>
              </a:rPr>
              <a:t>HCURSOR </a:t>
            </a:r>
            <a:r>
              <a:rPr lang="en-US" altLang="zh-CN" sz="2200" b="1" kern="100" dirty="0" err="1">
                <a:solidFill>
                  <a:srgbClr val="FFFFCC"/>
                </a:solidFill>
                <a:latin typeface="宋体" panose="02010600030101010101" pitchFamily="2" charset="-122"/>
              </a:rPr>
              <a:t>hCursor</a:t>
            </a:r>
            <a:r>
              <a:rPr lang="en-US" altLang="zh-CN" sz="2200" b="1" kern="100" dirty="0">
                <a:solidFill>
                  <a:srgbClr val="FFFFCC"/>
                </a:solidFill>
                <a:latin typeface="宋体" panose="02010600030101010101" pitchFamily="2" charset="-122"/>
              </a:rPr>
              <a:t>;		</a:t>
            </a:r>
            <a:r>
              <a:rPr lang="zh-CN" altLang="zh-CN" sz="2200" b="1" kern="100" dirty="0">
                <a:solidFill>
                  <a:srgbClr val="FFFFCC"/>
                </a:solidFill>
              </a:rPr>
              <a:t>∥窗口类的光标</a:t>
            </a:r>
          </a:p>
          <a:p>
            <a:pPr marL="90170" indent="269875" algn="just">
              <a:spcAft>
                <a:spcPts val="0"/>
              </a:spcAft>
            </a:pPr>
            <a:r>
              <a:rPr lang="en-US" altLang="zh-CN" sz="2200" b="1" kern="100" dirty="0">
                <a:solidFill>
                  <a:srgbClr val="FFFFCC"/>
                </a:solidFill>
                <a:latin typeface="宋体" panose="02010600030101010101" pitchFamily="2" charset="-122"/>
              </a:rPr>
              <a:t>HBRUSH </a:t>
            </a:r>
            <a:r>
              <a:rPr lang="en-US" altLang="zh-CN" sz="2200" b="1" kern="100" dirty="0" err="1">
                <a:solidFill>
                  <a:srgbClr val="FFFFCC"/>
                </a:solidFill>
                <a:latin typeface="宋体" panose="02010600030101010101" pitchFamily="2" charset="-122"/>
              </a:rPr>
              <a:t>hbrBackground</a:t>
            </a:r>
            <a:r>
              <a:rPr lang="en-US" altLang="zh-CN" sz="2200" b="1" kern="100" dirty="0">
                <a:solidFill>
                  <a:srgbClr val="FFFFCC"/>
                </a:solidFill>
                <a:latin typeface="宋体" panose="02010600030101010101" pitchFamily="2" charset="-122"/>
              </a:rPr>
              <a:t>;	</a:t>
            </a:r>
            <a:r>
              <a:rPr lang="zh-CN" altLang="zh-CN" sz="2200" b="1" kern="100" dirty="0">
                <a:solidFill>
                  <a:srgbClr val="FFFFCC"/>
                </a:solidFill>
              </a:rPr>
              <a:t>∥窗口类的背景刷</a:t>
            </a:r>
          </a:p>
          <a:p>
            <a:pPr marL="90170" indent="269875" algn="just">
              <a:spcAft>
                <a:spcPts val="0"/>
              </a:spcAft>
            </a:pPr>
            <a:r>
              <a:rPr lang="en-US" altLang="zh-CN" sz="2200" b="1" kern="100" dirty="0">
                <a:solidFill>
                  <a:srgbClr val="FFFFCC"/>
                </a:solidFill>
                <a:latin typeface="宋体" panose="02010600030101010101" pitchFamily="2" charset="-122"/>
              </a:rPr>
              <a:t>LPCTSTR </a:t>
            </a:r>
            <a:r>
              <a:rPr lang="en-US" altLang="zh-CN" sz="2200" b="1" kern="100" dirty="0" err="1">
                <a:solidFill>
                  <a:srgbClr val="FFFFCC"/>
                </a:solidFill>
                <a:latin typeface="宋体" panose="02010600030101010101" pitchFamily="2" charset="-122"/>
              </a:rPr>
              <a:t>lpszMenuName</a:t>
            </a:r>
            <a:r>
              <a:rPr lang="en-US" altLang="zh-CN" sz="2200" b="1" kern="100" dirty="0">
                <a:solidFill>
                  <a:srgbClr val="FFFFCC"/>
                </a:solidFill>
                <a:latin typeface="宋体" panose="02010600030101010101" pitchFamily="2" charset="-122"/>
              </a:rPr>
              <a:t>;	</a:t>
            </a:r>
            <a:r>
              <a:rPr lang="zh-CN" altLang="zh-CN" sz="2200" b="1" kern="100" dirty="0">
                <a:solidFill>
                  <a:srgbClr val="FFFFCC"/>
                </a:solidFill>
              </a:rPr>
              <a:t>∥窗口类菜单资源名</a:t>
            </a:r>
          </a:p>
          <a:p>
            <a:pPr marL="90170" indent="269875" algn="just">
              <a:spcAft>
                <a:spcPts val="0"/>
              </a:spcAft>
            </a:pPr>
            <a:r>
              <a:rPr lang="en-US" altLang="zh-CN" sz="2200" b="1" kern="100" dirty="0">
                <a:solidFill>
                  <a:srgbClr val="FFFFCC"/>
                </a:solidFill>
                <a:latin typeface="宋体" panose="02010600030101010101" pitchFamily="2" charset="-122"/>
              </a:rPr>
              <a:t>LPCTSTR </a:t>
            </a:r>
            <a:r>
              <a:rPr lang="en-US" altLang="zh-CN" sz="2200" b="1" kern="100" dirty="0" err="1">
                <a:solidFill>
                  <a:srgbClr val="FFFFCC"/>
                </a:solidFill>
                <a:latin typeface="宋体" panose="02010600030101010101" pitchFamily="2" charset="-122"/>
              </a:rPr>
              <a:t>lpszClassName</a:t>
            </a:r>
            <a:r>
              <a:rPr lang="en-US" altLang="zh-CN" sz="2200" b="1" kern="100" dirty="0">
                <a:solidFill>
                  <a:srgbClr val="FFFFCC"/>
                </a:solidFill>
                <a:latin typeface="宋体" panose="02010600030101010101" pitchFamily="2" charset="-122"/>
              </a:rPr>
              <a:t>;	</a:t>
            </a:r>
            <a:r>
              <a:rPr lang="zh-CN" altLang="zh-CN" sz="2200" b="1" kern="100" dirty="0">
                <a:solidFill>
                  <a:srgbClr val="FFFFCC"/>
                </a:solidFill>
              </a:rPr>
              <a:t>∥窗口类名</a:t>
            </a:r>
          </a:p>
          <a:p>
            <a:pPr marL="90170" indent="269875" algn="just">
              <a:spcAft>
                <a:spcPts val="0"/>
              </a:spcAft>
            </a:pPr>
            <a:r>
              <a:rPr lang="en-US" altLang="zh-CN" sz="2200" b="1" kern="100" dirty="0">
                <a:solidFill>
                  <a:srgbClr val="FFFFCC"/>
                </a:solidFill>
                <a:latin typeface="宋体" panose="02010600030101010101" pitchFamily="2" charset="-122"/>
              </a:rPr>
              <a:t>HICON </a:t>
            </a:r>
            <a:r>
              <a:rPr lang="en-US" altLang="zh-CN" sz="2200" b="1" kern="100" dirty="0" err="1">
                <a:solidFill>
                  <a:srgbClr val="FFFFCC"/>
                </a:solidFill>
                <a:latin typeface="宋体" panose="02010600030101010101" pitchFamily="2" charset="-122"/>
              </a:rPr>
              <a:t>hIconSm</a:t>
            </a:r>
            <a:r>
              <a:rPr lang="en-US" altLang="zh-CN" sz="2200" b="1" kern="100" dirty="0">
                <a:solidFill>
                  <a:srgbClr val="FFFFCC"/>
                </a:solidFill>
                <a:latin typeface="宋体" panose="02010600030101010101" pitchFamily="2" charset="-122"/>
              </a:rPr>
              <a:t>;		</a:t>
            </a:r>
            <a:r>
              <a:rPr lang="zh-CN" altLang="zh-CN" sz="2200" b="1" kern="100" dirty="0">
                <a:solidFill>
                  <a:srgbClr val="FFFFCC"/>
                </a:solidFill>
              </a:rPr>
              <a:t>∥窗口类的小图标</a:t>
            </a:r>
          </a:p>
          <a:p>
            <a:r>
              <a:rPr lang="en-US" altLang="zh-CN" sz="2200" b="1" kern="100" dirty="0">
                <a:solidFill>
                  <a:srgbClr val="FFFFCC"/>
                </a:solidFill>
                <a:latin typeface="宋体" panose="02010600030101010101" pitchFamily="2" charset="-122"/>
                <a:cs typeface="Times New Roman" panose="02020603050405020304" pitchFamily="18" charset="0"/>
              </a:rPr>
              <a:t> </a:t>
            </a:r>
            <a:r>
              <a:rPr lang="en-US" altLang="zh-CN" sz="2200" b="1" kern="100" dirty="0" smtClean="0">
                <a:solidFill>
                  <a:srgbClr val="FFFFCC"/>
                </a:solidFill>
                <a:latin typeface="宋体" panose="02010600030101010101" pitchFamily="2" charset="-122"/>
                <a:cs typeface="Times New Roman" panose="02020603050405020304" pitchFamily="18" charset="0"/>
              </a:rPr>
              <a:t> }</a:t>
            </a:r>
            <a:r>
              <a:rPr lang="en-US" altLang="zh-CN" sz="4000" b="1" kern="100" dirty="0">
                <a:solidFill>
                  <a:srgbClr val="FFCCFF"/>
                </a:solidFill>
                <a:latin typeface="宋体" panose="02010600030101010101" pitchFamily="2" charset="-122"/>
                <a:cs typeface="Times New Roman" panose="02020603050405020304" pitchFamily="18" charset="0"/>
              </a:rPr>
              <a:t>WNDCLASSEX</a:t>
            </a:r>
            <a:r>
              <a:rPr lang="en-US" altLang="zh-CN" sz="2200" b="1" kern="100" dirty="0">
                <a:solidFill>
                  <a:srgbClr val="FFFFCC"/>
                </a:solidFill>
                <a:latin typeface="宋体" panose="02010600030101010101" pitchFamily="2" charset="-122"/>
                <a:cs typeface="Times New Roman" panose="02020603050405020304" pitchFamily="18" charset="0"/>
              </a:rPr>
              <a:t>;</a:t>
            </a:r>
            <a:endParaRPr lang="zh-CN" altLang="en-US" sz="2200" b="1" dirty="0">
              <a:solidFill>
                <a:srgbClr val="FFFFCC"/>
              </a:solidFill>
            </a:endParaRPr>
          </a:p>
        </p:txBody>
      </p:sp>
    </p:spTree>
    <p:extLst>
      <p:ext uri="{BB962C8B-B14F-4D97-AF65-F5344CB8AC3E}">
        <p14:creationId xmlns:p14="http://schemas.microsoft.com/office/powerpoint/2010/main" val="357793526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1753858-277C-48AB-ACA1-59FF3FFC7241}" type="slidenum">
              <a:rPr lang="en-US" altLang="zh-CN" smtClean="0"/>
              <a:pPr>
                <a:defRPr/>
              </a:pPr>
              <a:t>37</a:t>
            </a:fld>
            <a:endParaRPr lang="en-US" altLang="zh-CN"/>
          </a:p>
        </p:txBody>
      </p:sp>
      <p:sp>
        <p:nvSpPr>
          <p:cNvPr id="3" name="矩形 2"/>
          <p:cNvSpPr/>
          <p:nvPr/>
        </p:nvSpPr>
        <p:spPr>
          <a:xfrm>
            <a:off x="632520" y="1412776"/>
            <a:ext cx="8703145" cy="3724096"/>
          </a:xfrm>
          <a:prstGeom prst="rect">
            <a:avLst/>
          </a:prstGeom>
        </p:spPr>
        <p:txBody>
          <a:bodyPr wrap="square">
            <a:spAutoFit/>
          </a:bodyPr>
          <a:lstStyle/>
          <a:p>
            <a:pPr algn="just">
              <a:spcAft>
                <a:spcPts val="0"/>
              </a:spcAft>
            </a:pPr>
            <a:r>
              <a:rPr lang="en-US" altLang="zh-CN" sz="3200" b="1" kern="100" dirty="0" err="1">
                <a:solidFill>
                  <a:srgbClr val="FFFF00"/>
                </a:solidFill>
                <a:latin typeface="宋体" panose="02010600030101010101" pitchFamily="2" charset="-122"/>
              </a:rPr>
              <a:t>typedef</a:t>
            </a:r>
            <a:r>
              <a:rPr lang="en-US" altLang="zh-CN" sz="3200" b="1" kern="100" dirty="0">
                <a:solidFill>
                  <a:srgbClr val="FFFF00"/>
                </a:solidFill>
                <a:latin typeface="宋体" panose="02010600030101010101" pitchFamily="2" charset="-122"/>
              </a:rPr>
              <a:t> </a:t>
            </a:r>
            <a:r>
              <a:rPr lang="en-US" altLang="zh-CN" sz="3200" b="1" kern="100" dirty="0" err="1">
                <a:solidFill>
                  <a:srgbClr val="FFFF00"/>
                </a:solidFill>
                <a:latin typeface="宋体" panose="02010600030101010101" pitchFamily="2" charset="-122"/>
              </a:rPr>
              <a:t>struct_RECT</a:t>
            </a:r>
            <a:endParaRPr lang="zh-CN" altLang="zh-CN" sz="3200" b="1" kern="100" dirty="0">
              <a:solidFill>
                <a:srgbClr val="FFFF00"/>
              </a:solidFill>
            </a:endParaRPr>
          </a:p>
          <a:p>
            <a:pPr algn="just">
              <a:spcAft>
                <a:spcPts val="0"/>
              </a:spcAft>
            </a:pPr>
            <a:r>
              <a:rPr lang="en-US" altLang="zh-CN" sz="3200" b="1" kern="100" dirty="0">
                <a:solidFill>
                  <a:srgbClr val="FFFF00"/>
                </a:solidFill>
                <a:latin typeface="宋体" panose="02010600030101010101" pitchFamily="2" charset="-122"/>
              </a:rPr>
              <a:t>{</a:t>
            </a:r>
            <a:endParaRPr lang="zh-CN" altLang="zh-CN" sz="3200" b="1" kern="100" dirty="0">
              <a:solidFill>
                <a:srgbClr val="FFFF00"/>
              </a:solidFill>
            </a:endParaRPr>
          </a:p>
          <a:p>
            <a:pPr algn="just">
              <a:spcAft>
                <a:spcPts val="0"/>
              </a:spcAft>
            </a:pPr>
            <a:r>
              <a:rPr lang="en-US" altLang="zh-CN" sz="3200" b="1" kern="100" dirty="0">
                <a:solidFill>
                  <a:srgbClr val="FFFF00"/>
                </a:solidFill>
                <a:latin typeface="宋体" panose="02010600030101010101" pitchFamily="2" charset="-122"/>
              </a:rPr>
              <a:t>	LONG left;		</a:t>
            </a:r>
            <a:r>
              <a:rPr lang="en-US" altLang="zh-CN" sz="3200" b="1" kern="100" dirty="0" smtClean="0">
                <a:solidFill>
                  <a:srgbClr val="FFFF00"/>
                </a:solidFill>
                <a:latin typeface="宋体" panose="02010600030101010101" pitchFamily="2" charset="-122"/>
              </a:rPr>
              <a:t>//</a:t>
            </a:r>
            <a:r>
              <a:rPr lang="zh-CN" altLang="zh-CN" sz="3200" b="1" kern="100" dirty="0">
                <a:solidFill>
                  <a:srgbClr val="FFFF00"/>
                </a:solidFill>
              </a:rPr>
              <a:t>矩形框左上角</a:t>
            </a:r>
            <a:r>
              <a:rPr lang="en-US" altLang="zh-CN" sz="3200" b="1" kern="100" dirty="0">
                <a:solidFill>
                  <a:srgbClr val="FFFF00"/>
                </a:solidFill>
              </a:rPr>
              <a:t>x</a:t>
            </a:r>
            <a:r>
              <a:rPr lang="zh-CN" altLang="zh-CN" sz="3200" b="1" kern="100" dirty="0">
                <a:solidFill>
                  <a:srgbClr val="FFFF00"/>
                </a:solidFill>
              </a:rPr>
              <a:t>坐标</a:t>
            </a:r>
          </a:p>
          <a:p>
            <a:pPr algn="just">
              <a:spcAft>
                <a:spcPts val="0"/>
              </a:spcAft>
            </a:pPr>
            <a:r>
              <a:rPr lang="en-US" altLang="zh-CN" sz="3200" b="1" kern="100" dirty="0">
                <a:solidFill>
                  <a:srgbClr val="FFFF00"/>
                </a:solidFill>
                <a:latin typeface="宋体" panose="02010600030101010101" pitchFamily="2" charset="-122"/>
              </a:rPr>
              <a:t>	LONG top;		</a:t>
            </a:r>
            <a:r>
              <a:rPr lang="en-US" altLang="zh-CN" sz="3200" b="1" kern="100" dirty="0" smtClean="0">
                <a:solidFill>
                  <a:srgbClr val="FFFF00"/>
                </a:solidFill>
                <a:latin typeface="宋体" panose="02010600030101010101" pitchFamily="2" charset="-122"/>
              </a:rPr>
              <a:t>//</a:t>
            </a:r>
            <a:r>
              <a:rPr lang="zh-CN" altLang="zh-CN" sz="3200" b="1" kern="100" dirty="0">
                <a:solidFill>
                  <a:srgbClr val="FFFF00"/>
                </a:solidFill>
              </a:rPr>
              <a:t>矩形框左上角</a:t>
            </a:r>
            <a:r>
              <a:rPr lang="en-US" altLang="zh-CN" sz="3200" b="1" kern="100" dirty="0">
                <a:solidFill>
                  <a:srgbClr val="FFFF00"/>
                </a:solidFill>
              </a:rPr>
              <a:t>y</a:t>
            </a:r>
            <a:r>
              <a:rPr lang="zh-CN" altLang="zh-CN" sz="3200" b="1" kern="100" dirty="0">
                <a:solidFill>
                  <a:srgbClr val="FFFF00"/>
                </a:solidFill>
              </a:rPr>
              <a:t>坐标</a:t>
            </a:r>
          </a:p>
          <a:p>
            <a:pPr marL="228600" indent="41275" algn="just">
              <a:spcAft>
                <a:spcPts val="0"/>
              </a:spcAft>
            </a:pPr>
            <a:r>
              <a:rPr lang="en-US" altLang="zh-CN" sz="3200" b="1" kern="100" dirty="0" smtClean="0">
                <a:solidFill>
                  <a:srgbClr val="FFFF00"/>
                </a:solidFill>
                <a:latin typeface="宋体" panose="02010600030101010101" pitchFamily="2" charset="-122"/>
              </a:rPr>
              <a:t>	LONG </a:t>
            </a:r>
            <a:r>
              <a:rPr lang="en-US" altLang="zh-CN" sz="3200" b="1" kern="100" dirty="0">
                <a:solidFill>
                  <a:srgbClr val="FFFF00"/>
                </a:solidFill>
                <a:latin typeface="宋体" panose="02010600030101010101" pitchFamily="2" charset="-122"/>
              </a:rPr>
              <a:t>right;		</a:t>
            </a:r>
            <a:r>
              <a:rPr lang="en-US" altLang="zh-CN" sz="3200" b="1" kern="100" dirty="0" smtClean="0">
                <a:solidFill>
                  <a:srgbClr val="FFFF00"/>
                </a:solidFill>
                <a:latin typeface="宋体" panose="02010600030101010101" pitchFamily="2" charset="-122"/>
              </a:rPr>
              <a:t>//</a:t>
            </a:r>
            <a:r>
              <a:rPr lang="zh-CN" altLang="zh-CN" sz="3200" b="1" kern="100" dirty="0">
                <a:solidFill>
                  <a:srgbClr val="FFFF00"/>
                </a:solidFill>
              </a:rPr>
              <a:t>矩形框</a:t>
            </a:r>
            <a:r>
              <a:rPr lang="zh-CN" altLang="zh-CN" sz="3200" b="1" kern="100" dirty="0" smtClean="0">
                <a:solidFill>
                  <a:srgbClr val="FFFF00"/>
                </a:solidFill>
              </a:rPr>
              <a:t>右</a:t>
            </a:r>
            <a:r>
              <a:rPr lang="zh-CN" altLang="en-US" sz="3200" b="1" kern="100" dirty="0" smtClean="0">
                <a:solidFill>
                  <a:srgbClr val="FFFF00"/>
                </a:solidFill>
              </a:rPr>
              <a:t>下</a:t>
            </a:r>
            <a:r>
              <a:rPr lang="zh-CN" altLang="zh-CN" sz="3200" b="1" kern="100" dirty="0" smtClean="0">
                <a:solidFill>
                  <a:srgbClr val="FFFF00"/>
                </a:solidFill>
              </a:rPr>
              <a:t>角</a:t>
            </a:r>
            <a:r>
              <a:rPr lang="en-US" altLang="zh-CN" sz="3200" b="1" kern="100" dirty="0">
                <a:solidFill>
                  <a:srgbClr val="FFFF00"/>
                </a:solidFill>
              </a:rPr>
              <a:t>x</a:t>
            </a:r>
            <a:r>
              <a:rPr lang="zh-CN" altLang="zh-CN" sz="3200" b="1" kern="100" dirty="0">
                <a:solidFill>
                  <a:srgbClr val="FFFF00"/>
                </a:solidFill>
              </a:rPr>
              <a:t>坐标</a:t>
            </a:r>
          </a:p>
          <a:p>
            <a:pPr indent="269875" algn="just">
              <a:spcAft>
                <a:spcPts val="0"/>
              </a:spcAft>
            </a:pPr>
            <a:r>
              <a:rPr lang="en-US" altLang="zh-CN" sz="3200" b="1" kern="100" dirty="0" smtClean="0">
                <a:solidFill>
                  <a:srgbClr val="FFFF00"/>
                </a:solidFill>
                <a:latin typeface="宋体" panose="02010600030101010101" pitchFamily="2" charset="-122"/>
              </a:rPr>
              <a:t>	LONG </a:t>
            </a:r>
            <a:r>
              <a:rPr lang="en-US" altLang="zh-CN" sz="3200" b="1" kern="100" dirty="0">
                <a:solidFill>
                  <a:srgbClr val="FFFF00"/>
                </a:solidFill>
                <a:latin typeface="宋体" panose="02010600030101010101" pitchFamily="2" charset="-122"/>
              </a:rPr>
              <a:t>bottom;	</a:t>
            </a:r>
            <a:r>
              <a:rPr lang="en-US" altLang="zh-CN" sz="3200" b="1" kern="100" dirty="0" smtClean="0">
                <a:solidFill>
                  <a:srgbClr val="FFFF00"/>
                </a:solidFill>
                <a:latin typeface="宋体" panose="02010600030101010101" pitchFamily="2" charset="-122"/>
              </a:rPr>
              <a:t>	//</a:t>
            </a:r>
            <a:r>
              <a:rPr lang="zh-CN" altLang="zh-CN" sz="3200" b="1" kern="100">
                <a:solidFill>
                  <a:srgbClr val="FFFF00"/>
                </a:solidFill>
              </a:rPr>
              <a:t>矩形框</a:t>
            </a:r>
            <a:r>
              <a:rPr lang="zh-CN" altLang="zh-CN" sz="3200" b="1" kern="100" smtClean="0">
                <a:solidFill>
                  <a:srgbClr val="FFFF00"/>
                </a:solidFill>
              </a:rPr>
              <a:t>右</a:t>
            </a:r>
            <a:r>
              <a:rPr lang="zh-CN" altLang="en-US" sz="3200" b="1" kern="100" smtClean="0">
                <a:solidFill>
                  <a:srgbClr val="FFFF00"/>
                </a:solidFill>
              </a:rPr>
              <a:t>下</a:t>
            </a:r>
            <a:r>
              <a:rPr lang="zh-CN" altLang="zh-CN" sz="3200" b="1" kern="100" smtClean="0">
                <a:solidFill>
                  <a:srgbClr val="FFFF00"/>
                </a:solidFill>
              </a:rPr>
              <a:t>角</a:t>
            </a:r>
            <a:r>
              <a:rPr lang="en-US" altLang="zh-CN" sz="3200" b="1" kern="100" dirty="0">
                <a:solidFill>
                  <a:srgbClr val="FFFF00"/>
                </a:solidFill>
              </a:rPr>
              <a:t>y</a:t>
            </a:r>
            <a:r>
              <a:rPr lang="zh-CN" altLang="zh-CN" sz="3200" b="1" kern="100" dirty="0">
                <a:solidFill>
                  <a:srgbClr val="FFFF00"/>
                </a:solidFill>
              </a:rPr>
              <a:t>坐标</a:t>
            </a:r>
          </a:p>
          <a:p>
            <a:pPr algn="just">
              <a:spcAft>
                <a:spcPts val="0"/>
              </a:spcAft>
            </a:pPr>
            <a:r>
              <a:rPr lang="en-US" altLang="zh-CN" sz="3200" b="1" kern="100" dirty="0">
                <a:solidFill>
                  <a:srgbClr val="FFFF00"/>
                </a:solidFill>
                <a:latin typeface="宋体" panose="02010600030101010101" pitchFamily="2" charset="-122"/>
              </a:rPr>
              <a:t>}</a:t>
            </a:r>
            <a:r>
              <a:rPr lang="en-US" altLang="zh-CN" sz="4400" b="1" kern="100" dirty="0">
                <a:solidFill>
                  <a:srgbClr val="FFCCFF"/>
                </a:solidFill>
                <a:latin typeface="宋体" panose="02010600030101010101" pitchFamily="2" charset="-122"/>
              </a:rPr>
              <a:t>RECT</a:t>
            </a:r>
            <a:r>
              <a:rPr lang="zh-CN" altLang="zh-CN" sz="3200" b="1" kern="100" dirty="0">
                <a:solidFill>
                  <a:srgbClr val="FFFF00"/>
                </a:solidFill>
              </a:rPr>
              <a:t>；</a:t>
            </a:r>
          </a:p>
        </p:txBody>
      </p:sp>
    </p:spTree>
    <p:extLst>
      <p:ext uri="{BB962C8B-B14F-4D97-AF65-F5344CB8AC3E}">
        <p14:creationId xmlns:p14="http://schemas.microsoft.com/office/powerpoint/2010/main" val="27252124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05862D3-65E2-48B5-8D15-461627135026}" type="slidenum">
              <a:rPr lang="en-US" altLang="zh-CN" sz="1400" smtClean="0"/>
              <a:pPr>
                <a:spcBef>
                  <a:spcPct val="50000"/>
                </a:spcBef>
                <a:buFontTx/>
                <a:buNone/>
              </a:pPr>
              <a:t>38</a:t>
            </a:fld>
            <a:endParaRPr lang="en-US" altLang="zh-CN" sz="1400" smtClean="0"/>
          </a:p>
        </p:txBody>
      </p:sp>
      <p:sp>
        <p:nvSpPr>
          <p:cNvPr id="45059" name="Text Box 2"/>
          <p:cNvSpPr txBox="1">
            <a:spLocks noChangeArrowheads="1"/>
          </p:cNvSpPr>
          <p:nvPr/>
        </p:nvSpPr>
        <p:spPr bwMode="auto">
          <a:xfrm>
            <a:off x="76200" y="120650"/>
            <a:ext cx="3854450" cy="641350"/>
          </a:xfrm>
          <a:prstGeom prst="rect">
            <a:avLst/>
          </a:prstGeom>
          <a:solidFill>
            <a:srgbClr val="FFFF99"/>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b="1">
                <a:solidFill>
                  <a:srgbClr val="FF3300"/>
                </a:solidFill>
              </a:rPr>
              <a:t>五、应用程序举例</a:t>
            </a:r>
          </a:p>
        </p:txBody>
      </p:sp>
      <p:sp>
        <p:nvSpPr>
          <p:cNvPr id="2" name="Text Box 3"/>
          <p:cNvSpPr txBox="1">
            <a:spLocks noChangeArrowheads="1"/>
          </p:cNvSpPr>
          <p:nvPr/>
        </p:nvSpPr>
        <p:spPr bwMode="auto">
          <a:xfrm>
            <a:off x="76200" y="990600"/>
            <a:ext cx="6534150" cy="895350"/>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0"/>
              </a:spcBef>
              <a:buFontTx/>
              <a:buNone/>
            </a:pPr>
            <a:r>
              <a:rPr lang="en-US" altLang="zh-CN" sz="2400" b="1" dirty="0" smtClean="0"/>
              <a:t>【</a:t>
            </a:r>
            <a:r>
              <a:rPr lang="zh-CN" altLang="en-US" sz="2400" b="1" dirty="0" smtClean="0"/>
              <a:t>例</a:t>
            </a:r>
            <a:r>
              <a:rPr lang="en-US" altLang="zh-CN" sz="2400" b="1"/>
              <a:t>3</a:t>
            </a:r>
            <a:r>
              <a:rPr lang="en-US" altLang="zh-CN" sz="2400" b="1" smtClean="0"/>
              <a:t>-1</a:t>
            </a:r>
            <a:r>
              <a:rPr lang="en-US" altLang="zh-CN" sz="2400" b="1"/>
              <a:t>】</a:t>
            </a:r>
            <a:r>
              <a:rPr lang="zh-CN" altLang="en-US" sz="2400" b="1" dirty="0"/>
              <a:t>创建应用程序框架。本例的目的在于说明创建</a:t>
            </a:r>
            <a:r>
              <a:rPr lang="en-US" altLang="zh-CN" sz="2400" b="1" dirty="0"/>
              <a:t>Windows</a:t>
            </a:r>
            <a:r>
              <a:rPr lang="zh-CN" altLang="en-US" sz="2400" b="1" dirty="0"/>
              <a:t>应用程序的方法及过程</a:t>
            </a:r>
          </a:p>
        </p:txBody>
      </p:sp>
      <p:sp>
        <p:nvSpPr>
          <p:cNvPr id="41988" name="Text Box 4"/>
          <p:cNvSpPr txBox="1">
            <a:spLocks noChangeArrowheads="1"/>
          </p:cNvSpPr>
          <p:nvPr/>
        </p:nvSpPr>
        <p:spPr bwMode="auto">
          <a:xfrm>
            <a:off x="82550" y="2154238"/>
            <a:ext cx="9823450" cy="43396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en-US" altLang="zh-CN" sz="2400" dirty="0"/>
              <a:t>#include "</a:t>
            </a:r>
            <a:r>
              <a:rPr lang="en-US" altLang="zh-CN" sz="2400" dirty="0" err="1"/>
              <a:t>windows.h</a:t>
            </a:r>
            <a:r>
              <a:rPr lang="en-US" altLang="zh-CN" sz="2400" dirty="0"/>
              <a:t>"</a:t>
            </a:r>
            <a:endParaRPr lang="zh-CN" altLang="zh-CN" sz="2400" dirty="0"/>
          </a:p>
          <a:p>
            <a:pPr>
              <a:spcBef>
                <a:spcPts val="0"/>
              </a:spcBef>
              <a:buNone/>
            </a:pPr>
            <a:r>
              <a:rPr lang="en-US" altLang="zh-CN" sz="2400" dirty="0"/>
              <a:t>LRESULT CALLBACK </a:t>
            </a:r>
            <a:r>
              <a:rPr lang="en-US" altLang="zh-CN" sz="2400" dirty="0" err="1"/>
              <a:t>WndProc</a:t>
            </a:r>
            <a:r>
              <a:rPr lang="en-US" altLang="zh-CN" sz="2400" dirty="0"/>
              <a:t>(HWND, UINT, WPARAM, LPARAM</a:t>
            </a:r>
            <a:r>
              <a:rPr lang="en-US" altLang="zh-CN" sz="2400" dirty="0" smtClean="0"/>
              <a:t>);</a:t>
            </a:r>
            <a:endParaRPr lang="zh-CN" altLang="zh-CN" sz="2400" dirty="0"/>
          </a:p>
          <a:p>
            <a:pPr>
              <a:spcBef>
                <a:spcPts val="0"/>
              </a:spcBef>
              <a:buNone/>
            </a:pPr>
            <a:r>
              <a:rPr lang="en-US" altLang="zh-CN" sz="2400" dirty="0"/>
              <a:t>//--------------- </a:t>
            </a:r>
            <a:r>
              <a:rPr lang="zh-CN" altLang="zh-CN" sz="2400" dirty="0"/>
              <a:t>以下是入口函数的代码</a:t>
            </a:r>
            <a:r>
              <a:rPr lang="en-US" altLang="zh-CN" sz="2400" dirty="0"/>
              <a:t>-----------------</a:t>
            </a:r>
            <a:endParaRPr lang="zh-CN" altLang="zh-CN" sz="2400" dirty="0"/>
          </a:p>
          <a:p>
            <a:pPr>
              <a:spcBef>
                <a:spcPts val="0"/>
              </a:spcBef>
              <a:buNone/>
            </a:pPr>
            <a:r>
              <a:rPr lang="en-US" altLang="zh-CN" sz="1800" dirty="0" err="1">
                <a:latin typeface="+mn-ea"/>
                <a:ea typeface="+mn-ea"/>
              </a:rPr>
              <a:t>int</a:t>
            </a:r>
            <a:r>
              <a:rPr lang="en-US" altLang="zh-CN" sz="1800" dirty="0">
                <a:latin typeface="+mn-ea"/>
                <a:ea typeface="+mn-ea"/>
              </a:rPr>
              <a:t> WINAPI </a:t>
            </a:r>
            <a:r>
              <a:rPr lang="en-US" altLang="zh-CN" sz="1800" dirty="0" err="1">
                <a:latin typeface="+mn-ea"/>
                <a:ea typeface="+mn-ea"/>
              </a:rPr>
              <a:t>WinMain</a:t>
            </a:r>
            <a:r>
              <a:rPr lang="en-US" altLang="zh-CN" sz="1800" dirty="0">
                <a:latin typeface="+mn-ea"/>
                <a:ea typeface="+mn-ea"/>
              </a:rPr>
              <a:t>(HINSTANCE </a:t>
            </a:r>
            <a:r>
              <a:rPr lang="en-US" altLang="zh-CN" sz="1800" dirty="0" err="1">
                <a:latin typeface="+mn-ea"/>
                <a:ea typeface="+mn-ea"/>
              </a:rPr>
              <a:t>hInstance,HINSTANCE</a:t>
            </a:r>
            <a:r>
              <a:rPr lang="en-US" altLang="zh-CN" sz="1800" dirty="0">
                <a:latin typeface="+mn-ea"/>
                <a:ea typeface="+mn-ea"/>
              </a:rPr>
              <a:t> </a:t>
            </a:r>
            <a:r>
              <a:rPr lang="en-US" altLang="zh-CN" sz="1800" dirty="0" err="1">
                <a:latin typeface="+mn-ea"/>
                <a:ea typeface="+mn-ea"/>
              </a:rPr>
              <a:t>hPrevInstance,LPSTR</a:t>
            </a:r>
            <a:r>
              <a:rPr lang="en-US" altLang="zh-CN" sz="1800" dirty="0">
                <a:latin typeface="+mn-ea"/>
                <a:ea typeface="+mn-ea"/>
              </a:rPr>
              <a:t> </a:t>
            </a:r>
            <a:r>
              <a:rPr lang="en-US" altLang="zh-CN" sz="1800" dirty="0" err="1">
                <a:latin typeface="+mn-ea"/>
                <a:ea typeface="+mn-ea"/>
              </a:rPr>
              <a:t>lpCmdLine,int</a:t>
            </a:r>
            <a:r>
              <a:rPr lang="en-US" altLang="zh-CN" sz="1800" dirty="0">
                <a:latin typeface="+mn-ea"/>
                <a:ea typeface="+mn-ea"/>
              </a:rPr>
              <a:t> </a:t>
            </a:r>
            <a:r>
              <a:rPr lang="en-US" altLang="zh-CN" sz="1800" dirty="0" err="1">
                <a:latin typeface="+mn-ea"/>
                <a:ea typeface="+mn-ea"/>
              </a:rPr>
              <a:t>nCmdShow</a:t>
            </a:r>
            <a:r>
              <a:rPr lang="en-US" altLang="zh-CN" sz="1800" dirty="0">
                <a:latin typeface="+mn-ea"/>
                <a:ea typeface="+mn-ea"/>
              </a:rPr>
              <a:t>)</a:t>
            </a:r>
            <a:endParaRPr lang="zh-CN" altLang="zh-CN" sz="1800" dirty="0">
              <a:latin typeface="+mn-ea"/>
              <a:ea typeface="+mn-ea"/>
            </a:endParaRPr>
          </a:p>
          <a:p>
            <a:pPr>
              <a:spcBef>
                <a:spcPts val="0"/>
              </a:spcBef>
              <a:buNone/>
            </a:pPr>
            <a:r>
              <a:rPr lang="en-US" altLang="zh-CN" sz="2400" dirty="0"/>
              <a:t>{</a:t>
            </a:r>
            <a:endParaRPr lang="zh-CN" altLang="zh-CN" sz="2400" dirty="0"/>
          </a:p>
          <a:p>
            <a:pPr>
              <a:spcBef>
                <a:spcPts val="0"/>
              </a:spcBef>
              <a:buNone/>
            </a:pPr>
            <a:r>
              <a:rPr lang="en-US" altLang="zh-CN" sz="2400" dirty="0"/>
              <a:t>    WNDCLASSEX </a:t>
            </a:r>
            <a:r>
              <a:rPr lang="en-US" altLang="zh-CN" sz="2400" dirty="0" err="1"/>
              <a:t>wcex</a:t>
            </a:r>
            <a:r>
              <a:rPr lang="en-US" altLang="zh-CN" sz="2400" dirty="0"/>
              <a:t>;</a:t>
            </a:r>
            <a:endParaRPr lang="zh-CN" altLang="zh-CN" sz="2400" dirty="0"/>
          </a:p>
          <a:p>
            <a:pPr>
              <a:spcBef>
                <a:spcPts val="0"/>
              </a:spcBef>
              <a:buNone/>
            </a:pPr>
            <a:r>
              <a:rPr lang="en-US" altLang="zh-CN" sz="2400" dirty="0" smtClean="0"/>
              <a:t>    HWND </a:t>
            </a:r>
            <a:r>
              <a:rPr lang="en-US" altLang="zh-CN" sz="2400" dirty="0" err="1"/>
              <a:t>hWnd</a:t>
            </a:r>
            <a:r>
              <a:rPr lang="en-US" altLang="zh-CN" sz="2400" dirty="0"/>
              <a:t>;</a:t>
            </a:r>
            <a:endParaRPr lang="zh-CN" altLang="zh-CN" sz="2400" dirty="0"/>
          </a:p>
          <a:p>
            <a:pPr>
              <a:spcBef>
                <a:spcPts val="0"/>
              </a:spcBef>
              <a:buNone/>
            </a:pPr>
            <a:r>
              <a:rPr lang="en-US" altLang="zh-CN" sz="2400" dirty="0" smtClean="0"/>
              <a:t>    MSG </a:t>
            </a:r>
            <a:r>
              <a:rPr lang="en-US" altLang="zh-CN" sz="2400" dirty="0" err="1"/>
              <a:t>msg</a:t>
            </a:r>
            <a:r>
              <a:rPr lang="en-US" altLang="zh-CN" sz="2400" dirty="0"/>
              <a:t>;</a:t>
            </a:r>
            <a:endParaRPr lang="zh-CN" altLang="zh-CN" sz="2400" dirty="0"/>
          </a:p>
          <a:p>
            <a:pPr>
              <a:spcBef>
                <a:spcPts val="0"/>
              </a:spcBef>
              <a:buNone/>
            </a:pPr>
            <a:r>
              <a:rPr lang="en-US" altLang="zh-CN" sz="2400" dirty="0" smtClean="0"/>
              <a:t>    TCHAR </a:t>
            </a:r>
            <a:r>
              <a:rPr lang="en-US" altLang="zh-CN" sz="2400" dirty="0" err="1"/>
              <a:t>szWindowClass</a:t>
            </a:r>
            <a:r>
              <a:rPr lang="en-US" altLang="zh-CN" sz="2400" dirty="0"/>
              <a:t>[] ="</a:t>
            </a:r>
            <a:r>
              <a:rPr lang="zh-CN" altLang="zh-CN" sz="2400" dirty="0"/>
              <a:t>窗口示例</a:t>
            </a:r>
            <a:r>
              <a:rPr lang="en-US" altLang="zh-CN" sz="2400" dirty="0"/>
              <a:t>";			</a:t>
            </a:r>
            <a:r>
              <a:rPr lang="en-US" altLang="zh-CN" sz="2400" dirty="0" smtClean="0"/>
              <a:t>//</a:t>
            </a:r>
            <a:r>
              <a:rPr lang="zh-CN" altLang="zh-CN" sz="2400" dirty="0"/>
              <a:t>窗口类名</a:t>
            </a:r>
          </a:p>
          <a:p>
            <a:pPr>
              <a:spcBef>
                <a:spcPts val="0"/>
              </a:spcBef>
              <a:buNone/>
            </a:pPr>
            <a:r>
              <a:rPr lang="en-US" altLang="zh-CN" sz="2400"/>
              <a:t> </a:t>
            </a:r>
            <a:r>
              <a:rPr lang="en-US" altLang="zh-CN" sz="2400" smtClean="0"/>
              <a:t>   </a:t>
            </a:r>
            <a:r>
              <a:rPr lang="en-US" altLang="zh-CN" sz="2400" smtClean="0"/>
              <a:t>TCHAR </a:t>
            </a:r>
            <a:r>
              <a:rPr lang="en-US" altLang="zh-CN" sz="2400" dirty="0" err="1"/>
              <a:t>szTitle</a:t>
            </a:r>
            <a:r>
              <a:rPr lang="en-US" altLang="zh-CN" sz="2400" dirty="0"/>
              <a:t>[] ="My Windows";			</a:t>
            </a:r>
            <a:r>
              <a:rPr lang="en-US" altLang="zh-CN" sz="2400" dirty="0" smtClean="0"/>
              <a:t>//</a:t>
            </a:r>
            <a:r>
              <a:rPr lang="zh-CN" altLang="zh-CN" sz="2400" dirty="0"/>
              <a:t>窗口标题名</a:t>
            </a:r>
          </a:p>
          <a:p>
            <a:pPr>
              <a:spcBef>
                <a:spcPts val="0"/>
              </a:spcBef>
              <a:buNone/>
            </a:pPr>
            <a:r>
              <a:rPr lang="en-US" altLang="zh-CN" sz="2400" dirty="0"/>
              <a:t> </a:t>
            </a:r>
            <a:endParaRPr lang="zh-CN" altLang="zh-CN" sz="2400" dirty="0"/>
          </a:p>
        </p:txBody>
      </p:sp>
      <p:sp>
        <p:nvSpPr>
          <p:cNvPr id="3" name="文本框 2"/>
          <p:cNvSpPr txBox="1"/>
          <p:nvPr/>
        </p:nvSpPr>
        <p:spPr>
          <a:xfrm>
            <a:off x="5313040" y="3989636"/>
            <a:ext cx="4224193" cy="1323439"/>
          </a:xfrm>
          <a:prstGeom prst="rect">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a:spAutoFit/>
          </a:bodyPr>
          <a:lstStyle/>
          <a:p>
            <a:pPr>
              <a:defRPr/>
            </a:pPr>
            <a:r>
              <a:rPr lang="zh-CN" altLang="en-US" sz="2000" b="1" dirty="0"/>
              <a:t>保存该程序第一次运行时的实例，</a:t>
            </a:r>
            <a:r>
              <a:rPr lang="en-US" altLang="zh-CN" sz="2000" b="1" dirty="0"/>
              <a:t>win95</a:t>
            </a:r>
            <a:r>
              <a:rPr lang="zh-CN" altLang="en-US" sz="2000" b="1" dirty="0"/>
              <a:t>以后是多任务系统，同一程序同时运行时，处于不同的存储空间，互不相关，因此无用，但保留了</a:t>
            </a:r>
          </a:p>
        </p:txBody>
      </p:sp>
      <p:cxnSp>
        <p:nvCxnSpPr>
          <p:cNvPr id="45064" name="直接箭头连接符 4"/>
          <p:cNvCxnSpPr>
            <a:cxnSpLocks noChangeShapeType="1"/>
          </p:cNvCxnSpPr>
          <p:nvPr/>
        </p:nvCxnSpPr>
        <p:spPr bwMode="auto">
          <a:xfrm flipV="1">
            <a:off x="6851650" y="3645024"/>
            <a:ext cx="0" cy="32385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1650" y="38893"/>
            <a:ext cx="3054350" cy="2481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41988"/>
                                        </p:tgtEl>
                                        <p:attrNameLst>
                                          <p:attrName>style.visibility</p:attrName>
                                        </p:attrNameLst>
                                      </p:cBhvr>
                                      <p:to>
                                        <p:strVal val="visible"/>
                                      </p:to>
                                    </p:set>
                                    <p:animEffect transition="in" filter="strips(upRight)">
                                      <p:cBhvr>
                                        <p:cTn id="11" dur="500"/>
                                        <p:tgtEl>
                                          <p:spTgt spid="419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41988" grpId="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214394C3-A811-41C5-9BF5-E263AA678A06}" type="slidenum">
              <a:rPr lang="en-US" altLang="zh-CN" sz="1400" smtClean="0"/>
              <a:pPr>
                <a:spcBef>
                  <a:spcPct val="50000"/>
                </a:spcBef>
                <a:buFontTx/>
                <a:buNone/>
              </a:pPr>
              <a:t>39</a:t>
            </a:fld>
            <a:endParaRPr lang="en-US" altLang="zh-CN" sz="1400" smtClean="0"/>
          </a:p>
        </p:txBody>
      </p:sp>
      <p:sp>
        <p:nvSpPr>
          <p:cNvPr id="4" name="Text Box 4"/>
          <p:cNvSpPr txBox="1">
            <a:spLocks noChangeArrowheads="1"/>
          </p:cNvSpPr>
          <p:nvPr/>
        </p:nvSpPr>
        <p:spPr bwMode="auto">
          <a:xfrm>
            <a:off x="26094" y="163661"/>
            <a:ext cx="9823450" cy="6001643"/>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en-US" altLang="zh-CN" sz="2400" dirty="0" smtClean="0"/>
              <a:t>//------------ </a:t>
            </a:r>
            <a:r>
              <a:rPr lang="zh-CN" altLang="zh-CN" sz="2400" dirty="0"/>
              <a:t>以下初始化窗口类</a:t>
            </a:r>
            <a:r>
              <a:rPr lang="en-US" altLang="zh-CN" sz="2400" dirty="0"/>
              <a:t>----------------	</a:t>
            </a:r>
            <a:endParaRPr lang="zh-CN" altLang="zh-CN" sz="2400" dirty="0"/>
          </a:p>
          <a:p>
            <a:pPr>
              <a:spcBef>
                <a:spcPts val="0"/>
              </a:spcBef>
              <a:buNone/>
            </a:pPr>
            <a:r>
              <a:rPr lang="en-US" altLang="zh-CN" sz="2400" dirty="0"/>
              <a:t>    </a:t>
            </a:r>
            <a:r>
              <a:rPr lang="en-US" altLang="zh-CN" sz="2400" dirty="0" err="1"/>
              <a:t>wcex.cbSize</a:t>
            </a:r>
            <a:r>
              <a:rPr lang="en-US" altLang="zh-CN" sz="2400" dirty="0"/>
              <a:t> = </a:t>
            </a:r>
            <a:r>
              <a:rPr lang="en-US" altLang="zh-CN" sz="2400" dirty="0" err="1"/>
              <a:t>sizeof</a:t>
            </a:r>
            <a:r>
              <a:rPr lang="en-US" altLang="zh-CN" sz="2400" dirty="0"/>
              <a:t>(WNDCLASSEX);	</a:t>
            </a:r>
            <a:r>
              <a:rPr lang="en-US" altLang="zh-CN" sz="2400" dirty="0" smtClean="0"/>
              <a:t>//</a:t>
            </a:r>
            <a:r>
              <a:rPr lang="zh-CN" altLang="zh-CN" sz="2400" dirty="0"/>
              <a:t>窗口类的大小</a:t>
            </a:r>
          </a:p>
          <a:p>
            <a:pPr>
              <a:spcBef>
                <a:spcPts val="0"/>
              </a:spcBef>
              <a:buNone/>
            </a:pPr>
            <a:r>
              <a:rPr lang="en-US" altLang="zh-CN" sz="2400" dirty="0"/>
              <a:t>    </a:t>
            </a:r>
            <a:r>
              <a:rPr lang="en-US" altLang="zh-CN" sz="2400" dirty="0" err="1"/>
              <a:t>wcex.style</a:t>
            </a:r>
            <a:r>
              <a:rPr lang="en-US" altLang="zh-CN" sz="2400" dirty="0"/>
              <a:t> = 0;				</a:t>
            </a:r>
            <a:r>
              <a:rPr lang="en-US" altLang="zh-CN" sz="2400" dirty="0" smtClean="0"/>
              <a:t>//</a:t>
            </a:r>
            <a:r>
              <a:rPr lang="zh-CN" altLang="zh-CN" sz="2400" dirty="0"/>
              <a:t>窗口样式为默认样式</a:t>
            </a:r>
          </a:p>
          <a:p>
            <a:pPr>
              <a:spcBef>
                <a:spcPts val="0"/>
              </a:spcBef>
              <a:buNone/>
            </a:pPr>
            <a:r>
              <a:rPr lang="en-US" altLang="zh-CN" sz="2400" dirty="0" smtClean="0"/>
              <a:t>    </a:t>
            </a:r>
            <a:r>
              <a:rPr lang="en-US" altLang="zh-CN" sz="2400" dirty="0" err="1" smtClean="0"/>
              <a:t>wcex.lpfnWndProc</a:t>
            </a:r>
            <a:r>
              <a:rPr lang="en-US" altLang="zh-CN" sz="2400" dirty="0" smtClean="0"/>
              <a:t> </a:t>
            </a:r>
            <a:r>
              <a:rPr lang="en-US" altLang="zh-CN" sz="2400" dirty="0"/>
              <a:t>= </a:t>
            </a:r>
            <a:r>
              <a:rPr lang="en-US" altLang="zh-CN" sz="2400" dirty="0" err="1"/>
              <a:t>WndProc</a:t>
            </a:r>
            <a:r>
              <a:rPr lang="en-US" altLang="zh-CN" sz="2400" dirty="0"/>
              <a:t>;		//</a:t>
            </a:r>
            <a:r>
              <a:rPr lang="zh-CN" altLang="zh-CN" sz="2400" dirty="0"/>
              <a:t>定义窗口消息处理函数名称</a:t>
            </a:r>
          </a:p>
          <a:p>
            <a:pPr>
              <a:spcBef>
                <a:spcPts val="0"/>
              </a:spcBef>
              <a:buNone/>
            </a:pPr>
            <a:r>
              <a:rPr lang="en-US" altLang="zh-CN" sz="2400" dirty="0" smtClean="0"/>
              <a:t>    </a:t>
            </a:r>
            <a:r>
              <a:rPr lang="en-US" altLang="zh-CN" sz="2400" dirty="0" err="1" smtClean="0"/>
              <a:t>wcex.cbClsExtra</a:t>
            </a:r>
            <a:r>
              <a:rPr lang="en-US" altLang="zh-CN" sz="2400" dirty="0" smtClean="0"/>
              <a:t> </a:t>
            </a:r>
            <a:r>
              <a:rPr lang="en-US" altLang="zh-CN" sz="2400" dirty="0"/>
              <a:t>= 0;			</a:t>
            </a:r>
            <a:r>
              <a:rPr lang="en-US" altLang="zh-CN" sz="2400" dirty="0" smtClean="0"/>
              <a:t>//</a:t>
            </a:r>
            <a:r>
              <a:rPr lang="zh-CN" altLang="zh-CN" sz="2400" dirty="0"/>
              <a:t>窗口类无扩展</a:t>
            </a:r>
          </a:p>
          <a:p>
            <a:pPr>
              <a:spcBef>
                <a:spcPts val="0"/>
              </a:spcBef>
              <a:buNone/>
            </a:pPr>
            <a:r>
              <a:rPr lang="en-US" altLang="zh-CN" sz="2400" dirty="0"/>
              <a:t>    </a:t>
            </a:r>
            <a:r>
              <a:rPr lang="en-US" altLang="zh-CN" sz="2400" dirty="0" err="1"/>
              <a:t>wcex.cbWndExtra</a:t>
            </a:r>
            <a:r>
              <a:rPr lang="en-US" altLang="zh-CN" sz="2400" dirty="0"/>
              <a:t> = 0</a:t>
            </a:r>
            <a:r>
              <a:rPr lang="en-US" altLang="zh-CN" sz="2400" dirty="0" smtClean="0"/>
              <a:t>;</a:t>
            </a:r>
            <a:r>
              <a:rPr lang="en-US" altLang="zh-CN" sz="2400" dirty="0"/>
              <a:t>			//</a:t>
            </a:r>
            <a:r>
              <a:rPr lang="zh-CN" altLang="zh-CN" sz="2400" dirty="0"/>
              <a:t>窗口实例无扩展</a:t>
            </a:r>
          </a:p>
          <a:p>
            <a:pPr>
              <a:spcBef>
                <a:spcPts val="0"/>
              </a:spcBef>
              <a:buNone/>
            </a:pPr>
            <a:r>
              <a:rPr lang="en-US" altLang="zh-CN" sz="2400" dirty="0"/>
              <a:t>    </a:t>
            </a:r>
            <a:r>
              <a:rPr lang="en-US" altLang="zh-CN" sz="2400" dirty="0" err="1"/>
              <a:t>wcex.hInstance</a:t>
            </a:r>
            <a:r>
              <a:rPr lang="en-US" altLang="zh-CN" sz="2400" dirty="0"/>
              <a:t> = </a:t>
            </a:r>
            <a:r>
              <a:rPr lang="en-US" altLang="zh-CN" sz="2400" dirty="0" err="1"/>
              <a:t>hInstance</a:t>
            </a:r>
            <a:r>
              <a:rPr lang="en-US" altLang="zh-CN" sz="2400" dirty="0" smtClean="0"/>
              <a:t>;</a:t>
            </a:r>
            <a:r>
              <a:rPr lang="en-US" altLang="zh-CN" sz="2400" dirty="0"/>
              <a:t>		//</a:t>
            </a:r>
            <a:r>
              <a:rPr lang="zh-CN" altLang="zh-CN" sz="2400" dirty="0"/>
              <a:t>当前实例句柄</a:t>
            </a:r>
          </a:p>
          <a:p>
            <a:pPr>
              <a:spcBef>
                <a:spcPts val="0"/>
              </a:spcBef>
              <a:buNone/>
            </a:pPr>
            <a:r>
              <a:rPr lang="en-US" altLang="zh-CN" sz="2400" dirty="0" smtClean="0"/>
              <a:t>    </a:t>
            </a:r>
            <a:r>
              <a:rPr lang="en-US" altLang="zh-CN" sz="2400" dirty="0" err="1" smtClean="0"/>
              <a:t>wcex.hIcon</a:t>
            </a:r>
            <a:r>
              <a:rPr lang="en-US" altLang="zh-CN" sz="2400" dirty="0" smtClean="0"/>
              <a:t> </a:t>
            </a:r>
            <a:r>
              <a:rPr lang="en-US" altLang="zh-CN" sz="2400" dirty="0"/>
              <a:t>= </a:t>
            </a:r>
            <a:r>
              <a:rPr lang="en-US" altLang="zh-CN" sz="2000" dirty="0" err="1"/>
              <a:t>LoadIcon</a:t>
            </a:r>
            <a:r>
              <a:rPr lang="en-US" altLang="zh-CN" sz="2000" dirty="0"/>
              <a:t>(</a:t>
            </a:r>
            <a:r>
              <a:rPr lang="en-US" altLang="zh-CN" sz="2000" dirty="0" err="1"/>
              <a:t>hInstance</a:t>
            </a:r>
            <a:r>
              <a:rPr lang="en-US" altLang="zh-CN" sz="2000" dirty="0"/>
              <a:t>, </a:t>
            </a:r>
            <a:r>
              <a:rPr lang="en-US" altLang="zh-CN" sz="2000" dirty="0" smtClean="0"/>
              <a:t>MAKEINTRESOURCE(IDI_APPLICATION</a:t>
            </a:r>
            <a:r>
              <a:rPr lang="en-US" altLang="zh-CN" sz="2000" dirty="0"/>
              <a:t>));</a:t>
            </a:r>
            <a:endParaRPr lang="zh-CN" altLang="zh-CN" sz="2000" dirty="0"/>
          </a:p>
          <a:p>
            <a:pPr>
              <a:spcBef>
                <a:spcPts val="0"/>
              </a:spcBef>
              <a:buNone/>
            </a:pPr>
            <a:r>
              <a:rPr lang="en-US" altLang="zh-CN" sz="2400" dirty="0"/>
              <a:t>						</a:t>
            </a:r>
            <a:r>
              <a:rPr lang="en-US" altLang="zh-CN" sz="2400" dirty="0" smtClean="0"/>
              <a:t>//</a:t>
            </a:r>
            <a:r>
              <a:rPr lang="zh-CN" altLang="zh-CN" sz="2400" dirty="0"/>
              <a:t>窗口的图标为默认图标</a:t>
            </a:r>
          </a:p>
          <a:p>
            <a:pPr>
              <a:spcBef>
                <a:spcPts val="0"/>
              </a:spcBef>
              <a:buNone/>
            </a:pPr>
            <a:r>
              <a:rPr lang="en-US" altLang="zh-CN" sz="2400" dirty="0" smtClean="0"/>
              <a:t>    </a:t>
            </a:r>
            <a:r>
              <a:rPr lang="en-US" altLang="zh-CN" sz="2400" dirty="0" err="1" smtClean="0"/>
              <a:t>wcex.hCursor</a:t>
            </a:r>
            <a:r>
              <a:rPr lang="en-US" altLang="zh-CN" sz="2400" dirty="0" smtClean="0"/>
              <a:t> </a:t>
            </a:r>
            <a:r>
              <a:rPr lang="en-US" altLang="zh-CN" sz="2400" dirty="0"/>
              <a:t>= </a:t>
            </a:r>
            <a:r>
              <a:rPr lang="en-US" altLang="zh-CN" sz="2400" dirty="0" err="1"/>
              <a:t>LoadCursor</a:t>
            </a:r>
            <a:r>
              <a:rPr lang="en-US" altLang="zh-CN" sz="2400" dirty="0"/>
              <a:t>(NULL, IDC_ARROW);	</a:t>
            </a:r>
            <a:r>
              <a:rPr lang="en-US" altLang="zh-CN" sz="2400" dirty="0" smtClean="0"/>
              <a:t>//</a:t>
            </a:r>
            <a:r>
              <a:rPr lang="zh-CN" altLang="zh-CN" sz="2400" dirty="0"/>
              <a:t>窗</a:t>
            </a:r>
            <a:r>
              <a:rPr lang="zh-CN" altLang="zh-CN" sz="2400" dirty="0" smtClean="0"/>
              <a:t>口箭</a:t>
            </a:r>
            <a:r>
              <a:rPr lang="zh-CN" altLang="zh-CN" sz="2400" dirty="0"/>
              <a:t>头光标</a:t>
            </a:r>
          </a:p>
          <a:p>
            <a:pPr>
              <a:spcBef>
                <a:spcPts val="0"/>
              </a:spcBef>
              <a:buNone/>
            </a:pPr>
            <a:r>
              <a:rPr lang="en-US" altLang="zh-CN" sz="2400" dirty="0"/>
              <a:t>    </a:t>
            </a:r>
            <a:r>
              <a:rPr lang="en-US" altLang="zh-CN" sz="2400" dirty="0" err="1"/>
              <a:t>wcex.hbrBackground</a:t>
            </a:r>
            <a:r>
              <a:rPr lang="en-US" altLang="zh-CN" sz="2400" dirty="0"/>
              <a:t> = (HBRUSH)</a:t>
            </a:r>
            <a:r>
              <a:rPr lang="en-US" altLang="zh-CN" sz="2400" dirty="0" err="1"/>
              <a:t>GetStockObject</a:t>
            </a:r>
            <a:r>
              <a:rPr lang="en-US" altLang="zh-CN" sz="2400" dirty="0"/>
              <a:t>(WHITE_BRUSH</a:t>
            </a:r>
            <a:r>
              <a:rPr lang="en-US" altLang="zh-CN" sz="2400" dirty="0" smtClean="0"/>
              <a:t>);</a:t>
            </a:r>
          </a:p>
          <a:p>
            <a:pPr>
              <a:spcBef>
                <a:spcPts val="0"/>
              </a:spcBef>
              <a:buNone/>
            </a:pPr>
            <a:r>
              <a:rPr lang="en-US" altLang="zh-CN" sz="2400" dirty="0"/>
              <a:t>	</a:t>
            </a:r>
            <a:r>
              <a:rPr lang="en-US" altLang="zh-CN" sz="2400" dirty="0" smtClean="0"/>
              <a:t>					//</a:t>
            </a:r>
            <a:r>
              <a:rPr lang="zh-CN" altLang="zh-CN" sz="2400" dirty="0"/>
              <a:t>窗口背景为白色</a:t>
            </a:r>
          </a:p>
          <a:p>
            <a:pPr>
              <a:spcBef>
                <a:spcPts val="0"/>
              </a:spcBef>
              <a:buNone/>
            </a:pPr>
            <a:r>
              <a:rPr lang="en-US" altLang="zh-CN" sz="2400" dirty="0"/>
              <a:t>    </a:t>
            </a:r>
            <a:r>
              <a:rPr lang="en-US" altLang="zh-CN" sz="2400" dirty="0" err="1"/>
              <a:t>wcex.lpszMenuName</a:t>
            </a:r>
            <a:r>
              <a:rPr lang="en-US" altLang="zh-CN" sz="2400" dirty="0"/>
              <a:t> = NULL;		//</a:t>
            </a:r>
            <a:r>
              <a:rPr lang="zh-CN" altLang="zh-CN" sz="2400" dirty="0"/>
              <a:t>窗口中无菜单</a:t>
            </a:r>
          </a:p>
          <a:p>
            <a:pPr>
              <a:spcBef>
                <a:spcPts val="0"/>
              </a:spcBef>
              <a:buNone/>
            </a:pPr>
            <a:r>
              <a:rPr lang="en-US" altLang="zh-CN" sz="2400" dirty="0"/>
              <a:t>    </a:t>
            </a:r>
            <a:r>
              <a:rPr lang="en-US" altLang="zh-CN" sz="2400" dirty="0" err="1"/>
              <a:t>wcex.lpszClassName</a:t>
            </a:r>
            <a:r>
              <a:rPr lang="en-US" altLang="zh-CN" sz="2400" dirty="0"/>
              <a:t> = </a:t>
            </a:r>
            <a:r>
              <a:rPr lang="en-US" altLang="zh-CN" sz="2400" dirty="0" err="1"/>
              <a:t>szWindowClass</a:t>
            </a:r>
            <a:r>
              <a:rPr lang="en-US" altLang="zh-CN" sz="2400" dirty="0" smtClean="0"/>
              <a:t>;</a:t>
            </a:r>
            <a:r>
              <a:rPr lang="en-US" altLang="zh-CN" sz="2400" dirty="0"/>
              <a:t>	//</a:t>
            </a:r>
            <a:r>
              <a:rPr lang="zh-CN" altLang="zh-CN" sz="2400" dirty="0"/>
              <a:t>窗口类名为“窗口示例”</a:t>
            </a:r>
          </a:p>
          <a:p>
            <a:pPr>
              <a:spcBef>
                <a:spcPts val="0"/>
              </a:spcBef>
              <a:buNone/>
            </a:pPr>
            <a:r>
              <a:rPr lang="en-US" altLang="zh-CN" sz="2400" dirty="0" smtClean="0"/>
              <a:t>   </a:t>
            </a:r>
            <a:r>
              <a:rPr lang="en-US" altLang="zh-CN" sz="2400" dirty="0" err="1" smtClean="0"/>
              <a:t>wcex.hIconSm</a:t>
            </a:r>
            <a:r>
              <a:rPr lang="en-US" altLang="zh-CN" sz="2400" dirty="0" smtClean="0"/>
              <a:t> </a:t>
            </a:r>
            <a:r>
              <a:rPr lang="en-US" altLang="zh-CN" sz="2400" dirty="0"/>
              <a:t>= </a:t>
            </a:r>
            <a:r>
              <a:rPr lang="en-US" altLang="zh-CN" sz="1800" dirty="0" err="1"/>
              <a:t>LoadIcon</a:t>
            </a:r>
            <a:r>
              <a:rPr lang="en-US" altLang="zh-CN" sz="1800" dirty="0"/>
              <a:t>(</a:t>
            </a:r>
            <a:r>
              <a:rPr lang="en-US" altLang="zh-CN" sz="1800" dirty="0" err="1"/>
              <a:t>wcex.hInstance</a:t>
            </a:r>
            <a:r>
              <a:rPr lang="en-US" altLang="zh-CN" sz="1800" dirty="0"/>
              <a:t>, MAKEINTRESOURCE(IDI_APPLICATION));</a:t>
            </a:r>
            <a:endParaRPr lang="zh-CN" altLang="zh-CN" sz="1800" dirty="0"/>
          </a:p>
          <a:p>
            <a:pPr>
              <a:spcBef>
                <a:spcPts val="0"/>
              </a:spcBef>
              <a:buNone/>
            </a:pPr>
            <a:r>
              <a:rPr lang="en-US" altLang="zh-CN" sz="2400" dirty="0" smtClean="0"/>
              <a:t>						//</a:t>
            </a:r>
            <a:r>
              <a:rPr lang="zh-CN" altLang="zh-CN" sz="2400" dirty="0"/>
              <a:t>窗口的小图标为默认图</a:t>
            </a:r>
            <a:r>
              <a:rPr lang="zh-CN" altLang="zh-CN" sz="2400" dirty="0" smtClean="0"/>
              <a:t>标</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upRigh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6D0C8C2-A5FD-4A44-AD67-4C51F4CDF921}" type="slidenum">
              <a:rPr lang="en-US" altLang="zh-CN" sz="1400" smtClean="0"/>
              <a:pPr>
                <a:spcBef>
                  <a:spcPct val="50000"/>
                </a:spcBef>
                <a:buFontTx/>
                <a:buNone/>
              </a:pPr>
              <a:t>4</a:t>
            </a:fld>
            <a:endParaRPr lang="en-US" altLang="zh-CN" sz="1400" smtClean="0"/>
          </a:p>
        </p:txBody>
      </p:sp>
      <p:sp>
        <p:nvSpPr>
          <p:cNvPr id="3" name="文本框 2"/>
          <p:cNvSpPr txBox="1"/>
          <p:nvPr/>
        </p:nvSpPr>
        <p:spPr>
          <a:xfrm>
            <a:off x="128588" y="188913"/>
            <a:ext cx="9577387" cy="3046988"/>
          </a:xfrm>
          <a:prstGeom prst="rect">
            <a:avLst/>
          </a:prstGeom>
          <a:noFill/>
        </p:spPr>
        <p:txBody>
          <a:bodyPr>
            <a:spAutoFit/>
          </a:bodyPr>
          <a:lstStyle/>
          <a:p>
            <a:pPr>
              <a:defRPr/>
            </a:pPr>
            <a:r>
              <a:rPr lang="en-US" altLang="zh-CN" sz="3200" b="1" dirty="0">
                <a:solidFill>
                  <a:srgbClr val="FFCCFF"/>
                </a:solidFill>
                <a:latin typeface="+mn-ea"/>
                <a:ea typeface="+mn-ea"/>
              </a:rPr>
              <a:t>2.</a:t>
            </a:r>
            <a:r>
              <a:rPr lang="zh-CN" altLang="en-US" sz="3200" b="1" dirty="0">
                <a:solidFill>
                  <a:srgbClr val="FFCCFF"/>
                </a:solidFill>
                <a:latin typeface="+mn-ea"/>
                <a:ea typeface="+mn-ea"/>
              </a:rPr>
              <a:t>消息传递机制和事件驱动机制</a:t>
            </a:r>
            <a:r>
              <a:rPr lang="en-US" altLang="zh-CN" sz="3200" b="1" dirty="0">
                <a:solidFill>
                  <a:srgbClr val="FFCCFF"/>
                </a:solidFill>
                <a:latin typeface="+mn-ea"/>
                <a:ea typeface="+mn-ea"/>
              </a:rPr>
              <a:t>—</a:t>
            </a:r>
            <a:r>
              <a:rPr lang="zh-CN" altLang="en-US" sz="3200" b="1" dirty="0">
                <a:solidFill>
                  <a:srgbClr val="FFFFCC"/>
                </a:solidFill>
                <a:latin typeface="+mn-ea"/>
                <a:ea typeface="+mn-ea"/>
              </a:rPr>
              <a:t>传统的</a:t>
            </a:r>
            <a:r>
              <a:rPr lang="en-US" altLang="zh-CN" sz="3200" b="1" dirty="0">
                <a:solidFill>
                  <a:srgbClr val="FFFFCC"/>
                </a:solidFill>
                <a:latin typeface="+mn-ea"/>
                <a:ea typeface="+mn-ea"/>
              </a:rPr>
              <a:t>MS-DOS</a:t>
            </a:r>
            <a:r>
              <a:rPr lang="zh-CN" altLang="en-US" sz="3200" b="1" dirty="0">
                <a:solidFill>
                  <a:srgbClr val="FFFFCC"/>
                </a:solidFill>
                <a:latin typeface="+mn-ea"/>
                <a:ea typeface="+mn-ea"/>
              </a:rPr>
              <a:t>程序执行是按程序代码的命令顺序执行的，最</a:t>
            </a:r>
            <a:r>
              <a:rPr lang="zh-CN" altLang="en-US" sz="3200" b="1">
                <a:solidFill>
                  <a:srgbClr val="FFFFCC"/>
                </a:solidFill>
                <a:latin typeface="+mn-ea"/>
                <a:ea typeface="+mn-ea"/>
              </a:rPr>
              <a:t>多</a:t>
            </a:r>
            <a:r>
              <a:rPr lang="zh-CN" altLang="en-US" sz="3200" b="1" smtClean="0">
                <a:solidFill>
                  <a:srgbClr val="FFFFCC"/>
                </a:solidFill>
                <a:latin typeface="+mn-ea"/>
                <a:ea typeface="+mn-ea"/>
              </a:rPr>
              <a:t>是响应键</a:t>
            </a:r>
            <a:r>
              <a:rPr lang="zh-CN" altLang="en-US" sz="3200" b="1" dirty="0">
                <a:solidFill>
                  <a:srgbClr val="FFFFCC"/>
                </a:solidFill>
                <a:latin typeface="+mn-ea"/>
                <a:ea typeface="+mn-ea"/>
              </a:rPr>
              <a:t>盘输入等，这样程序的设计是面向程序的，不是面向用户的，</a:t>
            </a:r>
            <a:r>
              <a:rPr lang="en-US" altLang="zh-CN" sz="3200" b="1" dirty="0">
                <a:solidFill>
                  <a:srgbClr val="FFFFCC"/>
                </a:solidFill>
                <a:latin typeface="+mn-ea"/>
                <a:ea typeface="+mn-ea"/>
              </a:rPr>
              <a:t>Windows</a:t>
            </a:r>
            <a:r>
              <a:rPr lang="zh-CN" altLang="en-US" sz="3200" b="1" dirty="0">
                <a:solidFill>
                  <a:srgbClr val="FFFFCC"/>
                </a:solidFill>
                <a:latin typeface="+mn-ea"/>
                <a:ea typeface="+mn-ea"/>
              </a:rPr>
              <a:t>操作系统是以消息为基础，事件驱动的，他不是由事件的顺序来控制的，而是由事件的发生来控制的，而这种“发生”是随机的。</a:t>
            </a:r>
          </a:p>
        </p:txBody>
      </p:sp>
      <p:sp>
        <p:nvSpPr>
          <p:cNvPr id="2" name="文本框 1"/>
          <p:cNvSpPr txBox="1"/>
          <p:nvPr/>
        </p:nvSpPr>
        <p:spPr>
          <a:xfrm>
            <a:off x="128588" y="3441700"/>
            <a:ext cx="9577387" cy="2554288"/>
          </a:xfrm>
          <a:prstGeom prst="rect">
            <a:avLst/>
          </a:prstGeom>
          <a:noFill/>
        </p:spPr>
        <p:txBody>
          <a:bodyPr>
            <a:spAutoFit/>
          </a:bodyPr>
          <a:lstStyle/>
          <a:p>
            <a:pPr>
              <a:defRPr/>
            </a:pPr>
            <a:r>
              <a:rPr lang="en-US" altLang="zh-CN" sz="3200" b="1" dirty="0">
                <a:solidFill>
                  <a:srgbClr val="FFFFCC"/>
                </a:solidFill>
                <a:latin typeface="+mn-ea"/>
                <a:ea typeface="+mn-ea"/>
              </a:rPr>
              <a:t>  Windows</a:t>
            </a:r>
            <a:r>
              <a:rPr lang="zh-CN" altLang="en-US" sz="3200" b="1" dirty="0">
                <a:solidFill>
                  <a:srgbClr val="FFFFCC"/>
                </a:solidFill>
                <a:latin typeface="+mn-ea"/>
                <a:ea typeface="+mn-ea"/>
              </a:rPr>
              <a:t>应用对用户的输入的响应方式主要包括消息循环</a:t>
            </a:r>
            <a:r>
              <a:rPr lang="zh-CN" altLang="en-US" sz="3200" b="1" dirty="0" smtClean="0">
                <a:solidFill>
                  <a:srgbClr val="FFFFCC"/>
                </a:solidFill>
                <a:latin typeface="+mn-ea"/>
                <a:ea typeface="+mn-ea"/>
              </a:rPr>
              <a:t>和事</a:t>
            </a:r>
            <a:r>
              <a:rPr lang="zh-CN" altLang="en-US" sz="3200" b="1" dirty="0">
                <a:solidFill>
                  <a:srgbClr val="FFFFCC"/>
                </a:solidFill>
                <a:latin typeface="+mn-ea"/>
                <a:ea typeface="+mn-ea"/>
              </a:rPr>
              <a:t>件响应两种机制，例如用户单击鼠标左键，在消息响应机制中机会出现“单击鼠标左键”的消息，不同的机制，处理过程和原理也不一样，</a:t>
            </a:r>
            <a:r>
              <a:rPr lang="en-US" altLang="zh-CN" sz="3200" b="1" dirty="0">
                <a:solidFill>
                  <a:srgbClr val="FFFFCC"/>
                </a:solidFill>
                <a:latin typeface="+mn-ea"/>
                <a:ea typeface="+mn-ea"/>
              </a:rPr>
              <a:t>VC++</a:t>
            </a:r>
            <a:r>
              <a:rPr lang="zh-CN" altLang="en-US" sz="3200" b="1" dirty="0">
                <a:solidFill>
                  <a:srgbClr val="FFFFCC"/>
                </a:solidFill>
                <a:latin typeface="+mn-ea"/>
                <a:ea typeface="+mn-ea"/>
              </a:rPr>
              <a:t>采用的是消息队列方式进行处理。</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56456" y="44624"/>
            <a:ext cx="9823450" cy="6740307"/>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en-US" altLang="zh-CN" sz="2400" dirty="0" smtClean="0"/>
              <a:t>//--------------- </a:t>
            </a:r>
            <a:r>
              <a:rPr lang="zh-CN" altLang="zh-CN" sz="2400" dirty="0"/>
              <a:t>以下进行窗口类的注册</a:t>
            </a:r>
            <a:r>
              <a:rPr lang="en-US" altLang="zh-CN" sz="2400" dirty="0"/>
              <a:t>-----------------</a:t>
            </a:r>
            <a:endParaRPr lang="zh-CN" altLang="zh-CN" sz="2400" dirty="0"/>
          </a:p>
          <a:p>
            <a:pPr>
              <a:spcBef>
                <a:spcPts val="0"/>
              </a:spcBef>
              <a:buNone/>
            </a:pPr>
            <a:r>
              <a:rPr lang="en-US" altLang="zh-CN" sz="2400" dirty="0"/>
              <a:t>    if (!</a:t>
            </a:r>
            <a:r>
              <a:rPr lang="en-US" altLang="zh-CN" sz="2400" dirty="0" err="1"/>
              <a:t>RegisterClassEx</a:t>
            </a:r>
            <a:r>
              <a:rPr lang="en-US" altLang="zh-CN" sz="2400" dirty="0"/>
              <a:t>(&amp;</a:t>
            </a:r>
            <a:r>
              <a:rPr lang="en-US" altLang="zh-CN" sz="2400" dirty="0" err="1"/>
              <a:t>wcex</a:t>
            </a:r>
            <a:r>
              <a:rPr lang="en-US" altLang="zh-CN" sz="2400" dirty="0"/>
              <a:t>))		//</a:t>
            </a:r>
            <a:r>
              <a:rPr lang="zh-CN" altLang="zh-CN" sz="2400" dirty="0"/>
              <a:t>如果注册失败则发出警告</a:t>
            </a:r>
          </a:p>
          <a:p>
            <a:pPr>
              <a:spcBef>
                <a:spcPts val="0"/>
              </a:spcBef>
              <a:buNone/>
            </a:pPr>
            <a:r>
              <a:rPr lang="en-US" altLang="zh-CN" sz="2400" dirty="0"/>
              <a:t>    {</a:t>
            </a:r>
            <a:endParaRPr lang="zh-CN" altLang="zh-CN" sz="2400" dirty="0"/>
          </a:p>
          <a:p>
            <a:pPr>
              <a:spcBef>
                <a:spcPts val="0"/>
              </a:spcBef>
              <a:buNone/>
            </a:pPr>
            <a:r>
              <a:rPr lang="en-US" altLang="zh-CN" sz="2400" dirty="0"/>
              <a:t>        </a:t>
            </a:r>
            <a:r>
              <a:rPr lang="en-US" altLang="zh-CN" sz="2400" dirty="0" err="1"/>
              <a:t>MessageBox</a:t>
            </a:r>
            <a:r>
              <a:rPr lang="en-US" altLang="zh-CN" sz="2400" dirty="0"/>
              <a:t>(NULL,"</a:t>
            </a:r>
            <a:r>
              <a:rPr lang="zh-CN" altLang="zh-CN" sz="2400" dirty="0"/>
              <a:t>窗口类注册失败</a:t>
            </a:r>
            <a:r>
              <a:rPr lang="en-US" altLang="zh-CN" sz="2400" dirty="0"/>
              <a:t>!","</a:t>
            </a:r>
            <a:r>
              <a:rPr lang="zh-CN" altLang="zh-CN" sz="2400" dirty="0"/>
              <a:t>窗口注册</a:t>
            </a:r>
            <a:r>
              <a:rPr lang="en-US" altLang="zh-CN" sz="2400" dirty="0"/>
              <a:t>",NULL);</a:t>
            </a:r>
            <a:endParaRPr lang="zh-CN" altLang="zh-CN" sz="2400" dirty="0"/>
          </a:p>
          <a:p>
            <a:pPr>
              <a:spcBef>
                <a:spcPts val="0"/>
              </a:spcBef>
              <a:buNone/>
            </a:pPr>
            <a:r>
              <a:rPr lang="en-US" altLang="zh-CN" sz="2400" dirty="0"/>
              <a:t>        return 1;</a:t>
            </a:r>
            <a:endParaRPr lang="zh-CN" altLang="zh-CN" sz="2400" dirty="0"/>
          </a:p>
          <a:p>
            <a:pPr>
              <a:spcBef>
                <a:spcPts val="0"/>
              </a:spcBef>
              <a:buNone/>
            </a:pPr>
            <a:r>
              <a:rPr lang="en-US" altLang="zh-CN" sz="2400" dirty="0"/>
              <a:t>    }</a:t>
            </a:r>
            <a:endParaRPr lang="zh-CN" altLang="zh-CN" sz="2400" dirty="0"/>
          </a:p>
          <a:p>
            <a:pPr>
              <a:spcBef>
                <a:spcPts val="0"/>
              </a:spcBef>
              <a:buNone/>
            </a:pPr>
            <a:r>
              <a:rPr lang="en-US" altLang="zh-CN" sz="2400" dirty="0"/>
              <a:t>//--------------- </a:t>
            </a:r>
            <a:r>
              <a:rPr lang="zh-CN" altLang="zh-CN" sz="2400" dirty="0"/>
              <a:t>以下进行创建窗口</a:t>
            </a:r>
            <a:r>
              <a:rPr lang="en-US" altLang="zh-CN" sz="2400" dirty="0"/>
              <a:t>-----------------</a:t>
            </a:r>
            <a:endParaRPr lang="zh-CN" altLang="zh-CN" sz="2400" dirty="0"/>
          </a:p>
          <a:p>
            <a:pPr>
              <a:spcBef>
                <a:spcPts val="0"/>
              </a:spcBef>
              <a:buNone/>
            </a:pPr>
            <a:r>
              <a:rPr lang="en-US" altLang="zh-CN" sz="2400" dirty="0"/>
              <a:t>    </a:t>
            </a:r>
            <a:r>
              <a:rPr lang="en-US" altLang="zh-CN" sz="2400" dirty="0" err="1"/>
              <a:t>hWnd</a:t>
            </a:r>
            <a:r>
              <a:rPr lang="en-US" altLang="zh-CN" sz="2400" dirty="0"/>
              <a:t> = </a:t>
            </a:r>
            <a:r>
              <a:rPr lang="en-US" altLang="zh-CN" sz="2400" dirty="0" err="1" smtClean="0"/>
              <a:t>CreateWindow</a:t>
            </a:r>
            <a:r>
              <a:rPr lang="en-US" altLang="zh-CN" sz="2400" dirty="0" smtClean="0"/>
              <a:t>(</a:t>
            </a:r>
            <a:r>
              <a:rPr lang="en-US" altLang="zh-CN" sz="2400" dirty="0" err="1" smtClean="0"/>
              <a:t>szWindowClass</a:t>
            </a:r>
            <a:r>
              <a:rPr lang="en-US" altLang="zh-CN" sz="2400" dirty="0"/>
              <a:t>,			//</a:t>
            </a:r>
            <a:r>
              <a:rPr lang="zh-CN" altLang="zh-CN" sz="2400" dirty="0"/>
              <a:t>窗口类名</a:t>
            </a:r>
          </a:p>
          <a:p>
            <a:pPr>
              <a:spcBef>
                <a:spcPts val="0"/>
              </a:spcBef>
              <a:buNone/>
            </a:pPr>
            <a:r>
              <a:rPr lang="en-US" altLang="zh-CN" sz="2400" dirty="0"/>
              <a:t>        		</a:t>
            </a:r>
            <a:r>
              <a:rPr lang="en-US" altLang="zh-CN" sz="2400" dirty="0" err="1" smtClean="0"/>
              <a:t>szTitle</a:t>
            </a:r>
            <a:r>
              <a:rPr lang="en-US" altLang="zh-CN" sz="2400" dirty="0"/>
              <a:t>,			</a:t>
            </a:r>
            <a:r>
              <a:rPr lang="en-US" altLang="zh-CN" sz="2400" dirty="0" smtClean="0"/>
              <a:t>	//</a:t>
            </a:r>
            <a:r>
              <a:rPr lang="zh-CN" altLang="zh-CN" sz="2400" dirty="0"/>
              <a:t>窗口实例的标题名</a:t>
            </a:r>
          </a:p>
          <a:p>
            <a:pPr>
              <a:spcBef>
                <a:spcPts val="0"/>
              </a:spcBef>
              <a:buNone/>
            </a:pPr>
            <a:r>
              <a:rPr lang="en-US" altLang="zh-CN" sz="2400" dirty="0"/>
              <a:t>        		</a:t>
            </a:r>
            <a:r>
              <a:rPr lang="en-US" altLang="zh-CN" sz="2400" dirty="0" smtClean="0"/>
              <a:t>WS_OVERLAPPEDWINDOW,</a:t>
            </a:r>
            <a:r>
              <a:rPr lang="en-US" altLang="zh-CN" sz="2400" dirty="0"/>
              <a:t>	//</a:t>
            </a:r>
            <a:r>
              <a:rPr lang="zh-CN" altLang="zh-CN" sz="2400" dirty="0"/>
              <a:t>窗口的风格</a:t>
            </a:r>
          </a:p>
          <a:p>
            <a:pPr>
              <a:spcBef>
                <a:spcPts val="0"/>
              </a:spcBef>
              <a:buNone/>
            </a:pPr>
            <a:r>
              <a:rPr lang="en-US" altLang="zh-CN" sz="2400" dirty="0"/>
              <a:t>        		</a:t>
            </a:r>
            <a:r>
              <a:rPr lang="en-US" altLang="zh-CN" sz="2400" dirty="0" smtClean="0"/>
              <a:t>CW_USEDEFAULT</a:t>
            </a:r>
            <a:r>
              <a:rPr lang="en-US" altLang="zh-CN" sz="2400" dirty="0"/>
              <a:t>, CW_USEDEFAULT</a:t>
            </a:r>
            <a:r>
              <a:rPr lang="en-US" altLang="zh-CN" sz="2400" dirty="0" smtClean="0"/>
              <a:t>,</a:t>
            </a:r>
          </a:p>
          <a:p>
            <a:pPr>
              <a:spcBef>
                <a:spcPts val="0"/>
              </a:spcBef>
              <a:buNone/>
            </a:pPr>
            <a:r>
              <a:rPr lang="en-US" altLang="zh-CN" sz="2400" dirty="0"/>
              <a:t>	</a:t>
            </a:r>
            <a:r>
              <a:rPr lang="en-US" altLang="zh-CN" sz="2400" dirty="0" smtClean="0"/>
              <a:t>					//</a:t>
            </a:r>
            <a:r>
              <a:rPr lang="zh-CN" altLang="zh-CN" sz="2400" dirty="0"/>
              <a:t>窗口左上角坐标为默认值</a:t>
            </a:r>
          </a:p>
          <a:p>
            <a:pPr>
              <a:spcBef>
                <a:spcPts val="0"/>
              </a:spcBef>
              <a:buNone/>
            </a:pPr>
            <a:r>
              <a:rPr lang="en-US" altLang="zh-CN" sz="2400" dirty="0"/>
              <a:t>        		</a:t>
            </a:r>
            <a:r>
              <a:rPr lang="en-US" altLang="zh-CN" sz="2400" dirty="0" smtClean="0"/>
              <a:t>CW_USEDEFAULT</a:t>
            </a:r>
            <a:r>
              <a:rPr lang="en-US" altLang="zh-CN" sz="2400" dirty="0"/>
              <a:t>, CW_USEDEFAULT</a:t>
            </a:r>
            <a:r>
              <a:rPr lang="en-US" altLang="zh-CN" sz="2400" dirty="0" smtClean="0"/>
              <a:t>,//</a:t>
            </a:r>
            <a:r>
              <a:rPr lang="zh-CN" altLang="zh-CN" sz="2400" dirty="0" smtClean="0"/>
              <a:t>高</a:t>
            </a:r>
            <a:r>
              <a:rPr lang="zh-CN" altLang="zh-CN" sz="2400" dirty="0"/>
              <a:t>和宽为默认值</a:t>
            </a:r>
          </a:p>
          <a:p>
            <a:pPr>
              <a:spcBef>
                <a:spcPts val="0"/>
              </a:spcBef>
              <a:buNone/>
            </a:pPr>
            <a:r>
              <a:rPr lang="en-US" altLang="zh-CN" sz="2400" dirty="0"/>
              <a:t>        		</a:t>
            </a:r>
            <a:r>
              <a:rPr lang="en-US" altLang="zh-CN" sz="2400" dirty="0" smtClean="0"/>
              <a:t>NULL</a:t>
            </a:r>
            <a:r>
              <a:rPr lang="en-US" altLang="zh-CN" sz="2400" dirty="0"/>
              <a:t>,					</a:t>
            </a:r>
            <a:r>
              <a:rPr lang="en-US" altLang="zh-CN" sz="2400" dirty="0" smtClean="0"/>
              <a:t>//</a:t>
            </a:r>
            <a:r>
              <a:rPr lang="zh-CN" altLang="zh-CN" sz="2400" dirty="0"/>
              <a:t>此窗口无父窗口</a:t>
            </a:r>
          </a:p>
          <a:p>
            <a:pPr>
              <a:spcBef>
                <a:spcPts val="0"/>
              </a:spcBef>
              <a:buNone/>
            </a:pPr>
            <a:r>
              <a:rPr lang="en-US" altLang="zh-CN" sz="2400" dirty="0"/>
              <a:t>        		</a:t>
            </a:r>
            <a:r>
              <a:rPr lang="en-US" altLang="zh-CN" sz="2400" dirty="0" smtClean="0"/>
              <a:t>NULL</a:t>
            </a:r>
            <a:r>
              <a:rPr lang="en-US" altLang="zh-CN" sz="2400" dirty="0"/>
              <a:t>,					//</a:t>
            </a:r>
            <a:r>
              <a:rPr lang="zh-CN" altLang="zh-CN" sz="2400" dirty="0"/>
              <a:t>此窗口无主菜单</a:t>
            </a:r>
          </a:p>
          <a:p>
            <a:pPr>
              <a:spcBef>
                <a:spcPts val="0"/>
              </a:spcBef>
              <a:buNone/>
            </a:pPr>
            <a:r>
              <a:rPr lang="en-US" altLang="zh-CN" sz="2400" dirty="0"/>
              <a:t>        		</a:t>
            </a:r>
            <a:r>
              <a:rPr lang="en-US" altLang="zh-CN" sz="2400" dirty="0" err="1" smtClean="0"/>
              <a:t>hInstance</a:t>
            </a:r>
            <a:r>
              <a:rPr lang="en-US" altLang="zh-CN" sz="2400" dirty="0"/>
              <a:t>,			//</a:t>
            </a:r>
            <a:r>
              <a:rPr lang="zh-CN" altLang="zh-CN" sz="2400" dirty="0"/>
              <a:t>创建应用程序的当前句柄</a:t>
            </a:r>
          </a:p>
          <a:p>
            <a:pPr>
              <a:spcBef>
                <a:spcPts val="0"/>
              </a:spcBef>
              <a:buNone/>
            </a:pPr>
            <a:r>
              <a:rPr lang="en-US" altLang="zh-CN" sz="2400" dirty="0"/>
              <a:t>        		</a:t>
            </a:r>
            <a:r>
              <a:rPr lang="en-US" altLang="zh-CN" sz="2400" dirty="0" smtClean="0"/>
              <a:t>NULL</a:t>
            </a:r>
            <a:r>
              <a:rPr lang="en-US" altLang="zh-CN" sz="2400" dirty="0"/>
              <a:t>				</a:t>
            </a:r>
            <a:r>
              <a:rPr lang="en-US" altLang="zh-CN" sz="2400" dirty="0" smtClean="0"/>
              <a:t>//</a:t>
            </a:r>
            <a:r>
              <a:rPr lang="zh-CN" altLang="zh-CN" sz="2400" dirty="0"/>
              <a:t>不使用该值</a:t>
            </a:r>
          </a:p>
          <a:p>
            <a:pPr>
              <a:spcBef>
                <a:spcPts val="0"/>
              </a:spcBef>
              <a:buNone/>
            </a:pPr>
            <a:r>
              <a:rPr lang="en-US" altLang="zh-CN" sz="2400" dirty="0"/>
              <a:t>    		</a:t>
            </a:r>
            <a:r>
              <a:rPr lang="en-US" altLang="zh-CN" sz="2400" dirty="0" smtClean="0"/>
              <a:t> );</a:t>
            </a:r>
            <a:endParaRPr lang="zh-CN"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upRigh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1753858-277C-48AB-ACA1-59FF3FFC7241}" type="slidenum">
              <a:rPr lang="en-US" altLang="zh-CN" smtClean="0"/>
              <a:pPr>
                <a:defRPr/>
              </a:pPr>
              <a:t>41</a:t>
            </a:fld>
            <a:endParaRPr lang="en-US" altLang="zh-CN"/>
          </a:p>
        </p:txBody>
      </p:sp>
      <p:sp>
        <p:nvSpPr>
          <p:cNvPr id="3" name="Text Box 4"/>
          <p:cNvSpPr txBox="1">
            <a:spLocks noChangeArrowheads="1"/>
          </p:cNvSpPr>
          <p:nvPr/>
        </p:nvSpPr>
        <p:spPr bwMode="auto">
          <a:xfrm>
            <a:off x="56456" y="44624"/>
            <a:ext cx="9823450" cy="5262979"/>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en-US" altLang="zh-CN" sz="2400" dirty="0" smtClean="0"/>
              <a:t>if </a:t>
            </a:r>
            <a:r>
              <a:rPr lang="en-US" altLang="zh-CN" sz="2400" dirty="0"/>
              <a:t>(!</a:t>
            </a:r>
            <a:r>
              <a:rPr lang="en-US" altLang="zh-CN" sz="2400" dirty="0" err="1"/>
              <a:t>hWnd</a:t>
            </a:r>
            <a:r>
              <a:rPr lang="en-US" altLang="zh-CN" sz="2400" dirty="0"/>
              <a:t>)					//</a:t>
            </a:r>
            <a:r>
              <a:rPr lang="zh-CN" altLang="zh-CN" sz="2400" dirty="0"/>
              <a:t>若创建窗口失败则发出警告</a:t>
            </a:r>
          </a:p>
          <a:p>
            <a:pPr>
              <a:spcBef>
                <a:spcPts val="0"/>
              </a:spcBef>
              <a:buNone/>
            </a:pPr>
            <a:r>
              <a:rPr lang="en-US" altLang="zh-CN" sz="2400" dirty="0"/>
              <a:t>    {</a:t>
            </a:r>
            <a:endParaRPr lang="zh-CN" altLang="zh-CN" sz="2400" dirty="0"/>
          </a:p>
          <a:p>
            <a:pPr>
              <a:spcBef>
                <a:spcPts val="0"/>
              </a:spcBef>
              <a:buNone/>
            </a:pPr>
            <a:r>
              <a:rPr lang="en-US" altLang="zh-CN" sz="2400" dirty="0"/>
              <a:t>        </a:t>
            </a:r>
            <a:r>
              <a:rPr lang="en-US" altLang="zh-CN" sz="2400" dirty="0" err="1"/>
              <a:t>MessageBox</a:t>
            </a:r>
            <a:r>
              <a:rPr lang="en-US" altLang="zh-CN" sz="2400" dirty="0"/>
              <a:t>(NULL,"</a:t>
            </a:r>
            <a:r>
              <a:rPr lang="zh-CN" altLang="zh-CN" sz="2400" dirty="0"/>
              <a:t>创建窗口失败</a:t>
            </a:r>
            <a:r>
              <a:rPr lang="en-US" altLang="zh-CN" sz="2400" dirty="0"/>
              <a:t>!","</a:t>
            </a:r>
            <a:r>
              <a:rPr lang="zh-CN" altLang="zh-CN" sz="2400" dirty="0"/>
              <a:t>创建窗口</a:t>
            </a:r>
            <a:r>
              <a:rPr lang="en-US" altLang="zh-CN" sz="2400" dirty="0"/>
              <a:t>",NULL);</a:t>
            </a:r>
            <a:endParaRPr lang="zh-CN" altLang="zh-CN" sz="2400" dirty="0"/>
          </a:p>
          <a:p>
            <a:pPr>
              <a:spcBef>
                <a:spcPts val="0"/>
              </a:spcBef>
              <a:buNone/>
            </a:pPr>
            <a:r>
              <a:rPr lang="en-US" altLang="zh-CN" sz="2400" dirty="0"/>
              <a:t>        return 1;</a:t>
            </a:r>
            <a:endParaRPr lang="zh-CN" altLang="zh-CN" sz="2400" dirty="0"/>
          </a:p>
          <a:p>
            <a:pPr>
              <a:spcBef>
                <a:spcPts val="0"/>
              </a:spcBef>
              <a:buNone/>
            </a:pPr>
            <a:r>
              <a:rPr lang="en-US" altLang="zh-CN" sz="2400" dirty="0"/>
              <a:t>    }</a:t>
            </a:r>
            <a:endParaRPr lang="zh-CN" altLang="zh-CN" sz="2400" dirty="0"/>
          </a:p>
          <a:p>
            <a:pPr>
              <a:spcBef>
                <a:spcPts val="0"/>
              </a:spcBef>
              <a:buNone/>
            </a:pPr>
            <a:r>
              <a:rPr lang="en-US" altLang="zh-CN" sz="2400" dirty="0"/>
              <a:t>    </a:t>
            </a:r>
            <a:r>
              <a:rPr lang="en-US" altLang="zh-CN" sz="2400" dirty="0" err="1"/>
              <a:t>ShowWindow</a:t>
            </a:r>
            <a:r>
              <a:rPr lang="en-US" altLang="zh-CN" sz="2400" dirty="0"/>
              <a:t>(</a:t>
            </a:r>
            <a:r>
              <a:rPr lang="en-US" altLang="zh-CN" sz="2400" dirty="0" err="1"/>
              <a:t>hWnd,nCmdShow</a:t>
            </a:r>
            <a:r>
              <a:rPr lang="en-US" altLang="zh-CN" sz="2400" dirty="0" smtClean="0"/>
              <a:t>);</a:t>
            </a:r>
            <a:r>
              <a:rPr lang="en-US" altLang="zh-CN" sz="2400" dirty="0"/>
              <a:t>	//</a:t>
            </a:r>
            <a:r>
              <a:rPr lang="zh-CN" altLang="zh-CN" sz="2400" dirty="0"/>
              <a:t>显示窗口</a:t>
            </a:r>
          </a:p>
          <a:p>
            <a:pPr>
              <a:spcBef>
                <a:spcPts val="0"/>
              </a:spcBef>
              <a:buNone/>
            </a:pPr>
            <a:r>
              <a:rPr lang="en-US" altLang="zh-CN" sz="2400" dirty="0"/>
              <a:t>    </a:t>
            </a:r>
            <a:r>
              <a:rPr lang="en-US" altLang="zh-CN" sz="2400" dirty="0" err="1"/>
              <a:t>UpdateWindow</a:t>
            </a:r>
            <a:r>
              <a:rPr lang="en-US" altLang="zh-CN" sz="2400" dirty="0"/>
              <a:t>(</a:t>
            </a:r>
            <a:r>
              <a:rPr lang="en-US" altLang="zh-CN" sz="2400" dirty="0" err="1"/>
              <a:t>hWnd</a:t>
            </a:r>
            <a:r>
              <a:rPr lang="en-US" altLang="zh-CN" sz="2400" dirty="0"/>
              <a:t>);			//</a:t>
            </a:r>
            <a:r>
              <a:rPr lang="zh-CN" altLang="zh-CN" sz="2400" dirty="0"/>
              <a:t>绘制用户区</a:t>
            </a:r>
          </a:p>
          <a:p>
            <a:pPr>
              <a:spcBef>
                <a:spcPts val="0"/>
              </a:spcBef>
              <a:buNone/>
            </a:pPr>
            <a:r>
              <a:rPr lang="en-US" altLang="zh-CN" sz="2400" dirty="0"/>
              <a:t>    while (</a:t>
            </a:r>
            <a:r>
              <a:rPr lang="en-US" altLang="zh-CN" sz="2400" dirty="0" err="1"/>
              <a:t>GetMessage</a:t>
            </a:r>
            <a:r>
              <a:rPr lang="en-US" altLang="zh-CN" sz="2400" dirty="0"/>
              <a:t>(&amp;</a:t>
            </a:r>
            <a:r>
              <a:rPr lang="en-US" altLang="zh-CN" sz="2400" dirty="0" err="1"/>
              <a:t>msg</a:t>
            </a:r>
            <a:r>
              <a:rPr lang="en-US" altLang="zh-CN" sz="2400" dirty="0"/>
              <a:t>, NULL, 0, 0))	</a:t>
            </a:r>
            <a:r>
              <a:rPr lang="en-US" altLang="zh-CN" sz="2400" dirty="0" smtClean="0"/>
              <a:t>//</a:t>
            </a:r>
            <a:r>
              <a:rPr lang="zh-CN" altLang="zh-CN" sz="2400" dirty="0"/>
              <a:t>消息循环</a:t>
            </a:r>
          </a:p>
          <a:p>
            <a:pPr>
              <a:spcBef>
                <a:spcPts val="0"/>
              </a:spcBef>
              <a:buNone/>
            </a:pPr>
            <a:r>
              <a:rPr lang="en-US" altLang="zh-CN" sz="2400" dirty="0"/>
              <a:t>    {</a:t>
            </a:r>
            <a:endParaRPr lang="zh-CN" altLang="zh-CN" sz="2400" dirty="0"/>
          </a:p>
          <a:p>
            <a:pPr>
              <a:spcBef>
                <a:spcPts val="0"/>
              </a:spcBef>
              <a:buNone/>
            </a:pPr>
            <a:r>
              <a:rPr lang="en-US" altLang="zh-CN" sz="2400" dirty="0"/>
              <a:t>        </a:t>
            </a:r>
            <a:r>
              <a:rPr lang="en-US" altLang="zh-CN" sz="2400" dirty="0" err="1"/>
              <a:t>TranslateMessage</a:t>
            </a:r>
            <a:r>
              <a:rPr lang="en-US" altLang="zh-CN" sz="2400" dirty="0"/>
              <a:t>(&amp;</a:t>
            </a:r>
            <a:r>
              <a:rPr lang="en-US" altLang="zh-CN" sz="2400" dirty="0" err="1"/>
              <a:t>msg</a:t>
            </a:r>
            <a:r>
              <a:rPr lang="en-US" altLang="zh-CN" sz="2400" dirty="0"/>
              <a:t>);</a:t>
            </a:r>
            <a:endParaRPr lang="zh-CN" altLang="zh-CN" sz="2400" dirty="0"/>
          </a:p>
          <a:p>
            <a:pPr>
              <a:spcBef>
                <a:spcPts val="0"/>
              </a:spcBef>
              <a:buNone/>
            </a:pPr>
            <a:r>
              <a:rPr lang="en-US" altLang="zh-CN" sz="2400" dirty="0"/>
              <a:t>        </a:t>
            </a:r>
            <a:r>
              <a:rPr lang="en-US" altLang="zh-CN" sz="2400" dirty="0" err="1"/>
              <a:t>DispatchMessage</a:t>
            </a:r>
            <a:r>
              <a:rPr lang="en-US" altLang="zh-CN" sz="2400" dirty="0"/>
              <a:t>(&amp;</a:t>
            </a:r>
            <a:r>
              <a:rPr lang="en-US" altLang="zh-CN" sz="2400" dirty="0" err="1"/>
              <a:t>msg</a:t>
            </a:r>
            <a:r>
              <a:rPr lang="en-US" altLang="zh-CN" sz="2400" dirty="0"/>
              <a:t>);</a:t>
            </a:r>
            <a:endParaRPr lang="zh-CN" altLang="zh-CN" sz="2400" dirty="0"/>
          </a:p>
          <a:p>
            <a:pPr>
              <a:spcBef>
                <a:spcPts val="0"/>
              </a:spcBef>
              <a:buNone/>
            </a:pPr>
            <a:r>
              <a:rPr lang="en-US" altLang="zh-CN" sz="2400" dirty="0"/>
              <a:t>    }</a:t>
            </a:r>
            <a:endParaRPr lang="zh-CN" altLang="zh-CN" sz="2400" dirty="0"/>
          </a:p>
          <a:p>
            <a:pPr>
              <a:spcBef>
                <a:spcPts val="0"/>
              </a:spcBef>
              <a:buNone/>
            </a:pPr>
            <a:r>
              <a:rPr lang="en-US" altLang="zh-CN" sz="2400" dirty="0"/>
              <a:t>    return </a:t>
            </a:r>
            <a:r>
              <a:rPr lang="en-US" altLang="zh-CN" sz="2400" dirty="0" err="1"/>
              <a:t>msg.wParam</a:t>
            </a:r>
            <a:r>
              <a:rPr lang="en-US" altLang="zh-CN" sz="2400" dirty="0"/>
              <a:t>;			//</a:t>
            </a:r>
            <a:r>
              <a:rPr lang="zh-CN" altLang="zh-CN" sz="2400" dirty="0"/>
              <a:t>程序终止时将信息返回系统</a:t>
            </a:r>
          </a:p>
          <a:p>
            <a:pPr>
              <a:spcBef>
                <a:spcPts val="0"/>
              </a:spcBef>
              <a:buNone/>
            </a:pPr>
            <a:r>
              <a:rPr lang="en-US" altLang="zh-CN" sz="2400" dirty="0" smtClean="0"/>
              <a:t>}</a:t>
            </a:r>
            <a:endParaRPr lang="zh-CN" altLang="zh-CN" sz="2400" dirty="0"/>
          </a:p>
        </p:txBody>
      </p:sp>
    </p:spTree>
    <p:extLst>
      <p:ext uri="{BB962C8B-B14F-4D97-AF65-F5344CB8AC3E}">
        <p14:creationId xmlns:p14="http://schemas.microsoft.com/office/powerpoint/2010/main" val="309224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B1753858-277C-48AB-ACA1-59FF3FFC7241}" type="slidenum">
              <a:rPr lang="en-US" altLang="zh-CN" smtClean="0"/>
              <a:pPr>
                <a:defRPr/>
              </a:pPr>
              <a:t>42</a:t>
            </a:fld>
            <a:endParaRPr lang="en-US" altLang="zh-CN"/>
          </a:p>
        </p:txBody>
      </p:sp>
      <p:sp>
        <p:nvSpPr>
          <p:cNvPr id="3" name="Text Box 4"/>
          <p:cNvSpPr txBox="1">
            <a:spLocks noChangeArrowheads="1"/>
          </p:cNvSpPr>
          <p:nvPr/>
        </p:nvSpPr>
        <p:spPr bwMode="auto">
          <a:xfrm>
            <a:off x="56456" y="163661"/>
            <a:ext cx="9823450" cy="6001643"/>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ts val="0"/>
              </a:spcBef>
              <a:buNone/>
            </a:pPr>
            <a:r>
              <a:rPr lang="en-US" altLang="zh-CN" sz="2400" dirty="0" smtClean="0"/>
              <a:t>//--------------- </a:t>
            </a:r>
            <a:r>
              <a:rPr lang="zh-CN" altLang="zh-CN" sz="2400" dirty="0"/>
              <a:t>以下是窗口函数的代码</a:t>
            </a:r>
            <a:r>
              <a:rPr lang="en-US" altLang="zh-CN" sz="2400" dirty="0"/>
              <a:t>-----------------</a:t>
            </a:r>
            <a:endParaRPr lang="zh-CN" altLang="zh-CN" sz="2400" dirty="0"/>
          </a:p>
          <a:p>
            <a:pPr>
              <a:spcBef>
                <a:spcPts val="0"/>
              </a:spcBef>
              <a:buNone/>
            </a:pPr>
            <a:r>
              <a:rPr lang="en-US" altLang="zh-CN" sz="2400" dirty="0"/>
              <a:t>LRESULT CALLBACK </a:t>
            </a:r>
            <a:r>
              <a:rPr lang="en-US" altLang="zh-CN" sz="2400" dirty="0" err="1"/>
              <a:t>WndProc</a:t>
            </a:r>
            <a:r>
              <a:rPr lang="en-US" altLang="zh-CN" sz="2400" dirty="0"/>
              <a:t>(HWND </a:t>
            </a:r>
            <a:r>
              <a:rPr lang="en-US" altLang="zh-CN" sz="2400" dirty="0" err="1"/>
              <a:t>hWnd,UINT</a:t>
            </a:r>
            <a:r>
              <a:rPr lang="en-US" altLang="zh-CN" sz="2400" dirty="0"/>
              <a:t> </a:t>
            </a:r>
            <a:r>
              <a:rPr lang="en-US" altLang="zh-CN" sz="2400" dirty="0" err="1"/>
              <a:t>message,WPARAM</a:t>
            </a:r>
            <a:r>
              <a:rPr lang="en-US" altLang="zh-CN" sz="2400" dirty="0"/>
              <a:t> </a:t>
            </a:r>
            <a:r>
              <a:rPr lang="en-US" altLang="zh-CN" sz="2400" dirty="0" err="1"/>
              <a:t>wParam,LPARAM</a:t>
            </a:r>
            <a:r>
              <a:rPr lang="en-US" altLang="zh-CN" sz="2400" dirty="0"/>
              <a:t> </a:t>
            </a:r>
            <a:r>
              <a:rPr lang="en-US" altLang="zh-CN" sz="2400" dirty="0" err="1"/>
              <a:t>lParam</a:t>
            </a:r>
            <a:r>
              <a:rPr lang="en-US" altLang="zh-CN" sz="2400" dirty="0"/>
              <a:t>)</a:t>
            </a:r>
            <a:endParaRPr lang="zh-CN" altLang="zh-CN" sz="2400" dirty="0"/>
          </a:p>
          <a:p>
            <a:pPr>
              <a:spcBef>
                <a:spcPts val="0"/>
              </a:spcBef>
              <a:buNone/>
            </a:pPr>
            <a:r>
              <a:rPr lang="en-US" altLang="zh-CN" sz="2400" dirty="0"/>
              <a:t>{</a:t>
            </a:r>
            <a:endParaRPr lang="zh-CN" altLang="zh-CN" sz="2400" dirty="0"/>
          </a:p>
          <a:p>
            <a:pPr>
              <a:spcBef>
                <a:spcPts val="0"/>
              </a:spcBef>
              <a:buNone/>
            </a:pPr>
            <a:r>
              <a:rPr lang="en-US" altLang="zh-CN" sz="2400" dirty="0"/>
              <a:t>    switch (message)</a:t>
            </a:r>
            <a:endParaRPr lang="zh-CN" altLang="zh-CN" sz="2400" dirty="0"/>
          </a:p>
          <a:p>
            <a:pPr>
              <a:spcBef>
                <a:spcPts val="0"/>
              </a:spcBef>
              <a:buNone/>
            </a:pPr>
            <a:r>
              <a:rPr lang="en-US" altLang="zh-CN" sz="2400" dirty="0"/>
              <a:t>    {</a:t>
            </a:r>
            <a:endParaRPr lang="zh-CN" altLang="zh-CN" sz="2400" dirty="0"/>
          </a:p>
          <a:p>
            <a:pPr>
              <a:spcBef>
                <a:spcPts val="0"/>
              </a:spcBef>
              <a:buNone/>
            </a:pPr>
            <a:r>
              <a:rPr lang="en-US" altLang="zh-CN" sz="2400" dirty="0"/>
              <a:t>      case WM_DESTROY:</a:t>
            </a:r>
            <a:endParaRPr lang="zh-CN" altLang="zh-CN" sz="2400" dirty="0"/>
          </a:p>
          <a:p>
            <a:pPr>
              <a:spcBef>
                <a:spcPts val="0"/>
              </a:spcBef>
              <a:buNone/>
            </a:pPr>
            <a:r>
              <a:rPr lang="en-US" altLang="zh-CN" sz="2400" dirty="0"/>
              <a:t>        </a:t>
            </a:r>
            <a:r>
              <a:rPr lang="en-US" altLang="zh-CN" sz="2400" dirty="0" err="1"/>
              <a:t>PostQuitMessage</a:t>
            </a:r>
            <a:r>
              <a:rPr lang="en-US" altLang="zh-CN" sz="2400" dirty="0"/>
              <a:t>(0);	</a:t>
            </a:r>
            <a:r>
              <a:rPr lang="en-US" altLang="zh-CN" sz="2400" dirty="0" smtClean="0"/>
              <a:t>//</a:t>
            </a:r>
            <a:r>
              <a:rPr lang="zh-CN" altLang="zh-CN" sz="2400" dirty="0"/>
              <a:t>调用</a:t>
            </a:r>
            <a:r>
              <a:rPr lang="en-US" altLang="zh-CN" sz="2400" dirty="0" err="1"/>
              <a:t>PostQuitMessage</a:t>
            </a:r>
            <a:r>
              <a:rPr lang="zh-CN" altLang="zh-CN" sz="2400" dirty="0"/>
              <a:t>发出</a:t>
            </a:r>
            <a:r>
              <a:rPr lang="en-US" altLang="zh-CN" sz="2400" dirty="0"/>
              <a:t>WM_QUIT</a:t>
            </a:r>
            <a:r>
              <a:rPr lang="zh-CN" altLang="zh-CN" sz="2400" dirty="0"/>
              <a:t>消息</a:t>
            </a:r>
          </a:p>
          <a:p>
            <a:pPr>
              <a:spcBef>
                <a:spcPts val="0"/>
              </a:spcBef>
              <a:buNone/>
            </a:pPr>
            <a:r>
              <a:rPr lang="en-US" altLang="zh-CN" sz="2400" dirty="0"/>
              <a:t>        break;</a:t>
            </a:r>
            <a:endParaRPr lang="zh-CN" altLang="zh-CN" sz="2400" dirty="0"/>
          </a:p>
          <a:p>
            <a:pPr>
              <a:spcBef>
                <a:spcPts val="0"/>
              </a:spcBef>
              <a:buNone/>
            </a:pPr>
            <a:r>
              <a:rPr lang="en-US" altLang="zh-CN" sz="2400" dirty="0"/>
              <a:t>      default:</a:t>
            </a:r>
            <a:endParaRPr lang="zh-CN" altLang="zh-CN" sz="2400" dirty="0"/>
          </a:p>
          <a:p>
            <a:pPr>
              <a:spcBef>
                <a:spcPts val="0"/>
              </a:spcBef>
              <a:buNone/>
            </a:pPr>
            <a:r>
              <a:rPr lang="en-US" altLang="zh-CN" sz="2400" dirty="0"/>
              <a:t>        return </a:t>
            </a:r>
            <a:r>
              <a:rPr lang="en-US" altLang="zh-CN" sz="2400" dirty="0" err="1"/>
              <a:t>DefWindowProc</a:t>
            </a:r>
            <a:r>
              <a:rPr lang="en-US" altLang="zh-CN" sz="2400" dirty="0"/>
              <a:t>(</a:t>
            </a:r>
            <a:r>
              <a:rPr lang="en-US" altLang="zh-CN" sz="2400" dirty="0" err="1"/>
              <a:t>hWnd</a:t>
            </a:r>
            <a:r>
              <a:rPr lang="en-US" altLang="zh-CN" sz="2400" dirty="0"/>
              <a:t>, message, </a:t>
            </a:r>
            <a:r>
              <a:rPr lang="en-US" altLang="zh-CN" sz="2400" dirty="0" err="1"/>
              <a:t>wParam</a:t>
            </a:r>
            <a:r>
              <a:rPr lang="en-US" altLang="zh-CN" sz="2400" dirty="0"/>
              <a:t>, </a:t>
            </a:r>
            <a:r>
              <a:rPr lang="en-US" altLang="zh-CN" sz="2400" dirty="0" err="1"/>
              <a:t>lParam</a:t>
            </a:r>
            <a:r>
              <a:rPr lang="en-US" altLang="zh-CN" sz="2400" dirty="0" smtClean="0"/>
              <a:t>);</a:t>
            </a:r>
          </a:p>
          <a:p>
            <a:pPr>
              <a:spcBef>
                <a:spcPts val="0"/>
              </a:spcBef>
              <a:buNone/>
            </a:pPr>
            <a:r>
              <a:rPr lang="en-US" altLang="zh-CN" sz="2400" dirty="0" smtClean="0"/>
              <a:t>				//</a:t>
            </a:r>
            <a:r>
              <a:rPr lang="zh-CN" altLang="zh-CN" sz="2400" dirty="0" smtClean="0"/>
              <a:t>默认时采用系统消息默认处理函数</a:t>
            </a:r>
          </a:p>
          <a:p>
            <a:pPr>
              <a:spcBef>
                <a:spcPts val="0"/>
              </a:spcBef>
              <a:buNone/>
            </a:pPr>
            <a:r>
              <a:rPr lang="en-US" altLang="zh-CN" sz="2400" dirty="0" smtClean="0"/>
              <a:t>        </a:t>
            </a:r>
            <a:r>
              <a:rPr lang="en-US" altLang="zh-CN" sz="2400" dirty="0"/>
              <a:t>break;</a:t>
            </a:r>
            <a:endParaRPr lang="zh-CN" altLang="zh-CN" sz="2400" dirty="0"/>
          </a:p>
          <a:p>
            <a:pPr>
              <a:spcBef>
                <a:spcPts val="0"/>
              </a:spcBef>
              <a:buNone/>
            </a:pPr>
            <a:r>
              <a:rPr lang="en-US" altLang="zh-CN" sz="2400" dirty="0"/>
              <a:t>    }</a:t>
            </a:r>
            <a:endParaRPr lang="zh-CN" altLang="zh-CN" sz="2400" dirty="0"/>
          </a:p>
          <a:p>
            <a:pPr>
              <a:spcBef>
                <a:spcPts val="0"/>
              </a:spcBef>
              <a:buNone/>
            </a:pPr>
            <a:r>
              <a:rPr lang="en-US" altLang="zh-CN" sz="2400" dirty="0"/>
              <a:t>    return 0;</a:t>
            </a:r>
            <a:endParaRPr lang="zh-CN" altLang="zh-CN" sz="2400" dirty="0"/>
          </a:p>
          <a:p>
            <a:pPr>
              <a:spcBef>
                <a:spcPts val="0"/>
              </a:spcBef>
              <a:buNone/>
            </a:pPr>
            <a:r>
              <a:rPr lang="en-US" altLang="zh-CN" sz="2400" dirty="0"/>
              <a:t>}</a:t>
            </a:r>
            <a:endParaRPr lang="zh-CN" altLang="zh-CN" sz="2400" dirty="0"/>
          </a:p>
        </p:txBody>
      </p:sp>
    </p:spTree>
    <p:extLst>
      <p:ext uri="{BB962C8B-B14F-4D97-AF65-F5344CB8AC3E}">
        <p14:creationId xmlns:p14="http://schemas.microsoft.com/office/powerpoint/2010/main" val="428459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up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1"/>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8772FB8C-77A9-41E1-A59E-415CFCA209A9}" type="slidenum">
              <a:rPr lang="en-US" altLang="zh-CN" sz="1400" smtClean="0"/>
              <a:pPr>
                <a:spcBef>
                  <a:spcPct val="50000"/>
                </a:spcBef>
                <a:buFontTx/>
                <a:buNone/>
              </a:pPr>
              <a:t>5</a:t>
            </a:fld>
            <a:endParaRPr lang="en-US" altLang="zh-CN" sz="1400" smtClean="0"/>
          </a:p>
        </p:txBody>
      </p:sp>
      <p:sp>
        <p:nvSpPr>
          <p:cNvPr id="3" name="文本框 2"/>
          <p:cNvSpPr txBox="1"/>
          <p:nvPr/>
        </p:nvSpPr>
        <p:spPr>
          <a:xfrm>
            <a:off x="128588" y="333375"/>
            <a:ext cx="9648825" cy="1076325"/>
          </a:xfrm>
          <a:prstGeom prst="rect">
            <a:avLst/>
          </a:prstGeom>
          <a:noFill/>
        </p:spPr>
        <p:txBody>
          <a:bodyPr>
            <a:spAutoFit/>
          </a:bodyPr>
          <a:lstStyle/>
          <a:p>
            <a:pPr>
              <a:defRPr/>
            </a:pPr>
            <a:r>
              <a:rPr lang="en-US" altLang="zh-CN" sz="3200" b="1" dirty="0">
                <a:solidFill>
                  <a:srgbClr val="FFCCFF"/>
                </a:solidFill>
                <a:latin typeface="+mn-ea"/>
                <a:ea typeface="+mn-ea"/>
              </a:rPr>
              <a:t>3.</a:t>
            </a:r>
            <a:r>
              <a:rPr lang="zh-CN" altLang="en-US" sz="3200" b="1" dirty="0">
                <a:solidFill>
                  <a:srgbClr val="FFCCFF"/>
                </a:solidFill>
                <a:latin typeface="+mn-ea"/>
                <a:ea typeface="+mn-ea"/>
              </a:rPr>
              <a:t>多任务和多线程</a:t>
            </a:r>
            <a:r>
              <a:rPr lang="en-US" altLang="zh-CN" sz="3200" b="1" dirty="0">
                <a:solidFill>
                  <a:srgbClr val="FFFFCC"/>
                </a:solidFill>
                <a:latin typeface="+mn-ea"/>
                <a:ea typeface="+mn-ea"/>
              </a:rPr>
              <a:t>—Windows</a:t>
            </a:r>
            <a:r>
              <a:rPr lang="zh-CN" altLang="en-US" sz="3200" b="1" dirty="0">
                <a:solidFill>
                  <a:srgbClr val="FFFFCC"/>
                </a:solidFill>
                <a:latin typeface="+mn-ea"/>
                <a:ea typeface="+mn-ea"/>
              </a:rPr>
              <a:t>是多任务的操作系统，能同时运行多个应用程序。</a:t>
            </a:r>
            <a:endParaRPr lang="en-US" altLang="zh-CN" sz="3200" b="1" dirty="0">
              <a:solidFill>
                <a:srgbClr val="FFFFCC"/>
              </a:solidFill>
              <a:latin typeface="+mn-ea"/>
              <a:ea typeface="+mn-ea"/>
            </a:endParaRPr>
          </a:p>
        </p:txBody>
      </p:sp>
      <p:sp>
        <p:nvSpPr>
          <p:cNvPr id="4" name="文本框 3"/>
          <p:cNvSpPr txBox="1"/>
          <p:nvPr/>
        </p:nvSpPr>
        <p:spPr>
          <a:xfrm>
            <a:off x="109538" y="1700213"/>
            <a:ext cx="9648825" cy="4032250"/>
          </a:xfrm>
          <a:prstGeom prst="rect">
            <a:avLst/>
          </a:prstGeom>
          <a:noFill/>
        </p:spPr>
        <p:txBody>
          <a:bodyPr>
            <a:spAutoFit/>
          </a:bodyPr>
          <a:lstStyle/>
          <a:p>
            <a:pPr>
              <a:defRPr/>
            </a:pPr>
            <a:r>
              <a:rPr lang="en-US" altLang="zh-CN" sz="3200" b="1" dirty="0">
                <a:solidFill>
                  <a:srgbClr val="FFCCFF"/>
                </a:solidFill>
                <a:latin typeface="+mn-ea"/>
                <a:ea typeface="+mn-ea"/>
              </a:rPr>
              <a:t>4.</a:t>
            </a:r>
            <a:r>
              <a:rPr lang="zh-CN" altLang="en-US" sz="3200" b="1" dirty="0">
                <a:solidFill>
                  <a:srgbClr val="FFCCFF"/>
                </a:solidFill>
                <a:latin typeface="+mn-ea"/>
                <a:ea typeface="+mn-ea"/>
              </a:rPr>
              <a:t>多形式的输入输出手段</a:t>
            </a:r>
            <a:r>
              <a:rPr lang="en-US" altLang="zh-CN" sz="3200" b="1" dirty="0">
                <a:solidFill>
                  <a:srgbClr val="FFFFCC"/>
                </a:solidFill>
                <a:latin typeface="+mn-ea"/>
                <a:ea typeface="+mn-ea"/>
              </a:rPr>
              <a:t>—Windows</a:t>
            </a:r>
            <a:r>
              <a:rPr lang="zh-CN" altLang="en-US" sz="3200" b="1" dirty="0">
                <a:solidFill>
                  <a:srgbClr val="FFFFCC"/>
                </a:solidFill>
                <a:latin typeface="+mn-ea"/>
                <a:ea typeface="+mn-ea"/>
              </a:rPr>
              <a:t>应用是基于</a:t>
            </a:r>
            <a:r>
              <a:rPr lang="en-US" altLang="zh-CN" sz="3200" b="1" dirty="0">
                <a:solidFill>
                  <a:srgbClr val="FFFFCC"/>
                </a:solidFill>
                <a:latin typeface="+mn-ea"/>
                <a:ea typeface="+mn-ea"/>
              </a:rPr>
              <a:t>GUI</a:t>
            </a:r>
            <a:r>
              <a:rPr lang="zh-CN" altLang="en-US" sz="3200" b="1" dirty="0">
                <a:solidFill>
                  <a:srgbClr val="FFFFCC"/>
                </a:solidFill>
                <a:latin typeface="+mn-ea"/>
                <a:ea typeface="+mn-ea"/>
              </a:rPr>
              <a:t>的</a:t>
            </a:r>
            <a:r>
              <a:rPr lang="en-US" altLang="zh-CN" sz="3200" b="1" dirty="0">
                <a:solidFill>
                  <a:srgbClr val="FFFFCC"/>
                </a:solidFill>
                <a:latin typeface="+mn-ea"/>
                <a:ea typeface="+mn-ea"/>
              </a:rPr>
              <a:t>(Graphical User Interface</a:t>
            </a:r>
            <a:r>
              <a:rPr lang="zh-CN" altLang="en-US" sz="3200" b="1" dirty="0">
                <a:solidFill>
                  <a:srgbClr val="FFFFCC"/>
                </a:solidFill>
                <a:latin typeface="+mn-ea"/>
                <a:ea typeface="+mn-ea"/>
              </a:rPr>
              <a:t>，图形用户界面</a:t>
            </a:r>
            <a:r>
              <a:rPr lang="en-US" altLang="zh-CN" sz="3200" b="1" dirty="0">
                <a:solidFill>
                  <a:srgbClr val="FFFFCC"/>
                </a:solidFill>
                <a:latin typeface="+mn-ea"/>
                <a:ea typeface="+mn-ea"/>
              </a:rPr>
              <a:t>)</a:t>
            </a:r>
            <a:r>
              <a:rPr lang="zh-CN" altLang="en-US" sz="3200" b="1" dirty="0">
                <a:solidFill>
                  <a:srgbClr val="FFFFCC"/>
                </a:solidFill>
                <a:latin typeface="+mn-ea"/>
                <a:ea typeface="+mn-ea"/>
              </a:rPr>
              <a:t>。基于控制台的应用程序是文本输入，即通过键盘输入。</a:t>
            </a:r>
            <a:r>
              <a:rPr lang="en-US" altLang="zh-CN" sz="3200" b="1" dirty="0">
                <a:solidFill>
                  <a:srgbClr val="FFFFCC"/>
                </a:solidFill>
                <a:latin typeface="+mn-ea"/>
                <a:ea typeface="+mn-ea"/>
              </a:rPr>
              <a:t>Windows</a:t>
            </a:r>
            <a:r>
              <a:rPr lang="zh-CN" altLang="en-US" sz="3200" b="1" dirty="0">
                <a:solidFill>
                  <a:srgbClr val="FFFFCC"/>
                </a:solidFill>
                <a:latin typeface="+mn-ea"/>
                <a:ea typeface="+mn-ea"/>
              </a:rPr>
              <a:t>应用的输入手段包括硬件方式和软件方式，硬件如鼠标（左右键、单双击等）、键盘等物理设备进行输入，软件输入的典型就是使用定时器</a:t>
            </a:r>
            <a:r>
              <a:rPr lang="en-US" altLang="zh-CN" sz="3200" b="1" dirty="0">
                <a:solidFill>
                  <a:srgbClr val="FFFFCC"/>
                </a:solidFill>
                <a:latin typeface="+mn-ea"/>
                <a:ea typeface="+mn-ea"/>
              </a:rPr>
              <a:t>(timer)</a:t>
            </a:r>
            <a:r>
              <a:rPr lang="zh-CN" altLang="en-US" sz="3200" b="1" dirty="0">
                <a:solidFill>
                  <a:srgbClr val="FFFFCC"/>
                </a:solidFill>
                <a:latin typeface="+mn-ea"/>
                <a:ea typeface="+mn-ea"/>
              </a:rPr>
              <a:t>的方式，每隔一个时间间隔就可以进行事先定义好的输入，这种属于自动输入，无须用户直接干预。</a:t>
            </a:r>
            <a:endParaRPr lang="en-US" altLang="zh-CN" sz="3200" b="1" dirty="0">
              <a:solidFill>
                <a:srgbClr val="FFFFCC"/>
              </a:solidFill>
              <a:latin typeface="+mn-ea"/>
              <a:ea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131DC6C-9E4B-426C-BF5C-E88C103A724E}" type="slidenum">
              <a:rPr lang="en-US" altLang="zh-CN" sz="1400" smtClean="0"/>
              <a:pPr>
                <a:spcBef>
                  <a:spcPct val="50000"/>
                </a:spcBef>
                <a:buFontTx/>
                <a:buNone/>
              </a:pPr>
              <a:t>6</a:t>
            </a:fld>
            <a:endParaRPr lang="en-US" altLang="zh-CN" sz="1400" smtClean="0"/>
          </a:p>
        </p:txBody>
      </p:sp>
      <p:sp>
        <p:nvSpPr>
          <p:cNvPr id="3" name="文本框 2"/>
          <p:cNvSpPr txBox="1"/>
          <p:nvPr/>
        </p:nvSpPr>
        <p:spPr>
          <a:xfrm>
            <a:off x="415925" y="188913"/>
            <a:ext cx="9217025" cy="6494462"/>
          </a:xfrm>
          <a:prstGeom prst="rect">
            <a:avLst/>
          </a:prstGeom>
          <a:noFill/>
        </p:spPr>
        <p:txBody>
          <a:bodyPr>
            <a:spAutoFit/>
          </a:bodyPr>
          <a:lstStyle/>
          <a:p>
            <a:pPr>
              <a:defRPr/>
            </a:pPr>
            <a:r>
              <a:rPr lang="en-US" altLang="zh-CN" sz="3200" b="1" dirty="0">
                <a:solidFill>
                  <a:srgbClr val="FFCCFF"/>
                </a:solidFill>
                <a:latin typeface="+mn-ea"/>
                <a:ea typeface="+mn-ea"/>
              </a:rPr>
              <a:t>5. </a:t>
            </a:r>
            <a:r>
              <a:rPr lang="zh-CN" altLang="en-US" sz="3200" b="1" dirty="0">
                <a:solidFill>
                  <a:srgbClr val="FFCCFF"/>
                </a:solidFill>
                <a:latin typeface="+mn-ea"/>
                <a:ea typeface="+mn-ea"/>
              </a:rPr>
              <a:t>设备无关的图形输出</a:t>
            </a:r>
            <a:r>
              <a:rPr lang="en-US" altLang="zh-CN" sz="3200" b="1" dirty="0">
                <a:solidFill>
                  <a:srgbClr val="FFFFCC"/>
                </a:solidFill>
                <a:latin typeface="+mn-ea"/>
                <a:ea typeface="+mn-ea"/>
              </a:rPr>
              <a:t>—Windows</a:t>
            </a:r>
            <a:r>
              <a:rPr lang="zh-CN" altLang="en-US" sz="3200" b="1" dirty="0">
                <a:solidFill>
                  <a:srgbClr val="FFFFCC"/>
                </a:solidFill>
                <a:latin typeface="+mn-ea"/>
                <a:ea typeface="+mn-ea"/>
              </a:rPr>
              <a:t>是多窗口的操作系统，由操作系统来统一管理屏幕输出，</a:t>
            </a:r>
            <a:r>
              <a:rPr lang="en-US" altLang="zh-CN" sz="3200" b="1" dirty="0">
                <a:solidFill>
                  <a:srgbClr val="FFFFCC"/>
                </a:solidFill>
                <a:latin typeface="+mn-ea"/>
                <a:ea typeface="+mn-ea"/>
              </a:rPr>
              <a:t>Windows</a:t>
            </a:r>
            <a:r>
              <a:rPr lang="zh-CN" altLang="en-US" sz="3200" b="1" dirty="0">
                <a:solidFill>
                  <a:srgbClr val="FFFFCC"/>
                </a:solidFill>
                <a:latin typeface="+mn-ea"/>
                <a:ea typeface="+mn-ea"/>
              </a:rPr>
              <a:t>的每一个应用程序对屏幕的一部分（或全部）进行操作，每部分窗口输出的时候，</a:t>
            </a:r>
            <a:r>
              <a:rPr lang="zh-CN" altLang="en-US" sz="3200" b="1" dirty="0" smtClean="0">
                <a:solidFill>
                  <a:srgbClr val="FFFFCC"/>
                </a:solidFill>
                <a:latin typeface="+mn-ea"/>
                <a:ea typeface="+mn-ea"/>
              </a:rPr>
              <a:t>要向操作系统</a:t>
            </a:r>
            <a:r>
              <a:rPr lang="zh-CN" altLang="en-US" sz="3200" b="1" dirty="0">
                <a:solidFill>
                  <a:srgbClr val="FFFFCC"/>
                </a:solidFill>
                <a:latin typeface="+mn-ea"/>
                <a:ea typeface="+mn-ea"/>
              </a:rPr>
              <a:t>提出请求，由操作系统完成实际的输出。</a:t>
            </a:r>
            <a:endParaRPr lang="en-US" altLang="zh-CN" sz="3200" b="1" dirty="0">
              <a:solidFill>
                <a:srgbClr val="FFFFCC"/>
              </a:solidFill>
              <a:latin typeface="+mn-ea"/>
              <a:ea typeface="+mn-ea"/>
            </a:endParaRPr>
          </a:p>
          <a:p>
            <a:pPr>
              <a:defRPr/>
            </a:pPr>
            <a:r>
              <a:rPr lang="en-US" altLang="zh-CN" sz="3200" b="1" dirty="0">
                <a:solidFill>
                  <a:srgbClr val="FFFFCC"/>
                </a:solidFill>
                <a:latin typeface="+mn-ea"/>
                <a:ea typeface="+mn-ea"/>
              </a:rPr>
              <a:t>    Windows</a:t>
            </a:r>
            <a:r>
              <a:rPr lang="zh-CN" altLang="en-US" sz="3200" b="1" dirty="0">
                <a:solidFill>
                  <a:srgbClr val="FFFFCC"/>
                </a:solidFill>
                <a:latin typeface="+mn-ea"/>
                <a:ea typeface="+mn-ea"/>
              </a:rPr>
              <a:t>输出的是图形，系统提供了丰富的图形函数，由于字符也当图形来输出 ，因此字符</a:t>
            </a:r>
            <a:r>
              <a:rPr lang="zh-CN" altLang="en-US" sz="3200" b="1" dirty="0" smtClean="0">
                <a:solidFill>
                  <a:srgbClr val="FFFFCC"/>
                </a:solidFill>
                <a:latin typeface="+mn-ea"/>
                <a:ea typeface="+mn-ea"/>
              </a:rPr>
              <a:t>定位</a:t>
            </a:r>
            <a:r>
              <a:rPr lang="zh-CN" altLang="en-US" sz="3200" b="1" dirty="0">
                <a:solidFill>
                  <a:srgbClr val="FFFFCC"/>
                </a:solidFill>
                <a:latin typeface="+mn-ea"/>
                <a:ea typeface="+mn-ea"/>
              </a:rPr>
              <a:t>就</a:t>
            </a:r>
            <a:r>
              <a:rPr lang="zh-CN" altLang="en-US" sz="3200" b="1" dirty="0" smtClean="0">
                <a:solidFill>
                  <a:srgbClr val="FFFFCC"/>
                </a:solidFill>
                <a:latin typeface="+mn-ea"/>
                <a:ea typeface="+mn-ea"/>
              </a:rPr>
              <a:t>相对</a:t>
            </a:r>
            <a:r>
              <a:rPr lang="zh-CN" altLang="en-US" sz="3200" b="1" dirty="0">
                <a:solidFill>
                  <a:srgbClr val="FFFFCC"/>
                </a:solidFill>
                <a:latin typeface="+mn-ea"/>
                <a:ea typeface="+mn-ea"/>
              </a:rPr>
              <a:t>比较复杂，但输出的效果也很多样化。</a:t>
            </a:r>
            <a:endParaRPr lang="en-US" altLang="zh-CN" sz="3200" b="1" dirty="0">
              <a:solidFill>
                <a:srgbClr val="FFFFCC"/>
              </a:solidFill>
              <a:latin typeface="+mn-ea"/>
              <a:ea typeface="+mn-ea"/>
            </a:endParaRPr>
          </a:p>
          <a:p>
            <a:pPr>
              <a:defRPr/>
            </a:pPr>
            <a:r>
              <a:rPr lang="en-US" altLang="zh-CN" sz="3200" b="1" dirty="0">
                <a:solidFill>
                  <a:srgbClr val="FFFFCC"/>
                </a:solidFill>
                <a:latin typeface="+mn-ea"/>
                <a:ea typeface="+mn-ea"/>
              </a:rPr>
              <a:t>  </a:t>
            </a:r>
            <a:r>
              <a:rPr lang="zh-CN" altLang="en-US" sz="3200" b="1" dirty="0">
                <a:solidFill>
                  <a:srgbClr val="FFFFCC"/>
                </a:solidFill>
                <a:latin typeface="+mn-ea"/>
                <a:ea typeface="+mn-ea"/>
              </a:rPr>
              <a:t>  还有最主要的一点，输出是设备无关的，系统使用</a:t>
            </a:r>
            <a:r>
              <a:rPr lang="en-US" altLang="zh-CN" sz="3200" b="1" dirty="0">
                <a:solidFill>
                  <a:srgbClr val="FFFFCC"/>
                </a:solidFill>
                <a:latin typeface="+mn-ea"/>
                <a:ea typeface="+mn-ea"/>
              </a:rPr>
              <a:t>GDI</a:t>
            </a:r>
            <a:r>
              <a:rPr lang="zh-CN" altLang="en-US" sz="3200" b="1" dirty="0">
                <a:solidFill>
                  <a:srgbClr val="FFFFCC"/>
                </a:solidFill>
                <a:latin typeface="+mn-ea"/>
                <a:ea typeface="+mn-ea"/>
              </a:rPr>
              <a:t>（</a:t>
            </a:r>
            <a:r>
              <a:rPr lang="en-US" altLang="zh-CN" sz="3200" b="1" dirty="0">
                <a:solidFill>
                  <a:srgbClr val="FFFFCC"/>
                </a:solidFill>
                <a:latin typeface="+mn-ea"/>
                <a:ea typeface="+mn-ea"/>
              </a:rPr>
              <a:t>Graphics Device Interface</a:t>
            </a:r>
            <a:r>
              <a:rPr lang="zh-CN" altLang="en-US" sz="3200" b="1" dirty="0">
                <a:solidFill>
                  <a:srgbClr val="FFFFCC"/>
                </a:solidFill>
                <a:latin typeface="+mn-ea"/>
                <a:ea typeface="+mn-ea"/>
              </a:rPr>
              <a:t>，图形设备接口）进行输出，屏蔽了不同设备的差异。对不同的打印机，</a:t>
            </a:r>
            <a:r>
              <a:rPr lang="en-US" altLang="zh-CN" sz="3200" b="1" dirty="0">
                <a:solidFill>
                  <a:srgbClr val="FFFFCC"/>
                </a:solidFill>
                <a:latin typeface="+mn-ea"/>
                <a:ea typeface="+mn-ea"/>
              </a:rPr>
              <a:t>GDI</a:t>
            </a:r>
            <a:r>
              <a:rPr lang="zh-CN" altLang="en-US" sz="3200" b="1" dirty="0">
                <a:solidFill>
                  <a:srgbClr val="FFFFCC"/>
                </a:solidFill>
                <a:latin typeface="+mn-ea"/>
                <a:ea typeface="+mn-ea"/>
              </a:rPr>
              <a:t>只要将数据传送给驱动程序就可以了，然后由驱动程序产生命令进行图形绘制。</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02D30901-989A-4104-9E53-E1468DF76EEA}" type="slidenum">
              <a:rPr lang="en-US" altLang="zh-CN" sz="1400" smtClean="0"/>
              <a:pPr>
                <a:spcBef>
                  <a:spcPct val="50000"/>
                </a:spcBef>
                <a:buFontTx/>
                <a:buNone/>
              </a:pPr>
              <a:t>7</a:t>
            </a:fld>
            <a:endParaRPr lang="en-US" altLang="zh-CN" sz="1400" smtClean="0"/>
          </a:p>
        </p:txBody>
      </p:sp>
      <p:sp>
        <p:nvSpPr>
          <p:cNvPr id="9218" name="Text Box 2"/>
          <p:cNvSpPr txBox="1">
            <a:spLocks noChangeArrowheads="1"/>
          </p:cNvSpPr>
          <p:nvPr/>
        </p:nvSpPr>
        <p:spPr bwMode="auto">
          <a:xfrm>
            <a:off x="0" y="5384800"/>
            <a:ext cx="9906000" cy="124460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05000"/>
              </a:lnSpc>
              <a:spcBef>
                <a:spcPct val="0"/>
              </a:spcBef>
              <a:buFontTx/>
              <a:buNone/>
            </a:pPr>
            <a:r>
              <a:rPr lang="zh-CN" altLang="en-US" sz="2400" b="1"/>
              <a:t>采用交互式方法时，可视化开发平台给出了许多选用的</a:t>
            </a:r>
            <a:r>
              <a:rPr lang="zh-CN" altLang="en-US" sz="2400" b="1">
                <a:solidFill>
                  <a:srgbClr val="FF3300"/>
                </a:solidFill>
              </a:rPr>
              <a:t>对象</a:t>
            </a:r>
            <a:r>
              <a:rPr lang="zh-CN" altLang="en-US" sz="2400" b="1"/>
              <a:t>，程序员可选择所需</a:t>
            </a:r>
            <a:r>
              <a:rPr lang="zh-CN" altLang="en-US" sz="2400" b="1">
                <a:solidFill>
                  <a:srgbClr val="FF3300"/>
                </a:solidFill>
              </a:rPr>
              <a:t>对象</a:t>
            </a:r>
            <a:r>
              <a:rPr lang="zh-CN" altLang="en-US" sz="2400" b="1"/>
              <a:t>并确定其属性，由此搭建起应用程序的“大框架”，并可根据需要进一步编写必要的细节代码段，最后构成完整的</a:t>
            </a:r>
            <a:r>
              <a:rPr lang="zh-CN" altLang="en-US" sz="2400" b="1">
                <a:solidFill>
                  <a:srgbClr val="FF00FF"/>
                </a:solidFill>
              </a:rPr>
              <a:t>应用程序</a:t>
            </a:r>
          </a:p>
        </p:txBody>
      </p:sp>
      <p:grpSp>
        <p:nvGrpSpPr>
          <p:cNvPr id="9247" name="Group 31"/>
          <p:cNvGrpSpPr>
            <a:grpSpLocks/>
          </p:cNvGrpSpPr>
          <p:nvPr/>
        </p:nvGrpSpPr>
        <p:grpSpPr bwMode="auto">
          <a:xfrm>
            <a:off x="660400" y="0"/>
            <a:ext cx="8585200" cy="1116013"/>
            <a:chOff x="384" y="0"/>
            <a:chExt cx="4992" cy="703"/>
          </a:xfrm>
        </p:grpSpPr>
        <p:sp>
          <p:nvSpPr>
            <p:cNvPr id="11281" name="AutoShape 4"/>
            <p:cNvSpPr>
              <a:spLocks/>
            </p:cNvSpPr>
            <p:nvPr/>
          </p:nvSpPr>
          <p:spPr bwMode="auto">
            <a:xfrm>
              <a:off x="1884" y="92"/>
              <a:ext cx="276" cy="484"/>
            </a:xfrm>
            <a:prstGeom prst="leftBrace">
              <a:avLst>
                <a:gd name="adj1" fmla="val 14614"/>
                <a:gd name="adj2" fmla="val 50000"/>
              </a:avLst>
            </a:prstGeom>
            <a:noFill/>
            <a:ln w="50800">
              <a:solidFill>
                <a:srgbClr val="FFFF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11282" name="Line 6"/>
            <p:cNvSpPr>
              <a:spLocks noChangeShapeType="1"/>
            </p:cNvSpPr>
            <p:nvPr/>
          </p:nvSpPr>
          <p:spPr bwMode="auto">
            <a:xfrm>
              <a:off x="2640" y="288"/>
              <a:ext cx="883" cy="0"/>
            </a:xfrm>
            <a:prstGeom prst="line">
              <a:avLst/>
            </a:prstGeom>
            <a:noFill/>
            <a:ln w="57150">
              <a:solidFill>
                <a:srgbClr val="FFFF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283" name="Group 30"/>
            <p:cNvGrpSpPr>
              <a:grpSpLocks/>
            </p:cNvGrpSpPr>
            <p:nvPr/>
          </p:nvGrpSpPr>
          <p:grpSpPr bwMode="auto">
            <a:xfrm>
              <a:off x="384" y="0"/>
              <a:ext cx="4992" cy="703"/>
              <a:chOff x="384" y="0"/>
              <a:chExt cx="4992" cy="703"/>
            </a:xfrm>
          </p:grpSpPr>
          <p:sp>
            <p:nvSpPr>
              <p:cNvPr id="11284" name="Text Box 3"/>
              <p:cNvSpPr txBox="1">
                <a:spLocks noChangeArrowheads="1"/>
              </p:cNvSpPr>
              <p:nvPr/>
            </p:nvSpPr>
            <p:spPr bwMode="auto">
              <a:xfrm>
                <a:off x="384" y="95"/>
                <a:ext cx="1467" cy="488"/>
              </a:xfrm>
              <a:prstGeom prst="rect">
                <a:avLst/>
              </a:prstGeom>
              <a:solidFill>
                <a:srgbClr val="FFCC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80000"/>
                  </a:lnSpc>
                  <a:spcBef>
                    <a:spcPct val="0"/>
                  </a:spcBef>
                  <a:buFontTx/>
                  <a:buNone/>
                </a:pPr>
                <a:r>
                  <a:rPr lang="en-US" altLang="zh-CN" sz="2800" b="1">
                    <a:solidFill>
                      <a:srgbClr val="FF00FF"/>
                    </a:solidFill>
                  </a:rPr>
                  <a:t>Windows</a:t>
                </a:r>
                <a:r>
                  <a:rPr lang="zh-CN" altLang="en-US" sz="2800" b="1"/>
                  <a:t>的</a:t>
                </a:r>
              </a:p>
              <a:p>
                <a:pPr>
                  <a:lnSpc>
                    <a:spcPct val="80000"/>
                  </a:lnSpc>
                  <a:spcBef>
                    <a:spcPct val="0"/>
                  </a:spcBef>
                  <a:buFontTx/>
                  <a:buNone/>
                </a:pPr>
                <a:r>
                  <a:rPr lang="zh-CN" altLang="en-US" sz="2800" b="1"/>
                  <a:t>程序设计语言</a:t>
                </a:r>
              </a:p>
            </p:txBody>
          </p:sp>
          <p:sp>
            <p:nvSpPr>
              <p:cNvPr id="11285" name="Text Box 5"/>
              <p:cNvSpPr txBox="1">
                <a:spLocks noChangeArrowheads="1"/>
              </p:cNvSpPr>
              <p:nvPr/>
            </p:nvSpPr>
            <p:spPr bwMode="auto">
              <a:xfrm>
                <a:off x="2182" y="0"/>
                <a:ext cx="440" cy="703"/>
              </a:xfrm>
              <a:prstGeom prst="rect">
                <a:avLst/>
              </a:prstGeom>
              <a:solidFill>
                <a:srgbClr val="FFCC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Tx/>
                  <a:buNone/>
                </a:pPr>
                <a:r>
                  <a:rPr lang="en-US" altLang="zh-CN" sz="2800" b="1"/>
                  <a:t>VC</a:t>
                </a:r>
              </a:p>
              <a:p>
                <a:pPr eaLnBrk="1" hangingPunct="1">
                  <a:lnSpc>
                    <a:spcPct val="80000"/>
                  </a:lnSpc>
                  <a:spcBef>
                    <a:spcPct val="0"/>
                  </a:spcBef>
                  <a:buFontTx/>
                  <a:buNone/>
                </a:pPr>
                <a:r>
                  <a:rPr lang="en-US" altLang="zh-CN" sz="2800" b="1"/>
                  <a:t>C#</a:t>
                </a:r>
              </a:p>
              <a:p>
                <a:pPr eaLnBrk="1" hangingPunct="1">
                  <a:lnSpc>
                    <a:spcPct val="80000"/>
                  </a:lnSpc>
                  <a:spcBef>
                    <a:spcPct val="0"/>
                  </a:spcBef>
                  <a:buFontTx/>
                  <a:buNone/>
                </a:pPr>
                <a:r>
                  <a:rPr lang="en-US" altLang="zh-CN" sz="2800" b="1"/>
                  <a:t>VJ</a:t>
                </a:r>
                <a:endParaRPr lang="en-US" altLang="zh-CN" sz="2800"/>
              </a:p>
            </p:txBody>
          </p:sp>
          <p:sp>
            <p:nvSpPr>
              <p:cNvPr id="11286" name="Text Box 7"/>
              <p:cNvSpPr txBox="1">
                <a:spLocks noChangeArrowheads="1"/>
              </p:cNvSpPr>
              <p:nvPr/>
            </p:nvSpPr>
            <p:spPr bwMode="auto">
              <a:xfrm>
                <a:off x="3543" y="21"/>
                <a:ext cx="1833" cy="596"/>
              </a:xfrm>
              <a:prstGeom prst="rect">
                <a:avLst/>
              </a:prstGeom>
              <a:solidFill>
                <a:srgbClr val="FFCCFF"/>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都是“面向</a:t>
                </a:r>
                <a:r>
                  <a:rPr lang="zh-CN" altLang="en-US" sz="2800" b="1">
                    <a:solidFill>
                      <a:srgbClr val="FF3300"/>
                    </a:solidFill>
                  </a:rPr>
                  <a:t>对象</a:t>
                </a:r>
                <a:r>
                  <a:rPr lang="zh-CN" altLang="en-US" sz="2800" b="1"/>
                  <a:t>”的程序设计语言</a:t>
                </a:r>
                <a:endParaRPr lang="zh-CN" altLang="en-US" sz="2800"/>
              </a:p>
            </p:txBody>
          </p:sp>
        </p:grpSp>
      </p:grpSp>
      <p:grpSp>
        <p:nvGrpSpPr>
          <p:cNvPr id="9245" name="Group 29"/>
          <p:cNvGrpSpPr>
            <a:grpSpLocks/>
          </p:cNvGrpSpPr>
          <p:nvPr/>
        </p:nvGrpSpPr>
        <p:grpSpPr bwMode="auto">
          <a:xfrm>
            <a:off x="660400" y="1249363"/>
            <a:ext cx="5122863" cy="1798637"/>
            <a:chOff x="384" y="787"/>
            <a:chExt cx="2979" cy="1133"/>
          </a:xfrm>
        </p:grpSpPr>
        <p:sp>
          <p:nvSpPr>
            <p:cNvPr id="11278" name="Text Box 10"/>
            <p:cNvSpPr txBox="1">
              <a:spLocks noChangeArrowheads="1"/>
            </p:cNvSpPr>
            <p:nvPr/>
          </p:nvSpPr>
          <p:spPr bwMode="auto">
            <a:xfrm>
              <a:off x="384" y="998"/>
              <a:ext cx="1691" cy="596"/>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3300"/>
                  </a:solidFill>
                </a:rPr>
                <a:t>对象</a:t>
              </a:r>
              <a:r>
                <a:rPr lang="zh-CN" altLang="en-US" sz="2800" b="1"/>
                <a:t>是</a:t>
              </a:r>
              <a:r>
                <a:rPr lang="en-US" altLang="zh-CN" sz="2800" b="1">
                  <a:solidFill>
                    <a:srgbClr val="FF00FF"/>
                  </a:solidFill>
                </a:rPr>
                <a:t>Windows</a:t>
              </a:r>
            </a:p>
            <a:p>
              <a:pPr eaLnBrk="1" hangingPunct="1">
                <a:spcBef>
                  <a:spcPct val="0"/>
                </a:spcBef>
                <a:buFontTx/>
                <a:buNone/>
              </a:pPr>
              <a:r>
                <a:rPr lang="zh-CN" altLang="en-US" sz="2800" b="1"/>
                <a:t>的规范部件</a:t>
              </a:r>
              <a:endParaRPr lang="zh-CN" altLang="en-US" sz="2800"/>
            </a:p>
          </p:txBody>
        </p:sp>
        <p:sp>
          <p:nvSpPr>
            <p:cNvPr id="11279" name="AutoShape 11"/>
            <p:cNvSpPr>
              <a:spLocks/>
            </p:cNvSpPr>
            <p:nvPr/>
          </p:nvSpPr>
          <p:spPr bwMode="auto">
            <a:xfrm>
              <a:off x="2064" y="868"/>
              <a:ext cx="240" cy="856"/>
            </a:xfrm>
            <a:prstGeom prst="leftBrace">
              <a:avLst>
                <a:gd name="adj1" fmla="val 29722"/>
                <a:gd name="adj2" fmla="val 50000"/>
              </a:avLst>
            </a:prstGeom>
            <a:noFill/>
            <a:ln w="50800">
              <a:solidFill>
                <a:srgbClr val="FFFF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sp>
          <p:nvSpPr>
            <p:cNvPr id="11280" name="Text Box 12"/>
            <p:cNvSpPr txBox="1">
              <a:spLocks noChangeArrowheads="1"/>
            </p:cNvSpPr>
            <p:nvPr/>
          </p:nvSpPr>
          <p:spPr bwMode="auto">
            <a:xfrm>
              <a:off x="2348" y="787"/>
              <a:ext cx="1015" cy="1133"/>
            </a:xfrm>
            <a:prstGeom prst="rect">
              <a:avLst/>
            </a:prstGeom>
            <a:solidFill>
              <a:srgbClr val="CC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0"/>
                </a:spcBef>
                <a:buFontTx/>
                <a:buNone/>
              </a:pPr>
              <a:r>
                <a:rPr lang="zh-CN" altLang="en-US" sz="2800" b="1"/>
                <a:t>窗口</a:t>
              </a:r>
            </a:p>
            <a:p>
              <a:pPr eaLnBrk="1" hangingPunct="1">
                <a:lnSpc>
                  <a:spcPct val="80000"/>
                </a:lnSpc>
                <a:spcBef>
                  <a:spcPct val="0"/>
                </a:spcBef>
                <a:buFontTx/>
                <a:buNone/>
              </a:pPr>
              <a:r>
                <a:rPr lang="zh-CN" altLang="en-US" sz="2800" b="1"/>
                <a:t>菜单</a:t>
              </a:r>
            </a:p>
            <a:p>
              <a:pPr eaLnBrk="1" hangingPunct="1">
                <a:lnSpc>
                  <a:spcPct val="80000"/>
                </a:lnSpc>
                <a:spcBef>
                  <a:spcPct val="0"/>
                </a:spcBef>
                <a:buFontTx/>
                <a:buNone/>
              </a:pPr>
              <a:r>
                <a:rPr lang="zh-CN" altLang="en-US" sz="2800" b="1"/>
                <a:t>按钮</a:t>
              </a:r>
            </a:p>
            <a:p>
              <a:pPr eaLnBrk="1" hangingPunct="1">
                <a:lnSpc>
                  <a:spcPct val="80000"/>
                </a:lnSpc>
                <a:spcBef>
                  <a:spcPct val="0"/>
                </a:spcBef>
                <a:buFontTx/>
                <a:buNone/>
              </a:pPr>
              <a:r>
                <a:rPr lang="zh-CN" altLang="en-US" sz="2800" b="1"/>
                <a:t>对话框</a:t>
              </a:r>
            </a:p>
            <a:p>
              <a:pPr eaLnBrk="1" hangingPunct="1">
                <a:lnSpc>
                  <a:spcPct val="80000"/>
                </a:lnSpc>
                <a:spcBef>
                  <a:spcPct val="0"/>
                </a:spcBef>
                <a:buFontTx/>
                <a:buNone/>
              </a:pPr>
              <a:r>
                <a:rPr lang="zh-CN" altLang="en-US" sz="2800" b="1"/>
                <a:t>程序模块</a:t>
              </a:r>
              <a:endParaRPr lang="zh-CN" altLang="en-US" sz="2800"/>
            </a:p>
          </p:txBody>
        </p:sp>
      </p:grpSp>
      <p:grpSp>
        <p:nvGrpSpPr>
          <p:cNvPr id="9249" name="Group 33"/>
          <p:cNvGrpSpPr>
            <a:grpSpLocks/>
          </p:cNvGrpSpPr>
          <p:nvPr/>
        </p:nvGrpSpPr>
        <p:grpSpPr bwMode="auto">
          <a:xfrm>
            <a:off x="5861050" y="1066800"/>
            <a:ext cx="4044950" cy="3981450"/>
            <a:chOff x="3692" y="672"/>
            <a:chExt cx="2548" cy="2508"/>
          </a:xfrm>
        </p:grpSpPr>
        <p:pic>
          <p:nvPicPr>
            <p:cNvPr id="11276" name="Picture 32" descr="G:\pic\800\bear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6" y="2352"/>
              <a:ext cx="1104" cy="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AutoShape 16"/>
            <p:cNvSpPr>
              <a:spLocks noChangeArrowheads="1"/>
            </p:cNvSpPr>
            <p:nvPr/>
          </p:nvSpPr>
          <p:spPr bwMode="auto">
            <a:xfrm>
              <a:off x="3692" y="672"/>
              <a:ext cx="2340" cy="1296"/>
            </a:xfrm>
            <a:prstGeom prst="cloudCallout">
              <a:avLst>
                <a:gd name="adj1" fmla="val 38375"/>
                <a:gd name="adj2" fmla="val 87037"/>
              </a:avLst>
            </a:prstGeom>
            <a:solidFill>
              <a:srgbClr val="FFFFCC"/>
            </a:solidFill>
            <a:ln w="9525">
              <a:solidFill>
                <a:srgbClr val="FF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t>编写</a:t>
              </a:r>
              <a:r>
                <a:rPr lang="en-US" altLang="zh-CN" sz="2400" b="1">
                  <a:solidFill>
                    <a:srgbClr val="FF00FF"/>
                  </a:solidFill>
                </a:rPr>
                <a:t>Windows</a:t>
              </a:r>
            </a:p>
            <a:p>
              <a:pPr eaLnBrk="1" hangingPunct="1">
                <a:spcBef>
                  <a:spcPct val="0"/>
                </a:spcBef>
                <a:buFontTx/>
                <a:buNone/>
              </a:pPr>
              <a:r>
                <a:rPr lang="zh-CN" altLang="en-US" sz="2400" b="1"/>
                <a:t>程序相当一部分工</a:t>
              </a:r>
            </a:p>
            <a:p>
              <a:pPr eaLnBrk="1" hangingPunct="1">
                <a:spcBef>
                  <a:spcPct val="0"/>
                </a:spcBef>
                <a:buFontTx/>
                <a:buNone/>
              </a:pPr>
              <a:r>
                <a:rPr lang="zh-CN" altLang="en-US" sz="2400" b="1"/>
                <a:t>作是在创建</a:t>
              </a:r>
              <a:r>
                <a:rPr lang="zh-CN" altLang="en-US" sz="2400" b="1">
                  <a:solidFill>
                    <a:srgbClr val="FF3300"/>
                  </a:solidFill>
                </a:rPr>
                <a:t>对象</a:t>
              </a:r>
              <a:r>
                <a:rPr lang="zh-CN" altLang="en-US" sz="2400" b="1"/>
                <a:t>和</a:t>
              </a:r>
            </a:p>
            <a:p>
              <a:pPr eaLnBrk="1" hangingPunct="1">
                <a:spcBef>
                  <a:spcPct val="0"/>
                </a:spcBef>
                <a:buFontTx/>
                <a:buNone/>
              </a:pPr>
              <a:r>
                <a:rPr lang="zh-CN" altLang="en-US" sz="2400" b="1"/>
                <a:t>为</a:t>
              </a:r>
              <a:r>
                <a:rPr lang="zh-CN" altLang="en-US" sz="2400" b="1">
                  <a:solidFill>
                    <a:srgbClr val="FF3300"/>
                  </a:solidFill>
                </a:rPr>
                <a:t>对象</a:t>
              </a:r>
              <a:r>
                <a:rPr lang="zh-CN" altLang="en-US" sz="2400" b="1"/>
                <a:t>属性赋值</a:t>
              </a:r>
            </a:p>
          </p:txBody>
        </p:sp>
      </p:grpSp>
      <p:sp>
        <p:nvSpPr>
          <p:cNvPr id="9234" name="Text Box 18"/>
          <p:cNvSpPr txBox="1">
            <a:spLocks noChangeArrowheads="1"/>
          </p:cNvSpPr>
          <p:nvPr/>
        </p:nvSpPr>
        <p:spPr bwMode="auto">
          <a:xfrm>
            <a:off x="660400" y="3214688"/>
            <a:ext cx="6418263" cy="519112"/>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solidFill>
                  <a:srgbClr val="FF3300"/>
                </a:solidFill>
              </a:rPr>
              <a:t>对象</a:t>
            </a:r>
            <a:r>
              <a:rPr lang="zh-CN" altLang="en-US" sz="2800" b="1"/>
              <a:t>特征：具有规范形态和操作模式</a:t>
            </a:r>
          </a:p>
        </p:txBody>
      </p:sp>
      <p:grpSp>
        <p:nvGrpSpPr>
          <p:cNvPr id="9244" name="Group 28"/>
          <p:cNvGrpSpPr>
            <a:grpSpLocks/>
          </p:cNvGrpSpPr>
          <p:nvPr/>
        </p:nvGrpSpPr>
        <p:grpSpPr bwMode="auto">
          <a:xfrm>
            <a:off x="660400" y="4083050"/>
            <a:ext cx="5480050" cy="946150"/>
            <a:chOff x="384" y="2572"/>
            <a:chExt cx="3186" cy="596"/>
          </a:xfrm>
        </p:grpSpPr>
        <p:sp>
          <p:nvSpPr>
            <p:cNvPr id="11273" name="Text Box 19"/>
            <p:cNvSpPr txBox="1">
              <a:spLocks noChangeArrowheads="1"/>
            </p:cNvSpPr>
            <p:nvPr/>
          </p:nvSpPr>
          <p:spPr bwMode="auto">
            <a:xfrm>
              <a:off x="384" y="2667"/>
              <a:ext cx="1010" cy="327"/>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编程方法</a:t>
              </a:r>
            </a:p>
          </p:txBody>
        </p:sp>
        <p:sp>
          <p:nvSpPr>
            <p:cNvPr id="11274" name="Text Box 20"/>
            <p:cNvSpPr txBox="1">
              <a:spLocks noChangeArrowheads="1"/>
            </p:cNvSpPr>
            <p:nvPr/>
          </p:nvSpPr>
          <p:spPr bwMode="auto">
            <a:xfrm>
              <a:off x="1536" y="2572"/>
              <a:ext cx="2034" cy="596"/>
            </a:xfrm>
            <a:prstGeom prst="rect">
              <a:avLst/>
            </a:prstGeom>
            <a:solidFill>
              <a:srgbClr val="CCFFFF"/>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b="1"/>
                <a:t>传统编写法</a:t>
              </a:r>
              <a:r>
                <a:rPr lang="en-US" altLang="zh-CN" sz="2800" b="1"/>
                <a:t>--&gt;</a:t>
              </a:r>
              <a:r>
                <a:rPr lang="en-US" altLang="zh-CN" sz="2800" b="1">
                  <a:solidFill>
                    <a:srgbClr val="FF0066"/>
                  </a:solidFill>
                </a:rPr>
                <a:t>API</a:t>
              </a:r>
            </a:p>
            <a:p>
              <a:pPr eaLnBrk="1" hangingPunct="1">
                <a:spcBef>
                  <a:spcPct val="0"/>
                </a:spcBef>
                <a:buFontTx/>
                <a:buNone/>
              </a:pPr>
              <a:r>
                <a:rPr lang="zh-CN" altLang="en-US" sz="2800" b="1"/>
                <a:t>交互式方法</a:t>
              </a:r>
              <a:r>
                <a:rPr lang="en-US" altLang="zh-CN" sz="2800" b="1"/>
                <a:t>--&gt;</a:t>
              </a:r>
              <a:r>
                <a:rPr lang="en-US" altLang="zh-CN" sz="2800" b="1">
                  <a:solidFill>
                    <a:srgbClr val="3366FF"/>
                  </a:solidFill>
                </a:rPr>
                <a:t>MFC</a:t>
              </a:r>
            </a:p>
          </p:txBody>
        </p:sp>
        <p:sp>
          <p:nvSpPr>
            <p:cNvPr id="11275" name="AutoShape 21"/>
            <p:cNvSpPr>
              <a:spLocks/>
            </p:cNvSpPr>
            <p:nvPr/>
          </p:nvSpPr>
          <p:spPr bwMode="auto">
            <a:xfrm>
              <a:off x="1392" y="2652"/>
              <a:ext cx="96" cy="432"/>
            </a:xfrm>
            <a:prstGeom prst="leftBrace">
              <a:avLst>
                <a:gd name="adj1" fmla="val 37500"/>
                <a:gd name="adj2" fmla="val 50000"/>
              </a:avLst>
            </a:prstGeom>
            <a:noFill/>
            <a:ln w="50800">
              <a:solidFill>
                <a:srgbClr val="FFFF00"/>
              </a:solidFill>
              <a:round/>
              <a:headEnd/>
              <a:tailEnd/>
            </a:ln>
            <a:extLst>
              <a:ext uri="{909E8E84-426E-40DD-AFC4-6F175D3DCCD1}">
                <a14:hiddenFill xmlns:a14="http://schemas.microsoft.com/office/drawing/2010/main">
                  <a:solidFill>
                    <a:schemeClr val="accent1"/>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247"/>
                                        </p:tgtEl>
                                        <p:attrNameLst>
                                          <p:attrName>style.visibility</p:attrName>
                                        </p:attrNameLst>
                                      </p:cBhvr>
                                      <p:to>
                                        <p:strVal val="visible"/>
                                      </p:to>
                                    </p:set>
                                    <p:animEffect transition="in" filter="wipe(left)">
                                      <p:cBhvr>
                                        <p:cTn id="7" dur="500"/>
                                        <p:tgtEl>
                                          <p:spTgt spid="92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45"/>
                                        </p:tgtEl>
                                        <p:attrNameLst>
                                          <p:attrName>style.visibility</p:attrName>
                                        </p:attrNameLst>
                                      </p:cBhvr>
                                      <p:to>
                                        <p:strVal val="visible"/>
                                      </p:to>
                                    </p:set>
                                    <p:animEffect transition="in" filter="blinds(horizontal)">
                                      <p:cBhvr>
                                        <p:cTn id="12" dur="500"/>
                                        <p:tgtEl>
                                          <p:spTgt spid="9245"/>
                                        </p:tgtEl>
                                      </p:cBhvr>
                                    </p:animEffect>
                                  </p:childTnLst>
                                </p:cTn>
                              </p:par>
                            </p:childTnLst>
                          </p:cTn>
                        </p:par>
                        <p:par>
                          <p:cTn id="13" fill="hold" nodeType="afterGroup">
                            <p:stCondLst>
                              <p:cond delay="500"/>
                            </p:stCondLst>
                            <p:childTnLst>
                              <p:par>
                                <p:cTn id="14" presetID="22" presetClass="entr" presetSubtype="4" fill="hold" nodeType="afterEffect">
                                  <p:stCondLst>
                                    <p:cond delay="2760000"/>
                                  </p:stCondLst>
                                  <p:childTnLst>
                                    <p:set>
                                      <p:cBhvr>
                                        <p:cTn id="15" dur="1" fill="hold">
                                          <p:stCondLst>
                                            <p:cond delay="0"/>
                                          </p:stCondLst>
                                        </p:cTn>
                                        <p:tgtEl>
                                          <p:spTgt spid="9249"/>
                                        </p:tgtEl>
                                        <p:attrNameLst>
                                          <p:attrName>style.visibility</p:attrName>
                                        </p:attrNameLst>
                                      </p:cBhvr>
                                      <p:to>
                                        <p:strVal val="visible"/>
                                      </p:to>
                                    </p:set>
                                    <p:animEffect transition="in" filter="wipe(down)">
                                      <p:cBhvr>
                                        <p:cTn id="16" dur="500"/>
                                        <p:tgtEl>
                                          <p:spTgt spid="92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923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9244"/>
                                        </p:tgtEl>
                                        <p:attrNameLst>
                                          <p:attrName>style.visibility</p:attrName>
                                        </p:attrNameLst>
                                      </p:cBhvr>
                                      <p:to>
                                        <p:strVal val="visible"/>
                                      </p:to>
                                    </p:set>
                                    <p:animEffect transition="in" filter="box(in)">
                                      <p:cBhvr>
                                        <p:cTn id="25" dur="500"/>
                                        <p:tgtEl>
                                          <p:spTgt spid="924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32" fill="hold" grpId="0" nodeType="clickEffect">
                                  <p:stCondLst>
                                    <p:cond delay="0"/>
                                  </p:stCondLst>
                                  <p:childTnLst>
                                    <p:set>
                                      <p:cBhvr>
                                        <p:cTn id="29" dur="1" fill="hold">
                                          <p:stCondLst>
                                            <p:cond delay="0"/>
                                          </p:stCondLst>
                                        </p:cTn>
                                        <p:tgtEl>
                                          <p:spTgt spid="9218"/>
                                        </p:tgtEl>
                                        <p:attrNameLst>
                                          <p:attrName>style.visibility</p:attrName>
                                        </p:attrNameLst>
                                      </p:cBhvr>
                                      <p:to>
                                        <p:strVal val="visible"/>
                                      </p:to>
                                    </p:set>
                                    <p:animEffect transition="in" filter="box(out)">
                                      <p:cBhvr>
                                        <p:cTn id="30" dur="5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autoUpdateAnimBg="0"/>
      <p:bldP spid="9234"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CC05ECC1-50F7-498D-AA69-CC415BE414E4}" type="slidenum">
              <a:rPr lang="en-US" altLang="zh-CN" sz="1400" smtClean="0"/>
              <a:pPr>
                <a:spcBef>
                  <a:spcPct val="50000"/>
                </a:spcBef>
                <a:buFontTx/>
                <a:buNone/>
              </a:pPr>
              <a:t>8</a:t>
            </a:fld>
            <a:endParaRPr lang="en-US" altLang="zh-CN" sz="1400" smtClean="0"/>
          </a:p>
        </p:txBody>
      </p:sp>
      <p:sp>
        <p:nvSpPr>
          <p:cNvPr id="13315" name="Oval 4"/>
          <p:cNvSpPr>
            <a:spLocks noChangeArrowheads="1"/>
          </p:cNvSpPr>
          <p:nvPr/>
        </p:nvSpPr>
        <p:spPr bwMode="auto">
          <a:xfrm>
            <a:off x="3276600" y="2667000"/>
            <a:ext cx="1371600" cy="1371600"/>
          </a:xfrm>
          <a:prstGeom prst="ellipse">
            <a:avLst/>
          </a:prstGeom>
          <a:solidFill>
            <a:srgbClr val="CCFFFF"/>
          </a:solidFill>
          <a:ln w="9525">
            <a:solidFill>
              <a:srgbClr val="CC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b="1">
                <a:solidFill>
                  <a:srgbClr val="FF6600"/>
                </a:solidFill>
              </a:rPr>
              <a:t>API</a:t>
            </a:r>
            <a:endParaRPr lang="en-US" altLang="zh-CN" sz="2400"/>
          </a:p>
        </p:txBody>
      </p:sp>
      <p:sp>
        <p:nvSpPr>
          <p:cNvPr id="13316" name="Oval 19"/>
          <p:cNvSpPr>
            <a:spLocks noChangeArrowheads="1"/>
          </p:cNvSpPr>
          <p:nvPr/>
        </p:nvSpPr>
        <p:spPr bwMode="auto">
          <a:xfrm>
            <a:off x="5029200" y="2667000"/>
            <a:ext cx="1568450" cy="1371600"/>
          </a:xfrm>
          <a:prstGeom prst="ellipse">
            <a:avLst/>
          </a:prstGeom>
          <a:solidFill>
            <a:srgbClr val="FFFFCC"/>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r>
              <a:rPr lang="en-US" altLang="zh-CN" sz="2400" b="1">
                <a:solidFill>
                  <a:srgbClr val="FF5050"/>
                </a:solidFill>
              </a:rPr>
              <a:t>API</a:t>
            </a:r>
            <a:r>
              <a:rPr lang="zh-CN" altLang="en-US" sz="2400" b="1"/>
              <a:t>函数</a:t>
            </a:r>
          </a:p>
          <a:p>
            <a:pPr algn="ctr">
              <a:spcBef>
                <a:spcPct val="0"/>
              </a:spcBef>
              <a:buFontTx/>
              <a:buNone/>
            </a:pPr>
            <a:r>
              <a:rPr lang="zh-CN" altLang="en-US" sz="2400" b="1"/>
              <a:t>的功能</a:t>
            </a:r>
            <a:endParaRPr lang="zh-CN" altLang="en-US" sz="2400"/>
          </a:p>
        </p:txBody>
      </p:sp>
      <p:grpSp>
        <p:nvGrpSpPr>
          <p:cNvPr id="68645" name="Group 37"/>
          <p:cNvGrpSpPr>
            <a:grpSpLocks/>
          </p:cNvGrpSpPr>
          <p:nvPr/>
        </p:nvGrpSpPr>
        <p:grpSpPr bwMode="auto">
          <a:xfrm>
            <a:off x="304800" y="457200"/>
            <a:ext cx="3429000" cy="2209800"/>
            <a:chOff x="192" y="288"/>
            <a:chExt cx="2160" cy="1392"/>
          </a:xfrm>
        </p:grpSpPr>
        <p:sp>
          <p:nvSpPr>
            <p:cNvPr id="13333" name="Text Box 2"/>
            <p:cNvSpPr txBox="1">
              <a:spLocks noChangeArrowheads="1"/>
            </p:cNvSpPr>
            <p:nvPr/>
          </p:nvSpPr>
          <p:spPr bwMode="auto">
            <a:xfrm>
              <a:off x="192" y="288"/>
              <a:ext cx="1344" cy="97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为应用程序</a:t>
              </a:r>
              <a:r>
                <a:rPr lang="zh-CN" altLang="en-US" sz="2400" b="1">
                  <a:solidFill>
                    <a:srgbClr val="FF3300"/>
                  </a:solidFill>
                </a:rPr>
                <a:t>提供</a:t>
              </a:r>
              <a:r>
                <a:rPr lang="en-US" altLang="zh-CN" sz="2400" b="1">
                  <a:solidFill>
                    <a:srgbClr val="FF33CC"/>
                  </a:solidFill>
                </a:rPr>
                <a:t>Windows</a:t>
              </a:r>
              <a:r>
                <a:rPr lang="zh-CN" altLang="en-US" sz="2400" b="1">
                  <a:solidFill>
                    <a:srgbClr val="FF33CC"/>
                  </a:solidFill>
                </a:rPr>
                <a:t>系统</a:t>
              </a:r>
              <a:r>
                <a:rPr lang="zh-CN" altLang="en-US" sz="2400" b="1">
                  <a:solidFill>
                    <a:srgbClr val="FF3300"/>
                  </a:solidFill>
                </a:rPr>
                <a:t>特殊函数</a:t>
              </a:r>
              <a:r>
                <a:rPr lang="zh-CN" altLang="en-US" sz="2400" b="1">
                  <a:solidFill>
                    <a:srgbClr val="003300"/>
                  </a:solidFill>
                </a:rPr>
                <a:t>及</a:t>
              </a:r>
              <a:r>
                <a:rPr lang="zh-CN" altLang="en-US" sz="2400" b="1">
                  <a:solidFill>
                    <a:srgbClr val="FF3300"/>
                  </a:solidFill>
                </a:rPr>
                <a:t>数据结构</a:t>
              </a:r>
              <a:endParaRPr lang="zh-CN" altLang="en-US" sz="2400" b="1"/>
            </a:p>
          </p:txBody>
        </p:sp>
        <p:sp>
          <p:nvSpPr>
            <p:cNvPr id="13334" name="Line 31"/>
            <p:cNvSpPr>
              <a:spLocks noChangeShapeType="1"/>
            </p:cNvSpPr>
            <p:nvPr/>
          </p:nvSpPr>
          <p:spPr bwMode="auto">
            <a:xfrm flipH="1" flipV="1">
              <a:off x="1536" y="768"/>
              <a:ext cx="816" cy="912"/>
            </a:xfrm>
            <a:prstGeom prst="line">
              <a:avLst/>
            </a:prstGeom>
            <a:noFill/>
            <a:ln w="57150">
              <a:solidFill>
                <a:srgbClr val="CC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46" name="Group 38"/>
          <p:cNvGrpSpPr>
            <a:grpSpLocks/>
          </p:cNvGrpSpPr>
          <p:nvPr/>
        </p:nvGrpSpPr>
        <p:grpSpPr bwMode="auto">
          <a:xfrm>
            <a:off x="228600" y="2562225"/>
            <a:ext cx="3048000" cy="1552575"/>
            <a:chOff x="144" y="1614"/>
            <a:chExt cx="1920" cy="978"/>
          </a:xfrm>
        </p:grpSpPr>
        <p:sp>
          <p:nvSpPr>
            <p:cNvPr id="13331" name="Text Box 6"/>
            <p:cNvSpPr txBox="1">
              <a:spLocks noChangeArrowheads="1"/>
            </p:cNvSpPr>
            <p:nvPr/>
          </p:nvSpPr>
          <p:spPr bwMode="auto">
            <a:xfrm>
              <a:off x="144" y="1614"/>
              <a:ext cx="1392" cy="97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400" b="1">
                  <a:solidFill>
                    <a:srgbClr val="FF33CC"/>
                  </a:solidFill>
                </a:rPr>
                <a:t>Win</a:t>
              </a:r>
              <a:r>
                <a:rPr lang="zh-CN" altLang="en-US" sz="2400" b="1">
                  <a:solidFill>
                    <a:srgbClr val="FF33CC"/>
                  </a:solidFill>
                </a:rPr>
                <a:t>应用程序</a:t>
              </a:r>
              <a:r>
                <a:rPr lang="zh-CN" altLang="en-US" sz="2400" b="1"/>
                <a:t>可以利用标准大量</a:t>
              </a:r>
              <a:r>
                <a:rPr lang="en-US" altLang="zh-CN" sz="2400" b="1">
                  <a:solidFill>
                    <a:srgbClr val="FF5050"/>
                  </a:solidFill>
                </a:rPr>
                <a:t>API</a:t>
              </a:r>
              <a:r>
                <a:rPr lang="zh-CN" altLang="en-US" sz="2400" b="1"/>
                <a:t>函数调用系统功能</a:t>
              </a:r>
            </a:p>
          </p:txBody>
        </p:sp>
        <p:sp>
          <p:nvSpPr>
            <p:cNvPr id="13332" name="Line 32"/>
            <p:cNvSpPr>
              <a:spLocks noChangeShapeType="1"/>
            </p:cNvSpPr>
            <p:nvPr/>
          </p:nvSpPr>
          <p:spPr bwMode="auto">
            <a:xfrm flipH="1">
              <a:off x="1536" y="2112"/>
              <a:ext cx="528" cy="0"/>
            </a:xfrm>
            <a:prstGeom prst="line">
              <a:avLst/>
            </a:prstGeom>
            <a:noFill/>
            <a:ln w="57150">
              <a:solidFill>
                <a:srgbClr val="CC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47" name="Group 39"/>
          <p:cNvGrpSpPr>
            <a:grpSpLocks/>
          </p:cNvGrpSpPr>
          <p:nvPr/>
        </p:nvGrpSpPr>
        <p:grpSpPr bwMode="auto">
          <a:xfrm>
            <a:off x="304800" y="3962400"/>
            <a:ext cx="3429000" cy="2438400"/>
            <a:chOff x="192" y="2496"/>
            <a:chExt cx="2160" cy="1536"/>
          </a:xfrm>
        </p:grpSpPr>
        <p:sp>
          <p:nvSpPr>
            <p:cNvPr id="13329" name="Text Box 5"/>
            <p:cNvSpPr txBox="1">
              <a:spLocks noChangeArrowheads="1"/>
            </p:cNvSpPr>
            <p:nvPr/>
          </p:nvSpPr>
          <p:spPr bwMode="auto">
            <a:xfrm>
              <a:off x="192" y="3054"/>
              <a:ext cx="1344" cy="97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t>是</a:t>
              </a:r>
              <a:r>
                <a:rPr lang="en-US" altLang="zh-CN" sz="2400" b="1">
                  <a:solidFill>
                    <a:srgbClr val="FF33CC"/>
                  </a:solidFill>
                </a:rPr>
                <a:t>Win</a:t>
              </a:r>
              <a:r>
                <a:rPr lang="zh-CN" altLang="en-US" sz="2400" b="1">
                  <a:solidFill>
                    <a:srgbClr val="FF33CC"/>
                  </a:solidFill>
                </a:rPr>
                <a:t>系统</a:t>
              </a:r>
              <a:r>
                <a:rPr lang="zh-CN" altLang="en-US" sz="2400" b="1"/>
                <a:t>与</a:t>
              </a:r>
              <a:r>
                <a:rPr lang="en-US" altLang="zh-CN" sz="2400" b="1">
                  <a:solidFill>
                    <a:srgbClr val="FF33CC"/>
                  </a:solidFill>
                </a:rPr>
                <a:t>Win</a:t>
              </a:r>
              <a:r>
                <a:rPr lang="zh-CN" altLang="en-US" sz="2400" b="1">
                  <a:solidFill>
                    <a:srgbClr val="FF33CC"/>
                  </a:solidFill>
                </a:rPr>
                <a:t>应用程序</a:t>
              </a:r>
              <a:r>
                <a:rPr lang="zh-CN" altLang="en-US" sz="2400" b="1"/>
                <a:t>间的</a:t>
              </a:r>
              <a:r>
                <a:rPr lang="zh-CN" altLang="en-US" sz="2400" b="1">
                  <a:solidFill>
                    <a:srgbClr val="FF3300"/>
                  </a:solidFill>
                </a:rPr>
                <a:t>标准程序接口</a:t>
              </a:r>
              <a:endParaRPr lang="zh-CN" altLang="en-US" sz="2400" b="1"/>
            </a:p>
          </p:txBody>
        </p:sp>
        <p:sp>
          <p:nvSpPr>
            <p:cNvPr id="13330" name="Line 33"/>
            <p:cNvSpPr>
              <a:spLocks noChangeShapeType="1"/>
            </p:cNvSpPr>
            <p:nvPr/>
          </p:nvSpPr>
          <p:spPr bwMode="auto">
            <a:xfrm flipH="1">
              <a:off x="1536" y="2496"/>
              <a:ext cx="816" cy="1104"/>
            </a:xfrm>
            <a:prstGeom prst="line">
              <a:avLst/>
            </a:prstGeom>
            <a:noFill/>
            <a:ln w="57150">
              <a:solidFill>
                <a:srgbClr val="CCFF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48" name="Group 40"/>
          <p:cNvGrpSpPr>
            <a:grpSpLocks/>
          </p:cNvGrpSpPr>
          <p:nvPr/>
        </p:nvGrpSpPr>
        <p:grpSpPr bwMode="auto">
          <a:xfrm>
            <a:off x="5943600" y="457200"/>
            <a:ext cx="3733800" cy="2133600"/>
            <a:chOff x="3744" y="288"/>
            <a:chExt cx="2352" cy="1344"/>
          </a:xfrm>
        </p:grpSpPr>
        <p:sp>
          <p:nvSpPr>
            <p:cNvPr id="13327" name="Text Box 14"/>
            <p:cNvSpPr txBox="1">
              <a:spLocks noChangeArrowheads="1"/>
            </p:cNvSpPr>
            <p:nvPr/>
          </p:nvSpPr>
          <p:spPr bwMode="auto">
            <a:xfrm>
              <a:off x="4724" y="288"/>
              <a:ext cx="1372" cy="97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A50021"/>
                  </a:solidFill>
                </a:rPr>
                <a:t>窗口管理函数</a:t>
              </a:r>
              <a:r>
                <a:rPr lang="zh-CN" altLang="en-US" sz="2400" b="1"/>
                <a:t>实现窗口的创建、移动和修改功能</a:t>
              </a:r>
            </a:p>
          </p:txBody>
        </p:sp>
        <p:sp>
          <p:nvSpPr>
            <p:cNvPr id="13328" name="Line 34"/>
            <p:cNvSpPr>
              <a:spLocks noChangeShapeType="1"/>
            </p:cNvSpPr>
            <p:nvPr/>
          </p:nvSpPr>
          <p:spPr bwMode="auto">
            <a:xfrm flipV="1">
              <a:off x="3744" y="768"/>
              <a:ext cx="960" cy="864"/>
            </a:xfrm>
            <a:prstGeom prst="line">
              <a:avLst/>
            </a:prstGeom>
            <a:noFill/>
            <a:ln w="5715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49" name="Group 41"/>
          <p:cNvGrpSpPr>
            <a:grpSpLocks/>
          </p:cNvGrpSpPr>
          <p:nvPr/>
        </p:nvGrpSpPr>
        <p:grpSpPr bwMode="auto">
          <a:xfrm>
            <a:off x="6629400" y="2714625"/>
            <a:ext cx="3124200" cy="1552575"/>
            <a:chOff x="4176" y="1710"/>
            <a:chExt cx="1968" cy="978"/>
          </a:xfrm>
        </p:grpSpPr>
        <p:sp>
          <p:nvSpPr>
            <p:cNvPr id="13325" name="Text Box 12"/>
            <p:cNvSpPr txBox="1">
              <a:spLocks noChangeArrowheads="1"/>
            </p:cNvSpPr>
            <p:nvPr/>
          </p:nvSpPr>
          <p:spPr bwMode="auto">
            <a:xfrm>
              <a:off x="4752" y="1710"/>
              <a:ext cx="1392" cy="97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a:solidFill>
                    <a:srgbClr val="6600CC"/>
                  </a:solidFill>
                </a:rPr>
                <a:t>系统服务函数</a:t>
              </a:r>
              <a:r>
                <a:rPr lang="zh-CN" altLang="en-US" sz="2400" b="1"/>
                <a:t>：实现与操作系统有关的多种功能</a:t>
              </a:r>
            </a:p>
          </p:txBody>
        </p:sp>
        <p:sp>
          <p:nvSpPr>
            <p:cNvPr id="13326" name="Line 35"/>
            <p:cNvSpPr>
              <a:spLocks noChangeShapeType="1"/>
            </p:cNvSpPr>
            <p:nvPr/>
          </p:nvSpPr>
          <p:spPr bwMode="auto">
            <a:xfrm>
              <a:off x="4176" y="2160"/>
              <a:ext cx="576" cy="0"/>
            </a:xfrm>
            <a:prstGeom prst="line">
              <a:avLst/>
            </a:prstGeom>
            <a:noFill/>
            <a:ln w="5715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68650" name="Group 42"/>
          <p:cNvGrpSpPr>
            <a:grpSpLocks/>
          </p:cNvGrpSpPr>
          <p:nvPr/>
        </p:nvGrpSpPr>
        <p:grpSpPr bwMode="auto">
          <a:xfrm>
            <a:off x="6019800" y="3962400"/>
            <a:ext cx="3810000" cy="2543175"/>
            <a:chOff x="3792" y="2496"/>
            <a:chExt cx="2400" cy="1602"/>
          </a:xfrm>
        </p:grpSpPr>
        <p:sp>
          <p:nvSpPr>
            <p:cNvPr id="13323" name="Text Box 13"/>
            <p:cNvSpPr txBox="1">
              <a:spLocks noChangeArrowheads="1"/>
            </p:cNvSpPr>
            <p:nvPr/>
          </p:nvSpPr>
          <p:spPr bwMode="auto">
            <a:xfrm>
              <a:off x="4752" y="3120"/>
              <a:ext cx="1440" cy="978"/>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zh-CN" altLang="en-US" sz="2400" b="1" dirty="0">
                  <a:solidFill>
                    <a:srgbClr val="666633"/>
                  </a:solidFill>
                </a:rPr>
                <a:t>图形设备</a:t>
              </a:r>
              <a:r>
                <a:rPr lang="en-US" altLang="zh-CN" sz="2400" b="1" dirty="0">
                  <a:solidFill>
                    <a:srgbClr val="FF6600"/>
                  </a:solidFill>
                </a:rPr>
                <a:t>(</a:t>
              </a:r>
              <a:r>
                <a:rPr lang="en-US" altLang="zh-CN" sz="2400" b="1" dirty="0">
                  <a:solidFill>
                    <a:srgbClr val="FF0000"/>
                  </a:solidFill>
                </a:rPr>
                <a:t>GDI)</a:t>
              </a:r>
              <a:r>
                <a:rPr lang="zh-CN" altLang="en-US" sz="2400" b="1" dirty="0">
                  <a:solidFill>
                    <a:srgbClr val="666633"/>
                  </a:solidFill>
                </a:rPr>
                <a:t>函数</a:t>
              </a:r>
              <a:r>
                <a:rPr lang="zh-CN" altLang="en-US" sz="2400" b="1" dirty="0"/>
                <a:t>：实现与设备无关的图形操作功能</a:t>
              </a:r>
            </a:p>
          </p:txBody>
        </p:sp>
        <p:sp>
          <p:nvSpPr>
            <p:cNvPr id="13324" name="Line 36"/>
            <p:cNvSpPr>
              <a:spLocks noChangeShapeType="1"/>
            </p:cNvSpPr>
            <p:nvPr/>
          </p:nvSpPr>
          <p:spPr bwMode="auto">
            <a:xfrm>
              <a:off x="3792" y="2496"/>
              <a:ext cx="960" cy="1152"/>
            </a:xfrm>
            <a:prstGeom prst="line">
              <a:avLst/>
            </a:prstGeom>
            <a:noFill/>
            <a:ln w="5715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8645"/>
                                        </p:tgtEl>
                                        <p:attrNameLst>
                                          <p:attrName>style.visibility</p:attrName>
                                        </p:attrNameLst>
                                      </p:cBhvr>
                                      <p:to>
                                        <p:strVal val="visible"/>
                                      </p:to>
                                    </p:set>
                                    <p:animEffect transition="in" filter="wipe(right)">
                                      <p:cBhvr>
                                        <p:cTn id="7" dur="500"/>
                                        <p:tgtEl>
                                          <p:spTgt spid="68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68646"/>
                                        </p:tgtEl>
                                        <p:attrNameLst>
                                          <p:attrName>style.visibility</p:attrName>
                                        </p:attrNameLst>
                                      </p:cBhvr>
                                      <p:to>
                                        <p:strVal val="visible"/>
                                      </p:to>
                                    </p:set>
                                    <p:animEffect transition="in" filter="wipe(right)">
                                      <p:cBhvr>
                                        <p:cTn id="12" dur="500"/>
                                        <p:tgtEl>
                                          <p:spTgt spid="68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8647"/>
                                        </p:tgtEl>
                                        <p:attrNameLst>
                                          <p:attrName>style.visibility</p:attrName>
                                        </p:attrNameLst>
                                      </p:cBhvr>
                                      <p:to>
                                        <p:strVal val="visible"/>
                                      </p:to>
                                    </p:set>
                                    <p:animEffect transition="in" filter="wipe(up)">
                                      <p:cBhvr>
                                        <p:cTn id="17" dur="500"/>
                                        <p:tgtEl>
                                          <p:spTgt spid="68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8648"/>
                                        </p:tgtEl>
                                        <p:attrNameLst>
                                          <p:attrName>style.visibility</p:attrName>
                                        </p:attrNameLst>
                                      </p:cBhvr>
                                      <p:to>
                                        <p:strVal val="visible"/>
                                      </p:to>
                                    </p:set>
                                    <p:animEffect transition="in" filter="wipe(left)">
                                      <p:cBhvr>
                                        <p:cTn id="22" dur="500"/>
                                        <p:tgtEl>
                                          <p:spTgt spid="686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8649"/>
                                        </p:tgtEl>
                                        <p:attrNameLst>
                                          <p:attrName>style.visibility</p:attrName>
                                        </p:attrNameLst>
                                      </p:cBhvr>
                                      <p:to>
                                        <p:strVal val="visible"/>
                                      </p:to>
                                    </p:set>
                                    <p:animEffect transition="in" filter="wipe(left)">
                                      <p:cBhvr>
                                        <p:cTn id="27" dur="500"/>
                                        <p:tgtEl>
                                          <p:spTgt spid="686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8650"/>
                                        </p:tgtEl>
                                        <p:attrNameLst>
                                          <p:attrName>style.visibility</p:attrName>
                                        </p:attrNameLst>
                                      </p:cBhvr>
                                      <p:to>
                                        <p:strVal val="visible"/>
                                      </p:to>
                                    </p:set>
                                    <p:animEffect transition="in" filter="wipe(left)">
                                      <p:cBhvr>
                                        <p:cTn id="32" dur="500"/>
                                        <p:tgtEl>
                                          <p:spTgt spid="686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a:spLocks noGrp="1"/>
          </p:cNvSpPr>
          <p:nvPr>
            <p:ph type="sldNum" sz="quarter" idx="12"/>
          </p:nvPr>
        </p:nvSpPr>
        <p:spPr>
          <a:noFill/>
        </p:spPr>
        <p:txBody>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F37E76EF-8A81-4BE5-8A36-B248B084E9FF}" type="slidenum">
              <a:rPr lang="en-US" altLang="zh-CN" sz="1400" smtClean="0"/>
              <a:pPr>
                <a:spcBef>
                  <a:spcPct val="50000"/>
                </a:spcBef>
                <a:buFontTx/>
                <a:buNone/>
              </a:pPr>
              <a:t>9</a:t>
            </a:fld>
            <a:endParaRPr lang="en-US" altLang="zh-CN" sz="1400" smtClean="0"/>
          </a:p>
        </p:txBody>
      </p:sp>
      <p:sp>
        <p:nvSpPr>
          <p:cNvPr id="14339" name="Text Box 2"/>
          <p:cNvSpPr txBox="1">
            <a:spLocks noChangeArrowheads="1"/>
          </p:cNvSpPr>
          <p:nvPr/>
        </p:nvSpPr>
        <p:spPr bwMode="auto">
          <a:xfrm>
            <a:off x="230188" y="165100"/>
            <a:ext cx="9345612" cy="3016250"/>
          </a:xfrm>
          <a:prstGeom prst="rect">
            <a:avLst/>
          </a:prstGeom>
          <a:solidFill>
            <a:srgbClr val="FFFFCC"/>
          </a:solidFill>
          <a:ln>
            <a:noFill/>
          </a:ln>
          <a:extLst>
            <a:ext uri="{91240B29-F687-4F45-9708-019B960494DF}">
              <a14:hiddenLine xmlns:a14="http://schemas.microsoft.com/office/drawing/2010/main" w="9525">
                <a:solidFill>
                  <a:schemeClr val="tx1"/>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b="1">
                <a:latin typeface="宋体" panose="02010600030101010101" pitchFamily="2" charset="-122"/>
              </a:rPr>
              <a:t>    </a:t>
            </a:r>
            <a:r>
              <a:rPr lang="zh-CN" altLang="en-US" b="1">
                <a:latin typeface="宋体" panose="02010600030101010101" pitchFamily="2" charset="-122"/>
              </a:rPr>
              <a:t>利用</a:t>
            </a:r>
            <a:r>
              <a:rPr lang="en-US" altLang="zh-CN" b="1">
                <a:solidFill>
                  <a:srgbClr val="FF00FF"/>
                </a:solidFill>
                <a:latin typeface="宋体" panose="02010600030101010101" pitchFamily="2" charset="-122"/>
              </a:rPr>
              <a:t>Windows</a:t>
            </a:r>
            <a:r>
              <a:rPr lang="en-US" altLang="zh-CN" b="1">
                <a:latin typeface="宋体" panose="02010600030101010101" pitchFamily="2" charset="-122"/>
              </a:rPr>
              <a:t> </a:t>
            </a:r>
            <a:r>
              <a:rPr lang="en-US" altLang="zh-CN" b="1">
                <a:solidFill>
                  <a:srgbClr val="FF0000"/>
                </a:solidFill>
                <a:latin typeface="宋体" panose="02010600030101010101" pitchFamily="2" charset="-122"/>
              </a:rPr>
              <a:t>API</a:t>
            </a:r>
            <a:r>
              <a:rPr lang="zh-CN" altLang="en-US" b="1">
                <a:latin typeface="宋体" panose="02010600030101010101" pitchFamily="2" charset="-122"/>
              </a:rPr>
              <a:t>函数编写</a:t>
            </a:r>
            <a:r>
              <a:rPr lang="en-US" altLang="zh-CN" b="1">
                <a:solidFill>
                  <a:srgbClr val="FF00FF"/>
                </a:solidFill>
                <a:latin typeface="宋体" panose="02010600030101010101" pitchFamily="2" charset="-122"/>
              </a:rPr>
              <a:t>Windows</a:t>
            </a:r>
            <a:r>
              <a:rPr lang="zh-CN" altLang="en-US" b="1">
                <a:solidFill>
                  <a:srgbClr val="FF00FF"/>
                </a:solidFill>
                <a:latin typeface="宋体" panose="02010600030101010101" pitchFamily="2" charset="-122"/>
              </a:rPr>
              <a:t>应用程序</a:t>
            </a:r>
            <a:r>
              <a:rPr lang="zh-CN" altLang="en-US" b="1">
                <a:latin typeface="宋体" panose="02010600030101010101" pitchFamily="2" charset="-122"/>
              </a:rPr>
              <a:t>必须首先了解以下内容：</a:t>
            </a:r>
          </a:p>
          <a:p>
            <a:pPr>
              <a:spcBef>
                <a:spcPct val="0"/>
              </a:spcBef>
              <a:buFontTx/>
              <a:buNone/>
            </a:pPr>
            <a:r>
              <a:rPr lang="en-US" altLang="zh-CN" b="1">
                <a:latin typeface="宋体" panose="02010600030101010101" pitchFamily="2" charset="-122"/>
              </a:rPr>
              <a:t>(1)</a:t>
            </a:r>
            <a:r>
              <a:rPr lang="zh-CN" altLang="en-US" b="1">
                <a:solidFill>
                  <a:srgbClr val="FF3300"/>
                </a:solidFill>
                <a:latin typeface="宋体" panose="02010600030101010101" pitchFamily="2" charset="-122"/>
              </a:rPr>
              <a:t>窗口的概念</a:t>
            </a:r>
            <a:endParaRPr lang="zh-CN" altLang="en-US" b="1">
              <a:latin typeface="宋体" panose="02010600030101010101" pitchFamily="2" charset="-122"/>
            </a:endParaRPr>
          </a:p>
          <a:p>
            <a:pPr>
              <a:spcBef>
                <a:spcPct val="0"/>
              </a:spcBef>
              <a:buFontTx/>
              <a:buNone/>
            </a:pPr>
            <a:r>
              <a:rPr lang="en-US" altLang="zh-CN" b="1">
                <a:latin typeface="宋体" panose="02010600030101010101" pitchFamily="2" charset="-122"/>
              </a:rPr>
              <a:t>(2)</a:t>
            </a:r>
            <a:r>
              <a:rPr lang="zh-CN" altLang="en-US" b="1">
                <a:solidFill>
                  <a:srgbClr val="0000FF"/>
                </a:solidFill>
                <a:latin typeface="宋体" panose="02010600030101010101" pitchFamily="2" charset="-122"/>
              </a:rPr>
              <a:t>事件驱动的概念</a:t>
            </a:r>
            <a:endParaRPr lang="zh-CN" altLang="en-US" b="1">
              <a:latin typeface="宋体" panose="02010600030101010101" pitchFamily="2" charset="-122"/>
            </a:endParaRPr>
          </a:p>
          <a:p>
            <a:pPr>
              <a:spcBef>
                <a:spcPct val="0"/>
              </a:spcBef>
              <a:buFontTx/>
              <a:buNone/>
            </a:pPr>
            <a:r>
              <a:rPr lang="en-US" altLang="zh-CN" b="1">
                <a:latin typeface="宋体" panose="02010600030101010101" pitchFamily="2" charset="-122"/>
              </a:rPr>
              <a:t>(3)</a:t>
            </a:r>
            <a:r>
              <a:rPr lang="zh-CN" altLang="en-US" b="1">
                <a:solidFill>
                  <a:srgbClr val="993300"/>
                </a:solidFill>
                <a:latin typeface="宋体" panose="02010600030101010101" pitchFamily="2" charset="-122"/>
              </a:rPr>
              <a:t>句柄</a:t>
            </a:r>
            <a:endParaRPr lang="zh-CN" altLang="en-US" b="1">
              <a:solidFill>
                <a:srgbClr val="FF33CC"/>
              </a:solidFill>
              <a:latin typeface="宋体" panose="02010600030101010101" pitchFamily="2" charset="-122"/>
            </a:endParaRPr>
          </a:p>
          <a:p>
            <a:pPr>
              <a:spcBef>
                <a:spcPct val="0"/>
              </a:spcBef>
              <a:buFontTx/>
              <a:buNone/>
            </a:pPr>
            <a:r>
              <a:rPr lang="en-US" altLang="zh-CN" b="1">
                <a:solidFill>
                  <a:srgbClr val="993300"/>
                </a:solidFill>
                <a:latin typeface="宋体" panose="02010600030101010101" pitchFamily="2" charset="-122"/>
              </a:rPr>
              <a:t>(4)</a:t>
            </a:r>
            <a:r>
              <a:rPr lang="zh-CN" altLang="en-US" b="1">
                <a:solidFill>
                  <a:srgbClr val="FF33CC"/>
                </a:solidFill>
                <a:latin typeface="宋体" panose="02010600030101010101" pitchFamily="2" charset="-122"/>
              </a:rPr>
              <a:t>消息</a:t>
            </a:r>
            <a:endParaRPr lang="zh-CN" altLang="en-US" b="1">
              <a:solidFill>
                <a:srgbClr val="009900"/>
              </a:solidFill>
              <a:latin typeface="宋体" panose="02010600030101010101" pitchFamily="2" charset="-122"/>
            </a:endParaRPr>
          </a:p>
        </p:txBody>
      </p:sp>
      <p:pic>
        <p:nvPicPr>
          <p:cNvPr id="14340" name="Picture 9" descr="F:\Program Files\Common Files\Microsoft Shared\Clipart\cagcat50\NA01607_.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1800" y="3267075"/>
            <a:ext cx="3810000" cy="351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D:\Office\Templates\空演示文稿.pot</Template>
  <TotalTime>3903</TotalTime>
  <Words>4140</Words>
  <Application>Microsoft Office PowerPoint</Application>
  <PresentationFormat>A4 纸张(210x297 毫米)</PresentationFormat>
  <Paragraphs>581</Paragraphs>
  <Slides>42</Slides>
  <Notes>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42</vt:i4>
      </vt:variant>
    </vt:vector>
  </HeadingPairs>
  <TitlesOfParts>
    <vt:vector size="52" baseType="lpstr">
      <vt:lpstr>黑体</vt:lpstr>
      <vt:lpstr>楷体</vt:lpstr>
      <vt:lpstr>宋体</vt:lpstr>
      <vt:lpstr>Arial</vt:lpstr>
      <vt:lpstr>Calibri</vt:lpstr>
      <vt:lpstr>Times New Roman</vt:lpstr>
      <vt:lpstr>Wingdings</vt:lpstr>
      <vt:lpstr>空演示文稿</vt:lpstr>
      <vt:lpstr>文档</vt:lpstr>
      <vt:lpstr>Document</vt:lpstr>
      <vt:lpstr>第2讲 Windows 应用程序基础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Huangwt</dc:creator>
  <cp:lastModifiedBy>guan</cp:lastModifiedBy>
  <cp:revision>626</cp:revision>
  <cp:lastPrinted>2000-02-16T01:13:06Z</cp:lastPrinted>
  <dcterms:created xsi:type="dcterms:W3CDTF">1999-11-15T13:13:16Z</dcterms:created>
  <dcterms:modified xsi:type="dcterms:W3CDTF">2020-10-07T11:19:00Z</dcterms:modified>
</cp:coreProperties>
</file>