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81"/>
  </p:notesMasterIdLst>
  <p:handoutMasterIdLst>
    <p:handoutMasterId r:id="rId82"/>
  </p:handoutMasterIdLst>
  <p:sldIdLst>
    <p:sldId id="259" r:id="rId2"/>
    <p:sldId id="261" r:id="rId3"/>
    <p:sldId id="308" r:id="rId4"/>
    <p:sldId id="263" r:id="rId5"/>
    <p:sldId id="264" r:id="rId6"/>
    <p:sldId id="265" r:id="rId7"/>
    <p:sldId id="266" r:id="rId8"/>
    <p:sldId id="267" r:id="rId9"/>
    <p:sldId id="268" r:id="rId10"/>
    <p:sldId id="269" r:id="rId11"/>
    <p:sldId id="309" r:id="rId12"/>
    <p:sldId id="270" r:id="rId13"/>
    <p:sldId id="271" r:id="rId14"/>
    <p:sldId id="273" r:id="rId15"/>
    <p:sldId id="351" r:id="rId16"/>
    <p:sldId id="274" r:id="rId17"/>
    <p:sldId id="275" r:id="rId18"/>
    <p:sldId id="276" r:id="rId19"/>
    <p:sldId id="277" r:id="rId20"/>
    <p:sldId id="279" r:id="rId21"/>
    <p:sldId id="280" r:id="rId22"/>
    <p:sldId id="282" r:id="rId23"/>
    <p:sldId id="283" r:id="rId24"/>
    <p:sldId id="284" r:id="rId25"/>
    <p:sldId id="352" r:id="rId26"/>
    <p:sldId id="353" r:id="rId27"/>
    <p:sldId id="355" r:id="rId28"/>
    <p:sldId id="286" r:id="rId29"/>
    <p:sldId id="356" r:id="rId30"/>
    <p:sldId id="357" r:id="rId31"/>
    <p:sldId id="358" r:id="rId32"/>
    <p:sldId id="359" r:id="rId33"/>
    <p:sldId id="360" r:id="rId34"/>
    <p:sldId id="361" r:id="rId35"/>
    <p:sldId id="362" r:id="rId36"/>
    <p:sldId id="294" r:id="rId37"/>
    <p:sldId id="295" r:id="rId38"/>
    <p:sldId id="296" r:id="rId39"/>
    <p:sldId id="298" r:id="rId40"/>
    <p:sldId id="363" r:id="rId41"/>
    <p:sldId id="364" r:id="rId42"/>
    <p:sldId id="365" r:id="rId43"/>
    <p:sldId id="366" r:id="rId44"/>
    <p:sldId id="367" r:id="rId45"/>
    <p:sldId id="368" r:id="rId46"/>
    <p:sldId id="369" r:id="rId47"/>
    <p:sldId id="370" r:id="rId48"/>
    <p:sldId id="371" r:id="rId49"/>
    <p:sldId id="372" r:id="rId50"/>
    <p:sldId id="373" r:id="rId51"/>
    <p:sldId id="374" r:id="rId52"/>
    <p:sldId id="375" r:id="rId53"/>
    <p:sldId id="376" r:id="rId54"/>
    <p:sldId id="377" r:id="rId55"/>
    <p:sldId id="378" r:id="rId56"/>
    <p:sldId id="322" r:id="rId57"/>
    <p:sldId id="323" r:id="rId58"/>
    <p:sldId id="324" r:id="rId59"/>
    <p:sldId id="329" r:id="rId60"/>
    <p:sldId id="332" r:id="rId61"/>
    <p:sldId id="333" r:id="rId62"/>
    <p:sldId id="334" r:id="rId63"/>
    <p:sldId id="335" r:id="rId64"/>
    <p:sldId id="336" r:id="rId65"/>
    <p:sldId id="331" r:id="rId66"/>
    <p:sldId id="337" r:id="rId67"/>
    <p:sldId id="338" r:id="rId68"/>
    <p:sldId id="339" r:id="rId69"/>
    <p:sldId id="340" r:id="rId70"/>
    <p:sldId id="341" r:id="rId71"/>
    <p:sldId id="343" r:id="rId72"/>
    <p:sldId id="342" r:id="rId73"/>
    <p:sldId id="344" r:id="rId74"/>
    <p:sldId id="345" r:id="rId75"/>
    <p:sldId id="346" r:id="rId76"/>
    <p:sldId id="347" r:id="rId77"/>
    <p:sldId id="348" r:id="rId78"/>
    <p:sldId id="349" r:id="rId79"/>
    <p:sldId id="350" r:id="rId80"/>
  </p:sldIdLst>
  <p:sldSz cx="9906000" cy="6858000" type="A4"/>
  <p:notesSz cx="6662738" cy="987266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楷体" panose="020106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 panose="020106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 panose="020106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 panose="020106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 panose="020106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 panose="020106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 panose="020106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 panose="020106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 panose="02010609060101010101" pitchFamily="49" charset="-122"/>
        <a:cs typeface="+mn-cs"/>
      </a:defRPr>
    </a:lvl9pPr>
  </p:defaultTextStyle>
  <p:extLst>
    <p:ext uri="{EFAFB233-063F-42B5-8137-9DF3F51BA10A}">
      <p15:sldGuideLst xmlns:p15="http://schemas.microsoft.com/office/powerpoint/2012/main">
        <p15:guide id="1" orient="horz" pos="2880">
          <p15:clr>
            <a:srgbClr val="A4A3A4"/>
          </p15:clr>
        </p15:guide>
        <p15:guide id="2" pos="2400">
          <p15:clr>
            <a:srgbClr val="A4A3A4"/>
          </p15:clr>
        </p15:guide>
      </p15:sldGuideLst>
    </p:ext>
    <p:ext uri="{2D200454-40CA-4A62-9FC3-DE9A4176ACB9}">
      <p15:notesGuideLst xmlns:p15="http://schemas.microsoft.com/office/powerpoint/2012/main">
        <p15:guide id="1" orient="horz" pos="3109">
          <p15:clr>
            <a:srgbClr val="A4A3A4"/>
          </p15:clr>
        </p15:guide>
        <p15:guide id="2" pos="20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60093"/>
    <a:srgbClr val="E3F4FD"/>
    <a:srgbClr val="990099"/>
    <a:srgbClr val="000066"/>
    <a:srgbClr val="FFD1FF"/>
    <a:srgbClr val="CC9900"/>
    <a:srgbClr val="002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19" autoAdjust="0"/>
    <p:restoredTop sz="89423" autoAdjust="0"/>
  </p:normalViewPr>
  <p:slideViewPr>
    <p:cSldViewPr>
      <p:cViewPr varScale="1">
        <p:scale>
          <a:sx n="92" d="100"/>
          <a:sy n="92" d="100"/>
        </p:scale>
        <p:origin x="969" y="72"/>
      </p:cViewPr>
      <p:guideLst>
        <p:guide orient="horz" pos="2880"/>
        <p:guide pos="24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78"/>
    </p:cViewPr>
  </p:sorterViewPr>
  <p:notesViewPr>
    <p:cSldViewPr>
      <p:cViewPr varScale="1">
        <p:scale>
          <a:sx n="37" d="100"/>
          <a:sy n="37" d="100"/>
        </p:scale>
        <p:origin x="-1614" y="-78"/>
      </p:cViewPr>
      <p:guideLst>
        <p:guide orient="horz" pos="3109"/>
        <p:guide pos="209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465138" y="496888"/>
            <a:ext cx="2887662"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ea typeface="宋体" panose="02010600030101010101" pitchFamily="2" charset="-122"/>
              </a:defRPr>
            </a:lvl1pPr>
          </a:lstStyle>
          <a:p>
            <a:pPr>
              <a:defRPr/>
            </a:pPr>
            <a:r>
              <a:rPr lang="en-US" altLang="zh-CN"/>
              <a:t>第4章 GDI及Windows绘图</a:t>
            </a:r>
          </a:p>
        </p:txBody>
      </p:sp>
      <p:sp>
        <p:nvSpPr>
          <p:cNvPr id="3075" name="Rectangle 3"/>
          <p:cNvSpPr>
            <a:spLocks noGrp="1" noChangeArrowheads="1"/>
          </p:cNvSpPr>
          <p:nvPr>
            <p:ph type="dt" sz="quarter" idx="1"/>
          </p:nvPr>
        </p:nvSpPr>
        <p:spPr bwMode="auto">
          <a:xfrm>
            <a:off x="3352800" y="53340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a:ea typeface="宋体" panose="02010600030101010101" pitchFamily="2" charset="-122"/>
              </a:defRPr>
            </a:lvl1pPr>
          </a:lstStyle>
          <a:p>
            <a:pPr>
              <a:defRPr/>
            </a:pPr>
            <a:fld id="{0022AD5D-8711-45EC-9DB4-859E62C23329}" type="datetime1">
              <a:rPr lang="zh-CN" altLang="en-US"/>
              <a:pPr>
                <a:defRPr/>
              </a:pPr>
              <a:t>2020/10/14</a:t>
            </a:fld>
            <a:endParaRPr lang="en-US" altLang="zh-CN"/>
          </a:p>
        </p:txBody>
      </p:sp>
      <p:sp>
        <p:nvSpPr>
          <p:cNvPr id="3076" name="Rectangle 4"/>
          <p:cNvSpPr>
            <a:spLocks noGrp="1" noChangeArrowheads="1"/>
          </p:cNvSpPr>
          <p:nvPr>
            <p:ph type="ftr" sz="quarter" idx="2"/>
          </p:nvPr>
        </p:nvSpPr>
        <p:spPr bwMode="auto">
          <a:xfrm>
            <a:off x="457200" y="876300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ea typeface="宋体" panose="02010600030101010101" pitchFamily="2" charset="-122"/>
              </a:defRPr>
            </a:lvl1pPr>
          </a:lstStyle>
          <a:p>
            <a:pPr>
              <a:defRPr/>
            </a:pPr>
            <a:r>
              <a:rPr lang="en-US" altLang="zh-CN"/>
              <a:t>Huang Weitong</a:t>
            </a:r>
          </a:p>
        </p:txBody>
      </p:sp>
      <p:sp>
        <p:nvSpPr>
          <p:cNvPr id="3077" name="Rectangle 5"/>
          <p:cNvSpPr>
            <a:spLocks noGrp="1" noChangeArrowheads="1"/>
          </p:cNvSpPr>
          <p:nvPr>
            <p:ph type="sldNum" sz="quarter" idx="3"/>
          </p:nvPr>
        </p:nvSpPr>
        <p:spPr bwMode="auto">
          <a:xfrm>
            <a:off x="3200400" y="876300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a:ea typeface="宋体" panose="02010600030101010101" pitchFamily="2" charset="-122"/>
              </a:defRPr>
            </a:lvl1pPr>
          </a:lstStyle>
          <a:p>
            <a:pPr>
              <a:defRPr/>
            </a:pPr>
            <a:fld id="{81FEE21F-86A5-4635-A6AA-E05399DF78A6}" type="slidenum">
              <a:rPr lang="en-US" altLang="zh-CN"/>
              <a:pPr>
                <a:defRPr/>
              </a:pPr>
              <a:t>‹#›</a:t>
            </a:fld>
            <a:endParaRPr lang="en-US" altLang="zh-CN"/>
          </a:p>
        </p:txBody>
      </p:sp>
    </p:spTree>
    <p:extLst>
      <p:ext uri="{BB962C8B-B14F-4D97-AF65-F5344CB8AC3E}">
        <p14:creationId xmlns:p14="http://schemas.microsoft.com/office/powerpoint/2010/main" val="3374552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a:ea typeface="宋体" panose="02010600030101010101" pitchFamily="2" charset="-122"/>
              </a:defRPr>
            </a:lvl1pPr>
          </a:lstStyle>
          <a:p>
            <a:pPr>
              <a:defRPr/>
            </a:pPr>
            <a:r>
              <a:rPr lang="en-US" altLang="zh-CN"/>
              <a:t>第4章 GDI及Windows绘图</a:t>
            </a:r>
          </a:p>
        </p:txBody>
      </p:sp>
      <p:sp>
        <p:nvSpPr>
          <p:cNvPr id="2051" name="Rectangle 3"/>
          <p:cNvSpPr>
            <a:spLocks noGrp="1" noChangeArrowheads="1"/>
          </p:cNvSpPr>
          <p:nvPr>
            <p:ph type="dt" idx="1"/>
          </p:nvPr>
        </p:nvSpPr>
        <p:spPr bwMode="auto">
          <a:xfrm>
            <a:off x="3775075" y="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lnSpc>
                <a:spcPct val="100000"/>
              </a:lnSpc>
              <a:defRPr sz="1200">
                <a:ea typeface="宋体" panose="02010600030101010101" pitchFamily="2" charset="-122"/>
              </a:defRPr>
            </a:lvl1pPr>
          </a:lstStyle>
          <a:p>
            <a:pPr>
              <a:defRPr/>
            </a:pPr>
            <a:fld id="{1F55767C-484C-4BDF-978F-8C01E9424A4D}" type="datetime1">
              <a:rPr lang="zh-CN" altLang="en-US"/>
              <a:pPr>
                <a:defRPr/>
              </a:pPr>
              <a:t>2020/10/14</a:t>
            </a:fld>
            <a:endParaRPr lang="en-US" altLang="zh-CN"/>
          </a:p>
        </p:txBody>
      </p:sp>
      <p:sp>
        <p:nvSpPr>
          <p:cNvPr id="3076" name="Rectangle 4"/>
          <p:cNvSpPr>
            <a:spLocks noGrp="1" noRot="1" noChangeAspect="1" noChangeArrowheads="1"/>
          </p:cNvSpPr>
          <p:nvPr>
            <p:ph type="sldImg" idx="2"/>
          </p:nvPr>
        </p:nvSpPr>
        <p:spPr bwMode="auto">
          <a:xfrm>
            <a:off x="658813" y="739775"/>
            <a:ext cx="5348287"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889000" y="4689475"/>
            <a:ext cx="4884738" cy="4443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37895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a:ea typeface="宋体" panose="02010600030101010101" pitchFamily="2" charset="-122"/>
              </a:defRPr>
            </a:lvl1pPr>
          </a:lstStyle>
          <a:p>
            <a:pPr>
              <a:defRPr/>
            </a:pPr>
            <a:r>
              <a:rPr lang="en-US" altLang="zh-CN"/>
              <a:t>Huang Weitong</a:t>
            </a:r>
          </a:p>
        </p:txBody>
      </p:sp>
      <p:sp>
        <p:nvSpPr>
          <p:cNvPr id="2055" name="Rectangle 7"/>
          <p:cNvSpPr>
            <a:spLocks noGrp="1" noChangeArrowheads="1"/>
          </p:cNvSpPr>
          <p:nvPr>
            <p:ph type="sldNum" sz="quarter" idx="5"/>
          </p:nvPr>
        </p:nvSpPr>
        <p:spPr bwMode="auto">
          <a:xfrm>
            <a:off x="3775075" y="937895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lnSpc>
                <a:spcPct val="100000"/>
              </a:lnSpc>
              <a:defRPr sz="1200">
                <a:ea typeface="宋体" panose="02010600030101010101" pitchFamily="2" charset="-122"/>
              </a:defRPr>
            </a:lvl1pPr>
          </a:lstStyle>
          <a:p>
            <a:pPr>
              <a:defRPr/>
            </a:pPr>
            <a:fld id="{86293A72-4DA2-4D34-9262-468CD75F5C59}" type="slidenum">
              <a:rPr lang="en-US" altLang="zh-CN"/>
              <a:pPr>
                <a:defRPr/>
              </a:pPr>
              <a:t>‹#›</a:t>
            </a:fld>
            <a:endParaRPr lang="en-US" altLang="zh-CN"/>
          </a:p>
        </p:txBody>
      </p:sp>
    </p:spTree>
    <p:extLst>
      <p:ext uri="{BB962C8B-B14F-4D97-AF65-F5344CB8AC3E}">
        <p14:creationId xmlns:p14="http://schemas.microsoft.com/office/powerpoint/2010/main" val="250716278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p:spPr>
        <p:txBody>
          <a:bodyPr/>
          <a:lstStyle>
            <a:lvl1pPr>
              <a:defRPr kumimoji="1" sz="2400">
                <a:solidFill>
                  <a:schemeClr val="tx1"/>
                </a:solidFill>
                <a:latin typeface="Times New Roman" panose="02020603050405020304" pitchFamily="18" charset="0"/>
                <a:ea typeface="楷体" panose="02010609060101010101" pitchFamily="49" charset="-122"/>
              </a:defRPr>
            </a:lvl1pPr>
            <a:lvl2pPr marL="742950" indent="-285750">
              <a:defRPr kumimoji="1" sz="2400">
                <a:solidFill>
                  <a:schemeClr val="tx1"/>
                </a:solidFill>
                <a:latin typeface="Times New Roman" panose="02020603050405020304" pitchFamily="18" charset="0"/>
                <a:ea typeface="楷体" panose="02010609060101010101" pitchFamily="49" charset="-122"/>
              </a:defRPr>
            </a:lvl2pPr>
            <a:lvl3pPr marL="1143000" indent="-228600">
              <a:defRPr kumimoji="1" sz="2400">
                <a:solidFill>
                  <a:schemeClr val="tx1"/>
                </a:solidFill>
                <a:latin typeface="Times New Roman" panose="02020603050405020304" pitchFamily="18" charset="0"/>
                <a:ea typeface="楷体" panose="02010609060101010101" pitchFamily="49" charset="-122"/>
              </a:defRPr>
            </a:lvl3pPr>
            <a:lvl4pPr marL="1600200" indent="-228600">
              <a:defRPr kumimoji="1" sz="2400">
                <a:solidFill>
                  <a:schemeClr val="tx1"/>
                </a:solidFill>
                <a:latin typeface="Times New Roman" panose="02020603050405020304" pitchFamily="18" charset="0"/>
                <a:ea typeface="楷体" panose="02010609060101010101" pitchFamily="49" charset="-122"/>
              </a:defRPr>
            </a:lvl4pPr>
            <a:lvl5pPr marL="2057400" indent="-228600">
              <a:defRPr kumimoji="1" sz="2400">
                <a:solidFill>
                  <a:schemeClr val="tx1"/>
                </a:solidFill>
                <a:latin typeface="Times New Roman" panose="02020603050405020304" pitchFamily="18" charset="0"/>
                <a:ea typeface="楷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9pPr>
          </a:lstStyle>
          <a:p>
            <a:r>
              <a:rPr lang="en-US" altLang="zh-CN" sz="1200" smtClean="0">
                <a:ea typeface="宋体" panose="02010600030101010101" pitchFamily="2" charset="-122"/>
              </a:rPr>
              <a:t>第4章 GDI及Windows绘图</a:t>
            </a:r>
          </a:p>
        </p:txBody>
      </p:sp>
      <p:sp>
        <p:nvSpPr>
          <p:cNvPr id="6147" name="Rectangle 3"/>
          <p:cNvSpPr>
            <a:spLocks noGrp="1" noChangeArrowheads="1"/>
          </p:cNvSpPr>
          <p:nvPr>
            <p:ph type="dt" sz="quarter" idx="1"/>
          </p:nvPr>
        </p:nvSpPr>
        <p:spPr>
          <a:noFill/>
        </p:spPr>
        <p:txBody>
          <a:bodyPr/>
          <a:lstStyle>
            <a:lvl1pPr>
              <a:defRPr kumimoji="1" sz="2400">
                <a:solidFill>
                  <a:schemeClr val="tx1"/>
                </a:solidFill>
                <a:latin typeface="Times New Roman" panose="02020603050405020304" pitchFamily="18" charset="0"/>
                <a:ea typeface="楷体" panose="02010609060101010101" pitchFamily="49" charset="-122"/>
              </a:defRPr>
            </a:lvl1pPr>
            <a:lvl2pPr marL="742950" indent="-285750">
              <a:defRPr kumimoji="1" sz="2400">
                <a:solidFill>
                  <a:schemeClr val="tx1"/>
                </a:solidFill>
                <a:latin typeface="Times New Roman" panose="02020603050405020304" pitchFamily="18" charset="0"/>
                <a:ea typeface="楷体" panose="02010609060101010101" pitchFamily="49" charset="-122"/>
              </a:defRPr>
            </a:lvl2pPr>
            <a:lvl3pPr marL="1143000" indent="-228600">
              <a:defRPr kumimoji="1" sz="2400">
                <a:solidFill>
                  <a:schemeClr val="tx1"/>
                </a:solidFill>
                <a:latin typeface="Times New Roman" panose="02020603050405020304" pitchFamily="18" charset="0"/>
                <a:ea typeface="楷体" panose="02010609060101010101" pitchFamily="49" charset="-122"/>
              </a:defRPr>
            </a:lvl3pPr>
            <a:lvl4pPr marL="1600200" indent="-228600">
              <a:defRPr kumimoji="1" sz="2400">
                <a:solidFill>
                  <a:schemeClr val="tx1"/>
                </a:solidFill>
                <a:latin typeface="Times New Roman" panose="02020603050405020304" pitchFamily="18" charset="0"/>
                <a:ea typeface="楷体" panose="02010609060101010101" pitchFamily="49" charset="-122"/>
              </a:defRPr>
            </a:lvl4pPr>
            <a:lvl5pPr marL="2057400" indent="-228600">
              <a:defRPr kumimoji="1" sz="2400">
                <a:solidFill>
                  <a:schemeClr val="tx1"/>
                </a:solidFill>
                <a:latin typeface="Times New Roman" panose="02020603050405020304" pitchFamily="18" charset="0"/>
                <a:ea typeface="楷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9pPr>
          </a:lstStyle>
          <a:p>
            <a:fld id="{0F5DACCC-77B4-4172-BDC8-F9C153AE1E4A}" type="datetime1">
              <a:rPr lang="zh-CN" altLang="en-US" sz="1200" smtClean="0">
                <a:ea typeface="宋体" panose="02010600030101010101" pitchFamily="2" charset="-122"/>
              </a:rPr>
              <a:pPr/>
              <a:t>2020/10/14</a:t>
            </a:fld>
            <a:endParaRPr lang="en-US" altLang="zh-CN" sz="1200" smtClean="0">
              <a:ea typeface="宋体" panose="02010600030101010101" pitchFamily="2" charset="-122"/>
            </a:endParaRPr>
          </a:p>
        </p:txBody>
      </p:sp>
      <p:sp>
        <p:nvSpPr>
          <p:cNvPr id="6148" name="Rectangle 6"/>
          <p:cNvSpPr>
            <a:spLocks noGrp="1" noChangeArrowheads="1"/>
          </p:cNvSpPr>
          <p:nvPr>
            <p:ph type="ftr" sz="quarter" idx="4"/>
          </p:nvPr>
        </p:nvSpPr>
        <p:spPr>
          <a:noFill/>
        </p:spPr>
        <p:txBody>
          <a:bodyPr/>
          <a:lstStyle>
            <a:lvl1pPr>
              <a:defRPr kumimoji="1" sz="2400">
                <a:solidFill>
                  <a:schemeClr val="tx1"/>
                </a:solidFill>
                <a:latin typeface="Times New Roman" panose="02020603050405020304" pitchFamily="18" charset="0"/>
                <a:ea typeface="楷体" panose="02010609060101010101" pitchFamily="49" charset="-122"/>
              </a:defRPr>
            </a:lvl1pPr>
            <a:lvl2pPr marL="742950" indent="-285750">
              <a:defRPr kumimoji="1" sz="2400">
                <a:solidFill>
                  <a:schemeClr val="tx1"/>
                </a:solidFill>
                <a:latin typeface="Times New Roman" panose="02020603050405020304" pitchFamily="18" charset="0"/>
                <a:ea typeface="楷体" panose="02010609060101010101" pitchFamily="49" charset="-122"/>
              </a:defRPr>
            </a:lvl2pPr>
            <a:lvl3pPr marL="1143000" indent="-228600">
              <a:defRPr kumimoji="1" sz="2400">
                <a:solidFill>
                  <a:schemeClr val="tx1"/>
                </a:solidFill>
                <a:latin typeface="Times New Roman" panose="02020603050405020304" pitchFamily="18" charset="0"/>
                <a:ea typeface="楷体" panose="02010609060101010101" pitchFamily="49" charset="-122"/>
              </a:defRPr>
            </a:lvl3pPr>
            <a:lvl4pPr marL="1600200" indent="-228600">
              <a:defRPr kumimoji="1" sz="2400">
                <a:solidFill>
                  <a:schemeClr val="tx1"/>
                </a:solidFill>
                <a:latin typeface="Times New Roman" panose="02020603050405020304" pitchFamily="18" charset="0"/>
                <a:ea typeface="楷体" panose="02010609060101010101" pitchFamily="49" charset="-122"/>
              </a:defRPr>
            </a:lvl4pPr>
            <a:lvl5pPr marL="2057400" indent="-228600">
              <a:defRPr kumimoji="1" sz="2400">
                <a:solidFill>
                  <a:schemeClr val="tx1"/>
                </a:solidFill>
                <a:latin typeface="Times New Roman" panose="02020603050405020304" pitchFamily="18" charset="0"/>
                <a:ea typeface="楷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9pPr>
          </a:lstStyle>
          <a:p>
            <a:r>
              <a:rPr lang="en-US" altLang="zh-CN" sz="1200" smtClean="0">
                <a:ea typeface="宋体" panose="02010600030101010101" pitchFamily="2" charset="-122"/>
              </a:rPr>
              <a:t>Huang Weitong</a:t>
            </a:r>
          </a:p>
        </p:txBody>
      </p:sp>
      <p:sp>
        <p:nvSpPr>
          <p:cNvPr id="6149"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楷体" panose="02010609060101010101" pitchFamily="49" charset="-122"/>
              </a:defRPr>
            </a:lvl1pPr>
            <a:lvl2pPr marL="742950" indent="-285750">
              <a:defRPr kumimoji="1" sz="2400">
                <a:solidFill>
                  <a:schemeClr val="tx1"/>
                </a:solidFill>
                <a:latin typeface="Times New Roman" panose="02020603050405020304" pitchFamily="18" charset="0"/>
                <a:ea typeface="楷体" panose="02010609060101010101" pitchFamily="49" charset="-122"/>
              </a:defRPr>
            </a:lvl2pPr>
            <a:lvl3pPr marL="1143000" indent="-228600">
              <a:defRPr kumimoji="1" sz="2400">
                <a:solidFill>
                  <a:schemeClr val="tx1"/>
                </a:solidFill>
                <a:latin typeface="Times New Roman" panose="02020603050405020304" pitchFamily="18" charset="0"/>
                <a:ea typeface="楷体" panose="02010609060101010101" pitchFamily="49" charset="-122"/>
              </a:defRPr>
            </a:lvl3pPr>
            <a:lvl4pPr marL="1600200" indent="-228600">
              <a:defRPr kumimoji="1" sz="2400">
                <a:solidFill>
                  <a:schemeClr val="tx1"/>
                </a:solidFill>
                <a:latin typeface="Times New Roman" panose="02020603050405020304" pitchFamily="18" charset="0"/>
                <a:ea typeface="楷体" panose="02010609060101010101" pitchFamily="49" charset="-122"/>
              </a:defRPr>
            </a:lvl4pPr>
            <a:lvl5pPr marL="2057400" indent="-228600">
              <a:defRPr kumimoji="1" sz="2400">
                <a:solidFill>
                  <a:schemeClr val="tx1"/>
                </a:solidFill>
                <a:latin typeface="Times New Roman" panose="02020603050405020304" pitchFamily="18" charset="0"/>
                <a:ea typeface="楷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9pPr>
          </a:lstStyle>
          <a:p>
            <a:fld id="{A38FCE9C-AACC-4054-A7D5-CACD40BA6BB7}" type="slidenum">
              <a:rPr lang="en-US" altLang="zh-CN" sz="1200" smtClean="0">
                <a:ea typeface="宋体" panose="02010600030101010101" pitchFamily="2" charset="-122"/>
              </a:rPr>
              <a:pPr/>
              <a:t>1</a:t>
            </a:fld>
            <a:endParaRPr lang="en-US" altLang="zh-CN" sz="1200" smtClean="0">
              <a:ea typeface="宋体" panose="02010600030101010101" pitchFamily="2" charset="-122"/>
            </a:endParaRPr>
          </a:p>
        </p:txBody>
      </p:sp>
      <p:sp>
        <p:nvSpPr>
          <p:cNvPr id="6150" name="Rectangle 2"/>
          <p:cNvSpPr>
            <a:spLocks noGrp="1" noRot="1" noChangeAspect="1" noChangeArrowheads="1" noTextEdit="1"/>
          </p:cNvSpPr>
          <p:nvPr>
            <p:ph type="sldImg"/>
          </p:nvPr>
        </p:nvSpPr>
        <p:spPr>
          <a:ln/>
        </p:spPr>
      </p:sp>
      <p:sp>
        <p:nvSpPr>
          <p:cNvPr id="6151"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75134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38250" y="1122363"/>
            <a:ext cx="7429500" cy="2387600"/>
          </a:xfrm>
        </p:spPr>
        <p:txBody>
          <a:bodyPr anchor="b"/>
          <a:lstStyle>
            <a:lvl1pPr algn="ctr">
              <a:defRPr sz="4875"/>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B8111B82-EE60-4FFA-B306-1E701BB58ED3}" type="datetime1">
              <a:rPr lang="zh-CN" altLang="en-US" smtClean="0"/>
              <a:pPr>
                <a:defRPr/>
              </a:pPr>
              <a:t>2020/10/14</a:t>
            </a:fld>
            <a:endParaRPr lang="en-US" altLang="zh-CN"/>
          </a:p>
        </p:txBody>
      </p:sp>
      <p:sp>
        <p:nvSpPr>
          <p:cNvPr id="5" name="页脚占位符 4"/>
          <p:cNvSpPr>
            <a:spLocks noGrp="1"/>
          </p:cNvSpPr>
          <p:nvPr>
            <p:ph type="ftr" sz="quarter" idx="11"/>
          </p:nvPr>
        </p:nvSpPr>
        <p:spPr/>
        <p:txBody>
          <a:bodyPr/>
          <a:lstStyle/>
          <a:p>
            <a:pPr>
              <a:defRPr/>
            </a:pPr>
            <a:r>
              <a:rPr lang="en-US" altLang="zh-CN" smtClean="0"/>
              <a:t>第4章 GDI及windows绘图</a:t>
            </a:r>
            <a:endParaRPr lang="en-US" altLang="zh-CN"/>
          </a:p>
        </p:txBody>
      </p:sp>
      <p:sp>
        <p:nvSpPr>
          <p:cNvPr id="6" name="灯片编号占位符 5"/>
          <p:cNvSpPr>
            <a:spLocks noGrp="1"/>
          </p:cNvSpPr>
          <p:nvPr>
            <p:ph type="sldNum" sz="quarter" idx="12"/>
          </p:nvPr>
        </p:nvSpPr>
        <p:spPr/>
        <p:txBody>
          <a:bodyPr/>
          <a:lstStyle/>
          <a:p>
            <a:pPr>
              <a:defRPr/>
            </a:pPr>
            <a:fld id="{33DB4105-5124-4BC0-893B-163747349F97}" type="slidenum">
              <a:rPr lang="en-US" altLang="zh-CN" smtClean="0"/>
              <a:pPr>
                <a:defRPr/>
              </a:pPr>
              <a:t>‹#›</a:t>
            </a:fld>
            <a:endParaRPr lang="en-US" altLang="zh-CN"/>
          </a:p>
        </p:txBody>
      </p:sp>
    </p:spTree>
    <p:extLst>
      <p:ext uri="{BB962C8B-B14F-4D97-AF65-F5344CB8AC3E}">
        <p14:creationId xmlns:p14="http://schemas.microsoft.com/office/powerpoint/2010/main" val="353421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BDC5712A-A152-47B9-86AF-B8F3261FBD3D}" type="datetime1">
              <a:rPr lang="zh-CN" altLang="en-US" smtClean="0"/>
              <a:pPr>
                <a:defRPr/>
              </a:pPr>
              <a:t>2020/10/14</a:t>
            </a:fld>
            <a:endParaRPr lang="en-US" altLang="zh-CN"/>
          </a:p>
        </p:txBody>
      </p:sp>
      <p:sp>
        <p:nvSpPr>
          <p:cNvPr id="5" name="页脚占位符 4"/>
          <p:cNvSpPr>
            <a:spLocks noGrp="1"/>
          </p:cNvSpPr>
          <p:nvPr>
            <p:ph type="ftr" sz="quarter" idx="11"/>
          </p:nvPr>
        </p:nvSpPr>
        <p:spPr/>
        <p:txBody>
          <a:bodyPr/>
          <a:lstStyle/>
          <a:p>
            <a:pPr>
              <a:defRPr/>
            </a:pPr>
            <a:r>
              <a:rPr lang="en-US" altLang="zh-CN" smtClean="0"/>
              <a:t>第4章 GDI及windows绘图</a:t>
            </a:r>
            <a:endParaRPr lang="en-US" altLang="zh-CN"/>
          </a:p>
        </p:txBody>
      </p:sp>
      <p:sp>
        <p:nvSpPr>
          <p:cNvPr id="6" name="灯片编号占位符 5"/>
          <p:cNvSpPr>
            <a:spLocks noGrp="1"/>
          </p:cNvSpPr>
          <p:nvPr>
            <p:ph type="sldNum" sz="quarter" idx="12"/>
          </p:nvPr>
        </p:nvSpPr>
        <p:spPr/>
        <p:txBody>
          <a:bodyPr/>
          <a:lstStyle/>
          <a:p>
            <a:pPr>
              <a:defRPr/>
            </a:pPr>
            <a:fld id="{06C982B3-5643-48ED-8D38-476D1D630A07}" type="slidenum">
              <a:rPr lang="en-US" altLang="zh-CN" smtClean="0"/>
              <a:pPr>
                <a:defRPr/>
              </a:pPr>
              <a:t>‹#›</a:t>
            </a:fld>
            <a:endParaRPr lang="en-US" altLang="zh-CN"/>
          </a:p>
        </p:txBody>
      </p:sp>
    </p:spTree>
    <p:extLst>
      <p:ext uri="{BB962C8B-B14F-4D97-AF65-F5344CB8AC3E}">
        <p14:creationId xmlns:p14="http://schemas.microsoft.com/office/powerpoint/2010/main" val="52442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8981" y="365125"/>
            <a:ext cx="2135981"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1037" y="365125"/>
            <a:ext cx="628411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C09E8028-801A-4366-BD56-43E8F0D1DA20}" type="datetime1">
              <a:rPr lang="zh-CN" altLang="en-US" smtClean="0"/>
              <a:pPr>
                <a:defRPr/>
              </a:pPr>
              <a:t>2020/10/14</a:t>
            </a:fld>
            <a:endParaRPr lang="en-US" altLang="zh-CN"/>
          </a:p>
        </p:txBody>
      </p:sp>
      <p:sp>
        <p:nvSpPr>
          <p:cNvPr id="5" name="页脚占位符 4"/>
          <p:cNvSpPr>
            <a:spLocks noGrp="1"/>
          </p:cNvSpPr>
          <p:nvPr>
            <p:ph type="ftr" sz="quarter" idx="11"/>
          </p:nvPr>
        </p:nvSpPr>
        <p:spPr/>
        <p:txBody>
          <a:bodyPr/>
          <a:lstStyle/>
          <a:p>
            <a:pPr>
              <a:defRPr/>
            </a:pPr>
            <a:r>
              <a:rPr lang="en-US" altLang="zh-CN" smtClean="0"/>
              <a:t>第4章 GDI及windows绘图</a:t>
            </a:r>
            <a:endParaRPr lang="en-US" altLang="zh-CN"/>
          </a:p>
        </p:txBody>
      </p:sp>
      <p:sp>
        <p:nvSpPr>
          <p:cNvPr id="6" name="灯片编号占位符 5"/>
          <p:cNvSpPr>
            <a:spLocks noGrp="1"/>
          </p:cNvSpPr>
          <p:nvPr>
            <p:ph type="sldNum" sz="quarter" idx="12"/>
          </p:nvPr>
        </p:nvSpPr>
        <p:spPr/>
        <p:txBody>
          <a:bodyPr/>
          <a:lstStyle/>
          <a:p>
            <a:pPr>
              <a:defRPr/>
            </a:pPr>
            <a:fld id="{F36BDFC6-DC4D-434A-9710-1E1609DFB74E}" type="slidenum">
              <a:rPr lang="en-US" altLang="zh-CN" smtClean="0"/>
              <a:pPr>
                <a:defRPr/>
              </a:pPr>
              <a:t>‹#›</a:t>
            </a:fld>
            <a:endParaRPr lang="en-US" altLang="zh-CN"/>
          </a:p>
        </p:txBody>
      </p:sp>
    </p:spTree>
    <p:extLst>
      <p:ext uri="{BB962C8B-B14F-4D97-AF65-F5344CB8AC3E}">
        <p14:creationId xmlns:p14="http://schemas.microsoft.com/office/powerpoint/2010/main" val="671980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CF649793-1DC4-4EFB-9FF0-8B303C0DB7A9}" type="datetime1">
              <a:rPr lang="zh-CN" altLang="en-US" smtClean="0"/>
              <a:pPr>
                <a:defRPr/>
              </a:pPr>
              <a:t>2020/10/14</a:t>
            </a:fld>
            <a:endParaRPr lang="en-US" altLang="zh-CN"/>
          </a:p>
        </p:txBody>
      </p:sp>
      <p:sp>
        <p:nvSpPr>
          <p:cNvPr id="5" name="页脚占位符 4"/>
          <p:cNvSpPr>
            <a:spLocks noGrp="1"/>
          </p:cNvSpPr>
          <p:nvPr>
            <p:ph type="ftr" sz="quarter" idx="11"/>
          </p:nvPr>
        </p:nvSpPr>
        <p:spPr/>
        <p:txBody>
          <a:bodyPr/>
          <a:lstStyle/>
          <a:p>
            <a:pPr>
              <a:defRPr/>
            </a:pPr>
            <a:r>
              <a:rPr lang="en-US" altLang="zh-CN" smtClean="0"/>
              <a:t>第4章 GDI及windows绘图</a:t>
            </a:r>
            <a:endParaRPr lang="en-US" altLang="zh-CN"/>
          </a:p>
        </p:txBody>
      </p:sp>
      <p:sp>
        <p:nvSpPr>
          <p:cNvPr id="6" name="灯片编号占位符 5"/>
          <p:cNvSpPr>
            <a:spLocks noGrp="1"/>
          </p:cNvSpPr>
          <p:nvPr>
            <p:ph type="sldNum" sz="quarter" idx="12"/>
          </p:nvPr>
        </p:nvSpPr>
        <p:spPr/>
        <p:txBody>
          <a:bodyPr/>
          <a:lstStyle/>
          <a:p>
            <a:pPr>
              <a:defRPr/>
            </a:pPr>
            <a:fld id="{C893D09B-CAF2-434D-B7DE-495119D514B7}" type="slidenum">
              <a:rPr lang="en-US" altLang="zh-CN" smtClean="0"/>
              <a:pPr>
                <a:defRPr/>
              </a:pPr>
              <a:t>‹#›</a:t>
            </a:fld>
            <a:endParaRPr lang="en-US" altLang="zh-CN"/>
          </a:p>
        </p:txBody>
      </p:sp>
    </p:spTree>
    <p:extLst>
      <p:ext uri="{BB962C8B-B14F-4D97-AF65-F5344CB8AC3E}">
        <p14:creationId xmlns:p14="http://schemas.microsoft.com/office/powerpoint/2010/main" val="331785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5878" y="1709739"/>
            <a:ext cx="8543925" cy="2852737"/>
          </a:xfrm>
        </p:spPr>
        <p:txBody>
          <a:bodyPr anchor="b"/>
          <a:lstStyle>
            <a:lvl1pPr>
              <a:defRPr sz="4875"/>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97C6E17F-5CE3-4E38-9636-517DB2D3746C}" type="datetime1">
              <a:rPr lang="zh-CN" altLang="en-US" smtClean="0"/>
              <a:pPr>
                <a:defRPr/>
              </a:pPr>
              <a:t>2020/10/14</a:t>
            </a:fld>
            <a:endParaRPr lang="en-US" altLang="zh-CN"/>
          </a:p>
        </p:txBody>
      </p:sp>
      <p:sp>
        <p:nvSpPr>
          <p:cNvPr id="5" name="页脚占位符 4"/>
          <p:cNvSpPr>
            <a:spLocks noGrp="1"/>
          </p:cNvSpPr>
          <p:nvPr>
            <p:ph type="ftr" sz="quarter" idx="11"/>
          </p:nvPr>
        </p:nvSpPr>
        <p:spPr/>
        <p:txBody>
          <a:bodyPr/>
          <a:lstStyle/>
          <a:p>
            <a:pPr>
              <a:defRPr/>
            </a:pPr>
            <a:r>
              <a:rPr lang="en-US" altLang="zh-CN" smtClean="0"/>
              <a:t>第4章 GDI及windows绘图</a:t>
            </a:r>
            <a:endParaRPr lang="en-US" altLang="zh-CN"/>
          </a:p>
        </p:txBody>
      </p:sp>
      <p:sp>
        <p:nvSpPr>
          <p:cNvPr id="6" name="灯片编号占位符 5"/>
          <p:cNvSpPr>
            <a:spLocks noGrp="1"/>
          </p:cNvSpPr>
          <p:nvPr>
            <p:ph type="sldNum" sz="quarter" idx="12"/>
          </p:nvPr>
        </p:nvSpPr>
        <p:spPr/>
        <p:txBody>
          <a:bodyPr/>
          <a:lstStyle/>
          <a:p>
            <a:pPr>
              <a:defRPr/>
            </a:pPr>
            <a:fld id="{E4DFDD26-5365-49D8-A413-9E58164E3F92}" type="slidenum">
              <a:rPr lang="en-US" altLang="zh-CN" smtClean="0"/>
              <a:pPr>
                <a:defRPr/>
              </a:pPr>
              <a:t>‹#›</a:t>
            </a:fld>
            <a:endParaRPr lang="en-US" altLang="zh-CN"/>
          </a:p>
        </p:txBody>
      </p:sp>
    </p:spTree>
    <p:extLst>
      <p:ext uri="{BB962C8B-B14F-4D97-AF65-F5344CB8AC3E}">
        <p14:creationId xmlns:p14="http://schemas.microsoft.com/office/powerpoint/2010/main" val="2014497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1038" y="1825625"/>
            <a:ext cx="42100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14913" y="1825625"/>
            <a:ext cx="42100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61DB7912-C6A9-48DB-8422-4AD6628E2F3D}" type="datetime1">
              <a:rPr lang="zh-CN" altLang="en-US" smtClean="0"/>
              <a:pPr>
                <a:defRPr/>
              </a:pPr>
              <a:t>2020/10/14</a:t>
            </a:fld>
            <a:endParaRPr lang="en-US" altLang="zh-CN"/>
          </a:p>
        </p:txBody>
      </p:sp>
      <p:sp>
        <p:nvSpPr>
          <p:cNvPr id="6" name="页脚占位符 5"/>
          <p:cNvSpPr>
            <a:spLocks noGrp="1"/>
          </p:cNvSpPr>
          <p:nvPr>
            <p:ph type="ftr" sz="quarter" idx="11"/>
          </p:nvPr>
        </p:nvSpPr>
        <p:spPr/>
        <p:txBody>
          <a:bodyPr/>
          <a:lstStyle/>
          <a:p>
            <a:pPr>
              <a:defRPr/>
            </a:pPr>
            <a:r>
              <a:rPr lang="en-US" altLang="zh-CN" smtClean="0"/>
              <a:t>第4章 GDI及windows绘图</a:t>
            </a:r>
            <a:endParaRPr lang="en-US" altLang="zh-CN"/>
          </a:p>
        </p:txBody>
      </p:sp>
      <p:sp>
        <p:nvSpPr>
          <p:cNvPr id="7" name="灯片编号占位符 6"/>
          <p:cNvSpPr>
            <a:spLocks noGrp="1"/>
          </p:cNvSpPr>
          <p:nvPr>
            <p:ph type="sldNum" sz="quarter" idx="12"/>
          </p:nvPr>
        </p:nvSpPr>
        <p:spPr/>
        <p:txBody>
          <a:bodyPr/>
          <a:lstStyle/>
          <a:p>
            <a:pPr>
              <a:defRPr/>
            </a:pPr>
            <a:fld id="{6F12EB6A-C62E-4280-B15D-1377DAC546A4}" type="slidenum">
              <a:rPr lang="en-US" altLang="zh-CN" smtClean="0"/>
              <a:pPr>
                <a:defRPr/>
              </a:pPr>
              <a:t>‹#›</a:t>
            </a:fld>
            <a:endParaRPr lang="en-US" altLang="zh-CN"/>
          </a:p>
        </p:txBody>
      </p:sp>
    </p:spTree>
    <p:extLst>
      <p:ext uri="{BB962C8B-B14F-4D97-AF65-F5344CB8AC3E}">
        <p14:creationId xmlns:p14="http://schemas.microsoft.com/office/powerpoint/2010/main" val="176492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328" y="365126"/>
            <a:ext cx="854392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zh-CN" altLang="en-US" smtClean="0"/>
              <a:t>单击此处编辑母版文本样式</a:t>
            </a:r>
          </a:p>
        </p:txBody>
      </p:sp>
      <p:sp>
        <p:nvSpPr>
          <p:cNvPr id="4" name="内容占位符 3"/>
          <p:cNvSpPr>
            <a:spLocks noGrp="1"/>
          </p:cNvSpPr>
          <p:nvPr>
            <p:ph sz="half" idx="2"/>
          </p:nvPr>
        </p:nvSpPr>
        <p:spPr>
          <a:xfrm>
            <a:off x="682328" y="2505075"/>
            <a:ext cx="419070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zh-CN" altLang="en-US" smtClean="0"/>
              <a:t>单击此处编辑母版文本样式</a:t>
            </a:r>
          </a:p>
        </p:txBody>
      </p:sp>
      <p:sp>
        <p:nvSpPr>
          <p:cNvPr id="6" name="内容占位符 5"/>
          <p:cNvSpPr>
            <a:spLocks noGrp="1"/>
          </p:cNvSpPr>
          <p:nvPr>
            <p:ph sz="quarter" idx="4"/>
          </p:nvPr>
        </p:nvSpPr>
        <p:spPr>
          <a:xfrm>
            <a:off x="5014913" y="2505075"/>
            <a:ext cx="4211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3487C1E0-A708-4EF5-B935-F588874B284F}" type="datetime1">
              <a:rPr lang="zh-CN" altLang="en-US" smtClean="0"/>
              <a:pPr>
                <a:defRPr/>
              </a:pPr>
              <a:t>2020/10/14</a:t>
            </a:fld>
            <a:endParaRPr lang="en-US" altLang="zh-CN"/>
          </a:p>
        </p:txBody>
      </p:sp>
      <p:sp>
        <p:nvSpPr>
          <p:cNvPr id="8" name="页脚占位符 7"/>
          <p:cNvSpPr>
            <a:spLocks noGrp="1"/>
          </p:cNvSpPr>
          <p:nvPr>
            <p:ph type="ftr" sz="quarter" idx="11"/>
          </p:nvPr>
        </p:nvSpPr>
        <p:spPr/>
        <p:txBody>
          <a:bodyPr/>
          <a:lstStyle/>
          <a:p>
            <a:pPr>
              <a:defRPr/>
            </a:pPr>
            <a:r>
              <a:rPr lang="en-US" altLang="zh-CN" smtClean="0"/>
              <a:t>第4章 GDI及windows绘图</a:t>
            </a:r>
            <a:endParaRPr lang="en-US" altLang="zh-CN"/>
          </a:p>
        </p:txBody>
      </p:sp>
      <p:sp>
        <p:nvSpPr>
          <p:cNvPr id="9" name="灯片编号占位符 8"/>
          <p:cNvSpPr>
            <a:spLocks noGrp="1"/>
          </p:cNvSpPr>
          <p:nvPr>
            <p:ph type="sldNum" sz="quarter" idx="12"/>
          </p:nvPr>
        </p:nvSpPr>
        <p:spPr/>
        <p:txBody>
          <a:bodyPr/>
          <a:lstStyle/>
          <a:p>
            <a:pPr>
              <a:defRPr/>
            </a:pPr>
            <a:fld id="{AD04CB7B-E2D0-4E4A-B2E7-2931E0ADA684}" type="slidenum">
              <a:rPr lang="en-US" altLang="zh-CN" smtClean="0"/>
              <a:pPr>
                <a:defRPr/>
              </a:pPr>
              <a:t>‹#›</a:t>
            </a:fld>
            <a:endParaRPr lang="en-US" altLang="zh-CN"/>
          </a:p>
        </p:txBody>
      </p:sp>
    </p:spTree>
    <p:extLst>
      <p:ext uri="{BB962C8B-B14F-4D97-AF65-F5344CB8AC3E}">
        <p14:creationId xmlns:p14="http://schemas.microsoft.com/office/powerpoint/2010/main" val="274992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634B2954-5E26-437E-874E-479000A821FA}" type="datetime1">
              <a:rPr lang="zh-CN" altLang="en-US" smtClean="0"/>
              <a:pPr>
                <a:defRPr/>
              </a:pPr>
              <a:t>2020/10/14</a:t>
            </a:fld>
            <a:endParaRPr lang="en-US" altLang="zh-CN"/>
          </a:p>
        </p:txBody>
      </p:sp>
      <p:sp>
        <p:nvSpPr>
          <p:cNvPr id="4" name="页脚占位符 3"/>
          <p:cNvSpPr>
            <a:spLocks noGrp="1"/>
          </p:cNvSpPr>
          <p:nvPr>
            <p:ph type="ftr" sz="quarter" idx="11"/>
          </p:nvPr>
        </p:nvSpPr>
        <p:spPr/>
        <p:txBody>
          <a:bodyPr/>
          <a:lstStyle/>
          <a:p>
            <a:pPr>
              <a:defRPr/>
            </a:pPr>
            <a:r>
              <a:rPr lang="en-US" altLang="zh-CN" smtClean="0"/>
              <a:t>第4章 GDI及windows绘图</a:t>
            </a:r>
            <a:endParaRPr lang="en-US" altLang="zh-CN"/>
          </a:p>
        </p:txBody>
      </p:sp>
      <p:sp>
        <p:nvSpPr>
          <p:cNvPr id="5" name="灯片编号占位符 4"/>
          <p:cNvSpPr>
            <a:spLocks noGrp="1"/>
          </p:cNvSpPr>
          <p:nvPr>
            <p:ph type="sldNum" sz="quarter" idx="12"/>
          </p:nvPr>
        </p:nvSpPr>
        <p:spPr/>
        <p:txBody>
          <a:bodyPr/>
          <a:lstStyle/>
          <a:p>
            <a:pPr>
              <a:defRPr/>
            </a:pPr>
            <a:fld id="{7904ACF7-90A8-462D-9B6F-6593FB273B09}" type="slidenum">
              <a:rPr lang="en-US" altLang="zh-CN" smtClean="0"/>
              <a:pPr>
                <a:defRPr/>
              </a:pPr>
              <a:t>‹#›</a:t>
            </a:fld>
            <a:endParaRPr lang="en-US" altLang="zh-CN"/>
          </a:p>
        </p:txBody>
      </p:sp>
    </p:spTree>
    <p:extLst>
      <p:ext uri="{BB962C8B-B14F-4D97-AF65-F5344CB8AC3E}">
        <p14:creationId xmlns:p14="http://schemas.microsoft.com/office/powerpoint/2010/main" val="276045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0525B75D-967F-427D-9986-337F66410723}" type="datetime1">
              <a:rPr lang="zh-CN" altLang="en-US" smtClean="0"/>
              <a:pPr>
                <a:defRPr/>
              </a:pPr>
              <a:t>2020/10/14</a:t>
            </a:fld>
            <a:endParaRPr lang="en-US" altLang="zh-CN"/>
          </a:p>
        </p:txBody>
      </p:sp>
      <p:sp>
        <p:nvSpPr>
          <p:cNvPr id="3" name="页脚占位符 2"/>
          <p:cNvSpPr>
            <a:spLocks noGrp="1"/>
          </p:cNvSpPr>
          <p:nvPr>
            <p:ph type="ftr" sz="quarter" idx="11"/>
          </p:nvPr>
        </p:nvSpPr>
        <p:spPr/>
        <p:txBody>
          <a:bodyPr/>
          <a:lstStyle/>
          <a:p>
            <a:pPr>
              <a:defRPr/>
            </a:pPr>
            <a:r>
              <a:rPr lang="en-US" altLang="zh-CN" smtClean="0"/>
              <a:t>第4章 GDI及windows绘图</a:t>
            </a:r>
            <a:endParaRPr lang="en-US" altLang="zh-CN"/>
          </a:p>
        </p:txBody>
      </p:sp>
      <p:sp>
        <p:nvSpPr>
          <p:cNvPr id="4" name="灯片编号占位符 3"/>
          <p:cNvSpPr>
            <a:spLocks noGrp="1"/>
          </p:cNvSpPr>
          <p:nvPr>
            <p:ph type="sldNum" sz="quarter" idx="12"/>
          </p:nvPr>
        </p:nvSpPr>
        <p:spPr/>
        <p:txBody>
          <a:bodyPr/>
          <a:lstStyle/>
          <a:p>
            <a:pPr>
              <a:defRPr/>
            </a:pPr>
            <a:fld id="{56D943DE-8FA6-47C7-A5C9-5B81432C06BB}" type="slidenum">
              <a:rPr lang="en-US" altLang="zh-CN" smtClean="0"/>
              <a:pPr>
                <a:defRPr/>
              </a:pPr>
              <a:t>‹#›</a:t>
            </a:fld>
            <a:endParaRPr lang="en-US" altLang="zh-CN"/>
          </a:p>
        </p:txBody>
      </p:sp>
    </p:spTree>
    <p:extLst>
      <p:ext uri="{BB962C8B-B14F-4D97-AF65-F5344CB8AC3E}">
        <p14:creationId xmlns:p14="http://schemas.microsoft.com/office/powerpoint/2010/main" val="258739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328" y="457200"/>
            <a:ext cx="3194943" cy="1600200"/>
          </a:xfrm>
        </p:spPr>
        <p:txBody>
          <a:bodyPr anchor="b"/>
          <a:lstStyle>
            <a:lvl1pPr>
              <a:defRPr sz="26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D2D07290-FEE1-4C4E-AE6C-F128ABD7250D}" type="datetime1">
              <a:rPr lang="zh-CN" altLang="en-US" smtClean="0"/>
              <a:pPr>
                <a:defRPr/>
              </a:pPr>
              <a:t>2020/10/14</a:t>
            </a:fld>
            <a:endParaRPr lang="en-US" altLang="zh-CN"/>
          </a:p>
        </p:txBody>
      </p:sp>
      <p:sp>
        <p:nvSpPr>
          <p:cNvPr id="6" name="页脚占位符 5"/>
          <p:cNvSpPr>
            <a:spLocks noGrp="1"/>
          </p:cNvSpPr>
          <p:nvPr>
            <p:ph type="ftr" sz="quarter" idx="11"/>
          </p:nvPr>
        </p:nvSpPr>
        <p:spPr/>
        <p:txBody>
          <a:bodyPr/>
          <a:lstStyle/>
          <a:p>
            <a:pPr>
              <a:defRPr/>
            </a:pPr>
            <a:r>
              <a:rPr lang="en-US" altLang="zh-CN" smtClean="0"/>
              <a:t>第4章 GDI及windows绘图</a:t>
            </a:r>
            <a:endParaRPr lang="en-US" altLang="zh-CN"/>
          </a:p>
        </p:txBody>
      </p:sp>
      <p:sp>
        <p:nvSpPr>
          <p:cNvPr id="7" name="灯片编号占位符 6"/>
          <p:cNvSpPr>
            <a:spLocks noGrp="1"/>
          </p:cNvSpPr>
          <p:nvPr>
            <p:ph type="sldNum" sz="quarter" idx="12"/>
          </p:nvPr>
        </p:nvSpPr>
        <p:spPr/>
        <p:txBody>
          <a:bodyPr/>
          <a:lstStyle/>
          <a:p>
            <a:pPr>
              <a:defRPr/>
            </a:pPr>
            <a:fld id="{BF16C098-524F-4620-80AD-D9099D720A1C}" type="slidenum">
              <a:rPr lang="en-US" altLang="zh-CN" smtClean="0"/>
              <a:pPr>
                <a:defRPr/>
              </a:pPr>
              <a:t>‹#›</a:t>
            </a:fld>
            <a:endParaRPr lang="en-US" altLang="zh-CN"/>
          </a:p>
        </p:txBody>
      </p:sp>
    </p:spTree>
    <p:extLst>
      <p:ext uri="{BB962C8B-B14F-4D97-AF65-F5344CB8AC3E}">
        <p14:creationId xmlns:p14="http://schemas.microsoft.com/office/powerpoint/2010/main" val="162898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328" y="457200"/>
            <a:ext cx="3194943" cy="1600200"/>
          </a:xfrm>
        </p:spPr>
        <p:txBody>
          <a:bodyPr anchor="b"/>
          <a:lstStyle>
            <a:lvl1pPr>
              <a:defRPr sz="26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zh-CN" altLang="en-US"/>
          </a:p>
        </p:txBody>
      </p:sp>
      <p:sp>
        <p:nvSpPr>
          <p:cNvPr id="4" name="文本占位符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3DF842C1-A19D-4195-A6A1-6B3D50E0B922}" type="datetime1">
              <a:rPr lang="zh-CN" altLang="en-US" smtClean="0"/>
              <a:pPr>
                <a:defRPr/>
              </a:pPr>
              <a:t>2020/10/14</a:t>
            </a:fld>
            <a:endParaRPr lang="en-US" altLang="zh-CN"/>
          </a:p>
        </p:txBody>
      </p:sp>
      <p:sp>
        <p:nvSpPr>
          <p:cNvPr id="6" name="页脚占位符 5"/>
          <p:cNvSpPr>
            <a:spLocks noGrp="1"/>
          </p:cNvSpPr>
          <p:nvPr>
            <p:ph type="ftr" sz="quarter" idx="11"/>
          </p:nvPr>
        </p:nvSpPr>
        <p:spPr/>
        <p:txBody>
          <a:bodyPr/>
          <a:lstStyle/>
          <a:p>
            <a:pPr>
              <a:defRPr/>
            </a:pPr>
            <a:r>
              <a:rPr lang="en-US" altLang="zh-CN" smtClean="0"/>
              <a:t>第4章 GDI及windows绘图</a:t>
            </a:r>
            <a:endParaRPr lang="en-US" altLang="zh-CN"/>
          </a:p>
        </p:txBody>
      </p:sp>
      <p:sp>
        <p:nvSpPr>
          <p:cNvPr id="7" name="灯片编号占位符 6"/>
          <p:cNvSpPr>
            <a:spLocks noGrp="1"/>
          </p:cNvSpPr>
          <p:nvPr>
            <p:ph type="sldNum" sz="quarter" idx="12"/>
          </p:nvPr>
        </p:nvSpPr>
        <p:spPr/>
        <p:txBody>
          <a:bodyPr/>
          <a:lstStyle/>
          <a:p>
            <a:pPr>
              <a:defRPr/>
            </a:pPr>
            <a:fld id="{9AC54536-9686-484D-9345-D9839F46A128}" type="slidenum">
              <a:rPr lang="en-US" altLang="zh-CN" smtClean="0"/>
              <a:pPr>
                <a:defRPr/>
              </a:pPr>
              <a:t>‹#›</a:t>
            </a:fld>
            <a:endParaRPr lang="en-US" altLang="zh-CN"/>
          </a:p>
        </p:txBody>
      </p:sp>
    </p:spTree>
    <p:extLst>
      <p:ext uri="{BB962C8B-B14F-4D97-AF65-F5344CB8AC3E}">
        <p14:creationId xmlns:p14="http://schemas.microsoft.com/office/powerpoint/2010/main" val="199842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pPr>
              <a:defRPr/>
            </a:pPr>
            <a:fld id="{4D60F365-3A7F-489A-90D9-AED1C916574F}" type="datetime1">
              <a:rPr lang="zh-CN" altLang="en-US" smtClean="0"/>
              <a:pPr>
                <a:defRPr/>
              </a:pPr>
              <a:t>2020/10/14</a:t>
            </a:fld>
            <a:endParaRPr lang="en-US" altLang="zh-CN"/>
          </a:p>
        </p:txBody>
      </p:sp>
      <p:sp>
        <p:nvSpPr>
          <p:cNvPr id="5" name="页脚占位符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pPr>
              <a:defRPr/>
            </a:pPr>
            <a:r>
              <a:rPr lang="en-US" altLang="zh-CN" smtClean="0"/>
              <a:t>第4章 GDI及windows绘图</a:t>
            </a:r>
            <a:endParaRPr lang="en-US" altLang="zh-CN"/>
          </a:p>
        </p:txBody>
      </p:sp>
      <p:sp>
        <p:nvSpPr>
          <p:cNvPr id="6" name="灯片编号占位符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pPr>
              <a:defRPr/>
            </a:pPr>
            <a:fld id="{5B17B283-F0C8-4A28-8C03-C163C710A80F}" type="slidenum">
              <a:rPr lang="en-US" altLang="zh-CN" smtClean="0"/>
              <a:pPr>
                <a:defRPr/>
              </a:pPr>
              <a:t>‹#›</a:t>
            </a:fld>
            <a:endParaRPr lang="en-US" altLang="zh-CN"/>
          </a:p>
        </p:txBody>
      </p:sp>
    </p:spTree>
    <p:extLst>
      <p:ext uri="{BB962C8B-B14F-4D97-AF65-F5344CB8AC3E}">
        <p14:creationId xmlns:p14="http://schemas.microsoft.com/office/powerpoint/2010/main" val="81342447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zh-CN"/>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7.jpeg"/><Relationship Id="rId4" Type="http://schemas.openxmlformats.org/officeDocument/2006/relationships/image" Target="../media/image6.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47650" y="152400"/>
            <a:ext cx="9293225" cy="579438"/>
          </a:xfrm>
          <a:prstGeom prst="rect">
            <a:avLst/>
          </a:prstGeom>
          <a:solidFill>
            <a:srgbClr val="CC99FF">
              <a:alpha val="50195"/>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ts val="1200"/>
              </a:spcBef>
              <a:spcAft>
                <a:spcPts val="300"/>
              </a:spcAft>
              <a:buClrTx/>
              <a:buFontTx/>
              <a:buNone/>
            </a:pPr>
            <a:r>
              <a:rPr lang="zh-CN" altLang="en-US" b="1">
                <a:solidFill>
                  <a:srgbClr val="FF0000"/>
                </a:solidFill>
                <a:latin typeface="楷体_GB2312" pitchFamily="49" charset="-122"/>
                <a:ea typeface="楷体_GB2312" pitchFamily="49" charset="-122"/>
              </a:rPr>
              <a:t>第</a:t>
            </a:r>
            <a:r>
              <a:rPr lang="en-US" altLang="zh-CN" b="1">
                <a:solidFill>
                  <a:srgbClr val="FF0000"/>
                </a:solidFill>
                <a:latin typeface="楷体_GB2312" pitchFamily="49" charset="-122"/>
                <a:ea typeface="楷体_GB2312" pitchFamily="49" charset="-122"/>
              </a:rPr>
              <a:t>3</a:t>
            </a:r>
            <a:r>
              <a:rPr lang="zh-CN" altLang="en-US" b="1">
                <a:solidFill>
                  <a:srgbClr val="FF0000"/>
                </a:solidFill>
                <a:latin typeface="楷体_GB2312" pitchFamily="49" charset="-122"/>
                <a:ea typeface="楷体_GB2312" pitchFamily="49" charset="-122"/>
              </a:rPr>
              <a:t>讲 </a:t>
            </a:r>
            <a:r>
              <a:rPr lang="en-US" altLang="zh-CN" b="1">
                <a:solidFill>
                  <a:srgbClr val="FF0000"/>
                </a:solidFill>
                <a:latin typeface="楷体_GB2312" pitchFamily="49" charset="-122"/>
                <a:ea typeface="楷体_GB2312" pitchFamily="49" charset="-122"/>
              </a:rPr>
              <a:t>Windows</a:t>
            </a:r>
            <a:r>
              <a:rPr lang="zh-CN" altLang="en-US" b="1">
                <a:solidFill>
                  <a:srgbClr val="FF0000"/>
                </a:solidFill>
                <a:latin typeface="楷体_GB2312" pitchFamily="49" charset="-122"/>
                <a:ea typeface="楷体_GB2312" pitchFamily="49" charset="-122"/>
              </a:rPr>
              <a:t>的图形设备接口及</a:t>
            </a:r>
            <a:r>
              <a:rPr lang="en-US" altLang="zh-CN" b="1">
                <a:solidFill>
                  <a:srgbClr val="FF0000"/>
                </a:solidFill>
                <a:latin typeface="楷体_GB2312" pitchFamily="49" charset="-122"/>
                <a:ea typeface="楷体_GB2312" pitchFamily="49" charset="-122"/>
              </a:rPr>
              <a:t>windows</a:t>
            </a:r>
            <a:r>
              <a:rPr lang="zh-CN" altLang="en-US" b="1">
                <a:solidFill>
                  <a:srgbClr val="FF0000"/>
                </a:solidFill>
                <a:latin typeface="楷体_GB2312" pitchFamily="49" charset="-122"/>
                <a:ea typeface="楷体_GB2312" pitchFamily="49" charset="-122"/>
              </a:rPr>
              <a:t>绘图</a:t>
            </a:r>
          </a:p>
        </p:txBody>
      </p:sp>
      <p:sp>
        <p:nvSpPr>
          <p:cNvPr id="10245" name="Text Box 5"/>
          <p:cNvSpPr txBox="1">
            <a:spLocks noChangeArrowheads="1"/>
          </p:cNvSpPr>
          <p:nvPr/>
        </p:nvSpPr>
        <p:spPr bwMode="auto">
          <a:xfrm>
            <a:off x="247650" y="914400"/>
            <a:ext cx="9345613" cy="1800225"/>
          </a:xfrm>
          <a:prstGeom prst="rect">
            <a:avLst/>
          </a:prstGeom>
          <a:gradFill rotWithShape="0">
            <a:gsLst>
              <a:gs pos="0">
                <a:srgbClr val="CCFFFF"/>
              </a:gs>
              <a:gs pos="50000">
                <a:srgbClr val="FFFFCC"/>
              </a:gs>
              <a:gs pos="100000">
                <a:srgbClr val="CC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b="1">
                <a:solidFill>
                  <a:srgbClr val="000000"/>
                </a:solidFill>
              </a:rPr>
              <a:t>        Windows</a:t>
            </a:r>
            <a:r>
              <a:rPr lang="zh-CN" altLang="en-US" sz="2800" b="1">
                <a:solidFill>
                  <a:srgbClr val="000000"/>
                </a:solidFill>
              </a:rPr>
              <a:t>图形设备接口</a:t>
            </a:r>
            <a:r>
              <a:rPr lang="en-US" altLang="zh-CN" sz="2800" b="1">
                <a:solidFill>
                  <a:srgbClr val="000000"/>
                </a:solidFill>
              </a:rPr>
              <a:t>(GDI</a:t>
            </a:r>
            <a:r>
              <a:rPr lang="zh-CN" altLang="en-US" sz="2800" b="1">
                <a:solidFill>
                  <a:srgbClr val="000000"/>
                </a:solidFill>
              </a:rPr>
              <a:t>）是为与</a:t>
            </a:r>
            <a:r>
              <a:rPr lang="zh-CN" altLang="en-US" sz="2800" b="1">
                <a:solidFill>
                  <a:srgbClr val="FF0000"/>
                </a:solidFill>
              </a:rPr>
              <a:t>设备无关</a:t>
            </a:r>
            <a:r>
              <a:rPr lang="zh-CN" altLang="en-US" sz="2800" b="1">
                <a:solidFill>
                  <a:srgbClr val="000000"/>
                </a:solidFill>
              </a:rPr>
              <a:t>的图形设计的。所谓设备的无关性，就是操作系统屏蔽了硬件设备的差异，因而设备无关性能使用户编程时无需考虑特殊的硬件设置</a:t>
            </a:r>
          </a:p>
        </p:txBody>
      </p:sp>
      <p:grpSp>
        <p:nvGrpSpPr>
          <p:cNvPr id="10258" name="Group 18"/>
          <p:cNvGrpSpPr>
            <a:grpSpLocks/>
          </p:cNvGrpSpPr>
          <p:nvPr/>
        </p:nvGrpSpPr>
        <p:grpSpPr bwMode="auto">
          <a:xfrm>
            <a:off x="207963" y="2833688"/>
            <a:ext cx="9367837" cy="1493837"/>
            <a:chOff x="131" y="1785"/>
            <a:chExt cx="5901" cy="941"/>
          </a:xfrm>
        </p:grpSpPr>
        <p:sp>
          <p:nvSpPr>
            <p:cNvPr id="5133" name="Text Box 6"/>
            <p:cNvSpPr txBox="1">
              <a:spLocks noChangeArrowheads="1"/>
            </p:cNvSpPr>
            <p:nvPr/>
          </p:nvSpPr>
          <p:spPr bwMode="auto">
            <a:xfrm>
              <a:off x="131" y="1785"/>
              <a:ext cx="2506" cy="330"/>
            </a:xfrm>
            <a:prstGeom prst="rect">
              <a:avLst/>
            </a:prstGeom>
            <a:solidFill>
              <a:srgbClr val="FFFF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b="1" dirty="0" smtClean="0">
                  <a:latin typeface="宋体" panose="02010600030101010101" pitchFamily="2" charset="-122"/>
                </a:rPr>
                <a:t>3.1 </a:t>
              </a:r>
              <a:r>
                <a:rPr lang="zh-CN" altLang="en-US" sz="2800" b="1" dirty="0" smtClean="0">
                  <a:latin typeface="宋体" panose="02010600030101010101" pitchFamily="2" charset="-122"/>
                </a:rPr>
                <a:t>图</a:t>
              </a:r>
              <a:r>
                <a:rPr lang="zh-CN" altLang="en-US" sz="2800" b="1" dirty="0">
                  <a:latin typeface="宋体" panose="02010600030101010101" pitchFamily="2" charset="-122"/>
                </a:rPr>
                <a:t>形设备按口</a:t>
              </a:r>
              <a:r>
                <a:rPr lang="en-US" altLang="zh-CN" sz="2800" b="1" dirty="0">
                  <a:latin typeface="宋体" panose="02010600030101010101" pitchFamily="2" charset="-122"/>
                </a:rPr>
                <a:t>(GDI)</a:t>
              </a:r>
            </a:p>
          </p:txBody>
        </p:sp>
        <p:sp>
          <p:nvSpPr>
            <p:cNvPr id="5134" name="Text Box 8"/>
            <p:cNvSpPr txBox="1">
              <a:spLocks noChangeArrowheads="1"/>
            </p:cNvSpPr>
            <p:nvPr/>
          </p:nvSpPr>
          <p:spPr bwMode="auto">
            <a:xfrm>
              <a:off x="156" y="2208"/>
              <a:ext cx="5876" cy="51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000000"/>
                  </a:solidFill>
                </a:rPr>
                <a:t>GDI</a:t>
              </a:r>
              <a:r>
                <a:rPr lang="zh-CN" altLang="en-US" sz="2400" b="1">
                  <a:solidFill>
                    <a:srgbClr val="000000"/>
                  </a:solidFill>
                </a:rPr>
                <a:t>负责系统与用户或绘图程序之间的信息交换，并控制在输出设备上</a:t>
              </a:r>
              <a:r>
                <a:rPr lang="zh-CN" altLang="en-US" sz="2400" b="1">
                  <a:solidFill>
                    <a:srgbClr val="FF0000"/>
                  </a:solidFill>
                </a:rPr>
                <a:t>显示图形</a:t>
              </a:r>
              <a:r>
                <a:rPr lang="zh-CN" altLang="en-US" sz="2400" b="1">
                  <a:solidFill>
                    <a:srgbClr val="000000"/>
                  </a:solidFill>
                </a:rPr>
                <a:t>或</a:t>
              </a:r>
              <a:r>
                <a:rPr lang="zh-CN" altLang="en-US" sz="2400" b="1">
                  <a:solidFill>
                    <a:srgbClr val="FF0000"/>
                  </a:solidFill>
                </a:rPr>
                <a:t>文字</a:t>
              </a:r>
              <a:r>
                <a:rPr lang="zh-CN" altLang="en-US" sz="2400" b="1">
                  <a:solidFill>
                    <a:srgbClr val="000000"/>
                  </a:solidFill>
                </a:rPr>
                <a:t>， 是</a:t>
              </a:r>
              <a:r>
                <a:rPr lang="en-US" altLang="zh-CN" sz="2400" b="1">
                  <a:solidFill>
                    <a:srgbClr val="000000"/>
                  </a:solidFill>
                </a:rPr>
                <a:t>Windows</a:t>
              </a:r>
              <a:r>
                <a:rPr lang="zh-CN" altLang="en-US" sz="2400" b="1">
                  <a:solidFill>
                    <a:srgbClr val="000000"/>
                  </a:solidFill>
                </a:rPr>
                <a:t>系统的重要组成部分</a:t>
              </a:r>
              <a:endParaRPr lang="zh-CN" altLang="en-US" sz="2400" b="1"/>
            </a:p>
          </p:txBody>
        </p:sp>
      </p:grpSp>
      <p:grpSp>
        <p:nvGrpSpPr>
          <p:cNvPr id="10259" name="Group 19"/>
          <p:cNvGrpSpPr>
            <a:grpSpLocks/>
          </p:cNvGrpSpPr>
          <p:nvPr/>
        </p:nvGrpSpPr>
        <p:grpSpPr bwMode="auto">
          <a:xfrm>
            <a:off x="412750" y="4419600"/>
            <a:ext cx="9163050" cy="2143125"/>
            <a:chOff x="260" y="2784"/>
            <a:chExt cx="5772" cy="1350"/>
          </a:xfrm>
        </p:grpSpPr>
        <p:sp>
          <p:nvSpPr>
            <p:cNvPr id="5126" name="Text Box 7"/>
            <p:cNvSpPr txBox="1">
              <a:spLocks noChangeArrowheads="1"/>
            </p:cNvSpPr>
            <p:nvPr/>
          </p:nvSpPr>
          <p:spPr bwMode="auto">
            <a:xfrm>
              <a:off x="884" y="2796"/>
              <a:ext cx="988" cy="294"/>
            </a:xfrm>
            <a:prstGeom prst="rect">
              <a:avLst/>
            </a:prstGeom>
            <a:solidFill>
              <a:srgbClr val="FFFFCC"/>
            </a:solidFill>
            <a:ln w="9525">
              <a:solidFill>
                <a:srgbClr val="00FF00"/>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000000"/>
                  </a:solidFill>
                </a:rPr>
                <a:t>  windows</a:t>
              </a:r>
              <a:endParaRPr lang="en-US" altLang="zh-CN" sz="2400" b="1"/>
            </a:p>
          </p:txBody>
        </p:sp>
        <p:sp>
          <p:nvSpPr>
            <p:cNvPr id="5127" name="Text Box 10"/>
            <p:cNvSpPr txBox="1">
              <a:spLocks noChangeArrowheads="1"/>
            </p:cNvSpPr>
            <p:nvPr/>
          </p:nvSpPr>
          <p:spPr bwMode="auto">
            <a:xfrm>
              <a:off x="260" y="3840"/>
              <a:ext cx="2415" cy="294"/>
            </a:xfrm>
            <a:prstGeom prst="rect">
              <a:avLst/>
            </a:prstGeom>
            <a:solidFill>
              <a:srgbClr val="FFFFCC"/>
            </a:solidFill>
            <a:ln w="9525">
              <a:solidFill>
                <a:srgbClr val="00FF00"/>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400" b="1">
                  <a:solidFill>
                    <a:srgbClr val="000000"/>
                  </a:solidFill>
                </a:rPr>
                <a:t>支持与设备无关的图形</a:t>
              </a:r>
              <a:endParaRPr lang="zh-CN" altLang="en-US" sz="2400" b="1"/>
            </a:p>
          </p:txBody>
        </p:sp>
        <p:grpSp>
          <p:nvGrpSpPr>
            <p:cNvPr id="5128" name="Group 17"/>
            <p:cNvGrpSpPr>
              <a:grpSpLocks/>
            </p:cNvGrpSpPr>
            <p:nvPr/>
          </p:nvGrpSpPr>
          <p:grpSpPr bwMode="auto">
            <a:xfrm>
              <a:off x="1144" y="2928"/>
              <a:ext cx="2444" cy="912"/>
              <a:chOff x="1056" y="2928"/>
              <a:chExt cx="2256" cy="912"/>
            </a:xfrm>
          </p:grpSpPr>
          <p:sp>
            <p:nvSpPr>
              <p:cNvPr id="5130" name="Text Box 9"/>
              <p:cNvSpPr txBox="1">
                <a:spLocks noChangeArrowheads="1"/>
              </p:cNvSpPr>
              <p:nvPr/>
            </p:nvSpPr>
            <p:spPr bwMode="auto">
              <a:xfrm>
                <a:off x="2208" y="2928"/>
                <a:ext cx="1104" cy="754"/>
              </a:xfrm>
              <a:prstGeom prst="rect">
                <a:avLst/>
              </a:prstGeom>
              <a:solidFill>
                <a:srgbClr val="FFFFCC"/>
              </a:solidFill>
              <a:ln w="9525">
                <a:solidFill>
                  <a:srgbClr val="FF66FF"/>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zh-CN" sz="2400" b="1">
                    <a:solidFill>
                      <a:srgbClr val="000000"/>
                    </a:solidFill>
                  </a:rPr>
                  <a:t>利用</a:t>
                </a:r>
                <a:r>
                  <a:rPr lang="en-US" altLang="zh-CN" sz="2400" b="1">
                    <a:solidFill>
                      <a:srgbClr val="000000"/>
                    </a:solidFill>
                  </a:rPr>
                  <a:t>GDI</a:t>
                </a:r>
                <a:r>
                  <a:rPr lang="zh-CN" altLang="en-US" sz="2400" b="1">
                    <a:solidFill>
                      <a:srgbClr val="000000"/>
                    </a:solidFill>
                  </a:rPr>
                  <a:t>和</a:t>
                </a:r>
                <a:r>
                  <a:rPr lang="en-US" altLang="zh-CN" sz="2400" b="1">
                    <a:solidFill>
                      <a:srgbClr val="000000"/>
                    </a:solidFill>
                  </a:rPr>
                  <a:t>windows</a:t>
                </a:r>
                <a:r>
                  <a:rPr lang="zh-CN" altLang="en-US" sz="2400" b="1">
                    <a:solidFill>
                      <a:srgbClr val="000000"/>
                    </a:solidFill>
                  </a:rPr>
                  <a:t>设备驱动程序</a:t>
                </a:r>
                <a:endParaRPr lang="zh-CN" altLang="en-US" sz="2400" b="1"/>
              </a:p>
            </p:txBody>
          </p:sp>
          <p:sp>
            <p:nvSpPr>
              <p:cNvPr id="5131" name="AutoShape 12"/>
              <p:cNvSpPr>
                <a:spLocks noChangeArrowheads="1"/>
              </p:cNvSpPr>
              <p:nvPr/>
            </p:nvSpPr>
            <p:spPr bwMode="auto">
              <a:xfrm rot="5400000">
                <a:off x="924" y="3252"/>
                <a:ext cx="720" cy="456"/>
              </a:xfrm>
              <a:prstGeom prst="chevron">
                <a:avLst>
                  <a:gd name="adj" fmla="val 3947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5132" name="Line 13"/>
              <p:cNvSpPr>
                <a:spLocks noChangeShapeType="1"/>
              </p:cNvSpPr>
              <p:nvPr/>
            </p:nvSpPr>
            <p:spPr bwMode="auto">
              <a:xfrm flipH="1">
                <a:off x="1440" y="3312"/>
                <a:ext cx="760" cy="192"/>
              </a:xfrm>
              <a:prstGeom prst="line">
                <a:avLst/>
              </a:prstGeom>
              <a:noFill/>
              <a:ln w="76200">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9" name="AutoShape 14" descr="瓦形"/>
            <p:cNvSpPr>
              <a:spLocks noChangeArrowheads="1"/>
            </p:cNvSpPr>
            <p:nvPr/>
          </p:nvSpPr>
          <p:spPr bwMode="auto">
            <a:xfrm>
              <a:off x="3796" y="2784"/>
              <a:ext cx="2236" cy="1344"/>
            </a:xfrm>
            <a:prstGeom prst="cloudCallout">
              <a:avLst>
                <a:gd name="adj1" fmla="val -103051"/>
                <a:gd name="adj2" fmla="val 46801"/>
              </a:avLst>
            </a:prstGeom>
            <a:pattFill prst="shingle">
              <a:fgClr>
                <a:srgbClr val="00FFFF"/>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solidFill>
                    <a:srgbClr val="000000"/>
                  </a:solidFill>
                </a:rPr>
                <a:t>开发人员只要建</a:t>
              </a:r>
            </a:p>
            <a:p>
              <a:pPr eaLnBrk="1" hangingPunct="1">
                <a:spcBef>
                  <a:spcPct val="0"/>
                </a:spcBef>
                <a:buClrTx/>
                <a:buFontTx/>
                <a:buNone/>
              </a:pPr>
              <a:r>
                <a:rPr lang="zh-CN" altLang="en-US" sz="2400" b="1">
                  <a:solidFill>
                    <a:srgbClr val="000000"/>
                  </a:solidFill>
                </a:rPr>
                <a:t>立与输出设备的</a:t>
              </a:r>
            </a:p>
            <a:p>
              <a:pPr eaLnBrk="1" hangingPunct="1">
                <a:spcBef>
                  <a:spcPct val="0"/>
                </a:spcBef>
                <a:buClrTx/>
                <a:buFontTx/>
                <a:buNone/>
              </a:pPr>
              <a:r>
                <a:rPr lang="zh-CN" altLang="en-US" sz="2400" b="1">
                  <a:solidFill>
                    <a:srgbClr val="000000"/>
                  </a:solidFill>
                </a:rPr>
                <a:t>关联，让系统加</a:t>
              </a:r>
            </a:p>
            <a:p>
              <a:pPr eaLnBrk="1" hangingPunct="1">
                <a:spcBef>
                  <a:spcPct val="0"/>
                </a:spcBef>
                <a:buClrTx/>
                <a:buFontTx/>
                <a:buNone/>
              </a:pPr>
              <a:r>
                <a:rPr lang="zh-CN" altLang="en-US" sz="2400" b="1">
                  <a:solidFill>
                    <a:srgbClr val="000000"/>
                  </a:solidFill>
                </a:rPr>
                <a:t>载相应的设备驱</a:t>
              </a:r>
            </a:p>
            <a:p>
              <a:pPr eaLnBrk="1" hangingPunct="1">
                <a:spcBef>
                  <a:spcPct val="0"/>
                </a:spcBef>
                <a:buClrTx/>
                <a:buFontTx/>
                <a:buNone/>
              </a:pPr>
              <a:r>
                <a:rPr lang="zh-CN" altLang="en-US" sz="2400" b="1">
                  <a:solidFill>
                    <a:srgbClr val="000000"/>
                  </a:solidFill>
                </a:rPr>
                <a:t>动程序即可</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dissolve">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45"/>
                                        </p:tgtEl>
                                        <p:attrNameLst>
                                          <p:attrName>style.visibility</p:attrName>
                                        </p:attrNameLst>
                                      </p:cBhvr>
                                      <p:to>
                                        <p:strVal val="visible"/>
                                      </p:to>
                                    </p:set>
                                    <p:animEffect transition="in" filter="box(out)">
                                      <p:cBhvr>
                                        <p:cTn id="12" dur="500"/>
                                        <p:tgtEl>
                                          <p:spTgt spid="10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58"/>
                                        </p:tgtEl>
                                        <p:attrNameLst>
                                          <p:attrName>style.visibility</p:attrName>
                                        </p:attrNameLst>
                                      </p:cBhvr>
                                      <p:to>
                                        <p:strVal val="visible"/>
                                      </p:to>
                                    </p:set>
                                    <p:animEffect transition="in" filter="blinds(horizontal)">
                                      <p:cBhvr>
                                        <p:cTn id="17" dur="500"/>
                                        <p:tgtEl>
                                          <p:spTgt spid="102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0259"/>
                                        </p:tgtEl>
                                        <p:attrNameLst>
                                          <p:attrName>style.visibility</p:attrName>
                                        </p:attrNameLst>
                                      </p:cBhvr>
                                      <p:to>
                                        <p:strVal val="visible"/>
                                      </p:to>
                                    </p:set>
                                    <p:animEffect transition="in" filter="blinds(vertical)">
                                      <p:cBhvr>
                                        <p:cTn id="22" dur="500"/>
                                        <p:tgtEl>
                                          <p:spTgt spid="10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5"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65100" y="139700"/>
            <a:ext cx="9345613" cy="184467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lnSpc>
                <a:spcPct val="120000"/>
              </a:lnSpc>
              <a:spcBef>
                <a:spcPct val="0"/>
              </a:spcBef>
              <a:buFontTx/>
              <a:buNone/>
            </a:pPr>
            <a:r>
              <a:rPr lang="en-US" altLang="zh-CN" sz="2400" b="1">
                <a:solidFill>
                  <a:srgbClr val="FF0066"/>
                </a:solidFill>
                <a:latin typeface="Arial" panose="020B0604020202020204" pitchFamily="34" charset="0"/>
              </a:rPr>
              <a:t>4.  </a:t>
            </a:r>
            <a:r>
              <a:rPr lang="zh-CN" altLang="en-US" sz="2400" b="1">
                <a:solidFill>
                  <a:srgbClr val="FF0066"/>
                </a:solidFill>
                <a:latin typeface="Arial" panose="020B0604020202020204" pitchFamily="34" charset="0"/>
              </a:rPr>
              <a:t>映像模式</a:t>
            </a:r>
            <a:endParaRPr lang="zh-CN" altLang="en-US" sz="2400" b="1">
              <a:solidFill>
                <a:srgbClr val="000000"/>
              </a:solidFill>
            </a:endParaRPr>
          </a:p>
          <a:p>
            <a:pPr>
              <a:lnSpc>
                <a:spcPct val="120000"/>
              </a:lnSpc>
              <a:spcBef>
                <a:spcPct val="0"/>
              </a:spcBef>
              <a:buClrTx/>
              <a:buFontTx/>
              <a:buNone/>
            </a:pPr>
            <a:r>
              <a:rPr lang="zh-CN" altLang="en-US" sz="2400" b="1">
                <a:solidFill>
                  <a:srgbClr val="000000"/>
                </a:solidFill>
              </a:rPr>
              <a:t>	映像模式定义了将逻辑单位转化为设备的度量单位以及设备的</a:t>
            </a:r>
            <a:r>
              <a:rPr lang="en-US" altLang="zh-CN" sz="2400" b="1">
                <a:solidFill>
                  <a:srgbClr val="000000"/>
                </a:solidFill>
              </a:rPr>
              <a:t>x</a:t>
            </a:r>
            <a:r>
              <a:rPr lang="zh-CN" altLang="en-US" sz="2400" b="1">
                <a:solidFill>
                  <a:srgbClr val="000000"/>
                </a:solidFill>
              </a:rPr>
              <a:t>方向和</a:t>
            </a:r>
            <a:r>
              <a:rPr lang="en-US" altLang="zh-CN" sz="2400" b="1">
                <a:solidFill>
                  <a:srgbClr val="000000"/>
                </a:solidFill>
              </a:rPr>
              <a:t>y</a:t>
            </a:r>
            <a:r>
              <a:rPr lang="zh-CN" altLang="en-US" sz="2400" b="1">
                <a:solidFill>
                  <a:srgbClr val="000000"/>
                </a:solidFill>
              </a:rPr>
              <a:t>方向，程序员可在一个统一的逻辑坐标系中操作而不必考虑输出设备的坐标系情况</a:t>
            </a:r>
          </a:p>
        </p:txBody>
      </p:sp>
      <p:sp>
        <p:nvSpPr>
          <p:cNvPr id="21523" name="Text Box 19"/>
          <p:cNvSpPr txBox="1">
            <a:spLocks noChangeArrowheads="1"/>
          </p:cNvSpPr>
          <p:nvPr/>
        </p:nvSpPr>
        <p:spPr bwMode="auto">
          <a:xfrm>
            <a:off x="577850" y="2438400"/>
            <a:ext cx="8832850" cy="13589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lang="zh-CN" altLang="en-US" b="1">
                <a:solidFill>
                  <a:srgbClr val="800080"/>
                </a:solidFill>
                <a:ea typeface="楷体" panose="02010609060101010101" pitchFamily="49" charset="-122"/>
              </a:rPr>
              <a:t>窗口</a:t>
            </a:r>
            <a:r>
              <a:rPr lang="zh-CN" altLang="en-US" b="1">
                <a:ea typeface="楷体" panose="02010609060101010101" pitchFamily="49" charset="-122"/>
              </a:rPr>
              <a:t>：对应逻辑坐标系上程序员设定的区域</a:t>
            </a:r>
          </a:p>
          <a:p>
            <a:pPr eaLnBrk="1" hangingPunct="1">
              <a:lnSpc>
                <a:spcPct val="130000"/>
              </a:lnSpc>
              <a:spcBef>
                <a:spcPct val="0"/>
              </a:spcBef>
              <a:buClrTx/>
              <a:buFontTx/>
              <a:buNone/>
            </a:pPr>
            <a:r>
              <a:rPr lang="zh-CN" altLang="en-US" b="1">
                <a:solidFill>
                  <a:srgbClr val="6600CC"/>
                </a:solidFill>
                <a:ea typeface="楷体" panose="02010609060101010101" pitchFamily="49" charset="-122"/>
              </a:rPr>
              <a:t>视口</a:t>
            </a:r>
            <a:r>
              <a:rPr lang="zh-CN" altLang="en-US" b="1">
                <a:ea typeface="楷体" panose="02010609060101010101" pitchFamily="49" charset="-122"/>
              </a:rPr>
              <a:t>：对应实际输出设备上程序员设定的区域</a:t>
            </a:r>
          </a:p>
        </p:txBody>
      </p:sp>
      <p:sp>
        <p:nvSpPr>
          <p:cNvPr id="21527" name="AutoShape 23"/>
          <p:cNvSpPr>
            <a:spLocks noChangeArrowheads="1"/>
          </p:cNvSpPr>
          <p:nvPr/>
        </p:nvSpPr>
        <p:spPr bwMode="auto">
          <a:xfrm>
            <a:off x="1422400" y="3862388"/>
            <a:ext cx="6997700" cy="2616200"/>
          </a:xfrm>
          <a:prstGeom prst="irregularSeal2">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30000"/>
              </a:lnSpc>
              <a:spcBef>
                <a:spcPct val="0"/>
              </a:spcBef>
              <a:buClrTx/>
              <a:buFontTx/>
              <a:buNone/>
            </a:pPr>
            <a:r>
              <a:rPr lang="zh-CN" altLang="en-US" sz="2800" b="1">
                <a:ea typeface="楷体" panose="02010609060101010101" pitchFamily="49" charset="-122"/>
              </a:rPr>
              <a:t>窗口和视口</a:t>
            </a:r>
          </a:p>
          <a:p>
            <a:pPr algn="ctr" eaLnBrk="1" hangingPunct="1">
              <a:lnSpc>
                <a:spcPct val="130000"/>
              </a:lnSpc>
              <a:spcBef>
                <a:spcPct val="0"/>
              </a:spcBef>
              <a:buClrTx/>
              <a:buFontTx/>
              <a:buNone/>
            </a:pPr>
            <a:r>
              <a:rPr lang="zh-CN" altLang="en-US" sz="2800" b="1">
                <a:ea typeface="楷体" panose="02010609060101010101" pitchFamily="49" charset="-122"/>
              </a:rPr>
              <a:t>如何映射？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23"/>
                                        </p:tgtEl>
                                        <p:attrNameLst>
                                          <p:attrName>style.visibility</p:attrName>
                                        </p:attrNameLst>
                                      </p:cBhvr>
                                      <p:to>
                                        <p:strVal val="visible"/>
                                      </p:to>
                                    </p:set>
                                    <p:animEffect transition="in" filter="box(in)">
                                      <p:cBhvr>
                                        <p:cTn id="7" dur="500"/>
                                        <p:tgtEl>
                                          <p:spTgt spid="21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21527"/>
                                        </p:tgtEl>
                                        <p:attrNameLst>
                                          <p:attrName>style.visibility</p:attrName>
                                        </p:attrNameLst>
                                      </p:cBhvr>
                                      <p:to>
                                        <p:strVal val="visible"/>
                                      </p:to>
                                    </p:set>
                                    <p:anim calcmode="lin" valueType="num">
                                      <p:cBhvr>
                                        <p:cTn id="12" dur="1000" fill="hold"/>
                                        <p:tgtEl>
                                          <p:spTgt spid="21527"/>
                                        </p:tgtEl>
                                        <p:attrNameLst>
                                          <p:attrName>ppt_w</p:attrName>
                                        </p:attrNameLst>
                                      </p:cBhvr>
                                      <p:tavLst>
                                        <p:tav tm="0">
                                          <p:val>
                                            <p:fltVal val="0"/>
                                          </p:val>
                                        </p:tav>
                                        <p:tav tm="100000">
                                          <p:val>
                                            <p:strVal val="#ppt_w"/>
                                          </p:val>
                                        </p:tav>
                                      </p:tavLst>
                                    </p:anim>
                                    <p:anim calcmode="lin" valueType="num">
                                      <p:cBhvr>
                                        <p:cTn id="13" dur="1000" fill="hold"/>
                                        <p:tgtEl>
                                          <p:spTgt spid="21527"/>
                                        </p:tgtEl>
                                        <p:attrNameLst>
                                          <p:attrName>ppt_h</p:attrName>
                                        </p:attrNameLst>
                                      </p:cBhvr>
                                      <p:tavLst>
                                        <p:tav tm="0">
                                          <p:val>
                                            <p:fltVal val="0"/>
                                          </p:val>
                                        </p:tav>
                                        <p:tav tm="100000">
                                          <p:val>
                                            <p:strVal val="#ppt_h"/>
                                          </p:val>
                                        </p:tav>
                                      </p:tavLst>
                                    </p:anim>
                                    <p:anim calcmode="lin" valueType="num">
                                      <p:cBhvr>
                                        <p:cTn id="14" dur="1000" fill="hold"/>
                                        <p:tgtEl>
                                          <p:spTgt spid="2152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1527"/>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0"/>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3" grpId="0" autoUpdateAnimBg="0"/>
      <p:bldP spid="2152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11" name="Object 1027"/>
          <p:cNvGraphicFramePr>
            <a:graphicFrameLocks noChangeAspect="1"/>
          </p:cNvGraphicFramePr>
          <p:nvPr>
            <p:extLst>
              <p:ext uri="{D42A27DB-BD31-4B8C-83A1-F6EECF244321}">
                <p14:modId xmlns:p14="http://schemas.microsoft.com/office/powerpoint/2010/main" val="2578791576"/>
              </p:ext>
            </p:extLst>
          </p:nvPr>
        </p:nvGraphicFramePr>
        <p:xfrm>
          <a:off x="2971800" y="2249488"/>
          <a:ext cx="6851650" cy="4532312"/>
        </p:xfrm>
        <a:graphic>
          <a:graphicData uri="http://schemas.openxmlformats.org/presentationml/2006/ole">
            <mc:AlternateContent xmlns:mc="http://schemas.openxmlformats.org/markup-compatibility/2006">
              <mc:Choice xmlns:v="urn:schemas-microsoft-com:vml" Requires="v">
                <p:oleObj spid="_x0000_s16577" name="Document" r:id="rId3" imgW="3850624" imgH="2712938" progId="Word.Document.8">
                  <p:embed/>
                </p:oleObj>
              </mc:Choice>
              <mc:Fallback>
                <p:oleObj name="Document" r:id="rId3" imgW="3850624" imgH="2712938" progId="Word.Document.8">
                  <p:embed/>
                  <p:pic>
                    <p:nvPicPr>
                      <p:cNvPr id="0" name="Object 1027"/>
                      <p:cNvPicPr>
                        <a:picLocks noChangeAspect="1" noChangeArrowheads="1"/>
                      </p:cNvPicPr>
                      <p:nvPr/>
                    </p:nvPicPr>
                    <p:blipFill>
                      <a:blip r:embed="rId4"/>
                      <a:srcRect/>
                      <a:stretch>
                        <a:fillRect/>
                      </a:stretch>
                    </p:blipFill>
                    <p:spPr bwMode="auto">
                      <a:xfrm>
                        <a:off x="2971800" y="2249488"/>
                        <a:ext cx="6851650" cy="45323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8629" name="Group 1045"/>
          <p:cNvGrpSpPr>
            <a:grpSpLocks/>
          </p:cNvGrpSpPr>
          <p:nvPr/>
        </p:nvGrpSpPr>
        <p:grpSpPr bwMode="auto">
          <a:xfrm>
            <a:off x="141288" y="4571998"/>
            <a:ext cx="3033712" cy="1377950"/>
            <a:chOff x="89" y="2880"/>
            <a:chExt cx="1911" cy="868"/>
          </a:xfrm>
        </p:grpSpPr>
        <p:sp>
          <p:nvSpPr>
            <p:cNvPr id="16401" name="Text Box 1029"/>
            <p:cNvSpPr txBox="1">
              <a:spLocks noChangeArrowheads="1"/>
            </p:cNvSpPr>
            <p:nvPr/>
          </p:nvSpPr>
          <p:spPr bwMode="auto">
            <a:xfrm>
              <a:off x="89" y="2880"/>
              <a:ext cx="1354" cy="275"/>
            </a:xfrm>
            <a:prstGeom prst="rect">
              <a:avLst/>
            </a:prstGeom>
            <a:solidFill>
              <a:srgbClr val="6600CC"/>
            </a:solidFill>
            <a:ln w="9525">
              <a:solidFill>
                <a:srgbClr val="000000"/>
              </a:solidFill>
              <a:miter lim="800000"/>
              <a:headEnd/>
              <a:tailEnd/>
            </a:ln>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200" b="1">
                  <a:solidFill>
                    <a:srgbClr val="FAF400"/>
                  </a:solidFill>
                </a:rPr>
                <a:t>缺省的映射模式</a:t>
              </a:r>
              <a:endParaRPr lang="zh-CN" altLang="en-US" sz="2200">
                <a:solidFill>
                  <a:srgbClr val="FAF400"/>
                </a:solidFill>
              </a:endParaRPr>
            </a:p>
          </p:txBody>
        </p:sp>
        <p:sp>
          <p:nvSpPr>
            <p:cNvPr id="16402" name="Line 1030"/>
            <p:cNvSpPr>
              <a:spLocks noChangeShapeType="1"/>
            </p:cNvSpPr>
            <p:nvPr/>
          </p:nvSpPr>
          <p:spPr bwMode="auto">
            <a:xfrm>
              <a:off x="1440" y="3120"/>
              <a:ext cx="560" cy="628"/>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8615" name="Group 1031"/>
          <p:cNvGrpSpPr>
            <a:grpSpLocks/>
          </p:cNvGrpSpPr>
          <p:nvPr/>
        </p:nvGrpSpPr>
        <p:grpSpPr bwMode="auto">
          <a:xfrm>
            <a:off x="82550" y="3200401"/>
            <a:ext cx="3092185" cy="1411288"/>
            <a:chOff x="48" y="1728"/>
            <a:chExt cx="1798" cy="889"/>
          </a:xfrm>
        </p:grpSpPr>
        <p:sp>
          <p:nvSpPr>
            <p:cNvPr id="16399" name="Text Box 1032"/>
            <p:cNvSpPr txBox="1">
              <a:spLocks noChangeArrowheads="1"/>
            </p:cNvSpPr>
            <p:nvPr/>
          </p:nvSpPr>
          <p:spPr bwMode="auto">
            <a:xfrm>
              <a:off x="48" y="1728"/>
              <a:ext cx="1402" cy="697"/>
            </a:xfrm>
            <a:prstGeom prst="rect">
              <a:avLst/>
            </a:prstGeom>
            <a:solidFill>
              <a:srgbClr val="CCFFFF"/>
            </a:solidFill>
            <a:ln w="9525">
              <a:solidFill>
                <a:srgbClr val="FF33CC"/>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200" b="1">
                  <a:solidFill>
                    <a:srgbClr val="800080"/>
                  </a:solidFill>
                </a:rPr>
                <a:t>将窗口中的对称图形映射到视口时仍为对称图形</a:t>
              </a:r>
              <a:endParaRPr lang="zh-CN" altLang="en-US" sz="2200">
                <a:solidFill>
                  <a:srgbClr val="800080"/>
                </a:solidFill>
              </a:endParaRPr>
            </a:p>
          </p:txBody>
        </p:sp>
        <p:sp>
          <p:nvSpPr>
            <p:cNvPr id="16400" name="Line 1033"/>
            <p:cNvSpPr>
              <a:spLocks noChangeShapeType="1"/>
            </p:cNvSpPr>
            <p:nvPr/>
          </p:nvSpPr>
          <p:spPr bwMode="auto">
            <a:xfrm>
              <a:off x="1440" y="2400"/>
              <a:ext cx="406" cy="217"/>
            </a:xfrm>
            <a:prstGeom prst="line">
              <a:avLst/>
            </a:prstGeom>
            <a:noFill/>
            <a:ln w="5715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8618" name="Group 1034"/>
          <p:cNvGrpSpPr>
            <a:grpSpLocks/>
          </p:cNvGrpSpPr>
          <p:nvPr/>
        </p:nvGrpSpPr>
        <p:grpSpPr bwMode="auto">
          <a:xfrm>
            <a:off x="82550" y="2276475"/>
            <a:ext cx="3092185" cy="923925"/>
            <a:chOff x="48" y="1146"/>
            <a:chExt cx="1798" cy="582"/>
          </a:xfrm>
        </p:grpSpPr>
        <p:sp>
          <p:nvSpPr>
            <p:cNvPr id="16397" name="Text Box 1035"/>
            <p:cNvSpPr txBox="1">
              <a:spLocks noChangeArrowheads="1"/>
            </p:cNvSpPr>
            <p:nvPr/>
          </p:nvSpPr>
          <p:spPr bwMode="auto">
            <a:xfrm>
              <a:off x="48" y="1146"/>
              <a:ext cx="1632" cy="486"/>
            </a:xfrm>
            <a:prstGeom prst="rect">
              <a:avLst/>
            </a:prstGeom>
            <a:solidFill>
              <a:srgbClr val="009900"/>
            </a:solidFill>
            <a:ln w="9525">
              <a:solidFill>
                <a:srgbClr val="FF3300"/>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200" b="1">
                  <a:solidFill>
                    <a:schemeClr val="bg1"/>
                  </a:solidFill>
                </a:rPr>
                <a:t>按照窗口和视口的坐标比例进行映射</a:t>
              </a:r>
              <a:endParaRPr lang="zh-CN" altLang="en-US" sz="2200"/>
            </a:p>
          </p:txBody>
        </p:sp>
        <p:sp>
          <p:nvSpPr>
            <p:cNvPr id="16398" name="Line 1036"/>
            <p:cNvSpPr>
              <a:spLocks noChangeShapeType="1"/>
            </p:cNvSpPr>
            <p:nvPr/>
          </p:nvSpPr>
          <p:spPr bwMode="auto">
            <a:xfrm>
              <a:off x="1632" y="1632"/>
              <a:ext cx="214" cy="96"/>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21" name="Text Box 1037"/>
          <p:cNvSpPr txBox="1">
            <a:spLocks noChangeArrowheads="1"/>
          </p:cNvSpPr>
          <p:nvPr/>
        </p:nvSpPr>
        <p:spPr bwMode="auto">
          <a:xfrm>
            <a:off x="312738" y="609600"/>
            <a:ext cx="925512" cy="8223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ea typeface="楷体" panose="02010609060101010101" pitchFamily="49" charset="-122"/>
              </a:rPr>
              <a:t>坐标系统</a:t>
            </a:r>
          </a:p>
        </p:txBody>
      </p:sp>
      <p:sp>
        <p:nvSpPr>
          <p:cNvPr id="68622" name="AutoShape 1038"/>
          <p:cNvSpPr>
            <a:spLocks/>
          </p:cNvSpPr>
          <p:nvPr/>
        </p:nvSpPr>
        <p:spPr bwMode="auto">
          <a:xfrm>
            <a:off x="1155700" y="381000"/>
            <a:ext cx="330200" cy="1371600"/>
          </a:xfrm>
          <a:prstGeom prst="leftBrace">
            <a:avLst>
              <a:gd name="adj1" fmla="val 34615"/>
              <a:gd name="adj2" fmla="val 50000"/>
            </a:avLst>
          </a:prstGeom>
          <a:noFill/>
          <a:ln w="38100">
            <a:solidFill>
              <a:srgbClr val="FF0000"/>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68623" name="Text Box 1039"/>
          <p:cNvSpPr txBox="1">
            <a:spLocks noChangeArrowheads="1"/>
          </p:cNvSpPr>
          <p:nvPr/>
        </p:nvSpPr>
        <p:spPr bwMode="auto">
          <a:xfrm>
            <a:off x="1403350" y="228600"/>
            <a:ext cx="2146300" cy="3841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400" b="1">
                <a:ea typeface="楷体" panose="02010609060101010101" pitchFamily="49" charset="-122"/>
              </a:rPr>
              <a:t>逻辑坐标系统</a:t>
            </a:r>
            <a:endParaRPr lang="zh-CN" altLang="en-US" sz="2400">
              <a:ea typeface="楷体" panose="02010609060101010101" pitchFamily="49" charset="-122"/>
            </a:endParaRPr>
          </a:p>
        </p:txBody>
      </p:sp>
      <p:sp>
        <p:nvSpPr>
          <p:cNvPr id="68624" name="Text Box 1040"/>
          <p:cNvSpPr txBox="1">
            <a:spLocks noChangeArrowheads="1"/>
          </p:cNvSpPr>
          <p:nvPr/>
        </p:nvSpPr>
        <p:spPr bwMode="auto">
          <a:xfrm>
            <a:off x="1403350" y="1524000"/>
            <a:ext cx="2146300" cy="3841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400" b="1">
                <a:ea typeface="楷体" panose="02010609060101010101" pitchFamily="49" charset="-122"/>
              </a:rPr>
              <a:t>设备坐标系统</a:t>
            </a:r>
            <a:endParaRPr lang="zh-CN" altLang="en-US" sz="2400">
              <a:ea typeface="楷体" panose="02010609060101010101" pitchFamily="49" charset="-122"/>
            </a:endParaRPr>
          </a:p>
        </p:txBody>
      </p:sp>
      <p:grpSp>
        <p:nvGrpSpPr>
          <p:cNvPr id="68628" name="Group 1044"/>
          <p:cNvGrpSpPr>
            <a:grpSpLocks/>
          </p:cNvGrpSpPr>
          <p:nvPr/>
        </p:nvGrpSpPr>
        <p:grpSpPr bwMode="auto">
          <a:xfrm>
            <a:off x="3467100" y="609600"/>
            <a:ext cx="3349625" cy="1225550"/>
            <a:chOff x="2016" y="384"/>
            <a:chExt cx="1948" cy="772"/>
          </a:xfrm>
        </p:grpSpPr>
        <p:sp>
          <p:nvSpPr>
            <p:cNvPr id="16395" name="Text Box 1041"/>
            <p:cNvSpPr txBox="1">
              <a:spLocks noChangeArrowheads="1"/>
            </p:cNvSpPr>
            <p:nvPr/>
          </p:nvSpPr>
          <p:spPr bwMode="auto">
            <a:xfrm>
              <a:off x="2496" y="384"/>
              <a:ext cx="1468" cy="772"/>
            </a:xfrm>
            <a:prstGeom prst="rect">
              <a:avLst/>
            </a:prstGeom>
            <a:noFill/>
            <a:ln w="38100">
              <a:solidFill>
                <a:srgbClr val="FF9900"/>
              </a:solidFill>
              <a:miter lim="800000"/>
              <a:headEnd/>
              <a:tailEnd/>
            </a:ln>
            <a:effectLst>
              <a:prstShdw prst="shdw17" dist="17961" dir="2700000">
                <a:srgbClr val="995C00"/>
              </a:prstShdw>
            </a:effectLst>
            <a:extLst>
              <a:ext uri="{909E8E84-426E-40DD-AFC4-6F175D3DCCD1}">
                <a14:hiddenFill xmlns:a14="http://schemas.microsoft.com/office/drawing/2010/main">
                  <a:solidFill>
                    <a:srgbClr val="00FFFF"/>
                  </a:solidFill>
                </a14:hiddenFill>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ea typeface="楷体" panose="02010609060101010101" pitchFamily="49" charset="-122"/>
                </a:rPr>
                <a:t>屏幕坐标系统</a:t>
              </a:r>
            </a:p>
            <a:p>
              <a:pPr eaLnBrk="1" hangingPunct="1">
                <a:spcBef>
                  <a:spcPct val="0"/>
                </a:spcBef>
                <a:buClrTx/>
                <a:buFontTx/>
                <a:buNone/>
              </a:pPr>
              <a:r>
                <a:rPr lang="zh-CN" altLang="en-US" sz="2400" b="1">
                  <a:ea typeface="楷体" panose="02010609060101010101" pitchFamily="49" charset="-122"/>
                </a:rPr>
                <a:t>窗口坐标系统</a:t>
              </a:r>
            </a:p>
            <a:p>
              <a:pPr eaLnBrk="1" hangingPunct="1">
                <a:spcBef>
                  <a:spcPct val="0"/>
                </a:spcBef>
                <a:buClrTx/>
                <a:buFontTx/>
                <a:buNone/>
              </a:pPr>
              <a:r>
                <a:rPr lang="zh-CN" altLang="en-US" sz="2400" b="1">
                  <a:ea typeface="楷体" panose="02010609060101010101" pitchFamily="49" charset="-122"/>
                </a:rPr>
                <a:t>用户区坐标系统</a:t>
              </a:r>
            </a:p>
          </p:txBody>
        </p:sp>
        <p:sp>
          <p:nvSpPr>
            <p:cNvPr id="16396" name="Line 1042"/>
            <p:cNvSpPr>
              <a:spLocks noChangeShapeType="1"/>
            </p:cNvSpPr>
            <p:nvPr/>
          </p:nvSpPr>
          <p:spPr bwMode="auto">
            <a:xfrm flipV="1">
              <a:off x="2016" y="720"/>
              <a:ext cx="480" cy="336"/>
            </a:xfrm>
            <a:prstGeom prst="line">
              <a:avLst/>
            </a:prstGeom>
            <a:noFill/>
            <a:ln w="38100">
              <a:solidFill>
                <a:srgbClr val="FF0000"/>
              </a:solidFill>
              <a:round/>
              <a:headEnd/>
              <a:tailEnd type="triangle" w="med" len="me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21"/>
                                        </p:tgtEl>
                                        <p:attrNameLst>
                                          <p:attrName>style.visibility</p:attrName>
                                        </p:attrNameLst>
                                      </p:cBhvr>
                                      <p:to>
                                        <p:strVal val="visible"/>
                                      </p:to>
                                    </p:set>
                                  </p:childTnLst>
                                </p:cTn>
                              </p:par>
                            </p:childTnLst>
                          </p:cTn>
                        </p:par>
                        <p:par>
                          <p:cTn id="7" fill="hold" nodeType="afterGroup">
                            <p:stCondLst>
                              <p:cond delay="500"/>
                            </p:stCondLst>
                            <p:childTnLst>
                              <p:par>
                                <p:cTn id="8" presetID="16" presetClass="entr" presetSubtype="42" fill="hold" grpId="0" nodeType="afterEffect">
                                  <p:stCondLst>
                                    <p:cond delay="0"/>
                                  </p:stCondLst>
                                  <p:childTnLst>
                                    <p:set>
                                      <p:cBhvr>
                                        <p:cTn id="9" dur="1" fill="hold">
                                          <p:stCondLst>
                                            <p:cond delay="0"/>
                                          </p:stCondLst>
                                        </p:cTn>
                                        <p:tgtEl>
                                          <p:spTgt spid="68622"/>
                                        </p:tgtEl>
                                        <p:attrNameLst>
                                          <p:attrName>style.visibility</p:attrName>
                                        </p:attrNameLst>
                                      </p:cBhvr>
                                      <p:to>
                                        <p:strVal val="visible"/>
                                      </p:to>
                                    </p:set>
                                    <p:animEffect transition="in" filter="barn(outHorizontal)">
                                      <p:cBhvr>
                                        <p:cTn id="10" dur="500"/>
                                        <p:tgtEl>
                                          <p:spTgt spid="68622"/>
                                        </p:tgtEl>
                                      </p:cBhvr>
                                    </p:animEffect>
                                  </p:childTnLst>
                                </p:cTn>
                              </p:par>
                            </p:childTnLst>
                          </p:cTn>
                        </p:par>
                        <p:par>
                          <p:cTn id="11" fill="hold" nodeType="afterGroup">
                            <p:stCondLst>
                              <p:cond delay="1000"/>
                            </p:stCondLst>
                            <p:childTnLst>
                              <p:par>
                                <p:cTn id="12" presetID="9" presetClass="entr" presetSubtype="0" fill="hold" grpId="0" nodeType="afterEffect">
                                  <p:stCondLst>
                                    <p:cond delay="0"/>
                                  </p:stCondLst>
                                  <p:childTnLst>
                                    <p:set>
                                      <p:cBhvr>
                                        <p:cTn id="13" dur="1" fill="hold">
                                          <p:stCondLst>
                                            <p:cond delay="0"/>
                                          </p:stCondLst>
                                        </p:cTn>
                                        <p:tgtEl>
                                          <p:spTgt spid="68623"/>
                                        </p:tgtEl>
                                        <p:attrNameLst>
                                          <p:attrName>style.visibility</p:attrName>
                                        </p:attrNameLst>
                                      </p:cBhvr>
                                      <p:to>
                                        <p:strVal val="visible"/>
                                      </p:to>
                                    </p:set>
                                    <p:animEffect transition="in" filter="dissolve">
                                      <p:cBhvr>
                                        <p:cTn id="14" dur="500"/>
                                        <p:tgtEl>
                                          <p:spTgt spid="68623"/>
                                        </p:tgtEl>
                                      </p:cBhvr>
                                    </p:animEffect>
                                  </p:childTnLst>
                                </p:cTn>
                              </p:par>
                            </p:childTnLst>
                          </p:cTn>
                        </p:par>
                        <p:par>
                          <p:cTn id="15" fill="hold" nodeType="afterGroup">
                            <p:stCondLst>
                              <p:cond delay="1500"/>
                            </p:stCondLst>
                            <p:childTnLst>
                              <p:par>
                                <p:cTn id="16" presetID="9" presetClass="entr" presetSubtype="0" fill="hold" grpId="0" nodeType="afterEffect">
                                  <p:stCondLst>
                                    <p:cond delay="0"/>
                                  </p:stCondLst>
                                  <p:childTnLst>
                                    <p:set>
                                      <p:cBhvr>
                                        <p:cTn id="17" dur="1" fill="hold">
                                          <p:stCondLst>
                                            <p:cond delay="0"/>
                                          </p:stCondLst>
                                        </p:cTn>
                                        <p:tgtEl>
                                          <p:spTgt spid="68624"/>
                                        </p:tgtEl>
                                        <p:attrNameLst>
                                          <p:attrName>style.visibility</p:attrName>
                                        </p:attrNameLst>
                                      </p:cBhvr>
                                      <p:to>
                                        <p:strVal val="visible"/>
                                      </p:to>
                                    </p:set>
                                    <p:animEffect transition="in" filter="dissolve">
                                      <p:cBhvr>
                                        <p:cTn id="18" dur="500"/>
                                        <p:tgtEl>
                                          <p:spTgt spid="68624"/>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8628"/>
                                        </p:tgtEl>
                                        <p:attrNameLst>
                                          <p:attrName>style.visibility</p:attrName>
                                        </p:attrNameLst>
                                      </p:cBhvr>
                                      <p:to>
                                        <p:strVal val="visible"/>
                                      </p:to>
                                    </p:set>
                                    <p:animEffect transition="in" filter="wipe(left)">
                                      <p:cBhvr>
                                        <p:cTn id="22" dur="500"/>
                                        <p:tgtEl>
                                          <p:spTgt spid="686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68611"/>
                                        </p:tgtEl>
                                        <p:attrNameLst>
                                          <p:attrName>style.visibility</p:attrName>
                                        </p:attrNameLst>
                                      </p:cBhvr>
                                      <p:to>
                                        <p:strVal val="visible"/>
                                      </p:to>
                                    </p:set>
                                    <p:animEffect transition="in" filter="box(out)">
                                      <p:cBhvr>
                                        <p:cTn id="27" dur="500"/>
                                        <p:tgtEl>
                                          <p:spTgt spid="686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6861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6861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68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1" grpId="0" autoUpdateAnimBg="0"/>
      <p:bldP spid="68622" grpId="0" animBg="1"/>
      <p:bldP spid="68623" grpId="0" autoUpdateAnimBg="0"/>
      <p:bldP spid="6862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477838" y="304800"/>
            <a:ext cx="9263062" cy="96837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ClrTx/>
              <a:buFontTx/>
              <a:buNone/>
            </a:pPr>
            <a:r>
              <a:rPr lang="en-US" altLang="zh-CN" sz="2400" b="1"/>
              <a:t>       </a:t>
            </a:r>
            <a:r>
              <a:rPr lang="zh-CN" altLang="en-US" sz="2400" b="1">
                <a:solidFill>
                  <a:srgbClr val="000000"/>
                </a:solidFill>
              </a:rPr>
              <a:t>应用程序可获取设备环境的当前映像模式，并根据需要设置映像模式。</a:t>
            </a:r>
            <a:endParaRPr lang="zh-CN" altLang="en-US" sz="2400" b="1">
              <a:solidFill>
                <a:schemeClr val="accent2"/>
              </a:solidFill>
            </a:endParaRPr>
          </a:p>
        </p:txBody>
      </p:sp>
      <p:sp>
        <p:nvSpPr>
          <p:cNvPr id="17411" name="Text Box 2"/>
          <p:cNvSpPr txBox="1">
            <a:spLocks noChangeArrowheads="1"/>
          </p:cNvSpPr>
          <p:nvPr/>
        </p:nvSpPr>
        <p:spPr bwMode="auto">
          <a:xfrm>
            <a:off x="990600" y="2759075"/>
            <a:ext cx="1073150" cy="1127125"/>
          </a:xfrm>
          <a:prstGeom prst="rect">
            <a:avLst/>
          </a:prstGeom>
          <a:solidFill>
            <a:srgbClr val="FFFFCC"/>
          </a:solidFill>
          <a:ln w="9525">
            <a:solidFill>
              <a:srgbClr val="6600CC"/>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ClrTx/>
              <a:buFontTx/>
              <a:buNone/>
            </a:pPr>
            <a:r>
              <a:rPr lang="zh-CN" altLang="en-US" sz="2800" b="1">
                <a:solidFill>
                  <a:srgbClr val="000000"/>
                </a:solidFill>
              </a:rPr>
              <a:t>相关</a:t>
            </a:r>
          </a:p>
          <a:p>
            <a:pPr>
              <a:lnSpc>
                <a:spcPct val="120000"/>
              </a:lnSpc>
              <a:spcBef>
                <a:spcPct val="0"/>
              </a:spcBef>
              <a:buClrTx/>
              <a:buFontTx/>
              <a:buNone/>
            </a:pPr>
            <a:r>
              <a:rPr lang="zh-CN" altLang="en-US" sz="2800" b="1">
                <a:solidFill>
                  <a:srgbClr val="000000"/>
                </a:solidFill>
              </a:rPr>
              <a:t>函数</a:t>
            </a:r>
            <a:endParaRPr lang="zh-CN" altLang="en-US" sz="2800" b="1">
              <a:solidFill>
                <a:schemeClr val="accent2"/>
              </a:solidFill>
            </a:endParaRPr>
          </a:p>
        </p:txBody>
      </p:sp>
      <p:sp>
        <p:nvSpPr>
          <p:cNvPr id="17412" name="Text Box 5"/>
          <p:cNvSpPr txBox="1">
            <a:spLocks noChangeArrowheads="1"/>
          </p:cNvSpPr>
          <p:nvPr/>
        </p:nvSpPr>
        <p:spPr bwMode="auto">
          <a:xfrm>
            <a:off x="2559050" y="1668463"/>
            <a:ext cx="6851650" cy="1639887"/>
          </a:xfrm>
          <a:prstGeom prst="rect">
            <a:avLst/>
          </a:prstGeom>
          <a:solidFill>
            <a:srgbClr val="FFFFCC"/>
          </a:solidFill>
          <a:ln w="9525">
            <a:solidFill>
              <a:srgbClr val="6600CC"/>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ClrTx/>
              <a:buFontTx/>
              <a:buNone/>
            </a:pPr>
            <a:r>
              <a:rPr lang="zh-CN" altLang="en-US" sz="2800" b="1">
                <a:solidFill>
                  <a:srgbClr val="000000"/>
                </a:solidFill>
              </a:rPr>
              <a:t>设置设备环境的映像模式</a:t>
            </a:r>
          </a:p>
          <a:p>
            <a:pPr>
              <a:lnSpc>
                <a:spcPct val="120000"/>
              </a:lnSpc>
              <a:spcBef>
                <a:spcPct val="0"/>
              </a:spcBef>
              <a:buClrTx/>
              <a:buFontTx/>
              <a:buNone/>
            </a:pPr>
            <a:r>
              <a:rPr lang="en-US" altLang="zh-CN" sz="2800" b="1">
                <a:solidFill>
                  <a:srgbClr val="FF3300"/>
                </a:solidFill>
                <a:latin typeface="黑体" panose="02010609060101010101" pitchFamily="49" charset="-122"/>
                <a:ea typeface="黑体" panose="02010609060101010101" pitchFamily="49" charset="-122"/>
              </a:rPr>
              <a:t>SetMapMode(hdc,nMapMode);</a:t>
            </a:r>
            <a:r>
              <a:rPr lang="en-US" altLang="zh-CN" sz="2800" b="1">
                <a:latin typeface="黑体" panose="02010609060101010101" pitchFamily="49" charset="-122"/>
                <a:ea typeface="黑体" panose="02010609060101010101" pitchFamily="49" charset="-122"/>
              </a:rPr>
              <a:t>    </a:t>
            </a:r>
            <a:r>
              <a:rPr lang="en-US" altLang="zh-CN" sz="2800" b="1">
                <a:solidFill>
                  <a:srgbClr val="000000"/>
                </a:solidFill>
              </a:rPr>
              <a:t>nMapMode</a:t>
            </a:r>
            <a:r>
              <a:rPr lang="zh-CN" altLang="en-US" sz="2800" b="1">
                <a:solidFill>
                  <a:srgbClr val="000000"/>
                </a:solidFill>
              </a:rPr>
              <a:t>为映像模式的整型标识符</a:t>
            </a:r>
          </a:p>
        </p:txBody>
      </p:sp>
      <p:sp>
        <p:nvSpPr>
          <p:cNvPr id="17413" name="Text Box 6"/>
          <p:cNvSpPr txBox="1">
            <a:spLocks noChangeArrowheads="1"/>
          </p:cNvSpPr>
          <p:nvPr/>
        </p:nvSpPr>
        <p:spPr bwMode="auto">
          <a:xfrm>
            <a:off x="2559050" y="3935413"/>
            <a:ext cx="6851650" cy="1127125"/>
          </a:xfrm>
          <a:prstGeom prst="rect">
            <a:avLst/>
          </a:prstGeom>
          <a:solidFill>
            <a:srgbClr val="FFFFCC"/>
          </a:solidFill>
          <a:ln w="9525">
            <a:solidFill>
              <a:srgbClr val="6600CC"/>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ClrTx/>
              <a:buFontTx/>
              <a:buNone/>
            </a:pPr>
            <a:r>
              <a:rPr lang="zh-CN" altLang="en-US" sz="2800" b="1">
                <a:solidFill>
                  <a:srgbClr val="000000"/>
                </a:solidFill>
              </a:rPr>
              <a:t>获取当前设备环境的映像模式</a:t>
            </a:r>
          </a:p>
          <a:p>
            <a:pPr lvl="3">
              <a:lnSpc>
                <a:spcPct val="120000"/>
              </a:lnSpc>
              <a:spcBef>
                <a:spcPct val="0"/>
              </a:spcBef>
              <a:buFontTx/>
              <a:buNone/>
            </a:pPr>
            <a:r>
              <a:rPr lang="en-US" altLang="zh-CN" sz="2800" b="1">
                <a:solidFill>
                  <a:srgbClr val="800080"/>
                </a:solidFill>
                <a:latin typeface="黑体" panose="02010609060101010101" pitchFamily="49" charset="-122"/>
                <a:ea typeface="黑体" panose="02010609060101010101" pitchFamily="49" charset="-122"/>
              </a:rPr>
              <a:t>nMapMode=GetMapMode(hdc);</a:t>
            </a:r>
            <a:endParaRPr lang="en-US" altLang="zh-CN" sz="2800" b="1">
              <a:solidFill>
                <a:srgbClr val="000000"/>
              </a:solidFill>
            </a:endParaRPr>
          </a:p>
        </p:txBody>
      </p:sp>
      <p:sp>
        <p:nvSpPr>
          <p:cNvPr id="17414" name="AutoShape 8"/>
          <p:cNvSpPr>
            <a:spLocks/>
          </p:cNvSpPr>
          <p:nvPr/>
        </p:nvSpPr>
        <p:spPr bwMode="auto">
          <a:xfrm>
            <a:off x="2228850" y="2286000"/>
            <a:ext cx="330200" cy="2133600"/>
          </a:xfrm>
          <a:prstGeom prst="leftBrace">
            <a:avLst>
              <a:gd name="adj1" fmla="val 53846"/>
              <a:gd name="adj2" fmla="val 50000"/>
            </a:avLst>
          </a:prstGeom>
          <a:noFill/>
          <a:ln w="38100">
            <a:solidFill>
              <a:srgbClr val="6600CC"/>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47650" y="228600"/>
            <a:ext cx="9277350" cy="228282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400" b="1">
                <a:solidFill>
                  <a:srgbClr val="FF0066"/>
                </a:solidFill>
              </a:rPr>
              <a:t>窗口</a:t>
            </a:r>
            <a:r>
              <a:rPr lang="zh-CN" altLang="en-US" sz="2400" b="1">
                <a:solidFill>
                  <a:srgbClr val="000000"/>
                </a:solidFill>
              </a:rPr>
              <a:t>区域的定义由</a:t>
            </a:r>
            <a:r>
              <a:rPr lang="en-US" altLang="zh-CN" sz="2400" b="1">
                <a:solidFill>
                  <a:srgbClr val="6600CC"/>
                </a:solidFill>
              </a:rPr>
              <a:t>SetWindowExtEx</a:t>
            </a:r>
            <a:r>
              <a:rPr lang="zh-CN" altLang="en-US" sz="2400" b="1">
                <a:solidFill>
                  <a:srgbClr val="000000"/>
                </a:solidFill>
              </a:rPr>
              <a:t>函数完成，其函数原型形为</a:t>
            </a:r>
            <a:r>
              <a:rPr lang="zh-CN" altLang="en-US" sz="2400" b="1"/>
              <a:t>：</a:t>
            </a:r>
            <a:r>
              <a:rPr lang="en-US" altLang="zh-CN" sz="2400" b="1">
                <a:solidFill>
                  <a:srgbClr val="6600CC"/>
                </a:solidFill>
                <a:latin typeface="宋体" panose="02010600030101010101" pitchFamily="2" charset="-122"/>
              </a:rPr>
              <a:t>BOOL SetWindowExtEx</a:t>
            </a:r>
          </a:p>
          <a:p>
            <a:pPr>
              <a:spcBef>
                <a:spcPct val="0"/>
              </a:spcBef>
              <a:buClrTx/>
              <a:buFontTx/>
              <a:buNone/>
            </a:pPr>
            <a:r>
              <a:rPr lang="en-US" altLang="zh-CN" sz="2400" b="1">
                <a:solidFill>
                  <a:srgbClr val="6600CC"/>
                </a:solidFill>
                <a:latin typeface="宋体" panose="02010600030101010101" pitchFamily="2" charset="-122"/>
              </a:rPr>
              <a:t>( HDC hdc,			</a:t>
            </a:r>
          </a:p>
          <a:p>
            <a:pPr>
              <a:spcBef>
                <a:spcPct val="0"/>
              </a:spcBef>
              <a:buClrTx/>
              <a:buFontTx/>
              <a:buNone/>
            </a:pPr>
            <a:r>
              <a:rPr lang="en-US" altLang="zh-CN" sz="2400" b="1">
                <a:solidFill>
                  <a:srgbClr val="6600CC"/>
                </a:solidFill>
                <a:latin typeface="宋体" panose="02010600030101010101" pitchFamily="2" charset="-122"/>
              </a:rPr>
              <a:t>  int nHeight,nWidth</a:t>
            </a:r>
            <a:r>
              <a:rPr lang="zh-CN" altLang="en-US" sz="2400" b="1">
                <a:solidFill>
                  <a:srgbClr val="6600CC"/>
                </a:solidFill>
                <a:latin typeface="宋体" panose="02010600030101010101" pitchFamily="2" charset="-122"/>
              </a:rPr>
              <a:t>， </a:t>
            </a:r>
            <a:r>
              <a:rPr lang="en-US" altLang="zh-CN" sz="2400" b="1">
                <a:solidFill>
                  <a:srgbClr val="6600CC"/>
                </a:solidFill>
                <a:latin typeface="宋体" panose="02010600030101010101" pitchFamily="2" charset="-122"/>
              </a:rPr>
              <a:t>//</a:t>
            </a:r>
            <a:r>
              <a:rPr lang="zh-CN" altLang="en-US" sz="2400" b="1">
                <a:solidFill>
                  <a:srgbClr val="6600CC"/>
                </a:solidFill>
                <a:latin typeface="宋体" panose="02010600030101010101" pitchFamily="2" charset="-122"/>
              </a:rPr>
              <a:t>以</a:t>
            </a:r>
            <a:r>
              <a:rPr lang="zh-CN" altLang="en-US" sz="2400" b="1">
                <a:solidFill>
                  <a:srgbClr val="FF0066"/>
                </a:solidFill>
                <a:latin typeface="宋体" panose="02010600030101010101" pitchFamily="2" charset="-122"/>
              </a:rPr>
              <a:t>逻辑</a:t>
            </a:r>
            <a:r>
              <a:rPr lang="zh-CN" altLang="en-US" sz="2400" b="1">
                <a:solidFill>
                  <a:srgbClr val="6600CC"/>
                </a:solidFill>
                <a:latin typeface="宋体" panose="02010600030101010101" pitchFamily="2" charset="-122"/>
              </a:rPr>
              <a:t>单位表示的窗口区域高宽度</a:t>
            </a:r>
          </a:p>
          <a:p>
            <a:pPr>
              <a:spcBef>
                <a:spcPct val="0"/>
              </a:spcBef>
              <a:buClrTx/>
              <a:buFontTx/>
              <a:buNone/>
            </a:pPr>
            <a:r>
              <a:rPr lang="zh-CN" altLang="en-US" sz="2400" b="1">
                <a:solidFill>
                  <a:srgbClr val="6600CC"/>
                </a:solidFill>
                <a:latin typeface="宋体" panose="02010600030101010101" pitchFamily="2" charset="-122"/>
              </a:rPr>
              <a:t>  </a:t>
            </a:r>
            <a:r>
              <a:rPr lang="en-US" altLang="zh-CN" sz="2400" b="1">
                <a:solidFill>
                  <a:srgbClr val="6600CC"/>
                </a:solidFill>
                <a:latin typeface="宋体" panose="02010600030101010101" pitchFamily="2" charset="-122"/>
              </a:rPr>
              <a:t>LPSIZE lpSize</a:t>
            </a:r>
            <a:r>
              <a:rPr lang="zh-CN" altLang="en-US" sz="2400" b="1">
                <a:solidFill>
                  <a:srgbClr val="6600CC"/>
                </a:solidFill>
                <a:latin typeface="宋体" panose="02010600030101010101" pitchFamily="2" charset="-122"/>
              </a:rPr>
              <a:t>， </a:t>
            </a:r>
            <a:r>
              <a:rPr lang="en-US" altLang="zh-CN" sz="2400" b="1">
                <a:solidFill>
                  <a:srgbClr val="6600CC"/>
                </a:solidFill>
                <a:latin typeface="宋体" panose="02010600030101010101" pitchFamily="2" charset="-122"/>
              </a:rPr>
              <a:t>//</a:t>
            </a:r>
            <a:r>
              <a:rPr lang="zh-CN" altLang="en-US" sz="2400" b="1">
                <a:solidFill>
                  <a:srgbClr val="6600CC"/>
                </a:solidFill>
                <a:latin typeface="宋体" panose="02010600030101010101" pitchFamily="2" charset="-122"/>
              </a:rPr>
              <a:t>函数调用前窗口区域尺寸的</a:t>
            </a:r>
            <a:r>
              <a:rPr lang="en-US" altLang="zh-CN" sz="2400" b="1">
                <a:solidFill>
                  <a:srgbClr val="6600CC"/>
                </a:solidFill>
                <a:latin typeface="宋体" panose="02010600030101010101" pitchFamily="2" charset="-122"/>
              </a:rPr>
              <a:t>SIZE</a:t>
            </a:r>
            <a:r>
              <a:rPr lang="zh-CN" altLang="en-US" sz="2400" b="1">
                <a:solidFill>
                  <a:srgbClr val="6600CC"/>
                </a:solidFill>
                <a:latin typeface="宋体" panose="02010600030101010101" pitchFamily="2" charset="-122"/>
              </a:rPr>
              <a:t>结构地址</a:t>
            </a:r>
          </a:p>
          <a:p>
            <a:pPr eaLnBrk="1" hangingPunct="1">
              <a:spcBef>
                <a:spcPct val="0"/>
              </a:spcBef>
              <a:buClrTx/>
              <a:buFontTx/>
              <a:buNone/>
            </a:pPr>
            <a:r>
              <a:rPr lang="en-US" altLang="zh-CN" sz="2400" b="1">
                <a:solidFill>
                  <a:srgbClr val="6600CC"/>
                </a:solidFill>
                <a:latin typeface="宋体" panose="02010600030101010101" pitchFamily="2" charset="-122"/>
              </a:rPr>
              <a:t>);</a:t>
            </a:r>
          </a:p>
        </p:txBody>
      </p:sp>
      <p:sp>
        <p:nvSpPr>
          <p:cNvPr id="23555" name="Text Box 3"/>
          <p:cNvSpPr txBox="1">
            <a:spLocks noChangeArrowheads="1"/>
          </p:cNvSpPr>
          <p:nvPr/>
        </p:nvSpPr>
        <p:spPr bwMode="auto">
          <a:xfrm>
            <a:off x="103188" y="2971800"/>
            <a:ext cx="9658350" cy="264795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400" b="1" dirty="0">
                <a:solidFill>
                  <a:srgbClr val="FF0066"/>
                </a:solidFill>
              </a:rPr>
              <a:t>视口</a:t>
            </a:r>
            <a:r>
              <a:rPr lang="zh-CN" altLang="en-US" sz="2400" b="1" dirty="0">
                <a:solidFill>
                  <a:srgbClr val="000000"/>
                </a:solidFill>
              </a:rPr>
              <a:t>区域的定义由</a:t>
            </a:r>
            <a:r>
              <a:rPr lang="en-US" altLang="zh-CN" sz="2400" b="1" dirty="0" err="1">
                <a:solidFill>
                  <a:srgbClr val="990099"/>
                </a:solidFill>
              </a:rPr>
              <a:t>SetViewportExtEx</a:t>
            </a:r>
            <a:r>
              <a:rPr lang="zh-CN" altLang="en-US" sz="2400" b="1" dirty="0">
                <a:solidFill>
                  <a:srgbClr val="000000"/>
                </a:solidFill>
              </a:rPr>
              <a:t>函数完成，函数原型为：</a:t>
            </a:r>
          </a:p>
          <a:p>
            <a:pPr>
              <a:spcBef>
                <a:spcPct val="0"/>
              </a:spcBef>
              <a:buClrTx/>
              <a:buFontTx/>
              <a:buNone/>
            </a:pPr>
            <a:r>
              <a:rPr lang="en-US" altLang="zh-CN" sz="2400" b="1" dirty="0">
                <a:solidFill>
                  <a:srgbClr val="990099"/>
                </a:solidFill>
              </a:rPr>
              <a:t>BOOL </a:t>
            </a:r>
            <a:r>
              <a:rPr lang="en-US" altLang="zh-CN" sz="2400" b="1" dirty="0" err="1">
                <a:solidFill>
                  <a:srgbClr val="990099"/>
                </a:solidFill>
              </a:rPr>
              <a:t>Set</a:t>
            </a:r>
            <a:r>
              <a:rPr lang="en-US" altLang="zh-CN" sz="2400" b="1" dirty="0" err="1">
                <a:solidFill>
                  <a:srgbClr val="990099"/>
                </a:solidFill>
                <a:latin typeface="黑体" panose="02010609060101010101" pitchFamily="49" charset="-122"/>
                <a:ea typeface="黑体" panose="02010609060101010101" pitchFamily="49" charset="-122"/>
              </a:rPr>
              <a:t>ViewportExtEx</a:t>
            </a:r>
            <a:endParaRPr lang="en-US" altLang="zh-CN" sz="2400" b="1" dirty="0">
              <a:solidFill>
                <a:srgbClr val="990099"/>
              </a:solidFill>
              <a:latin typeface="黑体" panose="02010609060101010101" pitchFamily="49" charset="-122"/>
              <a:ea typeface="黑体" panose="02010609060101010101" pitchFamily="49" charset="-122"/>
            </a:endParaRPr>
          </a:p>
          <a:p>
            <a:pPr>
              <a:spcBef>
                <a:spcPct val="0"/>
              </a:spcBef>
              <a:buClrTx/>
              <a:buFontTx/>
              <a:buNone/>
            </a:pPr>
            <a:r>
              <a:rPr lang="en-US" altLang="zh-CN" sz="2400" b="1" dirty="0">
                <a:solidFill>
                  <a:srgbClr val="990099"/>
                </a:solidFill>
                <a:latin typeface="黑体" panose="02010609060101010101" pitchFamily="49" charset="-122"/>
                <a:ea typeface="黑体" panose="02010609060101010101" pitchFamily="49" charset="-122"/>
              </a:rPr>
              <a:t>(</a:t>
            </a:r>
          </a:p>
          <a:p>
            <a:pPr>
              <a:spcBef>
                <a:spcPct val="0"/>
              </a:spcBef>
              <a:buClrTx/>
              <a:buFontTx/>
              <a:buNone/>
            </a:pPr>
            <a:r>
              <a:rPr lang="en-US" altLang="zh-CN" sz="2400" b="1" dirty="0">
                <a:solidFill>
                  <a:srgbClr val="990099"/>
                </a:solidFill>
                <a:latin typeface="黑体" panose="02010609060101010101" pitchFamily="49" charset="-122"/>
                <a:ea typeface="黑体" panose="02010609060101010101" pitchFamily="49" charset="-122"/>
              </a:rPr>
              <a:t>HDC </a:t>
            </a:r>
            <a:r>
              <a:rPr lang="en-US" altLang="zh-CN" sz="2400" b="1" dirty="0" err="1">
                <a:solidFill>
                  <a:srgbClr val="990099"/>
                </a:solidFill>
                <a:latin typeface="黑体" panose="02010609060101010101" pitchFamily="49" charset="-122"/>
                <a:ea typeface="黑体" panose="02010609060101010101" pitchFamily="49" charset="-122"/>
              </a:rPr>
              <a:t>hdc</a:t>
            </a:r>
            <a:r>
              <a:rPr lang="en-US" altLang="zh-CN" sz="2400" b="1" dirty="0">
                <a:solidFill>
                  <a:srgbClr val="990099"/>
                </a:solidFill>
                <a:latin typeface="黑体" panose="02010609060101010101" pitchFamily="49" charset="-122"/>
                <a:ea typeface="黑体" panose="02010609060101010101" pitchFamily="49" charset="-122"/>
              </a:rPr>
              <a:t>,		</a:t>
            </a:r>
          </a:p>
          <a:p>
            <a:pPr>
              <a:spcBef>
                <a:spcPct val="0"/>
              </a:spcBef>
              <a:buClrTx/>
              <a:buFontTx/>
              <a:buNone/>
            </a:pPr>
            <a:r>
              <a:rPr lang="en-US" altLang="zh-CN" sz="2400" b="1" dirty="0" err="1">
                <a:solidFill>
                  <a:srgbClr val="990099"/>
                </a:solidFill>
                <a:latin typeface="黑体" panose="02010609060101010101" pitchFamily="49" charset="-122"/>
                <a:ea typeface="黑体" panose="02010609060101010101" pitchFamily="49" charset="-122"/>
              </a:rPr>
              <a:t>int</a:t>
            </a:r>
            <a:r>
              <a:rPr lang="en-US" altLang="zh-CN" sz="2400" b="1" dirty="0">
                <a:solidFill>
                  <a:srgbClr val="990099"/>
                </a:solidFill>
                <a:latin typeface="黑体" panose="02010609060101010101" pitchFamily="49" charset="-122"/>
                <a:ea typeface="黑体" panose="02010609060101010101" pitchFamily="49" charset="-122"/>
              </a:rPr>
              <a:t> </a:t>
            </a:r>
            <a:r>
              <a:rPr lang="en-US" altLang="zh-CN" sz="2400" b="1" dirty="0" err="1">
                <a:solidFill>
                  <a:srgbClr val="990099"/>
                </a:solidFill>
                <a:latin typeface="黑体" panose="02010609060101010101" pitchFamily="49" charset="-122"/>
                <a:ea typeface="黑体" panose="02010609060101010101" pitchFamily="49" charset="-122"/>
              </a:rPr>
              <a:t>nHeight,nWidth</a:t>
            </a:r>
            <a:r>
              <a:rPr lang="en-US" altLang="zh-CN" sz="2400" b="1" dirty="0">
                <a:solidFill>
                  <a:srgbClr val="990099"/>
                </a:solidFill>
                <a:latin typeface="黑体" panose="02010609060101010101" pitchFamily="49" charset="-122"/>
                <a:ea typeface="黑体" panose="02010609060101010101" pitchFamily="49" charset="-122"/>
              </a:rPr>
              <a:t>,//</a:t>
            </a:r>
            <a:r>
              <a:rPr lang="zh-CN" altLang="en-US" sz="2400" b="1" dirty="0">
                <a:solidFill>
                  <a:srgbClr val="990099"/>
                </a:solidFill>
                <a:latin typeface="黑体" panose="02010609060101010101" pitchFamily="49" charset="-122"/>
                <a:ea typeface="黑体" panose="02010609060101010101" pitchFamily="49" charset="-122"/>
              </a:rPr>
              <a:t>以</a:t>
            </a:r>
            <a:r>
              <a:rPr lang="zh-CN" altLang="en-US" sz="2400" b="1" dirty="0">
                <a:solidFill>
                  <a:srgbClr val="FF0000"/>
                </a:solidFill>
                <a:latin typeface="黑体" panose="02010609060101010101" pitchFamily="49" charset="-122"/>
                <a:ea typeface="黑体" panose="02010609060101010101" pitchFamily="49" charset="-122"/>
              </a:rPr>
              <a:t>物理</a:t>
            </a:r>
            <a:r>
              <a:rPr lang="zh-CN" altLang="en-US" sz="2400" b="1" dirty="0">
                <a:solidFill>
                  <a:srgbClr val="990099"/>
                </a:solidFill>
                <a:latin typeface="黑体" panose="02010609060101010101" pitchFamily="49" charset="-122"/>
                <a:ea typeface="黑体" panose="02010609060101010101" pitchFamily="49" charset="-122"/>
              </a:rPr>
              <a:t>设备单位表示的新视口区域高宽度</a:t>
            </a:r>
          </a:p>
          <a:p>
            <a:pPr>
              <a:spcBef>
                <a:spcPct val="0"/>
              </a:spcBef>
              <a:buClrTx/>
              <a:buFontTx/>
              <a:buNone/>
            </a:pPr>
            <a:r>
              <a:rPr lang="en-US" altLang="zh-CN" sz="2400" b="1" dirty="0">
                <a:solidFill>
                  <a:srgbClr val="990099"/>
                </a:solidFill>
                <a:latin typeface="黑体" panose="02010609060101010101" pitchFamily="49" charset="-122"/>
                <a:ea typeface="黑体" panose="02010609060101010101" pitchFamily="49" charset="-122"/>
              </a:rPr>
              <a:t>LPSIZE </a:t>
            </a:r>
            <a:r>
              <a:rPr lang="en-US" altLang="zh-CN" sz="2400" b="1" dirty="0" err="1">
                <a:solidFill>
                  <a:srgbClr val="990099"/>
                </a:solidFill>
                <a:latin typeface="黑体" panose="02010609060101010101" pitchFamily="49" charset="-122"/>
                <a:ea typeface="黑体" panose="02010609060101010101" pitchFamily="49" charset="-122"/>
              </a:rPr>
              <a:t>lpSize</a:t>
            </a:r>
            <a:r>
              <a:rPr lang="en-US" altLang="zh-CN" sz="2400" b="1" dirty="0">
                <a:solidFill>
                  <a:srgbClr val="990099"/>
                </a:solidFill>
                <a:latin typeface="黑体" panose="02010609060101010101" pitchFamily="49" charset="-122"/>
                <a:ea typeface="黑体" panose="02010609060101010101" pitchFamily="49" charset="-122"/>
              </a:rPr>
              <a:t>	</a:t>
            </a:r>
          </a:p>
          <a:p>
            <a:pPr eaLnBrk="1" hangingPunct="1">
              <a:spcBef>
                <a:spcPct val="0"/>
              </a:spcBef>
              <a:buClrTx/>
              <a:buFontTx/>
              <a:buNone/>
            </a:pPr>
            <a:r>
              <a:rPr lang="en-US" altLang="zh-CN" sz="2400" b="1" dirty="0">
                <a:solidFill>
                  <a:srgbClr val="990099"/>
                </a:solidFill>
              </a:rPr>
              <a:t>);</a:t>
            </a:r>
          </a:p>
        </p:txBody>
      </p:sp>
      <p:sp>
        <p:nvSpPr>
          <p:cNvPr id="23556" name="AutoShape 4" descr="瓦形"/>
          <p:cNvSpPr>
            <a:spLocks noChangeArrowheads="1"/>
          </p:cNvSpPr>
          <p:nvPr/>
        </p:nvSpPr>
        <p:spPr bwMode="auto">
          <a:xfrm>
            <a:off x="5448300" y="4876800"/>
            <a:ext cx="3962400" cy="1905000"/>
          </a:xfrm>
          <a:prstGeom prst="cloudCallout">
            <a:avLst>
              <a:gd name="adj1" fmla="val -70704"/>
              <a:gd name="adj2" fmla="val -126000"/>
            </a:avLst>
          </a:prstGeom>
          <a:pattFill prst="shingle">
            <a:fgClr>
              <a:srgbClr val="66FFFF"/>
            </a:fgClr>
            <a:bgClr>
              <a:srgbClr val="FFFFFF"/>
            </a:bgClr>
          </a:pattFill>
          <a:ln w="9525">
            <a:solidFill>
              <a:srgbClr val="FF3300"/>
            </a:solidFill>
            <a:round/>
            <a:headEnd/>
            <a:tailEnd/>
          </a:ln>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200" b="1"/>
              <a:t>只有在映射模式为</a:t>
            </a:r>
          </a:p>
          <a:p>
            <a:pPr eaLnBrk="1" hangingPunct="1">
              <a:spcBef>
                <a:spcPct val="0"/>
              </a:spcBef>
              <a:buClrTx/>
              <a:buFontTx/>
              <a:buNone/>
            </a:pPr>
            <a:r>
              <a:rPr lang="en-US" altLang="zh-CN" sz="2200" b="1"/>
              <a:t>MM_ANISOTROPIC</a:t>
            </a:r>
          </a:p>
          <a:p>
            <a:pPr eaLnBrk="1" hangingPunct="1">
              <a:spcBef>
                <a:spcPct val="0"/>
              </a:spcBef>
              <a:buClrTx/>
              <a:buFontTx/>
              <a:buNone/>
            </a:pPr>
            <a:r>
              <a:rPr lang="zh-CN" altLang="en-US" sz="2200" b="1"/>
              <a:t>和</a:t>
            </a:r>
            <a:r>
              <a:rPr lang="en-US" altLang="zh-CN" sz="2200" b="1"/>
              <a:t>MM_ISOTROPIC</a:t>
            </a:r>
          </a:p>
          <a:p>
            <a:pPr eaLnBrk="1" hangingPunct="1">
              <a:spcBef>
                <a:spcPct val="0"/>
              </a:spcBef>
              <a:buClrTx/>
              <a:buFontTx/>
              <a:buNone/>
            </a:pPr>
            <a:r>
              <a:rPr lang="zh-CN" altLang="en-US" sz="2200" b="1"/>
              <a:t>时才有意义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ox(in)">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box(out)">
                                      <p:cBhvr>
                                        <p:cTn id="12" dur="500"/>
                                        <p:tgtEl>
                                          <p:spTgt spid="23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23556"/>
                                        </p:tgtEl>
                                        <p:attrNameLst>
                                          <p:attrName>style.visibility</p:attrName>
                                        </p:attrNameLst>
                                      </p:cBhvr>
                                      <p:to>
                                        <p:strVal val="visible"/>
                                      </p:to>
                                    </p:set>
                                    <p:anim calcmode="lin" valueType="num">
                                      <p:cBhvr additive="base">
                                        <p:cTn id="17" dur="500" fill="hold"/>
                                        <p:tgtEl>
                                          <p:spTgt spid="23556"/>
                                        </p:tgtEl>
                                        <p:attrNameLst>
                                          <p:attrName>ppt_x</p:attrName>
                                        </p:attrNameLst>
                                      </p:cBhvr>
                                      <p:tavLst>
                                        <p:tav tm="0">
                                          <p:val>
                                            <p:strVal val="1+#ppt_w/2"/>
                                          </p:val>
                                        </p:tav>
                                        <p:tav tm="100000">
                                          <p:val>
                                            <p:strVal val="#ppt_x"/>
                                          </p:val>
                                        </p:tav>
                                      </p:tavLst>
                                    </p:anim>
                                    <p:anim calcmode="lin" valueType="num">
                                      <p:cBhvr additive="base">
                                        <p:cTn id="18"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autoUpdateAnimBg="0"/>
      <p:bldP spid="23555" grpId="0" animBg="1" autoUpdateAnimBg="0"/>
      <p:bldP spid="2355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12738" y="609600"/>
            <a:ext cx="9345612" cy="556895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400" b="1" dirty="0">
                <a:solidFill>
                  <a:srgbClr val="FF0066"/>
                </a:solidFill>
              </a:rPr>
              <a:t>视口</a:t>
            </a:r>
            <a:r>
              <a:rPr lang="zh-CN" altLang="en-US" sz="2400" b="1" dirty="0">
                <a:solidFill>
                  <a:srgbClr val="000000"/>
                </a:solidFill>
              </a:rPr>
              <a:t>的缺省原点和</a:t>
            </a:r>
            <a:r>
              <a:rPr lang="zh-CN" altLang="en-US" sz="2400" b="1" dirty="0">
                <a:solidFill>
                  <a:srgbClr val="FF0066"/>
                </a:solidFill>
              </a:rPr>
              <a:t>窗口</a:t>
            </a:r>
            <a:r>
              <a:rPr lang="zh-CN" altLang="en-US" sz="2400" b="1" dirty="0">
                <a:solidFill>
                  <a:srgbClr val="000000"/>
                </a:solidFill>
              </a:rPr>
              <a:t>的缺省原点均为（</a:t>
            </a:r>
            <a:r>
              <a:rPr lang="en-US" altLang="zh-CN" sz="2400" b="1" dirty="0">
                <a:solidFill>
                  <a:srgbClr val="000000"/>
                </a:solidFill>
              </a:rPr>
              <a:t>0</a:t>
            </a:r>
            <a:r>
              <a:rPr lang="zh-CN" altLang="en-US" sz="2400" b="1" dirty="0">
                <a:solidFill>
                  <a:srgbClr val="000000"/>
                </a:solidFill>
              </a:rPr>
              <a:t>，</a:t>
            </a:r>
            <a:r>
              <a:rPr lang="en-US" altLang="zh-CN" sz="2400" b="1" dirty="0">
                <a:solidFill>
                  <a:srgbClr val="000000"/>
                </a:solidFill>
              </a:rPr>
              <a:t>0</a:t>
            </a:r>
            <a:r>
              <a:rPr lang="zh-CN" altLang="en-US" sz="2400" b="1" dirty="0">
                <a:solidFill>
                  <a:srgbClr val="000000"/>
                </a:solidFill>
              </a:rPr>
              <a:t>）。可通过调用函数</a:t>
            </a:r>
            <a:r>
              <a:rPr lang="en-US" altLang="zh-CN" sz="2400" b="1" dirty="0" err="1">
                <a:solidFill>
                  <a:srgbClr val="6600CC"/>
                </a:solidFill>
              </a:rPr>
              <a:t>SetViewportOrgEx</a:t>
            </a:r>
            <a:r>
              <a:rPr lang="zh-CN" altLang="en-US" sz="2400" b="1" dirty="0">
                <a:solidFill>
                  <a:srgbClr val="000000"/>
                </a:solidFill>
              </a:rPr>
              <a:t>和</a:t>
            </a:r>
            <a:r>
              <a:rPr lang="en-US" altLang="zh-CN" sz="2400" b="1" dirty="0" err="1">
                <a:solidFill>
                  <a:srgbClr val="6600CC"/>
                </a:solidFill>
              </a:rPr>
              <a:t>SetWindowOrgEx</a:t>
            </a:r>
            <a:r>
              <a:rPr lang="zh-CN" altLang="en-US" sz="2400" b="1" dirty="0">
                <a:solidFill>
                  <a:srgbClr val="000000"/>
                </a:solidFill>
              </a:rPr>
              <a:t>设定窗口与视口的原点。</a:t>
            </a:r>
            <a:endParaRPr lang="zh-CN" altLang="en-US" sz="2400" b="1" dirty="0"/>
          </a:p>
          <a:p>
            <a:pPr>
              <a:spcBef>
                <a:spcPct val="0"/>
              </a:spcBef>
              <a:buClrTx/>
              <a:buFontTx/>
              <a:buNone/>
            </a:pPr>
            <a:endParaRPr lang="zh-CN" altLang="en-US" sz="2400" b="1" dirty="0"/>
          </a:p>
          <a:p>
            <a:pPr>
              <a:spcBef>
                <a:spcPct val="0"/>
              </a:spcBef>
              <a:buClrTx/>
              <a:buFontTx/>
              <a:buNone/>
            </a:pPr>
            <a:endParaRPr lang="zh-CN" altLang="en-US" sz="2400" b="1" dirty="0"/>
          </a:p>
          <a:p>
            <a:pPr>
              <a:spcBef>
                <a:spcPct val="0"/>
              </a:spcBef>
              <a:buClrTx/>
              <a:buFontTx/>
              <a:buNone/>
            </a:pPr>
            <a:endParaRPr lang="zh-CN" altLang="en-US" sz="2400" b="1" dirty="0"/>
          </a:p>
          <a:p>
            <a:pPr>
              <a:spcBef>
                <a:spcPct val="0"/>
              </a:spcBef>
              <a:buClrTx/>
              <a:buFontTx/>
              <a:buNone/>
            </a:pPr>
            <a:endParaRPr lang="zh-CN" altLang="en-US" sz="2400" b="1" dirty="0"/>
          </a:p>
          <a:p>
            <a:pPr>
              <a:spcBef>
                <a:spcPct val="0"/>
              </a:spcBef>
              <a:buClrTx/>
              <a:buFontTx/>
              <a:buNone/>
            </a:pPr>
            <a:endParaRPr lang="zh-CN" altLang="en-US" sz="2400" b="1" dirty="0"/>
          </a:p>
          <a:p>
            <a:pPr>
              <a:spcBef>
                <a:spcPct val="0"/>
              </a:spcBef>
              <a:buClrTx/>
              <a:buFontTx/>
              <a:buNone/>
            </a:pPr>
            <a:r>
              <a:rPr lang="en-US" altLang="zh-CN" sz="2400" b="1" dirty="0" err="1">
                <a:solidFill>
                  <a:srgbClr val="FF3300"/>
                </a:solidFill>
              </a:rPr>
              <a:t>SetWindowOrgEx</a:t>
            </a:r>
            <a:r>
              <a:rPr lang="zh-CN" altLang="en-US" sz="2400" b="1" dirty="0">
                <a:solidFill>
                  <a:srgbClr val="000000"/>
                </a:solidFill>
              </a:rPr>
              <a:t>函数的原形为</a:t>
            </a:r>
            <a:r>
              <a:rPr lang="zh-CN" altLang="en-US" sz="2400" b="1" dirty="0"/>
              <a:t>：</a:t>
            </a:r>
          </a:p>
          <a:p>
            <a:pPr>
              <a:spcBef>
                <a:spcPct val="0"/>
              </a:spcBef>
              <a:buClrTx/>
              <a:buFontTx/>
              <a:buNone/>
            </a:pPr>
            <a:r>
              <a:rPr lang="en-US" altLang="zh-CN" sz="2400" b="1" dirty="0">
                <a:latin typeface="黑体" panose="02010609060101010101" pitchFamily="49" charset="-122"/>
                <a:ea typeface="黑体" panose="02010609060101010101" pitchFamily="49" charset="-122"/>
              </a:rPr>
              <a:t>BOOL </a:t>
            </a:r>
            <a:r>
              <a:rPr lang="en-US" altLang="zh-CN" sz="2400" b="1" dirty="0" err="1">
                <a:latin typeface="黑体" panose="02010609060101010101" pitchFamily="49" charset="-122"/>
                <a:ea typeface="黑体" panose="02010609060101010101" pitchFamily="49" charset="-122"/>
              </a:rPr>
              <a:t>SetWindowOrgEx</a:t>
            </a:r>
            <a:endParaRPr lang="en-US" altLang="zh-CN" sz="2400" b="1" dirty="0">
              <a:latin typeface="黑体" panose="02010609060101010101" pitchFamily="49" charset="-122"/>
              <a:ea typeface="黑体" panose="02010609060101010101" pitchFamily="49" charset="-122"/>
            </a:endParaRPr>
          </a:p>
          <a:p>
            <a:pPr>
              <a:spcBef>
                <a:spcPct val="0"/>
              </a:spcBef>
              <a:buClrTx/>
              <a:buFontTx/>
              <a:buNone/>
            </a:pPr>
            <a:r>
              <a:rPr lang="en-US" altLang="zh-CN" sz="2400" b="1" dirty="0">
                <a:latin typeface="黑体" panose="02010609060101010101" pitchFamily="49" charset="-122"/>
                <a:ea typeface="黑体" panose="02010609060101010101" pitchFamily="49" charset="-122"/>
              </a:rPr>
              <a:t>(</a:t>
            </a:r>
          </a:p>
          <a:p>
            <a:pPr>
              <a:spcBef>
                <a:spcPct val="0"/>
              </a:spcBef>
              <a:buClrTx/>
              <a:buFontTx/>
              <a:buNone/>
            </a:pPr>
            <a:r>
              <a:rPr lang="en-US" altLang="zh-CN" sz="2400" b="1" dirty="0">
                <a:latin typeface="黑体" panose="02010609060101010101" pitchFamily="49" charset="-122"/>
                <a:ea typeface="黑体" panose="02010609060101010101" pitchFamily="49" charset="-122"/>
              </a:rPr>
              <a:t>HDC </a:t>
            </a:r>
            <a:r>
              <a:rPr lang="en-US" altLang="zh-CN" sz="2400" b="1" dirty="0" err="1">
                <a:latin typeface="黑体" panose="02010609060101010101" pitchFamily="49" charset="-122"/>
                <a:ea typeface="黑体" panose="02010609060101010101" pitchFamily="49" charset="-122"/>
              </a:rPr>
              <a:t>hdc</a:t>
            </a:r>
            <a:r>
              <a:rPr lang="en-US" altLang="zh-CN" sz="2400" b="1" dirty="0">
                <a:latin typeface="黑体" panose="02010609060101010101" pitchFamily="49" charset="-122"/>
                <a:ea typeface="黑体" panose="02010609060101010101" pitchFamily="49" charset="-122"/>
              </a:rPr>
              <a:t>,</a:t>
            </a:r>
          </a:p>
          <a:p>
            <a:pPr>
              <a:spcBef>
                <a:spcPct val="0"/>
              </a:spcBef>
              <a:buClrTx/>
              <a:buFontTx/>
              <a:buNone/>
            </a:pPr>
            <a:r>
              <a:rPr lang="en-US" altLang="zh-CN" sz="2400" b="1" dirty="0" err="1">
                <a:latin typeface="黑体" panose="02010609060101010101" pitchFamily="49" charset="-122"/>
                <a:ea typeface="黑体" panose="02010609060101010101" pitchFamily="49" charset="-122"/>
              </a:rPr>
              <a:t>int</a:t>
            </a:r>
            <a:r>
              <a:rPr lang="en-US" altLang="zh-CN" sz="2400" b="1" dirty="0">
                <a:latin typeface="黑体" panose="02010609060101010101" pitchFamily="49" charset="-122"/>
                <a:ea typeface="黑体" panose="02010609060101010101" pitchFamily="49" charset="-122"/>
              </a:rPr>
              <a:t> X,Y</a:t>
            </a: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以</a:t>
            </a:r>
            <a:r>
              <a:rPr lang="zh-CN" altLang="en-US" sz="2400" b="1" dirty="0">
                <a:solidFill>
                  <a:srgbClr val="FF3300"/>
                </a:solidFill>
                <a:latin typeface="黑体" panose="02010609060101010101" pitchFamily="49" charset="-122"/>
                <a:ea typeface="黑体" panose="02010609060101010101" pitchFamily="49" charset="-122"/>
              </a:rPr>
              <a:t>逻辑</a:t>
            </a:r>
            <a:r>
              <a:rPr lang="zh-CN" altLang="en-US" sz="2400" b="1" dirty="0">
                <a:latin typeface="黑体" panose="02010609060101010101" pitchFamily="49" charset="-122"/>
                <a:ea typeface="黑体" panose="02010609060101010101" pitchFamily="49" charset="-122"/>
              </a:rPr>
              <a:t>单位表示的窗口原点坐标</a:t>
            </a:r>
          </a:p>
          <a:p>
            <a:pPr>
              <a:spcBef>
                <a:spcPct val="0"/>
              </a:spcBef>
              <a:buClrTx/>
              <a:buFontTx/>
              <a:buNone/>
            </a:pPr>
            <a:r>
              <a:rPr lang="en-US" altLang="zh-CN" sz="2400" b="1" dirty="0">
                <a:latin typeface="黑体" panose="02010609060101010101" pitchFamily="49" charset="-122"/>
                <a:ea typeface="黑体" panose="02010609060101010101" pitchFamily="49" charset="-122"/>
              </a:rPr>
              <a:t>LPPOINT </a:t>
            </a:r>
            <a:r>
              <a:rPr lang="en-US" altLang="zh-CN" sz="2400" b="1" dirty="0" err="1">
                <a:latin typeface="黑体" panose="02010609060101010101" pitchFamily="49" charset="-122"/>
                <a:ea typeface="黑体" panose="02010609060101010101" pitchFamily="49" charset="-122"/>
              </a:rPr>
              <a:t>lpPoint</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函数调用前原点坐标的</a:t>
            </a:r>
            <a:r>
              <a:rPr lang="en-US" altLang="zh-CN" sz="2400" b="1" dirty="0">
                <a:latin typeface="黑体" panose="02010609060101010101" pitchFamily="49" charset="-122"/>
                <a:ea typeface="黑体" panose="02010609060101010101" pitchFamily="49" charset="-122"/>
              </a:rPr>
              <a:t>POINT</a:t>
            </a:r>
            <a:r>
              <a:rPr lang="zh-CN" altLang="en-US" sz="2400" b="1" dirty="0">
                <a:latin typeface="黑体" panose="02010609060101010101" pitchFamily="49" charset="-122"/>
                <a:ea typeface="黑体" panose="02010609060101010101" pitchFamily="49" charset="-122"/>
              </a:rPr>
              <a:t>结构的地址</a:t>
            </a:r>
          </a:p>
          <a:p>
            <a:pPr>
              <a:spcBef>
                <a:spcPct val="0"/>
              </a:spcBef>
              <a:buClrTx/>
              <a:buFontTx/>
              <a:buNone/>
            </a:pPr>
            <a:r>
              <a:rPr lang="en-US" altLang="zh-CN" sz="2400" b="1" dirty="0">
                <a:latin typeface="黑体" panose="02010609060101010101" pitchFamily="49" charset="-122"/>
                <a:ea typeface="黑体" panose="02010609060101010101" pitchFamily="49" charset="-122"/>
              </a:rPr>
              <a:t>);</a:t>
            </a:r>
            <a:endParaRPr lang="en-US" altLang="zh-CN" sz="2400" b="1" dirty="0"/>
          </a:p>
        </p:txBody>
      </p:sp>
      <p:sp>
        <p:nvSpPr>
          <p:cNvPr id="19459" name="AutoShape 4" descr="瓦形"/>
          <p:cNvSpPr>
            <a:spLocks noChangeArrowheads="1"/>
          </p:cNvSpPr>
          <p:nvPr/>
        </p:nvSpPr>
        <p:spPr bwMode="auto">
          <a:xfrm>
            <a:off x="5118100" y="1406525"/>
            <a:ext cx="4044950" cy="1793875"/>
          </a:xfrm>
          <a:prstGeom prst="cloudCallout">
            <a:avLst>
              <a:gd name="adj1" fmla="val -109779"/>
              <a:gd name="adj2" fmla="val 43904"/>
            </a:avLst>
          </a:prstGeom>
          <a:pattFill prst="shingle">
            <a:fgClr>
              <a:srgbClr val="66FFFF"/>
            </a:fgClr>
            <a:bgClr>
              <a:srgbClr val="FFFFFF"/>
            </a:bgClr>
          </a:pattFill>
          <a:ln w="38100">
            <a:solidFill>
              <a:srgbClr val="FF3300"/>
            </a:solidFill>
            <a:round/>
            <a:headEnd/>
            <a:tailEnd/>
          </a:ln>
          <a:effectLst>
            <a:outerShdw dist="107763" dir="18900000" algn="ctr" rotWithShape="0">
              <a:srgbClr val="808080"/>
            </a:outerShdw>
          </a:effectLst>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t>只有在映射模式为</a:t>
            </a:r>
          </a:p>
          <a:p>
            <a:pPr eaLnBrk="1" hangingPunct="1">
              <a:spcBef>
                <a:spcPct val="0"/>
              </a:spcBef>
              <a:buClrTx/>
              <a:buFontTx/>
              <a:buNone/>
            </a:pPr>
            <a:r>
              <a:rPr lang="en-US" altLang="zh-CN" sz="2400" b="1"/>
              <a:t>MM_ANISOTROPIC</a:t>
            </a:r>
          </a:p>
          <a:p>
            <a:pPr eaLnBrk="1" hangingPunct="1">
              <a:spcBef>
                <a:spcPct val="0"/>
              </a:spcBef>
              <a:buClrTx/>
              <a:buFontTx/>
              <a:buNone/>
            </a:pPr>
            <a:r>
              <a:rPr lang="zh-CN" altLang="en-US" sz="2400" b="1"/>
              <a:t>和</a:t>
            </a:r>
            <a:r>
              <a:rPr lang="en-US" altLang="zh-CN" sz="2400" b="1"/>
              <a:t>MM_ISOTROPIC</a:t>
            </a:r>
          </a:p>
          <a:p>
            <a:pPr eaLnBrk="1" hangingPunct="1">
              <a:spcBef>
                <a:spcPct val="0"/>
              </a:spcBef>
              <a:buClrTx/>
              <a:buFontTx/>
              <a:buNone/>
            </a:pPr>
            <a:r>
              <a:rPr lang="zh-CN" altLang="en-US" sz="2400" b="1"/>
              <a:t>时才有意义</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15</a:t>
            </a:fld>
            <a:endParaRPr lang="en-US" altLang="zh-CN"/>
          </a:p>
        </p:txBody>
      </p:sp>
      <p:sp>
        <p:nvSpPr>
          <p:cNvPr id="3" name="矩形 2"/>
          <p:cNvSpPr/>
          <p:nvPr/>
        </p:nvSpPr>
        <p:spPr>
          <a:xfrm>
            <a:off x="128464" y="116632"/>
            <a:ext cx="9705528" cy="3477875"/>
          </a:xfrm>
          <a:prstGeom prst="rect">
            <a:avLst/>
          </a:prstGeom>
          <a:ln>
            <a:solidFill>
              <a:schemeClr val="accent1"/>
            </a:solidFill>
          </a:ln>
        </p:spPr>
        <p:txBody>
          <a:bodyPr wrap="square">
            <a:spAutoFit/>
          </a:bodyPr>
          <a:lstStyle/>
          <a:p>
            <a:pPr algn="just">
              <a:spcAft>
                <a:spcPts val="0"/>
              </a:spcAft>
            </a:pPr>
            <a:r>
              <a:rPr lang="zh-CN" altLang="en-US" sz="2000" b="1" kern="100" dirty="0" smtClean="0">
                <a:solidFill>
                  <a:srgbClr val="FF0000"/>
                </a:solidFill>
                <a:latin typeface="+mn-ea"/>
                <a:ea typeface="+mn-ea"/>
              </a:rPr>
              <a:t>如何</a:t>
            </a:r>
            <a:r>
              <a:rPr lang="zh-CN" altLang="zh-CN" sz="2000" b="1" kern="100" dirty="0" smtClean="0">
                <a:solidFill>
                  <a:srgbClr val="FF0000"/>
                </a:solidFill>
                <a:latin typeface="+mn-ea"/>
                <a:ea typeface="+mn-ea"/>
              </a:rPr>
              <a:t>获</a:t>
            </a:r>
            <a:r>
              <a:rPr lang="zh-CN" altLang="zh-CN" sz="2000" b="1" kern="100" dirty="0">
                <a:solidFill>
                  <a:srgbClr val="FF0000"/>
                </a:solidFill>
                <a:latin typeface="+mn-ea"/>
                <a:ea typeface="+mn-ea"/>
              </a:rPr>
              <a:t>取客户区的尺</a:t>
            </a:r>
            <a:r>
              <a:rPr lang="zh-CN" altLang="zh-CN" sz="2000" b="1" kern="100" dirty="0" smtClean="0">
                <a:solidFill>
                  <a:srgbClr val="FF0000"/>
                </a:solidFill>
                <a:latin typeface="+mn-ea"/>
                <a:ea typeface="+mn-ea"/>
              </a:rPr>
              <a:t>寸</a:t>
            </a:r>
            <a:r>
              <a:rPr lang="zh-CN" altLang="en-US" sz="2000" b="1" kern="100" dirty="0" smtClean="0">
                <a:solidFill>
                  <a:srgbClr val="FF0000"/>
                </a:solidFill>
                <a:latin typeface="+mn-ea"/>
                <a:ea typeface="+mn-ea"/>
              </a:rPr>
              <a:t>？</a:t>
            </a:r>
            <a:endParaRPr lang="zh-CN" altLang="zh-CN" sz="2000" b="1" kern="100" dirty="0">
              <a:solidFill>
                <a:srgbClr val="FF0000"/>
              </a:solidFill>
              <a:latin typeface="+mn-ea"/>
              <a:ea typeface="+mn-ea"/>
            </a:endParaRPr>
          </a:p>
          <a:p>
            <a:pPr indent="266700" algn="just">
              <a:spcAft>
                <a:spcPts val="0"/>
              </a:spcAft>
            </a:pPr>
            <a:r>
              <a:rPr lang="zh-CN" altLang="zh-CN" sz="2000" b="1" kern="100" dirty="0">
                <a:latin typeface="+mn-ea"/>
                <a:ea typeface="+mn-ea"/>
              </a:rPr>
              <a:t>在绘图的过程中，当图形的位置确定以后，有时当窗口的尺寸发生改变时，图形在新窗口的位置很不美观，如果绘图时能随新的窗口的位置自动调整，这样图形就会随的窗口位置而变化。以下两个函数可以获取窗口的尺寸：</a:t>
            </a:r>
          </a:p>
          <a:p>
            <a:pPr algn="just">
              <a:spcAft>
                <a:spcPts val="0"/>
              </a:spcAft>
            </a:pPr>
            <a:r>
              <a:rPr lang="en-US" altLang="zh-CN" sz="2000" b="1" kern="100" dirty="0" err="1">
                <a:latin typeface="+mn-ea"/>
                <a:ea typeface="+mn-ea"/>
              </a:rPr>
              <a:t>GetWindowRect</a:t>
            </a:r>
            <a:r>
              <a:rPr lang="zh-CN" altLang="zh-CN" sz="2000" b="1" kern="100" dirty="0">
                <a:latin typeface="+mn-ea"/>
                <a:ea typeface="+mn-ea"/>
              </a:rPr>
              <a:t>函数的原型为：</a:t>
            </a:r>
          </a:p>
          <a:p>
            <a:pPr indent="342900" algn="just">
              <a:spcAft>
                <a:spcPts val="0"/>
              </a:spcAft>
            </a:pPr>
            <a:r>
              <a:rPr lang="en-US" altLang="zh-CN" sz="2000" b="1" kern="100" dirty="0">
                <a:solidFill>
                  <a:srgbClr val="000000"/>
                </a:solidFill>
                <a:latin typeface="+mn-ea"/>
                <a:ea typeface="+mn-ea"/>
              </a:rPr>
              <a:t>BOOL </a:t>
            </a:r>
            <a:r>
              <a:rPr lang="en-US" altLang="zh-CN" sz="2000" b="1" kern="100" dirty="0" err="1">
                <a:solidFill>
                  <a:srgbClr val="000000"/>
                </a:solidFill>
                <a:latin typeface="+mn-ea"/>
                <a:ea typeface="+mn-ea"/>
              </a:rPr>
              <a:t>GetWindowRect</a:t>
            </a:r>
            <a:endParaRPr lang="zh-CN" altLang="zh-CN" sz="2000" b="1" kern="100" dirty="0">
              <a:latin typeface="+mn-ea"/>
              <a:ea typeface="+mn-ea"/>
            </a:endParaRPr>
          </a:p>
          <a:p>
            <a:pPr indent="342900" algn="just">
              <a:spcAft>
                <a:spcPts val="0"/>
              </a:spcAft>
            </a:pPr>
            <a:r>
              <a:rPr lang="en-US" altLang="zh-CN" sz="2000" b="1" kern="100" dirty="0" smtClean="0">
                <a:solidFill>
                  <a:srgbClr val="000000"/>
                </a:solidFill>
                <a:latin typeface="+mn-ea"/>
                <a:ea typeface="+mn-ea"/>
              </a:rPr>
              <a:t>(</a:t>
            </a:r>
            <a:r>
              <a:rPr lang="en-US" altLang="zh-CN" sz="2000" b="1" kern="100" dirty="0">
                <a:solidFill>
                  <a:srgbClr val="000000"/>
                </a:solidFill>
                <a:latin typeface="+mn-ea"/>
                <a:ea typeface="+mn-ea"/>
              </a:rPr>
              <a:t> HWND </a:t>
            </a:r>
            <a:r>
              <a:rPr lang="en-US" altLang="zh-CN" sz="2000" b="1" kern="100" dirty="0" err="1">
                <a:solidFill>
                  <a:srgbClr val="000000"/>
                </a:solidFill>
                <a:latin typeface="+mn-ea"/>
                <a:ea typeface="+mn-ea"/>
              </a:rPr>
              <a:t>hWnd</a:t>
            </a:r>
            <a:r>
              <a:rPr lang="en-US" altLang="zh-CN" sz="2000" b="1" kern="100" dirty="0">
                <a:solidFill>
                  <a:srgbClr val="000000"/>
                </a:solidFill>
                <a:latin typeface="+mn-ea"/>
                <a:ea typeface="+mn-ea"/>
              </a:rPr>
              <a:t>, 		</a:t>
            </a:r>
            <a:r>
              <a:rPr lang="en-US" altLang="zh-CN" sz="2000" b="1" kern="100" dirty="0" smtClean="0">
                <a:solidFill>
                  <a:srgbClr val="000000"/>
                </a:solidFill>
                <a:latin typeface="+mn-ea"/>
                <a:ea typeface="+mn-ea"/>
              </a:rPr>
              <a:t>//</a:t>
            </a:r>
            <a:r>
              <a:rPr lang="zh-CN" altLang="zh-CN" sz="2000" b="1" kern="100" dirty="0">
                <a:solidFill>
                  <a:srgbClr val="000000"/>
                </a:solidFill>
                <a:latin typeface="+mn-ea"/>
                <a:ea typeface="+mn-ea"/>
              </a:rPr>
              <a:t>欲获取窗口的句柄</a:t>
            </a:r>
            <a:endParaRPr lang="zh-CN" altLang="zh-CN" sz="2000" b="1" kern="100" dirty="0">
              <a:latin typeface="+mn-ea"/>
              <a:ea typeface="+mn-ea"/>
            </a:endParaRPr>
          </a:p>
          <a:p>
            <a:pPr indent="342900" algn="just">
              <a:spcAft>
                <a:spcPts val="0"/>
              </a:spcAft>
            </a:pPr>
            <a:r>
              <a:rPr lang="en-US" altLang="zh-CN" sz="2000" b="1" kern="100" dirty="0">
                <a:solidFill>
                  <a:srgbClr val="000000"/>
                </a:solidFill>
                <a:latin typeface="+mn-ea"/>
                <a:ea typeface="+mn-ea"/>
              </a:rPr>
              <a:t> LPRECT </a:t>
            </a:r>
            <a:r>
              <a:rPr lang="en-US" altLang="zh-CN" sz="2000" b="1" kern="100" dirty="0" err="1">
                <a:solidFill>
                  <a:srgbClr val="000000"/>
                </a:solidFill>
                <a:latin typeface="+mn-ea"/>
                <a:ea typeface="+mn-ea"/>
              </a:rPr>
              <a:t>lpRect</a:t>
            </a:r>
            <a:r>
              <a:rPr lang="en-US" altLang="zh-CN" sz="2000" b="1" kern="100" dirty="0">
                <a:solidFill>
                  <a:srgbClr val="000000"/>
                </a:solidFill>
                <a:latin typeface="+mn-ea"/>
                <a:ea typeface="+mn-ea"/>
              </a:rPr>
              <a:t>		</a:t>
            </a:r>
            <a:r>
              <a:rPr lang="en-US" altLang="zh-CN" sz="2000" b="1" kern="100" dirty="0" smtClean="0">
                <a:solidFill>
                  <a:srgbClr val="000000"/>
                </a:solidFill>
                <a:latin typeface="+mn-ea"/>
                <a:ea typeface="+mn-ea"/>
              </a:rPr>
              <a:t>//</a:t>
            </a:r>
            <a:r>
              <a:rPr lang="zh-CN" altLang="zh-CN" sz="2000" b="1" kern="100" dirty="0">
                <a:solidFill>
                  <a:srgbClr val="000000"/>
                </a:solidFill>
                <a:latin typeface="+mn-ea"/>
                <a:ea typeface="+mn-ea"/>
              </a:rPr>
              <a:t>将结果存入一个用于表示矩形的结构体的地址中</a:t>
            </a:r>
            <a:endParaRPr lang="zh-CN" altLang="zh-CN" sz="2000" b="1" kern="100" dirty="0">
              <a:latin typeface="+mn-ea"/>
              <a:ea typeface="+mn-ea"/>
            </a:endParaRPr>
          </a:p>
          <a:p>
            <a:pPr indent="342900" algn="just">
              <a:spcAft>
                <a:spcPts val="0"/>
              </a:spcAft>
            </a:pPr>
            <a:r>
              <a:rPr lang="en-US" altLang="zh-CN" sz="2000" b="1" kern="100" dirty="0">
                <a:solidFill>
                  <a:srgbClr val="000000"/>
                </a:solidFill>
                <a:latin typeface="+mn-ea"/>
                <a:ea typeface="+mn-ea"/>
              </a:rPr>
              <a:t>)</a:t>
            </a:r>
            <a:endParaRPr lang="zh-CN" altLang="zh-CN" sz="2000" b="1" kern="100" dirty="0">
              <a:latin typeface="+mn-ea"/>
              <a:ea typeface="+mn-ea"/>
            </a:endParaRPr>
          </a:p>
          <a:p>
            <a:pPr indent="342900" algn="just">
              <a:spcAft>
                <a:spcPts val="0"/>
              </a:spcAft>
            </a:pPr>
            <a:r>
              <a:rPr lang="zh-CN" altLang="zh-CN" sz="2000" b="1" kern="100" dirty="0">
                <a:latin typeface="+mn-ea"/>
                <a:ea typeface="+mn-ea"/>
              </a:rPr>
              <a:t>这个函数将结果保存在</a:t>
            </a:r>
            <a:r>
              <a:rPr lang="en-US" altLang="zh-CN" sz="2000" b="1" kern="100" dirty="0" err="1">
                <a:latin typeface="+mn-ea"/>
                <a:ea typeface="+mn-ea"/>
              </a:rPr>
              <a:t>lpRect</a:t>
            </a:r>
            <a:r>
              <a:rPr lang="zh-CN" altLang="zh-CN" sz="2000" b="1" kern="100" dirty="0">
                <a:latin typeface="+mn-ea"/>
                <a:ea typeface="+mn-ea"/>
              </a:rPr>
              <a:t>的结构体指针中，表示矩形的</a:t>
            </a:r>
            <a:r>
              <a:rPr lang="en-US" altLang="zh-CN" sz="2000" b="1" kern="100" dirty="0">
                <a:latin typeface="+mn-ea"/>
                <a:ea typeface="+mn-ea"/>
              </a:rPr>
              <a:t>RECT</a:t>
            </a:r>
            <a:r>
              <a:rPr lang="zh-CN" altLang="zh-CN" sz="2000" b="1" kern="100" dirty="0">
                <a:latin typeface="+mn-ea"/>
                <a:ea typeface="+mn-ea"/>
              </a:rPr>
              <a:t>结构体有四个成员：</a:t>
            </a:r>
            <a:r>
              <a:rPr lang="en-US" altLang="zh-CN" sz="2000" b="1" kern="100" dirty="0">
                <a:latin typeface="+mn-ea"/>
                <a:ea typeface="+mn-ea"/>
              </a:rPr>
              <a:t>left</a:t>
            </a:r>
            <a:r>
              <a:rPr lang="zh-CN" altLang="zh-CN" sz="2000" b="1" kern="100" dirty="0">
                <a:latin typeface="+mn-ea"/>
                <a:ea typeface="+mn-ea"/>
              </a:rPr>
              <a:t>、</a:t>
            </a:r>
            <a:r>
              <a:rPr lang="en-US" altLang="zh-CN" sz="2000" b="1" kern="100" dirty="0">
                <a:latin typeface="+mn-ea"/>
                <a:ea typeface="+mn-ea"/>
              </a:rPr>
              <a:t>top</a:t>
            </a:r>
            <a:r>
              <a:rPr lang="zh-CN" altLang="zh-CN" sz="2000" b="1" kern="100" dirty="0">
                <a:latin typeface="+mn-ea"/>
                <a:ea typeface="+mn-ea"/>
              </a:rPr>
              <a:t>、</a:t>
            </a:r>
            <a:r>
              <a:rPr lang="en-US" altLang="zh-CN" sz="2000" b="1" kern="100" dirty="0">
                <a:latin typeface="+mn-ea"/>
                <a:ea typeface="+mn-ea"/>
              </a:rPr>
              <a:t>right</a:t>
            </a:r>
            <a:r>
              <a:rPr lang="zh-CN" altLang="zh-CN" sz="2000" b="1" kern="100" dirty="0">
                <a:latin typeface="+mn-ea"/>
                <a:ea typeface="+mn-ea"/>
              </a:rPr>
              <a:t>和</a:t>
            </a:r>
            <a:r>
              <a:rPr lang="en-US" altLang="zh-CN" sz="2000" b="1" kern="100" dirty="0">
                <a:latin typeface="+mn-ea"/>
                <a:ea typeface="+mn-ea"/>
              </a:rPr>
              <a:t>bottom</a:t>
            </a:r>
            <a:r>
              <a:rPr lang="zh-CN" altLang="zh-CN" sz="2000" b="1" kern="100" dirty="0">
                <a:latin typeface="+mn-ea"/>
                <a:ea typeface="+mn-ea"/>
              </a:rPr>
              <a:t>分别用屏幕坐标表示窗口的左、上、右、下的位</a:t>
            </a:r>
            <a:r>
              <a:rPr lang="zh-CN" altLang="zh-CN" sz="2000" b="1" kern="100" dirty="0" smtClean="0">
                <a:latin typeface="+mn-ea"/>
                <a:ea typeface="+mn-ea"/>
              </a:rPr>
              <a:t>置</a:t>
            </a:r>
            <a:r>
              <a:rPr lang="zh-CN" altLang="en-US" sz="2000" b="1" kern="100" dirty="0" smtClean="0">
                <a:latin typeface="+mn-ea"/>
                <a:ea typeface="+mn-ea"/>
              </a:rPr>
              <a:t>。</a:t>
            </a:r>
            <a:endParaRPr lang="zh-CN" altLang="zh-CN" sz="2000" b="1" kern="100" dirty="0">
              <a:latin typeface="+mn-ea"/>
              <a:ea typeface="+mn-ea"/>
            </a:endParaRPr>
          </a:p>
        </p:txBody>
      </p:sp>
      <p:sp>
        <p:nvSpPr>
          <p:cNvPr id="4" name="矩形 3"/>
          <p:cNvSpPr/>
          <p:nvPr/>
        </p:nvSpPr>
        <p:spPr>
          <a:xfrm>
            <a:off x="105148" y="3676591"/>
            <a:ext cx="9705528" cy="2862322"/>
          </a:xfrm>
          <a:prstGeom prst="rect">
            <a:avLst/>
          </a:prstGeom>
          <a:ln>
            <a:solidFill>
              <a:srgbClr val="D60093"/>
            </a:solidFill>
          </a:ln>
        </p:spPr>
        <p:txBody>
          <a:bodyPr wrap="square">
            <a:spAutoFit/>
          </a:bodyPr>
          <a:lstStyle/>
          <a:p>
            <a:pPr algn="just">
              <a:spcAft>
                <a:spcPts val="0"/>
              </a:spcAft>
            </a:pPr>
            <a:r>
              <a:rPr lang="en-US" altLang="zh-CN" sz="2000" b="1" kern="100" dirty="0" err="1" smtClean="0">
                <a:latin typeface="+mn-ea"/>
                <a:ea typeface="+mn-ea"/>
              </a:rPr>
              <a:t>GetClientRect</a:t>
            </a:r>
            <a:r>
              <a:rPr lang="zh-CN" altLang="zh-CN" sz="2000" b="1" kern="100" dirty="0">
                <a:latin typeface="+mn-ea"/>
                <a:ea typeface="+mn-ea"/>
              </a:rPr>
              <a:t>函数的原型为：</a:t>
            </a:r>
          </a:p>
          <a:p>
            <a:pPr indent="342900" algn="just">
              <a:spcAft>
                <a:spcPts val="0"/>
              </a:spcAft>
            </a:pPr>
            <a:r>
              <a:rPr lang="en-US" altLang="zh-CN" sz="2000" b="1" kern="100" dirty="0">
                <a:solidFill>
                  <a:srgbClr val="000000"/>
                </a:solidFill>
                <a:latin typeface="+mn-ea"/>
                <a:ea typeface="+mn-ea"/>
              </a:rPr>
              <a:t>BOOL </a:t>
            </a:r>
            <a:r>
              <a:rPr lang="en-US" altLang="zh-CN" sz="2000" b="1" kern="100" dirty="0" err="1">
                <a:solidFill>
                  <a:srgbClr val="000000"/>
                </a:solidFill>
                <a:latin typeface="+mn-ea"/>
                <a:ea typeface="+mn-ea"/>
              </a:rPr>
              <a:t>GetClientRect</a:t>
            </a:r>
            <a:endParaRPr lang="zh-CN" altLang="zh-CN" sz="2000" b="1" kern="100" dirty="0">
              <a:latin typeface="+mn-ea"/>
              <a:ea typeface="+mn-ea"/>
            </a:endParaRPr>
          </a:p>
          <a:p>
            <a:pPr indent="342900" algn="just">
              <a:spcAft>
                <a:spcPts val="0"/>
              </a:spcAft>
            </a:pPr>
            <a:r>
              <a:rPr lang="en-US" altLang="zh-CN" sz="2000" b="1" kern="100" dirty="0" smtClean="0">
                <a:solidFill>
                  <a:srgbClr val="000000"/>
                </a:solidFill>
                <a:latin typeface="+mn-ea"/>
                <a:ea typeface="+mn-ea"/>
              </a:rPr>
              <a:t>(HWND</a:t>
            </a:r>
            <a:r>
              <a:rPr lang="en-US" altLang="zh-CN" sz="2000" b="1" kern="100" dirty="0">
                <a:solidFill>
                  <a:srgbClr val="000000"/>
                </a:solidFill>
                <a:latin typeface="+mn-ea"/>
                <a:ea typeface="+mn-ea"/>
              </a:rPr>
              <a:t> </a:t>
            </a:r>
            <a:r>
              <a:rPr lang="en-US" altLang="zh-CN" sz="2000" b="1" kern="100" dirty="0" err="1">
                <a:solidFill>
                  <a:srgbClr val="000000"/>
                </a:solidFill>
                <a:latin typeface="+mn-ea"/>
                <a:ea typeface="+mn-ea"/>
              </a:rPr>
              <a:t>hWnd</a:t>
            </a:r>
            <a:r>
              <a:rPr lang="en-US" altLang="zh-CN" sz="2000" b="1" kern="100" dirty="0">
                <a:solidFill>
                  <a:srgbClr val="000000"/>
                </a:solidFill>
                <a:latin typeface="+mn-ea"/>
                <a:ea typeface="+mn-ea"/>
              </a:rPr>
              <a:t>,       		//</a:t>
            </a:r>
            <a:r>
              <a:rPr lang="zh-CN" altLang="zh-CN" sz="2000" b="1" kern="100" dirty="0">
                <a:solidFill>
                  <a:srgbClr val="000000"/>
                </a:solidFill>
                <a:latin typeface="+mn-ea"/>
                <a:ea typeface="+mn-ea"/>
              </a:rPr>
              <a:t>欲获取窗口的句柄</a:t>
            </a:r>
            <a:endParaRPr lang="zh-CN" altLang="zh-CN" sz="2000" b="1" kern="100" dirty="0">
              <a:latin typeface="+mn-ea"/>
              <a:ea typeface="+mn-ea"/>
            </a:endParaRPr>
          </a:p>
          <a:p>
            <a:pPr indent="342900" algn="just">
              <a:spcAft>
                <a:spcPts val="0"/>
              </a:spcAft>
            </a:pPr>
            <a:r>
              <a:rPr lang="en-US" altLang="zh-CN" sz="2000" b="1" kern="100" dirty="0">
                <a:solidFill>
                  <a:srgbClr val="000000"/>
                </a:solidFill>
                <a:latin typeface="+mn-ea"/>
                <a:ea typeface="+mn-ea"/>
              </a:rPr>
              <a:t> LPRECT </a:t>
            </a:r>
            <a:r>
              <a:rPr lang="en-US" altLang="zh-CN" sz="2000" b="1" kern="100" dirty="0" err="1">
                <a:solidFill>
                  <a:srgbClr val="000000"/>
                </a:solidFill>
                <a:latin typeface="+mn-ea"/>
                <a:ea typeface="+mn-ea"/>
              </a:rPr>
              <a:t>lpRect</a:t>
            </a:r>
            <a:r>
              <a:rPr lang="en-US" altLang="zh-CN" sz="2000" b="1" kern="100" dirty="0">
                <a:solidFill>
                  <a:srgbClr val="000000"/>
                </a:solidFill>
                <a:latin typeface="+mn-ea"/>
                <a:ea typeface="+mn-ea"/>
              </a:rPr>
              <a:t>    		//</a:t>
            </a:r>
            <a:r>
              <a:rPr lang="zh-CN" altLang="zh-CN" sz="2000" b="1" kern="100" dirty="0">
                <a:solidFill>
                  <a:srgbClr val="000000"/>
                </a:solidFill>
                <a:latin typeface="+mn-ea"/>
                <a:ea typeface="+mn-ea"/>
              </a:rPr>
              <a:t>将结果存入一个用于表示矩形的结构体的地址中</a:t>
            </a:r>
            <a:endParaRPr lang="zh-CN" altLang="zh-CN" sz="2000" b="1" kern="100" dirty="0">
              <a:latin typeface="+mn-ea"/>
              <a:ea typeface="+mn-ea"/>
            </a:endParaRPr>
          </a:p>
          <a:p>
            <a:pPr indent="342900" algn="just">
              <a:spcAft>
                <a:spcPts val="0"/>
              </a:spcAft>
            </a:pPr>
            <a:r>
              <a:rPr lang="en-US" altLang="zh-CN" sz="2000" b="1" kern="100" dirty="0">
                <a:solidFill>
                  <a:srgbClr val="000000"/>
                </a:solidFill>
                <a:latin typeface="+mn-ea"/>
                <a:ea typeface="+mn-ea"/>
              </a:rPr>
              <a:t>)</a:t>
            </a:r>
            <a:endParaRPr lang="zh-CN" altLang="zh-CN" sz="2000" b="1" kern="100" dirty="0">
              <a:latin typeface="+mn-ea"/>
              <a:ea typeface="+mn-ea"/>
            </a:endParaRPr>
          </a:p>
          <a:p>
            <a:pPr indent="342900" algn="just">
              <a:spcAft>
                <a:spcPts val="0"/>
              </a:spcAft>
            </a:pPr>
            <a:r>
              <a:rPr lang="zh-CN" altLang="zh-CN" sz="2000" b="1" kern="100" dirty="0">
                <a:latin typeface="+mn-ea"/>
                <a:ea typeface="+mn-ea"/>
              </a:rPr>
              <a:t>这个函数将客户区的尺寸保存在</a:t>
            </a:r>
            <a:r>
              <a:rPr lang="en-US" altLang="zh-CN" sz="2000" b="1" kern="100" dirty="0" err="1">
                <a:latin typeface="+mn-ea"/>
                <a:ea typeface="+mn-ea"/>
              </a:rPr>
              <a:t>lpRect</a:t>
            </a:r>
            <a:r>
              <a:rPr lang="zh-CN" altLang="zh-CN" sz="2000" b="1" kern="100" dirty="0">
                <a:latin typeface="+mn-ea"/>
                <a:ea typeface="+mn-ea"/>
              </a:rPr>
              <a:t>中，此时使用逻辑坐标来表示客户区的尺寸。</a:t>
            </a:r>
          </a:p>
          <a:p>
            <a:r>
              <a:rPr lang="zh-CN" altLang="zh-CN" sz="2000" b="1" kern="100" dirty="0">
                <a:latin typeface="+mn-ea"/>
                <a:ea typeface="+mn-ea"/>
                <a:cs typeface="Times New Roman" panose="02020603050405020304" pitchFamily="18" charset="0"/>
              </a:rPr>
              <a:t>在建立了窗口、视口以及映射模式的概念后，就可以在窗口上绘制相应的图形了，在绘制图形之前，还必须选择绘图工具如画笔或画刷以及它们的颜色属性等。</a:t>
            </a:r>
            <a:endParaRPr lang="zh-CN" altLang="en-US" sz="2000" b="1" dirty="0">
              <a:latin typeface="+mn-ea"/>
              <a:ea typeface="+mn-ea"/>
            </a:endParaRPr>
          </a:p>
        </p:txBody>
      </p:sp>
    </p:spTree>
    <p:extLst>
      <p:ext uri="{BB962C8B-B14F-4D97-AF65-F5344CB8AC3E}">
        <p14:creationId xmlns:p14="http://schemas.microsoft.com/office/powerpoint/2010/main" val="417924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 y="152400"/>
            <a:ext cx="3751348" cy="58477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smtClean="0">
                <a:solidFill>
                  <a:srgbClr val="FF0000"/>
                </a:solidFill>
                <a:latin typeface="Arial" panose="020B0604020202020204" pitchFamily="34" charset="0"/>
              </a:rPr>
              <a:t>3.2 </a:t>
            </a:r>
            <a:r>
              <a:rPr lang="zh-CN" altLang="en-US" b="1" dirty="0" smtClean="0">
                <a:solidFill>
                  <a:srgbClr val="FF0000"/>
                </a:solidFill>
                <a:latin typeface="Arial" panose="020B0604020202020204" pitchFamily="34" charset="0"/>
              </a:rPr>
              <a:t>绘</a:t>
            </a:r>
            <a:r>
              <a:rPr lang="zh-CN" altLang="en-US" b="1" dirty="0">
                <a:solidFill>
                  <a:srgbClr val="FF0000"/>
                </a:solidFill>
                <a:latin typeface="Arial" panose="020B0604020202020204" pitchFamily="34" charset="0"/>
              </a:rPr>
              <a:t>图工具与颜色</a:t>
            </a:r>
            <a:endParaRPr lang="zh-CN" altLang="en-US" dirty="0">
              <a:solidFill>
                <a:srgbClr val="FF0000"/>
              </a:solidFill>
            </a:endParaRPr>
          </a:p>
        </p:txBody>
      </p:sp>
      <p:sp>
        <p:nvSpPr>
          <p:cNvPr id="20483" name="Text Box 3"/>
          <p:cNvSpPr txBox="1">
            <a:spLocks noChangeArrowheads="1"/>
          </p:cNvSpPr>
          <p:nvPr/>
        </p:nvSpPr>
        <p:spPr bwMode="auto">
          <a:xfrm>
            <a:off x="155575" y="838200"/>
            <a:ext cx="1409700" cy="4572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marL="342900" indent="-342900">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1905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spcBef>
                <a:spcPct val="0"/>
              </a:spcBef>
              <a:buFontTx/>
              <a:buNone/>
            </a:pPr>
            <a:r>
              <a:rPr lang="en-US" altLang="zh-CN" sz="2400" b="1">
                <a:latin typeface="Arial" panose="020B0604020202020204" pitchFamily="34" charset="0"/>
              </a:rPr>
              <a:t>1.  </a:t>
            </a:r>
            <a:r>
              <a:rPr lang="zh-CN" altLang="en-US" sz="2400" b="1">
                <a:latin typeface="Arial" panose="020B0604020202020204" pitchFamily="34" charset="0"/>
              </a:rPr>
              <a:t>画笔</a:t>
            </a:r>
            <a:endParaRPr lang="zh-CN" altLang="en-US" sz="2400"/>
          </a:p>
        </p:txBody>
      </p:sp>
      <p:sp>
        <p:nvSpPr>
          <p:cNvPr id="26628" name="Text Box 4"/>
          <p:cNvSpPr txBox="1">
            <a:spLocks noChangeArrowheads="1"/>
          </p:cNvSpPr>
          <p:nvPr/>
        </p:nvSpPr>
        <p:spPr bwMode="auto">
          <a:xfrm>
            <a:off x="165100" y="2898775"/>
            <a:ext cx="9410700" cy="228282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000000"/>
                </a:solidFill>
              </a:rPr>
              <a:t>(1) </a:t>
            </a:r>
            <a:r>
              <a:rPr lang="zh-CN" altLang="en-US" sz="2400" b="1">
                <a:solidFill>
                  <a:srgbClr val="000000"/>
                </a:solidFill>
              </a:rPr>
              <a:t>画笔的创建</a:t>
            </a:r>
          </a:p>
          <a:p>
            <a:pPr>
              <a:spcBef>
                <a:spcPct val="0"/>
              </a:spcBef>
              <a:buClrTx/>
              <a:buFontTx/>
              <a:buNone/>
            </a:pPr>
            <a:r>
              <a:rPr lang="zh-CN" altLang="en-US" sz="2400" b="1">
                <a:solidFill>
                  <a:srgbClr val="000000"/>
                </a:solidFill>
              </a:rPr>
              <a:t>   使用画笔之前必须事先定义一个画笔句柄。形式如下</a:t>
            </a:r>
            <a:r>
              <a:rPr lang="zh-CN" altLang="en-US" sz="2400" b="1"/>
              <a:t>：</a:t>
            </a:r>
          </a:p>
          <a:p>
            <a:pPr lvl="2">
              <a:spcBef>
                <a:spcPct val="0"/>
              </a:spcBef>
              <a:buFontTx/>
              <a:buNone/>
            </a:pPr>
            <a:r>
              <a:rPr lang="en-US" altLang="zh-CN" b="1">
                <a:solidFill>
                  <a:srgbClr val="CC3300"/>
                </a:solidFill>
              </a:rPr>
              <a:t>HPEN  hP;</a:t>
            </a:r>
            <a:endParaRPr lang="en-US" altLang="zh-CN" b="1"/>
          </a:p>
          <a:p>
            <a:pPr>
              <a:spcBef>
                <a:spcPct val="0"/>
              </a:spcBef>
              <a:buClrTx/>
              <a:buFontTx/>
              <a:buNone/>
            </a:pPr>
            <a:r>
              <a:rPr lang="zh-CN" altLang="en-US" sz="2400" b="1">
                <a:solidFill>
                  <a:srgbClr val="000000"/>
                </a:solidFill>
              </a:rPr>
              <a:t>然后调用函数</a:t>
            </a:r>
            <a:r>
              <a:rPr lang="en-US" altLang="zh-CN" sz="2400" b="1">
                <a:solidFill>
                  <a:srgbClr val="990099"/>
                </a:solidFill>
              </a:rPr>
              <a:t>GetStockObject</a:t>
            </a:r>
            <a:r>
              <a:rPr lang="zh-CN" altLang="en-US" sz="2400" b="1">
                <a:solidFill>
                  <a:srgbClr val="000000"/>
                </a:solidFill>
              </a:rPr>
              <a:t>获取</a:t>
            </a:r>
            <a:r>
              <a:rPr lang="en-US" altLang="zh-CN" sz="2400" b="1">
                <a:solidFill>
                  <a:srgbClr val="000000"/>
                </a:solidFill>
              </a:rPr>
              <a:t>Windows</a:t>
            </a:r>
            <a:r>
              <a:rPr lang="zh-CN" altLang="en-US" sz="2400" b="1">
                <a:solidFill>
                  <a:srgbClr val="000000"/>
                </a:solidFill>
              </a:rPr>
              <a:t>系统定义的</a:t>
            </a:r>
            <a:r>
              <a:rPr lang="zh-CN" altLang="en-US" sz="2400" b="1">
                <a:solidFill>
                  <a:srgbClr val="336600"/>
                </a:solidFill>
              </a:rPr>
              <a:t>四种</a:t>
            </a:r>
            <a:r>
              <a:rPr lang="zh-CN" altLang="en-US" sz="2400" b="1">
                <a:solidFill>
                  <a:srgbClr val="000000"/>
                </a:solidFill>
              </a:rPr>
              <a:t>画笔例如获取画笔</a:t>
            </a:r>
            <a:r>
              <a:rPr lang="en-US" altLang="zh-CN" sz="2400" b="1">
                <a:solidFill>
                  <a:srgbClr val="000000"/>
                </a:solidFill>
              </a:rPr>
              <a:t>BLACK_PEN</a:t>
            </a:r>
            <a:r>
              <a:rPr lang="zh-CN" altLang="en-US" sz="2400" b="1">
                <a:solidFill>
                  <a:srgbClr val="000000"/>
                </a:solidFill>
              </a:rPr>
              <a:t>的形式如下</a:t>
            </a:r>
            <a:r>
              <a:rPr lang="zh-CN" altLang="en-US" sz="2400" b="1"/>
              <a:t>：</a:t>
            </a:r>
          </a:p>
          <a:p>
            <a:pPr>
              <a:spcBef>
                <a:spcPct val="0"/>
              </a:spcBef>
              <a:buClrTx/>
              <a:buFontTx/>
              <a:buNone/>
            </a:pPr>
            <a:r>
              <a:rPr lang="zh-CN" altLang="en-US" sz="2400" b="1">
                <a:latin typeface="黑体" panose="02010609060101010101" pitchFamily="49" charset="-122"/>
                <a:ea typeface="黑体" panose="02010609060101010101" pitchFamily="49" charset="-122"/>
              </a:rPr>
              <a:t>    </a:t>
            </a:r>
            <a:r>
              <a:rPr lang="en-US" altLang="zh-CN" sz="2400" b="1">
                <a:solidFill>
                  <a:srgbClr val="CC3300"/>
                </a:solidFill>
                <a:latin typeface="黑体" panose="02010609060101010101" pitchFamily="49" charset="-122"/>
                <a:ea typeface="黑体" panose="02010609060101010101" pitchFamily="49" charset="-122"/>
              </a:rPr>
              <a:t>hP=(HPEN)</a:t>
            </a:r>
            <a:r>
              <a:rPr lang="en-US" altLang="zh-CN" sz="2400" b="1">
                <a:solidFill>
                  <a:srgbClr val="990099"/>
                </a:solidFill>
                <a:latin typeface="黑体" panose="02010609060101010101" pitchFamily="49" charset="-122"/>
                <a:ea typeface="黑体" panose="02010609060101010101" pitchFamily="49" charset="-122"/>
              </a:rPr>
              <a:t>GetStockObject</a:t>
            </a:r>
            <a:r>
              <a:rPr lang="zh-CN" altLang="en-US" sz="2400" b="1">
                <a:solidFill>
                  <a:srgbClr val="CC3300"/>
                </a:solidFill>
                <a:latin typeface="黑体" panose="02010609060101010101" pitchFamily="49" charset="-122"/>
                <a:ea typeface="黑体" panose="02010609060101010101" pitchFamily="49" charset="-122"/>
              </a:rPr>
              <a:t>（</a:t>
            </a:r>
            <a:r>
              <a:rPr lang="en-US" altLang="zh-CN" sz="2400" b="1">
                <a:solidFill>
                  <a:srgbClr val="3333FF"/>
                </a:solidFill>
                <a:latin typeface="黑体" panose="02010609060101010101" pitchFamily="49" charset="-122"/>
                <a:ea typeface="黑体" panose="02010609060101010101" pitchFamily="49" charset="-122"/>
              </a:rPr>
              <a:t>BLACK_PEN</a:t>
            </a:r>
            <a:r>
              <a:rPr lang="zh-CN" altLang="en-US" sz="2400" b="1">
                <a:solidFill>
                  <a:srgbClr val="CC3300"/>
                </a:solidFill>
                <a:latin typeface="黑体" panose="02010609060101010101" pitchFamily="49" charset="-122"/>
                <a:ea typeface="黑体" panose="02010609060101010101" pitchFamily="49" charset="-122"/>
              </a:rPr>
              <a:t>）</a:t>
            </a:r>
            <a:r>
              <a:rPr lang="en-US" altLang="zh-CN" sz="2400" b="1">
                <a:solidFill>
                  <a:srgbClr val="CC3300"/>
                </a:solidFill>
                <a:latin typeface="黑体" panose="02010609060101010101" pitchFamily="49" charset="-122"/>
                <a:ea typeface="黑体" panose="02010609060101010101" pitchFamily="49" charset="-122"/>
              </a:rPr>
              <a:t>;</a:t>
            </a:r>
            <a:endParaRPr lang="en-US" altLang="zh-CN" sz="2400" b="1"/>
          </a:p>
        </p:txBody>
      </p:sp>
      <p:sp>
        <p:nvSpPr>
          <p:cNvPr id="26629" name="AutoShape 5"/>
          <p:cNvSpPr>
            <a:spLocks noChangeArrowheads="1"/>
          </p:cNvSpPr>
          <p:nvPr/>
        </p:nvSpPr>
        <p:spPr bwMode="auto">
          <a:xfrm>
            <a:off x="5365750" y="4876800"/>
            <a:ext cx="3384550" cy="1752600"/>
          </a:xfrm>
          <a:prstGeom prst="cloudCallout">
            <a:avLst>
              <a:gd name="adj1" fmla="val 40245"/>
              <a:gd name="adj2" fmla="val -86324"/>
            </a:avLst>
          </a:prstGeom>
          <a:solidFill>
            <a:schemeClr val="accent1"/>
          </a:solidFill>
          <a:ln w="38100">
            <a:solidFill>
              <a:srgbClr val="FF9900"/>
            </a:solidFill>
            <a:round/>
            <a:headEnd/>
            <a:tailEnd/>
          </a:ln>
          <a:effectLst>
            <a:outerShdw dist="107763" dir="8100000" algn="ctr" rotWithShape="0">
              <a:srgbClr val="808080"/>
            </a:outerShdw>
          </a:effectLst>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b="1">
                <a:solidFill>
                  <a:srgbClr val="FFFF00"/>
                </a:solidFill>
              </a:rPr>
              <a:t>WHITE_PEN</a:t>
            </a:r>
          </a:p>
          <a:p>
            <a:pPr eaLnBrk="1" hangingPunct="1">
              <a:spcBef>
                <a:spcPct val="0"/>
              </a:spcBef>
              <a:buClrTx/>
              <a:buFontTx/>
              <a:buNone/>
            </a:pPr>
            <a:r>
              <a:rPr lang="en-US" altLang="zh-CN" sz="2400" b="1">
                <a:solidFill>
                  <a:srgbClr val="FFFF00"/>
                </a:solidFill>
              </a:rPr>
              <a:t>BLACK_PEN</a:t>
            </a:r>
          </a:p>
          <a:p>
            <a:pPr eaLnBrk="1" hangingPunct="1">
              <a:spcBef>
                <a:spcPct val="0"/>
              </a:spcBef>
              <a:buClrTx/>
              <a:buFontTx/>
              <a:buNone/>
            </a:pPr>
            <a:r>
              <a:rPr lang="en-US" altLang="zh-CN" sz="2400" b="1">
                <a:solidFill>
                  <a:srgbClr val="FFFF00"/>
                </a:solidFill>
              </a:rPr>
              <a:t>DC_PEN</a:t>
            </a:r>
          </a:p>
          <a:p>
            <a:pPr eaLnBrk="1" hangingPunct="1">
              <a:spcBef>
                <a:spcPct val="0"/>
              </a:spcBef>
              <a:buClrTx/>
              <a:buFontTx/>
              <a:buNone/>
            </a:pPr>
            <a:r>
              <a:rPr lang="en-US" altLang="zh-CN" sz="2400" b="1">
                <a:solidFill>
                  <a:srgbClr val="FFFF00"/>
                </a:solidFill>
              </a:rPr>
              <a:t>NULL_PEN</a:t>
            </a:r>
          </a:p>
        </p:txBody>
      </p:sp>
      <p:grpSp>
        <p:nvGrpSpPr>
          <p:cNvPr id="20486" name="Group 13"/>
          <p:cNvGrpSpPr>
            <a:grpSpLocks/>
          </p:cNvGrpSpPr>
          <p:nvPr/>
        </p:nvGrpSpPr>
        <p:grpSpPr bwMode="auto">
          <a:xfrm>
            <a:off x="330200" y="1435100"/>
            <a:ext cx="5056188" cy="1308100"/>
            <a:chOff x="288" y="816"/>
            <a:chExt cx="2940" cy="824"/>
          </a:xfrm>
        </p:grpSpPr>
        <p:sp>
          <p:nvSpPr>
            <p:cNvPr id="20487" name="Rectangle 7"/>
            <p:cNvSpPr>
              <a:spLocks noChangeArrowheads="1"/>
            </p:cNvSpPr>
            <p:nvPr/>
          </p:nvSpPr>
          <p:spPr bwMode="auto">
            <a:xfrm>
              <a:off x="288" y="1150"/>
              <a:ext cx="1003" cy="248"/>
            </a:xfrm>
            <a:prstGeom prst="rect">
              <a:avLst/>
            </a:prstGeom>
            <a:noFill/>
            <a:ln w="9525">
              <a:solidFill>
                <a:srgbClr val="6600CC"/>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400" b="1">
                  <a:solidFill>
                    <a:srgbClr val="000000"/>
                  </a:solidFill>
                </a:rPr>
                <a:t>画笔的操作</a:t>
              </a:r>
            </a:p>
          </p:txBody>
        </p:sp>
        <p:sp>
          <p:nvSpPr>
            <p:cNvPr id="20488" name="Rectangle 9"/>
            <p:cNvSpPr>
              <a:spLocks noChangeArrowheads="1"/>
            </p:cNvSpPr>
            <p:nvPr/>
          </p:nvSpPr>
          <p:spPr bwMode="auto">
            <a:xfrm>
              <a:off x="1507" y="816"/>
              <a:ext cx="825" cy="248"/>
            </a:xfrm>
            <a:prstGeom prst="rect">
              <a:avLst/>
            </a:prstGeom>
            <a:noFill/>
            <a:ln w="9525">
              <a:solidFill>
                <a:srgbClr val="6600CC"/>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400" b="1">
                  <a:solidFill>
                    <a:srgbClr val="6600CC"/>
                  </a:solidFill>
                </a:rPr>
                <a:t>创建画笔</a:t>
              </a:r>
            </a:p>
          </p:txBody>
        </p:sp>
        <p:sp>
          <p:nvSpPr>
            <p:cNvPr id="20489" name="Rectangle 10"/>
            <p:cNvSpPr>
              <a:spLocks noChangeArrowheads="1"/>
            </p:cNvSpPr>
            <p:nvPr/>
          </p:nvSpPr>
          <p:spPr bwMode="auto">
            <a:xfrm>
              <a:off x="1512" y="1104"/>
              <a:ext cx="1716" cy="248"/>
            </a:xfrm>
            <a:prstGeom prst="rect">
              <a:avLst/>
            </a:prstGeom>
            <a:noFill/>
            <a:ln w="9525">
              <a:solidFill>
                <a:srgbClr val="6600CC"/>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400" b="1">
                  <a:solidFill>
                    <a:srgbClr val="6600CC"/>
                  </a:solidFill>
                </a:rPr>
                <a:t>将画笔选入设备环境</a:t>
              </a:r>
            </a:p>
          </p:txBody>
        </p:sp>
        <p:sp>
          <p:nvSpPr>
            <p:cNvPr id="20490" name="Rectangle 11"/>
            <p:cNvSpPr>
              <a:spLocks noChangeArrowheads="1"/>
            </p:cNvSpPr>
            <p:nvPr/>
          </p:nvSpPr>
          <p:spPr bwMode="auto">
            <a:xfrm>
              <a:off x="1506" y="1392"/>
              <a:ext cx="826" cy="248"/>
            </a:xfrm>
            <a:prstGeom prst="rect">
              <a:avLst/>
            </a:prstGeom>
            <a:noFill/>
            <a:ln w="9525">
              <a:solidFill>
                <a:srgbClr val="6600CC"/>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400" b="1">
                  <a:solidFill>
                    <a:srgbClr val="6600CC"/>
                  </a:solidFill>
                </a:rPr>
                <a:t>删除画笔</a:t>
              </a:r>
            </a:p>
          </p:txBody>
        </p:sp>
        <p:sp>
          <p:nvSpPr>
            <p:cNvPr id="20491" name="AutoShape 12"/>
            <p:cNvSpPr>
              <a:spLocks/>
            </p:cNvSpPr>
            <p:nvPr/>
          </p:nvSpPr>
          <p:spPr bwMode="auto">
            <a:xfrm>
              <a:off x="1392" y="960"/>
              <a:ext cx="96" cy="576"/>
            </a:xfrm>
            <a:prstGeom prst="leftBrace">
              <a:avLst>
                <a:gd name="adj1" fmla="val 50000"/>
                <a:gd name="adj2" fmla="val 50000"/>
              </a:avLst>
            </a:prstGeom>
            <a:noFill/>
            <a:ln w="38100">
              <a:solidFill>
                <a:srgbClr val="6600CC"/>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p:cTn id="7" dur="500" fill="hold"/>
                                        <p:tgtEl>
                                          <p:spTgt spid="26628"/>
                                        </p:tgtEl>
                                        <p:attrNameLst>
                                          <p:attrName>ppt_w</p:attrName>
                                        </p:attrNameLst>
                                      </p:cBhvr>
                                      <p:tavLst>
                                        <p:tav tm="0">
                                          <p:val>
                                            <p:strVal val="(6*min(max(#ppt_w*#ppt_h,.3),1)-7.4)/-.7*#ppt_w"/>
                                          </p:val>
                                        </p:tav>
                                        <p:tav tm="100000">
                                          <p:val>
                                            <p:strVal val="#ppt_w"/>
                                          </p:val>
                                        </p:tav>
                                      </p:tavLst>
                                    </p:anim>
                                    <p:anim calcmode="lin" valueType="num">
                                      <p:cBhvr>
                                        <p:cTn id="8" dur="500" fill="hold"/>
                                        <p:tgtEl>
                                          <p:spTgt spid="26628"/>
                                        </p:tgtEl>
                                        <p:attrNameLst>
                                          <p:attrName>ppt_h</p:attrName>
                                        </p:attrNameLst>
                                      </p:cBhvr>
                                      <p:tavLst>
                                        <p:tav tm="0">
                                          <p:val>
                                            <p:strVal val="(6*min(max(#ppt_w*#ppt_h,.3),1)-7.4)/-.7*#ppt_h"/>
                                          </p:val>
                                        </p:tav>
                                        <p:tav tm="100000">
                                          <p:val>
                                            <p:strVal val="#ppt_h"/>
                                          </p:val>
                                        </p:tav>
                                      </p:tavLst>
                                    </p:anim>
                                    <p:anim calcmode="lin" valueType="num">
                                      <p:cBhvr>
                                        <p:cTn id="9" dur="500" fill="hold"/>
                                        <p:tgtEl>
                                          <p:spTgt spid="26628"/>
                                        </p:tgtEl>
                                        <p:attrNameLst>
                                          <p:attrName>ppt_x</p:attrName>
                                        </p:attrNameLst>
                                      </p:cBhvr>
                                      <p:tavLst>
                                        <p:tav tm="0">
                                          <p:val>
                                            <p:fltVal val="0.5"/>
                                          </p:val>
                                        </p:tav>
                                        <p:tav tm="100000">
                                          <p:val>
                                            <p:strVal val="#ppt_x"/>
                                          </p:val>
                                        </p:tav>
                                      </p:tavLst>
                                    </p:anim>
                                    <p:anim calcmode="lin" valueType="num">
                                      <p:cBhvr>
                                        <p:cTn id="10" dur="500" fill="hold"/>
                                        <p:tgtEl>
                                          <p:spTgt spid="26628"/>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1" fill="hold" grpId="0" nodeType="clickEffect">
                                  <p:stCondLst>
                                    <p:cond delay="0"/>
                                  </p:stCondLst>
                                  <p:childTnLst>
                                    <p:set>
                                      <p:cBhvr>
                                        <p:cTn id="14" dur="1" fill="hold">
                                          <p:stCondLst>
                                            <p:cond delay="0"/>
                                          </p:stCondLst>
                                        </p:cTn>
                                        <p:tgtEl>
                                          <p:spTgt spid="26629"/>
                                        </p:tgtEl>
                                        <p:attrNameLst>
                                          <p:attrName>style.visibility</p:attrName>
                                        </p:attrNameLst>
                                      </p:cBhvr>
                                      <p:to>
                                        <p:strVal val="visible"/>
                                      </p:to>
                                    </p:set>
                                    <p:anim calcmode="lin" valueType="num">
                                      <p:cBhvr additive="base">
                                        <p:cTn id="15" dur="500"/>
                                        <p:tgtEl>
                                          <p:spTgt spid="26629"/>
                                        </p:tgtEl>
                                        <p:attrNameLst>
                                          <p:attrName>ppt_y</p:attrName>
                                        </p:attrNameLst>
                                      </p:cBhvr>
                                      <p:tavLst>
                                        <p:tav tm="0">
                                          <p:val>
                                            <p:strVal val="#ppt_y-#ppt_h*1.125000"/>
                                          </p:val>
                                        </p:tav>
                                        <p:tav tm="100000">
                                          <p:val>
                                            <p:strVal val="#ppt_y"/>
                                          </p:val>
                                        </p:tav>
                                      </p:tavLst>
                                    </p:anim>
                                    <p:animEffect transition="in" filter="wipe(down)">
                                      <p:cBhvr>
                                        <p:cTn id="16"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autoUpdateAnimBg="0"/>
      <p:bldP spid="2662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026" descr="点式菱形"/>
          <p:cNvSpPr txBox="1">
            <a:spLocks noChangeArrowheads="1"/>
          </p:cNvSpPr>
          <p:nvPr/>
        </p:nvSpPr>
        <p:spPr bwMode="auto">
          <a:xfrm>
            <a:off x="247650" y="152400"/>
            <a:ext cx="5695950" cy="3743325"/>
          </a:xfrm>
          <a:prstGeom prst="rect">
            <a:avLst/>
          </a:prstGeom>
          <a:pattFill prst="dotDmnd">
            <a:fgClr>
              <a:schemeClr val="accent1"/>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000000"/>
                </a:solidFill>
              </a:rPr>
              <a:t>(2)  </a:t>
            </a:r>
            <a:r>
              <a:rPr lang="zh-CN" altLang="en-US" sz="2400" b="1">
                <a:solidFill>
                  <a:srgbClr val="000000"/>
                </a:solidFill>
              </a:rPr>
              <a:t>创建</a:t>
            </a:r>
            <a:r>
              <a:rPr lang="zh-CN" altLang="en-US" sz="2400" b="1">
                <a:solidFill>
                  <a:srgbClr val="FF0066"/>
                </a:solidFill>
              </a:rPr>
              <a:t>新</a:t>
            </a:r>
            <a:r>
              <a:rPr lang="zh-CN" altLang="en-US" sz="2400" b="1">
                <a:solidFill>
                  <a:srgbClr val="000000"/>
                </a:solidFill>
              </a:rPr>
              <a:t>画笔，形式如下</a:t>
            </a:r>
            <a:r>
              <a:rPr lang="zh-CN" altLang="en-US" sz="2400" b="1"/>
              <a:t>：</a:t>
            </a:r>
          </a:p>
          <a:p>
            <a:pPr>
              <a:spcBef>
                <a:spcPct val="0"/>
              </a:spcBef>
              <a:buClrTx/>
              <a:buFontTx/>
              <a:buNone/>
            </a:pPr>
            <a:endParaRPr lang="zh-CN" altLang="en-US" sz="2400" b="1"/>
          </a:p>
          <a:p>
            <a:pPr>
              <a:spcBef>
                <a:spcPct val="0"/>
              </a:spcBef>
              <a:buClrTx/>
              <a:buFontTx/>
              <a:buNone/>
            </a:pPr>
            <a:endParaRPr lang="zh-CN" altLang="en-US" sz="2400" b="1"/>
          </a:p>
          <a:p>
            <a:pPr>
              <a:spcBef>
                <a:spcPct val="0"/>
              </a:spcBef>
              <a:buClrTx/>
              <a:buFontTx/>
              <a:buNone/>
            </a:pPr>
            <a:endParaRPr lang="zh-CN" altLang="en-US" sz="2400" b="1"/>
          </a:p>
          <a:p>
            <a:pPr>
              <a:spcBef>
                <a:spcPct val="0"/>
              </a:spcBef>
              <a:buClrTx/>
              <a:buFontTx/>
              <a:buNone/>
            </a:pPr>
            <a:r>
              <a:rPr lang="en-US" altLang="zh-CN" sz="2400" b="1">
                <a:latin typeface="黑体" panose="02010609060101010101" pitchFamily="49" charset="-122"/>
                <a:ea typeface="黑体" panose="02010609060101010101" pitchFamily="49" charset="-122"/>
              </a:rPr>
              <a:t>hP=CreatePen</a:t>
            </a:r>
          </a:p>
          <a:p>
            <a:pPr>
              <a:spcBef>
                <a:spcPct val="0"/>
              </a:spcBef>
              <a:buClrTx/>
              <a:buFontTx/>
              <a:buNone/>
            </a:pPr>
            <a:r>
              <a:rPr lang="zh-CN" altLang="en-US" sz="2400" b="1">
                <a:latin typeface="黑体" panose="02010609060101010101" pitchFamily="49" charset="-122"/>
                <a:ea typeface="黑体" panose="02010609060101010101" pitchFamily="49" charset="-122"/>
              </a:rPr>
              <a:t>（</a:t>
            </a:r>
          </a:p>
          <a:p>
            <a:pPr>
              <a:spcBef>
                <a:spcPct val="0"/>
              </a:spcBef>
              <a:buClrTx/>
              <a:buFontTx/>
              <a:buNone/>
            </a:pPr>
            <a:r>
              <a:rPr lang="en-US" altLang="zh-CN" sz="2400" b="1">
                <a:latin typeface="黑体" panose="02010609060101010101" pitchFamily="49" charset="-122"/>
                <a:ea typeface="黑体" panose="02010609060101010101" pitchFamily="49" charset="-122"/>
              </a:rPr>
              <a:t>int nPenStyle,	//</a:t>
            </a:r>
            <a:r>
              <a:rPr lang="zh-CN" altLang="en-US" sz="2400" b="1">
                <a:latin typeface="黑体" panose="02010609060101010101" pitchFamily="49" charset="-122"/>
                <a:ea typeface="黑体" panose="02010609060101010101" pitchFamily="49" charset="-122"/>
              </a:rPr>
              <a:t>确定</a:t>
            </a:r>
            <a:r>
              <a:rPr lang="zh-CN" altLang="en-US" sz="2400" b="1" u="sng">
                <a:solidFill>
                  <a:srgbClr val="FF3300"/>
                </a:solidFill>
                <a:latin typeface="黑体" panose="02010609060101010101" pitchFamily="49" charset="-122"/>
                <a:ea typeface="黑体" panose="02010609060101010101" pitchFamily="49" charset="-122"/>
              </a:rPr>
              <a:t>画笔样式</a:t>
            </a:r>
            <a:endParaRPr lang="zh-CN" altLang="en-US" sz="2400" b="1">
              <a:latin typeface="黑体" panose="02010609060101010101" pitchFamily="49" charset="-122"/>
              <a:ea typeface="黑体" panose="02010609060101010101" pitchFamily="49" charset="-122"/>
            </a:endParaRPr>
          </a:p>
          <a:p>
            <a:pPr>
              <a:spcBef>
                <a:spcPct val="0"/>
              </a:spcBef>
              <a:buClrTx/>
              <a:buFontTx/>
              <a:buNone/>
            </a:pPr>
            <a:r>
              <a:rPr lang="en-US" altLang="zh-CN" sz="2400" b="1">
                <a:latin typeface="黑体" panose="02010609060101010101" pitchFamily="49" charset="-122"/>
                <a:ea typeface="黑体" panose="02010609060101010101" pitchFamily="49" charset="-122"/>
              </a:rPr>
              <a:t>int nWidth,	  	//</a:t>
            </a:r>
            <a:r>
              <a:rPr lang="zh-CN" altLang="en-US" sz="2400" b="1">
                <a:latin typeface="黑体" panose="02010609060101010101" pitchFamily="49" charset="-122"/>
                <a:ea typeface="黑体" panose="02010609060101010101" pitchFamily="49" charset="-122"/>
              </a:rPr>
              <a:t>画笔宽度</a:t>
            </a:r>
          </a:p>
          <a:p>
            <a:pPr>
              <a:spcBef>
                <a:spcPct val="0"/>
              </a:spcBef>
              <a:buClrTx/>
              <a:buFontTx/>
              <a:buNone/>
            </a:pPr>
            <a:r>
              <a:rPr lang="en-US" altLang="zh-CN" sz="2400" b="1">
                <a:latin typeface="黑体" panose="02010609060101010101" pitchFamily="49" charset="-122"/>
                <a:ea typeface="黑体" panose="02010609060101010101" pitchFamily="49" charset="-122"/>
              </a:rPr>
              <a:t>COLORREF rgbColor //</a:t>
            </a:r>
            <a:r>
              <a:rPr lang="zh-CN" altLang="en-US" sz="2400" b="1">
                <a:latin typeface="黑体" panose="02010609060101010101" pitchFamily="49" charset="-122"/>
                <a:ea typeface="黑体" panose="02010609060101010101" pitchFamily="49" charset="-122"/>
              </a:rPr>
              <a:t>画笔颜色</a:t>
            </a:r>
          </a:p>
          <a:p>
            <a:pPr>
              <a:spcBef>
                <a:spcPct val="0"/>
              </a:spcBef>
              <a:buClrTx/>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a:t>
            </a:r>
            <a:endParaRPr lang="en-US" altLang="zh-CN" sz="2400" b="1"/>
          </a:p>
        </p:txBody>
      </p:sp>
      <p:sp>
        <p:nvSpPr>
          <p:cNvPr id="27655" name="Text Box 1031"/>
          <p:cNvSpPr txBox="1">
            <a:spLocks noChangeArrowheads="1"/>
          </p:cNvSpPr>
          <p:nvPr/>
        </p:nvSpPr>
        <p:spPr bwMode="auto">
          <a:xfrm>
            <a:off x="395288" y="4054475"/>
            <a:ext cx="9180512" cy="822325"/>
          </a:xfrm>
          <a:prstGeom prst="rect">
            <a:avLst/>
          </a:prstGeom>
          <a:solidFill>
            <a:srgbClr val="6600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400" b="1">
                <a:solidFill>
                  <a:srgbClr val="FAF400"/>
                </a:solidFill>
              </a:rPr>
              <a:t>创建画笔后，必须调用</a:t>
            </a:r>
            <a:r>
              <a:rPr lang="en-US" altLang="zh-CN" sz="2400" b="1">
                <a:solidFill>
                  <a:srgbClr val="66FFFF"/>
                </a:solidFill>
              </a:rPr>
              <a:t>SelectObject</a:t>
            </a:r>
            <a:r>
              <a:rPr lang="zh-CN" altLang="en-US" sz="2400" b="1">
                <a:solidFill>
                  <a:srgbClr val="FAF400"/>
                </a:solidFill>
              </a:rPr>
              <a:t>函数将其选入设备环境。</a:t>
            </a:r>
          </a:p>
          <a:p>
            <a:pPr>
              <a:spcBef>
                <a:spcPct val="0"/>
              </a:spcBef>
              <a:buClrTx/>
              <a:buFontTx/>
              <a:buNone/>
            </a:pPr>
            <a:r>
              <a:rPr lang="zh-CN" altLang="en-US" sz="2400" b="1">
                <a:solidFill>
                  <a:srgbClr val="FAF400"/>
                </a:solidFill>
                <a:latin typeface="黑体" panose="02010609060101010101" pitchFamily="49" charset="-122"/>
                <a:ea typeface="黑体" panose="02010609060101010101" pitchFamily="49" charset="-122"/>
              </a:rPr>
              <a:t>   </a:t>
            </a:r>
            <a:r>
              <a:rPr lang="en-US" altLang="zh-CN" sz="2400" b="1">
                <a:solidFill>
                  <a:srgbClr val="66FFFF"/>
                </a:solidFill>
                <a:latin typeface="黑体" panose="02010609060101010101" pitchFamily="49" charset="-122"/>
                <a:ea typeface="黑体" panose="02010609060101010101" pitchFamily="49" charset="-122"/>
              </a:rPr>
              <a:t>SelectObject(hdc,hP);</a:t>
            </a:r>
            <a:r>
              <a:rPr lang="en-US" altLang="zh-CN" sz="2400" b="1">
                <a:solidFill>
                  <a:srgbClr val="FAF400"/>
                </a:solidFill>
                <a:latin typeface="黑体" panose="02010609060101010101" pitchFamily="49" charset="-122"/>
                <a:ea typeface="黑体" panose="02010609060101010101" pitchFamily="49" charset="-122"/>
              </a:rPr>
              <a:t> //hP</a:t>
            </a:r>
            <a:r>
              <a:rPr lang="zh-CN" altLang="en-US" sz="2400" b="1">
                <a:solidFill>
                  <a:srgbClr val="FAF400"/>
                </a:solidFill>
                <a:latin typeface="黑体" panose="02010609060101010101" pitchFamily="49" charset="-122"/>
                <a:ea typeface="黑体" panose="02010609060101010101" pitchFamily="49" charset="-122"/>
              </a:rPr>
              <a:t>为所创建或获取的画笔句柄</a:t>
            </a:r>
            <a:endParaRPr lang="zh-CN" altLang="en-US" sz="2400" b="1">
              <a:solidFill>
                <a:srgbClr val="FAF400"/>
              </a:solidFill>
            </a:endParaRPr>
          </a:p>
        </p:txBody>
      </p:sp>
      <p:sp>
        <p:nvSpPr>
          <p:cNvPr id="27656" name="Text Box 1032" descr="水滴"/>
          <p:cNvSpPr txBox="1">
            <a:spLocks noChangeArrowheads="1"/>
          </p:cNvSpPr>
          <p:nvPr/>
        </p:nvSpPr>
        <p:spPr bwMode="auto">
          <a:xfrm>
            <a:off x="495300" y="5105400"/>
            <a:ext cx="9097963" cy="8223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400" b="1">
                <a:solidFill>
                  <a:srgbClr val="000000"/>
                </a:solidFill>
              </a:rPr>
              <a:t>不再使用当前画笔时，需删除画笔，以免占内存</a:t>
            </a:r>
          </a:p>
          <a:p>
            <a:pPr>
              <a:spcBef>
                <a:spcPct val="0"/>
              </a:spcBef>
              <a:buClrTx/>
              <a:buFontTx/>
              <a:buNone/>
            </a:pPr>
            <a:r>
              <a:rPr lang="zh-CN" altLang="en-US" sz="2400" b="1">
                <a:solidFill>
                  <a:srgbClr val="000000"/>
                </a:solidFill>
                <a:latin typeface="黑体" panose="02010609060101010101" pitchFamily="49" charset="-122"/>
                <a:ea typeface="黑体" panose="02010609060101010101" pitchFamily="49" charset="-122"/>
              </a:rPr>
              <a:t>        </a:t>
            </a:r>
            <a:r>
              <a:rPr lang="en-US" altLang="zh-CN" sz="2400" b="1">
                <a:solidFill>
                  <a:srgbClr val="000000"/>
                </a:solidFill>
                <a:latin typeface="黑体" panose="02010609060101010101" pitchFamily="49" charset="-122"/>
                <a:ea typeface="黑体" panose="02010609060101010101" pitchFamily="49" charset="-122"/>
              </a:rPr>
              <a:t>DeleteObject(hP);</a:t>
            </a:r>
            <a:endParaRPr lang="en-US" altLang="zh-CN" sz="2400" b="1">
              <a:solidFill>
                <a:srgbClr val="000000"/>
              </a:solidFill>
            </a:endParaRPr>
          </a:p>
        </p:txBody>
      </p:sp>
      <p:sp>
        <p:nvSpPr>
          <p:cNvPr id="27657" name="AutoShape 1033"/>
          <p:cNvSpPr>
            <a:spLocks noChangeArrowheads="1"/>
          </p:cNvSpPr>
          <p:nvPr/>
        </p:nvSpPr>
        <p:spPr bwMode="auto">
          <a:xfrm>
            <a:off x="5118100" y="55563"/>
            <a:ext cx="4732338" cy="2249487"/>
          </a:xfrm>
          <a:prstGeom prst="wedgeRoundRectCallout">
            <a:avLst>
              <a:gd name="adj1" fmla="val -61917"/>
              <a:gd name="adj2" fmla="val 58866"/>
              <a:gd name="adj3" fmla="val 16667"/>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85000"/>
              </a:lnSpc>
              <a:spcBef>
                <a:spcPct val="0"/>
              </a:spcBef>
              <a:buClrTx/>
              <a:buFontTx/>
              <a:buNone/>
            </a:pPr>
            <a:r>
              <a:rPr lang="en-US" altLang="zh-CN" sz="2200" b="1">
                <a:solidFill>
                  <a:srgbClr val="FF3300"/>
                </a:solidFill>
              </a:rPr>
              <a:t>PS_DASH</a:t>
            </a:r>
            <a:r>
              <a:rPr lang="zh-CN" altLang="en-US" sz="2200" b="1">
                <a:solidFill>
                  <a:srgbClr val="FF3300"/>
                </a:solidFill>
              </a:rPr>
              <a:t>：		虚线	</a:t>
            </a:r>
          </a:p>
          <a:p>
            <a:pPr>
              <a:lnSpc>
                <a:spcPct val="85000"/>
              </a:lnSpc>
              <a:spcBef>
                <a:spcPct val="0"/>
              </a:spcBef>
              <a:buClrTx/>
              <a:buFontTx/>
              <a:buNone/>
            </a:pPr>
            <a:r>
              <a:rPr lang="en-US" altLang="zh-CN" sz="2200" b="1">
                <a:solidFill>
                  <a:srgbClr val="FF3300"/>
                </a:solidFill>
              </a:rPr>
              <a:t>PS_DASHDOT</a:t>
            </a:r>
            <a:r>
              <a:rPr lang="zh-CN" altLang="en-US" sz="2200" b="1">
                <a:solidFill>
                  <a:srgbClr val="FF3300"/>
                </a:solidFill>
              </a:rPr>
              <a:t>：	点划线	</a:t>
            </a:r>
          </a:p>
          <a:p>
            <a:pPr>
              <a:lnSpc>
                <a:spcPct val="85000"/>
              </a:lnSpc>
              <a:spcBef>
                <a:spcPct val="0"/>
              </a:spcBef>
              <a:buClrTx/>
              <a:buFontTx/>
              <a:buNone/>
            </a:pPr>
            <a:r>
              <a:rPr lang="en-US" altLang="zh-CN" sz="2200" b="1">
                <a:solidFill>
                  <a:srgbClr val="FF3300"/>
                </a:solidFill>
              </a:rPr>
              <a:t>PS_DASHDOTDOT</a:t>
            </a:r>
            <a:r>
              <a:rPr lang="zh-CN" altLang="en-US" sz="2200" b="1">
                <a:solidFill>
                  <a:srgbClr val="FF3300"/>
                </a:solidFill>
              </a:rPr>
              <a:t>：	双点划线</a:t>
            </a:r>
          </a:p>
          <a:p>
            <a:pPr>
              <a:lnSpc>
                <a:spcPct val="85000"/>
              </a:lnSpc>
              <a:spcBef>
                <a:spcPct val="0"/>
              </a:spcBef>
              <a:buClrTx/>
              <a:buFontTx/>
              <a:buNone/>
            </a:pPr>
            <a:r>
              <a:rPr lang="en-US" altLang="zh-CN" sz="2200" b="1">
                <a:solidFill>
                  <a:srgbClr val="FF3300"/>
                </a:solidFill>
              </a:rPr>
              <a:t>PS_DOT</a:t>
            </a:r>
            <a:r>
              <a:rPr lang="zh-CN" altLang="en-US" sz="2200" b="1">
                <a:solidFill>
                  <a:srgbClr val="FF3300"/>
                </a:solidFill>
              </a:rPr>
              <a:t>：		点线	</a:t>
            </a:r>
          </a:p>
          <a:p>
            <a:pPr>
              <a:lnSpc>
                <a:spcPct val="85000"/>
              </a:lnSpc>
              <a:spcBef>
                <a:spcPct val="0"/>
              </a:spcBef>
              <a:buClrTx/>
              <a:buFontTx/>
              <a:buNone/>
            </a:pPr>
            <a:r>
              <a:rPr lang="en-US" altLang="zh-CN" sz="2200" b="1">
                <a:solidFill>
                  <a:srgbClr val="FF3300"/>
                </a:solidFill>
              </a:rPr>
              <a:t>PS_INSIDEFRAME</a:t>
            </a:r>
            <a:r>
              <a:rPr lang="zh-CN" altLang="en-US" sz="2200" b="1">
                <a:solidFill>
                  <a:srgbClr val="FF3300"/>
                </a:solidFill>
              </a:rPr>
              <a:t>：	实线</a:t>
            </a:r>
          </a:p>
          <a:p>
            <a:pPr>
              <a:lnSpc>
                <a:spcPct val="85000"/>
              </a:lnSpc>
              <a:spcBef>
                <a:spcPct val="0"/>
              </a:spcBef>
              <a:buClrTx/>
              <a:buFontTx/>
              <a:buNone/>
            </a:pPr>
            <a:r>
              <a:rPr lang="en-US" altLang="zh-CN" sz="2200" b="1">
                <a:solidFill>
                  <a:srgbClr val="FF3300"/>
                </a:solidFill>
              </a:rPr>
              <a:t>PS_NULL</a:t>
            </a:r>
            <a:r>
              <a:rPr lang="zh-CN" altLang="en-US" sz="2200" b="1">
                <a:solidFill>
                  <a:srgbClr val="FF3300"/>
                </a:solidFill>
              </a:rPr>
              <a:t>：		无	</a:t>
            </a:r>
          </a:p>
          <a:p>
            <a:pPr>
              <a:lnSpc>
                <a:spcPct val="85000"/>
              </a:lnSpc>
              <a:spcBef>
                <a:spcPct val="0"/>
              </a:spcBef>
              <a:buClrTx/>
              <a:buFontTx/>
              <a:buNone/>
            </a:pPr>
            <a:r>
              <a:rPr lang="en-US" altLang="zh-CN" sz="2200" b="1">
                <a:solidFill>
                  <a:srgbClr val="FF3300"/>
                </a:solidFill>
              </a:rPr>
              <a:t>PS_SOLID</a:t>
            </a:r>
            <a:r>
              <a:rPr lang="zh-CN" altLang="en-US" sz="2200" b="1">
                <a:solidFill>
                  <a:srgbClr val="FF3300"/>
                </a:solidFill>
              </a:rPr>
              <a:t>：		实线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grpId="0" nodeType="clickEffect">
                                  <p:stCondLst>
                                    <p:cond delay="0"/>
                                  </p:stCondLst>
                                  <p:childTnLst>
                                    <p:set>
                                      <p:cBhvr>
                                        <p:cTn id="14" dur="1" fill="hold">
                                          <p:stCondLst>
                                            <p:cond delay="0"/>
                                          </p:stCondLst>
                                        </p:cTn>
                                        <p:tgtEl>
                                          <p:spTgt spid="27655"/>
                                        </p:tgtEl>
                                        <p:attrNameLst>
                                          <p:attrName>style.visibility</p:attrName>
                                        </p:attrNameLst>
                                      </p:cBhvr>
                                      <p:to>
                                        <p:strVal val="visible"/>
                                      </p:to>
                                    </p:set>
                                    <p:anim calcmode="lin" valueType="num">
                                      <p:cBhvr>
                                        <p:cTn id="15" dur="500" fill="hold"/>
                                        <p:tgtEl>
                                          <p:spTgt spid="27655"/>
                                        </p:tgtEl>
                                        <p:attrNameLst>
                                          <p:attrName>ppt_x</p:attrName>
                                        </p:attrNameLst>
                                      </p:cBhvr>
                                      <p:tavLst>
                                        <p:tav tm="0">
                                          <p:val>
                                            <p:strVal val="#ppt_x+#ppt_w/2"/>
                                          </p:val>
                                        </p:tav>
                                        <p:tav tm="100000">
                                          <p:val>
                                            <p:strVal val="#ppt_x"/>
                                          </p:val>
                                        </p:tav>
                                      </p:tavLst>
                                    </p:anim>
                                    <p:anim calcmode="lin" valueType="num">
                                      <p:cBhvr>
                                        <p:cTn id="16" dur="500" fill="hold"/>
                                        <p:tgtEl>
                                          <p:spTgt spid="27655"/>
                                        </p:tgtEl>
                                        <p:attrNameLst>
                                          <p:attrName>ppt_y</p:attrName>
                                        </p:attrNameLst>
                                      </p:cBhvr>
                                      <p:tavLst>
                                        <p:tav tm="0">
                                          <p:val>
                                            <p:strVal val="#ppt_y"/>
                                          </p:val>
                                        </p:tav>
                                        <p:tav tm="100000">
                                          <p:val>
                                            <p:strVal val="#ppt_y"/>
                                          </p:val>
                                        </p:tav>
                                      </p:tavLst>
                                    </p:anim>
                                    <p:anim calcmode="lin" valueType="num">
                                      <p:cBhvr>
                                        <p:cTn id="17" dur="500" fill="hold"/>
                                        <p:tgtEl>
                                          <p:spTgt spid="27655"/>
                                        </p:tgtEl>
                                        <p:attrNameLst>
                                          <p:attrName>ppt_w</p:attrName>
                                        </p:attrNameLst>
                                      </p:cBhvr>
                                      <p:tavLst>
                                        <p:tav tm="0">
                                          <p:val>
                                            <p:fltVal val="0"/>
                                          </p:val>
                                        </p:tav>
                                        <p:tav tm="100000">
                                          <p:val>
                                            <p:strVal val="#ppt_w"/>
                                          </p:val>
                                        </p:tav>
                                      </p:tavLst>
                                    </p:anim>
                                    <p:anim calcmode="lin" valueType="num">
                                      <p:cBhvr>
                                        <p:cTn id="18" dur="500" fill="hold"/>
                                        <p:tgtEl>
                                          <p:spTgt spid="27655"/>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7656"/>
                                        </p:tgtEl>
                                        <p:attrNameLst>
                                          <p:attrName>style.visibility</p:attrName>
                                        </p:attrNameLst>
                                      </p:cBhvr>
                                      <p:to>
                                        <p:strVal val="visible"/>
                                      </p:to>
                                    </p:set>
                                    <p:anim calcmode="lin" valueType="num">
                                      <p:cBhvr>
                                        <p:cTn id="23" dur="500" fill="hold"/>
                                        <p:tgtEl>
                                          <p:spTgt spid="27656"/>
                                        </p:tgtEl>
                                        <p:attrNameLst>
                                          <p:attrName>ppt_x</p:attrName>
                                        </p:attrNameLst>
                                      </p:cBhvr>
                                      <p:tavLst>
                                        <p:tav tm="0">
                                          <p:val>
                                            <p:strVal val="#ppt_x-#ppt_w/2"/>
                                          </p:val>
                                        </p:tav>
                                        <p:tav tm="100000">
                                          <p:val>
                                            <p:strVal val="#ppt_x"/>
                                          </p:val>
                                        </p:tav>
                                      </p:tavLst>
                                    </p:anim>
                                    <p:anim calcmode="lin" valueType="num">
                                      <p:cBhvr>
                                        <p:cTn id="24" dur="500" fill="hold"/>
                                        <p:tgtEl>
                                          <p:spTgt spid="27656"/>
                                        </p:tgtEl>
                                        <p:attrNameLst>
                                          <p:attrName>ppt_y</p:attrName>
                                        </p:attrNameLst>
                                      </p:cBhvr>
                                      <p:tavLst>
                                        <p:tav tm="0">
                                          <p:val>
                                            <p:strVal val="#ppt_y"/>
                                          </p:val>
                                        </p:tav>
                                        <p:tav tm="100000">
                                          <p:val>
                                            <p:strVal val="#ppt_y"/>
                                          </p:val>
                                        </p:tav>
                                      </p:tavLst>
                                    </p:anim>
                                    <p:anim calcmode="lin" valueType="num">
                                      <p:cBhvr>
                                        <p:cTn id="25" dur="500" fill="hold"/>
                                        <p:tgtEl>
                                          <p:spTgt spid="27656"/>
                                        </p:tgtEl>
                                        <p:attrNameLst>
                                          <p:attrName>ppt_w</p:attrName>
                                        </p:attrNameLst>
                                      </p:cBhvr>
                                      <p:tavLst>
                                        <p:tav tm="0">
                                          <p:val>
                                            <p:fltVal val="0"/>
                                          </p:val>
                                        </p:tav>
                                        <p:tav tm="100000">
                                          <p:val>
                                            <p:strVal val="#ppt_w"/>
                                          </p:val>
                                        </p:tav>
                                      </p:tavLst>
                                    </p:anim>
                                    <p:anim calcmode="lin" valueType="num">
                                      <p:cBhvr>
                                        <p:cTn id="26" dur="500" fill="hold"/>
                                        <p:tgtEl>
                                          <p:spTgt spid="276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autoUpdateAnimBg="0"/>
      <p:bldP spid="27655" grpId="0" animBg="1" autoUpdateAnimBg="0"/>
      <p:bldP spid="27656" grpId="0" animBg="1" autoUpdateAnimBg="0"/>
      <p:bldP spid="27657"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ext Box 5" descr="瓦形"/>
          <p:cNvSpPr txBox="1">
            <a:spLocks noChangeArrowheads="1"/>
          </p:cNvSpPr>
          <p:nvPr/>
        </p:nvSpPr>
        <p:spPr bwMode="auto">
          <a:xfrm>
            <a:off x="230188" y="152400"/>
            <a:ext cx="9345612" cy="3378200"/>
          </a:xfrm>
          <a:prstGeom prst="rect">
            <a:avLst/>
          </a:prstGeom>
          <a:pattFill prst="shingle">
            <a:fgClr>
              <a:srgbClr val="FFCCFF"/>
            </a:fgClr>
            <a:bgClr>
              <a:schemeClr val="bg1"/>
            </a:bgClr>
          </a:pattFill>
          <a:ln>
            <a:noFill/>
          </a:ln>
          <a:extLst>
            <a:ext uri="{91240B29-F687-4F45-9708-019B960494DF}">
              <a14:hiddenLine xmlns:a14="http://schemas.microsoft.com/office/drawing/2010/main" w="9525">
                <a:solidFill>
                  <a:srgbClr val="6600CC"/>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spcBef>
                <a:spcPct val="0"/>
              </a:spcBef>
              <a:buFontTx/>
              <a:buNone/>
            </a:pPr>
            <a:r>
              <a:rPr lang="en-US" altLang="zh-CN" sz="2400" b="1" dirty="0">
                <a:latin typeface="Arial" panose="020B0604020202020204" pitchFamily="34" charset="0"/>
              </a:rPr>
              <a:t>2.  </a:t>
            </a:r>
            <a:r>
              <a:rPr lang="zh-CN" altLang="en-US" sz="2400" b="1" dirty="0">
                <a:latin typeface="Arial" panose="020B0604020202020204" pitchFamily="34" charset="0"/>
              </a:rPr>
              <a:t>画刷</a:t>
            </a:r>
            <a:endParaRPr lang="zh-CN" altLang="en-US" sz="2400" b="1" dirty="0">
              <a:solidFill>
                <a:srgbClr val="FF3300"/>
              </a:solidFill>
              <a:latin typeface="Arial" panose="020B0604020202020204" pitchFamily="34" charset="0"/>
            </a:endParaRPr>
          </a:p>
          <a:p>
            <a:pPr>
              <a:spcBef>
                <a:spcPct val="0"/>
              </a:spcBef>
              <a:buClrTx/>
              <a:buFontTx/>
              <a:buNone/>
            </a:pPr>
            <a:r>
              <a:rPr lang="zh-CN" altLang="en-US" sz="2400" b="1" dirty="0">
                <a:solidFill>
                  <a:srgbClr val="000000"/>
                </a:solidFill>
              </a:rPr>
              <a:t>    画刷的创建与应用与画笔很相似，</a:t>
            </a:r>
            <a:r>
              <a:rPr lang="zh-CN" altLang="en-US" sz="2400" b="1" dirty="0">
                <a:solidFill>
                  <a:srgbClr val="FF3300"/>
                </a:solidFill>
              </a:rPr>
              <a:t>操作画刷也包括</a:t>
            </a:r>
            <a:r>
              <a:rPr lang="zh-CN" altLang="en-US" sz="2400" b="1" dirty="0">
                <a:solidFill>
                  <a:srgbClr val="6600CC"/>
                </a:solidFill>
              </a:rPr>
              <a:t>创建</a:t>
            </a:r>
            <a:r>
              <a:rPr lang="zh-CN" altLang="en-US" sz="2400" b="1" dirty="0">
                <a:solidFill>
                  <a:srgbClr val="FF3300"/>
                </a:solidFill>
              </a:rPr>
              <a:t>、</a:t>
            </a:r>
            <a:r>
              <a:rPr lang="zh-CN" altLang="en-US" sz="2400" b="1" dirty="0">
                <a:solidFill>
                  <a:srgbClr val="6600CC"/>
                </a:solidFill>
              </a:rPr>
              <a:t>选入设备环境</a:t>
            </a:r>
            <a:r>
              <a:rPr lang="zh-CN" altLang="en-US" sz="2400" b="1" dirty="0">
                <a:solidFill>
                  <a:srgbClr val="FF3300"/>
                </a:solidFill>
              </a:rPr>
              <a:t>和</a:t>
            </a:r>
            <a:r>
              <a:rPr lang="zh-CN" altLang="en-US" sz="2400" b="1" dirty="0">
                <a:solidFill>
                  <a:srgbClr val="6600CC"/>
                </a:solidFill>
              </a:rPr>
              <a:t>删除</a:t>
            </a:r>
            <a:r>
              <a:rPr lang="zh-CN" altLang="en-US" sz="2400" b="1" dirty="0">
                <a:solidFill>
                  <a:srgbClr val="000000"/>
                </a:solidFill>
              </a:rPr>
              <a:t>。</a:t>
            </a:r>
          </a:p>
          <a:p>
            <a:pPr>
              <a:spcBef>
                <a:spcPct val="0"/>
              </a:spcBef>
              <a:buClrTx/>
              <a:buFontTx/>
              <a:buNone/>
            </a:pPr>
            <a:r>
              <a:rPr lang="en-US" altLang="zh-CN" sz="2400" b="1" dirty="0">
                <a:solidFill>
                  <a:srgbClr val="3333FF"/>
                </a:solidFill>
              </a:rPr>
              <a:t>(1)  </a:t>
            </a:r>
            <a:r>
              <a:rPr lang="zh-CN" altLang="en-US" sz="2400" b="1" dirty="0">
                <a:solidFill>
                  <a:srgbClr val="3333FF"/>
                </a:solidFill>
              </a:rPr>
              <a:t>画刷的创建</a:t>
            </a:r>
            <a:endParaRPr lang="zh-CN" altLang="en-US" sz="2400" b="1" dirty="0">
              <a:solidFill>
                <a:schemeClr val="tx2"/>
              </a:solidFill>
            </a:endParaRPr>
          </a:p>
          <a:p>
            <a:pPr>
              <a:spcBef>
                <a:spcPct val="0"/>
              </a:spcBef>
              <a:buClrTx/>
              <a:buFontTx/>
              <a:buNone/>
            </a:pPr>
            <a:r>
              <a:rPr lang="zh-CN" altLang="en-US" sz="2400" b="1" dirty="0">
                <a:solidFill>
                  <a:srgbClr val="000000"/>
                </a:solidFill>
              </a:rPr>
              <a:t>    使用画刷需事先定义一个画刷句柄。形式如下：</a:t>
            </a:r>
          </a:p>
          <a:p>
            <a:pPr>
              <a:spcBef>
                <a:spcPct val="0"/>
              </a:spcBef>
              <a:buClrTx/>
              <a:buFontTx/>
              <a:buNone/>
            </a:pPr>
            <a:r>
              <a:rPr lang="zh-CN" altLang="en-US" sz="2400" b="1" dirty="0">
                <a:solidFill>
                  <a:srgbClr val="000000"/>
                </a:solidFill>
              </a:rPr>
              <a:t>             </a:t>
            </a:r>
            <a:r>
              <a:rPr lang="en-US" altLang="zh-CN" sz="2400" b="1" dirty="0">
                <a:solidFill>
                  <a:srgbClr val="000000"/>
                </a:solidFill>
              </a:rPr>
              <a:t>HBRUSH </a:t>
            </a:r>
            <a:r>
              <a:rPr lang="en-US" altLang="zh-CN" sz="2400" b="1" dirty="0" err="1">
                <a:solidFill>
                  <a:srgbClr val="FF0066"/>
                </a:solidFill>
              </a:rPr>
              <a:t>hBr</a:t>
            </a:r>
            <a:r>
              <a:rPr lang="en-US" altLang="zh-CN" sz="2400" b="1" dirty="0">
                <a:solidFill>
                  <a:srgbClr val="000000"/>
                </a:solidFill>
              </a:rPr>
              <a:t>;   //</a:t>
            </a:r>
            <a:r>
              <a:rPr lang="en-US" altLang="zh-CN" sz="2400" b="1" dirty="0" err="1">
                <a:solidFill>
                  <a:srgbClr val="000000"/>
                </a:solidFill>
              </a:rPr>
              <a:t>hBr</a:t>
            </a:r>
            <a:r>
              <a:rPr lang="zh-CN" altLang="en-US" sz="2400" b="1" dirty="0">
                <a:solidFill>
                  <a:srgbClr val="000000"/>
                </a:solidFill>
              </a:rPr>
              <a:t>为画刷句柄</a:t>
            </a:r>
          </a:p>
          <a:p>
            <a:pPr>
              <a:spcBef>
                <a:spcPct val="0"/>
              </a:spcBef>
              <a:buClrTx/>
              <a:buFontTx/>
              <a:buNone/>
            </a:pPr>
            <a:r>
              <a:rPr lang="zh-CN" altLang="en-US" sz="2400" b="1" dirty="0">
                <a:solidFill>
                  <a:srgbClr val="000000"/>
                </a:solidFill>
              </a:rPr>
              <a:t>    </a:t>
            </a:r>
          </a:p>
          <a:p>
            <a:pPr>
              <a:spcBef>
                <a:spcPct val="0"/>
              </a:spcBef>
              <a:buClrTx/>
              <a:buFontTx/>
              <a:buNone/>
            </a:pPr>
            <a:r>
              <a:rPr lang="zh-CN" altLang="en-US" sz="2400" b="1" dirty="0">
                <a:solidFill>
                  <a:srgbClr val="000000"/>
                </a:solidFill>
              </a:rPr>
              <a:t>然后调用函数</a:t>
            </a:r>
            <a:r>
              <a:rPr lang="en-US" altLang="zh-CN" sz="2400" b="1" dirty="0" err="1">
                <a:solidFill>
                  <a:srgbClr val="6600CC"/>
                </a:solidFill>
              </a:rPr>
              <a:t>GetStockObject</a:t>
            </a:r>
            <a:r>
              <a:rPr lang="zh-CN" altLang="en-US" sz="2400" b="1" dirty="0">
                <a:solidFill>
                  <a:srgbClr val="000000"/>
                </a:solidFill>
              </a:rPr>
              <a:t>获取</a:t>
            </a:r>
            <a:r>
              <a:rPr lang="en-US" altLang="zh-CN" sz="2400" b="1" dirty="0">
                <a:solidFill>
                  <a:srgbClr val="000000"/>
                </a:solidFill>
              </a:rPr>
              <a:t>Windows</a:t>
            </a:r>
            <a:r>
              <a:rPr lang="zh-CN" altLang="en-US" sz="2400" b="1" dirty="0">
                <a:solidFill>
                  <a:srgbClr val="000000"/>
                </a:solidFill>
              </a:rPr>
              <a:t>系统提供的</a:t>
            </a:r>
            <a:r>
              <a:rPr lang="en-US" altLang="zh-CN" sz="2400" b="1" dirty="0">
                <a:solidFill>
                  <a:srgbClr val="000000"/>
                </a:solidFill>
              </a:rPr>
              <a:t>7</a:t>
            </a:r>
            <a:r>
              <a:rPr lang="zh-CN" altLang="en-US" sz="2400" b="1" dirty="0">
                <a:solidFill>
                  <a:srgbClr val="000000"/>
                </a:solidFill>
              </a:rPr>
              <a:t>种画刷</a:t>
            </a:r>
          </a:p>
          <a:p>
            <a:pPr>
              <a:spcBef>
                <a:spcPct val="0"/>
              </a:spcBef>
              <a:buClrTx/>
              <a:buFontTx/>
              <a:buNone/>
            </a:pPr>
            <a:r>
              <a:rPr lang="zh-CN" altLang="en-US" sz="2400" b="1" dirty="0">
                <a:solidFill>
                  <a:srgbClr val="000000"/>
                </a:solidFill>
              </a:rPr>
              <a:t>   </a:t>
            </a:r>
            <a:r>
              <a:rPr lang="en-US" altLang="zh-CN" sz="2400" b="1" dirty="0" err="1">
                <a:solidFill>
                  <a:srgbClr val="FF0066"/>
                </a:solidFill>
              </a:rPr>
              <a:t>hBr</a:t>
            </a:r>
            <a:r>
              <a:rPr lang="en-US" altLang="zh-CN" sz="2400" b="1" dirty="0">
                <a:solidFill>
                  <a:srgbClr val="000000"/>
                </a:solidFill>
              </a:rPr>
              <a:t>=</a:t>
            </a:r>
            <a:r>
              <a:rPr lang="zh-CN" altLang="en-US" sz="2400" b="1" dirty="0">
                <a:solidFill>
                  <a:srgbClr val="000000"/>
                </a:solidFill>
              </a:rPr>
              <a:t>（</a:t>
            </a:r>
            <a:r>
              <a:rPr lang="en-US" altLang="zh-CN" sz="2400" b="1" dirty="0">
                <a:solidFill>
                  <a:srgbClr val="000000"/>
                </a:solidFill>
              </a:rPr>
              <a:t>HBRUSH</a:t>
            </a:r>
            <a:r>
              <a:rPr lang="zh-CN" altLang="en-US" sz="2400" b="1" dirty="0">
                <a:solidFill>
                  <a:srgbClr val="000000"/>
                </a:solidFill>
              </a:rPr>
              <a:t>）</a:t>
            </a:r>
            <a:r>
              <a:rPr lang="en-US" altLang="zh-CN" sz="2400" b="1" dirty="0" err="1">
                <a:solidFill>
                  <a:srgbClr val="6600CC"/>
                </a:solidFill>
              </a:rPr>
              <a:t>GetStockObject</a:t>
            </a:r>
            <a:r>
              <a:rPr lang="en-US" altLang="zh-CN" sz="2400" b="1" dirty="0">
                <a:solidFill>
                  <a:srgbClr val="000000"/>
                </a:solidFill>
              </a:rPr>
              <a:t>(</a:t>
            </a:r>
            <a:r>
              <a:rPr lang="en-US" altLang="zh-CN" sz="2400" b="1" dirty="0" err="1">
                <a:solidFill>
                  <a:srgbClr val="008000"/>
                </a:solidFill>
                <a:latin typeface="黑体" panose="02010609060101010101" pitchFamily="49" charset="-122"/>
                <a:ea typeface="黑体" panose="02010609060101010101" pitchFamily="49" charset="-122"/>
              </a:rPr>
              <a:t>nBrushStyle</a:t>
            </a:r>
            <a:r>
              <a:rPr lang="zh-CN" altLang="en-US" sz="2400" b="1" dirty="0">
                <a:solidFill>
                  <a:srgbClr val="008000"/>
                </a:solidFill>
                <a:latin typeface="黑体" panose="02010609060101010101" pitchFamily="49" charset="-122"/>
                <a:ea typeface="黑体" panose="02010609060101010101" pitchFamily="49" charset="-122"/>
              </a:rPr>
              <a:t>）画刷样式</a:t>
            </a:r>
            <a:endParaRPr lang="zh-CN" altLang="en-US" sz="2400" b="1" dirty="0">
              <a:solidFill>
                <a:schemeClr val="tx2"/>
              </a:solidFill>
            </a:endParaRPr>
          </a:p>
        </p:txBody>
      </p:sp>
      <p:sp>
        <p:nvSpPr>
          <p:cNvPr id="28680" name="Text Box 8"/>
          <p:cNvSpPr txBox="1">
            <a:spLocks noChangeArrowheads="1"/>
          </p:cNvSpPr>
          <p:nvPr/>
        </p:nvSpPr>
        <p:spPr bwMode="auto">
          <a:xfrm>
            <a:off x="412750" y="3706813"/>
            <a:ext cx="5778500" cy="2657475"/>
          </a:xfrm>
          <a:prstGeom prst="rect">
            <a:avLst/>
          </a:prstGeom>
          <a:solidFill>
            <a:schemeClr val="bg1"/>
          </a:solidFill>
          <a:ln w="9525">
            <a:solidFill>
              <a:srgbClr val="6600CC"/>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008000"/>
                </a:solidFill>
              </a:rPr>
              <a:t>BLACK_BRUSH	</a:t>
            </a:r>
            <a:r>
              <a:rPr lang="zh-CN" altLang="en-US" sz="2400" b="1">
                <a:solidFill>
                  <a:srgbClr val="008000"/>
                </a:solidFill>
              </a:rPr>
              <a:t>黑色画刷</a:t>
            </a:r>
          </a:p>
          <a:p>
            <a:pPr>
              <a:spcBef>
                <a:spcPct val="0"/>
              </a:spcBef>
              <a:buClrTx/>
              <a:buFontTx/>
              <a:buNone/>
            </a:pPr>
            <a:r>
              <a:rPr lang="en-US" altLang="zh-CN" sz="2400" b="1">
                <a:solidFill>
                  <a:srgbClr val="008000"/>
                </a:solidFill>
              </a:rPr>
              <a:t>DKGRAY_BRUSH	</a:t>
            </a:r>
            <a:r>
              <a:rPr lang="zh-CN" altLang="en-US" sz="2400" b="1">
                <a:solidFill>
                  <a:srgbClr val="008000"/>
                </a:solidFill>
              </a:rPr>
              <a:t>深灰色画刷</a:t>
            </a:r>
          </a:p>
          <a:p>
            <a:pPr>
              <a:spcBef>
                <a:spcPct val="0"/>
              </a:spcBef>
              <a:buClrTx/>
              <a:buFontTx/>
              <a:buNone/>
            </a:pPr>
            <a:r>
              <a:rPr lang="en-US" altLang="zh-CN" sz="2400" b="1">
                <a:solidFill>
                  <a:srgbClr val="008000"/>
                </a:solidFill>
              </a:rPr>
              <a:t>GRAY_BRUSH	</a:t>
            </a:r>
            <a:r>
              <a:rPr lang="zh-CN" altLang="en-US" sz="2400" b="1">
                <a:solidFill>
                  <a:srgbClr val="008000"/>
                </a:solidFill>
              </a:rPr>
              <a:t>灰色画刷</a:t>
            </a:r>
          </a:p>
          <a:p>
            <a:pPr>
              <a:spcBef>
                <a:spcPct val="0"/>
              </a:spcBef>
              <a:buClrTx/>
              <a:buFontTx/>
              <a:buNone/>
            </a:pPr>
            <a:r>
              <a:rPr lang="en-US" altLang="zh-CN" sz="2400" b="1">
                <a:solidFill>
                  <a:srgbClr val="008000"/>
                </a:solidFill>
              </a:rPr>
              <a:t>HOLLOW_BRUSH	</a:t>
            </a:r>
            <a:r>
              <a:rPr lang="zh-CN" altLang="en-US" sz="2400" b="1">
                <a:solidFill>
                  <a:srgbClr val="008000"/>
                </a:solidFill>
              </a:rPr>
              <a:t>虚画刷</a:t>
            </a:r>
          </a:p>
          <a:p>
            <a:pPr>
              <a:spcBef>
                <a:spcPct val="0"/>
              </a:spcBef>
              <a:buClrTx/>
              <a:buFontTx/>
              <a:buNone/>
            </a:pPr>
            <a:r>
              <a:rPr lang="en-US" altLang="zh-CN" sz="2400" b="1">
                <a:solidFill>
                  <a:srgbClr val="008000"/>
                </a:solidFill>
              </a:rPr>
              <a:t>LTGRAY_BRUSH	</a:t>
            </a:r>
            <a:r>
              <a:rPr lang="zh-CN" altLang="en-US" sz="2400" b="1">
                <a:solidFill>
                  <a:srgbClr val="008000"/>
                </a:solidFill>
              </a:rPr>
              <a:t>亮灰色画刷</a:t>
            </a:r>
          </a:p>
          <a:p>
            <a:pPr>
              <a:spcBef>
                <a:spcPct val="0"/>
              </a:spcBef>
              <a:buClrTx/>
              <a:buFontTx/>
              <a:buNone/>
            </a:pPr>
            <a:r>
              <a:rPr lang="en-US" altLang="zh-CN" sz="2400" b="1">
                <a:solidFill>
                  <a:srgbClr val="008000"/>
                </a:solidFill>
              </a:rPr>
              <a:t>NULL_BRUSH	</a:t>
            </a:r>
            <a:r>
              <a:rPr lang="zh-CN" altLang="en-US" sz="2400" b="1">
                <a:solidFill>
                  <a:srgbClr val="008000"/>
                </a:solidFill>
              </a:rPr>
              <a:t>空画刷	</a:t>
            </a:r>
          </a:p>
          <a:p>
            <a:pPr>
              <a:spcBef>
                <a:spcPct val="0"/>
              </a:spcBef>
              <a:buClrTx/>
              <a:buFontTx/>
              <a:buNone/>
            </a:pPr>
            <a:r>
              <a:rPr lang="en-US" altLang="zh-CN" sz="2400" b="1">
                <a:solidFill>
                  <a:srgbClr val="008000"/>
                </a:solidFill>
              </a:rPr>
              <a:t>WHITE_BRUSH	</a:t>
            </a:r>
            <a:r>
              <a:rPr lang="zh-CN" altLang="en-US" sz="2400" b="1">
                <a:solidFill>
                  <a:srgbClr val="008000"/>
                </a:solidFill>
              </a:rPr>
              <a:t>白色画刷</a:t>
            </a:r>
            <a:endParaRPr lang="zh-CN" altLang="en-US" sz="2400" b="1"/>
          </a:p>
        </p:txBody>
      </p:sp>
      <p:sp>
        <p:nvSpPr>
          <p:cNvPr id="28681" name="AutoShape 9"/>
          <p:cNvSpPr>
            <a:spLocks noChangeArrowheads="1"/>
          </p:cNvSpPr>
          <p:nvPr/>
        </p:nvSpPr>
        <p:spPr bwMode="auto">
          <a:xfrm>
            <a:off x="6191250" y="3429000"/>
            <a:ext cx="2266950" cy="1447800"/>
          </a:xfrm>
          <a:custGeom>
            <a:avLst/>
            <a:gdLst>
              <a:gd name="T0" fmla="*/ 2147483646 w 21600"/>
              <a:gd name="T1" fmla="*/ 0 h 21600"/>
              <a:gd name="T2" fmla="*/ 2147483646 w 21600"/>
              <a:gd name="T3" fmla="*/ 1858316049 h 21600"/>
              <a:gd name="T4" fmla="*/ 2147483646 w 21600"/>
              <a:gd name="T5" fmla="*/ 2147483646 h 21600"/>
              <a:gd name="T6" fmla="*/ 0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1858316049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1724 w 21600"/>
              <a:gd name="T25" fmla="*/ 16121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7318" y="0"/>
                </a:moveTo>
                <a:lnTo>
                  <a:pt x="13035" y="6171"/>
                </a:lnTo>
                <a:lnTo>
                  <a:pt x="16121" y="6171"/>
                </a:lnTo>
                <a:lnTo>
                  <a:pt x="16121" y="16121"/>
                </a:lnTo>
                <a:lnTo>
                  <a:pt x="6171" y="16121"/>
                </a:lnTo>
                <a:lnTo>
                  <a:pt x="6171" y="13035"/>
                </a:lnTo>
                <a:lnTo>
                  <a:pt x="0" y="17318"/>
                </a:lnTo>
                <a:lnTo>
                  <a:pt x="6171" y="21600"/>
                </a:lnTo>
                <a:lnTo>
                  <a:pt x="6171" y="18514"/>
                </a:lnTo>
                <a:lnTo>
                  <a:pt x="18514" y="18514"/>
                </a:lnTo>
                <a:lnTo>
                  <a:pt x="18514" y="6171"/>
                </a:lnTo>
                <a:lnTo>
                  <a:pt x="21600" y="6171"/>
                </a:lnTo>
                <a:lnTo>
                  <a:pt x="17318" y="0"/>
                </a:lnTo>
                <a:close/>
              </a:path>
            </a:pathLst>
          </a:custGeom>
          <a:solidFill>
            <a:schemeClr val="accent1"/>
          </a:solidFill>
          <a:ln w="9525">
            <a:solidFill>
              <a:srgbClr val="6600CC"/>
            </a:solidFill>
            <a:miter lim="800000"/>
            <a:headEnd/>
            <a:tailEnd/>
          </a:ln>
        </p:spPr>
        <p:txBody>
          <a:bodyPr wrap="none" anchor="ctr"/>
          <a:lstStyle/>
          <a:p>
            <a:endParaRPr lang="zh-CN" altLang="en-US"/>
          </a:p>
        </p:txBody>
      </p:sp>
      <p:sp>
        <p:nvSpPr>
          <p:cNvPr id="28682" name="AutoShape 10"/>
          <p:cNvSpPr>
            <a:spLocks noChangeArrowheads="1"/>
          </p:cNvSpPr>
          <p:nvPr/>
        </p:nvSpPr>
        <p:spPr bwMode="auto">
          <a:xfrm>
            <a:off x="6415088" y="4572000"/>
            <a:ext cx="3324225" cy="2173288"/>
          </a:xfrm>
          <a:prstGeom prst="irregularSeal1">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400" b="1">
                <a:ea typeface="楷体" panose="02010609060101010101" pitchFamily="49" charset="-122"/>
              </a:rPr>
              <a:t>指定颜色画</a:t>
            </a:r>
          </a:p>
          <a:p>
            <a:pPr algn="ctr" eaLnBrk="1" hangingPunct="1">
              <a:spcBef>
                <a:spcPct val="0"/>
              </a:spcBef>
              <a:buClrTx/>
              <a:buFontTx/>
              <a:buNone/>
            </a:pPr>
            <a:r>
              <a:rPr lang="zh-CN" altLang="en-US" sz="2400" b="1">
                <a:ea typeface="楷体" panose="02010609060101010101" pitchFamily="49" charset="-122"/>
              </a:rPr>
              <a:t>刷如何获得？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p:cTn id="7" dur="500" fill="hold"/>
                                        <p:tgtEl>
                                          <p:spTgt spid="28677"/>
                                        </p:tgtEl>
                                        <p:attrNameLst>
                                          <p:attrName>ppt_w</p:attrName>
                                        </p:attrNameLst>
                                      </p:cBhvr>
                                      <p:tavLst>
                                        <p:tav tm="0">
                                          <p:val>
                                            <p:fltVal val="0"/>
                                          </p:val>
                                        </p:tav>
                                        <p:tav tm="100000">
                                          <p:val>
                                            <p:strVal val="#ppt_w"/>
                                          </p:val>
                                        </p:tav>
                                      </p:tavLst>
                                    </p:anim>
                                    <p:anim calcmode="lin" valueType="num">
                                      <p:cBhvr>
                                        <p:cTn id="8" dur="500" fill="hold"/>
                                        <p:tgtEl>
                                          <p:spTgt spid="28677"/>
                                        </p:tgtEl>
                                        <p:attrNameLst>
                                          <p:attrName>ppt_h</p:attrName>
                                        </p:attrNameLst>
                                      </p:cBhvr>
                                      <p:tavLst>
                                        <p:tav tm="0">
                                          <p:val>
                                            <p:fltVal val="0"/>
                                          </p:val>
                                        </p:tav>
                                        <p:tav tm="100000">
                                          <p:val>
                                            <p:strVal val="#ppt_h"/>
                                          </p:val>
                                        </p:tav>
                                      </p:tavLst>
                                    </p:anim>
                                    <p:anim calcmode="lin" valueType="num">
                                      <p:cBhvr>
                                        <p:cTn id="9" dur="500" fill="hold"/>
                                        <p:tgtEl>
                                          <p:spTgt spid="28677"/>
                                        </p:tgtEl>
                                        <p:attrNameLst>
                                          <p:attrName>ppt_x</p:attrName>
                                        </p:attrNameLst>
                                      </p:cBhvr>
                                      <p:tavLst>
                                        <p:tav tm="0">
                                          <p:val>
                                            <p:fltVal val="0.5"/>
                                          </p:val>
                                        </p:tav>
                                        <p:tav tm="100000">
                                          <p:val>
                                            <p:strVal val="#ppt_x"/>
                                          </p:val>
                                        </p:tav>
                                      </p:tavLst>
                                    </p:anim>
                                    <p:anim calcmode="lin" valueType="num">
                                      <p:cBhvr>
                                        <p:cTn id="10" dur="500" fill="hold"/>
                                        <p:tgtEl>
                                          <p:spTgt spid="28677"/>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5" fill="hold" grpId="0" nodeType="clickEffect">
                                  <p:stCondLst>
                                    <p:cond delay="0"/>
                                  </p:stCondLst>
                                  <p:childTnLst>
                                    <p:set>
                                      <p:cBhvr>
                                        <p:cTn id="14" dur="1" fill="hold">
                                          <p:stCondLst>
                                            <p:cond delay="0"/>
                                          </p:stCondLst>
                                        </p:cTn>
                                        <p:tgtEl>
                                          <p:spTgt spid="28680"/>
                                        </p:tgtEl>
                                        <p:attrNameLst>
                                          <p:attrName>style.visibility</p:attrName>
                                        </p:attrNameLst>
                                      </p:cBhvr>
                                      <p:to>
                                        <p:strVal val="visible"/>
                                      </p:to>
                                    </p:set>
                                    <p:animEffect transition="in" filter="checkerboard(down)">
                                      <p:cBhvr>
                                        <p:cTn id="15" dur="500"/>
                                        <p:tgtEl>
                                          <p:spTgt spid="286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8681"/>
                                        </p:tgtEl>
                                        <p:attrNameLst>
                                          <p:attrName>style.visibility</p:attrName>
                                        </p:attrNameLst>
                                      </p:cBhvr>
                                      <p:to>
                                        <p:strVal val="visible"/>
                                      </p:to>
                                    </p:set>
                                    <p:animEffect transition="in" filter="dissolve">
                                      <p:cBhvr>
                                        <p:cTn id="20" dur="500"/>
                                        <p:tgtEl>
                                          <p:spTgt spid="286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nimBg="1" autoUpdateAnimBg="0"/>
      <p:bldP spid="28680" grpId="0" animBg="1" autoUpdateAnimBg="0"/>
      <p:bldP spid="28681" grpId="0" animBg="1"/>
      <p:bldP spid="2868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30188" y="152400"/>
            <a:ext cx="9428162" cy="2282825"/>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400" b="1">
                <a:solidFill>
                  <a:srgbClr val="000000"/>
                </a:solidFill>
              </a:rPr>
              <a:t>可调用函数</a:t>
            </a:r>
            <a:r>
              <a:rPr lang="en-US" altLang="zh-CN" sz="2400" b="1">
                <a:solidFill>
                  <a:srgbClr val="990099"/>
                </a:solidFill>
              </a:rPr>
              <a:t>CreateSolidBrush</a:t>
            </a:r>
            <a:r>
              <a:rPr lang="zh-CN" altLang="en-US" sz="2400" b="1">
                <a:solidFill>
                  <a:srgbClr val="000000"/>
                </a:solidFill>
              </a:rPr>
              <a:t>和</a:t>
            </a:r>
            <a:r>
              <a:rPr lang="en-US" altLang="zh-CN" sz="2400" b="1">
                <a:solidFill>
                  <a:srgbClr val="6600CC"/>
                </a:solidFill>
              </a:rPr>
              <a:t>CreateHatchBrush</a:t>
            </a:r>
            <a:r>
              <a:rPr lang="zh-CN" altLang="en-US" sz="2400" b="1">
                <a:solidFill>
                  <a:srgbClr val="000000"/>
                </a:solidFill>
              </a:rPr>
              <a:t>创建画刷</a:t>
            </a:r>
            <a:r>
              <a:rPr lang="zh-CN" altLang="en-US" sz="2400" b="1"/>
              <a:t>，</a:t>
            </a:r>
          </a:p>
          <a:p>
            <a:pPr>
              <a:spcBef>
                <a:spcPct val="0"/>
              </a:spcBef>
              <a:buClrTx/>
              <a:buFontTx/>
              <a:buNone/>
            </a:pPr>
            <a:endParaRPr lang="zh-CN" altLang="en-US" sz="2400" b="1"/>
          </a:p>
          <a:p>
            <a:pPr>
              <a:spcBef>
                <a:spcPct val="0"/>
              </a:spcBef>
              <a:buClrTx/>
              <a:buFontTx/>
              <a:buNone/>
            </a:pPr>
            <a:endParaRPr lang="zh-CN" altLang="en-US" sz="2400" b="1"/>
          </a:p>
          <a:p>
            <a:pPr>
              <a:spcBef>
                <a:spcPct val="0"/>
              </a:spcBef>
              <a:buClrTx/>
              <a:buFontTx/>
              <a:buNone/>
            </a:pPr>
            <a:endParaRPr lang="zh-CN" altLang="en-US" sz="2400" b="1"/>
          </a:p>
          <a:p>
            <a:pPr>
              <a:spcBef>
                <a:spcPct val="0"/>
              </a:spcBef>
              <a:buClrTx/>
              <a:buFontTx/>
              <a:buNone/>
            </a:pPr>
            <a:endParaRPr lang="zh-CN" altLang="en-US" sz="2400" b="1"/>
          </a:p>
          <a:p>
            <a:pPr>
              <a:spcBef>
                <a:spcPct val="0"/>
              </a:spcBef>
              <a:buClrTx/>
              <a:buFontTx/>
              <a:buNone/>
            </a:pPr>
            <a:r>
              <a:rPr lang="en-US" altLang="zh-CN" sz="2400" b="1">
                <a:solidFill>
                  <a:srgbClr val="990099"/>
                </a:solidFill>
                <a:latin typeface="黑体" panose="02010609060101010101" pitchFamily="49" charset="-122"/>
                <a:ea typeface="黑体" panose="02010609060101010101" pitchFamily="49" charset="-122"/>
              </a:rPr>
              <a:t>hBr=CreateSolidBrush(rgbColor);</a:t>
            </a:r>
            <a:r>
              <a:rPr lang="en-US" altLang="zh-CN" sz="2400" b="1">
                <a:latin typeface="黑体" panose="02010609060101010101" pitchFamily="49" charset="-122"/>
                <a:ea typeface="黑体" panose="02010609060101010101" pitchFamily="49" charset="-122"/>
              </a:rPr>
              <a:t>    </a:t>
            </a:r>
            <a:endParaRPr lang="en-US" altLang="zh-CN" sz="2400" b="1"/>
          </a:p>
        </p:txBody>
      </p:sp>
      <p:sp>
        <p:nvSpPr>
          <p:cNvPr id="29699" name="AutoShape 3"/>
          <p:cNvSpPr>
            <a:spLocks noChangeArrowheads="1"/>
          </p:cNvSpPr>
          <p:nvPr/>
        </p:nvSpPr>
        <p:spPr bwMode="auto">
          <a:xfrm>
            <a:off x="247650" y="685800"/>
            <a:ext cx="2476500" cy="1219200"/>
          </a:xfrm>
          <a:prstGeom prst="wedgeEllipseCallout">
            <a:avLst>
              <a:gd name="adj1" fmla="val 70417"/>
              <a:gd name="adj2" fmla="val -62500"/>
            </a:avLst>
          </a:prstGeom>
          <a:gradFill rotWithShape="0">
            <a:gsLst>
              <a:gs pos="0">
                <a:srgbClr val="FFFFFF"/>
              </a:gs>
              <a:gs pos="100000">
                <a:srgbClr val="FFCCFF"/>
              </a:gs>
            </a:gsLst>
            <a:lin ang="18900000" scaled="1"/>
          </a:gradFill>
          <a:ln w="57150">
            <a:solidFill>
              <a:srgbClr val="008000"/>
            </a:solidFill>
            <a:miter lim="800000"/>
            <a:headEnd/>
            <a:tailEnd/>
          </a:ln>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200" b="1">
                <a:solidFill>
                  <a:srgbClr val="6600CC"/>
                </a:solidFill>
              </a:rPr>
              <a:t>创建具有</a:t>
            </a:r>
          </a:p>
          <a:p>
            <a:pPr algn="ctr" eaLnBrk="1" hangingPunct="1">
              <a:spcBef>
                <a:spcPct val="0"/>
              </a:spcBef>
              <a:buClrTx/>
              <a:buFontTx/>
              <a:buNone/>
            </a:pPr>
            <a:r>
              <a:rPr lang="zh-CN" altLang="en-US" sz="2200" b="1">
                <a:solidFill>
                  <a:srgbClr val="6600CC"/>
                </a:solidFill>
              </a:rPr>
              <a:t>指定颜色</a:t>
            </a:r>
          </a:p>
          <a:p>
            <a:pPr algn="ctr" eaLnBrk="1" hangingPunct="1">
              <a:spcBef>
                <a:spcPct val="0"/>
              </a:spcBef>
              <a:buClrTx/>
              <a:buFontTx/>
              <a:buNone/>
            </a:pPr>
            <a:r>
              <a:rPr lang="zh-CN" altLang="en-US" sz="2200" b="1">
                <a:solidFill>
                  <a:srgbClr val="6600CC"/>
                </a:solidFill>
              </a:rPr>
              <a:t>的单色画刷</a:t>
            </a:r>
          </a:p>
        </p:txBody>
      </p:sp>
      <p:sp>
        <p:nvSpPr>
          <p:cNvPr id="29700" name="AutoShape 4"/>
          <p:cNvSpPr>
            <a:spLocks noChangeArrowheads="1"/>
          </p:cNvSpPr>
          <p:nvPr/>
        </p:nvSpPr>
        <p:spPr bwMode="auto">
          <a:xfrm>
            <a:off x="7181850" y="685800"/>
            <a:ext cx="1981200" cy="1371600"/>
          </a:xfrm>
          <a:prstGeom prst="wedgeEllipseCallout">
            <a:avLst>
              <a:gd name="adj1" fmla="val -91407"/>
              <a:gd name="adj2" fmla="val -59491"/>
            </a:avLst>
          </a:prstGeom>
          <a:gradFill rotWithShape="0">
            <a:gsLst>
              <a:gs pos="0">
                <a:srgbClr val="FFCCFF"/>
              </a:gs>
              <a:gs pos="100000">
                <a:schemeClr val="bg1"/>
              </a:gs>
            </a:gsLst>
            <a:lin ang="2700000" scaled="1"/>
          </a:gradFill>
          <a:ln w="57150">
            <a:solidFill>
              <a:srgbClr val="008000"/>
            </a:solidFill>
            <a:miter lim="800000"/>
            <a:headEnd/>
            <a:tailEnd/>
          </a:ln>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200" b="1">
                <a:solidFill>
                  <a:srgbClr val="6600CC"/>
                </a:solidFill>
              </a:rPr>
              <a:t>创建指定阴</a:t>
            </a:r>
          </a:p>
          <a:p>
            <a:pPr algn="ctr" eaLnBrk="1" hangingPunct="1">
              <a:spcBef>
                <a:spcPct val="0"/>
              </a:spcBef>
              <a:buClrTx/>
              <a:buFontTx/>
              <a:buNone/>
            </a:pPr>
            <a:r>
              <a:rPr lang="zh-CN" altLang="en-US" sz="2200" b="1">
                <a:solidFill>
                  <a:srgbClr val="6600CC"/>
                </a:solidFill>
              </a:rPr>
              <a:t>影图案和颜</a:t>
            </a:r>
          </a:p>
          <a:p>
            <a:pPr algn="ctr" eaLnBrk="1" hangingPunct="1">
              <a:spcBef>
                <a:spcPct val="0"/>
              </a:spcBef>
              <a:buClrTx/>
              <a:buFontTx/>
              <a:buNone/>
            </a:pPr>
            <a:r>
              <a:rPr lang="zh-CN" altLang="en-US" sz="2200" b="1">
                <a:solidFill>
                  <a:srgbClr val="6600CC"/>
                </a:solidFill>
              </a:rPr>
              <a:t>色的画刷</a:t>
            </a:r>
            <a:endParaRPr lang="zh-CN" altLang="en-US" sz="2200">
              <a:solidFill>
                <a:srgbClr val="6600CC"/>
              </a:solidFill>
            </a:endParaRPr>
          </a:p>
        </p:txBody>
      </p:sp>
      <p:sp>
        <p:nvSpPr>
          <p:cNvPr id="29705" name="Text Box 9"/>
          <p:cNvSpPr txBox="1">
            <a:spLocks noChangeArrowheads="1"/>
          </p:cNvSpPr>
          <p:nvPr/>
        </p:nvSpPr>
        <p:spPr bwMode="auto">
          <a:xfrm>
            <a:off x="103188" y="5067300"/>
            <a:ext cx="9675812" cy="1562100"/>
          </a:xfrm>
          <a:prstGeom prst="rect">
            <a:avLst/>
          </a:prstGeom>
          <a:solidFill>
            <a:srgbClr val="FFFFCC"/>
          </a:solidFill>
          <a:ln w="9525">
            <a:solidFill>
              <a:schemeClr val="accent2"/>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FF0066"/>
                </a:solidFill>
              </a:rPr>
              <a:t>(2) </a:t>
            </a:r>
            <a:r>
              <a:rPr lang="zh-CN" altLang="en-US" sz="2400" b="1">
                <a:solidFill>
                  <a:srgbClr val="FF0066"/>
                </a:solidFill>
              </a:rPr>
              <a:t>选入设备环境</a:t>
            </a:r>
            <a:endParaRPr lang="zh-CN" altLang="en-US" sz="2400" b="1">
              <a:solidFill>
                <a:srgbClr val="000000"/>
              </a:solidFill>
            </a:endParaRPr>
          </a:p>
          <a:p>
            <a:pPr>
              <a:spcBef>
                <a:spcPct val="0"/>
              </a:spcBef>
              <a:buClrTx/>
              <a:buFontTx/>
              <a:buNone/>
            </a:pPr>
            <a:r>
              <a:rPr lang="zh-CN" altLang="en-US" sz="2400" b="1">
                <a:solidFill>
                  <a:srgbClr val="000000"/>
                </a:solidFill>
              </a:rPr>
              <a:t>    </a:t>
            </a:r>
            <a:r>
              <a:rPr lang="zh-CN" altLang="en-US" sz="2300" b="1">
                <a:solidFill>
                  <a:srgbClr val="000000"/>
                </a:solidFill>
              </a:rPr>
              <a:t>创建画刷后， 通过</a:t>
            </a:r>
            <a:r>
              <a:rPr lang="en-US" altLang="zh-CN" sz="2300" b="1">
                <a:solidFill>
                  <a:srgbClr val="6600CC"/>
                </a:solidFill>
              </a:rPr>
              <a:t>SelectObject</a:t>
            </a:r>
            <a:r>
              <a:rPr lang="zh-CN" altLang="en-US" sz="2300" b="1">
                <a:solidFill>
                  <a:srgbClr val="6600CC"/>
                </a:solidFill>
              </a:rPr>
              <a:t>（</a:t>
            </a:r>
            <a:r>
              <a:rPr lang="en-US" altLang="zh-CN" sz="2300" b="1">
                <a:solidFill>
                  <a:srgbClr val="6600CC"/>
                </a:solidFill>
              </a:rPr>
              <a:t>hdc,hBr</a:t>
            </a:r>
            <a:r>
              <a:rPr lang="zh-CN" altLang="en-US" sz="2300" b="1">
                <a:solidFill>
                  <a:srgbClr val="6600CC"/>
                </a:solidFill>
              </a:rPr>
              <a:t>）；</a:t>
            </a:r>
            <a:r>
              <a:rPr lang="zh-CN" altLang="en-US" sz="2300" b="1">
                <a:solidFill>
                  <a:srgbClr val="000000"/>
                </a:solidFill>
              </a:rPr>
              <a:t>将其选入设备环境</a:t>
            </a:r>
          </a:p>
          <a:p>
            <a:pPr>
              <a:spcBef>
                <a:spcPct val="0"/>
              </a:spcBef>
              <a:buClrTx/>
              <a:buFontTx/>
              <a:buNone/>
            </a:pPr>
            <a:r>
              <a:rPr lang="en-US" altLang="zh-CN" sz="2400" b="1">
                <a:solidFill>
                  <a:srgbClr val="FF0066"/>
                </a:solidFill>
              </a:rPr>
              <a:t>(3) </a:t>
            </a:r>
            <a:r>
              <a:rPr lang="zh-CN" altLang="en-US" sz="2400" b="1">
                <a:solidFill>
                  <a:srgbClr val="FF0066"/>
                </a:solidFill>
              </a:rPr>
              <a:t>删除画刷</a:t>
            </a:r>
            <a:endParaRPr lang="zh-CN" altLang="en-US" sz="2400" b="1">
              <a:solidFill>
                <a:srgbClr val="000000"/>
              </a:solidFill>
            </a:endParaRPr>
          </a:p>
          <a:p>
            <a:pPr>
              <a:spcBef>
                <a:spcPct val="0"/>
              </a:spcBef>
              <a:buClrTx/>
              <a:buFontTx/>
              <a:buNone/>
            </a:pPr>
            <a:r>
              <a:rPr lang="zh-CN" altLang="en-US" sz="2400" b="1">
                <a:solidFill>
                  <a:srgbClr val="000000"/>
                </a:solidFill>
              </a:rPr>
              <a:t>    不使用画刷时，可用</a:t>
            </a:r>
            <a:r>
              <a:rPr lang="en-US" altLang="zh-CN" sz="2400" b="1">
                <a:solidFill>
                  <a:srgbClr val="000000"/>
                </a:solidFill>
              </a:rPr>
              <a:t>DeleteObject(hBr);</a:t>
            </a:r>
            <a:r>
              <a:rPr lang="zh-CN" altLang="en-US" sz="2400" b="1">
                <a:solidFill>
                  <a:srgbClr val="000000"/>
                </a:solidFill>
              </a:rPr>
              <a:t>删除画刷，释放内存</a:t>
            </a:r>
          </a:p>
        </p:txBody>
      </p:sp>
      <p:grpSp>
        <p:nvGrpSpPr>
          <p:cNvPr id="29708" name="Group 12"/>
          <p:cNvGrpSpPr>
            <a:grpSpLocks/>
          </p:cNvGrpSpPr>
          <p:nvPr/>
        </p:nvGrpSpPr>
        <p:grpSpPr bwMode="auto">
          <a:xfrm>
            <a:off x="82550" y="2465388"/>
            <a:ext cx="9721850" cy="2292350"/>
            <a:chOff x="48" y="1553"/>
            <a:chExt cx="5653" cy="1444"/>
          </a:xfrm>
        </p:grpSpPr>
        <p:sp>
          <p:nvSpPr>
            <p:cNvPr id="23559" name="Text Box 5"/>
            <p:cNvSpPr txBox="1">
              <a:spLocks noChangeArrowheads="1"/>
            </p:cNvSpPr>
            <p:nvPr/>
          </p:nvSpPr>
          <p:spPr bwMode="auto">
            <a:xfrm>
              <a:off x="48" y="1584"/>
              <a:ext cx="2420" cy="978"/>
            </a:xfrm>
            <a:prstGeom prst="rect">
              <a:avLst/>
            </a:prstGeom>
            <a:solidFill>
              <a:srgbClr val="66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6600CC"/>
                  </a:solidFill>
                  <a:latin typeface="黑体" panose="02010609060101010101" pitchFamily="49" charset="-122"/>
                  <a:ea typeface="黑体" panose="02010609060101010101" pitchFamily="49" charset="-122"/>
                </a:rPr>
                <a:t>hBr=CreateHatchBrush</a:t>
              </a:r>
            </a:p>
            <a:p>
              <a:pPr>
                <a:spcBef>
                  <a:spcPct val="0"/>
                </a:spcBef>
                <a:buClrTx/>
                <a:buFontTx/>
                <a:buNone/>
              </a:pPr>
              <a:r>
                <a:rPr lang="en-US" altLang="zh-CN" sz="2400" b="1">
                  <a:solidFill>
                    <a:srgbClr val="6600CC"/>
                  </a:solidFill>
                  <a:latin typeface="黑体" panose="02010609060101010101" pitchFamily="49" charset="-122"/>
                  <a:ea typeface="黑体" panose="02010609060101010101" pitchFamily="49" charset="-122"/>
                </a:rPr>
                <a:t>(int </a:t>
              </a:r>
              <a:r>
                <a:rPr lang="en-US" altLang="zh-CN" sz="2400" b="1">
                  <a:solidFill>
                    <a:srgbClr val="FF0000"/>
                  </a:solidFill>
                  <a:latin typeface="黑体" panose="02010609060101010101" pitchFamily="49" charset="-122"/>
                  <a:ea typeface="黑体" panose="02010609060101010101" pitchFamily="49" charset="-122"/>
                </a:rPr>
                <a:t>nHctchStyle</a:t>
              </a:r>
              <a:r>
                <a:rPr lang="en-US" altLang="zh-CN" sz="2400" b="1">
                  <a:solidFill>
                    <a:srgbClr val="6600CC"/>
                  </a:solidFill>
                  <a:latin typeface="黑体" panose="02010609060101010101" pitchFamily="49" charset="-122"/>
                  <a:ea typeface="黑体" panose="02010609060101010101" pitchFamily="49" charset="-122"/>
                </a:rPr>
                <a:t>, </a:t>
              </a:r>
            </a:p>
            <a:p>
              <a:pPr>
                <a:spcBef>
                  <a:spcPct val="0"/>
                </a:spcBef>
                <a:buClrTx/>
                <a:buFontTx/>
                <a:buNone/>
              </a:pPr>
              <a:r>
                <a:rPr lang="en-US" altLang="zh-CN" sz="2400" b="1">
                  <a:solidFill>
                    <a:srgbClr val="6600CC"/>
                  </a:solidFill>
                  <a:latin typeface="黑体" panose="02010609060101010101" pitchFamily="49" charset="-122"/>
                  <a:ea typeface="黑体" panose="02010609060101010101" pitchFamily="49" charset="-122"/>
                </a:rPr>
                <a:t> COLORREF rgbColor	</a:t>
              </a:r>
            </a:p>
            <a:p>
              <a:pPr>
                <a:spcBef>
                  <a:spcPct val="0"/>
                </a:spcBef>
                <a:buClrTx/>
                <a:buFontTx/>
                <a:buNone/>
              </a:pPr>
              <a:r>
                <a:rPr lang="en-US" altLang="zh-CN" sz="2400" b="1">
                  <a:solidFill>
                    <a:srgbClr val="6600CC"/>
                  </a:solidFill>
                  <a:latin typeface="黑体" panose="02010609060101010101" pitchFamily="49" charset="-122"/>
                  <a:ea typeface="黑体" panose="02010609060101010101" pitchFamily="49" charset="-122"/>
                </a:rPr>
                <a:t>);</a:t>
              </a:r>
              <a:endParaRPr lang="en-US" altLang="zh-CN" sz="2400">
                <a:solidFill>
                  <a:srgbClr val="6600CC"/>
                </a:solidFill>
              </a:endParaRPr>
            </a:p>
          </p:txBody>
        </p:sp>
        <p:sp>
          <p:nvSpPr>
            <p:cNvPr id="23560" name="Text Box 6"/>
            <p:cNvSpPr txBox="1">
              <a:spLocks noChangeArrowheads="1"/>
            </p:cNvSpPr>
            <p:nvPr/>
          </p:nvSpPr>
          <p:spPr bwMode="auto">
            <a:xfrm>
              <a:off x="2400" y="1553"/>
              <a:ext cx="3301" cy="1444"/>
            </a:xfrm>
            <a:prstGeom prst="rect">
              <a:avLst/>
            </a:prstGeom>
            <a:gradFill rotWithShape="0">
              <a:gsLst>
                <a:gs pos="0">
                  <a:srgbClr val="FFFFFF"/>
                </a:gs>
                <a:gs pos="100000">
                  <a:srgbClr val="66FFCC"/>
                </a:gs>
              </a:gsLst>
              <a:lin ang="18900000" scaled="1"/>
            </a:gradFill>
            <a:ln w="9525">
              <a:solidFill>
                <a:schemeClr val="accent2"/>
              </a:solidFill>
              <a:miter lim="800000"/>
              <a:headEnd/>
              <a:tailEnd/>
            </a:ln>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6600CC"/>
                  </a:solidFill>
                </a:rPr>
                <a:t>HS_BDIAGONAL  45</a:t>
              </a:r>
              <a:r>
                <a:rPr lang="zh-CN" altLang="en-US" sz="2400" b="1">
                  <a:solidFill>
                    <a:srgbClr val="6600CC"/>
                  </a:solidFill>
                </a:rPr>
                <a:t>度从左上到右下</a:t>
              </a:r>
            </a:p>
            <a:p>
              <a:pPr>
                <a:spcBef>
                  <a:spcPct val="0"/>
                </a:spcBef>
                <a:buClrTx/>
                <a:buFontTx/>
                <a:buNone/>
              </a:pPr>
              <a:r>
                <a:rPr lang="en-US" altLang="zh-CN" sz="2400" b="1">
                  <a:solidFill>
                    <a:srgbClr val="6600CC"/>
                  </a:solidFill>
                </a:rPr>
                <a:t>HS_DIAGCROSS   45</a:t>
              </a:r>
              <a:r>
                <a:rPr lang="zh-CN" altLang="en-US" sz="2400" b="1">
                  <a:solidFill>
                    <a:srgbClr val="6600CC"/>
                  </a:solidFill>
                </a:rPr>
                <a:t>度叉线	</a:t>
              </a:r>
            </a:p>
            <a:p>
              <a:pPr>
                <a:spcBef>
                  <a:spcPct val="0"/>
                </a:spcBef>
                <a:buClrTx/>
                <a:buFontTx/>
                <a:buNone/>
              </a:pPr>
              <a:r>
                <a:rPr lang="en-US" altLang="zh-CN" sz="2400" b="1">
                  <a:solidFill>
                    <a:srgbClr val="6600CC"/>
                  </a:solidFill>
                </a:rPr>
                <a:t>HS_FDIAGONAL  45</a:t>
              </a:r>
              <a:r>
                <a:rPr lang="zh-CN" altLang="en-US" sz="2400" b="1">
                  <a:solidFill>
                    <a:srgbClr val="6600CC"/>
                  </a:solidFill>
                </a:rPr>
                <a:t>度从左下到右上</a:t>
              </a:r>
            </a:p>
            <a:p>
              <a:pPr>
                <a:spcBef>
                  <a:spcPct val="0"/>
                </a:spcBef>
                <a:buClrTx/>
                <a:buFontTx/>
                <a:buNone/>
              </a:pPr>
              <a:r>
                <a:rPr lang="en-US" altLang="zh-CN" sz="2400" b="1">
                  <a:solidFill>
                    <a:srgbClr val="6600CC"/>
                  </a:solidFill>
                </a:rPr>
                <a:t>HS_CROSS	         </a:t>
              </a:r>
              <a:r>
                <a:rPr lang="zh-CN" altLang="en-US" sz="2400" b="1">
                  <a:solidFill>
                    <a:srgbClr val="6600CC"/>
                  </a:solidFill>
                </a:rPr>
                <a:t>垂直相交的阴影线</a:t>
              </a:r>
            </a:p>
            <a:p>
              <a:pPr>
                <a:spcBef>
                  <a:spcPct val="0"/>
                </a:spcBef>
                <a:buClrTx/>
                <a:buFontTx/>
                <a:buNone/>
              </a:pPr>
              <a:r>
                <a:rPr lang="en-US" altLang="zh-CN" sz="2400" b="1">
                  <a:solidFill>
                    <a:srgbClr val="6600CC"/>
                  </a:solidFill>
                </a:rPr>
                <a:t>HS_HORIZONTAL </a:t>
              </a:r>
              <a:r>
                <a:rPr lang="zh-CN" altLang="en-US" sz="2400" b="1">
                  <a:solidFill>
                    <a:srgbClr val="6600CC"/>
                  </a:solidFill>
                </a:rPr>
                <a:t>水平阴影线</a:t>
              </a:r>
            </a:p>
            <a:p>
              <a:pPr>
                <a:spcBef>
                  <a:spcPct val="0"/>
                </a:spcBef>
                <a:buClrTx/>
                <a:buFontTx/>
                <a:buNone/>
              </a:pPr>
              <a:r>
                <a:rPr lang="en-US" altLang="zh-CN" sz="2400" b="1">
                  <a:solidFill>
                    <a:srgbClr val="6600CC"/>
                  </a:solidFill>
                </a:rPr>
                <a:t>HS_VERTICAL	</a:t>
              </a:r>
              <a:r>
                <a:rPr lang="zh-CN" altLang="en-US" sz="2400" b="1">
                  <a:solidFill>
                    <a:srgbClr val="6600CC"/>
                  </a:solidFill>
                </a:rPr>
                <a:t>垂直阴影线</a:t>
              </a:r>
            </a:p>
          </p:txBody>
        </p:sp>
        <p:sp>
          <p:nvSpPr>
            <p:cNvPr id="23561" name="AutoShape 11"/>
            <p:cNvSpPr>
              <a:spLocks noChangeArrowheads="1"/>
            </p:cNvSpPr>
            <p:nvPr/>
          </p:nvSpPr>
          <p:spPr bwMode="auto">
            <a:xfrm>
              <a:off x="1776" y="1920"/>
              <a:ext cx="624" cy="144"/>
            </a:xfrm>
            <a:prstGeom prst="notchedRightArrow">
              <a:avLst>
                <a:gd name="adj1" fmla="val 50000"/>
                <a:gd name="adj2" fmla="val 108333"/>
              </a:avLst>
            </a:prstGeom>
            <a:solidFill>
              <a:srgbClr val="00FFFF"/>
            </a:solidFill>
            <a:ln w="57150" cmpd="thinThick">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29699"/>
                                        </p:tgtEl>
                                        <p:attrNameLst>
                                          <p:attrName>style.visibility</p:attrName>
                                        </p:attrNameLst>
                                      </p:cBhvr>
                                      <p:to>
                                        <p:strVal val="visible"/>
                                      </p:to>
                                    </p:set>
                                    <p:animEffect transition="in" filter="blinds(vertical)">
                                      <p:cBhvr>
                                        <p:cTn id="11" dur="500"/>
                                        <p:tgtEl>
                                          <p:spTgt spid="2969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blinds(vertical)">
                                      <p:cBhvr>
                                        <p:cTn id="16" dur="500"/>
                                        <p:tgtEl>
                                          <p:spTgt spid="297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nodeType="clickEffect">
                                  <p:stCondLst>
                                    <p:cond delay="0"/>
                                  </p:stCondLst>
                                  <p:childTnLst>
                                    <p:set>
                                      <p:cBhvr>
                                        <p:cTn id="20" dur="1" fill="hold">
                                          <p:stCondLst>
                                            <p:cond delay="0"/>
                                          </p:stCondLst>
                                        </p:cTn>
                                        <p:tgtEl>
                                          <p:spTgt spid="29708"/>
                                        </p:tgtEl>
                                        <p:attrNameLst>
                                          <p:attrName>style.visibility</p:attrName>
                                        </p:attrNameLst>
                                      </p:cBhvr>
                                      <p:to>
                                        <p:strVal val="visible"/>
                                      </p:to>
                                    </p:set>
                                    <p:animEffect transition="in" filter="blinds(vertical)">
                                      <p:cBhvr>
                                        <p:cTn id="21" dur="500"/>
                                        <p:tgtEl>
                                          <p:spTgt spid="2970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9705"/>
                                        </p:tgtEl>
                                        <p:attrNameLst>
                                          <p:attrName>style.visibility</p:attrName>
                                        </p:attrNameLst>
                                      </p:cBhvr>
                                      <p:to>
                                        <p:strVal val="visible"/>
                                      </p:to>
                                    </p:set>
                                    <p:anim calcmode="lin" valueType="num">
                                      <p:cBhvr additive="base">
                                        <p:cTn id="26" dur="500" fill="hold"/>
                                        <p:tgtEl>
                                          <p:spTgt spid="29705"/>
                                        </p:tgtEl>
                                        <p:attrNameLst>
                                          <p:attrName>ppt_x</p:attrName>
                                        </p:attrNameLst>
                                      </p:cBhvr>
                                      <p:tavLst>
                                        <p:tav tm="0">
                                          <p:val>
                                            <p:strVal val="0-#ppt_w/2"/>
                                          </p:val>
                                        </p:tav>
                                        <p:tav tm="100000">
                                          <p:val>
                                            <p:strVal val="#ppt_x"/>
                                          </p:val>
                                        </p:tav>
                                      </p:tavLst>
                                    </p:anim>
                                    <p:anim calcmode="lin" valueType="num">
                                      <p:cBhvr additive="base">
                                        <p:cTn id="27" dur="500" fill="hold"/>
                                        <p:tgtEl>
                                          <p:spTgt spid="29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autoUpdateAnimBg="0"/>
      <p:bldP spid="29699" grpId="0" animBg="1" autoUpdateAnimBg="0"/>
      <p:bldP spid="29700" grpId="0" animBg="1" autoUpdateAnimBg="0"/>
      <p:bldP spid="29705"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074"/>
          <p:cNvSpPr txBox="1">
            <a:spLocks noChangeArrowheads="1"/>
          </p:cNvSpPr>
          <p:nvPr/>
        </p:nvSpPr>
        <p:spPr bwMode="auto">
          <a:xfrm>
            <a:off x="247650" y="228600"/>
            <a:ext cx="9428163" cy="13716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1905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spcBef>
                <a:spcPct val="0"/>
              </a:spcBef>
              <a:buFontTx/>
              <a:buNone/>
            </a:pPr>
            <a:r>
              <a:rPr lang="en-US" altLang="zh-CN" sz="3200" b="1">
                <a:solidFill>
                  <a:srgbClr val="FF0000"/>
                </a:solidFill>
                <a:latin typeface="黑体" panose="02010609060101010101" pitchFamily="49" charset="-122"/>
                <a:ea typeface="黑体" panose="02010609060101010101" pitchFamily="49" charset="-122"/>
              </a:rPr>
              <a:t>1. </a:t>
            </a:r>
            <a:r>
              <a:rPr lang="en-US" altLang="zh-CN" sz="3200" b="1">
                <a:solidFill>
                  <a:srgbClr val="FF0000"/>
                </a:solidFill>
                <a:latin typeface="Arial" panose="020B0604020202020204" pitchFamily="34" charset="0"/>
              </a:rPr>
              <a:t>GDI</a:t>
            </a:r>
            <a:r>
              <a:rPr lang="zh-CN" altLang="en-US" sz="3200" b="1">
                <a:solidFill>
                  <a:srgbClr val="FF0000"/>
                </a:solidFill>
                <a:latin typeface="Arial" panose="020B0604020202020204" pitchFamily="34" charset="0"/>
              </a:rPr>
              <a:t>的一些基本概念</a:t>
            </a:r>
            <a:endParaRPr lang="zh-CN" altLang="en-US" sz="2400" b="1">
              <a:latin typeface="黑体" panose="02010609060101010101" pitchFamily="49" charset="-122"/>
              <a:ea typeface="黑体" panose="02010609060101010101" pitchFamily="49" charset="-122"/>
            </a:endParaRPr>
          </a:p>
          <a:p>
            <a:pPr>
              <a:spcBef>
                <a:spcPct val="0"/>
              </a:spcBef>
              <a:buClrTx/>
              <a:buFontTx/>
              <a:buNone/>
            </a:pPr>
            <a:endParaRPr lang="zh-CN" altLang="en-US" sz="2400"/>
          </a:p>
          <a:p>
            <a:pPr>
              <a:spcBef>
                <a:spcPct val="0"/>
              </a:spcBef>
              <a:buClrTx/>
              <a:buFontTx/>
              <a:buNone/>
            </a:pPr>
            <a:r>
              <a:rPr lang="zh-CN" altLang="en-US" sz="2800"/>
              <a:t>        </a:t>
            </a:r>
            <a:r>
              <a:rPr lang="zh-CN" altLang="en-US" sz="2800" b="1">
                <a:solidFill>
                  <a:srgbClr val="FF0000"/>
                </a:solidFill>
              </a:rPr>
              <a:t>设备描述表</a:t>
            </a:r>
            <a:r>
              <a:rPr lang="zh-CN" altLang="en-US" sz="2800" b="1">
                <a:solidFill>
                  <a:srgbClr val="000000"/>
                </a:solidFill>
              </a:rPr>
              <a:t>即为</a:t>
            </a:r>
            <a:r>
              <a:rPr lang="zh-CN" altLang="en-US" sz="2800" b="1" u="sng">
                <a:solidFill>
                  <a:srgbClr val="6600CC"/>
                </a:solidFill>
              </a:rPr>
              <a:t>设备环境</a:t>
            </a:r>
            <a:r>
              <a:rPr lang="zh-CN" altLang="en-US" sz="2800" b="1">
                <a:solidFill>
                  <a:srgbClr val="000000"/>
                </a:solidFill>
              </a:rPr>
              <a:t>的属性的集合</a:t>
            </a:r>
            <a:endParaRPr lang="zh-CN" altLang="en-US" sz="2400">
              <a:solidFill>
                <a:srgbClr val="FF0000"/>
              </a:solidFill>
            </a:endParaRPr>
          </a:p>
        </p:txBody>
      </p:sp>
      <p:sp>
        <p:nvSpPr>
          <p:cNvPr id="7171" name="AutoShape 3078"/>
          <p:cNvSpPr>
            <a:spLocks noChangeArrowheads="1"/>
          </p:cNvSpPr>
          <p:nvPr/>
        </p:nvSpPr>
        <p:spPr bwMode="auto">
          <a:xfrm>
            <a:off x="5778500" y="1676400"/>
            <a:ext cx="2971800" cy="1782763"/>
          </a:xfrm>
          <a:prstGeom prst="cloudCallout">
            <a:avLst>
              <a:gd name="adj1" fmla="val -92593"/>
              <a:gd name="adj2" fmla="val -55343"/>
            </a:avLst>
          </a:prstGeom>
          <a:solidFill>
            <a:srgbClr val="00FFFF"/>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2400" b="1">
                <a:solidFill>
                  <a:srgbClr val="FF66FF"/>
                </a:solidFill>
              </a:rPr>
              <a:t>应用程序</a:t>
            </a:r>
            <a:r>
              <a:rPr lang="zh-CN" altLang="en-US" sz="2400" b="1">
                <a:solidFill>
                  <a:srgbClr val="000000"/>
                </a:solidFill>
              </a:rPr>
              <a:t>与</a:t>
            </a:r>
            <a:r>
              <a:rPr lang="zh-CN" altLang="en-US" sz="2400" b="1">
                <a:solidFill>
                  <a:srgbClr val="FF66FF"/>
                </a:solidFill>
              </a:rPr>
              <a:t>输出设备</a:t>
            </a:r>
            <a:r>
              <a:rPr lang="zh-CN" altLang="en-US" sz="2400" b="1">
                <a:solidFill>
                  <a:srgbClr val="000000"/>
                </a:solidFill>
              </a:rPr>
              <a:t>之间的桥梁</a:t>
            </a:r>
            <a:endParaRPr lang="zh-CN" altLang="en-US" sz="2400" b="1">
              <a:ea typeface="楷体" panose="02010609060101010101" pitchFamily="49" charset="-122"/>
            </a:endParaRPr>
          </a:p>
        </p:txBody>
      </p:sp>
      <p:sp>
        <p:nvSpPr>
          <p:cNvPr id="12296" name="Oval 3080"/>
          <p:cNvSpPr>
            <a:spLocks noChangeArrowheads="1"/>
          </p:cNvSpPr>
          <p:nvPr/>
        </p:nvSpPr>
        <p:spPr bwMode="auto">
          <a:xfrm>
            <a:off x="3879850" y="4724400"/>
            <a:ext cx="3051175" cy="447675"/>
          </a:xfrm>
          <a:prstGeom prst="ellipse">
            <a:avLst/>
          </a:prstGeom>
          <a:solidFill>
            <a:srgbClr val="00FFFF"/>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ClrTx/>
              <a:buFontTx/>
              <a:buNone/>
            </a:pPr>
            <a:r>
              <a:rPr lang="en-US" altLang="zh-CN" sz="2000" b="1">
                <a:solidFill>
                  <a:srgbClr val="000000"/>
                </a:solidFill>
              </a:rPr>
              <a:t>Win</a:t>
            </a:r>
            <a:r>
              <a:rPr lang="zh-CN" altLang="zh-CN" sz="2000" b="1">
                <a:solidFill>
                  <a:srgbClr val="000000"/>
                </a:solidFill>
              </a:rPr>
              <a:t>系统</a:t>
            </a:r>
            <a:endParaRPr lang="zh-CN" altLang="en-US" sz="2400" b="1">
              <a:solidFill>
                <a:srgbClr val="000000"/>
              </a:solidFill>
            </a:endParaRPr>
          </a:p>
        </p:txBody>
      </p:sp>
      <p:sp>
        <p:nvSpPr>
          <p:cNvPr id="12298" name="Rectangle 3082"/>
          <p:cNvSpPr>
            <a:spLocks noChangeArrowheads="1"/>
          </p:cNvSpPr>
          <p:nvPr/>
        </p:nvSpPr>
        <p:spPr bwMode="auto">
          <a:xfrm>
            <a:off x="7346950" y="4572000"/>
            <a:ext cx="1857375" cy="833438"/>
          </a:xfrm>
          <a:prstGeom prst="rect">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ClrTx/>
              <a:buFontTx/>
              <a:buNone/>
            </a:pPr>
            <a:r>
              <a:rPr lang="zh-CN" altLang="zh-CN" sz="6000" b="1">
                <a:solidFill>
                  <a:srgbClr val="000000"/>
                </a:solidFill>
              </a:rPr>
              <a:t>外设</a:t>
            </a:r>
            <a:endParaRPr lang="zh-CN" altLang="en-US" sz="6000" b="1">
              <a:solidFill>
                <a:srgbClr val="000000"/>
              </a:solidFill>
            </a:endParaRPr>
          </a:p>
        </p:txBody>
      </p:sp>
      <p:sp>
        <p:nvSpPr>
          <p:cNvPr id="12301" name="AutoShape 3085"/>
          <p:cNvSpPr>
            <a:spLocks noChangeArrowheads="1"/>
          </p:cNvSpPr>
          <p:nvPr/>
        </p:nvSpPr>
        <p:spPr bwMode="auto">
          <a:xfrm>
            <a:off x="2478088" y="3946525"/>
            <a:ext cx="6600825" cy="501650"/>
          </a:xfrm>
          <a:prstGeom prst="curvedDownArrow">
            <a:avLst>
              <a:gd name="adj1" fmla="val 263165"/>
              <a:gd name="adj2" fmla="val 526329"/>
              <a:gd name="adj3" fmla="val 33333"/>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ClrTx/>
              <a:buFontTx/>
              <a:buNone/>
            </a:pPr>
            <a:r>
              <a:rPr lang="zh-CN" altLang="en-US" sz="2400" b="1">
                <a:solidFill>
                  <a:srgbClr val="FF0000"/>
                </a:solidFill>
                <a:ea typeface="楷体" panose="02010609060101010101" pitchFamily="49" charset="-122"/>
              </a:rPr>
              <a:t>直接访问</a:t>
            </a:r>
            <a:endParaRPr lang="zh-CN" altLang="en-US" sz="2400">
              <a:ea typeface="楷体" panose="02010609060101010101" pitchFamily="49" charset="-122"/>
            </a:endParaRPr>
          </a:p>
        </p:txBody>
      </p:sp>
      <p:sp>
        <p:nvSpPr>
          <p:cNvPr id="12302" name="AutoShape 3086"/>
          <p:cNvSpPr>
            <a:spLocks noChangeArrowheads="1"/>
          </p:cNvSpPr>
          <p:nvPr/>
        </p:nvSpPr>
        <p:spPr bwMode="auto">
          <a:xfrm>
            <a:off x="2476500" y="5486400"/>
            <a:ext cx="6604000" cy="838200"/>
          </a:xfrm>
          <a:prstGeom prst="curvedUpArrow">
            <a:avLst>
              <a:gd name="adj1" fmla="val 157576"/>
              <a:gd name="adj2" fmla="val 315152"/>
              <a:gd name="adj3" fmla="val 33333"/>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grpSp>
        <p:nvGrpSpPr>
          <p:cNvPr id="12315" name="Group 3099"/>
          <p:cNvGrpSpPr>
            <a:grpSpLocks/>
          </p:cNvGrpSpPr>
          <p:nvPr/>
        </p:nvGrpSpPr>
        <p:grpSpPr bwMode="auto">
          <a:xfrm>
            <a:off x="5448300" y="4343400"/>
            <a:ext cx="1030288" cy="381000"/>
            <a:chOff x="3432" y="2736"/>
            <a:chExt cx="649" cy="240"/>
          </a:xfrm>
        </p:grpSpPr>
        <p:sp>
          <p:nvSpPr>
            <p:cNvPr id="7189" name="Line 3087"/>
            <p:cNvSpPr>
              <a:spLocks noChangeShapeType="1"/>
            </p:cNvSpPr>
            <p:nvPr/>
          </p:nvSpPr>
          <p:spPr bwMode="auto">
            <a:xfrm flipV="1">
              <a:off x="3432" y="2736"/>
              <a:ext cx="0" cy="240"/>
            </a:xfrm>
            <a:prstGeom prst="line">
              <a:avLst/>
            </a:prstGeom>
            <a:noFill/>
            <a:ln w="5715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7190" name="Text Box 3088"/>
            <p:cNvSpPr txBox="1">
              <a:spLocks noChangeArrowheads="1"/>
            </p:cNvSpPr>
            <p:nvPr/>
          </p:nvSpPr>
          <p:spPr bwMode="auto">
            <a:xfrm>
              <a:off x="3432" y="2764"/>
              <a:ext cx="649" cy="2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zh-CN" sz="2000" b="1">
                  <a:solidFill>
                    <a:srgbClr val="000000"/>
                  </a:solidFill>
                </a:rPr>
                <a:t>不允许</a:t>
              </a:r>
              <a:endParaRPr lang="zh-CN" altLang="en-US" sz="2000" b="1">
                <a:solidFill>
                  <a:srgbClr val="000000"/>
                </a:solidFill>
              </a:endParaRPr>
            </a:p>
          </p:txBody>
        </p:sp>
      </p:grpSp>
      <p:sp>
        <p:nvSpPr>
          <p:cNvPr id="12305" name="Text Box 3089"/>
          <p:cNvSpPr txBox="1">
            <a:spLocks noChangeArrowheads="1"/>
          </p:cNvSpPr>
          <p:nvPr/>
        </p:nvSpPr>
        <p:spPr bwMode="auto">
          <a:xfrm>
            <a:off x="4081463" y="5759450"/>
            <a:ext cx="2687637" cy="3365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zh-CN" sz="2000" b="1">
                <a:solidFill>
                  <a:srgbClr val="FF0000"/>
                </a:solidFill>
              </a:rPr>
              <a:t>统一的设备环境(</a:t>
            </a:r>
            <a:r>
              <a:rPr lang="en-US" altLang="zh-CN" sz="2000" b="1">
                <a:solidFill>
                  <a:srgbClr val="FF0000"/>
                </a:solidFill>
              </a:rPr>
              <a:t>DC)</a:t>
            </a:r>
          </a:p>
        </p:txBody>
      </p:sp>
      <p:grpSp>
        <p:nvGrpSpPr>
          <p:cNvPr id="12316" name="Group 3100"/>
          <p:cNvGrpSpPr>
            <a:grpSpLocks/>
          </p:cNvGrpSpPr>
          <p:nvPr/>
        </p:nvGrpSpPr>
        <p:grpSpPr bwMode="auto">
          <a:xfrm>
            <a:off x="5430838" y="5181600"/>
            <a:ext cx="754062" cy="609600"/>
            <a:chOff x="3421" y="3264"/>
            <a:chExt cx="475" cy="384"/>
          </a:xfrm>
        </p:grpSpPr>
        <p:sp>
          <p:nvSpPr>
            <p:cNvPr id="7187" name="Line 3090"/>
            <p:cNvSpPr>
              <a:spLocks noChangeShapeType="1"/>
            </p:cNvSpPr>
            <p:nvPr/>
          </p:nvSpPr>
          <p:spPr bwMode="auto">
            <a:xfrm>
              <a:off x="3432" y="3264"/>
              <a:ext cx="0" cy="384"/>
            </a:xfrm>
            <a:prstGeom prst="line">
              <a:avLst/>
            </a:prstGeom>
            <a:noFill/>
            <a:ln w="5715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7188" name="Text Box 3091"/>
            <p:cNvSpPr txBox="1">
              <a:spLocks noChangeArrowheads="1"/>
            </p:cNvSpPr>
            <p:nvPr/>
          </p:nvSpPr>
          <p:spPr bwMode="auto">
            <a:xfrm>
              <a:off x="3421" y="3312"/>
              <a:ext cx="475" cy="2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zh-CN" sz="2000" b="1"/>
                <a:t>提供</a:t>
              </a:r>
              <a:endParaRPr lang="zh-CN" altLang="en-US" sz="2000" b="1">
                <a:solidFill>
                  <a:srgbClr val="FF0000"/>
                </a:solidFill>
              </a:endParaRPr>
            </a:p>
          </p:txBody>
        </p:sp>
      </p:grpSp>
      <p:sp>
        <p:nvSpPr>
          <p:cNvPr id="7179" name="Text Box 3092"/>
          <p:cNvSpPr txBox="1">
            <a:spLocks noChangeArrowheads="1"/>
          </p:cNvSpPr>
          <p:nvPr/>
        </p:nvSpPr>
        <p:spPr bwMode="auto">
          <a:xfrm>
            <a:off x="6191250" y="6256338"/>
            <a:ext cx="3522663" cy="3841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zh-CN" sz="2400" b="1">
                <a:solidFill>
                  <a:srgbClr val="000000"/>
                </a:solidFill>
              </a:rPr>
              <a:t>使应用程序与设备相连</a:t>
            </a:r>
            <a:endParaRPr lang="zh-CN" altLang="en-US" sz="2400" b="1">
              <a:solidFill>
                <a:srgbClr val="000000"/>
              </a:solidFill>
            </a:endParaRPr>
          </a:p>
        </p:txBody>
      </p:sp>
      <p:sp>
        <p:nvSpPr>
          <p:cNvPr id="12310" name="Line 3094"/>
          <p:cNvSpPr>
            <a:spLocks noChangeShapeType="1"/>
          </p:cNvSpPr>
          <p:nvPr/>
        </p:nvSpPr>
        <p:spPr bwMode="auto">
          <a:xfrm>
            <a:off x="5448300" y="6019800"/>
            <a:ext cx="0" cy="457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2311" name="Line 3095"/>
          <p:cNvSpPr>
            <a:spLocks noChangeShapeType="1"/>
          </p:cNvSpPr>
          <p:nvPr/>
        </p:nvSpPr>
        <p:spPr bwMode="auto">
          <a:xfrm>
            <a:off x="5448300" y="6477000"/>
            <a:ext cx="90805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nvGrpSpPr>
          <p:cNvPr id="12318" name="Group 3102"/>
          <p:cNvGrpSpPr>
            <a:grpSpLocks/>
          </p:cNvGrpSpPr>
          <p:nvPr/>
        </p:nvGrpSpPr>
        <p:grpSpPr bwMode="auto">
          <a:xfrm>
            <a:off x="412750" y="2265363"/>
            <a:ext cx="2889250" cy="4030662"/>
            <a:chOff x="260" y="1427"/>
            <a:chExt cx="1820" cy="2539"/>
          </a:xfrm>
        </p:grpSpPr>
        <p:grpSp>
          <p:nvGrpSpPr>
            <p:cNvPr id="7183" name="Group 3101"/>
            <p:cNvGrpSpPr>
              <a:grpSpLocks/>
            </p:cNvGrpSpPr>
            <p:nvPr/>
          </p:nvGrpSpPr>
          <p:grpSpPr bwMode="auto">
            <a:xfrm>
              <a:off x="260" y="2064"/>
              <a:ext cx="1248" cy="1902"/>
              <a:chOff x="260" y="2064"/>
              <a:chExt cx="1248" cy="1902"/>
            </a:xfrm>
          </p:grpSpPr>
          <p:graphicFrame>
            <p:nvGraphicFramePr>
              <p:cNvPr id="7185" name="Object 3083"/>
              <p:cNvGraphicFramePr>
                <a:graphicFrameLocks noChangeAspect="1"/>
              </p:cNvGraphicFramePr>
              <p:nvPr/>
            </p:nvGraphicFramePr>
            <p:xfrm>
              <a:off x="260" y="2064"/>
              <a:ext cx="1248" cy="1902"/>
            </p:xfrm>
            <a:graphic>
              <a:graphicData uri="http://schemas.openxmlformats.org/presentationml/2006/ole">
                <mc:AlternateContent xmlns:mc="http://schemas.openxmlformats.org/markup-compatibility/2006">
                  <mc:Choice xmlns:v="urn:schemas-microsoft-com:vml" Requires="v">
                    <p:oleObj spid="_x0000_s7365" name="Clip" r:id="rId3" imgW="1296063" imgH="3934305" progId="MS_ClipArt_Gallery.5">
                      <p:embed/>
                    </p:oleObj>
                  </mc:Choice>
                  <mc:Fallback>
                    <p:oleObj name="Clip" r:id="rId3" imgW="1296063" imgH="3934305" progId="MS_ClipArt_Gallery.5">
                      <p:embed/>
                      <p:pic>
                        <p:nvPicPr>
                          <p:cNvPr id="0" name="Object 30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 y="2064"/>
                            <a:ext cx="1248" cy="1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6" name="Text Box 3084"/>
              <p:cNvSpPr txBox="1">
                <a:spLocks noChangeArrowheads="1"/>
              </p:cNvSpPr>
              <p:nvPr/>
            </p:nvSpPr>
            <p:spPr bwMode="auto">
              <a:xfrm>
                <a:off x="1092" y="2928"/>
                <a:ext cx="323" cy="4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800" b="1">
                    <a:solidFill>
                      <a:srgbClr val="FF66FF"/>
                    </a:solidFill>
                    <a:ea typeface="楷体" panose="02010609060101010101" pitchFamily="49" charset="-122"/>
                  </a:rPr>
                  <a:t>用户</a:t>
                </a:r>
                <a:endParaRPr lang="zh-CN" altLang="en-US" sz="2400">
                  <a:ea typeface="楷体" panose="02010609060101010101" pitchFamily="49" charset="-122"/>
                </a:endParaRPr>
              </a:p>
            </p:txBody>
          </p:sp>
        </p:grpSp>
        <p:sp>
          <p:nvSpPr>
            <p:cNvPr id="7184" name="AutoShape 3098"/>
            <p:cNvSpPr>
              <a:spLocks noChangeArrowheads="1"/>
            </p:cNvSpPr>
            <p:nvPr/>
          </p:nvSpPr>
          <p:spPr bwMode="auto">
            <a:xfrm>
              <a:off x="416" y="1427"/>
              <a:ext cx="1664" cy="685"/>
            </a:xfrm>
            <a:prstGeom prst="downArrowCallout">
              <a:avLst>
                <a:gd name="adj1" fmla="val 60730"/>
                <a:gd name="adj2" fmla="val 60730"/>
                <a:gd name="adj3" fmla="val 16667"/>
                <a:gd name="adj4" fmla="val 66667"/>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ClrTx/>
                <a:buFontTx/>
                <a:buNone/>
              </a:pPr>
              <a:r>
                <a:rPr lang="zh-CN" altLang="en-US" sz="2400" b="1">
                  <a:solidFill>
                    <a:srgbClr val="008000"/>
                  </a:solidFill>
                </a:rPr>
                <a:t>为确保图形输出</a:t>
              </a:r>
              <a:r>
                <a:rPr lang="zh-CN" altLang="zh-CN" sz="2400" b="1">
                  <a:solidFill>
                    <a:srgbClr val="008000"/>
                  </a:solidFill>
                </a:rPr>
                <a:t>的</a:t>
              </a:r>
              <a:r>
                <a:rPr lang="zh-CN" altLang="en-US" sz="2400" b="1">
                  <a:solidFill>
                    <a:srgbClr val="008000"/>
                  </a:solidFill>
                </a:rPr>
                <a:t>设备无关性</a:t>
              </a:r>
              <a:endParaRPr lang="zh-CN" altLang="en-US" sz="2200"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318"/>
                                        </p:tgtEl>
                                        <p:attrNameLst>
                                          <p:attrName>style.visibility</p:attrName>
                                        </p:attrNameLst>
                                      </p:cBhvr>
                                      <p:to>
                                        <p:strVal val="visible"/>
                                      </p:to>
                                    </p:set>
                                    <p:animEffect transition="in" filter="dissolve">
                                      <p:cBhvr>
                                        <p:cTn id="7" dur="500"/>
                                        <p:tgtEl>
                                          <p:spTgt spid="12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296"/>
                                        </p:tgtEl>
                                        <p:attrNameLst>
                                          <p:attrName>style.visibility</p:attrName>
                                        </p:attrNameLst>
                                      </p:cBhvr>
                                      <p:to>
                                        <p:strVal val="visible"/>
                                      </p:to>
                                    </p:set>
                                    <p:anim calcmode="lin" valueType="num">
                                      <p:cBhvr additive="base">
                                        <p:cTn id="12" dur="500" fill="hold"/>
                                        <p:tgtEl>
                                          <p:spTgt spid="12296"/>
                                        </p:tgtEl>
                                        <p:attrNameLst>
                                          <p:attrName>ppt_x</p:attrName>
                                        </p:attrNameLst>
                                      </p:cBhvr>
                                      <p:tavLst>
                                        <p:tav tm="0">
                                          <p:val>
                                            <p:strVal val="0-#ppt_w/2"/>
                                          </p:val>
                                        </p:tav>
                                        <p:tav tm="100000">
                                          <p:val>
                                            <p:strVal val="#ppt_x"/>
                                          </p:val>
                                        </p:tav>
                                      </p:tavLst>
                                    </p:anim>
                                    <p:anim calcmode="lin" valueType="num">
                                      <p:cBhvr additive="base">
                                        <p:cTn id="13" dur="500" fill="hold"/>
                                        <p:tgtEl>
                                          <p:spTgt spid="1229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4" fill="hold" nodeType="afterEffect">
                                  <p:stCondLst>
                                    <p:cond delay="0"/>
                                  </p:stCondLst>
                                  <p:childTnLst>
                                    <p:set>
                                      <p:cBhvr>
                                        <p:cTn id="16" dur="1" fill="hold">
                                          <p:stCondLst>
                                            <p:cond delay="0"/>
                                          </p:stCondLst>
                                        </p:cTn>
                                        <p:tgtEl>
                                          <p:spTgt spid="12315"/>
                                        </p:tgtEl>
                                        <p:attrNameLst>
                                          <p:attrName>style.visibility</p:attrName>
                                        </p:attrNameLst>
                                      </p:cBhvr>
                                      <p:to>
                                        <p:strVal val="visible"/>
                                      </p:to>
                                    </p:set>
                                    <p:animEffect transition="in" filter="wipe(down)">
                                      <p:cBhvr>
                                        <p:cTn id="17" dur="500"/>
                                        <p:tgtEl>
                                          <p:spTgt spid="12315"/>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2301"/>
                                        </p:tgtEl>
                                        <p:attrNameLst>
                                          <p:attrName>style.visibility</p:attrName>
                                        </p:attrNameLst>
                                      </p:cBhvr>
                                      <p:to>
                                        <p:strVal val="visible"/>
                                      </p:to>
                                    </p:set>
                                    <p:animEffect transition="in" filter="wipe(left)">
                                      <p:cBhvr>
                                        <p:cTn id="21" dur="500"/>
                                        <p:tgtEl>
                                          <p:spTgt spid="12301"/>
                                        </p:tgtEl>
                                      </p:cBhvr>
                                    </p:animEffect>
                                  </p:childTnLst>
                                </p:cTn>
                              </p:par>
                            </p:childTnLst>
                          </p:cTn>
                        </p:par>
                        <p:par>
                          <p:cTn id="22" fill="hold" nodeType="afterGroup">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2298"/>
                                        </p:tgtEl>
                                        <p:attrNameLst>
                                          <p:attrName>style.visibility</p:attrName>
                                        </p:attrNameLst>
                                      </p:cBhvr>
                                      <p:to>
                                        <p:strVal val="visible"/>
                                      </p:to>
                                    </p:set>
                                    <p:animEffect transition="in" filter="wipe(up)">
                                      <p:cBhvr>
                                        <p:cTn id="25" dur="500"/>
                                        <p:tgtEl>
                                          <p:spTgt spid="122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2316"/>
                                        </p:tgtEl>
                                        <p:attrNameLst>
                                          <p:attrName>style.visibility</p:attrName>
                                        </p:attrNameLst>
                                      </p:cBhvr>
                                      <p:to>
                                        <p:strVal val="visible"/>
                                      </p:to>
                                    </p:set>
                                    <p:anim calcmode="lin" valueType="num">
                                      <p:cBhvr additive="base">
                                        <p:cTn id="30" dur="500" fill="hold"/>
                                        <p:tgtEl>
                                          <p:spTgt spid="12316"/>
                                        </p:tgtEl>
                                        <p:attrNameLst>
                                          <p:attrName>ppt_x</p:attrName>
                                        </p:attrNameLst>
                                      </p:cBhvr>
                                      <p:tavLst>
                                        <p:tav tm="0">
                                          <p:val>
                                            <p:strVal val="0-#ppt_w/2"/>
                                          </p:val>
                                        </p:tav>
                                        <p:tav tm="100000">
                                          <p:val>
                                            <p:strVal val="#ppt_x"/>
                                          </p:val>
                                        </p:tav>
                                      </p:tavLst>
                                    </p:anim>
                                    <p:anim calcmode="lin" valueType="num">
                                      <p:cBhvr additive="base">
                                        <p:cTn id="31" dur="500" fill="hold"/>
                                        <p:tgtEl>
                                          <p:spTgt spid="12316"/>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2305"/>
                                        </p:tgtEl>
                                        <p:attrNameLst>
                                          <p:attrName>style.visibility</p:attrName>
                                        </p:attrNameLst>
                                      </p:cBhvr>
                                      <p:to>
                                        <p:strVal val="visible"/>
                                      </p:to>
                                    </p:set>
                                    <p:animEffect transition="in" filter="wipe(up)">
                                      <p:cBhvr>
                                        <p:cTn id="35" dur="500"/>
                                        <p:tgtEl>
                                          <p:spTgt spid="12305"/>
                                        </p:tgtEl>
                                      </p:cBhvr>
                                    </p:animEffect>
                                  </p:childTnLst>
                                </p:cTn>
                              </p:par>
                            </p:childTnLst>
                          </p:cTn>
                        </p:par>
                        <p:par>
                          <p:cTn id="36" fill="hold" nodeType="afterGroup">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12310"/>
                                        </p:tgtEl>
                                        <p:attrNameLst>
                                          <p:attrName>style.visibility</p:attrName>
                                        </p:attrNameLst>
                                      </p:cBhvr>
                                      <p:to>
                                        <p:strVal val="visible"/>
                                      </p:to>
                                    </p:set>
                                    <p:animEffect transition="in" filter="wipe(up)">
                                      <p:cBhvr>
                                        <p:cTn id="39" dur="500"/>
                                        <p:tgtEl>
                                          <p:spTgt spid="12310"/>
                                        </p:tgtEl>
                                      </p:cBhvr>
                                    </p:animEffect>
                                  </p:childTnLst>
                                </p:cTn>
                              </p:par>
                            </p:childTnLst>
                          </p:cTn>
                        </p:par>
                        <p:par>
                          <p:cTn id="40" fill="hold" nodeType="afterGroup">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12311"/>
                                        </p:tgtEl>
                                        <p:attrNameLst>
                                          <p:attrName>style.visibility</p:attrName>
                                        </p:attrNameLst>
                                      </p:cBhvr>
                                      <p:to>
                                        <p:strVal val="visible"/>
                                      </p:to>
                                    </p:set>
                                    <p:animEffect transition="in" filter="wipe(left)">
                                      <p:cBhvr>
                                        <p:cTn id="43" dur="500"/>
                                        <p:tgtEl>
                                          <p:spTgt spid="12311"/>
                                        </p:tgtEl>
                                      </p:cBhvr>
                                    </p:animEffect>
                                  </p:childTnLst>
                                </p:cTn>
                              </p:par>
                            </p:childTnLst>
                          </p:cTn>
                        </p:par>
                        <p:par>
                          <p:cTn id="44" fill="hold" nodeType="afterGroup">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12302"/>
                                        </p:tgtEl>
                                        <p:attrNameLst>
                                          <p:attrName>style.visibility</p:attrName>
                                        </p:attrNameLst>
                                      </p:cBhvr>
                                      <p:to>
                                        <p:strVal val="visible"/>
                                      </p:to>
                                    </p:set>
                                    <p:animEffect transition="in" filter="wipe(left)">
                                      <p:cBhvr>
                                        <p:cTn id="47" dur="500"/>
                                        <p:tgtEl>
                                          <p:spTgt spid="12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 grpId="0" animBg="1" autoUpdateAnimBg="0"/>
      <p:bldP spid="12298" grpId="0" animBg="1" autoUpdateAnimBg="0"/>
      <p:bldP spid="12301" grpId="0" animBg="1" autoUpdateAnimBg="0"/>
      <p:bldP spid="12302" grpId="0" animBg="1"/>
      <p:bldP spid="12305" grpId="0" autoUpdateAnimBg="0"/>
      <p:bldP spid="12310" grpId="0" animBg="1"/>
      <p:bldP spid="123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30200" y="177800"/>
            <a:ext cx="1803400" cy="57943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a:solidFill>
                  <a:srgbClr val="FF0000"/>
                </a:solidFill>
                <a:latin typeface="Arial" panose="020B0604020202020204" pitchFamily="34" charset="0"/>
              </a:rPr>
              <a:t>3.  </a:t>
            </a:r>
            <a:r>
              <a:rPr lang="zh-CN" altLang="en-US" b="1">
                <a:solidFill>
                  <a:srgbClr val="FF0000"/>
                </a:solidFill>
                <a:latin typeface="Arial" panose="020B0604020202020204" pitchFamily="34" charset="0"/>
              </a:rPr>
              <a:t>颜色</a:t>
            </a:r>
            <a:endParaRPr lang="zh-CN" altLang="en-US" b="1">
              <a:solidFill>
                <a:srgbClr val="FF0000"/>
              </a:solidFill>
            </a:endParaRPr>
          </a:p>
        </p:txBody>
      </p:sp>
      <p:sp>
        <p:nvSpPr>
          <p:cNvPr id="24579" name="Text Box 3"/>
          <p:cNvSpPr txBox="1">
            <a:spLocks noChangeArrowheads="1"/>
          </p:cNvSpPr>
          <p:nvPr/>
        </p:nvSpPr>
        <p:spPr bwMode="auto">
          <a:xfrm>
            <a:off x="165100" y="1066800"/>
            <a:ext cx="9180513" cy="94615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800" b="1"/>
              <a:t> </a:t>
            </a:r>
            <a:r>
              <a:rPr lang="en-US" altLang="zh-CN" sz="2800" b="1">
                <a:solidFill>
                  <a:srgbClr val="000000"/>
                </a:solidFill>
              </a:rPr>
              <a:t>Windows</a:t>
            </a:r>
            <a:r>
              <a:rPr lang="zh-CN" altLang="en-US" sz="2800" b="1">
                <a:solidFill>
                  <a:srgbClr val="000000"/>
                </a:solidFill>
              </a:rPr>
              <a:t>使用宏</a:t>
            </a:r>
            <a:r>
              <a:rPr lang="en-US" altLang="zh-CN" sz="2800" b="1">
                <a:solidFill>
                  <a:srgbClr val="000000"/>
                </a:solidFill>
              </a:rPr>
              <a:t>RGB</a:t>
            </a:r>
            <a:r>
              <a:rPr lang="zh-CN" altLang="en-US" sz="2800" b="1">
                <a:solidFill>
                  <a:srgbClr val="000000"/>
                </a:solidFill>
              </a:rPr>
              <a:t>定义绘图的颜色，其形式为</a:t>
            </a:r>
            <a:r>
              <a:rPr lang="en-US" altLang="zh-CN" sz="2800" b="1">
                <a:solidFill>
                  <a:srgbClr val="000000"/>
                </a:solidFill>
              </a:rPr>
              <a:t>:</a:t>
            </a:r>
          </a:p>
          <a:p>
            <a:pPr>
              <a:spcBef>
                <a:spcPct val="0"/>
              </a:spcBef>
              <a:buClrTx/>
              <a:buFontTx/>
              <a:buNone/>
            </a:pPr>
            <a:r>
              <a:rPr lang="en-US" altLang="zh-CN" sz="2800" b="1">
                <a:solidFill>
                  <a:srgbClr val="000000"/>
                </a:solidFill>
              </a:rPr>
              <a:t>       </a:t>
            </a:r>
            <a:r>
              <a:rPr lang="en-US" altLang="zh-CN" sz="2800" b="1">
                <a:solidFill>
                  <a:srgbClr val="336600"/>
                </a:solidFill>
              </a:rPr>
              <a:t>RGB(</a:t>
            </a:r>
            <a:r>
              <a:rPr lang="en-US" altLang="zh-CN" sz="2800" b="1">
                <a:solidFill>
                  <a:srgbClr val="FF0000"/>
                </a:solidFill>
              </a:rPr>
              <a:t>nRed</a:t>
            </a:r>
            <a:r>
              <a:rPr lang="en-US" altLang="zh-CN" sz="2800" b="1">
                <a:solidFill>
                  <a:srgbClr val="336600"/>
                </a:solidFill>
              </a:rPr>
              <a:t>, nGreen,</a:t>
            </a:r>
            <a:r>
              <a:rPr lang="en-US" altLang="zh-CN" sz="2800" b="1">
                <a:solidFill>
                  <a:srgbClr val="0000CC"/>
                </a:solidFill>
              </a:rPr>
              <a:t>nBlue</a:t>
            </a:r>
            <a:r>
              <a:rPr lang="en-US" altLang="zh-CN" sz="2800" b="1">
                <a:solidFill>
                  <a:srgbClr val="336600"/>
                </a:solidFill>
              </a:rPr>
              <a:t>)</a:t>
            </a:r>
            <a:r>
              <a:rPr lang="en-US" altLang="zh-CN" sz="2800" b="1">
                <a:solidFill>
                  <a:srgbClr val="000000"/>
                </a:solidFill>
              </a:rPr>
              <a:t>    </a:t>
            </a:r>
          </a:p>
        </p:txBody>
      </p:sp>
      <p:sp>
        <p:nvSpPr>
          <p:cNvPr id="24580" name="Rectangle 5"/>
          <p:cNvSpPr>
            <a:spLocks noChangeArrowheads="1"/>
          </p:cNvSpPr>
          <p:nvPr/>
        </p:nvSpPr>
        <p:spPr bwMode="auto">
          <a:xfrm>
            <a:off x="5035550" y="3902075"/>
            <a:ext cx="1376363" cy="44291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800" b="1">
                <a:solidFill>
                  <a:srgbClr val="FF0000"/>
                </a:solidFill>
              </a:rPr>
              <a:t>红色值</a:t>
            </a:r>
          </a:p>
        </p:txBody>
      </p:sp>
      <p:grpSp>
        <p:nvGrpSpPr>
          <p:cNvPr id="24581" name="Group 8"/>
          <p:cNvGrpSpPr>
            <a:grpSpLocks/>
          </p:cNvGrpSpPr>
          <p:nvPr/>
        </p:nvGrpSpPr>
        <p:grpSpPr bwMode="auto">
          <a:xfrm>
            <a:off x="4787900" y="1981200"/>
            <a:ext cx="247650" cy="990600"/>
            <a:chOff x="2448" y="1104"/>
            <a:chExt cx="576" cy="288"/>
          </a:xfrm>
        </p:grpSpPr>
        <p:sp>
          <p:nvSpPr>
            <p:cNvPr id="24593" name="Line 6"/>
            <p:cNvSpPr>
              <a:spLocks noChangeShapeType="1"/>
            </p:cNvSpPr>
            <p:nvPr/>
          </p:nvSpPr>
          <p:spPr bwMode="auto">
            <a:xfrm>
              <a:off x="2448" y="1104"/>
              <a:ext cx="0" cy="288"/>
            </a:xfrm>
            <a:prstGeom prst="line">
              <a:avLst/>
            </a:prstGeom>
            <a:noFill/>
            <a:ln w="5715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4594" name="Line 7"/>
            <p:cNvSpPr>
              <a:spLocks noChangeShapeType="1"/>
            </p:cNvSpPr>
            <p:nvPr/>
          </p:nvSpPr>
          <p:spPr bwMode="auto">
            <a:xfrm>
              <a:off x="2448" y="1392"/>
              <a:ext cx="576" cy="0"/>
            </a:xfrm>
            <a:prstGeom prst="line">
              <a:avLst/>
            </a:prstGeom>
            <a:noFill/>
            <a:ln w="5715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nvGrpSpPr>
          <p:cNvPr id="24582" name="Group 9"/>
          <p:cNvGrpSpPr>
            <a:grpSpLocks/>
          </p:cNvGrpSpPr>
          <p:nvPr/>
        </p:nvGrpSpPr>
        <p:grpSpPr bwMode="auto">
          <a:xfrm>
            <a:off x="3632200" y="1981200"/>
            <a:ext cx="1403350" cy="1524000"/>
            <a:chOff x="2448" y="1104"/>
            <a:chExt cx="576" cy="288"/>
          </a:xfrm>
        </p:grpSpPr>
        <p:sp>
          <p:nvSpPr>
            <p:cNvPr id="24591" name="Line 10"/>
            <p:cNvSpPr>
              <a:spLocks noChangeShapeType="1"/>
            </p:cNvSpPr>
            <p:nvPr/>
          </p:nvSpPr>
          <p:spPr bwMode="auto">
            <a:xfrm>
              <a:off x="2448" y="1104"/>
              <a:ext cx="0" cy="288"/>
            </a:xfrm>
            <a:prstGeom prst="line">
              <a:avLst/>
            </a:prstGeom>
            <a:noFill/>
            <a:ln w="57150">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4592" name="Line 11"/>
            <p:cNvSpPr>
              <a:spLocks noChangeShapeType="1"/>
            </p:cNvSpPr>
            <p:nvPr/>
          </p:nvSpPr>
          <p:spPr bwMode="auto">
            <a:xfrm>
              <a:off x="2448" y="1392"/>
              <a:ext cx="576" cy="0"/>
            </a:xfrm>
            <a:prstGeom prst="line">
              <a:avLst/>
            </a:prstGeom>
            <a:noFill/>
            <a:ln w="57150">
              <a:solidFill>
                <a:srgbClr val="33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grpSp>
        <p:nvGrpSpPr>
          <p:cNvPr id="24583" name="Group 12"/>
          <p:cNvGrpSpPr>
            <a:grpSpLocks/>
          </p:cNvGrpSpPr>
          <p:nvPr/>
        </p:nvGrpSpPr>
        <p:grpSpPr bwMode="auto">
          <a:xfrm>
            <a:off x="2311400" y="1981200"/>
            <a:ext cx="2724150" cy="2133600"/>
            <a:chOff x="2448" y="1104"/>
            <a:chExt cx="576" cy="288"/>
          </a:xfrm>
        </p:grpSpPr>
        <p:sp>
          <p:nvSpPr>
            <p:cNvPr id="24589" name="Line 13"/>
            <p:cNvSpPr>
              <a:spLocks noChangeShapeType="1"/>
            </p:cNvSpPr>
            <p:nvPr/>
          </p:nvSpPr>
          <p:spPr bwMode="auto">
            <a:xfrm>
              <a:off x="2448" y="1104"/>
              <a:ext cx="0" cy="28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4590" name="Line 14"/>
            <p:cNvSpPr>
              <a:spLocks noChangeShapeType="1"/>
            </p:cNvSpPr>
            <p:nvPr/>
          </p:nvSpPr>
          <p:spPr bwMode="auto">
            <a:xfrm>
              <a:off x="2448" y="1392"/>
              <a:ext cx="576"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
        <p:nvSpPr>
          <p:cNvPr id="24584" name="Rectangle 15"/>
          <p:cNvSpPr>
            <a:spLocks noChangeArrowheads="1"/>
          </p:cNvSpPr>
          <p:nvPr/>
        </p:nvSpPr>
        <p:spPr bwMode="auto">
          <a:xfrm>
            <a:off x="5035550" y="2762250"/>
            <a:ext cx="1376363" cy="442913"/>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800" b="1">
                <a:solidFill>
                  <a:srgbClr val="0000CC"/>
                </a:solidFill>
              </a:rPr>
              <a:t>蓝色值</a:t>
            </a:r>
            <a:endParaRPr lang="zh-CN" altLang="en-US" sz="2800" b="1">
              <a:solidFill>
                <a:srgbClr val="000000"/>
              </a:solidFill>
            </a:endParaRPr>
          </a:p>
        </p:txBody>
      </p:sp>
      <p:sp>
        <p:nvSpPr>
          <p:cNvPr id="24585" name="Rectangle 16"/>
          <p:cNvSpPr>
            <a:spLocks noChangeArrowheads="1"/>
          </p:cNvSpPr>
          <p:nvPr/>
        </p:nvSpPr>
        <p:spPr bwMode="auto">
          <a:xfrm>
            <a:off x="5035550" y="3295650"/>
            <a:ext cx="1376363" cy="442913"/>
          </a:xfrm>
          <a:prstGeom prst="rect">
            <a:avLst/>
          </a:prstGeom>
          <a:noFill/>
          <a:ln w="9525">
            <a:solidFill>
              <a:srgbClr val="33660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800" b="1">
                <a:solidFill>
                  <a:srgbClr val="336600"/>
                </a:solidFill>
              </a:rPr>
              <a:t>绿色值</a:t>
            </a:r>
            <a:endParaRPr lang="zh-CN" altLang="en-US" sz="2800" b="1">
              <a:solidFill>
                <a:srgbClr val="000000"/>
              </a:solidFill>
            </a:endParaRPr>
          </a:p>
        </p:txBody>
      </p:sp>
      <p:sp>
        <p:nvSpPr>
          <p:cNvPr id="24586" name="Rectangle 17"/>
          <p:cNvSpPr>
            <a:spLocks noChangeArrowheads="1"/>
          </p:cNvSpPr>
          <p:nvPr/>
        </p:nvSpPr>
        <p:spPr bwMode="auto">
          <a:xfrm>
            <a:off x="6443663" y="3910013"/>
            <a:ext cx="3025775" cy="4429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en-US" altLang="zh-CN" sz="2800" b="1">
                <a:solidFill>
                  <a:srgbClr val="FF0000"/>
                </a:solidFill>
              </a:rPr>
              <a:t>RGB(255</a:t>
            </a:r>
            <a:r>
              <a:rPr lang="zh-CN" altLang="en-US" sz="2800" b="1">
                <a:solidFill>
                  <a:srgbClr val="FF0000"/>
                </a:solidFill>
              </a:rPr>
              <a:t>，</a:t>
            </a:r>
            <a:r>
              <a:rPr lang="en-US" altLang="zh-CN" sz="2800" b="1">
                <a:solidFill>
                  <a:srgbClr val="FF0000"/>
                </a:solidFill>
              </a:rPr>
              <a:t>0</a:t>
            </a:r>
            <a:r>
              <a:rPr lang="zh-CN" altLang="en-US" sz="2800" b="1">
                <a:solidFill>
                  <a:srgbClr val="FF0000"/>
                </a:solidFill>
              </a:rPr>
              <a:t>，</a:t>
            </a:r>
            <a:r>
              <a:rPr lang="en-US" altLang="zh-CN" sz="2800" b="1">
                <a:solidFill>
                  <a:srgbClr val="FF0000"/>
                </a:solidFill>
              </a:rPr>
              <a:t>0)</a:t>
            </a:r>
          </a:p>
        </p:txBody>
      </p:sp>
      <p:sp>
        <p:nvSpPr>
          <p:cNvPr id="24587" name="Rectangle 18"/>
          <p:cNvSpPr>
            <a:spLocks noChangeArrowheads="1"/>
          </p:cNvSpPr>
          <p:nvPr/>
        </p:nvSpPr>
        <p:spPr bwMode="auto">
          <a:xfrm>
            <a:off x="6437313" y="3294063"/>
            <a:ext cx="2457450" cy="442912"/>
          </a:xfrm>
          <a:prstGeom prst="rect">
            <a:avLst/>
          </a:prstGeom>
          <a:noFill/>
          <a:ln w="9525">
            <a:solidFill>
              <a:srgbClr val="33660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en-US" altLang="zh-CN" sz="2800" b="1">
                <a:solidFill>
                  <a:srgbClr val="336600"/>
                </a:solidFill>
              </a:rPr>
              <a:t>RGB(0,255,0)</a:t>
            </a:r>
          </a:p>
        </p:txBody>
      </p:sp>
      <p:sp>
        <p:nvSpPr>
          <p:cNvPr id="24588" name="Rectangle 19"/>
          <p:cNvSpPr>
            <a:spLocks noChangeArrowheads="1"/>
          </p:cNvSpPr>
          <p:nvPr/>
        </p:nvSpPr>
        <p:spPr bwMode="auto">
          <a:xfrm>
            <a:off x="6438900" y="2760663"/>
            <a:ext cx="2457450" cy="442912"/>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en-US" altLang="zh-CN" sz="2800" b="1">
                <a:solidFill>
                  <a:srgbClr val="0000CC"/>
                </a:solidFill>
              </a:rPr>
              <a:t>RGB(0,0,255)</a:t>
            </a:r>
            <a:endParaRPr lang="en-US" altLang="zh-CN" sz="2800" b="1">
              <a:solidFill>
                <a:srgbClr val="0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47638" y="127000"/>
            <a:ext cx="3453189" cy="58477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dirty="0" smtClean="0">
                <a:solidFill>
                  <a:srgbClr val="FF0000"/>
                </a:solidFill>
                <a:latin typeface="Arial" panose="020B0604020202020204" pitchFamily="34" charset="0"/>
              </a:rPr>
              <a:t>3.3 </a:t>
            </a:r>
            <a:r>
              <a:rPr lang="zh-CN" altLang="en-US" b="1" dirty="0" smtClean="0">
                <a:solidFill>
                  <a:srgbClr val="FF0000"/>
                </a:solidFill>
                <a:latin typeface="Arial" panose="020B0604020202020204" pitchFamily="34" charset="0"/>
              </a:rPr>
              <a:t>常</a:t>
            </a:r>
            <a:r>
              <a:rPr lang="zh-CN" altLang="en-US" b="1" dirty="0">
                <a:solidFill>
                  <a:srgbClr val="FF0000"/>
                </a:solidFill>
                <a:latin typeface="Arial" panose="020B0604020202020204" pitchFamily="34" charset="0"/>
              </a:rPr>
              <a:t>用绘图函数</a:t>
            </a:r>
            <a:endParaRPr lang="zh-CN" altLang="en-US" dirty="0">
              <a:solidFill>
                <a:srgbClr val="FF0000"/>
              </a:solidFill>
            </a:endParaRPr>
          </a:p>
        </p:txBody>
      </p:sp>
      <p:sp>
        <p:nvSpPr>
          <p:cNvPr id="32771" name="Text Box 3"/>
          <p:cNvSpPr txBox="1">
            <a:spLocks noChangeArrowheads="1"/>
          </p:cNvSpPr>
          <p:nvPr/>
        </p:nvSpPr>
        <p:spPr bwMode="auto">
          <a:xfrm>
            <a:off x="61913" y="736600"/>
            <a:ext cx="9678987" cy="2292350"/>
          </a:xfrm>
          <a:prstGeom prst="rect">
            <a:avLst/>
          </a:prstGeom>
          <a:solidFill>
            <a:srgbClr val="FFFFCC"/>
          </a:solidFill>
          <a:ln w="9525">
            <a:solidFill>
              <a:srgbClr val="0000CC"/>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000000"/>
                </a:solidFill>
              </a:rPr>
              <a:t>1</a:t>
            </a:r>
            <a:r>
              <a:rPr lang="zh-CN" altLang="en-US" sz="2400" b="1">
                <a:solidFill>
                  <a:srgbClr val="000000"/>
                </a:solidFill>
              </a:rPr>
              <a:t>．设置画笔当前位置的函数</a:t>
            </a:r>
            <a:r>
              <a:rPr lang="en-US" altLang="zh-CN" sz="2400" b="1">
                <a:solidFill>
                  <a:srgbClr val="000000"/>
                </a:solidFill>
              </a:rPr>
              <a:t>MoveToEx</a:t>
            </a:r>
            <a:r>
              <a:rPr lang="zh-CN" altLang="en-US" sz="2400" b="1">
                <a:solidFill>
                  <a:srgbClr val="000000"/>
                </a:solidFill>
              </a:rPr>
              <a:t>，</a:t>
            </a:r>
          </a:p>
          <a:p>
            <a:pPr>
              <a:spcBef>
                <a:spcPct val="0"/>
              </a:spcBef>
              <a:buClrTx/>
              <a:buFontTx/>
              <a:buNone/>
            </a:pPr>
            <a:r>
              <a:rPr lang="zh-CN" altLang="en-US" sz="2400" b="1">
                <a:solidFill>
                  <a:srgbClr val="000000"/>
                </a:solidFill>
              </a:rPr>
              <a:t>       </a:t>
            </a:r>
            <a:r>
              <a:rPr lang="en-US" altLang="zh-CN" sz="2400" b="1">
                <a:solidFill>
                  <a:srgbClr val="000000"/>
                </a:solidFill>
              </a:rPr>
              <a:t>BOOL </a:t>
            </a:r>
            <a:r>
              <a:rPr lang="en-US" altLang="zh-CN" sz="2400" b="1">
                <a:solidFill>
                  <a:srgbClr val="990099"/>
                </a:solidFill>
              </a:rPr>
              <a:t>MoveToEx</a:t>
            </a:r>
            <a:endParaRPr lang="en-US" altLang="zh-CN" sz="2400" b="1">
              <a:solidFill>
                <a:srgbClr val="000000"/>
              </a:solidFill>
            </a:endParaRPr>
          </a:p>
          <a:p>
            <a:pPr lvl="2">
              <a:spcBef>
                <a:spcPct val="0"/>
              </a:spcBef>
              <a:buFontTx/>
              <a:buNone/>
            </a:pPr>
            <a:r>
              <a:rPr lang="en-US" altLang="zh-CN" b="1">
                <a:solidFill>
                  <a:srgbClr val="000000"/>
                </a:solidFill>
              </a:rPr>
              <a:t>(HDC hdc,</a:t>
            </a:r>
          </a:p>
          <a:p>
            <a:pPr lvl="2">
              <a:spcBef>
                <a:spcPct val="0"/>
              </a:spcBef>
              <a:buFontTx/>
              <a:buNone/>
            </a:pPr>
            <a:r>
              <a:rPr lang="en-US" altLang="zh-CN" b="1">
                <a:solidFill>
                  <a:srgbClr val="000000"/>
                </a:solidFill>
              </a:rPr>
              <a:t> int X,Y,		// X</a:t>
            </a:r>
            <a:r>
              <a:rPr lang="zh-CN" altLang="en-US" b="1">
                <a:solidFill>
                  <a:srgbClr val="000000"/>
                </a:solidFill>
              </a:rPr>
              <a:t>、</a:t>
            </a:r>
            <a:r>
              <a:rPr lang="en-US" altLang="zh-CN" b="1">
                <a:solidFill>
                  <a:srgbClr val="000000"/>
                </a:solidFill>
              </a:rPr>
              <a:t>Y</a:t>
            </a:r>
            <a:r>
              <a:rPr lang="zh-CN" altLang="en-US" b="1">
                <a:solidFill>
                  <a:srgbClr val="000000"/>
                </a:solidFill>
              </a:rPr>
              <a:t>分别为新位置的逻辑坐标</a:t>
            </a:r>
          </a:p>
          <a:p>
            <a:pPr lvl="2">
              <a:spcBef>
                <a:spcPct val="0"/>
              </a:spcBef>
              <a:buFontTx/>
              <a:buNone/>
            </a:pPr>
            <a:r>
              <a:rPr lang="zh-CN" altLang="en-US" b="1">
                <a:solidFill>
                  <a:srgbClr val="000000"/>
                </a:solidFill>
              </a:rPr>
              <a:t> </a:t>
            </a:r>
            <a:r>
              <a:rPr lang="en-US" altLang="zh-CN" b="1">
                <a:solidFill>
                  <a:srgbClr val="000000"/>
                </a:solidFill>
              </a:rPr>
              <a:t>LPPOINT lpPoint	//</a:t>
            </a:r>
            <a:r>
              <a:rPr lang="zh-CN" altLang="en-US" b="1">
                <a:solidFill>
                  <a:srgbClr val="000000"/>
                </a:solidFill>
              </a:rPr>
              <a:t>存放原画笔位置的</a:t>
            </a:r>
            <a:r>
              <a:rPr lang="en-US" altLang="zh-CN" b="1">
                <a:solidFill>
                  <a:srgbClr val="000000"/>
                </a:solidFill>
              </a:rPr>
              <a:t>POINT</a:t>
            </a:r>
            <a:r>
              <a:rPr lang="zh-CN" altLang="en-US" b="1">
                <a:solidFill>
                  <a:srgbClr val="000000"/>
                </a:solidFill>
              </a:rPr>
              <a:t>结构地址</a:t>
            </a:r>
          </a:p>
          <a:p>
            <a:pPr lvl="2">
              <a:spcBef>
                <a:spcPct val="0"/>
              </a:spcBef>
              <a:buFontTx/>
              <a:buNone/>
            </a:pPr>
            <a:r>
              <a:rPr lang="en-US" altLang="zh-CN" b="1">
                <a:solidFill>
                  <a:srgbClr val="000000"/>
                </a:solidFill>
              </a:rPr>
              <a:t>)</a:t>
            </a:r>
            <a:endParaRPr lang="en-US" altLang="zh-CN" b="1"/>
          </a:p>
        </p:txBody>
      </p:sp>
      <p:sp>
        <p:nvSpPr>
          <p:cNvPr id="32772" name="Text Box 4"/>
          <p:cNvSpPr txBox="1">
            <a:spLocks noChangeArrowheads="1"/>
          </p:cNvSpPr>
          <p:nvPr/>
        </p:nvSpPr>
        <p:spPr bwMode="auto">
          <a:xfrm>
            <a:off x="82550" y="3282950"/>
            <a:ext cx="9658350" cy="831850"/>
          </a:xfrm>
          <a:prstGeom prst="rect">
            <a:avLst/>
          </a:prstGeom>
          <a:solidFill>
            <a:srgbClr val="FFFFCC"/>
          </a:solidFill>
          <a:ln w="9525">
            <a:solidFill>
              <a:srgbClr val="0000CC"/>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t>2</a:t>
            </a:r>
            <a:r>
              <a:rPr lang="zh-CN" altLang="en-US" sz="2400" b="1"/>
              <a:t>． 从当前位置向指定坐标点画直线的函数</a:t>
            </a:r>
            <a:r>
              <a:rPr lang="en-US" altLang="zh-CN" sz="2400" b="1"/>
              <a:t>LineToEx</a:t>
            </a:r>
            <a:r>
              <a:rPr lang="zh-CN" altLang="en-US" sz="2400" b="1"/>
              <a:t>，</a:t>
            </a:r>
          </a:p>
          <a:p>
            <a:pPr>
              <a:spcBef>
                <a:spcPct val="0"/>
              </a:spcBef>
              <a:buClrTx/>
              <a:buFontTx/>
              <a:buNone/>
            </a:pPr>
            <a:r>
              <a:rPr lang="en-US" altLang="zh-CN" sz="2400" b="1">
                <a:latin typeface="黑体" panose="02010609060101010101" pitchFamily="49" charset="-122"/>
                <a:ea typeface="黑体" panose="02010609060101010101" pitchFamily="49" charset="-122"/>
              </a:rPr>
              <a:t>BOOL </a:t>
            </a:r>
            <a:r>
              <a:rPr lang="en-US" altLang="zh-CN" sz="2400" b="1">
                <a:solidFill>
                  <a:srgbClr val="990099"/>
                </a:solidFill>
                <a:latin typeface="黑体" panose="02010609060101010101" pitchFamily="49" charset="-122"/>
                <a:ea typeface="黑体" panose="02010609060101010101" pitchFamily="49" charset="-122"/>
              </a:rPr>
              <a:t>LineToEx</a:t>
            </a:r>
            <a:r>
              <a:rPr lang="en-US" altLang="zh-CN" sz="2400" b="1">
                <a:latin typeface="黑体" panose="02010609060101010101" pitchFamily="49" charset="-122"/>
                <a:ea typeface="黑体" panose="02010609060101010101" pitchFamily="49" charset="-122"/>
              </a:rPr>
              <a:t>(HDC hdc,int X,int Y)   //</a:t>
            </a:r>
            <a:r>
              <a:rPr lang="en-US" altLang="zh-CN" sz="2200" b="1">
                <a:latin typeface="黑体" panose="02010609060101010101" pitchFamily="49" charset="-122"/>
                <a:ea typeface="黑体" panose="02010609060101010101" pitchFamily="49" charset="-122"/>
              </a:rPr>
              <a:t>X</a:t>
            </a:r>
            <a:r>
              <a:rPr lang="zh-CN" altLang="en-US" sz="2200" b="1">
                <a:latin typeface="黑体" panose="02010609060101010101" pitchFamily="49" charset="-122"/>
                <a:ea typeface="黑体" panose="02010609060101010101" pitchFamily="49" charset="-122"/>
              </a:rPr>
              <a:t>和</a:t>
            </a:r>
            <a:r>
              <a:rPr lang="en-US" altLang="zh-CN" sz="2200" b="1">
                <a:latin typeface="黑体" panose="02010609060101010101" pitchFamily="49" charset="-122"/>
                <a:ea typeface="黑体" panose="02010609060101010101" pitchFamily="49" charset="-122"/>
              </a:rPr>
              <a:t>Y</a:t>
            </a:r>
            <a:r>
              <a:rPr lang="zh-CN" altLang="en-US" sz="2200" b="1">
                <a:latin typeface="黑体" panose="02010609060101010101" pitchFamily="49" charset="-122"/>
                <a:ea typeface="黑体" panose="02010609060101010101" pitchFamily="49" charset="-122"/>
              </a:rPr>
              <a:t>为线段的终点坐标</a:t>
            </a:r>
            <a:endParaRPr lang="zh-CN" altLang="en-US" sz="2400" b="1"/>
          </a:p>
        </p:txBody>
      </p:sp>
      <p:sp>
        <p:nvSpPr>
          <p:cNvPr id="32773" name="Text Box 5"/>
          <p:cNvSpPr txBox="1">
            <a:spLocks noChangeArrowheads="1"/>
          </p:cNvSpPr>
          <p:nvPr/>
        </p:nvSpPr>
        <p:spPr bwMode="auto">
          <a:xfrm>
            <a:off x="82550" y="4337050"/>
            <a:ext cx="9658350" cy="2292350"/>
          </a:xfrm>
          <a:prstGeom prst="rect">
            <a:avLst/>
          </a:prstGeom>
          <a:solidFill>
            <a:srgbClr val="FFFFCC"/>
          </a:solidFill>
          <a:ln w="9525">
            <a:solidFill>
              <a:srgbClr val="0000CC"/>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000000"/>
                </a:solidFill>
              </a:rPr>
              <a:t>3</a:t>
            </a:r>
            <a:r>
              <a:rPr lang="zh-CN" altLang="en-US" sz="2400" b="1">
                <a:solidFill>
                  <a:srgbClr val="000000"/>
                </a:solidFill>
              </a:rPr>
              <a:t>． </a:t>
            </a:r>
            <a:r>
              <a:rPr lang="zh-CN" altLang="en-US" sz="2200" b="1">
                <a:solidFill>
                  <a:srgbClr val="000000"/>
                </a:solidFill>
              </a:rPr>
              <a:t>从当前位置开始，依次用线段连接</a:t>
            </a:r>
            <a:r>
              <a:rPr lang="en-US" altLang="zh-CN" sz="2200" b="1">
                <a:solidFill>
                  <a:srgbClr val="000000"/>
                </a:solidFill>
              </a:rPr>
              <a:t>lpPoints</a:t>
            </a:r>
            <a:r>
              <a:rPr lang="zh-CN" altLang="en-US" sz="2200" b="1">
                <a:solidFill>
                  <a:srgbClr val="000000"/>
                </a:solidFill>
              </a:rPr>
              <a:t>中指定的各点</a:t>
            </a:r>
          </a:p>
          <a:p>
            <a:pPr>
              <a:spcBef>
                <a:spcPct val="0"/>
              </a:spcBef>
              <a:buClrTx/>
              <a:buFontTx/>
              <a:buNone/>
            </a:pPr>
            <a:r>
              <a:rPr lang="en-US" altLang="zh-CN" sz="2400" b="1">
                <a:solidFill>
                  <a:srgbClr val="000000"/>
                </a:solidFill>
              </a:rPr>
              <a:t>BOOL </a:t>
            </a:r>
            <a:r>
              <a:rPr lang="en-US" altLang="zh-CN" sz="2400" b="1">
                <a:solidFill>
                  <a:srgbClr val="990099"/>
                </a:solidFill>
              </a:rPr>
              <a:t>Polyline</a:t>
            </a:r>
            <a:endParaRPr lang="en-US" altLang="zh-CN" sz="2400" b="1">
              <a:solidFill>
                <a:srgbClr val="000000"/>
              </a:solidFill>
            </a:endParaRPr>
          </a:p>
          <a:p>
            <a:pPr>
              <a:spcBef>
                <a:spcPct val="0"/>
              </a:spcBef>
              <a:buClrTx/>
              <a:buFontTx/>
              <a:buNone/>
            </a:pPr>
            <a:r>
              <a:rPr lang="en-US" altLang="zh-CN" sz="2400" b="1">
                <a:solidFill>
                  <a:srgbClr val="000000"/>
                </a:solidFill>
              </a:rPr>
              <a:t> ( HDC hdc,</a:t>
            </a:r>
          </a:p>
          <a:p>
            <a:pPr>
              <a:spcBef>
                <a:spcPct val="0"/>
              </a:spcBef>
              <a:buClrTx/>
              <a:buFontTx/>
              <a:buNone/>
            </a:pPr>
            <a:r>
              <a:rPr lang="en-US" altLang="zh-CN" sz="2400" b="1">
                <a:solidFill>
                  <a:srgbClr val="000000"/>
                </a:solidFill>
              </a:rPr>
              <a:t>   LPPOINT lpPoints,  </a:t>
            </a:r>
            <a:r>
              <a:rPr lang="en-US" altLang="zh-CN" sz="2200" b="1">
                <a:solidFill>
                  <a:srgbClr val="000000"/>
                </a:solidFill>
              </a:rPr>
              <a:t>//</a:t>
            </a:r>
            <a:r>
              <a:rPr lang="zh-CN" altLang="en-US" sz="2200" b="1">
                <a:solidFill>
                  <a:srgbClr val="000000"/>
                </a:solidFill>
              </a:rPr>
              <a:t>指向包含各点坐标的</a:t>
            </a:r>
            <a:r>
              <a:rPr lang="en-US" altLang="zh-CN" sz="2200" b="1">
                <a:solidFill>
                  <a:srgbClr val="000000"/>
                </a:solidFill>
              </a:rPr>
              <a:t>POINT</a:t>
            </a:r>
            <a:r>
              <a:rPr lang="zh-CN" altLang="en-US" sz="2200" b="1">
                <a:solidFill>
                  <a:srgbClr val="000000"/>
                </a:solidFill>
              </a:rPr>
              <a:t>结构数组的指针</a:t>
            </a:r>
            <a:endParaRPr lang="zh-CN" altLang="en-US" sz="2400" b="1">
              <a:solidFill>
                <a:srgbClr val="000000"/>
              </a:solidFill>
            </a:endParaRPr>
          </a:p>
          <a:p>
            <a:pPr>
              <a:spcBef>
                <a:spcPct val="0"/>
              </a:spcBef>
              <a:buClrTx/>
              <a:buFontTx/>
              <a:buNone/>
            </a:pPr>
            <a:r>
              <a:rPr lang="zh-CN" altLang="en-US" sz="2400" b="1">
                <a:solidFill>
                  <a:srgbClr val="000000"/>
                </a:solidFill>
              </a:rPr>
              <a:t>   </a:t>
            </a:r>
            <a:r>
              <a:rPr lang="en-US" altLang="zh-CN" sz="2400" b="1">
                <a:solidFill>
                  <a:srgbClr val="000000"/>
                </a:solidFill>
              </a:rPr>
              <a:t>int nCount		  // nCount</a:t>
            </a:r>
            <a:r>
              <a:rPr lang="zh-CN" altLang="en-US" sz="2400" b="1">
                <a:solidFill>
                  <a:srgbClr val="000000"/>
                </a:solidFill>
              </a:rPr>
              <a:t>为</a:t>
            </a:r>
            <a:r>
              <a:rPr lang="en-US" altLang="zh-CN" sz="2400" b="1">
                <a:solidFill>
                  <a:srgbClr val="000000"/>
                </a:solidFill>
              </a:rPr>
              <a:t>POINT</a:t>
            </a:r>
            <a:r>
              <a:rPr lang="zh-CN" altLang="en-US" sz="2400" b="1">
                <a:solidFill>
                  <a:srgbClr val="000000"/>
                </a:solidFill>
              </a:rPr>
              <a:t>数组中点的个数</a:t>
            </a:r>
          </a:p>
          <a:p>
            <a:pPr>
              <a:spcBef>
                <a:spcPct val="0"/>
              </a:spcBef>
              <a:buClrTx/>
              <a:buFontTx/>
              <a:buNone/>
            </a:pPr>
            <a:r>
              <a:rPr lang="en-US" altLang="zh-CN" sz="2400" b="1">
                <a:solidFill>
                  <a:srgbClr val="000000"/>
                </a:solidFill>
              </a:rPr>
              <a:t>)</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dissolve">
                                      <p:cBhvr>
                                        <p:cTn id="7" dur="500"/>
                                        <p:tgtEl>
                                          <p:spTgt spid="32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checkerboard(across)">
                                      <p:cBhvr>
                                        <p:cTn id="12" dur="500"/>
                                        <p:tgtEl>
                                          <p:spTgt spid="32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2773"/>
                                        </p:tgtEl>
                                        <p:attrNameLst>
                                          <p:attrName>style.visibility</p:attrName>
                                        </p:attrNameLst>
                                      </p:cBhvr>
                                      <p:to>
                                        <p:strVal val="visible"/>
                                      </p:to>
                                    </p:set>
                                    <p:animEffect transition="in" filter="checkerboard(down)">
                                      <p:cBhvr>
                                        <p:cTn id="17"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P spid="32772" grpId="0" animBg="1" autoUpdateAnimBg="0"/>
      <p:bldP spid="3277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026"/>
          <p:cNvSpPr txBox="1">
            <a:spLocks noChangeArrowheads="1"/>
          </p:cNvSpPr>
          <p:nvPr/>
        </p:nvSpPr>
        <p:spPr bwMode="auto">
          <a:xfrm>
            <a:off x="377825" y="152400"/>
            <a:ext cx="9528175" cy="33782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000000"/>
                </a:solidFill>
              </a:rPr>
              <a:t>4</a:t>
            </a:r>
            <a:r>
              <a:rPr lang="zh-CN" altLang="en-US" sz="2400" b="1">
                <a:solidFill>
                  <a:srgbClr val="000000"/>
                </a:solidFill>
              </a:rPr>
              <a:t>． 绘制椭圆弧线的函数</a:t>
            </a:r>
            <a:r>
              <a:rPr lang="en-US" altLang="zh-CN" sz="2400" b="1">
                <a:solidFill>
                  <a:srgbClr val="000000"/>
                </a:solidFill>
              </a:rPr>
              <a:t>Arc</a:t>
            </a:r>
            <a:r>
              <a:rPr lang="zh-CN" altLang="en-US" sz="2400" b="1">
                <a:solidFill>
                  <a:srgbClr val="000000"/>
                </a:solidFill>
              </a:rPr>
              <a:t>，</a:t>
            </a:r>
          </a:p>
          <a:p>
            <a:pPr>
              <a:spcBef>
                <a:spcPct val="0"/>
              </a:spcBef>
              <a:buClrTx/>
              <a:buFontTx/>
              <a:buNone/>
            </a:pPr>
            <a:r>
              <a:rPr lang="en-US" altLang="zh-CN" sz="2400" b="1">
                <a:solidFill>
                  <a:srgbClr val="000000"/>
                </a:solidFill>
              </a:rPr>
              <a:t>BOOL </a:t>
            </a:r>
            <a:r>
              <a:rPr lang="en-US" altLang="zh-CN" sz="2400" b="1">
                <a:solidFill>
                  <a:srgbClr val="990099"/>
                </a:solidFill>
              </a:rPr>
              <a:t>Arc</a:t>
            </a:r>
            <a:endParaRPr lang="en-US" altLang="zh-CN" sz="2400" b="1">
              <a:solidFill>
                <a:srgbClr val="000000"/>
              </a:solidFill>
            </a:endParaRPr>
          </a:p>
          <a:p>
            <a:pPr lvl="2">
              <a:spcBef>
                <a:spcPct val="0"/>
              </a:spcBef>
              <a:buFontTx/>
              <a:buNone/>
            </a:pPr>
            <a:r>
              <a:rPr lang="en-US" altLang="zh-CN" b="1">
                <a:solidFill>
                  <a:srgbClr val="000000"/>
                </a:solidFill>
              </a:rPr>
              <a:t>(</a:t>
            </a:r>
          </a:p>
          <a:p>
            <a:pPr lvl="2">
              <a:spcBef>
                <a:spcPct val="0"/>
              </a:spcBef>
              <a:buFontTx/>
              <a:buNone/>
            </a:pPr>
            <a:r>
              <a:rPr lang="en-US" altLang="zh-CN" b="1">
                <a:solidFill>
                  <a:srgbClr val="000000"/>
                </a:solidFill>
              </a:rPr>
              <a:t>HDC hdc,</a:t>
            </a:r>
          </a:p>
          <a:p>
            <a:pPr lvl="2">
              <a:spcBef>
                <a:spcPct val="0"/>
              </a:spcBef>
              <a:buFontTx/>
              <a:buNone/>
            </a:pPr>
            <a:r>
              <a:rPr lang="en-US" altLang="zh-CN" b="1">
                <a:solidFill>
                  <a:srgbClr val="000000"/>
                </a:solidFill>
              </a:rPr>
              <a:t>int X1,intY1,		//</a:t>
            </a:r>
            <a:r>
              <a:rPr lang="zh-CN" altLang="en-US" b="1">
                <a:solidFill>
                  <a:srgbClr val="000000"/>
                </a:solidFill>
              </a:rPr>
              <a:t>边框矩形左上角的逻辑坐标</a:t>
            </a:r>
          </a:p>
          <a:p>
            <a:pPr lvl="2">
              <a:spcBef>
                <a:spcPct val="0"/>
              </a:spcBef>
              <a:buFontTx/>
              <a:buNone/>
            </a:pPr>
            <a:r>
              <a:rPr lang="en-US" altLang="zh-CN" b="1">
                <a:solidFill>
                  <a:srgbClr val="000000"/>
                </a:solidFill>
              </a:rPr>
              <a:t>int X2,int Y2,		//</a:t>
            </a:r>
            <a:r>
              <a:rPr lang="zh-CN" altLang="en-US" b="1">
                <a:solidFill>
                  <a:srgbClr val="000000"/>
                </a:solidFill>
              </a:rPr>
              <a:t>边框矩形右下角的逻辑坐标</a:t>
            </a:r>
          </a:p>
          <a:p>
            <a:pPr lvl="2">
              <a:spcBef>
                <a:spcPct val="0"/>
              </a:spcBef>
              <a:buFontTx/>
              <a:buNone/>
            </a:pPr>
            <a:r>
              <a:rPr lang="en-US" altLang="zh-CN" b="1">
                <a:solidFill>
                  <a:srgbClr val="000000"/>
                </a:solidFill>
              </a:rPr>
              <a:t>int X3,int Y3,		//</a:t>
            </a:r>
            <a:r>
              <a:rPr lang="zh-CN" altLang="en-US" b="1">
                <a:solidFill>
                  <a:srgbClr val="000000"/>
                </a:solidFill>
              </a:rPr>
              <a:t>椭圆弧起始点坐标</a:t>
            </a:r>
          </a:p>
          <a:p>
            <a:pPr lvl="2">
              <a:spcBef>
                <a:spcPct val="0"/>
              </a:spcBef>
              <a:buFontTx/>
              <a:buNone/>
            </a:pPr>
            <a:r>
              <a:rPr lang="en-US" altLang="zh-CN" b="1">
                <a:solidFill>
                  <a:srgbClr val="000000"/>
                </a:solidFill>
              </a:rPr>
              <a:t>int X4,int Y4		//</a:t>
            </a:r>
            <a:r>
              <a:rPr lang="zh-CN" altLang="en-US" b="1">
                <a:solidFill>
                  <a:srgbClr val="000000"/>
                </a:solidFill>
              </a:rPr>
              <a:t>椭圆弧终止点坐标</a:t>
            </a:r>
          </a:p>
          <a:p>
            <a:pPr lvl="2">
              <a:spcBef>
                <a:spcPct val="0"/>
              </a:spcBef>
              <a:buFontTx/>
              <a:buNone/>
            </a:pPr>
            <a:r>
              <a:rPr lang="en-US" altLang="zh-CN" b="1">
                <a:solidFill>
                  <a:srgbClr val="000000"/>
                </a:solidFill>
              </a:rPr>
              <a:t>) </a:t>
            </a:r>
          </a:p>
        </p:txBody>
      </p:sp>
      <p:grpSp>
        <p:nvGrpSpPr>
          <p:cNvPr id="26627" name="Group 1055"/>
          <p:cNvGrpSpPr>
            <a:grpSpLocks/>
          </p:cNvGrpSpPr>
          <p:nvPr/>
        </p:nvGrpSpPr>
        <p:grpSpPr bwMode="auto">
          <a:xfrm>
            <a:off x="1790700" y="3868738"/>
            <a:ext cx="5445125" cy="2151062"/>
            <a:chOff x="1142" y="2449"/>
            <a:chExt cx="3430" cy="1355"/>
          </a:xfrm>
        </p:grpSpPr>
        <p:sp>
          <p:nvSpPr>
            <p:cNvPr id="26634" name="Rectangle 1029"/>
            <p:cNvSpPr>
              <a:spLocks noChangeArrowheads="1"/>
            </p:cNvSpPr>
            <p:nvPr/>
          </p:nvSpPr>
          <p:spPr bwMode="auto">
            <a:xfrm>
              <a:off x="1670" y="2708"/>
              <a:ext cx="2110" cy="542"/>
            </a:xfrm>
            <a:prstGeom prst="rect">
              <a:avLst/>
            </a:prstGeom>
            <a:solidFill>
              <a:srgbClr val="FFFFFF"/>
            </a:solidFill>
            <a:ln w="57150" cap="rnd">
              <a:solidFill>
                <a:srgbClr val="FF33CC"/>
              </a:solidFill>
              <a:prstDash val="sysDot"/>
              <a:miter lim="800000"/>
              <a:headEnd/>
              <a:tailEnd/>
            </a:ln>
          </p:spPr>
          <p:txBody>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26635" name="Oval 1031"/>
            <p:cNvSpPr>
              <a:spLocks noChangeArrowheads="1"/>
            </p:cNvSpPr>
            <p:nvPr/>
          </p:nvSpPr>
          <p:spPr bwMode="auto">
            <a:xfrm>
              <a:off x="1670" y="2720"/>
              <a:ext cx="2110" cy="542"/>
            </a:xfrm>
            <a:prstGeom prst="ellipse">
              <a:avLst/>
            </a:prstGeom>
            <a:solidFill>
              <a:srgbClr val="FFFFFF"/>
            </a:solidFill>
            <a:ln w="57150">
              <a:solidFill>
                <a:srgbClr val="FF33CC"/>
              </a:solidFill>
              <a:prstDash val="sysDot"/>
              <a:round/>
              <a:headEnd/>
              <a:tailEnd/>
            </a:ln>
          </p:spPr>
          <p:txBody>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26636" name="Line 1032"/>
            <p:cNvSpPr>
              <a:spLocks noChangeShapeType="1"/>
            </p:cNvSpPr>
            <p:nvPr/>
          </p:nvSpPr>
          <p:spPr bwMode="auto">
            <a:xfrm>
              <a:off x="1142" y="2993"/>
              <a:ext cx="3430" cy="0"/>
            </a:xfrm>
            <a:prstGeom prst="line">
              <a:avLst/>
            </a:prstGeom>
            <a:noFill/>
            <a:ln w="57150">
              <a:solidFill>
                <a:srgbClr val="FF33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7" name="Line 1033"/>
            <p:cNvSpPr>
              <a:spLocks noChangeShapeType="1"/>
            </p:cNvSpPr>
            <p:nvPr/>
          </p:nvSpPr>
          <p:spPr bwMode="auto">
            <a:xfrm>
              <a:off x="2725" y="2449"/>
              <a:ext cx="0" cy="1355"/>
            </a:xfrm>
            <a:prstGeom prst="line">
              <a:avLst/>
            </a:prstGeom>
            <a:noFill/>
            <a:ln w="57150">
              <a:solidFill>
                <a:srgbClr val="FF33CC"/>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Text Box 1041"/>
            <p:cNvSpPr txBox="1">
              <a:spLocks noChangeArrowheads="1"/>
            </p:cNvSpPr>
            <p:nvPr/>
          </p:nvSpPr>
          <p:spPr bwMode="auto">
            <a:xfrm>
              <a:off x="1330" y="2472"/>
              <a:ext cx="676" cy="24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80000"/>
                </a:lnSpc>
                <a:spcBef>
                  <a:spcPct val="0"/>
                </a:spcBef>
                <a:buClrTx/>
                <a:buFontTx/>
                <a:buNone/>
              </a:pPr>
              <a:r>
                <a:rPr lang="en-US" altLang="zh-CN" sz="2400" b="1">
                  <a:solidFill>
                    <a:srgbClr val="990099"/>
                  </a:solidFill>
                  <a:ea typeface="楷体" panose="02010609060101010101" pitchFamily="49" charset="-122"/>
                </a:rPr>
                <a:t>(x1,y1)</a:t>
              </a:r>
            </a:p>
          </p:txBody>
        </p:sp>
        <p:sp>
          <p:nvSpPr>
            <p:cNvPr id="26639" name="Text Box 1044"/>
            <p:cNvSpPr txBox="1">
              <a:spLocks noChangeArrowheads="1"/>
            </p:cNvSpPr>
            <p:nvPr/>
          </p:nvSpPr>
          <p:spPr bwMode="auto">
            <a:xfrm>
              <a:off x="3424" y="3255"/>
              <a:ext cx="676" cy="24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80000"/>
                </a:lnSpc>
                <a:spcBef>
                  <a:spcPct val="0"/>
                </a:spcBef>
                <a:buClrTx/>
                <a:buFontTx/>
                <a:buNone/>
              </a:pPr>
              <a:r>
                <a:rPr lang="en-US" altLang="zh-CN" sz="2400" b="1">
                  <a:solidFill>
                    <a:srgbClr val="FF0066"/>
                  </a:solidFill>
                  <a:ea typeface="楷体" panose="02010609060101010101" pitchFamily="49" charset="-122"/>
                </a:rPr>
                <a:t>(x2,y2)</a:t>
              </a:r>
            </a:p>
          </p:txBody>
        </p:sp>
        <p:sp>
          <p:nvSpPr>
            <p:cNvPr id="26640" name="Oval 1045"/>
            <p:cNvSpPr>
              <a:spLocks noChangeArrowheads="1"/>
            </p:cNvSpPr>
            <p:nvPr/>
          </p:nvSpPr>
          <p:spPr bwMode="auto">
            <a:xfrm>
              <a:off x="1634" y="2700"/>
              <a:ext cx="96" cy="48"/>
            </a:xfrm>
            <a:prstGeom prst="ellipse">
              <a:avLst/>
            </a:prstGeom>
            <a:solidFill>
              <a:srgbClr val="660033"/>
            </a:solidFill>
            <a:ln w="9525">
              <a:solidFill>
                <a:srgbClr val="9900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26641" name="Oval 1046"/>
            <p:cNvSpPr>
              <a:spLocks noChangeArrowheads="1"/>
            </p:cNvSpPr>
            <p:nvPr/>
          </p:nvSpPr>
          <p:spPr bwMode="auto">
            <a:xfrm>
              <a:off x="3746" y="3228"/>
              <a:ext cx="48" cy="48"/>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26642" name="Oval 1047"/>
            <p:cNvSpPr>
              <a:spLocks noChangeArrowheads="1"/>
            </p:cNvSpPr>
            <p:nvPr/>
          </p:nvSpPr>
          <p:spPr bwMode="auto">
            <a:xfrm>
              <a:off x="3746" y="2940"/>
              <a:ext cx="48"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26643" name="Text Box 1048"/>
            <p:cNvSpPr txBox="1">
              <a:spLocks noChangeArrowheads="1"/>
            </p:cNvSpPr>
            <p:nvPr/>
          </p:nvSpPr>
          <p:spPr bwMode="auto">
            <a:xfrm>
              <a:off x="3784" y="2763"/>
              <a:ext cx="676" cy="24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80000"/>
                </a:lnSpc>
                <a:spcBef>
                  <a:spcPct val="0"/>
                </a:spcBef>
                <a:buClrTx/>
                <a:buFontTx/>
                <a:buNone/>
              </a:pPr>
              <a:r>
                <a:rPr lang="en-US" altLang="zh-CN" sz="2400" b="1">
                  <a:ea typeface="楷体" panose="02010609060101010101" pitchFamily="49" charset="-122"/>
                </a:rPr>
                <a:t>(x3,y3)</a:t>
              </a:r>
            </a:p>
          </p:txBody>
        </p:sp>
        <p:sp>
          <p:nvSpPr>
            <p:cNvPr id="26644" name="Oval 1050"/>
            <p:cNvSpPr>
              <a:spLocks noChangeArrowheads="1"/>
            </p:cNvSpPr>
            <p:nvPr/>
          </p:nvSpPr>
          <p:spPr bwMode="auto">
            <a:xfrm>
              <a:off x="2882" y="2700"/>
              <a:ext cx="96"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26645" name="Text Box 1051"/>
            <p:cNvSpPr txBox="1">
              <a:spLocks noChangeArrowheads="1"/>
            </p:cNvSpPr>
            <p:nvPr/>
          </p:nvSpPr>
          <p:spPr bwMode="auto">
            <a:xfrm>
              <a:off x="2692" y="2475"/>
              <a:ext cx="676" cy="24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80000"/>
                </a:lnSpc>
                <a:spcBef>
                  <a:spcPct val="0"/>
                </a:spcBef>
                <a:buClrTx/>
                <a:buFontTx/>
                <a:buNone/>
              </a:pPr>
              <a:r>
                <a:rPr lang="en-US" altLang="zh-CN" sz="2400" b="1">
                  <a:solidFill>
                    <a:srgbClr val="FF0000"/>
                  </a:solidFill>
                  <a:ea typeface="楷体" panose="02010609060101010101" pitchFamily="49" charset="-122"/>
                </a:rPr>
                <a:t>(x4,y4)</a:t>
              </a:r>
            </a:p>
          </p:txBody>
        </p:sp>
      </p:grpSp>
      <p:sp>
        <p:nvSpPr>
          <p:cNvPr id="34827" name="Line 1035"/>
          <p:cNvSpPr>
            <a:spLocks noChangeShapeType="1"/>
          </p:cNvSpPr>
          <p:nvPr/>
        </p:nvSpPr>
        <p:spPr bwMode="auto">
          <a:xfrm flipV="1">
            <a:off x="4343400" y="3887788"/>
            <a:ext cx="628650" cy="86042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Line 1036"/>
          <p:cNvSpPr>
            <a:spLocks noChangeShapeType="1"/>
          </p:cNvSpPr>
          <p:nvPr/>
        </p:nvSpPr>
        <p:spPr bwMode="auto">
          <a:xfrm>
            <a:off x="4364038" y="4724400"/>
            <a:ext cx="188436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Arc 1034"/>
          <p:cNvSpPr>
            <a:spLocks/>
          </p:cNvSpPr>
          <p:nvPr/>
        </p:nvSpPr>
        <p:spPr bwMode="auto">
          <a:xfrm>
            <a:off x="4622800" y="4321175"/>
            <a:ext cx="1377950" cy="430213"/>
          </a:xfrm>
          <a:custGeom>
            <a:avLst/>
            <a:gdLst>
              <a:gd name="T0" fmla="*/ 0 w 22006"/>
              <a:gd name="T1" fmla="*/ 31728 h 21600"/>
              <a:gd name="T2" fmla="*/ 2147483646 w 22006"/>
              <a:gd name="T3" fmla="*/ 170664461 h 21600"/>
              <a:gd name="T4" fmla="*/ 99680775 w 22006"/>
              <a:gd name="T5" fmla="*/ 170664461 h 21600"/>
              <a:gd name="T6" fmla="*/ 0 60000 65536"/>
              <a:gd name="T7" fmla="*/ 0 60000 65536"/>
              <a:gd name="T8" fmla="*/ 0 60000 65536"/>
            </a:gdLst>
            <a:ahLst/>
            <a:cxnLst>
              <a:cxn ang="T6">
                <a:pos x="T0" y="T1"/>
              </a:cxn>
              <a:cxn ang="T7">
                <a:pos x="T2" y="T3"/>
              </a:cxn>
              <a:cxn ang="T8">
                <a:pos x="T4" y="T5"/>
              </a:cxn>
            </a:cxnLst>
            <a:rect l="0" t="0" r="r" b="b"/>
            <a:pathLst>
              <a:path w="22006" h="21600" fill="none" extrusionOk="0">
                <a:moveTo>
                  <a:pt x="-1" y="3"/>
                </a:moveTo>
                <a:cubicBezTo>
                  <a:pt x="135" y="1"/>
                  <a:pt x="270" y="-1"/>
                  <a:pt x="406" y="0"/>
                </a:cubicBezTo>
                <a:cubicBezTo>
                  <a:pt x="12335" y="0"/>
                  <a:pt x="22006" y="9670"/>
                  <a:pt x="22006" y="21600"/>
                </a:cubicBezTo>
              </a:path>
              <a:path w="22006" h="21600" stroke="0" extrusionOk="0">
                <a:moveTo>
                  <a:pt x="-1" y="3"/>
                </a:moveTo>
                <a:cubicBezTo>
                  <a:pt x="135" y="1"/>
                  <a:pt x="270" y="-1"/>
                  <a:pt x="406" y="0"/>
                </a:cubicBezTo>
                <a:cubicBezTo>
                  <a:pt x="12335" y="0"/>
                  <a:pt x="22006" y="9670"/>
                  <a:pt x="22006" y="21600"/>
                </a:cubicBezTo>
                <a:lnTo>
                  <a:pt x="406" y="21600"/>
                </a:lnTo>
                <a:lnTo>
                  <a:pt x="-1" y="3"/>
                </a:lnTo>
                <a:close/>
              </a:path>
            </a:pathLst>
          </a:cu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4848" name="Group 1056"/>
          <p:cNvGrpSpPr>
            <a:grpSpLocks/>
          </p:cNvGrpSpPr>
          <p:nvPr/>
        </p:nvGrpSpPr>
        <p:grpSpPr bwMode="auto">
          <a:xfrm>
            <a:off x="5449888" y="3505200"/>
            <a:ext cx="2093912" cy="860425"/>
            <a:chOff x="3385" y="2268"/>
            <a:chExt cx="1319" cy="542"/>
          </a:xfrm>
        </p:grpSpPr>
        <p:sp>
          <p:nvSpPr>
            <p:cNvPr id="26632" name="Line 1037"/>
            <p:cNvSpPr>
              <a:spLocks noChangeShapeType="1"/>
            </p:cNvSpPr>
            <p:nvPr/>
          </p:nvSpPr>
          <p:spPr bwMode="auto">
            <a:xfrm flipH="1">
              <a:off x="3385" y="2539"/>
              <a:ext cx="396" cy="271"/>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Text Box 1038"/>
            <p:cNvSpPr txBox="1">
              <a:spLocks noChangeArrowheads="1"/>
            </p:cNvSpPr>
            <p:nvPr/>
          </p:nvSpPr>
          <p:spPr bwMode="auto">
            <a:xfrm>
              <a:off x="3781" y="2268"/>
              <a:ext cx="923" cy="271"/>
            </a:xfrm>
            <a:prstGeom prst="rect">
              <a:avLst/>
            </a:prstGeom>
            <a:solidFill>
              <a:srgbClr val="FFFFFF"/>
            </a:solidFill>
            <a:ln w="57150">
              <a:solidFill>
                <a:srgbClr val="0000FF"/>
              </a:solidFill>
              <a:miter lim="800000"/>
              <a:headEnd/>
              <a:tailEnd/>
            </a:ln>
          </p:spPr>
          <p:txBody>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2000" b="1"/>
                <a:t>所画曲线</a:t>
              </a:r>
              <a:endParaRPr lang="zh-CN" altLang="en-US" sz="1000" b="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7"/>
                                        </p:tgtEl>
                                        <p:attrNameLst>
                                          <p:attrName>style.visibility</p:attrName>
                                        </p:attrNameLst>
                                      </p:cBhvr>
                                      <p:to>
                                        <p:strVal val="visible"/>
                                      </p:to>
                                    </p:set>
                                    <p:animEffect transition="in" filter="wipe(left)">
                                      <p:cBhvr>
                                        <p:cTn id="7" dur="500"/>
                                        <p:tgtEl>
                                          <p:spTgt spid="3482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828"/>
                                        </p:tgtEl>
                                        <p:attrNameLst>
                                          <p:attrName>style.visibility</p:attrName>
                                        </p:attrNameLst>
                                      </p:cBhvr>
                                      <p:to>
                                        <p:strVal val="visible"/>
                                      </p:to>
                                    </p:set>
                                    <p:animEffect transition="in" filter="wipe(left)">
                                      <p:cBhvr>
                                        <p:cTn id="11" dur="500"/>
                                        <p:tgtEl>
                                          <p:spTgt spid="34828"/>
                                        </p:tgtEl>
                                      </p:cBhvr>
                                    </p:animEffect>
                                  </p:childTnLst>
                                </p:cTn>
                              </p:par>
                            </p:childTnLst>
                          </p:cTn>
                        </p:par>
                        <p:par>
                          <p:cTn id="12" fill="hold" nodeType="afterGroup">
                            <p:stCondLst>
                              <p:cond delay="1000"/>
                            </p:stCondLst>
                            <p:childTnLst>
                              <p:par>
                                <p:cTn id="13" presetID="19" presetClass="entr" presetSubtype="10" fill="hold" grpId="0" nodeType="afterEffect">
                                  <p:stCondLst>
                                    <p:cond delay="0"/>
                                  </p:stCondLst>
                                  <p:childTnLst>
                                    <p:set>
                                      <p:cBhvr>
                                        <p:cTn id="14" dur="1" fill="hold">
                                          <p:stCondLst>
                                            <p:cond delay="0"/>
                                          </p:stCondLst>
                                        </p:cTn>
                                        <p:tgtEl>
                                          <p:spTgt spid="34826"/>
                                        </p:tgtEl>
                                        <p:attrNameLst>
                                          <p:attrName>style.visibility</p:attrName>
                                        </p:attrNameLst>
                                      </p:cBhvr>
                                      <p:to>
                                        <p:strVal val="visible"/>
                                      </p:to>
                                    </p:set>
                                    <p:anim calcmode="lin" valueType="num">
                                      <p:cBhvr>
                                        <p:cTn id="15" dur="5000" fill="hold"/>
                                        <p:tgtEl>
                                          <p:spTgt spid="34826"/>
                                        </p:tgtEl>
                                        <p:attrNameLst>
                                          <p:attrName>ppt_w</p:attrName>
                                        </p:attrNameLst>
                                      </p:cBhvr>
                                      <p:tavLst>
                                        <p:tav tm="0" fmla="#ppt_w*sin(2.5*pi*$)">
                                          <p:val>
                                            <p:fltVal val="0"/>
                                          </p:val>
                                        </p:tav>
                                        <p:tav tm="100000">
                                          <p:val>
                                            <p:fltVal val="1"/>
                                          </p:val>
                                        </p:tav>
                                      </p:tavLst>
                                    </p:anim>
                                    <p:anim calcmode="lin" valueType="num">
                                      <p:cBhvr>
                                        <p:cTn id="16" dur="5000" fill="hold"/>
                                        <p:tgtEl>
                                          <p:spTgt spid="34826"/>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6000"/>
                            </p:stCondLst>
                            <p:childTnLst>
                              <p:par>
                                <p:cTn id="18" presetID="22" presetClass="entr" presetSubtype="2" fill="hold" nodeType="afterEffect">
                                  <p:stCondLst>
                                    <p:cond delay="0"/>
                                  </p:stCondLst>
                                  <p:childTnLst>
                                    <p:set>
                                      <p:cBhvr>
                                        <p:cTn id="19" dur="1" fill="hold">
                                          <p:stCondLst>
                                            <p:cond delay="0"/>
                                          </p:stCondLst>
                                        </p:cTn>
                                        <p:tgtEl>
                                          <p:spTgt spid="34848"/>
                                        </p:tgtEl>
                                        <p:attrNameLst>
                                          <p:attrName>style.visibility</p:attrName>
                                        </p:attrNameLst>
                                      </p:cBhvr>
                                      <p:to>
                                        <p:strVal val="visible"/>
                                      </p:to>
                                    </p:set>
                                    <p:animEffect transition="in" filter="wipe(right)">
                                      <p:cBhvr>
                                        <p:cTn id="20" dur="500"/>
                                        <p:tgtEl>
                                          <p:spTgt spid="34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7" grpId="0" animBg="1"/>
      <p:bldP spid="34828" grpId="0" animBg="1"/>
      <p:bldP spid="348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026"/>
          <p:cNvSpPr txBox="1">
            <a:spLocks noChangeArrowheads="1"/>
          </p:cNvSpPr>
          <p:nvPr/>
        </p:nvSpPr>
        <p:spPr bwMode="auto">
          <a:xfrm>
            <a:off x="230188" y="193675"/>
            <a:ext cx="9263062" cy="33782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000000"/>
                </a:solidFill>
              </a:rPr>
              <a:t>5</a:t>
            </a:r>
            <a:r>
              <a:rPr lang="zh-CN" altLang="en-US" sz="2400" b="1">
                <a:solidFill>
                  <a:srgbClr val="000000"/>
                </a:solidFill>
              </a:rPr>
              <a:t>． 绘制饼图，并用当前画刷进行填充</a:t>
            </a:r>
          </a:p>
          <a:p>
            <a:pPr>
              <a:spcBef>
                <a:spcPct val="0"/>
              </a:spcBef>
              <a:buClrTx/>
              <a:buFontTx/>
              <a:buNone/>
            </a:pPr>
            <a:r>
              <a:rPr lang="en-US" altLang="zh-CN" sz="2400" b="1">
                <a:solidFill>
                  <a:srgbClr val="000000"/>
                </a:solidFill>
              </a:rPr>
              <a:t>BOOL </a:t>
            </a:r>
            <a:r>
              <a:rPr lang="en-US" altLang="zh-CN" sz="2400" b="1">
                <a:solidFill>
                  <a:srgbClr val="990099"/>
                </a:solidFill>
              </a:rPr>
              <a:t>Pie</a:t>
            </a:r>
            <a:endParaRPr lang="en-US" altLang="zh-CN" sz="2400" b="1">
              <a:solidFill>
                <a:srgbClr val="000000"/>
              </a:solidFill>
            </a:endParaRPr>
          </a:p>
          <a:p>
            <a:pPr lvl="2">
              <a:spcBef>
                <a:spcPct val="0"/>
              </a:spcBef>
              <a:buFontTx/>
              <a:buNone/>
            </a:pPr>
            <a:r>
              <a:rPr lang="en-US" altLang="zh-CN" b="1">
                <a:solidFill>
                  <a:srgbClr val="000000"/>
                </a:solidFill>
              </a:rPr>
              <a:t>(</a:t>
            </a:r>
          </a:p>
          <a:p>
            <a:pPr lvl="2">
              <a:spcBef>
                <a:spcPct val="0"/>
              </a:spcBef>
              <a:buFontTx/>
              <a:buNone/>
            </a:pPr>
            <a:r>
              <a:rPr lang="en-US" altLang="zh-CN" b="1">
                <a:solidFill>
                  <a:srgbClr val="000000"/>
                </a:solidFill>
              </a:rPr>
              <a:t>HDC hdc,</a:t>
            </a:r>
          </a:p>
          <a:p>
            <a:pPr lvl="2">
              <a:spcBef>
                <a:spcPct val="0"/>
              </a:spcBef>
              <a:buFontTx/>
              <a:buNone/>
            </a:pPr>
            <a:r>
              <a:rPr lang="en-US" altLang="zh-CN" b="1">
                <a:solidFill>
                  <a:srgbClr val="000000"/>
                </a:solidFill>
              </a:rPr>
              <a:t>int X1,intY1,		//</a:t>
            </a:r>
            <a:r>
              <a:rPr lang="zh-CN" altLang="en-US" b="1">
                <a:solidFill>
                  <a:srgbClr val="000000"/>
                </a:solidFill>
              </a:rPr>
              <a:t>边框矩形左上角的逻辑坐标</a:t>
            </a:r>
          </a:p>
          <a:p>
            <a:pPr lvl="2">
              <a:spcBef>
                <a:spcPct val="0"/>
              </a:spcBef>
              <a:buFontTx/>
              <a:buNone/>
            </a:pPr>
            <a:r>
              <a:rPr lang="en-US" altLang="zh-CN" b="1">
                <a:solidFill>
                  <a:srgbClr val="000000"/>
                </a:solidFill>
              </a:rPr>
              <a:t>int X2,int Y2,		//</a:t>
            </a:r>
            <a:r>
              <a:rPr lang="zh-CN" altLang="en-US" b="1">
                <a:solidFill>
                  <a:srgbClr val="000000"/>
                </a:solidFill>
              </a:rPr>
              <a:t>边框矩形右下角的逻辑坐标</a:t>
            </a:r>
          </a:p>
          <a:p>
            <a:pPr lvl="2">
              <a:spcBef>
                <a:spcPct val="0"/>
              </a:spcBef>
              <a:buFontTx/>
              <a:buNone/>
            </a:pPr>
            <a:r>
              <a:rPr lang="en-US" altLang="zh-CN" b="1">
                <a:solidFill>
                  <a:srgbClr val="000000"/>
                </a:solidFill>
              </a:rPr>
              <a:t>int X3,int Y3,		//</a:t>
            </a:r>
            <a:r>
              <a:rPr lang="zh-CN" altLang="en-US" b="1">
                <a:solidFill>
                  <a:srgbClr val="000000"/>
                </a:solidFill>
              </a:rPr>
              <a:t>椭圆弧起始经线的确定点坐标</a:t>
            </a:r>
          </a:p>
          <a:p>
            <a:pPr lvl="2">
              <a:spcBef>
                <a:spcPct val="0"/>
              </a:spcBef>
              <a:buFontTx/>
              <a:buNone/>
            </a:pPr>
            <a:r>
              <a:rPr lang="en-US" altLang="zh-CN" b="1">
                <a:solidFill>
                  <a:srgbClr val="000000"/>
                </a:solidFill>
              </a:rPr>
              <a:t>int X4,int Y4		//</a:t>
            </a:r>
            <a:r>
              <a:rPr lang="zh-CN" altLang="en-US" b="1">
                <a:solidFill>
                  <a:srgbClr val="000000"/>
                </a:solidFill>
              </a:rPr>
              <a:t>椭圆弧终止经线的确定点坐标</a:t>
            </a:r>
          </a:p>
          <a:p>
            <a:pPr lvl="2">
              <a:spcBef>
                <a:spcPct val="0"/>
              </a:spcBef>
              <a:buFontTx/>
              <a:buNone/>
            </a:pPr>
            <a:r>
              <a:rPr lang="en-US" altLang="zh-CN" b="1">
                <a:solidFill>
                  <a:srgbClr val="000000"/>
                </a:solidFill>
              </a:rPr>
              <a:t>)</a:t>
            </a:r>
          </a:p>
        </p:txBody>
      </p:sp>
      <p:grpSp>
        <p:nvGrpSpPr>
          <p:cNvPr id="27651" name="Group 1039"/>
          <p:cNvGrpSpPr>
            <a:grpSpLocks/>
          </p:cNvGrpSpPr>
          <p:nvPr/>
        </p:nvGrpSpPr>
        <p:grpSpPr bwMode="auto">
          <a:xfrm>
            <a:off x="1790700" y="3868738"/>
            <a:ext cx="5445125" cy="2151062"/>
            <a:chOff x="1142" y="2449"/>
            <a:chExt cx="3430" cy="1355"/>
          </a:xfrm>
        </p:grpSpPr>
        <p:sp>
          <p:nvSpPr>
            <p:cNvPr id="27658" name="Rectangle 1040"/>
            <p:cNvSpPr>
              <a:spLocks noChangeArrowheads="1"/>
            </p:cNvSpPr>
            <p:nvPr/>
          </p:nvSpPr>
          <p:spPr bwMode="auto">
            <a:xfrm>
              <a:off x="1670" y="2708"/>
              <a:ext cx="2110" cy="542"/>
            </a:xfrm>
            <a:prstGeom prst="rect">
              <a:avLst/>
            </a:prstGeom>
            <a:solidFill>
              <a:srgbClr val="FFFFFF"/>
            </a:solidFill>
            <a:ln w="57150" cap="rnd">
              <a:solidFill>
                <a:srgbClr val="FF33CC"/>
              </a:solidFill>
              <a:prstDash val="sysDot"/>
              <a:miter lim="800000"/>
              <a:headEnd/>
              <a:tailEnd/>
            </a:ln>
          </p:spPr>
          <p:txBody>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27659" name="Oval 1041"/>
            <p:cNvSpPr>
              <a:spLocks noChangeArrowheads="1"/>
            </p:cNvSpPr>
            <p:nvPr/>
          </p:nvSpPr>
          <p:spPr bwMode="auto">
            <a:xfrm>
              <a:off x="1670" y="2720"/>
              <a:ext cx="2110" cy="542"/>
            </a:xfrm>
            <a:prstGeom prst="ellipse">
              <a:avLst/>
            </a:prstGeom>
            <a:solidFill>
              <a:srgbClr val="FFFFFF"/>
            </a:solidFill>
            <a:ln w="57150">
              <a:solidFill>
                <a:srgbClr val="FF33CC"/>
              </a:solidFill>
              <a:prstDash val="sysDot"/>
              <a:round/>
              <a:headEnd/>
              <a:tailEnd/>
            </a:ln>
          </p:spPr>
          <p:txBody>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27660" name="Line 1042"/>
            <p:cNvSpPr>
              <a:spLocks noChangeShapeType="1"/>
            </p:cNvSpPr>
            <p:nvPr/>
          </p:nvSpPr>
          <p:spPr bwMode="auto">
            <a:xfrm>
              <a:off x="1142" y="2993"/>
              <a:ext cx="3430" cy="0"/>
            </a:xfrm>
            <a:prstGeom prst="line">
              <a:avLst/>
            </a:prstGeom>
            <a:noFill/>
            <a:ln w="57150">
              <a:solidFill>
                <a:srgbClr val="FF33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1" name="Line 1043"/>
            <p:cNvSpPr>
              <a:spLocks noChangeShapeType="1"/>
            </p:cNvSpPr>
            <p:nvPr/>
          </p:nvSpPr>
          <p:spPr bwMode="auto">
            <a:xfrm>
              <a:off x="2725" y="2449"/>
              <a:ext cx="0" cy="1355"/>
            </a:xfrm>
            <a:prstGeom prst="line">
              <a:avLst/>
            </a:prstGeom>
            <a:noFill/>
            <a:ln w="57150">
              <a:solidFill>
                <a:srgbClr val="FF33CC"/>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Text Box 1044"/>
            <p:cNvSpPr txBox="1">
              <a:spLocks noChangeArrowheads="1"/>
            </p:cNvSpPr>
            <p:nvPr/>
          </p:nvSpPr>
          <p:spPr bwMode="auto">
            <a:xfrm>
              <a:off x="1330" y="2472"/>
              <a:ext cx="676" cy="24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80000"/>
                </a:lnSpc>
                <a:spcBef>
                  <a:spcPct val="0"/>
                </a:spcBef>
                <a:buClrTx/>
                <a:buFontTx/>
                <a:buNone/>
              </a:pPr>
              <a:r>
                <a:rPr lang="en-US" altLang="zh-CN" sz="2400" b="1">
                  <a:solidFill>
                    <a:srgbClr val="990099"/>
                  </a:solidFill>
                  <a:ea typeface="楷体" panose="02010609060101010101" pitchFamily="49" charset="-122"/>
                </a:rPr>
                <a:t>(x1,y1)</a:t>
              </a:r>
            </a:p>
          </p:txBody>
        </p:sp>
        <p:sp>
          <p:nvSpPr>
            <p:cNvPr id="27663" name="Text Box 1045"/>
            <p:cNvSpPr txBox="1">
              <a:spLocks noChangeArrowheads="1"/>
            </p:cNvSpPr>
            <p:nvPr/>
          </p:nvSpPr>
          <p:spPr bwMode="auto">
            <a:xfrm>
              <a:off x="3424" y="3255"/>
              <a:ext cx="676" cy="24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80000"/>
                </a:lnSpc>
                <a:spcBef>
                  <a:spcPct val="0"/>
                </a:spcBef>
                <a:buClrTx/>
                <a:buFontTx/>
                <a:buNone/>
              </a:pPr>
              <a:r>
                <a:rPr lang="en-US" altLang="zh-CN" sz="2400" b="1">
                  <a:solidFill>
                    <a:srgbClr val="FF0066"/>
                  </a:solidFill>
                  <a:ea typeface="楷体" panose="02010609060101010101" pitchFamily="49" charset="-122"/>
                </a:rPr>
                <a:t>(x2,y2)</a:t>
              </a:r>
            </a:p>
          </p:txBody>
        </p:sp>
        <p:sp>
          <p:nvSpPr>
            <p:cNvPr id="27664" name="Oval 1046"/>
            <p:cNvSpPr>
              <a:spLocks noChangeArrowheads="1"/>
            </p:cNvSpPr>
            <p:nvPr/>
          </p:nvSpPr>
          <p:spPr bwMode="auto">
            <a:xfrm>
              <a:off x="1634" y="2700"/>
              <a:ext cx="96" cy="48"/>
            </a:xfrm>
            <a:prstGeom prst="ellipse">
              <a:avLst/>
            </a:prstGeom>
            <a:solidFill>
              <a:srgbClr val="660033"/>
            </a:solidFill>
            <a:ln w="9525">
              <a:solidFill>
                <a:srgbClr val="9900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27665" name="Oval 1047"/>
            <p:cNvSpPr>
              <a:spLocks noChangeArrowheads="1"/>
            </p:cNvSpPr>
            <p:nvPr/>
          </p:nvSpPr>
          <p:spPr bwMode="auto">
            <a:xfrm>
              <a:off x="3746" y="3228"/>
              <a:ext cx="48" cy="48"/>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27666" name="Oval 1048"/>
            <p:cNvSpPr>
              <a:spLocks noChangeArrowheads="1"/>
            </p:cNvSpPr>
            <p:nvPr/>
          </p:nvSpPr>
          <p:spPr bwMode="auto">
            <a:xfrm>
              <a:off x="3746" y="2940"/>
              <a:ext cx="48"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27667" name="Text Box 1049"/>
            <p:cNvSpPr txBox="1">
              <a:spLocks noChangeArrowheads="1"/>
            </p:cNvSpPr>
            <p:nvPr/>
          </p:nvSpPr>
          <p:spPr bwMode="auto">
            <a:xfrm>
              <a:off x="3784" y="2763"/>
              <a:ext cx="676" cy="24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80000"/>
                </a:lnSpc>
                <a:spcBef>
                  <a:spcPct val="0"/>
                </a:spcBef>
                <a:buClrTx/>
                <a:buFontTx/>
                <a:buNone/>
              </a:pPr>
              <a:r>
                <a:rPr lang="en-US" altLang="zh-CN" sz="2400" b="1">
                  <a:ea typeface="楷体" panose="02010609060101010101" pitchFamily="49" charset="-122"/>
                </a:rPr>
                <a:t>(x3,y3)</a:t>
              </a:r>
            </a:p>
          </p:txBody>
        </p:sp>
        <p:sp>
          <p:nvSpPr>
            <p:cNvPr id="27668" name="Oval 1050"/>
            <p:cNvSpPr>
              <a:spLocks noChangeArrowheads="1"/>
            </p:cNvSpPr>
            <p:nvPr/>
          </p:nvSpPr>
          <p:spPr bwMode="auto">
            <a:xfrm>
              <a:off x="2882" y="2700"/>
              <a:ext cx="96"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27669" name="Text Box 1051"/>
            <p:cNvSpPr txBox="1">
              <a:spLocks noChangeArrowheads="1"/>
            </p:cNvSpPr>
            <p:nvPr/>
          </p:nvSpPr>
          <p:spPr bwMode="auto">
            <a:xfrm>
              <a:off x="2692" y="2475"/>
              <a:ext cx="676" cy="24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80000"/>
                </a:lnSpc>
                <a:spcBef>
                  <a:spcPct val="0"/>
                </a:spcBef>
                <a:buClrTx/>
                <a:buFontTx/>
                <a:buNone/>
              </a:pPr>
              <a:r>
                <a:rPr lang="en-US" altLang="zh-CN" sz="2400" b="1">
                  <a:solidFill>
                    <a:srgbClr val="FF0000"/>
                  </a:solidFill>
                  <a:ea typeface="楷体" panose="02010609060101010101" pitchFamily="49" charset="-122"/>
                </a:rPr>
                <a:t>(x4,y4)</a:t>
              </a:r>
            </a:p>
          </p:txBody>
        </p:sp>
      </p:grpSp>
      <p:sp>
        <p:nvSpPr>
          <p:cNvPr id="35868" name="Line 1052"/>
          <p:cNvSpPr>
            <a:spLocks noChangeShapeType="1"/>
          </p:cNvSpPr>
          <p:nvPr/>
        </p:nvSpPr>
        <p:spPr bwMode="auto">
          <a:xfrm flipV="1">
            <a:off x="4343400" y="4267200"/>
            <a:ext cx="304800" cy="48101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9" name="Arc 1053"/>
          <p:cNvSpPr>
            <a:spLocks/>
          </p:cNvSpPr>
          <p:nvPr/>
        </p:nvSpPr>
        <p:spPr bwMode="auto">
          <a:xfrm>
            <a:off x="4535488" y="4318000"/>
            <a:ext cx="1465262" cy="430213"/>
          </a:xfrm>
          <a:custGeom>
            <a:avLst/>
            <a:gdLst>
              <a:gd name="T0" fmla="*/ 0 w 21600"/>
              <a:gd name="T1" fmla="*/ 0 h 21600"/>
              <a:gd name="T2" fmla="*/ 2147483646 w 21600"/>
              <a:gd name="T3" fmla="*/ 170664461 h 21600"/>
              <a:gd name="T4" fmla="*/ 0 w 21600"/>
              <a:gd name="T5" fmla="*/ 17066446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5870" name="Group 1054"/>
          <p:cNvGrpSpPr>
            <a:grpSpLocks/>
          </p:cNvGrpSpPr>
          <p:nvPr/>
        </p:nvGrpSpPr>
        <p:grpSpPr bwMode="auto">
          <a:xfrm>
            <a:off x="5029200" y="3711575"/>
            <a:ext cx="2093913" cy="860425"/>
            <a:chOff x="3385" y="2268"/>
            <a:chExt cx="1319" cy="542"/>
          </a:xfrm>
        </p:grpSpPr>
        <p:sp>
          <p:nvSpPr>
            <p:cNvPr id="27656" name="Line 1055"/>
            <p:cNvSpPr>
              <a:spLocks noChangeShapeType="1"/>
            </p:cNvSpPr>
            <p:nvPr/>
          </p:nvSpPr>
          <p:spPr bwMode="auto">
            <a:xfrm flipH="1">
              <a:off x="3385" y="2539"/>
              <a:ext cx="396" cy="271"/>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7" name="Text Box 1056"/>
            <p:cNvSpPr txBox="1">
              <a:spLocks noChangeArrowheads="1"/>
            </p:cNvSpPr>
            <p:nvPr/>
          </p:nvSpPr>
          <p:spPr bwMode="auto">
            <a:xfrm>
              <a:off x="3781" y="2268"/>
              <a:ext cx="923" cy="271"/>
            </a:xfrm>
            <a:prstGeom prst="rect">
              <a:avLst/>
            </a:prstGeom>
            <a:solidFill>
              <a:srgbClr val="FFFFFF"/>
            </a:solidFill>
            <a:ln w="57150">
              <a:solidFill>
                <a:srgbClr val="0000FF"/>
              </a:solidFill>
              <a:miter lim="800000"/>
              <a:headEnd/>
              <a:tailEnd/>
            </a:ln>
          </p:spPr>
          <p:txBody>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2000" b="1"/>
                <a:t>所填区域</a:t>
              </a:r>
              <a:endParaRPr lang="zh-CN" altLang="en-US" sz="1000" b="1"/>
            </a:p>
          </p:txBody>
        </p:sp>
      </p:grpSp>
      <p:sp>
        <p:nvSpPr>
          <p:cNvPr id="35873" name="Line 1057"/>
          <p:cNvSpPr>
            <a:spLocks noChangeShapeType="1"/>
          </p:cNvSpPr>
          <p:nvPr/>
        </p:nvSpPr>
        <p:spPr bwMode="auto">
          <a:xfrm>
            <a:off x="4364038" y="4724400"/>
            <a:ext cx="157956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68"/>
                                        </p:tgtEl>
                                        <p:attrNameLst>
                                          <p:attrName>style.visibility</p:attrName>
                                        </p:attrNameLst>
                                      </p:cBhvr>
                                      <p:to>
                                        <p:strVal val="visible"/>
                                      </p:to>
                                    </p:set>
                                    <p:animEffect transition="in" filter="wipe(left)">
                                      <p:cBhvr>
                                        <p:cTn id="7" dur="500"/>
                                        <p:tgtEl>
                                          <p:spTgt spid="3586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873"/>
                                        </p:tgtEl>
                                        <p:attrNameLst>
                                          <p:attrName>style.visibility</p:attrName>
                                        </p:attrNameLst>
                                      </p:cBhvr>
                                      <p:to>
                                        <p:strVal val="visible"/>
                                      </p:to>
                                    </p:set>
                                    <p:animEffect transition="in" filter="wipe(left)">
                                      <p:cBhvr>
                                        <p:cTn id="11" dur="500"/>
                                        <p:tgtEl>
                                          <p:spTgt spid="35873"/>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35869"/>
                                        </p:tgtEl>
                                        <p:attrNameLst>
                                          <p:attrName>style.visibility</p:attrName>
                                        </p:attrNameLst>
                                      </p:cBhvr>
                                      <p:to>
                                        <p:strVal val="visible"/>
                                      </p:to>
                                    </p:set>
                                    <p:animEffect transition="in" filter="wipe(right)">
                                      <p:cBhvr>
                                        <p:cTn id="15" dur="500"/>
                                        <p:tgtEl>
                                          <p:spTgt spid="35869"/>
                                        </p:tgtEl>
                                      </p:cBhvr>
                                    </p:animEffect>
                                  </p:childTnLst>
                                </p:cTn>
                              </p:par>
                            </p:childTnLst>
                          </p:cTn>
                        </p:par>
                        <p:par>
                          <p:cTn id="16" fill="hold" nodeType="after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35870"/>
                                        </p:tgtEl>
                                        <p:attrNameLst>
                                          <p:attrName>style.visibility</p:attrName>
                                        </p:attrNameLst>
                                      </p:cBhvr>
                                      <p:to>
                                        <p:strVal val="visible"/>
                                      </p:to>
                                    </p:set>
                                    <p:animEffect transition="in" filter="wipe(right)">
                                      <p:cBhvr>
                                        <p:cTn id="19" dur="500"/>
                                        <p:tgtEl>
                                          <p:spTgt spid="35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8" grpId="0" animBg="1"/>
      <p:bldP spid="35869" grpId="0" animBg="1"/>
      <p:bldP spid="3587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47638" y="228600"/>
            <a:ext cx="9510712" cy="831850"/>
          </a:xfrm>
          <a:prstGeom prst="rect">
            <a:avLst/>
          </a:prstGeom>
          <a:solidFill>
            <a:srgbClr val="FFFFCC"/>
          </a:solidFill>
          <a:ln w="9525">
            <a:solidFill>
              <a:srgbClr val="0000CC"/>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000000"/>
                </a:solidFill>
              </a:rPr>
              <a:t>6</a:t>
            </a:r>
            <a:r>
              <a:rPr lang="zh-CN" altLang="en-US" sz="2400" b="1">
                <a:solidFill>
                  <a:srgbClr val="000000"/>
                </a:solidFill>
              </a:rPr>
              <a:t>． 绘制矩形，并用当前画刷进行填充</a:t>
            </a:r>
          </a:p>
          <a:p>
            <a:pPr>
              <a:spcBef>
                <a:spcPct val="0"/>
              </a:spcBef>
              <a:buClrTx/>
              <a:buFontTx/>
              <a:buNone/>
            </a:pPr>
            <a:r>
              <a:rPr lang="en-US" altLang="zh-CN" sz="2400" b="1">
                <a:solidFill>
                  <a:srgbClr val="000000"/>
                </a:solidFill>
              </a:rPr>
              <a:t>BOOL </a:t>
            </a:r>
            <a:r>
              <a:rPr lang="en-US" altLang="zh-CN" sz="2400" b="1">
                <a:solidFill>
                  <a:srgbClr val="990099"/>
                </a:solidFill>
              </a:rPr>
              <a:t>Rectangle</a:t>
            </a:r>
            <a:r>
              <a:rPr lang="en-US" altLang="zh-CN" sz="2400" b="1">
                <a:solidFill>
                  <a:srgbClr val="000000"/>
                </a:solidFill>
              </a:rPr>
              <a:t>(HDC hdc,</a:t>
            </a:r>
            <a:r>
              <a:rPr lang="en-US" altLang="zh-CN" sz="2400" b="1" u="sng">
                <a:solidFill>
                  <a:srgbClr val="FF0000"/>
                </a:solidFill>
              </a:rPr>
              <a:t>int X1,int Y1,int X2,int Y2</a:t>
            </a:r>
            <a:r>
              <a:rPr lang="en-US" altLang="zh-CN" sz="2400" b="1">
                <a:solidFill>
                  <a:srgbClr val="000000"/>
                </a:solidFill>
              </a:rPr>
              <a:t>)</a:t>
            </a:r>
          </a:p>
        </p:txBody>
      </p:sp>
      <p:sp>
        <p:nvSpPr>
          <p:cNvPr id="36869" name="Rectangle 5"/>
          <p:cNvSpPr>
            <a:spLocks noChangeArrowheads="1"/>
          </p:cNvSpPr>
          <p:nvPr/>
        </p:nvSpPr>
        <p:spPr bwMode="auto">
          <a:xfrm>
            <a:off x="6686550" y="1219200"/>
            <a:ext cx="3054350" cy="825500"/>
          </a:xfrm>
          <a:prstGeom prst="rect">
            <a:avLst/>
          </a:prstGeom>
          <a:solidFill>
            <a:srgbClr val="66FFFF"/>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en-US" altLang="zh-CN" sz="2000" b="1">
                <a:solidFill>
                  <a:srgbClr val="000000"/>
                </a:solidFill>
              </a:rPr>
              <a:t>(X1</a:t>
            </a:r>
            <a:r>
              <a:rPr lang="zh-CN" altLang="en-US" sz="2000" b="1">
                <a:solidFill>
                  <a:srgbClr val="000000"/>
                </a:solidFill>
              </a:rPr>
              <a:t>，</a:t>
            </a:r>
            <a:r>
              <a:rPr lang="en-US" altLang="zh-CN" sz="2000" b="1">
                <a:solidFill>
                  <a:srgbClr val="000000"/>
                </a:solidFill>
              </a:rPr>
              <a:t>Y1</a:t>
            </a:r>
            <a:r>
              <a:rPr lang="zh-CN" altLang="en-US" sz="2000" b="1">
                <a:solidFill>
                  <a:srgbClr val="000000"/>
                </a:solidFill>
              </a:rPr>
              <a:t>）</a:t>
            </a:r>
            <a:r>
              <a:rPr lang="zh-CN" altLang="zh-CN" sz="2000" b="1">
                <a:solidFill>
                  <a:srgbClr val="000000"/>
                </a:solidFill>
              </a:rPr>
              <a:t>和</a:t>
            </a:r>
            <a:r>
              <a:rPr lang="en-US" altLang="zh-CN" sz="2000" b="1">
                <a:solidFill>
                  <a:srgbClr val="000000"/>
                </a:solidFill>
              </a:rPr>
              <a:t>(X2</a:t>
            </a:r>
            <a:r>
              <a:rPr lang="zh-CN" altLang="en-US" sz="2000" b="1">
                <a:solidFill>
                  <a:srgbClr val="000000"/>
                </a:solidFill>
              </a:rPr>
              <a:t>，</a:t>
            </a:r>
            <a:r>
              <a:rPr lang="en-US" altLang="zh-CN" sz="2000" b="1">
                <a:solidFill>
                  <a:srgbClr val="000000"/>
                </a:solidFill>
              </a:rPr>
              <a:t>Y2</a:t>
            </a:r>
            <a:r>
              <a:rPr lang="zh-CN" altLang="en-US" sz="2000" b="1">
                <a:solidFill>
                  <a:srgbClr val="000000"/>
                </a:solidFill>
              </a:rPr>
              <a:t>）</a:t>
            </a:r>
            <a:r>
              <a:rPr lang="zh-CN" altLang="zh-CN" sz="2000" b="1">
                <a:solidFill>
                  <a:srgbClr val="000000"/>
                </a:solidFill>
              </a:rPr>
              <a:t>分别</a:t>
            </a:r>
            <a:r>
              <a:rPr lang="zh-CN" altLang="en-US" sz="2000" b="1">
                <a:solidFill>
                  <a:srgbClr val="000000"/>
                </a:solidFill>
              </a:rPr>
              <a:t>为矩形的左上角和右下角的逻辑坐标</a:t>
            </a:r>
          </a:p>
        </p:txBody>
      </p:sp>
      <p:sp>
        <p:nvSpPr>
          <p:cNvPr id="36872" name="AutoShape 8"/>
          <p:cNvSpPr>
            <a:spLocks noChangeArrowheads="1"/>
          </p:cNvSpPr>
          <p:nvPr/>
        </p:nvSpPr>
        <p:spPr bwMode="auto">
          <a:xfrm rot="5400000">
            <a:off x="5969000" y="882650"/>
            <a:ext cx="609600" cy="825500"/>
          </a:xfrm>
          <a:custGeom>
            <a:avLst/>
            <a:gdLst>
              <a:gd name="T0" fmla="*/ 346826078 w 21600"/>
              <a:gd name="T1" fmla="*/ 0 h 21600"/>
              <a:gd name="T2" fmla="*/ 208086396 w 21600"/>
              <a:gd name="T3" fmla="*/ 401904612 h 21600"/>
              <a:gd name="T4" fmla="*/ 0 w 21600"/>
              <a:gd name="T5" fmla="*/ 1004816333 h 21600"/>
              <a:gd name="T6" fmla="*/ 208086396 w 21600"/>
              <a:gd name="T7" fmla="*/ 1205712421 h 21600"/>
              <a:gd name="T8" fmla="*/ 416172791 w 21600"/>
              <a:gd name="T9" fmla="*/ 837300446 h 21600"/>
              <a:gd name="T10" fmla="*/ 485542646 w 21600"/>
              <a:gd name="T11" fmla="*/ 401904612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36867" name="Text Box 3"/>
          <p:cNvSpPr txBox="1">
            <a:spLocks noChangeArrowheads="1"/>
          </p:cNvSpPr>
          <p:nvPr/>
        </p:nvSpPr>
        <p:spPr bwMode="auto">
          <a:xfrm>
            <a:off x="82550" y="2209800"/>
            <a:ext cx="9575800" cy="1196975"/>
          </a:xfrm>
          <a:prstGeom prst="rect">
            <a:avLst/>
          </a:prstGeom>
          <a:solidFill>
            <a:srgbClr val="FFFFCC"/>
          </a:solidFill>
          <a:ln w="9525">
            <a:solidFill>
              <a:srgbClr val="0000CC"/>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000000"/>
                </a:solidFill>
              </a:rPr>
              <a:t>7</a:t>
            </a:r>
            <a:r>
              <a:rPr lang="zh-CN" altLang="en-US" sz="2400" b="1">
                <a:solidFill>
                  <a:srgbClr val="000000"/>
                </a:solidFill>
              </a:rPr>
              <a:t>． 绘制圆角矩形，并用当前画刷填充</a:t>
            </a:r>
          </a:p>
          <a:p>
            <a:pPr>
              <a:spcBef>
                <a:spcPct val="0"/>
              </a:spcBef>
              <a:buClrTx/>
              <a:buFontTx/>
              <a:buNone/>
            </a:pPr>
            <a:r>
              <a:rPr lang="en-US" altLang="zh-CN" sz="2400" b="1">
                <a:solidFill>
                  <a:srgbClr val="000000"/>
                </a:solidFill>
              </a:rPr>
              <a:t>BOOL </a:t>
            </a:r>
            <a:r>
              <a:rPr lang="en-US" altLang="zh-CN" sz="2400" b="1">
                <a:solidFill>
                  <a:srgbClr val="990099"/>
                </a:solidFill>
              </a:rPr>
              <a:t>RoundRect</a:t>
            </a:r>
            <a:r>
              <a:rPr lang="en-US" altLang="zh-CN" sz="2400" b="1">
                <a:solidFill>
                  <a:srgbClr val="000000"/>
                </a:solidFill>
              </a:rPr>
              <a:t> (HDC hdc,</a:t>
            </a:r>
            <a:r>
              <a:rPr lang="en-US" altLang="zh-CN" sz="2400" b="1" u="sng">
                <a:solidFill>
                  <a:srgbClr val="FF0000"/>
                </a:solidFill>
              </a:rPr>
              <a:t>int X1,int Y1,int X2,int Y2,</a:t>
            </a:r>
          </a:p>
          <a:p>
            <a:pPr>
              <a:spcBef>
                <a:spcPct val="0"/>
              </a:spcBef>
              <a:buClrTx/>
              <a:buFontTx/>
              <a:buNone/>
            </a:pPr>
            <a:r>
              <a:rPr lang="en-US" altLang="zh-CN" sz="2400" b="1" u="sng">
                <a:solidFill>
                  <a:srgbClr val="FF0000"/>
                </a:solidFill>
              </a:rPr>
              <a:t>                                                                               </a:t>
            </a:r>
            <a:r>
              <a:rPr lang="en-US" altLang="zh-CN" sz="2400" b="1" u="sng">
                <a:solidFill>
                  <a:srgbClr val="333399"/>
                </a:solidFill>
              </a:rPr>
              <a:t>int nHeight,   int nWidth</a:t>
            </a:r>
            <a:r>
              <a:rPr lang="en-US" altLang="zh-CN" sz="2400" b="1">
                <a:solidFill>
                  <a:srgbClr val="000000"/>
                </a:solidFill>
              </a:rPr>
              <a:t>)</a:t>
            </a:r>
          </a:p>
        </p:txBody>
      </p:sp>
      <p:sp>
        <p:nvSpPr>
          <p:cNvPr id="36873" name="AutoShape 9"/>
          <p:cNvSpPr>
            <a:spLocks noChangeArrowheads="1"/>
          </p:cNvSpPr>
          <p:nvPr/>
        </p:nvSpPr>
        <p:spPr bwMode="auto">
          <a:xfrm rot="16200000" flipV="1">
            <a:off x="5819775" y="1724025"/>
            <a:ext cx="990600" cy="742950"/>
          </a:xfrm>
          <a:custGeom>
            <a:avLst/>
            <a:gdLst>
              <a:gd name="T0" fmla="*/ 1488234743 w 21600"/>
              <a:gd name="T1" fmla="*/ 0 h 21600"/>
              <a:gd name="T2" fmla="*/ 892901754 w 21600"/>
              <a:gd name="T3" fmla="*/ 292988111 h 21600"/>
              <a:gd name="T4" fmla="*/ 0 w 21600"/>
              <a:gd name="T5" fmla="*/ 732510521 h 21600"/>
              <a:gd name="T6" fmla="*/ 892901754 w 21600"/>
              <a:gd name="T7" fmla="*/ 878964333 h 21600"/>
              <a:gd name="T8" fmla="*/ 1785805572 w 21600"/>
              <a:gd name="T9" fmla="*/ 610392483 h 21600"/>
              <a:gd name="T10" fmla="*/ 2083471057 w 21600"/>
              <a:gd name="T11" fmla="*/ 292988111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36874" name="AutoShape 10"/>
          <p:cNvSpPr>
            <a:spLocks noChangeArrowheads="1"/>
          </p:cNvSpPr>
          <p:nvPr/>
        </p:nvSpPr>
        <p:spPr bwMode="auto">
          <a:xfrm>
            <a:off x="6781800" y="2138363"/>
            <a:ext cx="3095625" cy="447675"/>
          </a:xfrm>
          <a:prstGeom prst="wedgeEllipseCallout">
            <a:avLst>
              <a:gd name="adj1" fmla="val -18204"/>
              <a:gd name="adj2" fmla="val 167731"/>
            </a:avLst>
          </a:prstGeom>
          <a:solidFill>
            <a:srgbClr val="00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ClrTx/>
              <a:buFontTx/>
              <a:buNone/>
            </a:pPr>
            <a:r>
              <a:rPr lang="zh-CN" altLang="en-US" sz="2000" b="1">
                <a:solidFill>
                  <a:srgbClr val="0000FF"/>
                </a:solidFill>
              </a:rPr>
              <a:t>圆角的高度和宽度</a:t>
            </a:r>
          </a:p>
        </p:txBody>
      </p:sp>
      <p:sp>
        <p:nvSpPr>
          <p:cNvPr id="36875" name="Text Box 11"/>
          <p:cNvSpPr txBox="1">
            <a:spLocks noChangeArrowheads="1"/>
          </p:cNvSpPr>
          <p:nvPr/>
        </p:nvSpPr>
        <p:spPr bwMode="auto">
          <a:xfrm>
            <a:off x="82550" y="3587750"/>
            <a:ext cx="9575800" cy="831850"/>
          </a:xfrm>
          <a:prstGeom prst="rect">
            <a:avLst/>
          </a:prstGeom>
          <a:solidFill>
            <a:srgbClr val="FFFFCC"/>
          </a:solidFill>
          <a:ln w="9525">
            <a:solidFill>
              <a:srgbClr val="0000CC"/>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000000"/>
                </a:solidFill>
              </a:rPr>
              <a:t>8</a:t>
            </a:r>
            <a:r>
              <a:rPr lang="zh-CN" altLang="en-US" sz="2400" b="1">
                <a:solidFill>
                  <a:srgbClr val="000000"/>
                </a:solidFill>
              </a:rPr>
              <a:t>． 绘制椭圆，并用当前画刷填充</a:t>
            </a:r>
          </a:p>
          <a:p>
            <a:pPr>
              <a:spcBef>
                <a:spcPct val="0"/>
              </a:spcBef>
              <a:buClrTx/>
              <a:buFontTx/>
              <a:buNone/>
            </a:pPr>
            <a:r>
              <a:rPr lang="zh-CN" altLang="en-US" sz="2400" b="1">
                <a:solidFill>
                  <a:srgbClr val="000000"/>
                </a:solidFill>
              </a:rPr>
              <a:t>     	</a:t>
            </a:r>
            <a:r>
              <a:rPr lang="en-US" altLang="zh-CN" sz="2400" b="1">
                <a:solidFill>
                  <a:srgbClr val="000000"/>
                </a:solidFill>
              </a:rPr>
              <a:t>BOOL </a:t>
            </a:r>
            <a:r>
              <a:rPr lang="en-US" altLang="zh-CN" sz="2400" b="1">
                <a:solidFill>
                  <a:srgbClr val="990099"/>
                </a:solidFill>
              </a:rPr>
              <a:t>Ellipse</a:t>
            </a:r>
            <a:r>
              <a:rPr lang="en-US" altLang="zh-CN" sz="2400" b="1">
                <a:solidFill>
                  <a:srgbClr val="000000"/>
                </a:solidFill>
              </a:rPr>
              <a:t>(HDC hdc,intX1,intY1,intX2,intY2)</a:t>
            </a:r>
          </a:p>
        </p:txBody>
      </p:sp>
      <p:sp>
        <p:nvSpPr>
          <p:cNvPr id="36876" name="Text Box 12"/>
          <p:cNvSpPr txBox="1">
            <a:spLocks noChangeArrowheads="1"/>
          </p:cNvSpPr>
          <p:nvPr/>
        </p:nvSpPr>
        <p:spPr bwMode="auto">
          <a:xfrm>
            <a:off x="82550" y="4724400"/>
            <a:ext cx="9593263" cy="831850"/>
          </a:xfrm>
          <a:prstGeom prst="rect">
            <a:avLst/>
          </a:prstGeom>
          <a:solidFill>
            <a:srgbClr val="FFFFCC"/>
          </a:solidFill>
          <a:ln w="9525">
            <a:solidFill>
              <a:srgbClr val="0000CC"/>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000000"/>
                </a:solidFill>
              </a:rPr>
              <a:t>9</a:t>
            </a:r>
            <a:r>
              <a:rPr lang="zh-CN" altLang="en-US" sz="2400" b="1">
                <a:solidFill>
                  <a:srgbClr val="000000"/>
                </a:solidFill>
              </a:rPr>
              <a:t>．绘制多边形，并用当前画刷填充</a:t>
            </a:r>
          </a:p>
          <a:p>
            <a:pPr>
              <a:spcBef>
                <a:spcPct val="0"/>
              </a:spcBef>
              <a:buClrTx/>
              <a:buFontTx/>
              <a:buNone/>
            </a:pPr>
            <a:r>
              <a:rPr lang="zh-CN" altLang="en-US" sz="2400" b="1">
                <a:solidFill>
                  <a:srgbClr val="000000"/>
                </a:solidFill>
              </a:rPr>
              <a:t>	</a:t>
            </a:r>
            <a:r>
              <a:rPr lang="en-US" altLang="zh-CN" sz="2400" b="1">
                <a:solidFill>
                  <a:srgbClr val="000000"/>
                </a:solidFill>
              </a:rPr>
              <a:t>BOOL </a:t>
            </a:r>
            <a:r>
              <a:rPr lang="en-US" altLang="zh-CN" sz="2400" b="1">
                <a:solidFill>
                  <a:srgbClr val="990099"/>
                </a:solidFill>
              </a:rPr>
              <a:t>Polygon</a:t>
            </a:r>
            <a:r>
              <a:rPr lang="en-US" altLang="zh-CN" sz="2400" b="1">
                <a:solidFill>
                  <a:srgbClr val="000000"/>
                </a:solidFill>
              </a:rPr>
              <a:t>(HDC hdc,</a:t>
            </a:r>
            <a:r>
              <a:rPr lang="en-US" altLang="zh-CN" sz="2400" b="1" u="sng">
                <a:solidFill>
                  <a:srgbClr val="FF0000"/>
                </a:solidFill>
              </a:rPr>
              <a:t>LPPOINT lpPoints,</a:t>
            </a:r>
            <a:r>
              <a:rPr lang="en-US" altLang="zh-CN" sz="2400" b="1" u="sng">
                <a:solidFill>
                  <a:srgbClr val="0000CC"/>
                </a:solidFill>
              </a:rPr>
              <a:t>int nCount</a:t>
            </a:r>
            <a:r>
              <a:rPr lang="en-US" altLang="zh-CN" sz="2400" b="1">
                <a:solidFill>
                  <a:srgbClr val="000000"/>
                </a:solidFill>
              </a:rPr>
              <a:t>)</a:t>
            </a:r>
          </a:p>
        </p:txBody>
      </p:sp>
      <p:sp>
        <p:nvSpPr>
          <p:cNvPr id="36877" name="AutoShape 13"/>
          <p:cNvSpPr>
            <a:spLocks noChangeArrowheads="1"/>
          </p:cNvSpPr>
          <p:nvPr/>
        </p:nvSpPr>
        <p:spPr bwMode="auto">
          <a:xfrm>
            <a:off x="1039813" y="6019800"/>
            <a:ext cx="3109912" cy="733425"/>
          </a:xfrm>
          <a:prstGeom prst="wedgeRoundRectCallout">
            <a:avLst>
              <a:gd name="adj1" fmla="val 114769"/>
              <a:gd name="adj2" fmla="val -120130"/>
              <a:gd name="adj3" fmla="val 16667"/>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ClrTx/>
              <a:buFontTx/>
              <a:buNone/>
            </a:pPr>
            <a:r>
              <a:rPr lang="zh-CN" altLang="en-US" sz="2400" b="1">
                <a:solidFill>
                  <a:srgbClr val="000000"/>
                </a:solidFill>
              </a:rPr>
              <a:t>包含各点坐标的</a:t>
            </a:r>
          </a:p>
          <a:p>
            <a:pPr algn="ctr" eaLnBrk="1" hangingPunct="1">
              <a:lnSpc>
                <a:spcPct val="80000"/>
              </a:lnSpc>
              <a:spcBef>
                <a:spcPct val="0"/>
              </a:spcBef>
              <a:buClrTx/>
              <a:buFontTx/>
              <a:buNone/>
            </a:pPr>
            <a:r>
              <a:rPr lang="en-US" altLang="zh-CN" sz="2400" b="1">
                <a:solidFill>
                  <a:srgbClr val="000000"/>
                </a:solidFill>
              </a:rPr>
              <a:t>POINT</a:t>
            </a:r>
            <a:r>
              <a:rPr lang="zh-CN" altLang="en-US" sz="2400" b="1">
                <a:solidFill>
                  <a:srgbClr val="000000"/>
                </a:solidFill>
              </a:rPr>
              <a:t>数组的地址</a:t>
            </a:r>
          </a:p>
        </p:txBody>
      </p:sp>
      <p:sp>
        <p:nvSpPr>
          <p:cNvPr id="36878" name="AutoShape 14"/>
          <p:cNvSpPr>
            <a:spLocks noChangeArrowheads="1"/>
          </p:cNvSpPr>
          <p:nvPr/>
        </p:nvSpPr>
        <p:spPr bwMode="auto">
          <a:xfrm>
            <a:off x="5732463" y="6248400"/>
            <a:ext cx="2498725" cy="419100"/>
          </a:xfrm>
          <a:prstGeom prst="wedgeRoundRectCallout">
            <a:avLst>
              <a:gd name="adj1" fmla="val 38926"/>
              <a:gd name="adj2" fmla="val -229926"/>
              <a:gd name="adj3" fmla="val 16667"/>
            </a:avLst>
          </a:prstGeom>
          <a:solidFill>
            <a:srgbClr val="00FFFF"/>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ClrTx/>
              <a:buFontTx/>
              <a:buNone/>
            </a:pPr>
            <a:r>
              <a:rPr lang="zh-CN" altLang="en-US" sz="2400" b="1">
                <a:solidFill>
                  <a:srgbClr val="000000"/>
                </a:solidFill>
              </a:rPr>
              <a:t>多边形点的个数</a:t>
            </a:r>
            <a:endParaRPr lang="zh-CN" altLang="en-US"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872"/>
                                        </p:tgtEl>
                                        <p:attrNameLst>
                                          <p:attrName>style.visibility</p:attrName>
                                        </p:attrNameLst>
                                      </p:cBhvr>
                                      <p:to>
                                        <p:strVal val="visible"/>
                                      </p:to>
                                    </p:set>
                                    <p:animEffect transition="in" filter="wipe(up)">
                                      <p:cBhvr>
                                        <p:cTn id="7" dur="500"/>
                                        <p:tgtEl>
                                          <p:spTgt spid="3687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869"/>
                                        </p:tgtEl>
                                        <p:attrNameLst>
                                          <p:attrName>style.visibility</p:attrName>
                                        </p:attrNameLst>
                                      </p:cBhvr>
                                      <p:to>
                                        <p:strVal val="visible"/>
                                      </p:to>
                                    </p:set>
                                    <p:animEffect transition="in" filter="wipe(left)">
                                      <p:cBhvr>
                                        <p:cTn id="11" dur="500"/>
                                        <p:tgtEl>
                                          <p:spTgt spid="3686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36867"/>
                                        </p:tgtEl>
                                        <p:attrNameLst>
                                          <p:attrName>style.visibility</p:attrName>
                                        </p:attrNameLst>
                                      </p:cBhvr>
                                      <p:to>
                                        <p:strVal val="visible"/>
                                      </p:to>
                                    </p:set>
                                    <p:animEffect transition="in" filter="blinds(vertical)">
                                      <p:cBhvr>
                                        <p:cTn id="16" dur="500"/>
                                        <p:tgtEl>
                                          <p:spTgt spid="36867"/>
                                        </p:tgtEl>
                                      </p:cBhvr>
                                    </p:animEffect>
                                  </p:childTnLst>
                                </p:cTn>
                              </p:par>
                            </p:childTnLst>
                          </p:cTn>
                        </p:par>
                        <p:par>
                          <p:cTn id="17" fill="hold" nodeType="afterGroup">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36873"/>
                                        </p:tgtEl>
                                        <p:attrNameLst>
                                          <p:attrName>style.visibility</p:attrName>
                                        </p:attrNameLst>
                                      </p:cBhvr>
                                      <p:to>
                                        <p:strVal val="visible"/>
                                      </p:to>
                                    </p:set>
                                    <p:animEffect transition="in" filter="wipe(down)">
                                      <p:cBhvr>
                                        <p:cTn id="20" dur="500"/>
                                        <p:tgtEl>
                                          <p:spTgt spid="36873"/>
                                        </p:tgtEl>
                                      </p:cBhvr>
                                    </p:animEffect>
                                  </p:childTnLst>
                                </p:cTn>
                              </p:par>
                            </p:childTnLst>
                          </p:cTn>
                        </p:par>
                        <p:par>
                          <p:cTn id="21" fill="hold" nodeType="afterGroup">
                            <p:stCondLst>
                              <p:cond delay="1000"/>
                            </p:stCondLst>
                            <p:childTnLst>
                              <p:par>
                                <p:cTn id="22" presetID="16" presetClass="entr" presetSubtype="26" fill="hold" grpId="0" nodeType="afterEffect">
                                  <p:stCondLst>
                                    <p:cond delay="0"/>
                                  </p:stCondLst>
                                  <p:childTnLst>
                                    <p:set>
                                      <p:cBhvr>
                                        <p:cTn id="23" dur="1" fill="hold">
                                          <p:stCondLst>
                                            <p:cond delay="0"/>
                                          </p:stCondLst>
                                        </p:cTn>
                                        <p:tgtEl>
                                          <p:spTgt spid="36874"/>
                                        </p:tgtEl>
                                        <p:attrNameLst>
                                          <p:attrName>style.visibility</p:attrName>
                                        </p:attrNameLst>
                                      </p:cBhvr>
                                      <p:to>
                                        <p:strVal val="visible"/>
                                      </p:to>
                                    </p:set>
                                    <p:animEffect transition="in" filter="barn(inHorizontal)">
                                      <p:cBhvr>
                                        <p:cTn id="24" dur="500"/>
                                        <p:tgtEl>
                                          <p:spTgt spid="3687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37" fill="hold" grpId="0" nodeType="clickEffect">
                                  <p:stCondLst>
                                    <p:cond delay="0"/>
                                  </p:stCondLst>
                                  <p:childTnLst>
                                    <p:set>
                                      <p:cBhvr>
                                        <p:cTn id="28" dur="1" fill="hold">
                                          <p:stCondLst>
                                            <p:cond delay="0"/>
                                          </p:stCondLst>
                                        </p:cTn>
                                        <p:tgtEl>
                                          <p:spTgt spid="36875"/>
                                        </p:tgtEl>
                                        <p:attrNameLst>
                                          <p:attrName>style.visibility</p:attrName>
                                        </p:attrNameLst>
                                      </p:cBhvr>
                                      <p:to>
                                        <p:strVal val="visible"/>
                                      </p:to>
                                    </p:set>
                                    <p:animEffect transition="in" filter="barn(outVertical)">
                                      <p:cBhvr>
                                        <p:cTn id="29" dur="500"/>
                                        <p:tgtEl>
                                          <p:spTgt spid="3687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36876"/>
                                        </p:tgtEl>
                                        <p:attrNameLst>
                                          <p:attrName>style.visibility</p:attrName>
                                        </p:attrNameLst>
                                      </p:cBhvr>
                                      <p:to>
                                        <p:strVal val="visible"/>
                                      </p:to>
                                    </p:set>
                                    <p:animEffect transition="in" filter="blinds(vertical)">
                                      <p:cBhvr>
                                        <p:cTn id="34" dur="500"/>
                                        <p:tgtEl>
                                          <p:spTgt spid="36876"/>
                                        </p:tgtEl>
                                      </p:cBhvr>
                                    </p:animEffect>
                                  </p:childTnLst>
                                </p:cTn>
                              </p:par>
                            </p:childTnLst>
                          </p:cTn>
                        </p:par>
                        <p:par>
                          <p:cTn id="35" fill="hold" nodeType="afterGroup">
                            <p:stCondLst>
                              <p:cond delay="500"/>
                            </p:stCondLst>
                            <p:childTnLst>
                              <p:par>
                                <p:cTn id="36" presetID="23" presetClass="entr" presetSubtype="528" fill="hold" grpId="0" nodeType="afterEffect">
                                  <p:stCondLst>
                                    <p:cond delay="0"/>
                                  </p:stCondLst>
                                  <p:childTnLst>
                                    <p:set>
                                      <p:cBhvr>
                                        <p:cTn id="37" dur="1" fill="hold">
                                          <p:stCondLst>
                                            <p:cond delay="0"/>
                                          </p:stCondLst>
                                        </p:cTn>
                                        <p:tgtEl>
                                          <p:spTgt spid="36877"/>
                                        </p:tgtEl>
                                        <p:attrNameLst>
                                          <p:attrName>style.visibility</p:attrName>
                                        </p:attrNameLst>
                                      </p:cBhvr>
                                      <p:to>
                                        <p:strVal val="visible"/>
                                      </p:to>
                                    </p:set>
                                    <p:anim calcmode="lin" valueType="num">
                                      <p:cBhvr>
                                        <p:cTn id="38" dur="500" fill="hold"/>
                                        <p:tgtEl>
                                          <p:spTgt spid="36877"/>
                                        </p:tgtEl>
                                        <p:attrNameLst>
                                          <p:attrName>ppt_w</p:attrName>
                                        </p:attrNameLst>
                                      </p:cBhvr>
                                      <p:tavLst>
                                        <p:tav tm="0">
                                          <p:val>
                                            <p:fltVal val="0"/>
                                          </p:val>
                                        </p:tav>
                                        <p:tav tm="100000">
                                          <p:val>
                                            <p:strVal val="#ppt_w"/>
                                          </p:val>
                                        </p:tav>
                                      </p:tavLst>
                                    </p:anim>
                                    <p:anim calcmode="lin" valueType="num">
                                      <p:cBhvr>
                                        <p:cTn id="39" dur="500" fill="hold"/>
                                        <p:tgtEl>
                                          <p:spTgt spid="36877"/>
                                        </p:tgtEl>
                                        <p:attrNameLst>
                                          <p:attrName>ppt_h</p:attrName>
                                        </p:attrNameLst>
                                      </p:cBhvr>
                                      <p:tavLst>
                                        <p:tav tm="0">
                                          <p:val>
                                            <p:fltVal val="0"/>
                                          </p:val>
                                        </p:tav>
                                        <p:tav tm="100000">
                                          <p:val>
                                            <p:strVal val="#ppt_h"/>
                                          </p:val>
                                        </p:tav>
                                      </p:tavLst>
                                    </p:anim>
                                    <p:anim calcmode="lin" valueType="num">
                                      <p:cBhvr>
                                        <p:cTn id="40" dur="500" fill="hold"/>
                                        <p:tgtEl>
                                          <p:spTgt spid="36877"/>
                                        </p:tgtEl>
                                        <p:attrNameLst>
                                          <p:attrName>ppt_x</p:attrName>
                                        </p:attrNameLst>
                                      </p:cBhvr>
                                      <p:tavLst>
                                        <p:tav tm="0">
                                          <p:val>
                                            <p:fltVal val="0.5"/>
                                          </p:val>
                                        </p:tav>
                                        <p:tav tm="100000">
                                          <p:val>
                                            <p:strVal val="#ppt_x"/>
                                          </p:val>
                                        </p:tav>
                                      </p:tavLst>
                                    </p:anim>
                                    <p:anim calcmode="lin" valueType="num">
                                      <p:cBhvr>
                                        <p:cTn id="41" dur="500" fill="hold"/>
                                        <p:tgtEl>
                                          <p:spTgt spid="36877"/>
                                        </p:tgtEl>
                                        <p:attrNameLst>
                                          <p:attrName>ppt_y</p:attrName>
                                        </p:attrNameLst>
                                      </p:cBhvr>
                                      <p:tavLst>
                                        <p:tav tm="0">
                                          <p:val>
                                            <p:fltVal val="0.5"/>
                                          </p:val>
                                        </p:tav>
                                        <p:tav tm="100000">
                                          <p:val>
                                            <p:strVal val="#ppt_y"/>
                                          </p:val>
                                        </p:tav>
                                      </p:tavLst>
                                    </p:anim>
                                  </p:childTnLst>
                                </p:cTn>
                              </p:par>
                            </p:childTnLst>
                          </p:cTn>
                        </p:par>
                        <p:par>
                          <p:cTn id="42" fill="hold" nodeType="afterGroup">
                            <p:stCondLst>
                              <p:cond delay="1000"/>
                            </p:stCondLst>
                            <p:childTnLst>
                              <p:par>
                                <p:cTn id="43" presetID="23" presetClass="entr" presetSubtype="528" fill="hold" grpId="0" nodeType="afterEffect">
                                  <p:stCondLst>
                                    <p:cond delay="0"/>
                                  </p:stCondLst>
                                  <p:childTnLst>
                                    <p:set>
                                      <p:cBhvr>
                                        <p:cTn id="44" dur="1" fill="hold">
                                          <p:stCondLst>
                                            <p:cond delay="0"/>
                                          </p:stCondLst>
                                        </p:cTn>
                                        <p:tgtEl>
                                          <p:spTgt spid="36878"/>
                                        </p:tgtEl>
                                        <p:attrNameLst>
                                          <p:attrName>style.visibility</p:attrName>
                                        </p:attrNameLst>
                                      </p:cBhvr>
                                      <p:to>
                                        <p:strVal val="visible"/>
                                      </p:to>
                                    </p:set>
                                    <p:anim calcmode="lin" valueType="num">
                                      <p:cBhvr>
                                        <p:cTn id="45" dur="500" fill="hold"/>
                                        <p:tgtEl>
                                          <p:spTgt spid="36878"/>
                                        </p:tgtEl>
                                        <p:attrNameLst>
                                          <p:attrName>ppt_w</p:attrName>
                                        </p:attrNameLst>
                                      </p:cBhvr>
                                      <p:tavLst>
                                        <p:tav tm="0">
                                          <p:val>
                                            <p:fltVal val="0"/>
                                          </p:val>
                                        </p:tav>
                                        <p:tav tm="100000">
                                          <p:val>
                                            <p:strVal val="#ppt_w"/>
                                          </p:val>
                                        </p:tav>
                                      </p:tavLst>
                                    </p:anim>
                                    <p:anim calcmode="lin" valueType="num">
                                      <p:cBhvr>
                                        <p:cTn id="46" dur="500" fill="hold"/>
                                        <p:tgtEl>
                                          <p:spTgt spid="36878"/>
                                        </p:tgtEl>
                                        <p:attrNameLst>
                                          <p:attrName>ppt_h</p:attrName>
                                        </p:attrNameLst>
                                      </p:cBhvr>
                                      <p:tavLst>
                                        <p:tav tm="0">
                                          <p:val>
                                            <p:fltVal val="0"/>
                                          </p:val>
                                        </p:tav>
                                        <p:tav tm="100000">
                                          <p:val>
                                            <p:strVal val="#ppt_h"/>
                                          </p:val>
                                        </p:tav>
                                      </p:tavLst>
                                    </p:anim>
                                    <p:anim calcmode="lin" valueType="num">
                                      <p:cBhvr>
                                        <p:cTn id="47" dur="500" fill="hold"/>
                                        <p:tgtEl>
                                          <p:spTgt spid="36878"/>
                                        </p:tgtEl>
                                        <p:attrNameLst>
                                          <p:attrName>ppt_x</p:attrName>
                                        </p:attrNameLst>
                                      </p:cBhvr>
                                      <p:tavLst>
                                        <p:tav tm="0">
                                          <p:val>
                                            <p:fltVal val="0.5"/>
                                          </p:val>
                                        </p:tav>
                                        <p:tav tm="100000">
                                          <p:val>
                                            <p:strVal val="#ppt_x"/>
                                          </p:val>
                                        </p:tav>
                                      </p:tavLst>
                                    </p:anim>
                                    <p:anim calcmode="lin" valueType="num">
                                      <p:cBhvr>
                                        <p:cTn id="48" dur="500" fill="hold"/>
                                        <p:tgtEl>
                                          <p:spTgt spid="3687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autoUpdateAnimBg="0"/>
      <p:bldP spid="36872" grpId="0" animBg="1"/>
      <p:bldP spid="36867" grpId="0" animBg="1" autoUpdateAnimBg="0"/>
      <p:bldP spid="36873" grpId="0" animBg="1"/>
      <p:bldP spid="36874" grpId="0" animBg="1" autoUpdateAnimBg="0"/>
      <p:bldP spid="36875" grpId="0" animBg="1" autoUpdateAnimBg="0"/>
      <p:bldP spid="36876" grpId="0" animBg="1" autoUpdateAnimBg="0"/>
      <p:bldP spid="36877" grpId="0" animBg="1" autoUpdateAnimBg="0"/>
      <p:bldP spid="36878"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25</a:t>
            </a:fld>
            <a:endParaRPr lang="en-US" altLang="zh-CN"/>
          </a:p>
        </p:txBody>
      </p:sp>
      <p:sp>
        <p:nvSpPr>
          <p:cNvPr id="3" name="Text Box 2"/>
          <p:cNvSpPr txBox="1">
            <a:spLocks noChangeArrowheads="1"/>
          </p:cNvSpPr>
          <p:nvPr/>
        </p:nvSpPr>
        <p:spPr bwMode="auto">
          <a:xfrm>
            <a:off x="66352" y="44624"/>
            <a:ext cx="9783192" cy="156966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spcAft>
                <a:spcPts val="0"/>
              </a:spcAft>
              <a:buClrTx/>
              <a:buFontTx/>
              <a:buNone/>
            </a:pPr>
            <a:r>
              <a:rPr lang="en-US" altLang="zh-CN" sz="2400" b="1" dirty="0" smtClean="0">
                <a:solidFill>
                  <a:srgbClr val="FF0000"/>
                </a:solidFill>
                <a:latin typeface="+mn-ea"/>
                <a:ea typeface="+mn-ea"/>
              </a:rPr>
              <a:t>3.4</a:t>
            </a:r>
            <a:r>
              <a:rPr lang="zh-CN" altLang="en-US" sz="2400" b="1" dirty="0" smtClean="0">
                <a:solidFill>
                  <a:srgbClr val="FF0000"/>
                </a:solidFill>
                <a:latin typeface="+mn-ea"/>
                <a:ea typeface="+mn-ea"/>
              </a:rPr>
              <a:t> </a:t>
            </a:r>
            <a:r>
              <a:rPr lang="zh-CN" altLang="en-US" sz="2400" b="1" dirty="0">
                <a:solidFill>
                  <a:srgbClr val="FF0000"/>
                </a:solidFill>
                <a:latin typeface="+mn-ea"/>
                <a:ea typeface="+mn-ea"/>
              </a:rPr>
              <a:t>应用实例</a:t>
            </a:r>
          </a:p>
          <a:p>
            <a:pPr>
              <a:spcBef>
                <a:spcPts val="0"/>
              </a:spcBef>
              <a:spcAft>
                <a:spcPts val="0"/>
              </a:spcAft>
              <a:buClrTx/>
              <a:buFontTx/>
              <a:buNone/>
            </a:pPr>
            <a:r>
              <a:rPr lang="en-US" altLang="zh-CN" sz="2400" b="1" dirty="0">
                <a:solidFill>
                  <a:srgbClr val="000000"/>
                </a:solidFill>
                <a:latin typeface="+mn-ea"/>
                <a:ea typeface="+mn-ea"/>
              </a:rPr>
              <a:t>【</a:t>
            </a:r>
            <a:r>
              <a:rPr lang="zh-CN" altLang="en-US" sz="2400" b="1" dirty="0" smtClean="0">
                <a:solidFill>
                  <a:srgbClr val="000000"/>
                </a:solidFill>
                <a:latin typeface="+mn-ea"/>
                <a:ea typeface="+mn-ea"/>
              </a:rPr>
              <a:t>例</a:t>
            </a:r>
            <a:r>
              <a:rPr lang="en-US" altLang="zh-CN" sz="2400" b="1" dirty="0" smtClean="0">
                <a:solidFill>
                  <a:srgbClr val="000000"/>
                </a:solidFill>
                <a:latin typeface="+mn-ea"/>
                <a:ea typeface="+mn-ea"/>
              </a:rPr>
              <a:t>3-1】</a:t>
            </a:r>
            <a:r>
              <a:rPr lang="zh-CN" altLang="zh-CN" sz="2400" b="1" dirty="0">
                <a:latin typeface="+mn-ea"/>
                <a:ea typeface="+mn-ea"/>
              </a:rPr>
              <a:t>这个例子主要是进行画线、画圆及填充练习。请使用画笔和画刷绘制一个矩形，然后使用红色网格绘制一个椭圆，再使用绿色点划线绘制椭圆的轴线</a:t>
            </a:r>
            <a:r>
              <a:rPr lang="zh-CN" altLang="zh-CN" sz="2400" b="1" dirty="0" smtClean="0">
                <a:latin typeface="+mn-ea"/>
                <a:ea typeface="+mn-ea"/>
              </a:rPr>
              <a:t>。</a:t>
            </a:r>
            <a:endParaRPr lang="zh-CN" altLang="en-US" sz="2400" b="1" dirty="0">
              <a:solidFill>
                <a:srgbClr val="000000"/>
              </a:solidFill>
              <a:latin typeface="+mn-ea"/>
              <a:ea typeface="+mn-ea"/>
            </a:endParaRPr>
          </a:p>
        </p:txBody>
      </p:sp>
      <p:pic>
        <p:nvPicPr>
          <p:cNvPr id="174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954" y="3206080"/>
            <a:ext cx="3932589" cy="267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66352" y="1700808"/>
            <a:ext cx="9783192" cy="5016758"/>
          </a:xfrm>
          <a:prstGeom prst="rect">
            <a:avLst/>
          </a:prstGeom>
        </p:spPr>
        <p:txBody>
          <a:bodyPr wrap="square">
            <a:spAutoFit/>
          </a:bodyPr>
          <a:lstStyle/>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#include &lt;</a:t>
            </a:r>
            <a:r>
              <a:rPr lang="en-US" altLang="zh-CN" sz="2000" b="1" kern="0" dirty="0" err="1">
                <a:solidFill>
                  <a:srgbClr val="000000"/>
                </a:solidFill>
                <a:highlight>
                  <a:srgbClr val="FFFFFF"/>
                </a:highlight>
                <a:latin typeface="+mn-ea"/>
                <a:ea typeface="+mn-ea"/>
                <a:cs typeface="新宋体" panose="02010609030101010101" pitchFamily="49" charset="-122"/>
              </a:rPr>
              <a:t>windows.h</a:t>
            </a:r>
            <a:r>
              <a:rPr lang="en-US" altLang="zh-CN" sz="2000" b="1" kern="0" dirty="0">
                <a:solidFill>
                  <a:srgbClr val="000000"/>
                </a:solidFill>
                <a:highlight>
                  <a:srgbClr val="FFFFFF"/>
                </a:highlight>
                <a:latin typeface="+mn-ea"/>
                <a:ea typeface="+mn-ea"/>
                <a:cs typeface="新宋体" panose="02010609030101010101" pitchFamily="49" charset="-122"/>
              </a:rPr>
              <a:t>&gt;</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LRESULT CALLBACK </a:t>
            </a:r>
            <a:r>
              <a:rPr lang="en-US" altLang="zh-CN" sz="2000" b="1" kern="0" dirty="0" err="1">
                <a:solidFill>
                  <a:srgbClr val="000000"/>
                </a:solidFill>
                <a:highlight>
                  <a:srgbClr val="FFFFFF"/>
                </a:highlight>
                <a:latin typeface="+mn-ea"/>
                <a:ea typeface="+mn-ea"/>
                <a:cs typeface="新宋体" panose="02010609030101010101" pitchFamily="49" charset="-122"/>
              </a:rPr>
              <a:t>WndProc</a:t>
            </a:r>
            <a:r>
              <a:rPr lang="en-US" altLang="zh-CN" sz="2000" b="1" kern="0" dirty="0">
                <a:solidFill>
                  <a:srgbClr val="000000"/>
                </a:solidFill>
                <a:highlight>
                  <a:srgbClr val="FFFFFF"/>
                </a:highlight>
                <a:latin typeface="+mn-ea"/>
                <a:ea typeface="+mn-ea"/>
                <a:cs typeface="新宋体" panose="02010609030101010101" pitchFamily="49" charset="-122"/>
              </a:rPr>
              <a:t>(HWND,UINT,WPARAM,LPARAM);</a:t>
            </a:r>
            <a:endParaRPr lang="zh-CN" altLang="zh-CN" sz="2000" b="1" kern="100" dirty="0">
              <a:latin typeface="+mn-ea"/>
              <a:ea typeface="+mn-ea"/>
            </a:endParaRPr>
          </a:p>
          <a:p>
            <a:pPr>
              <a:spcAft>
                <a:spcPts val="0"/>
              </a:spcAft>
            </a:pPr>
            <a:r>
              <a:rPr lang="en-US" altLang="zh-CN" sz="2000" b="1" kern="0" dirty="0" err="1">
                <a:solidFill>
                  <a:srgbClr val="000000"/>
                </a:solidFill>
                <a:highlight>
                  <a:srgbClr val="FFFFFF"/>
                </a:highlight>
                <a:latin typeface="+mn-ea"/>
                <a:ea typeface="+mn-ea"/>
                <a:cs typeface="新宋体" panose="02010609030101010101" pitchFamily="49" charset="-122"/>
              </a:rPr>
              <a:t>int</a:t>
            </a:r>
            <a:r>
              <a:rPr lang="en-US" altLang="zh-CN" sz="2000" b="1" kern="0" dirty="0">
                <a:solidFill>
                  <a:srgbClr val="000000"/>
                </a:solidFill>
                <a:highlight>
                  <a:srgbClr val="FFFFFF"/>
                </a:highlight>
                <a:latin typeface="+mn-ea"/>
                <a:ea typeface="+mn-ea"/>
                <a:cs typeface="新宋体" panose="02010609030101010101" pitchFamily="49" charset="-122"/>
              </a:rPr>
              <a:t> WINAPI </a:t>
            </a:r>
            <a:r>
              <a:rPr lang="en-US" altLang="zh-CN" sz="2000" b="1" kern="0" dirty="0" err="1">
                <a:solidFill>
                  <a:srgbClr val="000000"/>
                </a:solidFill>
                <a:highlight>
                  <a:srgbClr val="FFFFFF"/>
                </a:highlight>
                <a:latin typeface="+mn-ea"/>
                <a:ea typeface="+mn-ea"/>
                <a:cs typeface="新宋体" panose="02010609030101010101" pitchFamily="49" charset="-122"/>
              </a:rPr>
              <a:t>WinMain</a:t>
            </a:r>
            <a:r>
              <a:rPr lang="en-US" altLang="zh-CN" sz="2000" b="1" kern="0" dirty="0">
                <a:solidFill>
                  <a:srgbClr val="000000"/>
                </a:solidFill>
                <a:highlight>
                  <a:srgbClr val="FFFFFF"/>
                </a:highlight>
                <a:latin typeface="+mn-ea"/>
                <a:ea typeface="+mn-ea"/>
                <a:cs typeface="新宋体" panose="02010609030101010101" pitchFamily="49" charset="-122"/>
              </a:rPr>
              <a:t>(HINSTANCE </a:t>
            </a:r>
            <a:r>
              <a:rPr lang="en-US" altLang="zh-CN" sz="2000" b="1" kern="0" dirty="0" err="1">
                <a:solidFill>
                  <a:srgbClr val="000000"/>
                </a:solidFill>
                <a:highlight>
                  <a:srgbClr val="FFFFFF"/>
                </a:highlight>
                <a:latin typeface="+mn-ea"/>
                <a:ea typeface="+mn-ea"/>
                <a:cs typeface="新宋体" panose="02010609030101010101" pitchFamily="49" charset="-122"/>
              </a:rPr>
              <a:t>hInstance,HINSTANCE</a:t>
            </a: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hPrevInst,LPSTR</a:t>
            </a: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lpszCmdLine,int</a:t>
            </a: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nCmdShow</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HWND </a:t>
            </a:r>
            <a:r>
              <a:rPr lang="en-US" altLang="zh-CN" sz="2000" b="1" kern="0" dirty="0" err="1">
                <a:solidFill>
                  <a:srgbClr val="000000"/>
                </a:solidFill>
                <a:highlight>
                  <a:srgbClr val="FFFFFF"/>
                </a:highlight>
                <a:latin typeface="+mn-ea"/>
                <a:ea typeface="+mn-ea"/>
                <a:cs typeface="新宋体" panose="02010609030101010101" pitchFamily="49" charset="-122"/>
              </a:rPr>
              <a:t>hwnd</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MSG </a:t>
            </a:r>
            <a:r>
              <a:rPr lang="en-US" altLang="zh-CN" sz="2000" b="1" kern="0" dirty="0" err="1">
                <a:solidFill>
                  <a:srgbClr val="000000"/>
                </a:solidFill>
                <a:highlight>
                  <a:srgbClr val="FFFFFF"/>
                </a:highlight>
                <a:latin typeface="+mn-ea"/>
                <a:ea typeface="+mn-ea"/>
                <a:cs typeface="新宋体" panose="02010609030101010101" pitchFamily="49" charset="-122"/>
              </a:rPr>
              <a:t>Msg</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smtClean="0">
                <a:solidFill>
                  <a:srgbClr val="000000"/>
                </a:solidFill>
                <a:highlight>
                  <a:srgbClr val="FFFFFF"/>
                </a:highlight>
                <a:latin typeface="+mn-ea"/>
                <a:ea typeface="+mn-ea"/>
                <a:cs typeface="新宋体" panose="02010609030101010101" pitchFamily="49" charset="-122"/>
              </a:rPr>
              <a:t>	WNDCLASS </a:t>
            </a:r>
            <a:r>
              <a:rPr lang="en-US" altLang="zh-CN" sz="2000" b="1" kern="0" dirty="0" err="1">
                <a:solidFill>
                  <a:srgbClr val="000000"/>
                </a:solidFill>
                <a:highlight>
                  <a:srgbClr val="FFFFFF"/>
                </a:highlight>
                <a:latin typeface="+mn-ea"/>
                <a:ea typeface="+mn-ea"/>
                <a:cs typeface="新宋体" panose="02010609030101010101" pitchFamily="49" charset="-122"/>
              </a:rPr>
              <a:t>wndclass</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TCHAR </a:t>
            </a:r>
            <a:r>
              <a:rPr lang="en-US" altLang="zh-CN" sz="2000" b="1" kern="0" dirty="0" err="1">
                <a:solidFill>
                  <a:srgbClr val="000000"/>
                </a:solidFill>
                <a:highlight>
                  <a:srgbClr val="FFFFFF"/>
                </a:highlight>
                <a:latin typeface="+mn-ea"/>
                <a:ea typeface="+mn-ea"/>
                <a:cs typeface="新宋体" panose="02010609030101010101" pitchFamily="49" charset="-122"/>
              </a:rPr>
              <a:t>lpszClassName</a:t>
            </a: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L"My_Drawing</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TCHAR </a:t>
            </a:r>
            <a:r>
              <a:rPr lang="en-US" altLang="zh-CN" sz="2000" b="1" kern="0" dirty="0" err="1">
                <a:solidFill>
                  <a:srgbClr val="000000"/>
                </a:solidFill>
                <a:highlight>
                  <a:srgbClr val="FFFFFF"/>
                </a:highlight>
                <a:latin typeface="+mn-ea"/>
                <a:ea typeface="+mn-ea"/>
                <a:cs typeface="新宋体" panose="02010609030101010101" pitchFamily="49" charset="-122"/>
              </a:rPr>
              <a:t>lpszTitle</a:t>
            </a:r>
            <a:r>
              <a:rPr lang="en-US" altLang="zh-CN" sz="2000" b="1" kern="0" dirty="0">
                <a:solidFill>
                  <a:srgbClr val="000000"/>
                </a:solidFill>
                <a:highlight>
                  <a:srgbClr val="FFFFFF"/>
                </a:highlight>
                <a:latin typeface="+mn-ea"/>
                <a:ea typeface="+mn-ea"/>
                <a:cs typeface="新宋体" panose="02010609030101010101" pitchFamily="49" charset="-122"/>
              </a:rPr>
              <a:t>[]=L"</a:t>
            </a:r>
            <a:r>
              <a:rPr lang="zh-CN" altLang="zh-CN" sz="2000" b="1" kern="0" dirty="0">
                <a:solidFill>
                  <a:srgbClr val="000000"/>
                </a:solidFill>
                <a:highlight>
                  <a:srgbClr val="FFFFFF"/>
                </a:highlight>
                <a:latin typeface="+mn-ea"/>
                <a:ea typeface="+mn-ea"/>
                <a:cs typeface="新宋体" panose="02010609030101010101" pitchFamily="49" charset="-122"/>
              </a:rPr>
              <a:t>基本绘图</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wndclass.style</a:t>
            </a:r>
            <a:r>
              <a:rPr lang="en-US" altLang="zh-CN" sz="2000" b="1" kern="0" dirty="0">
                <a:solidFill>
                  <a:srgbClr val="000000"/>
                </a:solidFill>
                <a:highlight>
                  <a:srgbClr val="FFFFFF"/>
                </a:highlight>
                <a:latin typeface="+mn-ea"/>
                <a:ea typeface="+mn-ea"/>
                <a:cs typeface="新宋体" panose="02010609030101010101" pitchFamily="49" charset="-122"/>
              </a:rPr>
              <a:t> = 0;</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wndclass.lpfnWndProc</a:t>
            </a:r>
            <a:r>
              <a:rPr lang="en-US" altLang="zh-CN" sz="2000" b="1" kern="0" dirty="0">
                <a:solidFill>
                  <a:srgbClr val="000000"/>
                </a:solidFill>
                <a:highlight>
                  <a:srgbClr val="FFFFFF"/>
                </a:highlight>
                <a:latin typeface="+mn-ea"/>
                <a:ea typeface="+mn-ea"/>
                <a:cs typeface="新宋体" panose="02010609030101010101" pitchFamily="49" charset="-122"/>
              </a:rPr>
              <a:t> = </a:t>
            </a:r>
            <a:r>
              <a:rPr lang="en-US" altLang="zh-CN" sz="2000" b="1" kern="0" dirty="0" err="1">
                <a:solidFill>
                  <a:srgbClr val="000000"/>
                </a:solidFill>
                <a:highlight>
                  <a:srgbClr val="FFFFFF"/>
                </a:highlight>
                <a:latin typeface="+mn-ea"/>
                <a:ea typeface="+mn-ea"/>
                <a:cs typeface="新宋体" panose="02010609030101010101" pitchFamily="49" charset="-122"/>
              </a:rPr>
              <a:t>WndProc</a:t>
            </a:r>
            <a:r>
              <a:rPr lang="en-US" altLang="zh-CN" sz="2000" b="1" kern="0" dirty="0">
                <a:solidFill>
                  <a:srgbClr val="000000"/>
                </a:solidFill>
                <a:highlight>
                  <a:srgbClr val="FFFFFF"/>
                </a:highlight>
                <a:latin typeface="+mn-ea"/>
                <a:ea typeface="+mn-ea"/>
                <a:cs typeface="新宋体" panose="02010609030101010101" pitchFamily="49" charset="-122"/>
              </a:rPr>
              <a:t> ;</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wndclass.cbClsExtra</a:t>
            </a:r>
            <a:r>
              <a:rPr lang="en-US" altLang="zh-CN" sz="2000" b="1" kern="0" dirty="0">
                <a:solidFill>
                  <a:srgbClr val="000000"/>
                </a:solidFill>
                <a:highlight>
                  <a:srgbClr val="FFFFFF"/>
                </a:highlight>
                <a:latin typeface="+mn-ea"/>
                <a:ea typeface="+mn-ea"/>
                <a:cs typeface="新宋体" panose="02010609030101010101" pitchFamily="49" charset="-122"/>
              </a:rPr>
              <a:t>	= 0 ;</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wndclass.cbWndExtra</a:t>
            </a:r>
            <a:r>
              <a:rPr lang="en-US" altLang="zh-CN" sz="2000" b="1" kern="0" dirty="0">
                <a:solidFill>
                  <a:srgbClr val="000000"/>
                </a:solidFill>
                <a:highlight>
                  <a:srgbClr val="FFFFFF"/>
                </a:highlight>
                <a:latin typeface="+mn-ea"/>
                <a:ea typeface="+mn-ea"/>
                <a:cs typeface="新宋体" panose="02010609030101010101" pitchFamily="49" charset="-122"/>
              </a:rPr>
              <a:t>	= 0 ;</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wndclass.hInstance</a:t>
            </a:r>
            <a:r>
              <a:rPr lang="en-US" altLang="zh-CN" sz="2000" b="1" kern="0" dirty="0">
                <a:solidFill>
                  <a:srgbClr val="000000"/>
                </a:solidFill>
                <a:highlight>
                  <a:srgbClr val="FFFFFF"/>
                </a:highlight>
                <a:latin typeface="+mn-ea"/>
                <a:ea typeface="+mn-ea"/>
                <a:cs typeface="新宋体" panose="02010609030101010101" pitchFamily="49" charset="-122"/>
              </a:rPr>
              <a:t> = </a:t>
            </a:r>
            <a:r>
              <a:rPr lang="en-US" altLang="zh-CN" sz="2000" b="1" kern="0" dirty="0" err="1">
                <a:solidFill>
                  <a:srgbClr val="000000"/>
                </a:solidFill>
                <a:highlight>
                  <a:srgbClr val="FFFFFF"/>
                </a:highlight>
                <a:latin typeface="+mn-ea"/>
                <a:ea typeface="+mn-ea"/>
                <a:cs typeface="新宋体" panose="02010609030101010101" pitchFamily="49" charset="-122"/>
              </a:rPr>
              <a:t>hInstance</a:t>
            </a:r>
            <a:r>
              <a:rPr lang="en-US" altLang="zh-CN" sz="2000" b="1" kern="0" dirty="0">
                <a:solidFill>
                  <a:srgbClr val="000000"/>
                </a:solidFill>
                <a:highlight>
                  <a:srgbClr val="FFFFFF"/>
                </a:highlight>
                <a:latin typeface="+mn-ea"/>
                <a:ea typeface="+mn-ea"/>
                <a:cs typeface="新宋体" panose="02010609030101010101" pitchFamily="49" charset="-122"/>
              </a:rPr>
              <a:t> ;</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wndclass.hIcon</a:t>
            </a:r>
            <a:r>
              <a:rPr lang="en-US" altLang="zh-CN" sz="2000" b="1" kern="0" dirty="0">
                <a:solidFill>
                  <a:srgbClr val="000000"/>
                </a:solidFill>
                <a:highlight>
                  <a:srgbClr val="FFFFFF"/>
                </a:highlight>
                <a:latin typeface="+mn-ea"/>
                <a:ea typeface="+mn-ea"/>
                <a:cs typeface="新宋体" panose="02010609030101010101" pitchFamily="49" charset="-122"/>
              </a:rPr>
              <a:t> = </a:t>
            </a:r>
            <a:r>
              <a:rPr lang="en-US" altLang="zh-CN" sz="2000" b="1" kern="0" dirty="0" err="1">
                <a:solidFill>
                  <a:srgbClr val="000000"/>
                </a:solidFill>
                <a:highlight>
                  <a:srgbClr val="FFFFFF"/>
                </a:highlight>
                <a:latin typeface="+mn-ea"/>
                <a:ea typeface="+mn-ea"/>
                <a:cs typeface="新宋体" panose="02010609030101010101" pitchFamily="49" charset="-122"/>
              </a:rPr>
              <a:t>LoadIcon</a:t>
            </a:r>
            <a:r>
              <a:rPr lang="en-US" altLang="zh-CN" sz="2000" b="1" kern="0" dirty="0">
                <a:solidFill>
                  <a:srgbClr val="000000"/>
                </a:solidFill>
                <a:highlight>
                  <a:srgbClr val="FFFFFF"/>
                </a:highlight>
                <a:latin typeface="+mn-ea"/>
                <a:ea typeface="+mn-ea"/>
                <a:cs typeface="新宋体" panose="02010609030101010101" pitchFamily="49" charset="-122"/>
              </a:rPr>
              <a:t>(NULL,IDI_APPLICATION) ;</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wndclass.hCursor</a:t>
            </a:r>
            <a:r>
              <a:rPr lang="en-US" altLang="zh-CN" sz="2000" b="1" kern="0" dirty="0">
                <a:solidFill>
                  <a:srgbClr val="000000"/>
                </a:solidFill>
                <a:highlight>
                  <a:srgbClr val="FFFFFF"/>
                </a:highlight>
                <a:latin typeface="+mn-ea"/>
                <a:ea typeface="+mn-ea"/>
                <a:cs typeface="新宋体" panose="02010609030101010101" pitchFamily="49" charset="-122"/>
              </a:rPr>
              <a:t> = </a:t>
            </a:r>
            <a:r>
              <a:rPr lang="en-US" altLang="zh-CN" sz="2000" b="1" kern="0" dirty="0" err="1">
                <a:solidFill>
                  <a:srgbClr val="000000"/>
                </a:solidFill>
                <a:highlight>
                  <a:srgbClr val="FFFFFF"/>
                </a:highlight>
                <a:latin typeface="+mn-ea"/>
                <a:ea typeface="+mn-ea"/>
                <a:cs typeface="新宋体" panose="02010609030101010101" pitchFamily="49" charset="-122"/>
              </a:rPr>
              <a:t>LoadCursor</a:t>
            </a:r>
            <a:r>
              <a:rPr lang="en-US" altLang="zh-CN" sz="2000" b="1" kern="0" dirty="0">
                <a:solidFill>
                  <a:srgbClr val="000000"/>
                </a:solidFill>
                <a:highlight>
                  <a:srgbClr val="FFFFFF"/>
                </a:highlight>
                <a:latin typeface="+mn-ea"/>
                <a:ea typeface="+mn-ea"/>
                <a:cs typeface="新宋体" panose="02010609030101010101" pitchFamily="49" charset="-122"/>
              </a:rPr>
              <a:t>(NULL,IDC_ARROW) </a:t>
            </a:r>
            <a:r>
              <a:rPr lang="en-US" altLang="zh-CN" sz="2000" b="1" kern="0" dirty="0" smtClean="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p:txBody>
      </p:sp>
    </p:spTree>
    <p:extLst>
      <p:ext uri="{BB962C8B-B14F-4D97-AF65-F5344CB8AC3E}">
        <p14:creationId xmlns:p14="http://schemas.microsoft.com/office/powerpoint/2010/main" val="69913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26</a:t>
            </a:fld>
            <a:endParaRPr lang="en-US" altLang="zh-CN"/>
          </a:p>
        </p:txBody>
      </p:sp>
      <p:sp>
        <p:nvSpPr>
          <p:cNvPr id="3" name="矩形 2"/>
          <p:cNvSpPr/>
          <p:nvPr/>
        </p:nvSpPr>
        <p:spPr>
          <a:xfrm>
            <a:off x="66352" y="-27384"/>
            <a:ext cx="9783192" cy="6863417"/>
          </a:xfrm>
          <a:prstGeom prst="rect">
            <a:avLst/>
          </a:prstGeom>
        </p:spPr>
        <p:txBody>
          <a:bodyPr wrap="square">
            <a:spAutoFit/>
          </a:bodyPr>
          <a:lstStyle/>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wndclass.hbrBackground</a:t>
            </a:r>
            <a:r>
              <a:rPr lang="en-US" altLang="zh-CN" sz="2000" b="1" kern="0" dirty="0">
                <a:solidFill>
                  <a:srgbClr val="000000"/>
                </a:solidFill>
                <a:highlight>
                  <a:srgbClr val="FFFFFF"/>
                </a:highlight>
                <a:latin typeface="+mn-ea"/>
                <a:ea typeface="+mn-ea"/>
                <a:cs typeface="新宋体" panose="02010609030101010101" pitchFamily="49" charset="-122"/>
              </a:rPr>
              <a:t> =(HBRUSH)</a:t>
            </a:r>
            <a:r>
              <a:rPr lang="en-US" altLang="zh-CN" sz="2000" b="1" kern="0" dirty="0" err="1">
                <a:solidFill>
                  <a:srgbClr val="000000"/>
                </a:solidFill>
                <a:highlight>
                  <a:srgbClr val="FFFFFF"/>
                </a:highlight>
                <a:latin typeface="+mn-ea"/>
                <a:ea typeface="+mn-ea"/>
                <a:cs typeface="新宋体" panose="02010609030101010101" pitchFamily="49" charset="-122"/>
              </a:rPr>
              <a:t>GetStockObject</a:t>
            </a:r>
            <a:r>
              <a:rPr lang="en-US" altLang="zh-CN" sz="2000" b="1" kern="0" dirty="0">
                <a:solidFill>
                  <a:srgbClr val="000000"/>
                </a:solidFill>
                <a:highlight>
                  <a:srgbClr val="FFFFFF"/>
                </a:highlight>
                <a:latin typeface="+mn-ea"/>
                <a:ea typeface="+mn-ea"/>
                <a:cs typeface="新宋体" panose="02010609030101010101" pitchFamily="49" charset="-122"/>
              </a:rPr>
              <a:t>(WHITE_BRUSH) ;</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wndclass.lpszMenuName</a:t>
            </a:r>
            <a:r>
              <a:rPr lang="en-US" altLang="zh-CN" sz="2000" b="1" kern="0" dirty="0">
                <a:solidFill>
                  <a:srgbClr val="000000"/>
                </a:solidFill>
                <a:highlight>
                  <a:srgbClr val="FFFFFF"/>
                </a:highlight>
                <a:latin typeface="+mn-ea"/>
                <a:ea typeface="+mn-ea"/>
                <a:cs typeface="新宋体" panose="02010609030101010101" pitchFamily="49" charset="-122"/>
              </a:rPr>
              <a:t> = NULL;</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wndclass.lpszClassName</a:t>
            </a: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lpszClassName</a:t>
            </a:r>
            <a:r>
              <a:rPr lang="en-US" altLang="zh-CN" sz="2000" b="1" kern="0" dirty="0">
                <a:solidFill>
                  <a:srgbClr val="000000"/>
                </a:solidFill>
                <a:highlight>
                  <a:srgbClr val="FFFFFF"/>
                </a:highlight>
                <a:latin typeface="+mn-ea"/>
                <a:ea typeface="+mn-ea"/>
                <a:cs typeface="新宋体" panose="02010609030101010101" pitchFamily="49" charset="-122"/>
              </a:rPr>
              <a:t> ;</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if(!</a:t>
            </a:r>
            <a:r>
              <a:rPr lang="en-US" altLang="zh-CN" sz="2000" b="1" kern="0" dirty="0" err="1">
                <a:solidFill>
                  <a:srgbClr val="000000"/>
                </a:solidFill>
                <a:highlight>
                  <a:srgbClr val="FFFFFF"/>
                </a:highlight>
                <a:latin typeface="+mn-ea"/>
                <a:ea typeface="+mn-ea"/>
                <a:cs typeface="新宋体" panose="02010609030101010101" pitchFamily="49" charset="-122"/>
              </a:rPr>
              <a:t>RegisterClass</a:t>
            </a:r>
            <a:r>
              <a:rPr lang="en-US" altLang="zh-CN" sz="2000" b="1" kern="0" dirty="0">
                <a:solidFill>
                  <a:srgbClr val="000000"/>
                </a:solidFill>
                <a:highlight>
                  <a:srgbClr val="FFFFFF"/>
                </a:highlight>
                <a:latin typeface="+mn-ea"/>
                <a:ea typeface="+mn-ea"/>
                <a:cs typeface="新宋体" panose="02010609030101010101" pitchFamily="49" charset="-122"/>
              </a:rPr>
              <a:t>(&amp;</a:t>
            </a:r>
            <a:r>
              <a:rPr lang="en-US" altLang="zh-CN" sz="2000" b="1" kern="0" dirty="0" err="1">
                <a:solidFill>
                  <a:srgbClr val="000000"/>
                </a:solidFill>
                <a:highlight>
                  <a:srgbClr val="FFFFFF"/>
                </a:highlight>
                <a:latin typeface="+mn-ea"/>
                <a:ea typeface="+mn-ea"/>
                <a:cs typeface="新宋体" panose="02010609030101010101" pitchFamily="49" charset="-122"/>
              </a:rPr>
              <a:t>wndclass</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MessageBeep</a:t>
            </a:r>
            <a:r>
              <a:rPr lang="en-US" altLang="zh-CN" sz="2000" b="1" kern="0" dirty="0">
                <a:solidFill>
                  <a:srgbClr val="000000"/>
                </a:solidFill>
                <a:highlight>
                  <a:srgbClr val="FFFFFF"/>
                </a:highlight>
                <a:latin typeface="+mn-ea"/>
                <a:ea typeface="+mn-ea"/>
                <a:cs typeface="新宋体" panose="02010609030101010101" pitchFamily="49" charset="-122"/>
              </a:rPr>
              <a:t>(0) ;</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return FALSE ;</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endParaRPr lang="zh-CN" altLang="zh-CN" sz="2000" b="1" kern="100" dirty="0">
              <a:latin typeface="+mn-ea"/>
              <a:ea typeface="+mn-ea"/>
            </a:endParaRPr>
          </a:p>
          <a:p>
            <a:pPr indent="266700">
              <a:spcAft>
                <a:spcPts val="0"/>
              </a:spcAft>
            </a:pPr>
            <a:r>
              <a:rPr lang="en-US" altLang="zh-CN" sz="2000" b="1" kern="0" dirty="0" err="1">
                <a:solidFill>
                  <a:srgbClr val="000000"/>
                </a:solidFill>
                <a:highlight>
                  <a:srgbClr val="FFFFFF"/>
                </a:highlight>
                <a:latin typeface="+mn-ea"/>
                <a:ea typeface="+mn-ea"/>
                <a:cs typeface="新宋体" panose="02010609030101010101" pitchFamily="49" charset="-122"/>
              </a:rPr>
              <a:t>hwnd</a:t>
            </a:r>
            <a:r>
              <a:rPr lang="en-US" altLang="zh-CN" sz="2000" b="1" kern="0" dirty="0">
                <a:solidFill>
                  <a:srgbClr val="000000"/>
                </a:solidFill>
                <a:highlight>
                  <a:srgbClr val="FFFFFF"/>
                </a:highlight>
                <a:latin typeface="+mn-ea"/>
                <a:ea typeface="+mn-ea"/>
                <a:cs typeface="新宋体" panose="02010609030101010101" pitchFamily="49" charset="-122"/>
              </a:rPr>
              <a:t> = </a:t>
            </a:r>
            <a:r>
              <a:rPr lang="en-US" altLang="zh-CN" sz="2000" b="1" kern="0" dirty="0" err="1" smtClean="0">
                <a:solidFill>
                  <a:srgbClr val="000000"/>
                </a:solidFill>
                <a:highlight>
                  <a:srgbClr val="FFFFFF"/>
                </a:highlight>
                <a:latin typeface="+mn-ea"/>
                <a:ea typeface="+mn-ea"/>
                <a:cs typeface="新宋体" panose="02010609030101010101" pitchFamily="49" charset="-122"/>
              </a:rPr>
              <a:t>CreateWindow</a:t>
            </a:r>
            <a:r>
              <a:rPr lang="en-US" altLang="zh-CN" sz="2000" b="1" kern="0" dirty="0" smtClean="0">
                <a:solidFill>
                  <a:srgbClr val="000000"/>
                </a:solidFill>
                <a:highlight>
                  <a:srgbClr val="FFFFFF"/>
                </a:highlight>
                <a:latin typeface="+mn-ea"/>
                <a:ea typeface="+mn-ea"/>
                <a:cs typeface="新宋体" panose="02010609030101010101" pitchFamily="49" charset="-122"/>
              </a:rPr>
              <a:t>(</a:t>
            </a:r>
            <a:r>
              <a:rPr lang="en-US" altLang="zh-CN" sz="2000" b="1" kern="0" dirty="0" err="1" smtClean="0">
                <a:solidFill>
                  <a:srgbClr val="000000"/>
                </a:solidFill>
                <a:highlight>
                  <a:srgbClr val="FFFFFF"/>
                </a:highlight>
                <a:latin typeface="+mn-ea"/>
                <a:ea typeface="+mn-ea"/>
                <a:cs typeface="新宋体" panose="02010609030101010101" pitchFamily="49" charset="-122"/>
              </a:rPr>
              <a:t>lpszClassName,lpszTitle</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smtClean="0">
                <a:solidFill>
                  <a:srgbClr val="000000"/>
                </a:solidFill>
                <a:highlight>
                  <a:srgbClr val="FFFFFF"/>
                </a:highlight>
                <a:latin typeface="+mn-ea"/>
                <a:ea typeface="+mn-ea"/>
                <a:cs typeface="新宋体" panose="02010609030101010101" pitchFamily="49" charset="-122"/>
              </a:rPr>
              <a:t>WS_OVERLAPPEDWINDOW</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smtClean="0">
                <a:solidFill>
                  <a:srgbClr val="000000"/>
                </a:solidFill>
                <a:highlight>
                  <a:srgbClr val="FFFFFF"/>
                </a:highlight>
                <a:latin typeface="+mn-ea"/>
                <a:ea typeface="+mn-ea"/>
                <a:cs typeface="新宋体" panose="02010609030101010101" pitchFamily="49" charset="-122"/>
              </a:rPr>
              <a:t>CW_USEDEFAULT,</a:t>
            </a: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smtClean="0">
                <a:solidFill>
                  <a:srgbClr val="000000"/>
                </a:solidFill>
                <a:highlight>
                  <a:srgbClr val="FFFFFF"/>
                </a:highlight>
                <a:latin typeface="+mn-ea"/>
                <a:ea typeface="+mn-ea"/>
                <a:cs typeface="新宋体" panose="02010609030101010101" pitchFamily="49" charset="-122"/>
              </a:rPr>
              <a:t>CW_USEDEFAULT</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smtClean="0">
                <a:solidFill>
                  <a:srgbClr val="000000"/>
                </a:solidFill>
                <a:highlight>
                  <a:srgbClr val="FFFFFF"/>
                </a:highlight>
                <a:latin typeface="+mn-ea"/>
                <a:ea typeface="+mn-ea"/>
                <a:cs typeface="新宋体" panose="02010609030101010101" pitchFamily="49" charset="-122"/>
              </a:rPr>
              <a:t>CW_USEDEFAULT,</a:t>
            </a: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smtClean="0">
                <a:solidFill>
                  <a:srgbClr val="000000"/>
                </a:solidFill>
                <a:highlight>
                  <a:srgbClr val="FFFFFF"/>
                </a:highlight>
                <a:latin typeface="+mn-ea"/>
                <a:ea typeface="+mn-ea"/>
                <a:cs typeface="新宋体" panose="02010609030101010101" pitchFamily="49" charset="-122"/>
              </a:rPr>
              <a:t>CW_USEDEFAULT</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smtClean="0">
                <a:solidFill>
                  <a:srgbClr val="000000"/>
                </a:solidFill>
                <a:highlight>
                  <a:srgbClr val="FFFFFF"/>
                </a:highlight>
                <a:latin typeface="+mn-ea"/>
                <a:ea typeface="+mn-ea"/>
                <a:cs typeface="新宋体" panose="02010609030101010101" pitchFamily="49" charset="-122"/>
              </a:rPr>
              <a:t>NULL,NULL,hInstance,NULL</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indent="269875">
              <a:spcAft>
                <a:spcPts val="0"/>
              </a:spcAft>
            </a:pPr>
            <a:r>
              <a:rPr lang="en-US" altLang="zh-CN" sz="2000" b="1" kern="0" dirty="0" err="1">
                <a:solidFill>
                  <a:srgbClr val="000000"/>
                </a:solidFill>
                <a:highlight>
                  <a:srgbClr val="FFFFFF"/>
                </a:highlight>
                <a:latin typeface="+mn-ea"/>
                <a:ea typeface="+mn-ea"/>
                <a:cs typeface="新宋体" panose="02010609030101010101" pitchFamily="49" charset="-122"/>
              </a:rPr>
              <a:t>ShowWindow</a:t>
            </a:r>
            <a:r>
              <a:rPr lang="en-US" altLang="zh-CN" sz="2000" b="1" kern="0" dirty="0">
                <a:solidFill>
                  <a:srgbClr val="000000"/>
                </a:solidFill>
                <a:highlight>
                  <a:srgbClr val="FFFFFF"/>
                </a:highlight>
                <a:latin typeface="+mn-ea"/>
                <a:ea typeface="+mn-ea"/>
                <a:cs typeface="新宋体" panose="02010609030101010101" pitchFamily="49" charset="-122"/>
              </a:rPr>
              <a:t>(</a:t>
            </a:r>
            <a:r>
              <a:rPr lang="en-US" altLang="zh-CN" sz="2000" b="1" kern="0" dirty="0" err="1">
                <a:solidFill>
                  <a:srgbClr val="000000"/>
                </a:solidFill>
                <a:highlight>
                  <a:srgbClr val="FFFFFF"/>
                </a:highlight>
                <a:latin typeface="+mn-ea"/>
                <a:ea typeface="+mn-ea"/>
                <a:cs typeface="新宋体" panose="02010609030101010101" pitchFamily="49" charset="-122"/>
              </a:rPr>
              <a:t>hwnd</a:t>
            </a: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nCmdShow</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indent="269875">
              <a:spcAft>
                <a:spcPts val="0"/>
              </a:spcAft>
            </a:pPr>
            <a:r>
              <a:rPr lang="en-US" altLang="zh-CN" sz="2000" b="1" kern="0" dirty="0" err="1">
                <a:solidFill>
                  <a:srgbClr val="000000"/>
                </a:solidFill>
                <a:highlight>
                  <a:srgbClr val="FFFFFF"/>
                </a:highlight>
                <a:latin typeface="+mn-ea"/>
                <a:ea typeface="+mn-ea"/>
                <a:cs typeface="新宋体" panose="02010609030101010101" pitchFamily="49" charset="-122"/>
              </a:rPr>
              <a:t>UpdateWindow</a:t>
            </a:r>
            <a:r>
              <a:rPr lang="en-US" altLang="zh-CN" sz="2000" b="1" kern="0" dirty="0">
                <a:solidFill>
                  <a:srgbClr val="000000"/>
                </a:solidFill>
                <a:highlight>
                  <a:srgbClr val="FFFFFF"/>
                </a:highlight>
                <a:latin typeface="+mn-ea"/>
                <a:ea typeface="+mn-ea"/>
                <a:cs typeface="新宋体" panose="02010609030101010101" pitchFamily="49" charset="-122"/>
              </a:rPr>
              <a:t>(</a:t>
            </a:r>
            <a:r>
              <a:rPr lang="en-US" altLang="zh-CN" sz="2000" b="1" kern="0" dirty="0" err="1">
                <a:solidFill>
                  <a:srgbClr val="000000"/>
                </a:solidFill>
                <a:highlight>
                  <a:srgbClr val="FFFFFF"/>
                </a:highlight>
                <a:latin typeface="+mn-ea"/>
                <a:ea typeface="+mn-ea"/>
                <a:cs typeface="新宋体" panose="02010609030101010101" pitchFamily="49" charset="-122"/>
              </a:rPr>
              <a:t>hwnd</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indent="269875">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while( </a:t>
            </a:r>
            <a:r>
              <a:rPr lang="en-US" altLang="zh-CN" sz="2000" b="1" kern="0" dirty="0" err="1">
                <a:solidFill>
                  <a:srgbClr val="000000"/>
                </a:solidFill>
                <a:highlight>
                  <a:srgbClr val="FFFFFF"/>
                </a:highlight>
                <a:latin typeface="+mn-ea"/>
                <a:ea typeface="+mn-ea"/>
                <a:cs typeface="新宋体" panose="02010609030101010101" pitchFamily="49" charset="-122"/>
              </a:rPr>
              <a:t>GetMessage</a:t>
            </a:r>
            <a:r>
              <a:rPr lang="en-US" altLang="zh-CN" sz="2000" b="1" kern="0" dirty="0">
                <a:solidFill>
                  <a:srgbClr val="000000"/>
                </a:solidFill>
                <a:highlight>
                  <a:srgbClr val="FFFFFF"/>
                </a:highlight>
                <a:latin typeface="+mn-ea"/>
                <a:ea typeface="+mn-ea"/>
                <a:cs typeface="新宋体" panose="02010609030101010101" pitchFamily="49" charset="-122"/>
              </a:rPr>
              <a:t>(&amp;</a:t>
            </a:r>
            <a:r>
              <a:rPr lang="en-US" altLang="zh-CN" sz="2000" b="1" kern="0" dirty="0" err="1">
                <a:solidFill>
                  <a:srgbClr val="000000"/>
                </a:solidFill>
                <a:highlight>
                  <a:srgbClr val="FFFFFF"/>
                </a:highlight>
                <a:latin typeface="+mn-ea"/>
                <a:ea typeface="+mn-ea"/>
                <a:cs typeface="新宋体" panose="02010609030101010101" pitchFamily="49" charset="-122"/>
              </a:rPr>
              <a:t>Msg</a:t>
            </a:r>
            <a:r>
              <a:rPr lang="en-US" altLang="zh-CN" sz="2000" b="1" kern="0" dirty="0">
                <a:solidFill>
                  <a:srgbClr val="000000"/>
                </a:solidFill>
                <a:highlight>
                  <a:srgbClr val="FFFFFF"/>
                </a:highlight>
                <a:latin typeface="+mn-ea"/>
                <a:ea typeface="+mn-ea"/>
                <a:cs typeface="新宋体" panose="02010609030101010101" pitchFamily="49" charset="-122"/>
              </a:rPr>
              <a:t>, NULL, 0, 0))</a:t>
            </a:r>
            <a:endParaRPr lang="zh-CN" altLang="zh-CN" sz="2000" b="1" kern="100" dirty="0">
              <a:latin typeface="+mn-ea"/>
              <a:ea typeface="+mn-ea"/>
            </a:endParaRPr>
          </a:p>
          <a:p>
            <a:pPr indent="269240">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TranslateMessage</a:t>
            </a:r>
            <a:r>
              <a:rPr lang="en-US" altLang="zh-CN" sz="2000" b="1" kern="0" dirty="0">
                <a:solidFill>
                  <a:srgbClr val="000000"/>
                </a:solidFill>
                <a:highlight>
                  <a:srgbClr val="FFFFFF"/>
                </a:highlight>
                <a:latin typeface="+mn-ea"/>
                <a:ea typeface="+mn-ea"/>
                <a:cs typeface="新宋体" panose="02010609030101010101" pitchFamily="49" charset="-122"/>
              </a:rPr>
              <a:t>(&amp;</a:t>
            </a:r>
            <a:r>
              <a:rPr lang="en-US" altLang="zh-CN" sz="2000" b="1" kern="0" dirty="0" err="1">
                <a:solidFill>
                  <a:srgbClr val="000000"/>
                </a:solidFill>
                <a:highlight>
                  <a:srgbClr val="FFFFFF"/>
                </a:highlight>
                <a:latin typeface="+mn-ea"/>
                <a:ea typeface="+mn-ea"/>
                <a:cs typeface="新宋体" panose="02010609030101010101" pitchFamily="49" charset="-122"/>
              </a:rPr>
              <a:t>Msg</a:t>
            </a:r>
            <a:r>
              <a:rPr lang="en-US" altLang="zh-CN" sz="2000" b="1" kern="0" dirty="0">
                <a:solidFill>
                  <a:srgbClr val="000000"/>
                </a:solidFill>
                <a:highlight>
                  <a:srgbClr val="FFFFFF"/>
                </a:highlight>
                <a:latin typeface="+mn-ea"/>
                <a:ea typeface="+mn-ea"/>
                <a:cs typeface="新宋体" panose="02010609030101010101" pitchFamily="49" charset="-122"/>
              </a:rPr>
              <a:t>) ;</a:t>
            </a:r>
            <a:endParaRPr lang="zh-CN" altLang="zh-CN" sz="2000" b="1" kern="100" dirty="0">
              <a:latin typeface="+mn-ea"/>
              <a:ea typeface="+mn-ea"/>
            </a:endParaRPr>
          </a:p>
          <a:p>
            <a:pPr>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ea typeface="+mn-ea"/>
                <a:cs typeface="新宋体" panose="02010609030101010101" pitchFamily="49" charset="-122"/>
              </a:rPr>
              <a:t>DispatchMessage</a:t>
            </a:r>
            <a:r>
              <a:rPr lang="en-US" altLang="zh-CN" sz="2000" b="1" kern="0" dirty="0">
                <a:solidFill>
                  <a:srgbClr val="000000"/>
                </a:solidFill>
                <a:highlight>
                  <a:srgbClr val="FFFFFF"/>
                </a:highlight>
                <a:latin typeface="+mn-ea"/>
                <a:ea typeface="+mn-ea"/>
                <a:cs typeface="新宋体" panose="02010609030101010101" pitchFamily="49" charset="-122"/>
              </a:rPr>
              <a:t>(&amp;</a:t>
            </a:r>
            <a:r>
              <a:rPr lang="en-US" altLang="zh-CN" sz="2000" b="1" kern="0" dirty="0" err="1">
                <a:solidFill>
                  <a:srgbClr val="000000"/>
                </a:solidFill>
                <a:highlight>
                  <a:srgbClr val="FFFFFF"/>
                </a:highlight>
                <a:latin typeface="+mn-ea"/>
                <a:ea typeface="+mn-ea"/>
                <a:cs typeface="新宋体" panose="02010609030101010101" pitchFamily="49" charset="-122"/>
              </a:rPr>
              <a:t>Msg</a:t>
            </a:r>
            <a:r>
              <a:rPr lang="en-US" altLang="zh-CN" sz="2000" b="1" kern="0" dirty="0">
                <a:solidFill>
                  <a:srgbClr val="000000"/>
                </a:solidFill>
                <a:highlight>
                  <a:srgbClr val="FFFFFF"/>
                </a:highlight>
                <a:latin typeface="+mn-ea"/>
                <a:ea typeface="+mn-ea"/>
                <a:cs typeface="新宋体" panose="02010609030101010101" pitchFamily="49" charset="-122"/>
              </a:rPr>
              <a:t>) ;</a:t>
            </a:r>
            <a:endParaRPr lang="zh-CN" altLang="zh-CN" sz="2000" b="1" kern="100" dirty="0">
              <a:latin typeface="+mn-ea"/>
              <a:ea typeface="+mn-ea"/>
            </a:endParaRPr>
          </a:p>
          <a:p>
            <a:pPr indent="269240">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indent="269240">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return </a:t>
            </a:r>
            <a:r>
              <a:rPr lang="en-US" altLang="zh-CN" sz="2000" b="1" kern="0" dirty="0" err="1">
                <a:solidFill>
                  <a:srgbClr val="000000"/>
                </a:solidFill>
                <a:highlight>
                  <a:srgbClr val="FFFFFF"/>
                </a:highlight>
                <a:latin typeface="+mn-ea"/>
                <a:ea typeface="+mn-ea"/>
                <a:cs typeface="新宋体" panose="02010609030101010101" pitchFamily="49" charset="-122"/>
              </a:rPr>
              <a:t>Msg.wParam</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a:t>
            </a:r>
            <a:endParaRPr lang="zh-CN" altLang="zh-CN" sz="2000" b="1" kern="100" dirty="0">
              <a:effectLst/>
              <a:latin typeface="+mn-ea"/>
              <a:ea typeface="+mn-ea"/>
            </a:endParaRPr>
          </a:p>
        </p:txBody>
      </p:sp>
    </p:spTree>
    <p:extLst>
      <p:ext uri="{BB962C8B-B14F-4D97-AF65-F5344CB8AC3E}">
        <p14:creationId xmlns:p14="http://schemas.microsoft.com/office/powerpoint/2010/main" val="2201315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27</a:t>
            </a:fld>
            <a:endParaRPr lang="en-US" altLang="zh-CN"/>
          </a:p>
        </p:txBody>
      </p:sp>
      <p:sp>
        <p:nvSpPr>
          <p:cNvPr id="3" name="矩形 2"/>
          <p:cNvSpPr/>
          <p:nvPr/>
        </p:nvSpPr>
        <p:spPr>
          <a:xfrm>
            <a:off x="66352" y="-27384"/>
            <a:ext cx="9783192" cy="6863417"/>
          </a:xfrm>
          <a:prstGeom prst="rect">
            <a:avLst/>
          </a:prstGeom>
        </p:spPr>
        <p:txBody>
          <a:bodyPr wrap="square">
            <a:spAutoFit/>
          </a:bodyPr>
          <a:lstStyle/>
          <a:p>
            <a:pPr>
              <a:lnSpc>
                <a:spcPts val="2200"/>
              </a:lnSpc>
              <a:spcAft>
                <a:spcPts val="0"/>
              </a:spcAft>
            </a:pPr>
            <a:r>
              <a:rPr lang="en-US" altLang="zh-CN" sz="1800" b="1" kern="0" dirty="0" smtClean="0">
                <a:solidFill>
                  <a:srgbClr val="000000"/>
                </a:solidFill>
                <a:highlight>
                  <a:srgbClr val="FFFFFF"/>
                </a:highlight>
                <a:latin typeface="+mn-ea"/>
                <a:ea typeface="+mn-ea"/>
                <a:cs typeface="新宋体" panose="02010609030101010101" pitchFamily="49" charset="-122"/>
              </a:rPr>
              <a:t>LRESULT </a:t>
            </a:r>
            <a:r>
              <a:rPr lang="en-US" altLang="zh-CN" sz="1800" b="1" kern="0" dirty="0">
                <a:solidFill>
                  <a:srgbClr val="000000"/>
                </a:solidFill>
                <a:highlight>
                  <a:srgbClr val="FFFFFF"/>
                </a:highlight>
                <a:latin typeface="+mn-ea"/>
                <a:ea typeface="+mn-ea"/>
                <a:cs typeface="新宋体" panose="02010609030101010101" pitchFamily="49" charset="-122"/>
              </a:rPr>
              <a:t>CALLBACK </a:t>
            </a:r>
            <a:r>
              <a:rPr lang="en-US" altLang="zh-CN" sz="1800" b="1" kern="0" dirty="0" err="1">
                <a:solidFill>
                  <a:srgbClr val="000000"/>
                </a:solidFill>
                <a:highlight>
                  <a:srgbClr val="FFFFFF"/>
                </a:highlight>
                <a:latin typeface="+mn-ea"/>
                <a:ea typeface="+mn-ea"/>
                <a:cs typeface="新宋体" panose="02010609030101010101" pitchFamily="49" charset="-122"/>
              </a:rPr>
              <a:t>WndProc</a:t>
            </a:r>
            <a:r>
              <a:rPr lang="en-US" altLang="zh-CN" sz="1800" b="1" kern="0" dirty="0">
                <a:solidFill>
                  <a:srgbClr val="000000"/>
                </a:solidFill>
                <a:highlight>
                  <a:srgbClr val="FFFFFF"/>
                </a:highlight>
                <a:latin typeface="+mn-ea"/>
                <a:ea typeface="+mn-ea"/>
                <a:cs typeface="新宋体" panose="02010609030101010101" pitchFamily="49" charset="-122"/>
              </a:rPr>
              <a:t>(HWND </a:t>
            </a:r>
            <a:r>
              <a:rPr lang="en-US" altLang="zh-CN" sz="1800" b="1" kern="0" dirty="0" err="1">
                <a:solidFill>
                  <a:srgbClr val="000000"/>
                </a:solidFill>
                <a:highlight>
                  <a:srgbClr val="FFFFFF"/>
                </a:highlight>
                <a:latin typeface="+mn-ea"/>
                <a:ea typeface="+mn-ea"/>
                <a:cs typeface="新宋体" panose="02010609030101010101" pitchFamily="49" charset="-122"/>
              </a:rPr>
              <a:t>hwnd,UINT</a:t>
            </a:r>
            <a:r>
              <a:rPr lang="en-US" altLang="zh-CN" sz="1800" b="1" kern="0" dirty="0">
                <a:solidFill>
                  <a:srgbClr val="000000"/>
                </a:solidFill>
                <a:highlight>
                  <a:srgbClr val="FFFFFF"/>
                </a:highlight>
                <a:latin typeface="+mn-ea"/>
                <a:ea typeface="+mn-ea"/>
                <a:cs typeface="新宋体" panose="02010609030101010101" pitchFamily="49" charset="-122"/>
              </a:rPr>
              <a:t> </a:t>
            </a:r>
            <a:r>
              <a:rPr lang="en-US" altLang="zh-CN" sz="1800" b="1" kern="0" dirty="0" err="1">
                <a:solidFill>
                  <a:srgbClr val="000000"/>
                </a:solidFill>
                <a:highlight>
                  <a:srgbClr val="FFFFFF"/>
                </a:highlight>
                <a:latin typeface="+mn-ea"/>
                <a:ea typeface="+mn-ea"/>
                <a:cs typeface="新宋体" panose="02010609030101010101" pitchFamily="49" charset="-122"/>
              </a:rPr>
              <a:t>message,WPARAM</a:t>
            </a:r>
            <a:r>
              <a:rPr lang="en-US" altLang="zh-CN" sz="1800" b="1" kern="0" dirty="0">
                <a:solidFill>
                  <a:srgbClr val="000000"/>
                </a:solidFill>
                <a:highlight>
                  <a:srgbClr val="FFFFFF"/>
                </a:highlight>
                <a:latin typeface="+mn-ea"/>
                <a:ea typeface="+mn-ea"/>
                <a:cs typeface="新宋体" panose="02010609030101010101" pitchFamily="49" charset="-122"/>
              </a:rPr>
              <a:t>  </a:t>
            </a:r>
            <a:r>
              <a:rPr lang="en-US" altLang="zh-CN" sz="1800" b="1" kern="0" dirty="0" err="1">
                <a:solidFill>
                  <a:srgbClr val="000000"/>
                </a:solidFill>
                <a:highlight>
                  <a:srgbClr val="FFFFFF"/>
                </a:highlight>
                <a:latin typeface="+mn-ea"/>
                <a:ea typeface="+mn-ea"/>
                <a:cs typeface="新宋体" panose="02010609030101010101" pitchFamily="49" charset="-122"/>
              </a:rPr>
              <a:t>wParam,LPARAM</a:t>
            </a:r>
            <a:r>
              <a:rPr lang="en-US" altLang="zh-CN" sz="1800" b="1" kern="0" dirty="0">
                <a:solidFill>
                  <a:srgbClr val="000000"/>
                </a:solidFill>
                <a:highlight>
                  <a:srgbClr val="FFFFFF"/>
                </a:highlight>
                <a:latin typeface="+mn-ea"/>
                <a:ea typeface="+mn-ea"/>
                <a:cs typeface="新宋体" panose="02010609030101010101" pitchFamily="49" charset="-122"/>
              </a:rPr>
              <a:t>  </a:t>
            </a:r>
            <a:r>
              <a:rPr lang="en-US" altLang="zh-CN" sz="1800" b="1" kern="0" dirty="0" err="1">
                <a:solidFill>
                  <a:srgbClr val="000000"/>
                </a:solidFill>
                <a:highlight>
                  <a:srgbClr val="FFFFFF"/>
                </a:highlight>
                <a:latin typeface="+mn-ea"/>
                <a:ea typeface="+mn-ea"/>
                <a:cs typeface="新宋体" panose="02010609030101010101" pitchFamily="49" charset="-122"/>
              </a:rPr>
              <a:t>lParam</a:t>
            </a:r>
            <a:r>
              <a:rPr lang="en-US" altLang="zh-CN" sz="1800" b="1" kern="0" dirty="0">
                <a:solidFill>
                  <a:srgbClr val="000000"/>
                </a:solidFill>
                <a:highlight>
                  <a:srgbClr val="FFFFFF"/>
                </a:highlight>
                <a:latin typeface="+mn-ea"/>
                <a:ea typeface="+mn-ea"/>
                <a:cs typeface="新宋体" panose="02010609030101010101" pitchFamily="49" charset="-122"/>
              </a:rPr>
              <a:t>)</a:t>
            </a:r>
            <a:endParaRPr lang="zh-CN" altLang="zh-CN" sz="18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{HDC </a:t>
            </a:r>
            <a:r>
              <a:rPr lang="en-US" altLang="zh-CN" sz="2000" b="1" kern="0" dirty="0" err="1">
                <a:solidFill>
                  <a:srgbClr val="000000"/>
                </a:solidFill>
                <a:highlight>
                  <a:srgbClr val="FFFFFF"/>
                </a:highlight>
                <a:latin typeface="+mn-ea"/>
                <a:ea typeface="+mn-ea"/>
                <a:cs typeface="新宋体" panose="02010609030101010101" pitchFamily="49" charset="-122"/>
              </a:rPr>
              <a:t>hdc</a:t>
            </a:r>
            <a:r>
              <a:rPr lang="en-US" altLang="zh-CN" sz="2000" b="1" kern="0" dirty="0" smtClean="0">
                <a:solidFill>
                  <a:srgbClr val="000000"/>
                </a:solidFill>
                <a:highlight>
                  <a:srgbClr val="FFFFFF"/>
                </a:highlight>
                <a:latin typeface="+mn-ea"/>
                <a:ea typeface="+mn-ea"/>
                <a:cs typeface="新宋体" panose="02010609030101010101" pitchFamily="49" charset="-122"/>
              </a:rPr>
              <a:t>;	PAINTSTRUCT </a:t>
            </a:r>
            <a:r>
              <a:rPr lang="en-US" altLang="zh-CN" sz="2000" b="1" kern="0" dirty="0" err="1">
                <a:solidFill>
                  <a:srgbClr val="000000"/>
                </a:solidFill>
                <a:highlight>
                  <a:srgbClr val="FFFFFF"/>
                </a:highlight>
                <a:latin typeface="+mn-ea"/>
                <a:ea typeface="+mn-ea"/>
                <a:cs typeface="新宋体" panose="02010609030101010101" pitchFamily="49" charset="-122"/>
              </a:rPr>
              <a:t>ps</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HPEN </a:t>
            </a:r>
            <a:r>
              <a:rPr lang="en-US" altLang="zh-CN" sz="2000" b="1" kern="0" dirty="0" err="1">
                <a:solidFill>
                  <a:srgbClr val="000000"/>
                </a:solidFill>
                <a:highlight>
                  <a:srgbClr val="FFFFFF"/>
                </a:highlight>
                <a:latin typeface="+mn-ea"/>
                <a:ea typeface="+mn-ea"/>
                <a:cs typeface="新宋体" panose="02010609030101010101" pitchFamily="49" charset="-122"/>
              </a:rPr>
              <a:t>hP</a:t>
            </a:r>
            <a:r>
              <a:rPr lang="en-US" altLang="zh-CN" sz="2000" b="1" kern="0" dirty="0">
                <a:solidFill>
                  <a:srgbClr val="000000"/>
                </a:solidFill>
                <a:highlight>
                  <a:srgbClr val="FFFFFF"/>
                </a:highlight>
                <a:latin typeface="+mn-ea"/>
                <a:ea typeface="+mn-ea"/>
                <a:cs typeface="新宋体" panose="02010609030101010101" pitchFamily="49" charset="-122"/>
              </a:rPr>
              <a:t>;						//</a:t>
            </a:r>
            <a:r>
              <a:rPr lang="zh-CN" altLang="zh-CN" sz="2000" b="1" kern="0" dirty="0">
                <a:solidFill>
                  <a:srgbClr val="000000"/>
                </a:solidFill>
                <a:highlight>
                  <a:srgbClr val="FFFFFF"/>
                </a:highlight>
                <a:latin typeface="+mn-ea"/>
                <a:ea typeface="+mn-ea"/>
                <a:cs typeface="新宋体" panose="02010609030101010101" pitchFamily="49" charset="-122"/>
              </a:rPr>
              <a:t>定义画笔句柄</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HBRUSH </a:t>
            </a:r>
            <a:r>
              <a:rPr lang="en-US" altLang="zh-CN" sz="2000" b="1" kern="0" dirty="0" err="1">
                <a:solidFill>
                  <a:srgbClr val="000000"/>
                </a:solidFill>
                <a:highlight>
                  <a:srgbClr val="FFFFFF"/>
                </a:highlight>
                <a:latin typeface="+mn-ea"/>
                <a:ea typeface="+mn-ea"/>
                <a:cs typeface="新宋体" panose="02010609030101010101" pitchFamily="49" charset="-122"/>
              </a:rPr>
              <a:t>hB</a:t>
            </a:r>
            <a:r>
              <a:rPr lang="en-US" altLang="zh-CN" sz="2000" b="1" kern="0" dirty="0">
                <a:solidFill>
                  <a:srgbClr val="000000"/>
                </a:solidFill>
                <a:highlight>
                  <a:srgbClr val="FFFFFF"/>
                </a:highlight>
                <a:latin typeface="+mn-ea"/>
                <a:ea typeface="+mn-ea"/>
                <a:cs typeface="新宋体" panose="02010609030101010101" pitchFamily="49" charset="-122"/>
              </a:rPr>
              <a:t>;						//</a:t>
            </a:r>
            <a:r>
              <a:rPr lang="zh-CN" altLang="zh-CN" sz="2000" b="1" kern="0" dirty="0">
                <a:solidFill>
                  <a:srgbClr val="000000"/>
                </a:solidFill>
                <a:highlight>
                  <a:srgbClr val="FFFFFF"/>
                </a:highlight>
                <a:latin typeface="+mn-ea"/>
                <a:ea typeface="+mn-ea"/>
                <a:cs typeface="新宋体" panose="02010609030101010101" pitchFamily="49" charset="-122"/>
              </a:rPr>
              <a:t>定义画刷句</a:t>
            </a:r>
            <a:r>
              <a:rPr lang="zh-CN" altLang="zh-CN" sz="2000" b="1" kern="0" dirty="0" smtClean="0">
                <a:solidFill>
                  <a:srgbClr val="000000"/>
                </a:solidFill>
                <a:highlight>
                  <a:srgbClr val="FFFFFF"/>
                </a:highlight>
                <a:latin typeface="+mn-ea"/>
                <a:ea typeface="+mn-ea"/>
                <a:cs typeface="新宋体" panose="02010609030101010101" pitchFamily="49" charset="-122"/>
              </a:rPr>
              <a:t>柄</a:t>
            </a:r>
            <a:endParaRPr lang="zh-CN" altLang="zh-CN" sz="2000" b="1" kern="100" dirty="0" smtClean="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switch(message)</a:t>
            </a:r>
          </a:p>
          <a:p>
            <a:pPr>
              <a:lnSpc>
                <a:spcPts val="2200"/>
              </a:lnSpc>
              <a:spcAft>
                <a:spcPts val="0"/>
              </a:spcAft>
            </a:pPr>
            <a:r>
              <a:rPr lang="zh-CN" altLang="zh-CN" sz="2000" b="1" kern="0" dirty="0" smtClean="0">
                <a:solidFill>
                  <a:srgbClr val="000000"/>
                </a:solidFill>
                <a:highlight>
                  <a:srgbClr val="FFFFFF"/>
                </a:highlight>
                <a:latin typeface="+mn-ea"/>
                <a:ea typeface="+mn-ea"/>
                <a:cs typeface="新宋体" panose="02010609030101010101" pitchFamily="49" charset="-122"/>
              </a:rPr>
              <a:t> </a:t>
            </a:r>
            <a:r>
              <a:rPr lang="en-US" altLang="zh-CN" sz="2000" b="1" kern="0" dirty="0" smtClean="0">
                <a:solidFill>
                  <a:srgbClr val="000000"/>
                </a:solidFill>
                <a:highlight>
                  <a:srgbClr val="FFFFFF"/>
                </a:highlight>
                <a:latin typeface="+mn-ea"/>
                <a:ea typeface="+mn-ea"/>
                <a:cs typeface="新宋体" panose="02010609030101010101" pitchFamily="49" charset="-122"/>
              </a:rPr>
              <a:t>{case </a:t>
            </a:r>
            <a:r>
              <a:rPr lang="en-US" altLang="zh-CN" sz="2000" b="1" kern="0" dirty="0">
                <a:solidFill>
                  <a:srgbClr val="000000"/>
                </a:solidFill>
                <a:highlight>
                  <a:srgbClr val="FFFFFF"/>
                </a:highlight>
                <a:latin typeface="+mn-ea"/>
                <a:ea typeface="+mn-ea"/>
                <a:cs typeface="新宋体" panose="02010609030101010101" pitchFamily="49" charset="-122"/>
              </a:rPr>
              <a:t>WM_PAINT:			//</a:t>
            </a:r>
            <a:r>
              <a:rPr lang="zh-CN" altLang="zh-CN" sz="2000" b="1" kern="0" dirty="0">
                <a:solidFill>
                  <a:srgbClr val="000000"/>
                </a:solidFill>
                <a:highlight>
                  <a:srgbClr val="FFFFFF"/>
                </a:highlight>
                <a:latin typeface="+mn-ea"/>
                <a:ea typeface="+mn-ea"/>
                <a:cs typeface="新宋体" panose="02010609030101010101" pitchFamily="49" charset="-122"/>
              </a:rPr>
              <a:t>通过响应</a:t>
            </a:r>
            <a:r>
              <a:rPr lang="en-US" altLang="zh-CN" sz="2000" b="1" kern="0" dirty="0">
                <a:solidFill>
                  <a:srgbClr val="000000"/>
                </a:solidFill>
                <a:highlight>
                  <a:srgbClr val="FFFFFF"/>
                </a:highlight>
                <a:latin typeface="+mn-ea"/>
                <a:ea typeface="+mn-ea"/>
                <a:cs typeface="新宋体" panose="02010609030101010101" pitchFamily="49" charset="-122"/>
              </a:rPr>
              <a:t>WM_PAINT</a:t>
            </a:r>
            <a:r>
              <a:rPr lang="zh-CN" altLang="zh-CN" sz="2000" b="1" kern="0" dirty="0">
                <a:solidFill>
                  <a:srgbClr val="000000"/>
                </a:solidFill>
                <a:highlight>
                  <a:srgbClr val="FFFFFF"/>
                </a:highlight>
                <a:latin typeface="+mn-ea"/>
                <a:ea typeface="+mn-ea"/>
                <a:cs typeface="新宋体" panose="02010609030101010101" pitchFamily="49" charset="-122"/>
              </a:rPr>
              <a:t>消息完成绘图工作</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en-US" altLang="zh-CN" sz="2000" b="1" kern="0" dirty="0" err="1" smtClean="0">
                <a:solidFill>
                  <a:srgbClr val="000000"/>
                </a:solidFill>
                <a:highlight>
                  <a:srgbClr val="FFFFFF"/>
                </a:highlight>
                <a:latin typeface="+mn-ea"/>
                <a:ea typeface="+mn-ea"/>
                <a:cs typeface="新宋体" panose="02010609030101010101" pitchFamily="49" charset="-122"/>
              </a:rPr>
              <a:t>hdc</a:t>
            </a:r>
            <a:r>
              <a:rPr lang="en-US" altLang="zh-CN" sz="2000" b="1" kern="0" dirty="0" smtClean="0">
                <a:solidFill>
                  <a:srgbClr val="000000"/>
                </a:solidFill>
                <a:highlight>
                  <a:srgbClr val="FFFFFF"/>
                </a:highlight>
                <a:latin typeface="+mn-ea"/>
                <a:ea typeface="+mn-ea"/>
                <a:cs typeface="新宋体" panose="02010609030101010101" pitchFamily="49" charset="-122"/>
              </a:rPr>
              <a:t>=</a:t>
            </a:r>
            <a:r>
              <a:rPr lang="en-US" altLang="zh-CN" sz="2000" b="1" kern="0" dirty="0" err="1" smtClean="0">
                <a:solidFill>
                  <a:srgbClr val="000000"/>
                </a:solidFill>
                <a:highlight>
                  <a:srgbClr val="FFFFFF"/>
                </a:highlight>
                <a:latin typeface="+mn-ea"/>
                <a:ea typeface="+mn-ea"/>
                <a:cs typeface="新宋体" panose="02010609030101010101" pitchFamily="49" charset="-122"/>
              </a:rPr>
              <a:t>BeginPaint</a:t>
            </a:r>
            <a:r>
              <a:rPr lang="en-US" altLang="zh-CN" sz="2000" b="1" kern="0" dirty="0" smtClean="0">
                <a:solidFill>
                  <a:srgbClr val="000000"/>
                </a:solidFill>
                <a:highlight>
                  <a:srgbClr val="FFFFFF"/>
                </a:highlight>
                <a:latin typeface="+mn-ea"/>
                <a:ea typeface="+mn-ea"/>
                <a:cs typeface="新宋体" panose="02010609030101010101" pitchFamily="49" charset="-122"/>
              </a:rPr>
              <a:t>(</a:t>
            </a:r>
            <a:r>
              <a:rPr lang="en-US" altLang="zh-CN" sz="2000" b="1" kern="0" dirty="0" err="1" smtClean="0">
                <a:solidFill>
                  <a:srgbClr val="000000"/>
                </a:solidFill>
                <a:highlight>
                  <a:srgbClr val="FFFFFF"/>
                </a:highlight>
                <a:latin typeface="+mn-ea"/>
                <a:ea typeface="+mn-ea"/>
                <a:cs typeface="新宋体" panose="02010609030101010101" pitchFamily="49" charset="-122"/>
              </a:rPr>
              <a:t>hwnd</a:t>
            </a:r>
            <a:r>
              <a:rPr lang="en-US" altLang="zh-CN" sz="2000" b="1" kern="0" dirty="0">
                <a:solidFill>
                  <a:srgbClr val="000000"/>
                </a:solidFill>
                <a:highlight>
                  <a:srgbClr val="FFFFFF"/>
                </a:highlight>
                <a:latin typeface="+mn-ea"/>
                <a:ea typeface="+mn-ea"/>
                <a:cs typeface="新宋体" panose="02010609030101010101" pitchFamily="49" charset="-122"/>
              </a:rPr>
              <a:t>,&amp;</a:t>
            </a:r>
            <a:r>
              <a:rPr lang="en-US" altLang="zh-CN" sz="2000" b="1" kern="0" dirty="0" err="1">
                <a:solidFill>
                  <a:srgbClr val="000000"/>
                </a:solidFill>
                <a:highlight>
                  <a:srgbClr val="FFFFFF"/>
                </a:highlight>
                <a:latin typeface="+mn-ea"/>
                <a:ea typeface="+mn-ea"/>
                <a:cs typeface="新宋体" panose="02010609030101010101" pitchFamily="49" charset="-122"/>
              </a:rPr>
              <a:t>ps</a:t>
            </a: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zh-CN" altLang="zh-CN" sz="2000" b="1" kern="0" dirty="0">
                <a:solidFill>
                  <a:srgbClr val="000000"/>
                </a:solidFill>
                <a:highlight>
                  <a:srgbClr val="FFFFFF"/>
                </a:highlight>
                <a:latin typeface="+mn-ea"/>
                <a:ea typeface="+mn-ea"/>
                <a:cs typeface="新宋体" panose="02010609030101010101" pitchFamily="49" charset="-122"/>
              </a:rPr>
              <a:t>取得设备环境句柄</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en-US" altLang="zh-CN" sz="2000" b="1" kern="0" dirty="0" err="1" smtClean="0">
                <a:solidFill>
                  <a:srgbClr val="000000"/>
                </a:solidFill>
                <a:highlight>
                  <a:srgbClr val="FFFFFF"/>
                </a:highlight>
                <a:latin typeface="+mn-ea"/>
                <a:ea typeface="+mn-ea"/>
                <a:cs typeface="新宋体" panose="02010609030101010101" pitchFamily="49" charset="-122"/>
              </a:rPr>
              <a:t>SetMapMode</a:t>
            </a:r>
            <a:r>
              <a:rPr lang="en-US" altLang="zh-CN" sz="2000" b="1" kern="0" dirty="0" smtClean="0">
                <a:solidFill>
                  <a:srgbClr val="000000"/>
                </a:solidFill>
                <a:highlight>
                  <a:srgbClr val="FFFFFF"/>
                </a:highlight>
                <a:latin typeface="+mn-ea"/>
                <a:ea typeface="+mn-ea"/>
                <a:cs typeface="新宋体" panose="02010609030101010101" pitchFamily="49" charset="-122"/>
              </a:rPr>
              <a:t>(</a:t>
            </a:r>
            <a:r>
              <a:rPr lang="en-US" altLang="zh-CN" sz="2000" b="1" kern="0" dirty="0" err="1" smtClean="0">
                <a:solidFill>
                  <a:srgbClr val="000000"/>
                </a:solidFill>
                <a:highlight>
                  <a:srgbClr val="FFFFFF"/>
                </a:highlight>
                <a:latin typeface="+mn-ea"/>
                <a:ea typeface="+mn-ea"/>
                <a:cs typeface="新宋体" panose="02010609030101010101" pitchFamily="49" charset="-122"/>
              </a:rPr>
              <a:t>hdc,MM_TEXT</a:t>
            </a: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zh-CN" altLang="zh-CN" sz="2000" b="1" kern="0" dirty="0">
                <a:solidFill>
                  <a:srgbClr val="000000"/>
                </a:solidFill>
                <a:highlight>
                  <a:srgbClr val="FFFFFF"/>
                </a:highlight>
                <a:latin typeface="+mn-ea"/>
                <a:ea typeface="+mn-ea"/>
                <a:cs typeface="新宋体" panose="02010609030101010101" pitchFamily="49" charset="-122"/>
              </a:rPr>
              <a:t>设置映射模式</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Rectangle(hdc,130,60,270,200);//</a:t>
            </a:r>
            <a:r>
              <a:rPr lang="zh-CN" altLang="zh-CN" sz="2000" b="1" kern="0" dirty="0">
                <a:solidFill>
                  <a:srgbClr val="000000"/>
                </a:solidFill>
                <a:highlight>
                  <a:srgbClr val="FFFFFF"/>
                </a:highlight>
                <a:latin typeface="+mn-ea"/>
                <a:ea typeface="+mn-ea"/>
                <a:cs typeface="新宋体" panose="02010609030101010101" pitchFamily="49" charset="-122"/>
              </a:rPr>
              <a:t>使用当前画笔绘制矩形并填充</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en-US" altLang="zh-CN" sz="2000" b="1" kern="0" dirty="0" err="1" smtClean="0">
                <a:solidFill>
                  <a:srgbClr val="000000"/>
                </a:solidFill>
                <a:highlight>
                  <a:srgbClr val="FFFFFF"/>
                </a:highlight>
                <a:latin typeface="+mn-ea"/>
                <a:ea typeface="+mn-ea"/>
                <a:cs typeface="新宋体" panose="02010609030101010101" pitchFamily="49" charset="-122"/>
              </a:rPr>
              <a:t>hB</a:t>
            </a:r>
            <a:r>
              <a:rPr lang="en-US" altLang="zh-CN" sz="2000" b="1" kern="0" dirty="0" smtClean="0">
                <a:solidFill>
                  <a:srgbClr val="000000"/>
                </a:solidFill>
                <a:highlight>
                  <a:srgbClr val="FFFFFF"/>
                </a:highlight>
                <a:latin typeface="+mn-ea"/>
                <a:ea typeface="+mn-ea"/>
                <a:cs typeface="新宋体" panose="02010609030101010101" pitchFamily="49" charset="-122"/>
              </a:rPr>
              <a:t>=</a:t>
            </a:r>
            <a:r>
              <a:rPr lang="en-US" altLang="zh-CN" sz="2000" b="1" kern="0" dirty="0" err="1" smtClean="0">
                <a:solidFill>
                  <a:srgbClr val="000000"/>
                </a:solidFill>
                <a:highlight>
                  <a:srgbClr val="FFFFFF"/>
                </a:highlight>
                <a:latin typeface="+mn-ea"/>
                <a:ea typeface="+mn-ea"/>
                <a:cs typeface="新宋体" panose="02010609030101010101" pitchFamily="49" charset="-122"/>
              </a:rPr>
              <a:t>CreateHatchBrush</a:t>
            </a:r>
            <a:r>
              <a:rPr lang="en-US" altLang="zh-CN" sz="2000" b="1" kern="0" dirty="0" smtClean="0">
                <a:solidFill>
                  <a:srgbClr val="000000"/>
                </a:solidFill>
                <a:highlight>
                  <a:srgbClr val="FFFFFF"/>
                </a:highlight>
                <a:latin typeface="+mn-ea"/>
                <a:ea typeface="+mn-ea"/>
                <a:cs typeface="新宋体" panose="02010609030101010101" pitchFamily="49" charset="-122"/>
              </a:rPr>
              <a:t>(HS_CROSS,RGB(255,0,0</a:t>
            </a: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smtClean="0">
                <a:solidFill>
                  <a:srgbClr val="000000"/>
                </a:solidFill>
                <a:highlight>
                  <a:srgbClr val="FFFFFF"/>
                </a:highlight>
                <a:latin typeface="+mn-ea"/>
                <a:ea typeface="+mn-ea"/>
                <a:cs typeface="新宋体" panose="02010609030101010101" pitchFamily="49" charset="-122"/>
              </a:rPr>
              <a:t>//</a:t>
            </a:r>
            <a:r>
              <a:rPr lang="zh-CN" altLang="zh-CN" sz="2000" b="1" kern="0" dirty="0" smtClean="0">
                <a:solidFill>
                  <a:srgbClr val="000000"/>
                </a:solidFill>
                <a:highlight>
                  <a:srgbClr val="FFFFFF"/>
                </a:highlight>
                <a:latin typeface="+mn-ea"/>
                <a:ea typeface="+mn-ea"/>
                <a:cs typeface="新宋体" panose="02010609030101010101" pitchFamily="49" charset="-122"/>
              </a:rPr>
              <a:t>红</a:t>
            </a:r>
            <a:r>
              <a:rPr lang="zh-CN" altLang="zh-CN" sz="2000" b="1" kern="0" dirty="0">
                <a:solidFill>
                  <a:srgbClr val="000000"/>
                </a:solidFill>
                <a:highlight>
                  <a:srgbClr val="FFFFFF"/>
                </a:highlight>
                <a:latin typeface="+mn-ea"/>
                <a:ea typeface="+mn-ea"/>
                <a:cs typeface="新宋体" panose="02010609030101010101" pitchFamily="49" charset="-122"/>
              </a:rPr>
              <a:t>色网格状画刷</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en-US" altLang="zh-CN" sz="2000" b="1" kern="0" dirty="0" err="1" smtClean="0">
                <a:solidFill>
                  <a:srgbClr val="000000"/>
                </a:solidFill>
                <a:highlight>
                  <a:srgbClr val="FFFFFF"/>
                </a:highlight>
                <a:latin typeface="+mn-ea"/>
                <a:ea typeface="+mn-ea"/>
                <a:cs typeface="新宋体" panose="02010609030101010101" pitchFamily="49" charset="-122"/>
              </a:rPr>
              <a:t>SelectObject</a:t>
            </a:r>
            <a:r>
              <a:rPr lang="en-US" altLang="zh-CN" sz="2000" b="1" kern="0" dirty="0" smtClean="0">
                <a:solidFill>
                  <a:srgbClr val="000000"/>
                </a:solidFill>
                <a:highlight>
                  <a:srgbClr val="FFFFFF"/>
                </a:highlight>
                <a:latin typeface="+mn-ea"/>
                <a:ea typeface="+mn-ea"/>
                <a:cs typeface="新宋体" panose="02010609030101010101" pitchFamily="49" charset="-122"/>
              </a:rPr>
              <a:t>(</a:t>
            </a:r>
            <a:r>
              <a:rPr lang="en-US" altLang="zh-CN" sz="2000" b="1" kern="0" dirty="0" err="1" smtClean="0">
                <a:solidFill>
                  <a:srgbClr val="000000"/>
                </a:solidFill>
                <a:highlight>
                  <a:srgbClr val="FFFFFF"/>
                </a:highlight>
                <a:latin typeface="+mn-ea"/>
                <a:ea typeface="+mn-ea"/>
                <a:cs typeface="新宋体" panose="02010609030101010101" pitchFamily="49" charset="-122"/>
              </a:rPr>
              <a:t>hdc,hB</a:t>
            </a: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zh-CN" altLang="zh-CN" sz="2000" b="1" kern="0" dirty="0">
                <a:solidFill>
                  <a:srgbClr val="000000"/>
                </a:solidFill>
                <a:highlight>
                  <a:srgbClr val="FFFFFF"/>
                </a:highlight>
                <a:latin typeface="+mn-ea"/>
                <a:ea typeface="+mn-ea"/>
                <a:cs typeface="新宋体" panose="02010609030101010101" pitchFamily="49" charset="-122"/>
              </a:rPr>
              <a:t>更新画刷为自定义画刷</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Ellipse(hdc,130,70,270,190</a:t>
            </a:r>
            <a:r>
              <a:rPr lang="en-US" altLang="zh-CN" sz="2000" b="1" kern="0" dirty="0">
                <a:solidFill>
                  <a:srgbClr val="000000"/>
                </a:solidFill>
                <a:highlight>
                  <a:srgbClr val="FFFFFF"/>
                </a:highlight>
                <a:latin typeface="+mn-ea"/>
                <a:ea typeface="+mn-ea"/>
                <a:cs typeface="新宋体" panose="02010609030101010101" pitchFamily="49" charset="-122"/>
              </a:rPr>
              <a:t>);			//</a:t>
            </a:r>
            <a:r>
              <a:rPr lang="zh-CN" altLang="zh-CN" sz="2000" b="1" kern="0" dirty="0">
                <a:solidFill>
                  <a:srgbClr val="000000"/>
                </a:solidFill>
                <a:highlight>
                  <a:srgbClr val="FFFFFF"/>
                </a:highlight>
                <a:latin typeface="+mn-ea"/>
                <a:ea typeface="+mn-ea"/>
                <a:cs typeface="新宋体" panose="02010609030101010101" pitchFamily="49" charset="-122"/>
              </a:rPr>
              <a:t>绘制椭圆并填充</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en-US" altLang="zh-CN" sz="2000" b="1" kern="0" dirty="0" err="1" smtClean="0">
                <a:solidFill>
                  <a:srgbClr val="000000"/>
                </a:solidFill>
                <a:highlight>
                  <a:srgbClr val="FFFFFF"/>
                </a:highlight>
                <a:latin typeface="+mn-ea"/>
                <a:ea typeface="+mn-ea"/>
                <a:cs typeface="新宋体" panose="02010609030101010101" pitchFamily="49" charset="-122"/>
              </a:rPr>
              <a:t>hP</a:t>
            </a:r>
            <a:r>
              <a:rPr lang="en-US" altLang="zh-CN" sz="2000" b="1" kern="0" dirty="0" smtClean="0">
                <a:solidFill>
                  <a:srgbClr val="000000"/>
                </a:solidFill>
                <a:highlight>
                  <a:srgbClr val="FFFFFF"/>
                </a:highlight>
                <a:latin typeface="+mn-ea"/>
                <a:ea typeface="+mn-ea"/>
                <a:cs typeface="新宋体" panose="02010609030101010101" pitchFamily="49" charset="-122"/>
              </a:rPr>
              <a:t>=</a:t>
            </a:r>
            <a:r>
              <a:rPr lang="en-US" altLang="zh-CN" sz="2000" b="1" kern="0" dirty="0" err="1" smtClean="0">
                <a:solidFill>
                  <a:srgbClr val="000000"/>
                </a:solidFill>
                <a:highlight>
                  <a:srgbClr val="FFFFFF"/>
                </a:highlight>
                <a:latin typeface="+mn-ea"/>
                <a:ea typeface="+mn-ea"/>
                <a:cs typeface="新宋体" panose="02010609030101010101" pitchFamily="49" charset="-122"/>
              </a:rPr>
              <a:t>CreatePen</a:t>
            </a:r>
            <a:r>
              <a:rPr lang="en-US" altLang="zh-CN" sz="2000" b="1" kern="0" dirty="0" smtClean="0">
                <a:solidFill>
                  <a:srgbClr val="000000"/>
                </a:solidFill>
                <a:highlight>
                  <a:srgbClr val="FFFFFF"/>
                </a:highlight>
                <a:latin typeface="+mn-ea"/>
                <a:ea typeface="+mn-ea"/>
                <a:cs typeface="新宋体" panose="02010609030101010101" pitchFamily="49" charset="-122"/>
              </a:rPr>
              <a:t>(PS_DASHDOT,1,RGB(0,255,0));//</a:t>
            </a:r>
            <a:r>
              <a:rPr lang="zh-CN" altLang="zh-CN" sz="2000" b="1" kern="0" dirty="0">
                <a:solidFill>
                  <a:srgbClr val="000000"/>
                </a:solidFill>
                <a:highlight>
                  <a:srgbClr val="FFFFFF"/>
                </a:highlight>
                <a:latin typeface="+mn-ea"/>
                <a:ea typeface="+mn-ea"/>
                <a:cs typeface="新宋体" panose="02010609030101010101" pitchFamily="49" charset="-122"/>
              </a:rPr>
              <a:t>宽度为</a:t>
            </a:r>
            <a:r>
              <a:rPr lang="en-US" altLang="zh-CN" sz="2000" b="1" kern="0" dirty="0">
                <a:solidFill>
                  <a:srgbClr val="000000"/>
                </a:solidFill>
                <a:highlight>
                  <a:srgbClr val="FFFFFF"/>
                </a:highlight>
                <a:latin typeface="+mn-ea"/>
                <a:ea typeface="+mn-ea"/>
                <a:cs typeface="新宋体" panose="02010609030101010101" pitchFamily="49" charset="-122"/>
              </a:rPr>
              <a:t>1</a:t>
            </a:r>
            <a:r>
              <a:rPr lang="zh-CN" altLang="zh-CN" sz="2000" b="1" kern="0" dirty="0">
                <a:solidFill>
                  <a:srgbClr val="000000"/>
                </a:solidFill>
                <a:highlight>
                  <a:srgbClr val="FFFFFF"/>
                </a:highlight>
                <a:latin typeface="+mn-ea"/>
                <a:ea typeface="+mn-ea"/>
                <a:cs typeface="新宋体" panose="02010609030101010101" pitchFamily="49" charset="-122"/>
              </a:rPr>
              <a:t>的绿色画笔，画点划线</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en-US" altLang="zh-CN" sz="2000" b="1" kern="0" dirty="0" err="1" smtClean="0">
                <a:solidFill>
                  <a:srgbClr val="000000"/>
                </a:solidFill>
                <a:highlight>
                  <a:srgbClr val="FFFFFF"/>
                </a:highlight>
                <a:latin typeface="+mn-ea"/>
                <a:ea typeface="+mn-ea"/>
                <a:cs typeface="新宋体" panose="02010609030101010101" pitchFamily="49" charset="-122"/>
              </a:rPr>
              <a:t>SelectObject</a:t>
            </a:r>
            <a:r>
              <a:rPr lang="en-US" altLang="zh-CN" sz="2000" b="1" kern="0" dirty="0" smtClean="0">
                <a:solidFill>
                  <a:srgbClr val="000000"/>
                </a:solidFill>
                <a:highlight>
                  <a:srgbClr val="FFFFFF"/>
                </a:highlight>
                <a:latin typeface="+mn-ea"/>
                <a:ea typeface="+mn-ea"/>
                <a:cs typeface="新宋体" panose="02010609030101010101" pitchFamily="49" charset="-122"/>
              </a:rPr>
              <a:t>(</a:t>
            </a:r>
            <a:r>
              <a:rPr lang="en-US" altLang="zh-CN" sz="2000" b="1" kern="0" dirty="0" err="1" smtClean="0">
                <a:solidFill>
                  <a:srgbClr val="000000"/>
                </a:solidFill>
                <a:highlight>
                  <a:srgbClr val="FFFFFF"/>
                </a:highlight>
                <a:latin typeface="+mn-ea"/>
                <a:ea typeface="+mn-ea"/>
                <a:cs typeface="新宋体" panose="02010609030101010101" pitchFamily="49" charset="-122"/>
              </a:rPr>
              <a:t>hdc,hP</a:t>
            </a:r>
            <a:r>
              <a:rPr lang="en-US" altLang="zh-CN" sz="2000" b="1" kern="0" dirty="0">
                <a:solidFill>
                  <a:srgbClr val="000000"/>
                </a:solidFill>
                <a:highlight>
                  <a:srgbClr val="FFFFFF"/>
                </a:highlight>
                <a:latin typeface="+mn-ea"/>
                <a:ea typeface="+mn-ea"/>
                <a:cs typeface="新宋体" panose="02010609030101010101" pitchFamily="49" charset="-122"/>
              </a:rPr>
              <a:t>);				//</a:t>
            </a:r>
            <a:r>
              <a:rPr lang="zh-CN" altLang="zh-CN" sz="2000" b="1" kern="0" dirty="0">
                <a:solidFill>
                  <a:srgbClr val="000000"/>
                </a:solidFill>
                <a:highlight>
                  <a:srgbClr val="FFFFFF"/>
                </a:highlight>
                <a:latin typeface="+mn-ea"/>
                <a:ea typeface="+mn-ea"/>
                <a:cs typeface="新宋体" panose="02010609030101010101" pitchFamily="49" charset="-122"/>
              </a:rPr>
              <a:t>更新画笔为自定义画笔</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en-US" altLang="zh-CN" sz="2000" b="1" kern="0" dirty="0" err="1" smtClean="0">
                <a:solidFill>
                  <a:srgbClr val="000000"/>
                </a:solidFill>
                <a:highlight>
                  <a:srgbClr val="FFFFFF"/>
                </a:highlight>
                <a:latin typeface="+mn-ea"/>
                <a:ea typeface="+mn-ea"/>
                <a:cs typeface="新宋体" panose="02010609030101010101" pitchFamily="49" charset="-122"/>
              </a:rPr>
              <a:t>MoveToEx</a:t>
            </a:r>
            <a:r>
              <a:rPr lang="en-US" altLang="zh-CN" sz="2000" b="1" kern="0" dirty="0" smtClean="0">
                <a:solidFill>
                  <a:srgbClr val="000000"/>
                </a:solidFill>
                <a:highlight>
                  <a:srgbClr val="FFFFFF"/>
                </a:highlight>
                <a:latin typeface="+mn-ea"/>
                <a:ea typeface="+mn-ea"/>
                <a:cs typeface="新宋体" panose="02010609030101010101" pitchFamily="49" charset="-122"/>
              </a:rPr>
              <a:t>(hdc,100,130,NULL);</a:t>
            </a:r>
            <a:r>
              <a:rPr lang="en-US" altLang="zh-CN" sz="2000" b="1" kern="0" dirty="0" err="1" smtClean="0">
                <a:solidFill>
                  <a:srgbClr val="000000"/>
                </a:solidFill>
                <a:highlight>
                  <a:srgbClr val="FFFFFF"/>
                </a:highlight>
                <a:latin typeface="+mn-ea"/>
                <a:cs typeface="新宋体" panose="02010609030101010101" pitchFamily="49" charset="-122"/>
              </a:rPr>
              <a:t>LineTo</a:t>
            </a:r>
            <a:r>
              <a:rPr lang="en-US" altLang="zh-CN" sz="2000" b="1" kern="0" dirty="0" smtClean="0">
                <a:solidFill>
                  <a:srgbClr val="000000"/>
                </a:solidFill>
                <a:highlight>
                  <a:srgbClr val="FFFFFF"/>
                </a:highlight>
                <a:latin typeface="+mn-ea"/>
                <a:cs typeface="新宋体" panose="02010609030101010101" pitchFamily="49" charset="-122"/>
              </a:rPr>
              <a:t>(hdc,300,130);</a:t>
            </a:r>
            <a:r>
              <a:rPr lang="en-US" altLang="zh-CN" sz="2000" b="1" kern="0" dirty="0" smtClean="0">
                <a:solidFill>
                  <a:srgbClr val="000000"/>
                </a:solidFill>
                <a:highlight>
                  <a:srgbClr val="FFFFFF"/>
                </a:highlight>
                <a:latin typeface="+mn-ea"/>
                <a:ea typeface="+mn-ea"/>
                <a:cs typeface="新宋体" panose="02010609030101010101" pitchFamily="49" charset="-122"/>
              </a:rPr>
              <a:t>//</a:t>
            </a:r>
            <a:r>
              <a:rPr lang="zh-CN" altLang="zh-CN" sz="2000" b="1" kern="0" dirty="0" smtClean="0">
                <a:solidFill>
                  <a:srgbClr val="000000"/>
                </a:solidFill>
                <a:highlight>
                  <a:srgbClr val="FFFFFF"/>
                </a:highlight>
                <a:latin typeface="+mn-ea"/>
                <a:ea typeface="+mn-ea"/>
                <a:cs typeface="新宋体" panose="02010609030101010101" pitchFamily="49" charset="-122"/>
              </a:rPr>
              <a:t>用</a:t>
            </a:r>
            <a:r>
              <a:rPr lang="zh-CN" altLang="zh-CN" sz="2000" b="1" kern="0" dirty="0">
                <a:solidFill>
                  <a:srgbClr val="000000"/>
                </a:solidFill>
                <a:highlight>
                  <a:srgbClr val="FFFFFF"/>
                </a:highlight>
                <a:latin typeface="+mn-ea"/>
                <a:ea typeface="+mn-ea"/>
                <a:cs typeface="新宋体" panose="02010609030101010101" pitchFamily="49" charset="-122"/>
              </a:rPr>
              <a:t>当前画笔绘制轴线</a:t>
            </a:r>
            <a:endParaRPr lang="zh-CN" altLang="zh-CN" sz="2000" b="1" kern="100" dirty="0">
              <a:latin typeface="+mn-ea"/>
              <a:ea typeface="+mn-ea"/>
            </a:endParaRPr>
          </a:p>
          <a:p>
            <a:pPr>
              <a:lnSpc>
                <a:spcPts val="2200"/>
              </a:lnSpc>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en-US" altLang="zh-CN" sz="2000" b="1" kern="0" dirty="0" err="1" smtClean="0">
                <a:solidFill>
                  <a:srgbClr val="000000"/>
                </a:solidFill>
                <a:highlight>
                  <a:srgbClr val="FFFFFF"/>
                </a:highlight>
                <a:latin typeface="+mn-ea"/>
                <a:ea typeface="+mn-ea"/>
                <a:cs typeface="新宋体" panose="02010609030101010101" pitchFamily="49" charset="-122"/>
              </a:rPr>
              <a:t>MoveToEx</a:t>
            </a:r>
            <a:r>
              <a:rPr lang="en-US" altLang="zh-CN" sz="2000" b="1" kern="0" dirty="0" smtClean="0">
                <a:solidFill>
                  <a:srgbClr val="000000"/>
                </a:solidFill>
                <a:highlight>
                  <a:srgbClr val="FFFFFF"/>
                </a:highlight>
                <a:latin typeface="+mn-ea"/>
                <a:ea typeface="+mn-ea"/>
                <a:cs typeface="新宋体" panose="02010609030101010101" pitchFamily="49" charset="-122"/>
              </a:rPr>
              <a:t>(hdc,200,30,NULL);</a:t>
            </a:r>
            <a:r>
              <a:rPr lang="en-US" altLang="zh-CN" sz="2000" b="1" kern="0" dirty="0">
                <a:solidFill>
                  <a:srgbClr val="000000"/>
                </a:solidFill>
                <a:highlight>
                  <a:srgbClr val="FFFFFF"/>
                </a:highlight>
                <a:latin typeface="+mn-ea"/>
                <a:cs typeface="新宋体" panose="02010609030101010101" pitchFamily="49" charset="-122"/>
              </a:rPr>
              <a:t> </a:t>
            </a:r>
            <a:r>
              <a:rPr lang="en-US" altLang="zh-CN" sz="2000" b="1" kern="0" dirty="0" err="1">
                <a:solidFill>
                  <a:srgbClr val="000000"/>
                </a:solidFill>
                <a:highlight>
                  <a:srgbClr val="FFFFFF"/>
                </a:highlight>
                <a:latin typeface="+mn-ea"/>
                <a:cs typeface="新宋体" panose="02010609030101010101" pitchFamily="49" charset="-122"/>
              </a:rPr>
              <a:t>LineTo</a:t>
            </a:r>
            <a:r>
              <a:rPr lang="en-US" altLang="zh-CN" sz="2000" b="1" kern="0" dirty="0">
                <a:solidFill>
                  <a:srgbClr val="000000"/>
                </a:solidFill>
                <a:highlight>
                  <a:srgbClr val="FFFFFF"/>
                </a:highlight>
                <a:latin typeface="+mn-ea"/>
                <a:cs typeface="新宋体" panose="02010609030101010101" pitchFamily="49" charset="-122"/>
              </a:rPr>
              <a:t>(hdc,200,230);</a:t>
            </a:r>
            <a:endParaRPr lang="zh-CN" altLang="zh-CN" sz="2000" b="1" kern="100" dirty="0">
              <a:latin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en-US" altLang="zh-CN" sz="2000" b="1" kern="0" dirty="0" err="1" smtClean="0">
                <a:solidFill>
                  <a:srgbClr val="000000"/>
                </a:solidFill>
                <a:highlight>
                  <a:srgbClr val="FFFFFF"/>
                </a:highlight>
                <a:latin typeface="+mn-ea"/>
                <a:ea typeface="+mn-ea"/>
                <a:cs typeface="新宋体" panose="02010609030101010101" pitchFamily="49" charset="-122"/>
              </a:rPr>
              <a:t>EndPaint</a:t>
            </a:r>
            <a:r>
              <a:rPr lang="en-US" altLang="zh-CN" sz="2000" b="1" kern="0" dirty="0" smtClean="0">
                <a:solidFill>
                  <a:srgbClr val="000000"/>
                </a:solidFill>
                <a:highlight>
                  <a:srgbClr val="FFFFFF"/>
                </a:highlight>
                <a:latin typeface="+mn-ea"/>
                <a:ea typeface="+mn-ea"/>
                <a:cs typeface="新宋体" panose="02010609030101010101" pitchFamily="49" charset="-122"/>
              </a:rPr>
              <a:t>(</a:t>
            </a:r>
            <a:r>
              <a:rPr lang="en-US" altLang="zh-CN" sz="2000" b="1" kern="0" dirty="0" err="1" smtClean="0">
                <a:solidFill>
                  <a:srgbClr val="000000"/>
                </a:solidFill>
                <a:highlight>
                  <a:srgbClr val="FFFFFF"/>
                </a:highlight>
                <a:latin typeface="+mn-ea"/>
                <a:ea typeface="+mn-ea"/>
                <a:cs typeface="新宋体" panose="02010609030101010101" pitchFamily="49" charset="-122"/>
              </a:rPr>
              <a:t>hwnd</a:t>
            </a:r>
            <a:r>
              <a:rPr lang="en-US" altLang="zh-CN" sz="2000" b="1" kern="0" dirty="0">
                <a:solidFill>
                  <a:srgbClr val="000000"/>
                </a:solidFill>
                <a:highlight>
                  <a:srgbClr val="FFFFFF"/>
                </a:highlight>
                <a:latin typeface="+mn-ea"/>
                <a:ea typeface="+mn-ea"/>
                <a:cs typeface="新宋体" panose="02010609030101010101" pitchFamily="49" charset="-122"/>
              </a:rPr>
              <a:t>,&amp;</a:t>
            </a:r>
            <a:r>
              <a:rPr lang="en-US" altLang="zh-CN" sz="2000" b="1" kern="0" dirty="0" err="1">
                <a:solidFill>
                  <a:srgbClr val="000000"/>
                </a:solidFill>
                <a:highlight>
                  <a:srgbClr val="FFFFFF"/>
                </a:highlight>
                <a:latin typeface="+mn-ea"/>
                <a:ea typeface="+mn-ea"/>
                <a:cs typeface="新宋体" panose="02010609030101010101" pitchFamily="49" charset="-122"/>
              </a:rPr>
              <a:t>ps</a:t>
            </a:r>
            <a:r>
              <a:rPr lang="en-US" altLang="zh-CN" sz="2000" b="1" kern="0" dirty="0">
                <a:solidFill>
                  <a:srgbClr val="000000"/>
                </a:solidFill>
                <a:highlight>
                  <a:srgbClr val="FFFFFF"/>
                </a:highlight>
                <a:latin typeface="+mn-ea"/>
                <a:ea typeface="+mn-ea"/>
                <a:cs typeface="新宋体" panose="02010609030101010101" pitchFamily="49" charset="-122"/>
              </a:rPr>
              <a:t>);				//</a:t>
            </a:r>
            <a:r>
              <a:rPr lang="zh-CN" altLang="zh-CN" sz="2000" b="1" kern="0" dirty="0">
                <a:solidFill>
                  <a:srgbClr val="000000"/>
                </a:solidFill>
                <a:highlight>
                  <a:srgbClr val="FFFFFF"/>
                </a:highlight>
                <a:latin typeface="+mn-ea"/>
                <a:ea typeface="+mn-ea"/>
                <a:cs typeface="新宋体" panose="02010609030101010101" pitchFamily="49" charset="-122"/>
              </a:rPr>
              <a:t>释放设备环境句柄</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en-US" altLang="zh-CN" sz="2000" b="1" kern="0" dirty="0" err="1" smtClean="0">
                <a:solidFill>
                  <a:srgbClr val="000000"/>
                </a:solidFill>
                <a:highlight>
                  <a:srgbClr val="FFFFFF"/>
                </a:highlight>
                <a:latin typeface="+mn-ea"/>
                <a:ea typeface="+mn-ea"/>
                <a:cs typeface="新宋体" panose="02010609030101010101" pitchFamily="49" charset="-122"/>
              </a:rPr>
              <a:t>DeleteObject</a:t>
            </a:r>
            <a:r>
              <a:rPr lang="en-US" altLang="zh-CN" sz="2000" b="1" kern="0" dirty="0" smtClean="0">
                <a:solidFill>
                  <a:srgbClr val="000000"/>
                </a:solidFill>
                <a:highlight>
                  <a:srgbClr val="FFFFFF"/>
                </a:highlight>
                <a:latin typeface="+mn-ea"/>
                <a:ea typeface="+mn-ea"/>
                <a:cs typeface="新宋体" panose="02010609030101010101" pitchFamily="49" charset="-122"/>
              </a:rPr>
              <a:t>(</a:t>
            </a:r>
            <a:r>
              <a:rPr lang="en-US" altLang="zh-CN" sz="2000" b="1" kern="0" dirty="0" err="1" smtClean="0">
                <a:solidFill>
                  <a:srgbClr val="000000"/>
                </a:solidFill>
                <a:highlight>
                  <a:srgbClr val="FFFFFF"/>
                </a:highlight>
                <a:latin typeface="+mn-ea"/>
                <a:ea typeface="+mn-ea"/>
                <a:cs typeface="新宋体" panose="02010609030101010101" pitchFamily="49" charset="-122"/>
              </a:rPr>
              <a:t>hP</a:t>
            </a:r>
            <a:r>
              <a:rPr lang="en-US" altLang="zh-CN" sz="2000" b="1" kern="0" dirty="0">
                <a:solidFill>
                  <a:srgbClr val="000000"/>
                </a:solidFill>
                <a:highlight>
                  <a:srgbClr val="FFFFFF"/>
                </a:highlight>
                <a:latin typeface="+mn-ea"/>
                <a:ea typeface="+mn-ea"/>
                <a:cs typeface="新宋体" panose="02010609030101010101" pitchFamily="49" charset="-122"/>
              </a:rPr>
              <a:t>);	</a:t>
            </a:r>
            <a:r>
              <a:rPr lang="en-US" altLang="zh-CN" sz="2000" b="1" kern="0" dirty="0" err="1">
                <a:solidFill>
                  <a:srgbClr val="000000"/>
                </a:solidFill>
                <a:highlight>
                  <a:srgbClr val="FFFFFF"/>
                </a:highlight>
                <a:latin typeface="+mn-ea"/>
                <a:cs typeface="新宋体" panose="02010609030101010101" pitchFamily="49" charset="-122"/>
              </a:rPr>
              <a:t>DeleteObject</a:t>
            </a:r>
            <a:r>
              <a:rPr lang="en-US" altLang="zh-CN" sz="2000" b="1" kern="0" dirty="0">
                <a:solidFill>
                  <a:srgbClr val="000000"/>
                </a:solidFill>
                <a:highlight>
                  <a:srgbClr val="FFFFFF"/>
                </a:highlight>
                <a:latin typeface="+mn-ea"/>
                <a:cs typeface="新宋体" panose="02010609030101010101" pitchFamily="49" charset="-122"/>
              </a:rPr>
              <a:t>(</a:t>
            </a:r>
            <a:r>
              <a:rPr lang="en-US" altLang="zh-CN" sz="2000" b="1" kern="0" dirty="0" err="1">
                <a:solidFill>
                  <a:srgbClr val="000000"/>
                </a:solidFill>
                <a:highlight>
                  <a:srgbClr val="FFFFFF"/>
                </a:highlight>
                <a:latin typeface="+mn-ea"/>
                <a:cs typeface="新宋体" panose="02010609030101010101" pitchFamily="49" charset="-122"/>
              </a:rPr>
              <a:t>hB</a:t>
            </a:r>
            <a:r>
              <a:rPr lang="en-US" altLang="zh-CN" sz="2000" b="1" kern="0" dirty="0">
                <a:solidFill>
                  <a:srgbClr val="000000"/>
                </a:solidFill>
                <a:highlight>
                  <a:srgbClr val="FFFFFF"/>
                </a:highlight>
                <a:latin typeface="+mn-ea"/>
                <a:cs typeface="新宋体" panose="02010609030101010101" pitchFamily="49" charset="-122"/>
              </a:rPr>
              <a:t>);	</a:t>
            </a:r>
            <a:r>
              <a:rPr lang="en-US" altLang="zh-CN" sz="2000" b="1" kern="0" dirty="0">
                <a:solidFill>
                  <a:srgbClr val="000000"/>
                </a:solidFill>
                <a:highlight>
                  <a:srgbClr val="FFFFFF"/>
                </a:highlight>
                <a:latin typeface="+mn-ea"/>
                <a:ea typeface="+mn-ea"/>
                <a:cs typeface="新宋体" panose="02010609030101010101" pitchFamily="49" charset="-122"/>
              </a:rPr>
              <a:t>	//</a:t>
            </a:r>
            <a:r>
              <a:rPr lang="zh-CN" altLang="zh-CN" sz="2000" b="1" kern="0" dirty="0">
                <a:solidFill>
                  <a:srgbClr val="000000"/>
                </a:solidFill>
                <a:highlight>
                  <a:srgbClr val="FFFFFF"/>
                </a:highlight>
                <a:latin typeface="+mn-ea"/>
                <a:ea typeface="+mn-ea"/>
                <a:cs typeface="新宋体" panose="02010609030101010101" pitchFamily="49" charset="-122"/>
              </a:rPr>
              <a:t>删除画</a:t>
            </a:r>
            <a:r>
              <a:rPr lang="zh-CN" altLang="zh-CN" sz="2000" b="1" kern="0" dirty="0" smtClean="0">
                <a:solidFill>
                  <a:srgbClr val="000000"/>
                </a:solidFill>
                <a:highlight>
                  <a:srgbClr val="FFFFFF"/>
                </a:highlight>
                <a:latin typeface="+mn-ea"/>
                <a:ea typeface="+mn-ea"/>
                <a:cs typeface="新宋体" panose="02010609030101010101" pitchFamily="49" charset="-122"/>
              </a:rPr>
              <a:t>笔</a:t>
            </a:r>
            <a:r>
              <a:rPr lang="zh-CN" altLang="en-US" sz="2000" b="1" kern="0" dirty="0" smtClean="0">
                <a:solidFill>
                  <a:srgbClr val="000000"/>
                </a:solidFill>
                <a:highlight>
                  <a:srgbClr val="FFFFFF"/>
                </a:highlight>
                <a:latin typeface="+mn-ea"/>
                <a:ea typeface="+mn-ea"/>
                <a:cs typeface="新宋体" panose="02010609030101010101" pitchFamily="49" charset="-122"/>
              </a:rPr>
              <a:t>画刷</a:t>
            </a:r>
            <a:r>
              <a:rPr lang="zh-CN" altLang="zh-CN" sz="2000" b="1" kern="0" dirty="0" smtClean="0">
                <a:solidFill>
                  <a:srgbClr val="000000"/>
                </a:solidFill>
                <a:highlight>
                  <a:srgbClr val="FFFFFF"/>
                </a:highlight>
                <a:latin typeface="+mn-ea"/>
                <a:ea typeface="+mn-ea"/>
                <a:cs typeface="新宋体" panose="02010609030101010101" pitchFamily="49" charset="-122"/>
              </a:rPr>
              <a:t>句</a:t>
            </a:r>
            <a:r>
              <a:rPr lang="zh-CN" altLang="zh-CN" sz="2000" b="1" kern="0" dirty="0">
                <a:solidFill>
                  <a:srgbClr val="000000"/>
                </a:solidFill>
                <a:highlight>
                  <a:srgbClr val="FFFFFF"/>
                </a:highlight>
                <a:latin typeface="+mn-ea"/>
                <a:ea typeface="+mn-ea"/>
                <a:cs typeface="新宋体" panose="02010609030101010101" pitchFamily="49" charset="-122"/>
              </a:rPr>
              <a:t>柄</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break</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case </a:t>
            </a:r>
            <a:r>
              <a:rPr lang="en-US" altLang="zh-CN" sz="2000" b="1" kern="0" dirty="0">
                <a:solidFill>
                  <a:srgbClr val="000000"/>
                </a:solidFill>
                <a:highlight>
                  <a:srgbClr val="FFFFFF"/>
                </a:highlight>
                <a:latin typeface="+mn-ea"/>
                <a:ea typeface="+mn-ea"/>
                <a:cs typeface="新宋体" panose="02010609030101010101" pitchFamily="49" charset="-122"/>
              </a:rPr>
              <a:t>WM_DESTROY: </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a:t>
            </a:r>
            <a:r>
              <a:rPr lang="en-US" altLang="zh-CN" sz="2000" b="1" kern="0" dirty="0" err="1" smtClean="0">
                <a:solidFill>
                  <a:srgbClr val="000000"/>
                </a:solidFill>
                <a:highlight>
                  <a:srgbClr val="FFFFFF"/>
                </a:highlight>
                <a:latin typeface="+mn-ea"/>
                <a:ea typeface="+mn-ea"/>
                <a:cs typeface="新宋体" panose="02010609030101010101" pitchFamily="49" charset="-122"/>
              </a:rPr>
              <a:t>PostQuitMessage</a:t>
            </a:r>
            <a:r>
              <a:rPr lang="en-US" altLang="zh-CN" sz="2000" b="1" kern="0" dirty="0" smtClean="0">
                <a:solidFill>
                  <a:srgbClr val="000000"/>
                </a:solidFill>
                <a:highlight>
                  <a:srgbClr val="FFFFFF"/>
                </a:highlight>
                <a:latin typeface="+mn-ea"/>
                <a:ea typeface="+mn-ea"/>
                <a:cs typeface="新宋体" panose="02010609030101010101" pitchFamily="49" charset="-122"/>
              </a:rPr>
              <a:t>(0);</a:t>
            </a:r>
            <a:r>
              <a:rPr lang="en-US" altLang="zh-CN" sz="2000" b="1" kern="0" dirty="0">
                <a:solidFill>
                  <a:srgbClr val="000000"/>
                </a:solidFill>
                <a:highlight>
                  <a:srgbClr val="FFFFFF"/>
                </a:highlight>
                <a:latin typeface="+mn-ea"/>
                <a:ea typeface="+mn-ea"/>
                <a:cs typeface="新宋体" panose="02010609030101010101" pitchFamily="49" charset="-122"/>
              </a:rPr>
              <a:t>		break;</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default:</a:t>
            </a:r>
            <a:r>
              <a:rPr lang="en-US" altLang="zh-CN" sz="2000" b="1" kern="0" dirty="0">
                <a:solidFill>
                  <a:srgbClr val="000000"/>
                </a:solidFill>
                <a:highlight>
                  <a:srgbClr val="FFFFFF"/>
                </a:highlight>
                <a:latin typeface="+mn-ea"/>
                <a:ea typeface="+mn-ea"/>
                <a:cs typeface="新宋体" panose="02010609030101010101" pitchFamily="49" charset="-122"/>
              </a:rPr>
              <a:t>	return  </a:t>
            </a:r>
            <a:r>
              <a:rPr lang="en-US" altLang="zh-CN" sz="2000" b="1" kern="0" dirty="0" err="1">
                <a:solidFill>
                  <a:srgbClr val="000000"/>
                </a:solidFill>
                <a:highlight>
                  <a:srgbClr val="FFFFFF"/>
                </a:highlight>
                <a:latin typeface="+mn-ea"/>
                <a:ea typeface="+mn-ea"/>
                <a:cs typeface="新宋体" panose="02010609030101010101" pitchFamily="49" charset="-122"/>
              </a:rPr>
              <a:t>DefWindowProc</a:t>
            </a:r>
            <a:r>
              <a:rPr lang="en-US" altLang="zh-CN" sz="2000" b="1" kern="0" dirty="0">
                <a:solidFill>
                  <a:srgbClr val="000000"/>
                </a:solidFill>
                <a:highlight>
                  <a:srgbClr val="FFFFFF"/>
                </a:highlight>
                <a:latin typeface="+mn-ea"/>
                <a:ea typeface="+mn-ea"/>
                <a:cs typeface="新宋体" panose="02010609030101010101" pitchFamily="49" charset="-122"/>
              </a:rPr>
              <a:t>(</a:t>
            </a:r>
            <a:r>
              <a:rPr lang="en-US" altLang="zh-CN" sz="2000" b="1" kern="0" dirty="0" err="1">
                <a:solidFill>
                  <a:srgbClr val="000000"/>
                </a:solidFill>
                <a:highlight>
                  <a:srgbClr val="FFFFFF"/>
                </a:highlight>
                <a:latin typeface="+mn-ea"/>
                <a:ea typeface="+mn-ea"/>
                <a:cs typeface="新宋体" panose="02010609030101010101" pitchFamily="49" charset="-122"/>
              </a:rPr>
              <a:t>hwnd,message,wParam,lParam</a:t>
            </a:r>
            <a:r>
              <a:rPr lang="en-US" altLang="zh-CN" sz="2000" b="1" kern="0" dirty="0">
                <a:solidFill>
                  <a:srgbClr val="000000"/>
                </a:solidFill>
                <a:highlight>
                  <a:srgbClr val="FFFFFF"/>
                </a:highlight>
                <a:latin typeface="+mn-ea"/>
                <a:ea typeface="+mn-ea"/>
                <a:cs typeface="新宋体" panose="02010609030101010101" pitchFamily="49" charset="-122"/>
              </a:rPr>
              <a:t>);</a:t>
            </a:r>
            <a:endParaRPr lang="zh-CN" altLang="zh-CN" sz="2000" b="1" kern="100" dirty="0">
              <a:latin typeface="+mn-ea"/>
              <a:ea typeface="+mn-ea"/>
            </a:endParaRPr>
          </a:p>
          <a:p>
            <a:pPr>
              <a:lnSpc>
                <a:spcPts val="2200"/>
              </a:lnSpc>
              <a:spcAft>
                <a:spcPts val="0"/>
              </a:spcAft>
            </a:pPr>
            <a:r>
              <a:rPr lang="en-US" altLang="zh-CN" sz="2000" b="1" kern="0" dirty="0" smtClean="0">
                <a:solidFill>
                  <a:srgbClr val="000000"/>
                </a:solidFill>
                <a:highlight>
                  <a:srgbClr val="FFFFFF"/>
                </a:highlight>
                <a:latin typeface="+mn-ea"/>
                <a:ea typeface="+mn-ea"/>
                <a:cs typeface="新宋体" panose="02010609030101010101" pitchFamily="49" charset="-122"/>
              </a:rPr>
              <a:t>  }</a:t>
            </a:r>
            <a:endParaRPr lang="zh-CN" altLang="zh-CN" sz="2000" b="1" kern="100" dirty="0">
              <a:latin typeface="+mn-ea"/>
              <a:ea typeface="+mn-ea"/>
            </a:endParaRPr>
          </a:p>
          <a:p>
            <a:pPr indent="269875">
              <a:lnSpc>
                <a:spcPts val="2200"/>
              </a:lnSpc>
              <a:spcAft>
                <a:spcPts val="0"/>
              </a:spcAft>
            </a:pPr>
            <a:r>
              <a:rPr lang="en-US" altLang="zh-CN" sz="2000" b="1" kern="0" dirty="0">
                <a:solidFill>
                  <a:srgbClr val="000000"/>
                </a:solidFill>
                <a:highlight>
                  <a:srgbClr val="FFFFFF"/>
                </a:highlight>
                <a:latin typeface="+mn-ea"/>
                <a:ea typeface="+mn-ea"/>
                <a:cs typeface="新宋体" panose="02010609030101010101" pitchFamily="49" charset="-122"/>
              </a:rPr>
              <a:t>return 0</a:t>
            </a:r>
            <a:r>
              <a:rPr lang="en-US" altLang="zh-CN" sz="2000" b="1" kern="0" dirty="0" smtClean="0">
                <a:solidFill>
                  <a:srgbClr val="000000"/>
                </a:solidFill>
                <a:highlight>
                  <a:srgbClr val="FFFFFF"/>
                </a:highlight>
                <a:latin typeface="+mn-ea"/>
                <a:ea typeface="+mn-ea"/>
                <a:cs typeface="新宋体" panose="02010609030101010101" pitchFamily="49" charset="-122"/>
              </a:rPr>
              <a:t>;}</a:t>
            </a:r>
            <a:endParaRPr lang="zh-CN" altLang="zh-CN" sz="2000" b="1" kern="100" dirty="0">
              <a:effectLst/>
              <a:latin typeface="+mn-ea"/>
              <a:ea typeface="+mn-ea"/>
            </a:endParaRPr>
          </a:p>
        </p:txBody>
      </p:sp>
    </p:spTree>
    <p:extLst>
      <p:ext uri="{BB962C8B-B14F-4D97-AF65-F5344CB8AC3E}">
        <p14:creationId xmlns:p14="http://schemas.microsoft.com/office/powerpoint/2010/main" val="688663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47638" y="76200"/>
            <a:ext cx="9510712" cy="2308324"/>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None/>
            </a:pPr>
            <a:r>
              <a:rPr lang="en-US" altLang="zh-CN" sz="2400" b="1" dirty="0" smtClean="0">
                <a:solidFill>
                  <a:srgbClr val="000000"/>
                </a:solidFill>
                <a:latin typeface="+mn-ea"/>
                <a:ea typeface="+mn-ea"/>
              </a:rPr>
              <a:t>【</a:t>
            </a:r>
            <a:r>
              <a:rPr lang="zh-CN" altLang="en-US" sz="2400" b="1" dirty="0" smtClean="0">
                <a:solidFill>
                  <a:srgbClr val="000000"/>
                </a:solidFill>
                <a:latin typeface="+mn-ea"/>
                <a:ea typeface="+mn-ea"/>
              </a:rPr>
              <a:t>例</a:t>
            </a:r>
            <a:r>
              <a:rPr lang="en-US" altLang="zh-CN" sz="2400" b="1" dirty="0" smtClean="0">
                <a:solidFill>
                  <a:srgbClr val="000000"/>
                </a:solidFill>
                <a:latin typeface="+mn-ea"/>
                <a:ea typeface="+mn-ea"/>
              </a:rPr>
              <a:t>3-2】</a:t>
            </a:r>
            <a:r>
              <a:rPr lang="zh-CN" altLang="zh-CN" sz="2400" b="1" dirty="0">
                <a:latin typeface="+mn-ea"/>
                <a:ea typeface="+mn-ea"/>
              </a:rPr>
              <a:t>利用绘图函数创建填充区。</a:t>
            </a:r>
            <a:r>
              <a:rPr lang="en-US" altLang="zh-CN" sz="2400" b="1" dirty="0">
                <a:latin typeface="+mn-ea"/>
                <a:ea typeface="+mn-ea"/>
              </a:rPr>
              <a:t>Windows</a:t>
            </a:r>
            <a:r>
              <a:rPr lang="zh-CN" altLang="zh-CN" sz="2400" b="1" dirty="0">
                <a:latin typeface="+mn-ea"/>
                <a:ea typeface="+mn-ea"/>
              </a:rPr>
              <a:t>通过使用当前画笔画一个图形的边界，然后用当前的刷子填充这个图形来创建一个填充图形。共有三个填充图形，第一个是用深灰色画刷填充带圆角的矩形，第二个是采用亮灰色画刷填充一个椭圆形图，第三个是用虚画刷填充饼形图。使用虚画刷填充时，看不出填充效果。按下单击鼠标时，分别在六种不同的映射方式下进行切换显示，六种映射方式分别是</a:t>
            </a:r>
            <a:r>
              <a:rPr lang="zh-CN" altLang="zh-CN" sz="2400" b="1" dirty="0" smtClean="0">
                <a:latin typeface="+mn-ea"/>
                <a:ea typeface="+mn-ea"/>
              </a:rPr>
              <a:t>：</a:t>
            </a:r>
            <a:endParaRPr lang="zh-CN" altLang="zh-CN" sz="2400" b="1" dirty="0">
              <a:latin typeface="+mn-ea"/>
              <a:ea typeface="+mn-ea"/>
            </a:endParaRPr>
          </a:p>
        </p:txBody>
      </p:sp>
      <p:pic>
        <p:nvPicPr>
          <p:cNvPr id="2970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77474" y="2564904"/>
            <a:ext cx="3600062" cy="296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2"/>
          <p:cNvSpPr txBox="1">
            <a:spLocks noChangeArrowheads="1"/>
          </p:cNvSpPr>
          <p:nvPr/>
        </p:nvSpPr>
        <p:spPr bwMode="auto">
          <a:xfrm>
            <a:off x="147638" y="2503924"/>
            <a:ext cx="5910650" cy="409342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r>
              <a:rPr lang="en-US" altLang="zh-CN" sz="2000" b="1" dirty="0" smtClean="0">
                <a:latin typeface="+mn-ea"/>
                <a:ea typeface="+mn-ea"/>
              </a:rPr>
              <a:t>MM_TEXT</a:t>
            </a:r>
            <a:r>
              <a:rPr lang="zh-CN" altLang="en-US" sz="2000" b="1" dirty="0" smtClean="0">
                <a:latin typeface="+mn-ea"/>
                <a:ea typeface="+mn-ea"/>
              </a:rPr>
              <a:t>：缺省方式</a:t>
            </a:r>
            <a:endParaRPr lang="zh-CN" altLang="zh-CN" sz="2000" b="1" dirty="0">
              <a:latin typeface="+mn-ea"/>
              <a:ea typeface="+mn-ea"/>
            </a:endParaRPr>
          </a:p>
          <a:p>
            <a:pPr marL="342900" indent="-342900"/>
            <a:r>
              <a:rPr lang="en-US" altLang="zh-CN" sz="2000" b="1" dirty="0" smtClean="0">
                <a:latin typeface="+mn-ea"/>
                <a:ea typeface="+mn-ea"/>
              </a:rPr>
              <a:t>MM_ISOTROPIC</a:t>
            </a:r>
            <a:r>
              <a:rPr lang="en-US" altLang="zh-CN" sz="2000" b="1" dirty="0">
                <a:latin typeface="+mn-ea"/>
                <a:ea typeface="+mn-ea"/>
              </a:rPr>
              <a:t>:</a:t>
            </a:r>
            <a:r>
              <a:rPr lang="zh-CN" altLang="zh-CN" sz="2000" b="1" dirty="0">
                <a:latin typeface="+mn-ea"/>
                <a:ea typeface="+mn-ea"/>
              </a:rPr>
              <a:t>窗口坐标为</a:t>
            </a:r>
            <a:r>
              <a:rPr lang="en-US" altLang="zh-CN" sz="2000" b="1" dirty="0">
                <a:latin typeface="+mn-ea"/>
                <a:ea typeface="+mn-ea"/>
              </a:rPr>
              <a:t>20*20,</a:t>
            </a:r>
            <a:r>
              <a:rPr lang="zh-CN" altLang="zh-CN" sz="2000" b="1" dirty="0">
                <a:latin typeface="+mn-ea"/>
                <a:ea typeface="+mn-ea"/>
              </a:rPr>
              <a:t>映射为视口尺寸为</a:t>
            </a:r>
            <a:r>
              <a:rPr lang="en-US" altLang="zh-CN" sz="2000" b="1" dirty="0">
                <a:latin typeface="+mn-ea"/>
                <a:ea typeface="+mn-ea"/>
              </a:rPr>
              <a:t>10*10,</a:t>
            </a:r>
            <a:r>
              <a:rPr lang="zh-CN" altLang="zh-CN" sz="2000" b="1" dirty="0">
                <a:latin typeface="+mn-ea"/>
                <a:ea typeface="+mn-ea"/>
              </a:rPr>
              <a:t>图形缩小</a:t>
            </a:r>
            <a:r>
              <a:rPr lang="en-US" altLang="zh-CN" sz="2000" b="1" dirty="0">
                <a:latin typeface="+mn-ea"/>
                <a:ea typeface="+mn-ea"/>
              </a:rPr>
              <a:t>1</a:t>
            </a:r>
            <a:r>
              <a:rPr lang="zh-CN" altLang="zh-CN" sz="2000" b="1" dirty="0">
                <a:latin typeface="+mn-ea"/>
                <a:ea typeface="+mn-ea"/>
              </a:rPr>
              <a:t>倍</a:t>
            </a:r>
          </a:p>
          <a:p>
            <a:pPr marL="342900" indent="-342900"/>
            <a:r>
              <a:rPr lang="en-US" altLang="zh-CN" sz="2000" b="1" dirty="0" smtClean="0">
                <a:latin typeface="+mn-ea"/>
                <a:ea typeface="+mn-ea"/>
              </a:rPr>
              <a:t>MM_ISOTROPIC</a:t>
            </a:r>
            <a:r>
              <a:rPr lang="en-US" altLang="zh-CN" sz="2000" b="1" dirty="0">
                <a:latin typeface="+mn-ea"/>
                <a:ea typeface="+mn-ea"/>
              </a:rPr>
              <a:t>:</a:t>
            </a:r>
            <a:r>
              <a:rPr lang="zh-CN" altLang="zh-CN" sz="2000" b="1" dirty="0">
                <a:latin typeface="+mn-ea"/>
                <a:ea typeface="+mn-ea"/>
              </a:rPr>
              <a:t>窗口坐标为</a:t>
            </a:r>
            <a:r>
              <a:rPr lang="en-US" altLang="zh-CN" sz="2000" b="1" dirty="0">
                <a:latin typeface="+mn-ea"/>
                <a:ea typeface="+mn-ea"/>
              </a:rPr>
              <a:t>10*10,</a:t>
            </a:r>
            <a:r>
              <a:rPr lang="zh-CN" altLang="zh-CN" sz="2000" b="1" dirty="0">
                <a:latin typeface="+mn-ea"/>
                <a:ea typeface="+mn-ea"/>
              </a:rPr>
              <a:t>映射为视口尺寸为</a:t>
            </a:r>
            <a:r>
              <a:rPr lang="en-US" altLang="zh-CN" sz="2000" b="1" dirty="0">
                <a:latin typeface="+mn-ea"/>
                <a:ea typeface="+mn-ea"/>
              </a:rPr>
              <a:t>20*20,</a:t>
            </a:r>
            <a:r>
              <a:rPr lang="zh-CN" altLang="zh-CN" sz="2000" b="1" dirty="0">
                <a:latin typeface="+mn-ea"/>
                <a:ea typeface="+mn-ea"/>
              </a:rPr>
              <a:t>图形放大</a:t>
            </a:r>
            <a:r>
              <a:rPr lang="en-US" altLang="zh-CN" sz="2000" b="1" dirty="0">
                <a:latin typeface="+mn-ea"/>
                <a:ea typeface="+mn-ea"/>
              </a:rPr>
              <a:t>1</a:t>
            </a:r>
            <a:r>
              <a:rPr lang="zh-CN" altLang="zh-CN" sz="2000" b="1" dirty="0">
                <a:latin typeface="+mn-ea"/>
                <a:ea typeface="+mn-ea"/>
              </a:rPr>
              <a:t>倍</a:t>
            </a:r>
          </a:p>
          <a:p>
            <a:pPr marL="342900" indent="-342900"/>
            <a:r>
              <a:rPr lang="en-US" altLang="zh-CN" sz="2000" b="1" dirty="0" smtClean="0">
                <a:latin typeface="+mn-ea"/>
                <a:ea typeface="+mn-ea"/>
              </a:rPr>
              <a:t>MM_ANISOTROPIC</a:t>
            </a:r>
            <a:r>
              <a:rPr lang="en-US" altLang="zh-CN" sz="2000" b="1" dirty="0">
                <a:latin typeface="+mn-ea"/>
                <a:ea typeface="+mn-ea"/>
              </a:rPr>
              <a:t>:</a:t>
            </a:r>
            <a:r>
              <a:rPr lang="zh-CN" altLang="zh-CN" sz="2000" b="1" dirty="0">
                <a:latin typeface="+mn-ea"/>
                <a:ea typeface="+mn-ea"/>
              </a:rPr>
              <a:t>窗口坐标为</a:t>
            </a:r>
            <a:r>
              <a:rPr lang="en-US" altLang="zh-CN" sz="2000" b="1" dirty="0">
                <a:latin typeface="+mn-ea"/>
                <a:ea typeface="+mn-ea"/>
              </a:rPr>
              <a:t>10*10,</a:t>
            </a:r>
            <a:r>
              <a:rPr lang="zh-CN" altLang="zh-CN" sz="2000" b="1" dirty="0">
                <a:latin typeface="+mn-ea"/>
                <a:ea typeface="+mn-ea"/>
              </a:rPr>
              <a:t>映射为视口尺寸为</a:t>
            </a:r>
            <a:r>
              <a:rPr lang="en-US" altLang="zh-CN" sz="2000" b="1" dirty="0">
                <a:latin typeface="+mn-ea"/>
                <a:ea typeface="+mn-ea"/>
              </a:rPr>
              <a:t>20*10,</a:t>
            </a:r>
            <a:r>
              <a:rPr lang="zh-CN" altLang="zh-CN" sz="2000" b="1" dirty="0">
                <a:latin typeface="+mn-ea"/>
                <a:ea typeface="+mn-ea"/>
              </a:rPr>
              <a:t>图形横向放大</a:t>
            </a:r>
            <a:r>
              <a:rPr lang="en-US" altLang="zh-CN" sz="2000" b="1" dirty="0">
                <a:latin typeface="+mn-ea"/>
                <a:ea typeface="+mn-ea"/>
              </a:rPr>
              <a:t>1</a:t>
            </a:r>
            <a:r>
              <a:rPr lang="zh-CN" altLang="zh-CN" sz="2000" b="1" dirty="0">
                <a:latin typeface="+mn-ea"/>
                <a:ea typeface="+mn-ea"/>
              </a:rPr>
              <a:t>倍</a:t>
            </a:r>
            <a:r>
              <a:rPr lang="en-US" altLang="zh-CN" sz="2000" b="1" dirty="0">
                <a:latin typeface="+mn-ea"/>
                <a:ea typeface="+mn-ea"/>
              </a:rPr>
              <a:t>,</a:t>
            </a:r>
            <a:r>
              <a:rPr lang="zh-CN" altLang="zh-CN" sz="2000" b="1" dirty="0">
                <a:latin typeface="+mn-ea"/>
                <a:ea typeface="+mn-ea"/>
              </a:rPr>
              <a:t>纵向不变</a:t>
            </a:r>
          </a:p>
          <a:p>
            <a:pPr marL="342900" indent="-342900"/>
            <a:r>
              <a:rPr lang="en-US" altLang="zh-CN" sz="2000" b="1" dirty="0" smtClean="0">
                <a:latin typeface="+mn-ea"/>
                <a:ea typeface="+mn-ea"/>
              </a:rPr>
              <a:t>MM_ANISOTROPIC</a:t>
            </a:r>
            <a:r>
              <a:rPr lang="en-US" altLang="zh-CN" sz="2000" b="1" dirty="0">
                <a:latin typeface="+mn-ea"/>
                <a:ea typeface="+mn-ea"/>
              </a:rPr>
              <a:t>:</a:t>
            </a:r>
            <a:r>
              <a:rPr lang="zh-CN" altLang="zh-CN" sz="2000" b="1" dirty="0">
                <a:latin typeface="+mn-ea"/>
                <a:ea typeface="+mn-ea"/>
              </a:rPr>
              <a:t>窗口坐标为</a:t>
            </a:r>
            <a:r>
              <a:rPr lang="en-US" altLang="zh-CN" sz="2000" b="1" dirty="0">
                <a:latin typeface="+mn-ea"/>
                <a:ea typeface="+mn-ea"/>
              </a:rPr>
              <a:t>10*10,</a:t>
            </a:r>
            <a:r>
              <a:rPr lang="zh-CN" altLang="zh-CN" sz="2000" b="1" dirty="0">
                <a:latin typeface="+mn-ea"/>
                <a:ea typeface="+mn-ea"/>
              </a:rPr>
              <a:t>映射为视口尺寸为</a:t>
            </a:r>
            <a:r>
              <a:rPr lang="en-US" altLang="zh-CN" sz="2000" b="1" dirty="0">
                <a:latin typeface="+mn-ea"/>
                <a:ea typeface="+mn-ea"/>
              </a:rPr>
              <a:t>20*5,</a:t>
            </a:r>
            <a:r>
              <a:rPr lang="zh-CN" altLang="zh-CN" sz="2000" b="1" dirty="0">
                <a:latin typeface="+mn-ea"/>
                <a:ea typeface="+mn-ea"/>
              </a:rPr>
              <a:t>图形横向放大</a:t>
            </a:r>
            <a:r>
              <a:rPr lang="en-US" altLang="zh-CN" sz="2000" b="1" dirty="0">
                <a:latin typeface="+mn-ea"/>
                <a:ea typeface="+mn-ea"/>
              </a:rPr>
              <a:t>1</a:t>
            </a:r>
            <a:r>
              <a:rPr lang="zh-CN" altLang="zh-CN" sz="2000" b="1" dirty="0">
                <a:latin typeface="+mn-ea"/>
                <a:ea typeface="+mn-ea"/>
              </a:rPr>
              <a:t>倍，纵向缩小</a:t>
            </a:r>
            <a:r>
              <a:rPr lang="en-US" altLang="zh-CN" sz="2000" b="1" dirty="0">
                <a:latin typeface="+mn-ea"/>
                <a:ea typeface="+mn-ea"/>
              </a:rPr>
              <a:t>1</a:t>
            </a:r>
            <a:r>
              <a:rPr lang="zh-CN" altLang="zh-CN" sz="2000" b="1" dirty="0">
                <a:latin typeface="+mn-ea"/>
                <a:ea typeface="+mn-ea"/>
              </a:rPr>
              <a:t>倍</a:t>
            </a:r>
          </a:p>
          <a:p>
            <a:pPr marL="342900" indent="-342900"/>
            <a:r>
              <a:rPr lang="en-US" altLang="zh-CN" sz="2000" b="1" dirty="0" smtClean="0">
                <a:latin typeface="+mn-ea"/>
                <a:ea typeface="+mn-ea"/>
              </a:rPr>
              <a:t>MM_ISOTROPIC</a:t>
            </a:r>
            <a:r>
              <a:rPr lang="en-US" altLang="zh-CN" sz="2000" b="1" dirty="0">
                <a:latin typeface="+mn-ea"/>
                <a:ea typeface="+mn-ea"/>
              </a:rPr>
              <a:t>:</a:t>
            </a:r>
            <a:r>
              <a:rPr lang="zh-CN" altLang="zh-CN" sz="2000" b="1" dirty="0">
                <a:latin typeface="+mn-ea"/>
                <a:ea typeface="+mn-ea"/>
              </a:rPr>
              <a:t>窗口坐标为</a:t>
            </a:r>
            <a:r>
              <a:rPr lang="en-US" altLang="zh-CN" sz="2000" b="1" dirty="0">
                <a:latin typeface="+mn-ea"/>
                <a:ea typeface="+mn-ea"/>
              </a:rPr>
              <a:t>10*10,</a:t>
            </a:r>
            <a:r>
              <a:rPr lang="zh-CN" altLang="zh-CN" sz="2000" b="1" dirty="0">
                <a:latin typeface="+mn-ea"/>
                <a:ea typeface="+mn-ea"/>
              </a:rPr>
              <a:t>映射为视口尺寸为</a:t>
            </a:r>
            <a:r>
              <a:rPr lang="en-US" altLang="zh-CN" sz="2000" b="1" dirty="0">
                <a:latin typeface="+mn-ea"/>
                <a:ea typeface="+mn-ea"/>
              </a:rPr>
              <a:t>20*5,</a:t>
            </a:r>
            <a:r>
              <a:rPr lang="zh-CN" altLang="zh-CN" sz="2000" b="1" dirty="0">
                <a:latin typeface="+mn-ea"/>
                <a:ea typeface="+mn-ea"/>
              </a:rPr>
              <a:t>图形为了保持原纵横比</a:t>
            </a:r>
            <a:r>
              <a:rPr lang="en-US" altLang="zh-CN" sz="2000" b="1" dirty="0">
                <a:latin typeface="+mn-ea"/>
                <a:ea typeface="+mn-ea"/>
              </a:rPr>
              <a:t>,</a:t>
            </a:r>
            <a:r>
              <a:rPr lang="zh-CN" altLang="zh-CN" sz="2000" b="1" dirty="0">
                <a:latin typeface="+mn-ea"/>
                <a:ea typeface="+mn-ea"/>
              </a:rPr>
              <a:t>系统会调整映射比例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29</a:t>
            </a:fld>
            <a:endParaRPr lang="en-US" altLang="zh-CN"/>
          </a:p>
        </p:txBody>
      </p:sp>
      <p:sp>
        <p:nvSpPr>
          <p:cNvPr id="3" name="文本框 2"/>
          <p:cNvSpPr txBox="1"/>
          <p:nvPr/>
        </p:nvSpPr>
        <p:spPr>
          <a:xfrm>
            <a:off x="56456" y="358780"/>
            <a:ext cx="9777536" cy="5878532"/>
          </a:xfrm>
          <a:prstGeom prst="rect">
            <a:avLst/>
          </a:prstGeom>
          <a:noFill/>
        </p:spPr>
        <p:txBody>
          <a:bodyPr wrap="square" rtlCol="0">
            <a:spAutoFit/>
          </a:bodyPr>
          <a:lstStyle/>
          <a:p>
            <a:r>
              <a:rPr lang="en-US" altLang="zh-CN" b="1" dirty="0">
                <a:latin typeface="+mn-ea"/>
                <a:ea typeface="+mn-ea"/>
              </a:rPr>
              <a:t>#include &lt;</a:t>
            </a:r>
            <a:r>
              <a:rPr lang="en-US" altLang="zh-CN" b="1" dirty="0" err="1">
                <a:latin typeface="+mn-ea"/>
                <a:ea typeface="+mn-ea"/>
              </a:rPr>
              <a:t>windows.h</a:t>
            </a:r>
            <a:r>
              <a:rPr lang="en-US" altLang="zh-CN" b="1" dirty="0">
                <a:latin typeface="+mn-ea"/>
                <a:ea typeface="+mn-ea"/>
              </a:rPr>
              <a:t>&gt;</a:t>
            </a:r>
            <a:endParaRPr lang="zh-CN" altLang="zh-CN" b="1" dirty="0">
              <a:latin typeface="+mn-ea"/>
              <a:ea typeface="+mn-ea"/>
            </a:endParaRPr>
          </a:p>
          <a:p>
            <a:r>
              <a:rPr lang="en-US" altLang="zh-CN" b="1" dirty="0">
                <a:latin typeface="+mn-ea"/>
                <a:ea typeface="+mn-ea"/>
              </a:rPr>
              <a:t>#include &lt;</a:t>
            </a:r>
            <a:r>
              <a:rPr lang="en-US" altLang="zh-CN" b="1" dirty="0" err="1">
                <a:latin typeface="+mn-ea"/>
                <a:ea typeface="+mn-ea"/>
              </a:rPr>
              <a:t>tchar.h</a:t>
            </a:r>
            <a:r>
              <a:rPr lang="en-US" altLang="zh-CN" b="1" dirty="0">
                <a:latin typeface="+mn-ea"/>
                <a:ea typeface="+mn-ea"/>
              </a:rPr>
              <a:t>&gt;</a:t>
            </a:r>
            <a:endParaRPr lang="zh-CN" altLang="zh-CN" b="1" dirty="0">
              <a:latin typeface="+mn-ea"/>
              <a:ea typeface="+mn-ea"/>
            </a:endParaRPr>
          </a:p>
          <a:p>
            <a:r>
              <a:rPr lang="en-US" altLang="zh-CN" b="1" dirty="0">
                <a:latin typeface="+mn-ea"/>
                <a:ea typeface="+mn-ea"/>
              </a:rPr>
              <a:t>BOOLEAN </a:t>
            </a:r>
            <a:r>
              <a:rPr lang="en-US" altLang="zh-CN" b="1" dirty="0" err="1">
                <a:latin typeface="+mn-ea"/>
                <a:ea typeface="+mn-ea"/>
              </a:rPr>
              <a:t>InitWindowClass</a:t>
            </a:r>
            <a:r>
              <a:rPr lang="en-US" altLang="zh-CN" b="1" dirty="0">
                <a:latin typeface="+mn-ea"/>
                <a:ea typeface="+mn-ea"/>
              </a:rPr>
              <a:t>(HINSTANCE </a:t>
            </a:r>
            <a:r>
              <a:rPr lang="en-US" altLang="zh-CN" b="1" dirty="0" err="1">
                <a:latin typeface="+mn-ea"/>
                <a:ea typeface="+mn-ea"/>
              </a:rPr>
              <a:t>hInstance,int</a:t>
            </a:r>
            <a:r>
              <a:rPr lang="en-US" altLang="zh-CN" b="1" dirty="0">
                <a:latin typeface="+mn-ea"/>
                <a:ea typeface="+mn-ea"/>
              </a:rPr>
              <a:t> </a:t>
            </a:r>
            <a:r>
              <a:rPr lang="en-US" altLang="zh-CN" b="1" dirty="0" err="1">
                <a:latin typeface="+mn-ea"/>
                <a:ea typeface="+mn-ea"/>
              </a:rPr>
              <a:t>nCmdShow</a:t>
            </a:r>
            <a:r>
              <a:rPr lang="en-US" altLang="zh-CN" b="1" dirty="0">
                <a:latin typeface="+mn-ea"/>
                <a:ea typeface="+mn-ea"/>
              </a:rPr>
              <a:t>);</a:t>
            </a:r>
            <a:endParaRPr lang="zh-CN" altLang="zh-CN" b="1" dirty="0">
              <a:latin typeface="+mn-ea"/>
              <a:ea typeface="+mn-ea"/>
            </a:endParaRPr>
          </a:p>
          <a:p>
            <a:r>
              <a:rPr lang="en-US" altLang="zh-CN" b="1" dirty="0">
                <a:latin typeface="+mn-ea"/>
                <a:ea typeface="+mn-ea"/>
              </a:rPr>
              <a:t>LRESULT CALLBACK </a:t>
            </a:r>
            <a:r>
              <a:rPr lang="en-US" altLang="zh-CN" b="1" dirty="0" err="1">
                <a:latin typeface="+mn-ea"/>
                <a:ea typeface="+mn-ea"/>
              </a:rPr>
              <a:t>WndProc</a:t>
            </a:r>
            <a:r>
              <a:rPr lang="en-US" altLang="zh-CN" b="1" dirty="0">
                <a:latin typeface="+mn-ea"/>
                <a:ea typeface="+mn-ea"/>
              </a:rPr>
              <a:t>(HWND,UINT,WPARAM,LPARAM);	</a:t>
            </a:r>
            <a:endParaRPr lang="zh-CN" altLang="zh-CN" b="1" dirty="0">
              <a:latin typeface="+mn-ea"/>
              <a:ea typeface="+mn-ea"/>
            </a:endParaRPr>
          </a:p>
          <a:p>
            <a:r>
              <a:rPr lang="en-US" altLang="zh-CN" sz="1600" b="1" dirty="0" err="1">
                <a:latin typeface="+mn-ea"/>
                <a:ea typeface="+mn-ea"/>
              </a:rPr>
              <a:t>int</a:t>
            </a:r>
            <a:r>
              <a:rPr lang="en-US" altLang="zh-CN" sz="1600" b="1" dirty="0">
                <a:latin typeface="+mn-ea"/>
                <a:ea typeface="+mn-ea"/>
              </a:rPr>
              <a:t> WINAPI </a:t>
            </a:r>
            <a:r>
              <a:rPr lang="en-US" altLang="zh-CN" sz="1600" b="1" dirty="0" err="1">
                <a:latin typeface="+mn-ea"/>
                <a:ea typeface="+mn-ea"/>
              </a:rPr>
              <a:t>WinMain</a:t>
            </a:r>
            <a:r>
              <a:rPr lang="en-US" altLang="zh-CN" sz="1600" b="1" dirty="0">
                <a:latin typeface="+mn-ea"/>
                <a:ea typeface="+mn-ea"/>
              </a:rPr>
              <a:t>(HINSTANCE </a:t>
            </a:r>
            <a:r>
              <a:rPr lang="en-US" altLang="zh-CN" sz="1600" b="1" dirty="0" err="1">
                <a:latin typeface="+mn-ea"/>
                <a:ea typeface="+mn-ea"/>
              </a:rPr>
              <a:t>hInstance,HINSTANCE</a:t>
            </a:r>
            <a:r>
              <a:rPr lang="en-US" altLang="zh-CN" sz="1600" b="1" dirty="0">
                <a:latin typeface="+mn-ea"/>
                <a:ea typeface="+mn-ea"/>
              </a:rPr>
              <a:t> </a:t>
            </a:r>
            <a:r>
              <a:rPr lang="en-US" altLang="zh-CN" sz="1600" b="1" dirty="0" err="1">
                <a:latin typeface="+mn-ea"/>
                <a:ea typeface="+mn-ea"/>
              </a:rPr>
              <a:t>hPrevInstance,LPSTR</a:t>
            </a:r>
            <a:r>
              <a:rPr lang="en-US" altLang="zh-CN" sz="1600" b="1" dirty="0">
                <a:latin typeface="+mn-ea"/>
                <a:ea typeface="+mn-ea"/>
              </a:rPr>
              <a:t> </a:t>
            </a:r>
            <a:r>
              <a:rPr lang="en-US" altLang="zh-CN" sz="1600" b="1" dirty="0" err="1">
                <a:latin typeface="+mn-ea"/>
                <a:ea typeface="+mn-ea"/>
              </a:rPr>
              <a:t>lpCmdLine,int</a:t>
            </a:r>
            <a:r>
              <a:rPr lang="en-US" altLang="zh-CN" sz="1600" b="1" dirty="0">
                <a:latin typeface="+mn-ea"/>
                <a:ea typeface="+mn-ea"/>
              </a:rPr>
              <a:t> </a:t>
            </a:r>
            <a:r>
              <a:rPr lang="en-US" altLang="zh-CN" sz="1600" b="1" dirty="0" err="1">
                <a:latin typeface="+mn-ea"/>
                <a:ea typeface="+mn-ea"/>
              </a:rPr>
              <a:t>nCmdShow</a:t>
            </a:r>
            <a:r>
              <a:rPr lang="en-US" altLang="zh-CN" sz="1600" b="1" dirty="0">
                <a:latin typeface="+mn-ea"/>
                <a:ea typeface="+mn-ea"/>
              </a:rPr>
              <a:t>)</a:t>
            </a:r>
            <a:endParaRPr lang="zh-CN" altLang="zh-CN" sz="1600" b="1" dirty="0">
              <a:latin typeface="+mn-ea"/>
              <a:ea typeface="+mn-ea"/>
            </a:endParaRPr>
          </a:p>
          <a:p>
            <a:r>
              <a:rPr lang="en-US" altLang="zh-CN" b="1" dirty="0">
                <a:latin typeface="+mn-ea"/>
                <a:ea typeface="+mn-ea"/>
              </a:rPr>
              <a:t>{ MSG </a:t>
            </a:r>
            <a:r>
              <a:rPr lang="en-US" altLang="zh-CN" b="1" dirty="0" err="1">
                <a:latin typeface="+mn-ea"/>
                <a:ea typeface="+mn-ea"/>
              </a:rPr>
              <a:t>msg</a:t>
            </a:r>
            <a:r>
              <a:rPr lang="en-US" altLang="zh-CN" b="1" dirty="0">
                <a:latin typeface="+mn-ea"/>
                <a:ea typeface="+mn-ea"/>
              </a:rPr>
              <a:t>;									</a:t>
            </a:r>
            <a:endParaRPr lang="zh-CN" altLang="zh-CN" b="1" dirty="0">
              <a:latin typeface="+mn-ea"/>
              <a:ea typeface="+mn-ea"/>
            </a:endParaRPr>
          </a:p>
          <a:p>
            <a:r>
              <a:rPr lang="en-US" altLang="zh-CN" b="1" dirty="0">
                <a:latin typeface="+mn-ea"/>
                <a:ea typeface="+mn-ea"/>
              </a:rPr>
              <a:t>  if(!</a:t>
            </a:r>
            <a:r>
              <a:rPr lang="en-US" altLang="zh-CN" b="1" dirty="0" err="1">
                <a:latin typeface="+mn-ea"/>
                <a:ea typeface="+mn-ea"/>
              </a:rPr>
              <a:t>InitWindowClass</a:t>
            </a:r>
            <a:r>
              <a:rPr lang="en-US" altLang="zh-CN" b="1" dirty="0">
                <a:latin typeface="+mn-ea"/>
                <a:ea typeface="+mn-ea"/>
              </a:rPr>
              <a:t>(</a:t>
            </a:r>
            <a:r>
              <a:rPr lang="en-US" altLang="zh-CN" b="1" dirty="0" err="1">
                <a:latin typeface="+mn-ea"/>
                <a:ea typeface="+mn-ea"/>
              </a:rPr>
              <a:t>hInstance,nCmdShow</a:t>
            </a:r>
            <a:r>
              <a:rPr lang="en-US" altLang="zh-CN" b="1" dirty="0">
                <a:latin typeface="+mn-ea"/>
                <a:ea typeface="+mn-ea"/>
              </a:rPr>
              <a:t>))</a:t>
            </a:r>
            <a:endParaRPr lang="zh-CN" altLang="zh-CN" b="1" dirty="0">
              <a:latin typeface="+mn-ea"/>
              <a:ea typeface="+mn-ea"/>
            </a:endParaRPr>
          </a:p>
          <a:p>
            <a:r>
              <a:rPr lang="en-US" altLang="zh-CN" b="1" dirty="0" smtClean="0">
                <a:latin typeface="+mn-ea"/>
                <a:ea typeface="+mn-ea"/>
              </a:rPr>
              <a:t>  {  </a:t>
            </a:r>
            <a:r>
              <a:rPr lang="en-US" altLang="zh-CN" b="1" dirty="0" err="1" smtClean="0">
                <a:latin typeface="+mn-ea"/>
                <a:ea typeface="+mn-ea"/>
              </a:rPr>
              <a:t>MessageBox</a:t>
            </a:r>
            <a:r>
              <a:rPr lang="en-US" altLang="zh-CN" b="1" dirty="0" smtClean="0">
                <a:latin typeface="+mn-ea"/>
                <a:ea typeface="+mn-ea"/>
              </a:rPr>
              <a:t>(NULL,L</a:t>
            </a:r>
            <a:r>
              <a:rPr lang="en-US" altLang="zh-CN" b="1" dirty="0">
                <a:latin typeface="+mn-ea"/>
                <a:ea typeface="+mn-ea"/>
              </a:rPr>
              <a:t>"</a:t>
            </a:r>
            <a:r>
              <a:rPr lang="zh-CN" altLang="zh-CN" b="1" dirty="0">
                <a:latin typeface="+mn-ea"/>
                <a:ea typeface="+mn-ea"/>
              </a:rPr>
              <a:t>创建窗口失败</a:t>
            </a:r>
            <a:r>
              <a:rPr lang="en-US" altLang="zh-CN" b="1" dirty="0">
                <a:latin typeface="+mn-ea"/>
                <a:ea typeface="+mn-ea"/>
              </a:rPr>
              <a:t>!",_T("</a:t>
            </a:r>
            <a:r>
              <a:rPr lang="zh-CN" altLang="zh-CN" b="1" dirty="0">
                <a:latin typeface="+mn-ea"/>
                <a:ea typeface="+mn-ea"/>
              </a:rPr>
              <a:t>创建窗口</a:t>
            </a:r>
            <a:r>
              <a:rPr lang="en-US" altLang="zh-CN" b="1" dirty="0">
                <a:latin typeface="+mn-ea"/>
                <a:ea typeface="+mn-ea"/>
              </a:rPr>
              <a:t>"),NULL);</a:t>
            </a:r>
            <a:endParaRPr lang="zh-CN" altLang="zh-CN" b="1" dirty="0">
              <a:latin typeface="+mn-ea"/>
              <a:ea typeface="+mn-ea"/>
            </a:endParaRPr>
          </a:p>
          <a:p>
            <a:r>
              <a:rPr lang="en-US" altLang="zh-CN" b="1" dirty="0">
                <a:latin typeface="+mn-ea"/>
                <a:ea typeface="+mn-ea"/>
              </a:rPr>
              <a:t> </a:t>
            </a:r>
            <a:r>
              <a:rPr lang="en-US" altLang="zh-CN" b="1" dirty="0" smtClean="0">
                <a:latin typeface="+mn-ea"/>
                <a:ea typeface="+mn-ea"/>
              </a:rPr>
              <a:t>    return </a:t>
            </a:r>
            <a:r>
              <a:rPr lang="en-US" altLang="zh-CN" b="1" dirty="0">
                <a:latin typeface="+mn-ea"/>
                <a:ea typeface="+mn-ea"/>
              </a:rPr>
              <a:t>1;</a:t>
            </a:r>
            <a:endParaRPr lang="zh-CN" altLang="zh-CN" b="1" dirty="0">
              <a:latin typeface="+mn-ea"/>
              <a:ea typeface="+mn-ea"/>
            </a:endParaRPr>
          </a:p>
          <a:p>
            <a:r>
              <a:rPr lang="en-US" altLang="zh-CN" b="1" dirty="0" smtClean="0">
                <a:latin typeface="+mn-ea"/>
                <a:ea typeface="+mn-ea"/>
              </a:rPr>
              <a:t>  }</a:t>
            </a:r>
            <a:endParaRPr lang="zh-CN" altLang="zh-CN" b="1" dirty="0">
              <a:latin typeface="+mn-ea"/>
              <a:ea typeface="+mn-ea"/>
            </a:endParaRPr>
          </a:p>
          <a:p>
            <a:r>
              <a:rPr lang="en-US" altLang="zh-CN" b="1" dirty="0">
                <a:latin typeface="+mn-ea"/>
                <a:ea typeface="+mn-ea"/>
              </a:rPr>
              <a:t>  </a:t>
            </a:r>
            <a:r>
              <a:rPr lang="en-US" altLang="zh-CN" b="1" dirty="0" smtClean="0">
                <a:latin typeface="+mn-ea"/>
                <a:ea typeface="+mn-ea"/>
              </a:rPr>
              <a:t>while(</a:t>
            </a:r>
            <a:r>
              <a:rPr lang="en-US" altLang="zh-CN" b="1" dirty="0" err="1" smtClean="0">
                <a:latin typeface="+mn-ea"/>
                <a:ea typeface="+mn-ea"/>
              </a:rPr>
              <a:t>GetMessage</a:t>
            </a:r>
            <a:r>
              <a:rPr lang="en-US" altLang="zh-CN" b="1" dirty="0">
                <a:latin typeface="+mn-ea"/>
                <a:ea typeface="+mn-ea"/>
              </a:rPr>
              <a:t>(&amp;</a:t>
            </a:r>
            <a:r>
              <a:rPr lang="en-US" altLang="zh-CN" b="1" dirty="0" err="1">
                <a:latin typeface="+mn-ea"/>
                <a:ea typeface="+mn-ea"/>
              </a:rPr>
              <a:t>msg</a:t>
            </a:r>
            <a:r>
              <a:rPr lang="en-US" altLang="zh-CN" b="1" dirty="0">
                <a:latin typeface="+mn-ea"/>
                <a:ea typeface="+mn-ea"/>
              </a:rPr>
              <a:t>, NULL, 0, 0))	</a:t>
            </a:r>
            <a:endParaRPr lang="zh-CN" altLang="zh-CN" b="1" dirty="0">
              <a:latin typeface="+mn-ea"/>
              <a:ea typeface="+mn-ea"/>
            </a:endParaRPr>
          </a:p>
          <a:p>
            <a:r>
              <a:rPr lang="en-US" altLang="zh-CN" b="1" dirty="0">
                <a:latin typeface="+mn-ea"/>
                <a:ea typeface="+mn-ea"/>
              </a:rPr>
              <a:t>  </a:t>
            </a:r>
            <a:r>
              <a:rPr lang="en-US" altLang="zh-CN" b="1" dirty="0" smtClean="0">
                <a:latin typeface="+mn-ea"/>
                <a:ea typeface="+mn-ea"/>
              </a:rPr>
              <a:t>{  </a:t>
            </a:r>
            <a:r>
              <a:rPr lang="en-US" altLang="zh-CN" b="1" dirty="0" err="1">
                <a:latin typeface="+mn-ea"/>
                <a:ea typeface="+mn-ea"/>
              </a:rPr>
              <a:t>TranslateMessage</a:t>
            </a:r>
            <a:r>
              <a:rPr lang="en-US" altLang="zh-CN" b="1" dirty="0">
                <a:latin typeface="+mn-ea"/>
                <a:ea typeface="+mn-ea"/>
              </a:rPr>
              <a:t>(&amp;</a:t>
            </a:r>
            <a:r>
              <a:rPr lang="en-US" altLang="zh-CN" b="1" dirty="0" err="1">
                <a:latin typeface="+mn-ea"/>
                <a:ea typeface="+mn-ea"/>
              </a:rPr>
              <a:t>msg</a:t>
            </a:r>
            <a:r>
              <a:rPr lang="en-US" altLang="zh-CN" b="1" dirty="0">
                <a:latin typeface="+mn-ea"/>
                <a:ea typeface="+mn-ea"/>
              </a:rPr>
              <a:t>);</a:t>
            </a:r>
            <a:endParaRPr lang="zh-CN" altLang="zh-CN" b="1" dirty="0">
              <a:latin typeface="+mn-ea"/>
              <a:ea typeface="+mn-ea"/>
            </a:endParaRPr>
          </a:p>
          <a:p>
            <a:r>
              <a:rPr lang="en-US" altLang="zh-CN" b="1" dirty="0">
                <a:latin typeface="+mn-ea"/>
                <a:ea typeface="+mn-ea"/>
              </a:rPr>
              <a:t>     </a:t>
            </a:r>
            <a:r>
              <a:rPr lang="en-US" altLang="zh-CN" b="1" dirty="0" err="1">
                <a:latin typeface="+mn-ea"/>
                <a:ea typeface="+mn-ea"/>
              </a:rPr>
              <a:t>DispatchMessage</a:t>
            </a:r>
            <a:r>
              <a:rPr lang="en-US" altLang="zh-CN" b="1" dirty="0">
                <a:latin typeface="+mn-ea"/>
                <a:ea typeface="+mn-ea"/>
              </a:rPr>
              <a:t>(&amp;</a:t>
            </a:r>
            <a:r>
              <a:rPr lang="en-US" altLang="zh-CN" b="1" dirty="0" err="1">
                <a:latin typeface="+mn-ea"/>
                <a:ea typeface="+mn-ea"/>
              </a:rPr>
              <a:t>msg</a:t>
            </a:r>
            <a:r>
              <a:rPr lang="en-US" altLang="zh-CN" b="1" dirty="0">
                <a:latin typeface="+mn-ea"/>
                <a:ea typeface="+mn-ea"/>
              </a:rPr>
              <a:t>);</a:t>
            </a:r>
            <a:endParaRPr lang="zh-CN" altLang="zh-CN" b="1" dirty="0">
              <a:latin typeface="+mn-ea"/>
              <a:ea typeface="+mn-ea"/>
            </a:endParaRPr>
          </a:p>
          <a:p>
            <a:r>
              <a:rPr lang="en-US" altLang="zh-CN" b="1" dirty="0">
                <a:latin typeface="+mn-ea"/>
                <a:ea typeface="+mn-ea"/>
              </a:rPr>
              <a:t>  }</a:t>
            </a:r>
            <a:endParaRPr lang="zh-CN" altLang="zh-CN" b="1" dirty="0">
              <a:latin typeface="+mn-ea"/>
              <a:ea typeface="+mn-ea"/>
            </a:endParaRPr>
          </a:p>
          <a:p>
            <a:r>
              <a:rPr lang="en-US" altLang="zh-CN" b="1" dirty="0">
                <a:latin typeface="+mn-ea"/>
                <a:ea typeface="+mn-ea"/>
              </a:rPr>
              <a:t>return </a:t>
            </a:r>
            <a:r>
              <a:rPr lang="en-US" altLang="zh-CN" b="1" dirty="0" err="1">
                <a:latin typeface="+mn-ea"/>
                <a:ea typeface="+mn-ea"/>
              </a:rPr>
              <a:t>msg.wParam</a:t>
            </a:r>
            <a:r>
              <a:rPr lang="en-US" altLang="zh-CN" b="1" dirty="0">
                <a:latin typeface="+mn-ea"/>
                <a:ea typeface="+mn-ea"/>
              </a:rPr>
              <a:t>;	</a:t>
            </a:r>
            <a:endParaRPr lang="zh-CN" altLang="zh-CN" b="1" dirty="0">
              <a:latin typeface="+mn-ea"/>
              <a:ea typeface="+mn-ea"/>
            </a:endParaRPr>
          </a:p>
          <a:p>
            <a:r>
              <a:rPr lang="en-US" altLang="zh-CN" b="1" dirty="0" smtClean="0">
                <a:latin typeface="+mn-ea"/>
                <a:ea typeface="+mn-ea"/>
              </a:rPr>
              <a:t>}</a:t>
            </a:r>
            <a:r>
              <a:rPr lang="en-US" altLang="zh-CN" b="1" dirty="0">
                <a:latin typeface="+mn-ea"/>
                <a:ea typeface="+mn-ea"/>
              </a:rPr>
              <a:t> </a:t>
            </a:r>
            <a:endParaRPr lang="zh-CN" altLang="en-US" b="1" dirty="0">
              <a:latin typeface="+mn-ea"/>
              <a:ea typeface="+mn-ea"/>
            </a:endParaRPr>
          </a:p>
        </p:txBody>
      </p:sp>
    </p:spTree>
    <p:extLst>
      <p:ext uri="{BB962C8B-B14F-4D97-AF65-F5344CB8AC3E}">
        <p14:creationId xmlns:p14="http://schemas.microsoft.com/office/powerpoint/2010/main" val="653264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3"/>
          <p:cNvSpPr>
            <a:spLocks noChangeArrowheads="1"/>
          </p:cNvSpPr>
          <p:nvPr/>
        </p:nvSpPr>
        <p:spPr bwMode="auto">
          <a:xfrm>
            <a:off x="330200" y="2438400"/>
            <a:ext cx="1647825" cy="1346200"/>
          </a:xfrm>
          <a:prstGeom prst="ellipse">
            <a:avLst/>
          </a:prstGeom>
          <a:solidFill>
            <a:srgbClr val="00FFFF"/>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ClrTx/>
              <a:buFontTx/>
              <a:buNone/>
            </a:pPr>
            <a:r>
              <a:rPr lang="zh-CN" altLang="en-US" sz="3600" b="1">
                <a:ea typeface="楷体" panose="02010609060101010101" pitchFamily="49" charset="-122"/>
              </a:rPr>
              <a:t>应用程序</a:t>
            </a:r>
            <a:endParaRPr lang="zh-CN" altLang="en-US" sz="2400">
              <a:ea typeface="楷体" panose="02010609060101010101" pitchFamily="49" charset="-122"/>
            </a:endParaRPr>
          </a:p>
        </p:txBody>
      </p:sp>
      <p:sp>
        <p:nvSpPr>
          <p:cNvPr id="8195" name="Oval 4"/>
          <p:cNvSpPr>
            <a:spLocks noChangeArrowheads="1"/>
          </p:cNvSpPr>
          <p:nvPr/>
        </p:nvSpPr>
        <p:spPr bwMode="auto">
          <a:xfrm>
            <a:off x="7346950" y="457200"/>
            <a:ext cx="2146300" cy="1916113"/>
          </a:xfrm>
          <a:prstGeom prst="ellipse">
            <a:avLst/>
          </a:prstGeom>
          <a:solidFill>
            <a:srgbClr val="00FFFF"/>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800" b="1">
                <a:ea typeface="楷体" panose="02010609060101010101" pitchFamily="49" charset="-122"/>
              </a:rPr>
              <a:t>设备描述表及其属性</a:t>
            </a:r>
            <a:endParaRPr lang="zh-CN" altLang="en-US" sz="2400">
              <a:ea typeface="楷体" panose="02010609060101010101" pitchFamily="49" charset="-122"/>
            </a:endParaRPr>
          </a:p>
        </p:txBody>
      </p:sp>
      <p:sp>
        <p:nvSpPr>
          <p:cNvPr id="8196" name="Line 5"/>
          <p:cNvSpPr>
            <a:spLocks noChangeShapeType="1"/>
          </p:cNvSpPr>
          <p:nvPr/>
        </p:nvSpPr>
        <p:spPr bwMode="auto">
          <a:xfrm flipV="1">
            <a:off x="1898650" y="1295400"/>
            <a:ext cx="5530850" cy="1676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8197" name="Text Box 6"/>
          <p:cNvSpPr txBox="1">
            <a:spLocks noChangeArrowheads="1"/>
          </p:cNvSpPr>
          <p:nvPr/>
        </p:nvSpPr>
        <p:spPr bwMode="auto">
          <a:xfrm rot="-1020000">
            <a:off x="1851025" y="1825625"/>
            <a:ext cx="5495925" cy="3841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400" b="1">
                <a:solidFill>
                  <a:srgbClr val="000000"/>
                </a:solidFill>
              </a:rPr>
              <a:t>通过设备描述表的句柄来间接地存取</a:t>
            </a:r>
          </a:p>
        </p:txBody>
      </p:sp>
      <p:sp>
        <p:nvSpPr>
          <p:cNvPr id="8198" name="AutoShape 7"/>
          <p:cNvSpPr>
            <a:spLocks noChangeArrowheads="1"/>
          </p:cNvSpPr>
          <p:nvPr/>
        </p:nvSpPr>
        <p:spPr bwMode="auto">
          <a:xfrm>
            <a:off x="3549650" y="4191000"/>
            <a:ext cx="5200650" cy="2287588"/>
          </a:xfrm>
          <a:prstGeom prst="cloudCallout">
            <a:avLst>
              <a:gd name="adj1" fmla="val 36079"/>
              <a:gd name="adj2" fmla="val -126889"/>
            </a:avLst>
          </a:prstGeom>
          <a:solidFill>
            <a:srgbClr val="00FFFF"/>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130000"/>
              </a:lnSpc>
              <a:spcBef>
                <a:spcPct val="0"/>
              </a:spcBef>
              <a:buClrTx/>
              <a:buFontTx/>
              <a:buNone/>
            </a:pPr>
            <a:r>
              <a:rPr lang="zh-CN" altLang="en-US" sz="2400" b="1">
                <a:solidFill>
                  <a:srgbClr val="000000"/>
                </a:solidFill>
              </a:rPr>
              <a:t>应用程序每一次图形操作均参照设备描述表中的属性执行</a:t>
            </a:r>
            <a:endParaRPr lang="zh-CN" altLang="en-US" sz="2400">
              <a:ea typeface="楷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30</a:t>
            </a:fld>
            <a:endParaRPr lang="en-US" altLang="zh-CN"/>
          </a:p>
        </p:txBody>
      </p:sp>
      <p:sp>
        <p:nvSpPr>
          <p:cNvPr id="3" name="文本框 2"/>
          <p:cNvSpPr txBox="1"/>
          <p:nvPr/>
        </p:nvSpPr>
        <p:spPr>
          <a:xfrm>
            <a:off x="56456" y="44624"/>
            <a:ext cx="9777536" cy="6524863"/>
          </a:xfrm>
          <a:prstGeom prst="rect">
            <a:avLst/>
          </a:prstGeom>
          <a:noFill/>
        </p:spPr>
        <p:txBody>
          <a:bodyPr wrap="square" rtlCol="0">
            <a:spAutoFit/>
          </a:bodyPr>
          <a:lstStyle/>
          <a:p>
            <a:r>
              <a:rPr lang="en-US" altLang="zh-CN" sz="1800" b="1" dirty="0" smtClean="0">
                <a:latin typeface="+mn-ea"/>
                <a:ea typeface="+mn-ea"/>
              </a:rPr>
              <a:t>LRESULT </a:t>
            </a:r>
            <a:r>
              <a:rPr lang="en-US" altLang="zh-CN" sz="1800" b="1" dirty="0">
                <a:latin typeface="+mn-ea"/>
                <a:ea typeface="+mn-ea"/>
              </a:rPr>
              <a:t>CALLBACK </a:t>
            </a:r>
            <a:r>
              <a:rPr lang="en-US" altLang="zh-CN" sz="1800" b="1" dirty="0" err="1">
                <a:latin typeface="+mn-ea"/>
                <a:ea typeface="+mn-ea"/>
              </a:rPr>
              <a:t>WndProc</a:t>
            </a:r>
            <a:r>
              <a:rPr lang="en-US" altLang="zh-CN" sz="1800" b="1" dirty="0">
                <a:latin typeface="+mn-ea"/>
                <a:ea typeface="+mn-ea"/>
              </a:rPr>
              <a:t>(HWND </a:t>
            </a:r>
            <a:r>
              <a:rPr lang="en-US" altLang="zh-CN" sz="1800" b="1" dirty="0" err="1">
                <a:latin typeface="+mn-ea"/>
                <a:ea typeface="+mn-ea"/>
              </a:rPr>
              <a:t>hWnd,UINT</a:t>
            </a:r>
            <a:r>
              <a:rPr lang="en-US" altLang="zh-CN" sz="1800" b="1" dirty="0">
                <a:latin typeface="+mn-ea"/>
                <a:ea typeface="+mn-ea"/>
              </a:rPr>
              <a:t> </a:t>
            </a:r>
            <a:r>
              <a:rPr lang="en-US" altLang="zh-CN" sz="1800" b="1" dirty="0" err="1">
                <a:latin typeface="+mn-ea"/>
                <a:ea typeface="+mn-ea"/>
              </a:rPr>
              <a:t>message,WPARAM</a:t>
            </a:r>
            <a:r>
              <a:rPr lang="en-US" altLang="zh-CN" sz="1800" b="1" dirty="0">
                <a:latin typeface="+mn-ea"/>
                <a:ea typeface="+mn-ea"/>
              </a:rPr>
              <a:t> </a:t>
            </a:r>
            <a:r>
              <a:rPr lang="en-US" altLang="zh-CN" sz="1800" b="1" dirty="0" err="1">
                <a:latin typeface="+mn-ea"/>
                <a:ea typeface="+mn-ea"/>
              </a:rPr>
              <a:t>wParam,LPARAM</a:t>
            </a:r>
            <a:r>
              <a:rPr lang="en-US" altLang="zh-CN" sz="1800" b="1" dirty="0">
                <a:latin typeface="+mn-ea"/>
                <a:ea typeface="+mn-ea"/>
              </a:rPr>
              <a:t> </a:t>
            </a:r>
            <a:r>
              <a:rPr lang="en-US" altLang="zh-CN" sz="1800" b="1" dirty="0" err="1">
                <a:latin typeface="+mn-ea"/>
                <a:ea typeface="+mn-ea"/>
              </a:rPr>
              <a:t>lParam</a:t>
            </a:r>
            <a:r>
              <a:rPr lang="en-US" altLang="zh-CN" sz="1800" b="1" dirty="0">
                <a:latin typeface="+mn-ea"/>
                <a:ea typeface="+mn-ea"/>
              </a:rPr>
              <a:t>)</a:t>
            </a:r>
            <a:endParaRPr lang="zh-CN" altLang="zh-CN" sz="1800" b="1" dirty="0">
              <a:latin typeface="+mn-ea"/>
              <a:ea typeface="+mn-ea"/>
            </a:endParaRPr>
          </a:p>
          <a:p>
            <a:r>
              <a:rPr lang="en-US" altLang="zh-CN" sz="2000" b="1" dirty="0">
                <a:latin typeface="+mn-ea"/>
                <a:ea typeface="+mn-ea"/>
              </a:rPr>
              <a:t>{ HDC </a:t>
            </a:r>
            <a:r>
              <a:rPr lang="en-US" altLang="zh-CN" sz="2000" b="1" dirty="0" err="1">
                <a:latin typeface="+mn-ea"/>
                <a:ea typeface="+mn-ea"/>
              </a:rPr>
              <a:t>hDC</a:t>
            </a:r>
            <a:r>
              <a:rPr lang="en-US" altLang="zh-CN" sz="2000" b="1" dirty="0">
                <a:latin typeface="+mn-ea"/>
                <a:ea typeface="+mn-ea"/>
              </a:rPr>
              <a:t>;</a:t>
            </a:r>
            <a:endParaRPr lang="zh-CN" altLang="zh-CN" sz="2000" b="1" dirty="0">
              <a:latin typeface="+mn-ea"/>
              <a:ea typeface="+mn-ea"/>
            </a:endParaRPr>
          </a:p>
          <a:p>
            <a:r>
              <a:rPr lang="en-US" altLang="zh-CN" sz="2000" b="1" dirty="0" smtClean="0">
                <a:latin typeface="+mn-ea"/>
                <a:ea typeface="+mn-ea"/>
              </a:rPr>
              <a:t>  PAINTSTRUCT </a:t>
            </a:r>
            <a:r>
              <a:rPr lang="en-US" altLang="zh-CN" sz="2000" b="1" dirty="0" err="1">
                <a:latin typeface="+mn-ea"/>
                <a:ea typeface="+mn-ea"/>
              </a:rPr>
              <a:t>PtStr</a:t>
            </a:r>
            <a:r>
              <a:rPr lang="en-US" altLang="zh-CN" sz="2000" b="1" dirty="0">
                <a:latin typeface="+mn-ea"/>
                <a:ea typeface="+mn-ea"/>
              </a:rPr>
              <a:t>;</a:t>
            </a:r>
            <a:endParaRPr lang="zh-CN" altLang="zh-CN" sz="2000" b="1" dirty="0">
              <a:latin typeface="+mn-ea"/>
              <a:ea typeface="+mn-ea"/>
            </a:endParaRPr>
          </a:p>
          <a:p>
            <a:r>
              <a:rPr lang="en-US" altLang="zh-CN" sz="2000" b="1" dirty="0" smtClean="0">
                <a:latin typeface="+mn-ea"/>
                <a:ea typeface="+mn-ea"/>
              </a:rPr>
              <a:t>  HBRUSH </a:t>
            </a:r>
            <a:r>
              <a:rPr lang="en-US" altLang="zh-CN" sz="2000" b="1" dirty="0" err="1">
                <a:latin typeface="+mn-ea"/>
                <a:ea typeface="+mn-ea"/>
              </a:rPr>
              <a:t>hBrush</a:t>
            </a:r>
            <a:r>
              <a:rPr lang="en-US" altLang="zh-CN" sz="2000" b="1" dirty="0">
                <a:latin typeface="+mn-ea"/>
                <a:ea typeface="+mn-ea"/>
              </a:rPr>
              <a:t>;  </a:t>
            </a:r>
            <a:endParaRPr lang="zh-CN" altLang="zh-CN" sz="2000" b="1" dirty="0">
              <a:latin typeface="+mn-ea"/>
              <a:ea typeface="+mn-ea"/>
            </a:endParaRPr>
          </a:p>
          <a:p>
            <a:r>
              <a:rPr lang="en-US" altLang="zh-CN" sz="2000" b="1" dirty="0" smtClean="0">
                <a:latin typeface="+mn-ea"/>
                <a:ea typeface="+mn-ea"/>
              </a:rPr>
              <a:t>  HPEN </a:t>
            </a:r>
            <a:r>
              <a:rPr lang="en-US" altLang="zh-CN" sz="2000" b="1" dirty="0" err="1">
                <a:latin typeface="+mn-ea"/>
                <a:ea typeface="+mn-ea"/>
              </a:rPr>
              <a:t>hPen</a:t>
            </a:r>
            <a:r>
              <a:rPr lang="en-US" altLang="zh-CN" sz="2000" b="1" dirty="0">
                <a:latin typeface="+mn-ea"/>
                <a:ea typeface="+mn-ea"/>
              </a:rPr>
              <a:t>;</a:t>
            </a:r>
            <a:endParaRPr lang="zh-CN" altLang="zh-CN" sz="2000" b="1" dirty="0">
              <a:latin typeface="+mn-ea"/>
              <a:ea typeface="+mn-ea"/>
            </a:endParaRPr>
          </a:p>
          <a:p>
            <a:r>
              <a:rPr lang="en-US" altLang="zh-CN" sz="2000" b="1" dirty="0" smtClean="0">
                <a:solidFill>
                  <a:srgbClr val="FF0000"/>
                </a:solidFill>
                <a:latin typeface="+mn-ea"/>
                <a:ea typeface="+mn-ea"/>
              </a:rPr>
              <a:t>  static </a:t>
            </a:r>
            <a:r>
              <a:rPr lang="en-US" altLang="zh-CN" sz="2000" b="1" dirty="0" err="1">
                <a:latin typeface="+mn-ea"/>
                <a:ea typeface="+mn-ea"/>
              </a:rPr>
              <a:t>int</a:t>
            </a:r>
            <a:r>
              <a:rPr lang="en-US" altLang="zh-CN" sz="2000" b="1" dirty="0">
                <a:latin typeface="+mn-ea"/>
                <a:ea typeface="+mn-ea"/>
              </a:rPr>
              <a:t> </a:t>
            </a:r>
            <a:r>
              <a:rPr lang="en-US" altLang="zh-CN" sz="2000" b="1" dirty="0" err="1">
                <a:latin typeface="+mn-ea"/>
                <a:ea typeface="+mn-ea"/>
              </a:rPr>
              <a:t>dispMode</a:t>
            </a:r>
            <a:r>
              <a:rPr lang="en-US" altLang="zh-CN" sz="2000" b="1" dirty="0">
                <a:latin typeface="+mn-ea"/>
                <a:ea typeface="+mn-ea"/>
              </a:rPr>
              <a:t>=-1;</a:t>
            </a:r>
            <a:endParaRPr lang="zh-CN" altLang="zh-CN" sz="2000" b="1" dirty="0">
              <a:latin typeface="+mn-ea"/>
              <a:ea typeface="+mn-ea"/>
            </a:endParaRPr>
          </a:p>
          <a:p>
            <a:r>
              <a:rPr lang="en-US" altLang="zh-CN" sz="2000" b="1" dirty="0" smtClean="0">
                <a:latin typeface="+mn-ea"/>
                <a:ea typeface="+mn-ea"/>
              </a:rPr>
              <a:t>  LPCTSTR </a:t>
            </a:r>
            <a:r>
              <a:rPr lang="en-US" altLang="zh-CN" sz="2000" b="1" dirty="0" err="1">
                <a:latin typeface="+mn-ea"/>
                <a:ea typeface="+mn-ea"/>
              </a:rPr>
              <a:t>str</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switch (message)</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 case </a:t>
            </a:r>
            <a:r>
              <a:rPr lang="en-US" altLang="zh-CN" sz="2000" b="1" dirty="0">
                <a:solidFill>
                  <a:srgbClr val="FF0000"/>
                </a:solidFill>
                <a:latin typeface="+mn-ea"/>
                <a:ea typeface="+mn-ea"/>
              </a:rPr>
              <a:t>WM_LBUTTONDOWN</a:t>
            </a:r>
            <a:r>
              <a:rPr lang="en-US" altLang="zh-CN" sz="2000" b="1" dirty="0" smtClean="0">
                <a:latin typeface="+mn-ea"/>
                <a:ea typeface="+mn-ea"/>
              </a:rPr>
              <a:t>://</a:t>
            </a:r>
            <a:r>
              <a:rPr lang="zh-CN" altLang="zh-CN" sz="2000" b="1" dirty="0">
                <a:latin typeface="+mn-ea"/>
                <a:ea typeface="+mn-ea"/>
              </a:rPr>
              <a:t>单击鼠标左键的消息</a:t>
            </a:r>
          </a:p>
          <a:p>
            <a:r>
              <a:rPr lang="en-US" altLang="zh-CN" sz="2000" b="1" dirty="0">
                <a:latin typeface="+mn-ea"/>
                <a:ea typeface="+mn-ea"/>
              </a:rPr>
              <a:t>	</a:t>
            </a:r>
            <a:r>
              <a:rPr lang="en-US" altLang="zh-CN" sz="2000" b="1" dirty="0" err="1" smtClean="0">
                <a:latin typeface="+mn-ea"/>
                <a:ea typeface="+mn-ea"/>
              </a:rPr>
              <a:t>InvalidateRect</a:t>
            </a:r>
            <a:r>
              <a:rPr lang="en-US" altLang="zh-CN" sz="2000" b="1" dirty="0" smtClean="0">
                <a:latin typeface="+mn-ea"/>
                <a:ea typeface="+mn-ea"/>
              </a:rPr>
              <a:t>(</a:t>
            </a:r>
            <a:r>
              <a:rPr lang="en-US" altLang="zh-CN" sz="2000" b="1" dirty="0" err="1" smtClean="0">
                <a:latin typeface="+mn-ea"/>
                <a:ea typeface="+mn-ea"/>
              </a:rPr>
              <a:t>hWnd,NULL,</a:t>
            </a:r>
            <a:r>
              <a:rPr lang="en-US" altLang="zh-CN" sz="2000" b="1" dirty="0" err="1" smtClean="0">
                <a:solidFill>
                  <a:srgbClr val="0000FF"/>
                </a:solidFill>
                <a:latin typeface="+mn-ea"/>
                <a:ea typeface="+mn-ea"/>
              </a:rPr>
              <a:t>TRUE</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break</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   </a:t>
            </a:r>
            <a:r>
              <a:rPr lang="en-US" altLang="zh-CN" sz="2000" b="1" dirty="0" smtClean="0">
                <a:solidFill>
                  <a:srgbClr val="0000FF"/>
                </a:solidFill>
                <a:latin typeface="+mn-ea"/>
                <a:ea typeface="+mn-ea"/>
              </a:rPr>
              <a:t>case </a:t>
            </a:r>
            <a:r>
              <a:rPr lang="en-US" altLang="zh-CN" sz="2000" b="1" dirty="0">
                <a:solidFill>
                  <a:srgbClr val="0000FF"/>
                </a:solidFill>
                <a:latin typeface="+mn-ea"/>
                <a:ea typeface="+mn-ea"/>
              </a:rPr>
              <a:t>WM_PAINT:</a:t>
            </a:r>
            <a:endParaRPr lang="zh-CN" altLang="zh-CN" sz="2000" b="1" dirty="0">
              <a:solidFill>
                <a:srgbClr val="0000FF"/>
              </a:solidFill>
              <a:latin typeface="+mn-ea"/>
              <a:ea typeface="+mn-ea"/>
            </a:endParaRPr>
          </a:p>
          <a:p>
            <a:r>
              <a:rPr lang="en-US" altLang="zh-CN" sz="2000" b="1" dirty="0">
                <a:latin typeface="+mn-ea"/>
                <a:ea typeface="+mn-ea"/>
              </a:rPr>
              <a:t>	</a:t>
            </a:r>
            <a:r>
              <a:rPr lang="en-US" altLang="zh-CN" sz="2000" b="1" dirty="0" err="1" smtClean="0">
                <a:latin typeface="+mn-ea"/>
                <a:ea typeface="+mn-ea"/>
              </a:rPr>
              <a:t>hDC</a:t>
            </a:r>
            <a:r>
              <a:rPr lang="en-US" altLang="zh-CN" sz="2000" b="1" dirty="0" smtClean="0">
                <a:latin typeface="+mn-ea"/>
                <a:ea typeface="+mn-ea"/>
              </a:rPr>
              <a:t>=</a:t>
            </a:r>
            <a:r>
              <a:rPr lang="en-US" altLang="zh-CN" sz="2000" b="1" dirty="0" err="1" smtClean="0">
                <a:latin typeface="+mn-ea"/>
                <a:ea typeface="+mn-ea"/>
              </a:rPr>
              <a:t>BeginPaint</a:t>
            </a:r>
            <a:r>
              <a:rPr lang="en-US" altLang="zh-CN" sz="2000" b="1" dirty="0" smtClean="0">
                <a:latin typeface="+mn-ea"/>
                <a:ea typeface="+mn-ea"/>
              </a:rPr>
              <a:t>(</a:t>
            </a:r>
            <a:r>
              <a:rPr lang="en-US" altLang="zh-CN" sz="2000" b="1" dirty="0" err="1" smtClean="0">
                <a:latin typeface="+mn-ea"/>
                <a:ea typeface="+mn-ea"/>
              </a:rPr>
              <a:t>hWnd</a:t>
            </a:r>
            <a:r>
              <a:rPr lang="en-US" altLang="zh-CN" sz="2000" b="1" dirty="0">
                <a:latin typeface="+mn-ea"/>
                <a:ea typeface="+mn-ea"/>
              </a:rPr>
              <a:t>,&amp;</a:t>
            </a:r>
            <a:r>
              <a:rPr lang="en-US" altLang="zh-CN" sz="2000" b="1" dirty="0" err="1">
                <a:latin typeface="+mn-ea"/>
                <a:ea typeface="+mn-ea"/>
              </a:rPr>
              <a:t>PtStr</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err="1" smtClean="0">
                <a:solidFill>
                  <a:srgbClr val="FF0000"/>
                </a:solidFill>
                <a:latin typeface="+mn-ea"/>
                <a:ea typeface="+mn-ea"/>
              </a:rPr>
              <a:t>dispMode</a:t>
            </a:r>
            <a:r>
              <a:rPr lang="en-US" altLang="zh-CN" sz="2000" b="1" dirty="0">
                <a:solidFill>
                  <a:srgbClr val="FF0000"/>
                </a:solidFill>
                <a:latin typeface="+mn-ea"/>
                <a:ea typeface="+mn-ea"/>
              </a:rPr>
              <a:t>=(dispMode+1)%6;</a:t>
            </a:r>
            <a:endParaRPr lang="zh-CN" altLang="zh-CN" sz="2000" b="1" dirty="0">
              <a:solidFill>
                <a:srgbClr val="FF0000"/>
              </a:solidFill>
              <a:latin typeface="+mn-ea"/>
              <a:ea typeface="+mn-ea"/>
            </a:endParaRPr>
          </a:p>
          <a:p>
            <a:r>
              <a:rPr lang="en-US" altLang="zh-CN" sz="2000" b="1" dirty="0">
                <a:latin typeface="+mn-ea"/>
                <a:ea typeface="+mn-ea"/>
              </a:rPr>
              <a:t>	</a:t>
            </a:r>
            <a:r>
              <a:rPr lang="en-US" altLang="zh-CN" sz="2000" b="1" dirty="0" smtClean="0">
                <a:latin typeface="+mn-ea"/>
                <a:ea typeface="+mn-ea"/>
              </a:rPr>
              <a:t>switch(</a:t>
            </a:r>
            <a:r>
              <a:rPr lang="en-US" altLang="zh-CN" sz="2000" b="1" dirty="0" err="1" smtClean="0">
                <a:latin typeface="+mn-ea"/>
                <a:ea typeface="+mn-ea"/>
              </a:rPr>
              <a:t>dispMode</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 case </a:t>
            </a:r>
            <a:r>
              <a:rPr lang="en-US" altLang="zh-CN" sz="2000" b="1" dirty="0">
                <a:latin typeface="+mn-ea"/>
                <a:ea typeface="+mn-ea"/>
              </a:rPr>
              <a:t>0:</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  </a:t>
            </a:r>
            <a:r>
              <a:rPr lang="en-US" altLang="zh-CN" sz="2000" b="1" dirty="0" err="1">
                <a:latin typeface="+mn-ea"/>
                <a:ea typeface="+mn-ea"/>
              </a:rPr>
              <a:t>str</a:t>
            </a:r>
            <a:r>
              <a:rPr lang="en-US" altLang="zh-CN" sz="2000" b="1" dirty="0">
                <a:latin typeface="+mn-ea"/>
                <a:ea typeface="+mn-ea"/>
              </a:rPr>
              <a:t>=_T("</a:t>
            </a:r>
            <a:r>
              <a:rPr lang="zh-CN" altLang="zh-CN" sz="2000" b="1" dirty="0">
                <a:latin typeface="+mn-ea"/>
                <a:ea typeface="+mn-ea"/>
              </a:rPr>
              <a:t>映射方式</a:t>
            </a:r>
            <a:r>
              <a:rPr lang="en-US" altLang="zh-CN" sz="2000" b="1" dirty="0">
                <a:latin typeface="+mn-ea"/>
                <a:ea typeface="+mn-ea"/>
              </a:rPr>
              <a:t>MM_TEXT:</a:t>
            </a:r>
            <a:r>
              <a:rPr lang="zh-CN" altLang="zh-CN" sz="2000" b="1" dirty="0">
                <a:latin typeface="+mn-ea"/>
                <a:ea typeface="+mn-ea"/>
              </a:rPr>
              <a:t>缺省的映射方式</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  </a:t>
            </a:r>
            <a:r>
              <a:rPr lang="en-US" altLang="zh-CN" sz="2000" b="1" dirty="0" err="1">
                <a:latin typeface="+mn-ea"/>
                <a:ea typeface="+mn-ea"/>
              </a:rPr>
              <a:t>SetMapMode</a:t>
            </a:r>
            <a:r>
              <a:rPr lang="en-US" altLang="zh-CN" sz="2000" b="1" dirty="0">
                <a:latin typeface="+mn-ea"/>
                <a:ea typeface="+mn-ea"/>
              </a:rPr>
              <a:t>(</a:t>
            </a:r>
            <a:r>
              <a:rPr lang="en-US" altLang="zh-CN" sz="2000" b="1" dirty="0" err="1">
                <a:latin typeface="+mn-ea"/>
                <a:ea typeface="+mn-ea"/>
              </a:rPr>
              <a:t>hDC,MM_TEXT</a:t>
            </a:r>
            <a:r>
              <a:rPr lang="en-US" altLang="zh-CN" sz="2000" b="1" dirty="0">
                <a:latin typeface="+mn-ea"/>
                <a:ea typeface="+mn-ea"/>
              </a:rPr>
              <a:t>); 			//</a:t>
            </a:r>
            <a:r>
              <a:rPr lang="zh-CN" altLang="zh-CN" sz="2000" b="1" dirty="0">
                <a:latin typeface="+mn-ea"/>
                <a:ea typeface="+mn-ea"/>
              </a:rPr>
              <a:t>设置映射方式为缺省方式</a:t>
            </a:r>
          </a:p>
          <a:p>
            <a:r>
              <a:rPr lang="en-US" altLang="zh-CN" sz="2000" b="1" dirty="0">
                <a:latin typeface="+mn-ea"/>
                <a:ea typeface="+mn-ea"/>
              </a:rPr>
              <a:t>	</a:t>
            </a:r>
            <a:r>
              <a:rPr lang="en-US" altLang="zh-CN" sz="2000" b="1" dirty="0" smtClean="0">
                <a:latin typeface="+mn-ea"/>
                <a:ea typeface="+mn-ea"/>
              </a:rPr>
              <a:t>  </a:t>
            </a:r>
            <a:r>
              <a:rPr lang="en-US" altLang="zh-CN" sz="2000" b="1" dirty="0" err="1">
                <a:latin typeface="+mn-ea"/>
                <a:ea typeface="+mn-ea"/>
              </a:rPr>
              <a:t>TextOut</a:t>
            </a:r>
            <a:r>
              <a:rPr lang="en-US" altLang="zh-CN" sz="2000" b="1" dirty="0">
                <a:latin typeface="+mn-ea"/>
                <a:ea typeface="+mn-ea"/>
              </a:rPr>
              <a:t>(hDC,0,0,str,_tcsclen(</a:t>
            </a:r>
            <a:r>
              <a:rPr lang="en-US" altLang="zh-CN" sz="2000" b="1" dirty="0" err="1">
                <a:latin typeface="+mn-ea"/>
                <a:ea typeface="+mn-ea"/>
              </a:rPr>
              <a:t>str</a:t>
            </a:r>
            <a:r>
              <a:rPr lang="en-US" altLang="zh-CN" sz="2000" b="1" dirty="0">
                <a:latin typeface="+mn-ea"/>
                <a:ea typeface="+mn-ea"/>
              </a:rPr>
              <a:t>)); 	//</a:t>
            </a:r>
            <a:r>
              <a:rPr lang="zh-CN" altLang="zh-CN" sz="2000" b="1" dirty="0">
                <a:latin typeface="+mn-ea"/>
                <a:ea typeface="+mn-ea"/>
              </a:rPr>
              <a:t>输出映射方式及映射比例</a:t>
            </a:r>
          </a:p>
          <a:p>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break</a:t>
            </a:r>
            <a:r>
              <a:rPr lang="en-US" altLang="zh-CN" sz="2000" b="1" dirty="0" smtClean="0">
                <a:latin typeface="+mn-ea"/>
                <a:ea typeface="+mn-ea"/>
              </a:rPr>
              <a:t>;</a:t>
            </a:r>
            <a:r>
              <a:rPr lang="en-US" altLang="zh-CN" sz="2000" b="1" dirty="0">
                <a:latin typeface="+mn-ea"/>
                <a:ea typeface="+mn-ea"/>
              </a:rPr>
              <a:t>		</a:t>
            </a:r>
            <a:endParaRPr lang="zh-CN" altLang="en-US" sz="2000" b="1" dirty="0">
              <a:latin typeface="+mn-ea"/>
              <a:ea typeface="+mn-ea"/>
            </a:endParaRPr>
          </a:p>
        </p:txBody>
      </p:sp>
      <p:sp>
        <p:nvSpPr>
          <p:cNvPr id="4" name="圆角矩形标注 3"/>
          <p:cNvSpPr/>
          <p:nvPr/>
        </p:nvSpPr>
        <p:spPr>
          <a:xfrm>
            <a:off x="2864768" y="476672"/>
            <a:ext cx="1872208" cy="936104"/>
          </a:xfrm>
          <a:prstGeom prst="wedgeRoundRectCallout">
            <a:avLst>
              <a:gd name="adj1" fmla="val -134981"/>
              <a:gd name="adj2" fmla="val 8054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b="1" dirty="0">
                <a:solidFill>
                  <a:srgbClr val="FF0000"/>
                </a:solidFill>
                <a:latin typeface="+mn-ea"/>
              </a:rPr>
              <a:t>如果把</a:t>
            </a:r>
            <a:r>
              <a:rPr lang="en-US" altLang="zh-CN" sz="2000" b="1" dirty="0">
                <a:solidFill>
                  <a:srgbClr val="FF0000"/>
                </a:solidFill>
                <a:latin typeface="+mn-ea"/>
              </a:rPr>
              <a:t>static</a:t>
            </a:r>
            <a:r>
              <a:rPr lang="zh-CN" altLang="zh-CN" sz="2000" b="1" dirty="0">
                <a:solidFill>
                  <a:srgbClr val="FF0000"/>
                </a:solidFill>
                <a:latin typeface="+mn-ea"/>
              </a:rPr>
              <a:t>去掉，会出现什么情况</a:t>
            </a:r>
            <a:r>
              <a:rPr lang="zh-CN" altLang="zh-CN" sz="2000" b="1" dirty="0" smtClean="0">
                <a:solidFill>
                  <a:srgbClr val="FF0000"/>
                </a:solidFill>
                <a:latin typeface="+mn-ea"/>
              </a:rPr>
              <a:t>？</a:t>
            </a:r>
            <a:endParaRPr lang="zh-CN" altLang="en-US" sz="2000" b="1" dirty="0">
              <a:solidFill>
                <a:srgbClr val="FF0000"/>
              </a:solidFill>
              <a:latin typeface="+mn-ea"/>
            </a:endParaRPr>
          </a:p>
        </p:txBody>
      </p:sp>
      <p:sp>
        <p:nvSpPr>
          <p:cNvPr id="5" name="圆角矩形标注 4"/>
          <p:cNvSpPr/>
          <p:nvPr/>
        </p:nvSpPr>
        <p:spPr>
          <a:xfrm>
            <a:off x="5889104" y="620688"/>
            <a:ext cx="3944888" cy="4104456"/>
          </a:xfrm>
          <a:prstGeom prst="wedgeRoundRectCallout">
            <a:avLst>
              <a:gd name="adj1" fmla="val -90371"/>
              <a:gd name="adj2" fmla="val 37393"/>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latin typeface="+mn-ea"/>
              </a:rPr>
              <a:t>去掉的话，</a:t>
            </a:r>
            <a:r>
              <a:rPr lang="zh-CN" altLang="zh-CN" sz="2000" b="1" dirty="0" smtClean="0">
                <a:solidFill>
                  <a:srgbClr val="FF0000"/>
                </a:solidFill>
                <a:latin typeface="+mn-ea"/>
              </a:rPr>
              <a:t>鼠</a:t>
            </a:r>
            <a:r>
              <a:rPr lang="zh-CN" altLang="zh-CN" sz="2000" b="1" dirty="0">
                <a:solidFill>
                  <a:srgbClr val="FF0000"/>
                </a:solidFill>
                <a:latin typeface="+mn-ea"/>
              </a:rPr>
              <a:t>标单击过程中界面是不变化的，因为每次调用</a:t>
            </a:r>
            <a:r>
              <a:rPr lang="en-US" altLang="zh-CN" sz="2000" b="1" dirty="0" err="1">
                <a:solidFill>
                  <a:srgbClr val="FF0000"/>
                </a:solidFill>
                <a:latin typeface="+mn-ea"/>
              </a:rPr>
              <a:t>WndProc</a:t>
            </a:r>
            <a:r>
              <a:rPr lang="zh-CN" altLang="zh-CN" sz="2000" b="1" dirty="0">
                <a:solidFill>
                  <a:srgbClr val="FF0000"/>
                </a:solidFill>
                <a:latin typeface="+mn-ea"/>
              </a:rPr>
              <a:t>时，变量</a:t>
            </a:r>
            <a:r>
              <a:rPr lang="en-US" altLang="zh-CN" sz="2000" b="1" dirty="0" err="1">
                <a:solidFill>
                  <a:srgbClr val="FF0000"/>
                </a:solidFill>
                <a:latin typeface="+mn-ea"/>
              </a:rPr>
              <a:t>dispMode</a:t>
            </a:r>
            <a:r>
              <a:rPr lang="zh-CN" altLang="zh-CN" sz="2000" b="1" dirty="0">
                <a:solidFill>
                  <a:srgbClr val="FF0000"/>
                </a:solidFill>
                <a:latin typeface="+mn-ea"/>
              </a:rPr>
              <a:t>都被重新初始化，然后“</a:t>
            </a:r>
            <a:r>
              <a:rPr lang="en-US" altLang="zh-CN" sz="2000" b="1" dirty="0" err="1">
                <a:solidFill>
                  <a:srgbClr val="FF0000"/>
                </a:solidFill>
                <a:latin typeface="+mn-ea"/>
              </a:rPr>
              <a:t>dispMode</a:t>
            </a:r>
            <a:r>
              <a:rPr lang="en-US" altLang="zh-CN" sz="2000" b="1" dirty="0">
                <a:solidFill>
                  <a:srgbClr val="FF0000"/>
                </a:solidFill>
                <a:latin typeface="+mn-ea"/>
              </a:rPr>
              <a:t>=(dispMode+1)%6;</a:t>
            </a:r>
            <a:r>
              <a:rPr lang="zh-CN" altLang="zh-CN" sz="2000" b="1" dirty="0">
                <a:solidFill>
                  <a:srgbClr val="FF0000"/>
                </a:solidFill>
                <a:latin typeface="+mn-ea"/>
              </a:rPr>
              <a:t>”的值始终保持不变</a:t>
            </a:r>
            <a:r>
              <a:rPr lang="zh-CN" altLang="zh-CN" sz="2000" b="1" dirty="0" smtClean="0">
                <a:solidFill>
                  <a:srgbClr val="FF0000"/>
                </a:solidFill>
                <a:latin typeface="+mn-ea"/>
              </a:rPr>
              <a:t>，映</a:t>
            </a:r>
            <a:r>
              <a:rPr lang="zh-CN" altLang="zh-CN" sz="2000" b="1" dirty="0">
                <a:solidFill>
                  <a:srgbClr val="FF0000"/>
                </a:solidFill>
                <a:latin typeface="+mn-ea"/>
              </a:rPr>
              <a:t>射模式不变</a:t>
            </a:r>
            <a:r>
              <a:rPr lang="zh-CN" altLang="zh-CN" sz="2000" b="1" dirty="0" smtClean="0">
                <a:solidFill>
                  <a:srgbClr val="FF0000"/>
                </a:solidFill>
                <a:latin typeface="+mn-ea"/>
              </a:rPr>
              <a:t>，界</a:t>
            </a:r>
            <a:r>
              <a:rPr lang="zh-CN" altLang="zh-CN" sz="2000" b="1" dirty="0">
                <a:solidFill>
                  <a:srgbClr val="FF0000"/>
                </a:solidFill>
                <a:latin typeface="+mn-ea"/>
              </a:rPr>
              <a:t>面就不变，而用了</a:t>
            </a:r>
            <a:r>
              <a:rPr lang="en-US" altLang="zh-CN" sz="2000" b="1" dirty="0">
                <a:solidFill>
                  <a:srgbClr val="FF0000"/>
                </a:solidFill>
                <a:latin typeface="+mn-ea"/>
              </a:rPr>
              <a:t>static</a:t>
            </a:r>
            <a:r>
              <a:rPr lang="zh-CN" altLang="zh-CN" sz="2000" b="1" dirty="0">
                <a:solidFill>
                  <a:srgbClr val="FF0000"/>
                </a:solidFill>
                <a:latin typeface="+mn-ea"/>
              </a:rPr>
              <a:t>，正是采用了静态变量在函数的多次条用过程中仅第一次被调用时进行初始化，而后的调用，在上次运行的结果上进一步进行而不再进行初始化的特性。</a:t>
            </a:r>
            <a:endParaRPr lang="zh-CN" altLang="en-US" sz="2000" b="1" dirty="0">
              <a:solidFill>
                <a:srgbClr val="FF0000"/>
              </a:solidFill>
              <a:latin typeface="+mn-ea"/>
            </a:endParaRPr>
          </a:p>
        </p:txBody>
      </p:sp>
      <p:cxnSp>
        <p:nvCxnSpPr>
          <p:cNvPr id="7" name="直接箭头连接符 6"/>
          <p:cNvCxnSpPr/>
          <p:nvPr/>
        </p:nvCxnSpPr>
        <p:spPr>
          <a:xfrm flipH="1">
            <a:off x="2432720" y="3068960"/>
            <a:ext cx="2160000" cy="50405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50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31</a:t>
            </a:fld>
            <a:endParaRPr lang="en-US" altLang="zh-CN"/>
          </a:p>
        </p:txBody>
      </p:sp>
      <p:sp>
        <p:nvSpPr>
          <p:cNvPr id="3" name="文本框 2"/>
          <p:cNvSpPr txBox="1"/>
          <p:nvPr/>
        </p:nvSpPr>
        <p:spPr>
          <a:xfrm>
            <a:off x="56456" y="44624"/>
            <a:ext cx="9777536" cy="6740307"/>
          </a:xfrm>
          <a:prstGeom prst="rect">
            <a:avLst/>
          </a:prstGeom>
          <a:noFill/>
        </p:spPr>
        <p:txBody>
          <a:bodyPr wrap="square" rtlCol="0">
            <a:spAutoFit/>
          </a:bodyPr>
          <a:lstStyle/>
          <a:p>
            <a:r>
              <a:rPr lang="en-US" altLang="zh-CN" sz="2000" b="1" dirty="0" smtClean="0">
                <a:latin typeface="+mn-ea"/>
                <a:ea typeface="+mn-ea"/>
              </a:rPr>
              <a:t>   case </a:t>
            </a:r>
            <a:r>
              <a:rPr lang="en-US" altLang="zh-CN" sz="2000" b="1" dirty="0">
                <a:latin typeface="+mn-ea"/>
                <a:ea typeface="+mn-ea"/>
              </a:rPr>
              <a:t>1:</a:t>
            </a:r>
            <a:endParaRPr lang="zh-CN" altLang="zh-CN" sz="2000" b="1" dirty="0">
              <a:latin typeface="+mn-ea"/>
              <a:ea typeface="+mn-ea"/>
            </a:endParaRPr>
          </a:p>
          <a:p>
            <a:r>
              <a:rPr lang="en-US" altLang="zh-CN" sz="1600" b="1" dirty="0" smtClean="0">
                <a:latin typeface="+mn-ea"/>
                <a:ea typeface="+mn-ea"/>
              </a:rPr>
              <a:t>         </a:t>
            </a:r>
            <a:r>
              <a:rPr lang="en-US" altLang="zh-CN" sz="1600" b="1" dirty="0" err="1" smtClean="0">
                <a:latin typeface="+mn-ea"/>
                <a:ea typeface="+mn-ea"/>
              </a:rPr>
              <a:t>str</a:t>
            </a:r>
            <a:r>
              <a:rPr lang="en-US" altLang="zh-CN" sz="1600" b="1" dirty="0">
                <a:latin typeface="+mn-ea"/>
                <a:ea typeface="+mn-ea"/>
              </a:rPr>
              <a:t>=_T("</a:t>
            </a:r>
            <a:r>
              <a:rPr lang="zh-CN" altLang="zh-CN" sz="1600" b="1" dirty="0">
                <a:latin typeface="+mn-ea"/>
                <a:ea typeface="+mn-ea"/>
              </a:rPr>
              <a:t>映射方式</a:t>
            </a:r>
            <a:r>
              <a:rPr lang="en-US" altLang="zh-CN" sz="1600" b="1" dirty="0">
                <a:latin typeface="+mn-ea"/>
                <a:ea typeface="+mn-ea"/>
              </a:rPr>
              <a:t>MM_ISOTROPIC:</a:t>
            </a:r>
            <a:r>
              <a:rPr lang="zh-CN" altLang="zh-CN" sz="1600" b="1" dirty="0">
                <a:latin typeface="+mn-ea"/>
                <a:ea typeface="+mn-ea"/>
              </a:rPr>
              <a:t>窗口坐标为</a:t>
            </a:r>
            <a:r>
              <a:rPr lang="en-US" altLang="zh-CN" sz="1600" b="1" dirty="0">
                <a:latin typeface="+mn-ea"/>
                <a:ea typeface="+mn-ea"/>
              </a:rPr>
              <a:t>20*20,</a:t>
            </a:r>
            <a:r>
              <a:rPr lang="zh-CN" altLang="zh-CN" sz="1600" b="1" dirty="0">
                <a:latin typeface="+mn-ea"/>
                <a:ea typeface="+mn-ea"/>
              </a:rPr>
              <a:t>映射为视口尺寸为</a:t>
            </a:r>
            <a:r>
              <a:rPr lang="en-US" altLang="zh-CN" sz="1600" b="1" dirty="0">
                <a:latin typeface="+mn-ea"/>
                <a:ea typeface="+mn-ea"/>
              </a:rPr>
              <a:t>10*10,</a:t>
            </a:r>
            <a:r>
              <a:rPr lang="zh-CN" altLang="zh-CN" sz="1600" b="1" dirty="0">
                <a:latin typeface="+mn-ea"/>
                <a:ea typeface="+mn-ea"/>
              </a:rPr>
              <a:t>图形缩小</a:t>
            </a:r>
            <a:r>
              <a:rPr lang="en-US" altLang="zh-CN" sz="1600" b="1" dirty="0">
                <a:latin typeface="+mn-ea"/>
                <a:ea typeface="+mn-ea"/>
              </a:rPr>
              <a:t>1</a:t>
            </a:r>
            <a:r>
              <a:rPr lang="zh-CN" altLang="zh-CN" sz="1600" b="1" dirty="0">
                <a:latin typeface="+mn-ea"/>
                <a:ea typeface="+mn-ea"/>
              </a:rPr>
              <a:t>倍</a:t>
            </a:r>
            <a:r>
              <a:rPr lang="en-US" altLang="zh-CN" sz="1600" b="1" dirty="0">
                <a:latin typeface="+mn-ea"/>
                <a:ea typeface="+mn-ea"/>
              </a:rPr>
              <a:t>");</a:t>
            </a:r>
            <a:endParaRPr lang="zh-CN" altLang="zh-CN" sz="1600" b="1" dirty="0">
              <a:latin typeface="+mn-ea"/>
              <a:ea typeface="+mn-ea"/>
            </a:endParaRPr>
          </a:p>
          <a:p>
            <a:r>
              <a:rPr lang="en-US" altLang="zh-CN" sz="2000" b="1" dirty="0">
                <a:latin typeface="+mn-ea"/>
                <a:ea typeface="+mn-ea"/>
              </a:rPr>
              <a:t>	</a:t>
            </a:r>
            <a:r>
              <a:rPr lang="en-US" altLang="zh-CN" sz="2000" b="1" dirty="0" err="1" smtClean="0">
                <a:latin typeface="+mn-ea"/>
                <a:ea typeface="+mn-ea"/>
              </a:rPr>
              <a:t>SetMapMode</a:t>
            </a:r>
            <a:r>
              <a:rPr lang="en-US" altLang="zh-CN" sz="2000" b="1" dirty="0" smtClean="0">
                <a:latin typeface="+mn-ea"/>
                <a:ea typeface="+mn-ea"/>
              </a:rPr>
              <a:t>(</a:t>
            </a:r>
            <a:r>
              <a:rPr lang="en-US" altLang="zh-CN" sz="2000" b="1" dirty="0" err="1" smtClean="0">
                <a:latin typeface="+mn-ea"/>
                <a:ea typeface="+mn-ea"/>
              </a:rPr>
              <a:t>hDC,MM_ISOTROPIC</a:t>
            </a:r>
            <a:r>
              <a:rPr lang="en-US" altLang="zh-CN" sz="2000" b="1" dirty="0">
                <a:latin typeface="+mn-ea"/>
                <a:ea typeface="+mn-ea"/>
              </a:rPr>
              <a:t>);			//</a:t>
            </a:r>
            <a:r>
              <a:rPr lang="zh-CN" altLang="zh-CN" sz="2000" b="1" dirty="0">
                <a:latin typeface="+mn-ea"/>
                <a:ea typeface="+mn-ea"/>
              </a:rPr>
              <a:t>设置映射方式</a:t>
            </a:r>
          </a:p>
          <a:p>
            <a:r>
              <a:rPr lang="en-US" altLang="zh-CN" sz="2000" b="1" dirty="0">
                <a:latin typeface="+mn-ea"/>
                <a:ea typeface="+mn-ea"/>
              </a:rPr>
              <a:t>	</a:t>
            </a:r>
            <a:r>
              <a:rPr lang="en-US" altLang="zh-CN" sz="2000" b="1" dirty="0" err="1" smtClean="0">
                <a:latin typeface="+mn-ea"/>
                <a:ea typeface="+mn-ea"/>
              </a:rPr>
              <a:t>SetWindowExtEx</a:t>
            </a:r>
            <a:r>
              <a:rPr lang="en-US" altLang="zh-CN" sz="2000" b="1" dirty="0" smtClean="0">
                <a:latin typeface="+mn-ea"/>
                <a:ea typeface="+mn-ea"/>
              </a:rPr>
              <a:t>(hDC,20,20,NULL</a:t>
            </a:r>
            <a:r>
              <a:rPr lang="en-US" altLang="zh-CN" sz="2000" b="1" dirty="0">
                <a:latin typeface="+mn-ea"/>
                <a:ea typeface="+mn-ea"/>
              </a:rPr>
              <a:t>);			//</a:t>
            </a:r>
            <a:r>
              <a:rPr lang="zh-CN" altLang="zh-CN" sz="2000" b="1" dirty="0">
                <a:latin typeface="+mn-ea"/>
                <a:ea typeface="+mn-ea"/>
              </a:rPr>
              <a:t>窗口矩形为</a:t>
            </a:r>
            <a:r>
              <a:rPr lang="en-US" altLang="zh-CN" sz="2000" b="1" dirty="0">
                <a:latin typeface="+mn-ea"/>
                <a:ea typeface="+mn-ea"/>
              </a:rPr>
              <a:t>*20</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SetViewportExtEx</a:t>
            </a:r>
            <a:r>
              <a:rPr lang="en-US" altLang="zh-CN" sz="2000" b="1" dirty="0" smtClean="0">
                <a:latin typeface="+mn-ea"/>
                <a:ea typeface="+mn-ea"/>
              </a:rPr>
              <a:t>(hDC,10,10,NULL</a:t>
            </a:r>
            <a:r>
              <a:rPr lang="en-US" altLang="zh-CN" sz="2000" b="1" dirty="0">
                <a:latin typeface="+mn-ea"/>
                <a:ea typeface="+mn-ea"/>
              </a:rPr>
              <a:t>);		//</a:t>
            </a:r>
            <a:r>
              <a:rPr lang="zh-CN" altLang="zh-CN" sz="2000" b="1" dirty="0">
                <a:latin typeface="+mn-ea"/>
                <a:ea typeface="+mn-ea"/>
              </a:rPr>
              <a:t>映射为视口的矩形为</a:t>
            </a:r>
            <a:r>
              <a:rPr lang="en-US" altLang="zh-CN" sz="2000" b="1" dirty="0">
                <a:latin typeface="+mn-ea"/>
                <a:ea typeface="+mn-ea"/>
              </a:rPr>
              <a:t>*10</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TextOut</a:t>
            </a:r>
            <a:r>
              <a:rPr lang="en-US" altLang="zh-CN" sz="2000" b="1" dirty="0" smtClean="0">
                <a:latin typeface="+mn-ea"/>
                <a:ea typeface="+mn-ea"/>
              </a:rPr>
              <a:t>(hDC,0,0,str</a:t>
            </a:r>
            <a:r>
              <a:rPr lang="en-US" altLang="zh-CN" sz="2000" b="1" dirty="0">
                <a:latin typeface="+mn-ea"/>
                <a:ea typeface="+mn-ea"/>
              </a:rPr>
              <a:t>,_tcsclen(</a:t>
            </a:r>
            <a:r>
              <a:rPr lang="en-US" altLang="zh-CN" sz="2000" b="1" dirty="0" err="1">
                <a:latin typeface="+mn-ea"/>
                <a:ea typeface="+mn-ea"/>
              </a:rPr>
              <a:t>str</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break</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  case </a:t>
            </a:r>
            <a:r>
              <a:rPr lang="en-US" altLang="zh-CN" sz="2000" b="1" dirty="0">
                <a:latin typeface="+mn-ea"/>
                <a:ea typeface="+mn-ea"/>
              </a:rPr>
              <a:t>2:</a:t>
            </a:r>
            <a:endParaRPr lang="zh-CN" altLang="zh-CN" sz="2000" b="1" dirty="0">
              <a:latin typeface="+mn-ea"/>
              <a:ea typeface="+mn-ea"/>
            </a:endParaRPr>
          </a:p>
          <a:p>
            <a:r>
              <a:rPr lang="en-US" altLang="zh-CN" sz="1600" b="1" dirty="0">
                <a:latin typeface="+mn-ea"/>
                <a:ea typeface="+mn-ea"/>
              </a:rPr>
              <a:t>	</a:t>
            </a:r>
            <a:r>
              <a:rPr lang="en-US" altLang="zh-CN" sz="1600" b="1" dirty="0" err="1" smtClean="0">
                <a:latin typeface="+mn-ea"/>
                <a:ea typeface="+mn-ea"/>
              </a:rPr>
              <a:t>str</a:t>
            </a:r>
            <a:r>
              <a:rPr lang="en-US" altLang="zh-CN" sz="1600" b="1" dirty="0">
                <a:latin typeface="+mn-ea"/>
                <a:ea typeface="+mn-ea"/>
              </a:rPr>
              <a:t>=_T("</a:t>
            </a:r>
            <a:r>
              <a:rPr lang="zh-CN" altLang="zh-CN" sz="1600" b="1" dirty="0">
                <a:latin typeface="+mn-ea"/>
                <a:ea typeface="+mn-ea"/>
              </a:rPr>
              <a:t>映射方式</a:t>
            </a:r>
            <a:r>
              <a:rPr lang="en-US" altLang="zh-CN" sz="1600" b="1" dirty="0">
                <a:latin typeface="+mn-ea"/>
                <a:ea typeface="+mn-ea"/>
              </a:rPr>
              <a:t>MM_ISOTROPIC:</a:t>
            </a:r>
            <a:r>
              <a:rPr lang="zh-CN" altLang="zh-CN" sz="1600" b="1" dirty="0">
                <a:latin typeface="+mn-ea"/>
                <a:ea typeface="+mn-ea"/>
              </a:rPr>
              <a:t>窗口坐标为</a:t>
            </a:r>
            <a:r>
              <a:rPr lang="en-US" altLang="zh-CN" sz="1600" b="1" dirty="0">
                <a:latin typeface="+mn-ea"/>
                <a:ea typeface="+mn-ea"/>
              </a:rPr>
              <a:t>10*10,</a:t>
            </a:r>
            <a:r>
              <a:rPr lang="zh-CN" altLang="zh-CN" sz="1600" b="1" dirty="0">
                <a:latin typeface="+mn-ea"/>
                <a:ea typeface="+mn-ea"/>
              </a:rPr>
              <a:t>映射为视口尺寸为</a:t>
            </a:r>
            <a:r>
              <a:rPr lang="en-US" altLang="zh-CN" sz="1600" b="1" dirty="0">
                <a:latin typeface="+mn-ea"/>
                <a:ea typeface="+mn-ea"/>
              </a:rPr>
              <a:t>20*20,</a:t>
            </a:r>
            <a:r>
              <a:rPr lang="zh-CN" altLang="zh-CN" sz="1600" b="1" dirty="0">
                <a:latin typeface="+mn-ea"/>
                <a:ea typeface="+mn-ea"/>
              </a:rPr>
              <a:t>图形放大</a:t>
            </a:r>
            <a:r>
              <a:rPr lang="en-US" altLang="zh-CN" sz="1600" b="1" dirty="0">
                <a:latin typeface="+mn-ea"/>
                <a:ea typeface="+mn-ea"/>
              </a:rPr>
              <a:t>1</a:t>
            </a:r>
            <a:r>
              <a:rPr lang="zh-CN" altLang="zh-CN" sz="1600" b="1" dirty="0">
                <a:latin typeface="+mn-ea"/>
                <a:ea typeface="+mn-ea"/>
              </a:rPr>
              <a:t>倍</a:t>
            </a:r>
            <a:r>
              <a:rPr lang="en-US" altLang="zh-CN" sz="1600" b="1" dirty="0">
                <a:latin typeface="+mn-ea"/>
                <a:ea typeface="+mn-ea"/>
              </a:rPr>
              <a:t>");</a:t>
            </a:r>
            <a:endParaRPr lang="zh-CN" altLang="zh-CN" sz="1600" b="1" dirty="0">
              <a:latin typeface="+mn-ea"/>
              <a:ea typeface="+mn-ea"/>
            </a:endParaRPr>
          </a:p>
          <a:p>
            <a:r>
              <a:rPr lang="en-US" altLang="zh-CN" sz="2000" b="1" dirty="0">
                <a:latin typeface="+mn-ea"/>
                <a:ea typeface="+mn-ea"/>
              </a:rPr>
              <a:t>	</a:t>
            </a:r>
            <a:r>
              <a:rPr lang="en-US" altLang="zh-CN" sz="2000" b="1" dirty="0" err="1" smtClean="0">
                <a:latin typeface="+mn-ea"/>
                <a:ea typeface="+mn-ea"/>
              </a:rPr>
              <a:t>SetMapMode</a:t>
            </a:r>
            <a:r>
              <a:rPr lang="en-US" altLang="zh-CN" sz="2000" b="1" dirty="0" smtClean="0">
                <a:latin typeface="+mn-ea"/>
                <a:ea typeface="+mn-ea"/>
              </a:rPr>
              <a:t>(</a:t>
            </a:r>
            <a:r>
              <a:rPr lang="en-US" altLang="zh-CN" sz="2000" b="1" dirty="0" err="1" smtClean="0">
                <a:latin typeface="+mn-ea"/>
                <a:ea typeface="+mn-ea"/>
              </a:rPr>
              <a:t>hDC,MM_ISOTROPIC</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SetWindowExtEx</a:t>
            </a:r>
            <a:r>
              <a:rPr lang="en-US" altLang="zh-CN" sz="2000" b="1" dirty="0" smtClean="0">
                <a:latin typeface="+mn-ea"/>
                <a:ea typeface="+mn-ea"/>
              </a:rPr>
              <a:t>(hDC,10,10,NULL</a:t>
            </a:r>
            <a:r>
              <a:rPr lang="en-US" altLang="zh-CN" sz="2000" b="1" dirty="0">
                <a:latin typeface="+mn-ea"/>
                <a:ea typeface="+mn-ea"/>
              </a:rPr>
              <a:t>);   		//</a:t>
            </a:r>
            <a:r>
              <a:rPr lang="zh-CN" altLang="zh-CN" sz="2000" b="1" dirty="0">
                <a:latin typeface="+mn-ea"/>
                <a:ea typeface="+mn-ea"/>
              </a:rPr>
              <a:t>窗口矩形为</a:t>
            </a:r>
            <a:r>
              <a:rPr lang="en-US" altLang="zh-CN" sz="2000" b="1" dirty="0">
                <a:latin typeface="+mn-ea"/>
                <a:ea typeface="+mn-ea"/>
              </a:rPr>
              <a:t>10*10</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SetViewportExtEx</a:t>
            </a:r>
            <a:r>
              <a:rPr lang="en-US" altLang="zh-CN" sz="2000" b="1" dirty="0" smtClean="0">
                <a:latin typeface="+mn-ea"/>
                <a:ea typeface="+mn-ea"/>
              </a:rPr>
              <a:t>(hDC,20,20,NULL</a:t>
            </a:r>
            <a:r>
              <a:rPr lang="en-US" altLang="zh-CN" sz="2000" b="1" dirty="0">
                <a:latin typeface="+mn-ea"/>
                <a:ea typeface="+mn-ea"/>
              </a:rPr>
              <a:t>); 	</a:t>
            </a:r>
            <a:r>
              <a:rPr lang="en-US" altLang="zh-CN" sz="2000" b="1" dirty="0" smtClean="0">
                <a:latin typeface="+mn-ea"/>
                <a:ea typeface="+mn-ea"/>
              </a:rPr>
              <a:t>//</a:t>
            </a:r>
            <a:r>
              <a:rPr lang="zh-CN" altLang="zh-CN" sz="2000" b="1" dirty="0">
                <a:latin typeface="+mn-ea"/>
                <a:ea typeface="+mn-ea"/>
              </a:rPr>
              <a:t>映射为视口的矩形为</a:t>
            </a:r>
            <a:r>
              <a:rPr lang="en-US" altLang="zh-CN" sz="2000" b="1" dirty="0">
                <a:latin typeface="+mn-ea"/>
                <a:ea typeface="+mn-ea"/>
              </a:rPr>
              <a:t>20*20</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TextOut</a:t>
            </a:r>
            <a:r>
              <a:rPr lang="en-US" altLang="zh-CN" sz="2000" b="1" dirty="0" smtClean="0">
                <a:latin typeface="+mn-ea"/>
                <a:ea typeface="+mn-ea"/>
              </a:rPr>
              <a:t>(hDC,0,0,str</a:t>
            </a:r>
            <a:r>
              <a:rPr lang="en-US" altLang="zh-CN" sz="2000" b="1" dirty="0">
                <a:latin typeface="+mn-ea"/>
                <a:ea typeface="+mn-ea"/>
              </a:rPr>
              <a:t>,_tcsclen(</a:t>
            </a:r>
            <a:r>
              <a:rPr lang="en-US" altLang="zh-CN" sz="2000" b="1" dirty="0" err="1">
                <a:latin typeface="+mn-ea"/>
                <a:ea typeface="+mn-ea"/>
              </a:rPr>
              <a:t>str</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break</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  case </a:t>
            </a:r>
            <a:r>
              <a:rPr lang="en-US" altLang="zh-CN" sz="2000" b="1" dirty="0">
                <a:latin typeface="+mn-ea"/>
                <a:ea typeface="+mn-ea"/>
              </a:rPr>
              <a:t>3:</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str</a:t>
            </a:r>
            <a:r>
              <a:rPr lang="en-US" altLang="zh-CN" sz="2000" b="1" dirty="0">
                <a:latin typeface="+mn-ea"/>
                <a:ea typeface="+mn-ea"/>
              </a:rPr>
              <a:t>=_T("</a:t>
            </a:r>
            <a:r>
              <a:rPr lang="zh-CN" altLang="zh-CN" sz="2000" b="1" dirty="0">
                <a:latin typeface="+mn-ea"/>
                <a:ea typeface="+mn-ea"/>
              </a:rPr>
              <a:t>映射方式</a:t>
            </a:r>
            <a:r>
              <a:rPr lang="en-US" altLang="zh-CN" sz="2000" b="1" dirty="0">
                <a:latin typeface="+mn-ea"/>
                <a:ea typeface="+mn-ea"/>
              </a:rPr>
              <a:t>MM_ANISOTROPIC:</a:t>
            </a:r>
            <a:r>
              <a:rPr lang="zh-CN" altLang="zh-CN" sz="2000" b="1" dirty="0">
                <a:latin typeface="+mn-ea"/>
                <a:ea typeface="+mn-ea"/>
              </a:rPr>
              <a:t>窗口坐标为</a:t>
            </a:r>
            <a:r>
              <a:rPr lang="en-US" altLang="zh-CN" sz="2000" b="1" dirty="0">
                <a:latin typeface="+mn-ea"/>
                <a:ea typeface="+mn-ea"/>
              </a:rPr>
              <a:t>10*10</a:t>
            </a:r>
            <a:r>
              <a:rPr lang="en-US" altLang="zh-CN" sz="2000" b="1" dirty="0" smtClean="0">
                <a:latin typeface="+mn-ea"/>
                <a:ea typeface="+mn-ea"/>
              </a:rPr>
              <a:t>,</a:t>
            </a:r>
          </a:p>
          <a:p>
            <a:r>
              <a:rPr lang="en-US" altLang="zh-CN" sz="2000" b="1" dirty="0">
                <a:latin typeface="+mn-ea"/>
                <a:ea typeface="+mn-ea"/>
              </a:rPr>
              <a:t>	</a:t>
            </a:r>
            <a:r>
              <a:rPr lang="en-US" altLang="zh-CN" sz="2000" b="1" dirty="0" smtClean="0">
                <a:latin typeface="+mn-ea"/>
                <a:ea typeface="+mn-ea"/>
              </a:rPr>
              <a:t>		</a:t>
            </a:r>
            <a:r>
              <a:rPr lang="zh-CN" altLang="zh-CN" sz="2000" b="1" dirty="0" smtClean="0">
                <a:latin typeface="+mn-ea"/>
                <a:ea typeface="+mn-ea"/>
              </a:rPr>
              <a:t>映</a:t>
            </a:r>
            <a:r>
              <a:rPr lang="zh-CN" altLang="zh-CN" sz="2000" b="1" dirty="0">
                <a:latin typeface="+mn-ea"/>
                <a:ea typeface="+mn-ea"/>
              </a:rPr>
              <a:t>射为视口尺寸为</a:t>
            </a:r>
            <a:r>
              <a:rPr lang="en-US" altLang="zh-CN" sz="2000" b="1" dirty="0">
                <a:latin typeface="+mn-ea"/>
                <a:ea typeface="+mn-ea"/>
              </a:rPr>
              <a:t>20*10,</a:t>
            </a:r>
            <a:r>
              <a:rPr lang="zh-CN" altLang="zh-CN" sz="2000" b="1" dirty="0">
                <a:latin typeface="+mn-ea"/>
                <a:ea typeface="+mn-ea"/>
              </a:rPr>
              <a:t>图形横向放大</a:t>
            </a:r>
            <a:r>
              <a:rPr lang="en-US" altLang="zh-CN" sz="2000" b="1" dirty="0">
                <a:latin typeface="+mn-ea"/>
                <a:ea typeface="+mn-ea"/>
              </a:rPr>
              <a:t>1</a:t>
            </a:r>
            <a:r>
              <a:rPr lang="zh-CN" altLang="zh-CN" sz="2000" b="1" dirty="0">
                <a:latin typeface="+mn-ea"/>
                <a:ea typeface="+mn-ea"/>
              </a:rPr>
              <a:t>倍</a:t>
            </a:r>
            <a:r>
              <a:rPr lang="en-US" altLang="zh-CN" sz="2000" b="1" dirty="0">
                <a:latin typeface="+mn-ea"/>
                <a:ea typeface="+mn-ea"/>
              </a:rPr>
              <a:t>,</a:t>
            </a:r>
            <a:r>
              <a:rPr lang="zh-CN" altLang="zh-CN" sz="2000" b="1" dirty="0">
                <a:latin typeface="+mn-ea"/>
                <a:ea typeface="+mn-ea"/>
              </a:rPr>
              <a:t>纵向不变</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SetMapMode</a:t>
            </a:r>
            <a:r>
              <a:rPr lang="en-US" altLang="zh-CN" sz="2000" b="1" dirty="0" smtClean="0">
                <a:latin typeface="+mn-ea"/>
                <a:ea typeface="+mn-ea"/>
              </a:rPr>
              <a:t>(</a:t>
            </a:r>
            <a:r>
              <a:rPr lang="en-US" altLang="zh-CN" sz="2000" b="1" dirty="0" err="1" smtClean="0">
                <a:latin typeface="+mn-ea"/>
                <a:ea typeface="+mn-ea"/>
              </a:rPr>
              <a:t>hDC,MM_ANISOTROPIC</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SetWindowExtEx</a:t>
            </a:r>
            <a:r>
              <a:rPr lang="en-US" altLang="zh-CN" sz="2000" b="1" dirty="0" smtClean="0">
                <a:latin typeface="+mn-ea"/>
                <a:ea typeface="+mn-ea"/>
              </a:rPr>
              <a:t>(hDC,10,10,NULL</a:t>
            </a:r>
            <a:r>
              <a:rPr lang="en-US" altLang="zh-CN" sz="2000" b="1" dirty="0">
                <a:latin typeface="+mn-ea"/>
                <a:ea typeface="+mn-ea"/>
              </a:rPr>
              <a:t>);		</a:t>
            </a:r>
            <a:r>
              <a:rPr lang="en-US" altLang="zh-CN" sz="2000" b="1" dirty="0" smtClean="0">
                <a:latin typeface="+mn-ea"/>
                <a:ea typeface="+mn-ea"/>
              </a:rPr>
              <a:t>//</a:t>
            </a:r>
            <a:r>
              <a:rPr lang="zh-CN" altLang="zh-CN" sz="2000" b="1" dirty="0">
                <a:latin typeface="+mn-ea"/>
                <a:ea typeface="+mn-ea"/>
              </a:rPr>
              <a:t>窗口矩形为</a:t>
            </a:r>
            <a:r>
              <a:rPr lang="en-US" altLang="zh-CN" sz="2000" b="1" dirty="0">
                <a:latin typeface="+mn-ea"/>
                <a:ea typeface="+mn-ea"/>
              </a:rPr>
              <a:t>10*10</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SetViewportExtEx</a:t>
            </a:r>
            <a:r>
              <a:rPr lang="en-US" altLang="zh-CN" sz="2000" b="1" dirty="0" smtClean="0">
                <a:latin typeface="+mn-ea"/>
                <a:ea typeface="+mn-ea"/>
              </a:rPr>
              <a:t>(hDC,20,10,NULL</a:t>
            </a:r>
            <a:r>
              <a:rPr lang="en-US" altLang="zh-CN" sz="2000" b="1" dirty="0">
                <a:latin typeface="+mn-ea"/>
                <a:ea typeface="+mn-ea"/>
              </a:rPr>
              <a:t>);	</a:t>
            </a:r>
            <a:r>
              <a:rPr lang="en-US" altLang="zh-CN" sz="2000" b="1" dirty="0" smtClean="0">
                <a:latin typeface="+mn-ea"/>
                <a:ea typeface="+mn-ea"/>
              </a:rPr>
              <a:t>//</a:t>
            </a:r>
            <a:r>
              <a:rPr lang="zh-CN" altLang="zh-CN" sz="2000" b="1" dirty="0">
                <a:latin typeface="+mn-ea"/>
                <a:ea typeface="+mn-ea"/>
              </a:rPr>
              <a:t>映射为视口的矩形为</a:t>
            </a:r>
            <a:r>
              <a:rPr lang="en-US" altLang="zh-CN" sz="2000" b="1" dirty="0">
                <a:latin typeface="+mn-ea"/>
                <a:ea typeface="+mn-ea"/>
              </a:rPr>
              <a:t>20*10</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TextOut</a:t>
            </a:r>
            <a:r>
              <a:rPr lang="en-US" altLang="zh-CN" sz="2000" b="1" dirty="0" smtClean="0">
                <a:latin typeface="+mn-ea"/>
                <a:ea typeface="+mn-ea"/>
              </a:rPr>
              <a:t>(hDC,0,0,str</a:t>
            </a:r>
            <a:r>
              <a:rPr lang="en-US" altLang="zh-CN" sz="2000" b="1" dirty="0">
                <a:latin typeface="+mn-ea"/>
                <a:ea typeface="+mn-ea"/>
              </a:rPr>
              <a:t>,_tcsclen(</a:t>
            </a:r>
            <a:r>
              <a:rPr lang="en-US" altLang="zh-CN" sz="2000" b="1" dirty="0" err="1">
                <a:latin typeface="+mn-ea"/>
                <a:ea typeface="+mn-ea"/>
              </a:rPr>
              <a:t>str</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break;</a:t>
            </a:r>
            <a:endParaRPr lang="zh-CN" altLang="zh-CN" sz="2000" b="1" dirty="0">
              <a:latin typeface="+mn-ea"/>
              <a:ea typeface="+mn-ea"/>
            </a:endParaRPr>
          </a:p>
        </p:txBody>
      </p:sp>
    </p:spTree>
    <p:extLst>
      <p:ext uri="{BB962C8B-B14F-4D97-AF65-F5344CB8AC3E}">
        <p14:creationId xmlns:p14="http://schemas.microsoft.com/office/powerpoint/2010/main" val="3189233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32</a:t>
            </a:fld>
            <a:endParaRPr lang="en-US" altLang="zh-CN"/>
          </a:p>
        </p:txBody>
      </p:sp>
      <p:sp>
        <p:nvSpPr>
          <p:cNvPr id="3" name="文本框 2"/>
          <p:cNvSpPr txBox="1"/>
          <p:nvPr/>
        </p:nvSpPr>
        <p:spPr>
          <a:xfrm>
            <a:off x="56456" y="44624"/>
            <a:ext cx="9777536" cy="6863417"/>
          </a:xfrm>
          <a:prstGeom prst="rect">
            <a:avLst/>
          </a:prstGeom>
          <a:noFill/>
        </p:spPr>
        <p:txBody>
          <a:bodyPr wrap="square" rtlCol="0">
            <a:spAutoFit/>
          </a:bodyPr>
          <a:lstStyle/>
          <a:p>
            <a:r>
              <a:rPr lang="en-US" altLang="zh-CN" sz="2000" b="1" dirty="0" smtClean="0">
                <a:latin typeface="+mn-ea"/>
                <a:ea typeface="+mn-ea"/>
              </a:rPr>
              <a:t>   case </a:t>
            </a:r>
            <a:r>
              <a:rPr lang="en-US" altLang="zh-CN" sz="2000" b="1" dirty="0">
                <a:latin typeface="+mn-ea"/>
                <a:ea typeface="+mn-ea"/>
              </a:rPr>
              <a:t>4:</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str</a:t>
            </a:r>
            <a:r>
              <a:rPr lang="en-US" altLang="zh-CN" sz="2000" b="1" dirty="0">
                <a:latin typeface="+mn-ea"/>
                <a:ea typeface="+mn-ea"/>
              </a:rPr>
              <a:t>=_T("</a:t>
            </a:r>
            <a:r>
              <a:rPr lang="zh-CN" altLang="zh-CN" sz="2000" b="1" dirty="0">
                <a:latin typeface="+mn-ea"/>
                <a:ea typeface="+mn-ea"/>
              </a:rPr>
              <a:t>映射方式</a:t>
            </a:r>
            <a:r>
              <a:rPr lang="en-US" altLang="zh-CN" sz="2000" b="1" dirty="0">
                <a:latin typeface="+mn-ea"/>
                <a:ea typeface="+mn-ea"/>
              </a:rPr>
              <a:t>MM_ANISOTROPIC:</a:t>
            </a:r>
            <a:r>
              <a:rPr lang="zh-CN" altLang="zh-CN" sz="2000" b="1" dirty="0">
                <a:latin typeface="+mn-ea"/>
                <a:ea typeface="+mn-ea"/>
              </a:rPr>
              <a:t>窗口坐标为</a:t>
            </a:r>
            <a:r>
              <a:rPr lang="en-US" altLang="zh-CN" sz="2000" b="1" dirty="0">
                <a:latin typeface="+mn-ea"/>
                <a:ea typeface="+mn-ea"/>
              </a:rPr>
              <a:t>10*10</a:t>
            </a:r>
            <a:r>
              <a:rPr lang="en-US" altLang="zh-CN" sz="2000" b="1" dirty="0" smtClean="0">
                <a:latin typeface="+mn-ea"/>
                <a:ea typeface="+mn-ea"/>
              </a:rPr>
              <a:t>,</a:t>
            </a:r>
          </a:p>
          <a:p>
            <a:r>
              <a:rPr lang="en-US" altLang="zh-CN" sz="2000" b="1" dirty="0">
                <a:latin typeface="+mn-ea"/>
                <a:ea typeface="+mn-ea"/>
              </a:rPr>
              <a:t>	</a:t>
            </a:r>
            <a:r>
              <a:rPr lang="en-US" altLang="zh-CN" sz="2000" b="1" dirty="0" smtClean="0">
                <a:latin typeface="+mn-ea"/>
                <a:ea typeface="+mn-ea"/>
              </a:rPr>
              <a:t>		</a:t>
            </a:r>
            <a:r>
              <a:rPr lang="zh-CN" altLang="zh-CN" sz="2000" b="1" dirty="0" smtClean="0">
                <a:latin typeface="+mn-ea"/>
                <a:ea typeface="+mn-ea"/>
              </a:rPr>
              <a:t>映</a:t>
            </a:r>
            <a:r>
              <a:rPr lang="zh-CN" altLang="zh-CN" sz="2000" b="1" dirty="0">
                <a:latin typeface="+mn-ea"/>
                <a:ea typeface="+mn-ea"/>
              </a:rPr>
              <a:t>射为视口尺寸为</a:t>
            </a:r>
            <a:r>
              <a:rPr lang="en-US" altLang="zh-CN" sz="2000" b="1" dirty="0">
                <a:latin typeface="+mn-ea"/>
                <a:ea typeface="+mn-ea"/>
              </a:rPr>
              <a:t>20*5,</a:t>
            </a:r>
            <a:r>
              <a:rPr lang="zh-CN" altLang="zh-CN" sz="2000" b="1" dirty="0">
                <a:latin typeface="+mn-ea"/>
                <a:ea typeface="+mn-ea"/>
              </a:rPr>
              <a:t>图形横向放大</a:t>
            </a:r>
            <a:r>
              <a:rPr lang="en-US" altLang="zh-CN" sz="2000" b="1" dirty="0">
                <a:latin typeface="+mn-ea"/>
                <a:ea typeface="+mn-ea"/>
              </a:rPr>
              <a:t>1</a:t>
            </a:r>
            <a:r>
              <a:rPr lang="zh-CN" altLang="zh-CN" sz="2000" b="1" dirty="0">
                <a:latin typeface="+mn-ea"/>
                <a:ea typeface="+mn-ea"/>
              </a:rPr>
              <a:t>倍，纵向缩小</a:t>
            </a:r>
            <a:r>
              <a:rPr lang="en-US" altLang="zh-CN" sz="2000" b="1" dirty="0">
                <a:latin typeface="+mn-ea"/>
                <a:ea typeface="+mn-ea"/>
              </a:rPr>
              <a:t>1</a:t>
            </a:r>
            <a:r>
              <a:rPr lang="zh-CN" altLang="zh-CN" sz="2000" b="1" dirty="0">
                <a:latin typeface="+mn-ea"/>
                <a:ea typeface="+mn-ea"/>
              </a:rPr>
              <a:t>倍</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SetMapMode</a:t>
            </a:r>
            <a:r>
              <a:rPr lang="en-US" altLang="zh-CN" sz="2000" b="1" dirty="0" smtClean="0">
                <a:latin typeface="+mn-ea"/>
                <a:ea typeface="+mn-ea"/>
              </a:rPr>
              <a:t>(</a:t>
            </a:r>
            <a:r>
              <a:rPr lang="en-US" altLang="zh-CN" sz="2000" b="1" dirty="0" err="1" smtClean="0">
                <a:latin typeface="+mn-ea"/>
                <a:ea typeface="+mn-ea"/>
              </a:rPr>
              <a:t>hDC,MM_ANISOTROPIC</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SetWindowExtEx</a:t>
            </a:r>
            <a:r>
              <a:rPr lang="en-US" altLang="zh-CN" sz="2000" b="1" dirty="0" smtClean="0">
                <a:latin typeface="+mn-ea"/>
                <a:ea typeface="+mn-ea"/>
              </a:rPr>
              <a:t>(hDC,10,10,NULL</a:t>
            </a:r>
            <a:r>
              <a:rPr lang="en-US" altLang="zh-CN" sz="2000" b="1" dirty="0">
                <a:latin typeface="+mn-ea"/>
                <a:ea typeface="+mn-ea"/>
              </a:rPr>
              <a:t>);			//</a:t>
            </a:r>
            <a:r>
              <a:rPr lang="zh-CN" altLang="zh-CN" sz="2000" b="1" dirty="0">
                <a:latin typeface="+mn-ea"/>
                <a:ea typeface="+mn-ea"/>
              </a:rPr>
              <a:t>窗口矩形为</a:t>
            </a:r>
            <a:r>
              <a:rPr lang="en-US" altLang="zh-CN" sz="2000" b="1" dirty="0">
                <a:latin typeface="+mn-ea"/>
                <a:ea typeface="+mn-ea"/>
              </a:rPr>
              <a:t>10*10</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SetViewportExtEx</a:t>
            </a:r>
            <a:r>
              <a:rPr lang="en-US" altLang="zh-CN" sz="2000" b="1" dirty="0" smtClean="0">
                <a:latin typeface="+mn-ea"/>
                <a:ea typeface="+mn-ea"/>
              </a:rPr>
              <a:t>(hDC,20,5,NULL</a:t>
            </a:r>
            <a:r>
              <a:rPr lang="en-US" altLang="zh-CN" sz="2000" b="1" dirty="0">
                <a:latin typeface="+mn-ea"/>
                <a:ea typeface="+mn-ea"/>
              </a:rPr>
              <a:t>);		//</a:t>
            </a:r>
            <a:r>
              <a:rPr lang="zh-CN" altLang="zh-CN" sz="2000" b="1" dirty="0">
                <a:latin typeface="+mn-ea"/>
                <a:ea typeface="+mn-ea"/>
              </a:rPr>
              <a:t>映射为视口的矩形为</a:t>
            </a:r>
            <a:r>
              <a:rPr lang="en-US" altLang="zh-CN" sz="2000" b="1" dirty="0">
                <a:latin typeface="+mn-ea"/>
                <a:ea typeface="+mn-ea"/>
              </a:rPr>
              <a:t>20*5</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TextOut</a:t>
            </a:r>
            <a:r>
              <a:rPr lang="en-US" altLang="zh-CN" sz="2000" b="1" dirty="0" smtClean="0">
                <a:latin typeface="+mn-ea"/>
                <a:ea typeface="+mn-ea"/>
              </a:rPr>
              <a:t>(hDC,0,0,str</a:t>
            </a:r>
            <a:r>
              <a:rPr lang="en-US" altLang="zh-CN" sz="2000" b="1" dirty="0">
                <a:latin typeface="+mn-ea"/>
                <a:ea typeface="+mn-ea"/>
              </a:rPr>
              <a:t>,_tcsclen(</a:t>
            </a:r>
            <a:r>
              <a:rPr lang="en-US" altLang="zh-CN" sz="2000" b="1" dirty="0" err="1">
                <a:latin typeface="+mn-ea"/>
                <a:ea typeface="+mn-ea"/>
              </a:rPr>
              <a:t>str</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break</a:t>
            </a:r>
            <a:r>
              <a:rPr lang="en-US" altLang="zh-CN" sz="2000" b="1" dirty="0">
                <a:latin typeface="+mn-ea"/>
                <a:ea typeface="+mn-ea"/>
              </a:rPr>
              <a:t>;</a:t>
            </a:r>
            <a:endParaRPr lang="zh-CN" altLang="zh-CN" sz="2000" b="1" dirty="0">
              <a:latin typeface="+mn-ea"/>
              <a:ea typeface="+mn-ea"/>
            </a:endParaRPr>
          </a:p>
          <a:p>
            <a:r>
              <a:rPr lang="en-US" altLang="zh-CN" sz="2000" b="1" dirty="0" smtClean="0">
                <a:latin typeface="+mn-ea"/>
                <a:ea typeface="+mn-ea"/>
              </a:rPr>
              <a:t>   case </a:t>
            </a:r>
            <a:r>
              <a:rPr lang="en-US" altLang="zh-CN" sz="2000" b="1" dirty="0">
                <a:latin typeface="+mn-ea"/>
                <a:ea typeface="+mn-ea"/>
              </a:rPr>
              <a:t>5:</a:t>
            </a:r>
            <a:endParaRPr lang="zh-CN" altLang="zh-CN" sz="2000" b="1" dirty="0">
              <a:latin typeface="+mn-ea"/>
              <a:ea typeface="+mn-ea"/>
            </a:endParaRPr>
          </a:p>
          <a:p>
            <a:r>
              <a:rPr lang="en-US" altLang="zh-CN" sz="2000" b="1" dirty="0" smtClean="0">
                <a:latin typeface="+mn-ea"/>
                <a:ea typeface="+mn-ea"/>
              </a:rPr>
              <a:t>       </a:t>
            </a:r>
            <a:r>
              <a:rPr lang="en-US" altLang="zh-CN" sz="2000" b="1" dirty="0" err="1">
                <a:latin typeface="+mn-ea"/>
                <a:ea typeface="+mn-ea"/>
              </a:rPr>
              <a:t>str</a:t>
            </a:r>
            <a:r>
              <a:rPr lang="en-US" altLang="zh-CN" sz="2000" b="1" dirty="0">
                <a:latin typeface="+mn-ea"/>
                <a:ea typeface="+mn-ea"/>
              </a:rPr>
              <a:t>=_T("</a:t>
            </a:r>
            <a:r>
              <a:rPr lang="zh-CN" altLang="zh-CN" sz="2000" b="1" dirty="0">
                <a:latin typeface="+mn-ea"/>
                <a:ea typeface="+mn-ea"/>
              </a:rPr>
              <a:t>映射方式</a:t>
            </a:r>
            <a:r>
              <a:rPr lang="en-US" altLang="zh-CN" sz="2000" b="1" dirty="0">
                <a:latin typeface="+mn-ea"/>
                <a:ea typeface="+mn-ea"/>
              </a:rPr>
              <a:t>MM_ISOTROPIC:</a:t>
            </a:r>
            <a:r>
              <a:rPr lang="zh-CN" altLang="zh-CN" sz="2000" b="1" dirty="0">
                <a:latin typeface="+mn-ea"/>
                <a:ea typeface="+mn-ea"/>
              </a:rPr>
              <a:t>窗口坐标为</a:t>
            </a:r>
            <a:r>
              <a:rPr lang="en-US" altLang="zh-CN" sz="2000" b="1" dirty="0">
                <a:latin typeface="+mn-ea"/>
                <a:ea typeface="+mn-ea"/>
              </a:rPr>
              <a:t>10*10,</a:t>
            </a:r>
            <a:r>
              <a:rPr lang="zh-CN" altLang="zh-CN" sz="2000" b="1" dirty="0">
                <a:latin typeface="+mn-ea"/>
                <a:ea typeface="+mn-ea"/>
              </a:rPr>
              <a:t>映射为视口尺寸为</a:t>
            </a:r>
            <a:r>
              <a:rPr lang="en-US" altLang="zh-CN" sz="2000" b="1" dirty="0">
                <a:latin typeface="+mn-ea"/>
                <a:ea typeface="+mn-ea"/>
              </a:rPr>
              <a:t>20*5</a:t>
            </a:r>
            <a:r>
              <a:rPr lang="en-US" altLang="zh-CN" sz="2000" b="1" dirty="0" smtClean="0">
                <a:latin typeface="+mn-ea"/>
                <a:ea typeface="+mn-ea"/>
              </a:rPr>
              <a:t>,</a:t>
            </a:r>
          </a:p>
          <a:p>
            <a:r>
              <a:rPr lang="en-US" altLang="zh-CN" sz="2000" b="1" dirty="0">
                <a:latin typeface="+mn-ea"/>
                <a:ea typeface="+mn-ea"/>
              </a:rPr>
              <a:t>	</a:t>
            </a:r>
            <a:r>
              <a:rPr lang="en-US" altLang="zh-CN" sz="2000" b="1" dirty="0" smtClean="0">
                <a:latin typeface="+mn-ea"/>
                <a:ea typeface="+mn-ea"/>
              </a:rPr>
              <a:t>			</a:t>
            </a:r>
            <a:r>
              <a:rPr lang="zh-CN" altLang="zh-CN" sz="2000" b="1" dirty="0" smtClean="0">
                <a:latin typeface="+mn-ea"/>
                <a:ea typeface="+mn-ea"/>
              </a:rPr>
              <a:t>图</a:t>
            </a:r>
            <a:r>
              <a:rPr lang="zh-CN" altLang="zh-CN" sz="2000" b="1" dirty="0">
                <a:latin typeface="+mn-ea"/>
                <a:ea typeface="+mn-ea"/>
              </a:rPr>
              <a:t>形为了保持原纵横比</a:t>
            </a:r>
            <a:r>
              <a:rPr lang="en-US" altLang="zh-CN" sz="2000" b="1" dirty="0">
                <a:latin typeface="+mn-ea"/>
                <a:ea typeface="+mn-ea"/>
              </a:rPr>
              <a:t>,</a:t>
            </a:r>
            <a:r>
              <a:rPr lang="zh-CN" altLang="zh-CN" sz="2000" b="1" dirty="0">
                <a:latin typeface="+mn-ea"/>
                <a:ea typeface="+mn-ea"/>
              </a:rPr>
              <a:t>系统会调整映射比例</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SetMapMode</a:t>
            </a:r>
            <a:r>
              <a:rPr lang="en-US" altLang="zh-CN" sz="2000" b="1" dirty="0" smtClean="0">
                <a:latin typeface="+mn-ea"/>
                <a:ea typeface="+mn-ea"/>
              </a:rPr>
              <a:t>(</a:t>
            </a:r>
            <a:r>
              <a:rPr lang="en-US" altLang="zh-CN" sz="2000" b="1" dirty="0" err="1" smtClean="0">
                <a:latin typeface="+mn-ea"/>
                <a:ea typeface="+mn-ea"/>
              </a:rPr>
              <a:t>hDC,MM_ISOTROPIC</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SetWindowExtEx</a:t>
            </a:r>
            <a:r>
              <a:rPr lang="en-US" altLang="zh-CN" sz="2000" b="1" dirty="0" smtClean="0">
                <a:latin typeface="+mn-ea"/>
                <a:ea typeface="+mn-ea"/>
              </a:rPr>
              <a:t>(hDC,10,10,NULL</a:t>
            </a:r>
            <a:r>
              <a:rPr lang="en-US" altLang="zh-CN" sz="2000" b="1" dirty="0">
                <a:latin typeface="+mn-ea"/>
                <a:ea typeface="+mn-ea"/>
              </a:rPr>
              <a:t>);			//</a:t>
            </a:r>
            <a:r>
              <a:rPr lang="zh-CN" altLang="zh-CN" sz="2000" b="1" dirty="0">
                <a:latin typeface="+mn-ea"/>
                <a:ea typeface="+mn-ea"/>
              </a:rPr>
              <a:t>窗口矩形为</a:t>
            </a:r>
            <a:r>
              <a:rPr lang="en-US" altLang="zh-CN" sz="2000" b="1" dirty="0">
                <a:latin typeface="+mn-ea"/>
                <a:ea typeface="+mn-ea"/>
              </a:rPr>
              <a:t>10*10 </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SetViewportExtEx</a:t>
            </a:r>
            <a:r>
              <a:rPr lang="en-US" altLang="zh-CN" sz="2000" b="1" dirty="0" smtClean="0">
                <a:latin typeface="+mn-ea"/>
                <a:ea typeface="+mn-ea"/>
              </a:rPr>
              <a:t>(hDC,20,5,NULL</a:t>
            </a:r>
            <a:r>
              <a:rPr lang="en-US" altLang="zh-CN" sz="2000" b="1" dirty="0">
                <a:latin typeface="+mn-ea"/>
                <a:ea typeface="+mn-ea"/>
              </a:rPr>
              <a:t>);		//</a:t>
            </a:r>
            <a:r>
              <a:rPr lang="zh-CN" altLang="zh-CN" sz="2000" b="1" dirty="0">
                <a:latin typeface="+mn-ea"/>
                <a:ea typeface="+mn-ea"/>
              </a:rPr>
              <a:t>映射为视口的矩形为</a:t>
            </a:r>
            <a:r>
              <a:rPr lang="en-US" altLang="zh-CN" sz="2000" b="1" dirty="0">
                <a:latin typeface="+mn-ea"/>
                <a:ea typeface="+mn-ea"/>
              </a:rPr>
              <a:t>20*5</a:t>
            </a:r>
            <a:endParaRPr lang="zh-CN" altLang="zh-CN" sz="2000" b="1" dirty="0">
              <a:latin typeface="+mn-ea"/>
              <a:ea typeface="+mn-ea"/>
            </a:endParaRPr>
          </a:p>
          <a:p>
            <a:r>
              <a:rPr lang="en-US" altLang="zh-CN" sz="2000" b="1" dirty="0">
                <a:latin typeface="+mn-ea"/>
                <a:ea typeface="+mn-ea"/>
              </a:rPr>
              <a:t>	</a:t>
            </a:r>
            <a:r>
              <a:rPr lang="en-US" altLang="zh-CN" sz="2000" b="1" dirty="0" err="1" smtClean="0">
                <a:latin typeface="+mn-ea"/>
                <a:ea typeface="+mn-ea"/>
              </a:rPr>
              <a:t>TextOut</a:t>
            </a:r>
            <a:r>
              <a:rPr lang="en-US" altLang="zh-CN" sz="2000" b="1" dirty="0" smtClean="0">
                <a:latin typeface="+mn-ea"/>
                <a:ea typeface="+mn-ea"/>
              </a:rPr>
              <a:t>(hDC,0,0,str</a:t>
            </a:r>
            <a:r>
              <a:rPr lang="en-US" altLang="zh-CN" sz="2000" b="1" dirty="0">
                <a:latin typeface="+mn-ea"/>
                <a:ea typeface="+mn-ea"/>
              </a:rPr>
              <a:t>,_tcsclen(</a:t>
            </a:r>
            <a:r>
              <a:rPr lang="en-US" altLang="zh-CN" sz="2000" b="1" dirty="0" err="1">
                <a:latin typeface="+mn-ea"/>
                <a:ea typeface="+mn-ea"/>
              </a:rPr>
              <a:t>str</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break</a:t>
            </a:r>
            <a:r>
              <a:rPr lang="en-US" altLang="zh-CN" sz="2000" b="1" dirty="0">
                <a:latin typeface="+mn-ea"/>
                <a:ea typeface="+mn-ea"/>
              </a:rPr>
              <a:t>;</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		</a:t>
            </a:r>
            <a:endParaRPr lang="zh-CN" altLang="zh-CN" sz="2000" b="1" dirty="0">
              <a:latin typeface="+mn-ea"/>
              <a:ea typeface="+mn-ea"/>
            </a:endParaRPr>
          </a:p>
          <a:p>
            <a:r>
              <a:rPr lang="en-US" altLang="zh-CN" sz="2000" b="1" dirty="0">
                <a:latin typeface="+mn-ea"/>
                <a:ea typeface="+mn-ea"/>
              </a:rPr>
              <a:t> </a:t>
            </a:r>
            <a:r>
              <a:rPr lang="en-US" altLang="zh-CN" sz="2000" b="1" dirty="0" smtClean="0">
                <a:latin typeface="+mn-ea"/>
                <a:ea typeface="+mn-ea"/>
              </a:rPr>
              <a:t> </a:t>
            </a:r>
            <a:r>
              <a:rPr lang="en-US" altLang="zh-CN" sz="2000" b="1" dirty="0" err="1" smtClean="0">
                <a:latin typeface="+mn-ea"/>
                <a:ea typeface="+mn-ea"/>
              </a:rPr>
              <a:t>hPen</a:t>
            </a:r>
            <a:r>
              <a:rPr lang="en-US" altLang="zh-CN" sz="2000" b="1" dirty="0">
                <a:latin typeface="+mn-ea"/>
                <a:ea typeface="+mn-ea"/>
              </a:rPr>
              <a:t>=(HPEN)</a:t>
            </a:r>
            <a:r>
              <a:rPr lang="en-US" altLang="zh-CN" sz="2000" b="1" dirty="0" err="1">
                <a:latin typeface="+mn-ea"/>
                <a:ea typeface="+mn-ea"/>
              </a:rPr>
              <a:t>GetStockObject</a:t>
            </a:r>
            <a:r>
              <a:rPr lang="en-US" altLang="zh-CN" sz="2000" b="1" dirty="0">
                <a:latin typeface="+mn-ea"/>
                <a:ea typeface="+mn-ea"/>
              </a:rPr>
              <a:t>(BLACK_PEN</a:t>
            </a:r>
            <a:r>
              <a:rPr lang="en-US" altLang="zh-CN" sz="2000" b="1" dirty="0" smtClean="0">
                <a:latin typeface="+mn-ea"/>
                <a:ea typeface="+mn-ea"/>
              </a:rPr>
              <a:t>);//</a:t>
            </a:r>
            <a:r>
              <a:rPr lang="zh-CN" altLang="zh-CN" sz="2000" b="1" dirty="0">
                <a:latin typeface="+mn-ea"/>
                <a:ea typeface="+mn-ea"/>
              </a:rPr>
              <a:t>设置画笔为系统预定定义的黑色画笔</a:t>
            </a:r>
          </a:p>
          <a:p>
            <a:r>
              <a:rPr lang="en-US" altLang="zh-CN" sz="2000" b="1" dirty="0">
                <a:latin typeface="+mn-ea"/>
                <a:ea typeface="+mn-ea"/>
              </a:rPr>
              <a:t> </a:t>
            </a:r>
            <a:r>
              <a:rPr lang="en-US" altLang="zh-CN" sz="2000" b="1" dirty="0" smtClean="0">
                <a:latin typeface="+mn-ea"/>
                <a:ea typeface="+mn-ea"/>
              </a:rPr>
              <a:t> </a:t>
            </a:r>
            <a:r>
              <a:rPr lang="en-US" altLang="zh-CN" sz="2000" b="1" dirty="0" err="1" smtClean="0">
                <a:latin typeface="+mn-ea"/>
                <a:ea typeface="+mn-ea"/>
              </a:rPr>
              <a:t>hBrush</a:t>
            </a:r>
            <a:r>
              <a:rPr lang="en-US" altLang="zh-CN" sz="2000" b="1" dirty="0">
                <a:latin typeface="+mn-ea"/>
                <a:ea typeface="+mn-ea"/>
              </a:rPr>
              <a:t>=(HBRUSH)</a:t>
            </a:r>
            <a:r>
              <a:rPr lang="en-US" altLang="zh-CN" sz="2000" b="1" dirty="0" err="1">
                <a:latin typeface="+mn-ea"/>
                <a:ea typeface="+mn-ea"/>
              </a:rPr>
              <a:t>GetStockObject</a:t>
            </a:r>
            <a:r>
              <a:rPr lang="en-US" altLang="zh-CN" sz="2000" b="1" dirty="0">
                <a:latin typeface="+mn-ea"/>
                <a:ea typeface="+mn-ea"/>
              </a:rPr>
              <a:t>(DKGRAY_BRUSH); 	//</a:t>
            </a:r>
            <a:r>
              <a:rPr lang="zh-CN" altLang="zh-CN" sz="2000" b="1" dirty="0">
                <a:latin typeface="+mn-ea"/>
                <a:ea typeface="+mn-ea"/>
              </a:rPr>
              <a:t>深灰色画刷</a:t>
            </a:r>
          </a:p>
          <a:p>
            <a:r>
              <a:rPr lang="en-US" altLang="zh-CN" sz="2000" b="1" dirty="0">
                <a:latin typeface="+mn-ea"/>
                <a:ea typeface="+mn-ea"/>
              </a:rPr>
              <a:t> </a:t>
            </a:r>
            <a:r>
              <a:rPr lang="en-US" altLang="zh-CN" sz="2000" b="1" dirty="0" smtClean="0">
                <a:latin typeface="+mn-ea"/>
                <a:ea typeface="+mn-ea"/>
              </a:rPr>
              <a:t> </a:t>
            </a:r>
            <a:r>
              <a:rPr lang="en-US" altLang="zh-CN" sz="2000" b="1" dirty="0" err="1" smtClean="0">
                <a:latin typeface="+mn-ea"/>
                <a:ea typeface="+mn-ea"/>
              </a:rPr>
              <a:t>SelectObject</a:t>
            </a:r>
            <a:r>
              <a:rPr lang="en-US" altLang="zh-CN" sz="2000" b="1" dirty="0" smtClean="0">
                <a:latin typeface="+mn-ea"/>
                <a:ea typeface="+mn-ea"/>
              </a:rPr>
              <a:t>(</a:t>
            </a:r>
            <a:r>
              <a:rPr lang="en-US" altLang="zh-CN" sz="2000" b="1" dirty="0" err="1" smtClean="0">
                <a:latin typeface="+mn-ea"/>
                <a:ea typeface="+mn-ea"/>
              </a:rPr>
              <a:t>hDC,hBrush</a:t>
            </a:r>
            <a:r>
              <a:rPr lang="en-US" altLang="zh-CN" sz="2000" b="1" dirty="0">
                <a:latin typeface="+mn-ea"/>
                <a:ea typeface="+mn-ea"/>
              </a:rPr>
              <a:t>);  			</a:t>
            </a:r>
            <a:r>
              <a:rPr lang="en-US" altLang="zh-CN" sz="2000" b="1" dirty="0" smtClean="0">
                <a:latin typeface="+mn-ea"/>
                <a:ea typeface="+mn-ea"/>
              </a:rPr>
              <a:t>//</a:t>
            </a:r>
            <a:r>
              <a:rPr lang="zh-CN" altLang="zh-CN" sz="2000" b="1" dirty="0">
                <a:latin typeface="+mn-ea"/>
                <a:ea typeface="+mn-ea"/>
              </a:rPr>
              <a:t>选择画刷</a:t>
            </a:r>
          </a:p>
          <a:p>
            <a:r>
              <a:rPr lang="en-US" altLang="zh-CN" sz="2000" b="1" dirty="0">
                <a:latin typeface="+mn-ea"/>
                <a:ea typeface="+mn-ea"/>
              </a:rPr>
              <a:t> </a:t>
            </a:r>
            <a:r>
              <a:rPr lang="en-US" altLang="zh-CN" sz="2000" b="1" dirty="0" smtClean="0">
                <a:latin typeface="+mn-ea"/>
                <a:ea typeface="+mn-ea"/>
              </a:rPr>
              <a:t> </a:t>
            </a:r>
            <a:r>
              <a:rPr lang="en-US" altLang="zh-CN" sz="2000" b="1" dirty="0" err="1" smtClean="0">
                <a:latin typeface="+mn-ea"/>
                <a:ea typeface="+mn-ea"/>
              </a:rPr>
              <a:t>SelectObject</a:t>
            </a:r>
            <a:r>
              <a:rPr lang="en-US" altLang="zh-CN" sz="2000" b="1" dirty="0" smtClean="0">
                <a:latin typeface="+mn-ea"/>
                <a:ea typeface="+mn-ea"/>
              </a:rPr>
              <a:t>(</a:t>
            </a:r>
            <a:r>
              <a:rPr lang="en-US" altLang="zh-CN" sz="2000" b="1" dirty="0" err="1" smtClean="0">
                <a:latin typeface="+mn-ea"/>
                <a:ea typeface="+mn-ea"/>
              </a:rPr>
              <a:t>hDC,hPen</a:t>
            </a:r>
            <a:r>
              <a:rPr lang="en-US" altLang="zh-CN" sz="2000" b="1" dirty="0">
                <a:latin typeface="+mn-ea"/>
                <a:ea typeface="+mn-ea"/>
              </a:rPr>
              <a:t>);    			//</a:t>
            </a:r>
            <a:r>
              <a:rPr lang="zh-CN" altLang="zh-CN" sz="2000" b="1" dirty="0">
                <a:latin typeface="+mn-ea"/>
                <a:ea typeface="+mn-ea"/>
              </a:rPr>
              <a:t>选择画笔</a:t>
            </a:r>
          </a:p>
          <a:p>
            <a:r>
              <a:rPr lang="en-US" altLang="zh-CN" sz="2000" b="1" dirty="0">
                <a:latin typeface="+mn-ea"/>
                <a:ea typeface="+mn-ea"/>
              </a:rPr>
              <a:t> </a:t>
            </a:r>
            <a:r>
              <a:rPr lang="en-US" altLang="zh-CN" sz="2000" b="1" dirty="0" smtClean="0">
                <a:latin typeface="+mn-ea"/>
                <a:ea typeface="+mn-ea"/>
              </a:rPr>
              <a:t> </a:t>
            </a:r>
            <a:endParaRPr lang="zh-CN" altLang="en-US" sz="2000" b="1" dirty="0">
              <a:latin typeface="+mn-ea"/>
              <a:ea typeface="+mn-ea"/>
            </a:endParaRPr>
          </a:p>
        </p:txBody>
      </p:sp>
    </p:spTree>
    <p:extLst>
      <p:ext uri="{BB962C8B-B14F-4D97-AF65-F5344CB8AC3E}">
        <p14:creationId xmlns:p14="http://schemas.microsoft.com/office/powerpoint/2010/main" val="86629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33</a:t>
            </a:fld>
            <a:endParaRPr lang="en-US" altLang="zh-CN"/>
          </a:p>
        </p:txBody>
      </p:sp>
      <p:sp>
        <p:nvSpPr>
          <p:cNvPr id="3" name="文本框 2"/>
          <p:cNvSpPr txBox="1"/>
          <p:nvPr/>
        </p:nvSpPr>
        <p:spPr>
          <a:xfrm>
            <a:off x="56456" y="160206"/>
            <a:ext cx="9777536" cy="6509154"/>
          </a:xfrm>
          <a:prstGeom prst="rect">
            <a:avLst/>
          </a:prstGeom>
          <a:noFill/>
        </p:spPr>
        <p:txBody>
          <a:bodyPr wrap="square" rtlCol="0">
            <a:spAutoFit/>
          </a:bodyPr>
          <a:lstStyle/>
          <a:p>
            <a:pPr>
              <a:lnSpc>
                <a:spcPts val="2800"/>
              </a:lnSpc>
            </a:pPr>
            <a:r>
              <a:rPr lang="en-US" altLang="zh-CN" sz="2000" b="1" dirty="0" smtClean="0">
                <a:latin typeface="+mn-ea"/>
                <a:ea typeface="+mn-ea"/>
              </a:rPr>
              <a:t>  </a:t>
            </a:r>
            <a:r>
              <a:rPr lang="en-US" altLang="zh-CN" sz="2000" b="1" dirty="0" err="1" smtClean="0">
                <a:latin typeface="+mn-ea"/>
                <a:ea typeface="+mn-ea"/>
              </a:rPr>
              <a:t>RoundRect</a:t>
            </a:r>
            <a:r>
              <a:rPr lang="en-US" altLang="zh-CN" sz="2000" b="1" dirty="0" smtClean="0">
                <a:latin typeface="+mn-ea"/>
                <a:ea typeface="+mn-ea"/>
              </a:rPr>
              <a:t>(hDC,50,120,100,200,15,15</a:t>
            </a:r>
            <a:r>
              <a:rPr lang="en-US" altLang="zh-CN" sz="2000" b="1" dirty="0">
                <a:latin typeface="+mn-ea"/>
                <a:ea typeface="+mn-ea"/>
              </a:rPr>
              <a:t>); 		//</a:t>
            </a:r>
            <a:r>
              <a:rPr lang="zh-CN" altLang="zh-CN" sz="2000" b="1" dirty="0">
                <a:latin typeface="+mn-ea"/>
                <a:ea typeface="+mn-ea"/>
              </a:rPr>
              <a:t>圆角矩形</a:t>
            </a:r>
          </a:p>
          <a:p>
            <a:pPr>
              <a:lnSpc>
                <a:spcPts val="2800"/>
              </a:lnSpc>
            </a:pPr>
            <a:r>
              <a:rPr lang="en-US" altLang="zh-CN" sz="2000" b="1" dirty="0">
                <a:latin typeface="+mn-ea"/>
                <a:ea typeface="+mn-ea"/>
              </a:rPr>
              <a:t> </a:t>
            </a:r>
            <a:r>
              <a:rPr lang="en-US" altLang="zh-CN" sz="2000" b="1" dirty="0" smtClean="0">
                <a:latin typeface="+mn-ea"/>
                <a:ea typeface="+mn-ea"/>
              </a:rPr>
              <a:t> </a:t>
            </a:r>
            <a:r>
              <a:rPr lang="en-US" altLang="zh-CN" sz="2000" b="1" dirty="0" err="1" smtClean="0">
                <a:latin typeface="+mn-ea"/>
                <a:ea typeface="+mn-ea"/>
              </a:rPr>
              <a:t>hBrush</a:t>
            </a:r>
            <a:r>
              <a:rPr lang="en-US" altLang="zh-CN" sz="2000" b="1" dirty="0">
                <a:latin typeface="+mn-ea"/>
                <a:ea typeface="+mn-ea"/>
              </a:rPr>
              <a:t>=(HBRUSH)</a:t>
            </a:r>
            <a:r>
              <a:rPr lang="en-US" altLang="zh-CN" sz="2000" b="1" dirty="0" err="1">
                <a:latin typeface="+mn-ea"/>
                <a:ea typeface="+mn-ea"/>
              </a:rPr>
              <a:t>GetStockObject</a:t>
            </a:r>
            <a:r>
              <a:rPr lang="en-US" altLang="zh-CN" sz="2000" b="1" dirty="0">
                <a:latin typeface="+mn-ea"/>
                <a:ea typeface="+mn-ea"/>
              </a:rPr>
              <a:t>(LTGRAY_BRUSH); 	//</a:t>
            </a:r>
            <a:r>
              <a:rPr lang="zh-CN" altLang="zh-CN" sz="2000" b="1" dirty="0">
                <a:latin typeface="+mn-ea"/>
                <a:ea typeface="+mn-ea"/>
              </a:rPr>
              <a:t>淡灰色画刷</a:t>
            </a:r>
          </a:p>
          <a:p>
            <a:pPr>
              <a:lnSpc>
                <a:spcPts val="2800"/>
              </a:lnSpc>
            </a:pPr>
            <a:r>
              <a:rPr lang="en-US" altLang="zh-CN" sz="2000" b="1" dirty="0">
                <a:latin typeface="+mn-ea"/>
                <a:ea typeface="+mn-ea"/>
              </a:rPr>
              <a:t> </a:t>
            </a:r>
            <a:r>
              <a:rPr lang="en-US" altLang="zh-CN" sz="2000" b="1" dirty="0" smtClean="0">
                <a:latin typeface="+mn-ea"/>
                <a:ea typeface="+mn-ea"/>
              </a:rPr>
              <a:t> </a:t>
            </a:r>
            <a:r>
              <a:rPr lang="en-US" altLang="zh-CN" sz="2000" b="1" dirty="0" err="1" smtClean="0">
                <a:latin typeface="+mn-ea"/>
                <a:ea typeface="+mn-ea"/>
              </a:rPr>
              <a:t>SelectObject</a:t>
            </a:r>
            <a:r>
              <a:rPr lang="en-US" altLang="zh-CN" sz="2000" b="1" dirty="0" smtClean="0">
                <a:latin typeface="+mn-ea"/>
                <a:ea typeface="+mn-ea"/>
              </a:rPr>
              <a:t>(</a:t>
            </a:r>
            <a:r>
              <a:rPr lang="en-US" altLang="zh-CN" sz="2000" b="1" dirty="0" err="1" smtClean="0">
                <a:latin typeface="+mn-ea"/>
                <a:ea typeface="+mn-ea"/>
              </a:rPr>
              <a:t>hDC,hBrush</a:t>
            </a:r>
            <a:r>
              <a:rPr lang="en-US" altLang="zh-CN" sz="2000" b="1" dirty="0">
                <a:latin typeface="+mn-ea"/>
                <a:ea typeface="+mn-ea"/>
              </a:rPr>
              <a:t>);  			//</a:t>
            </a:r>
            <a:r>
              <a:rPr lang="zh-CN" altLang="zh-CN" sz="2000" b="1" dirty="0">
                <a:latin typeface="+mn-ea"/>
                <a:ea typeface="+mn-ea"/>
              </a:rPr>
              <a:t>选择画刷</a:t>
            </a:r>
          </a:p>
          <a:p>
            <a:pPr>
              <a:lnSpc>
                <a:spcPts val="2800"/>
              </a:lnSpc>
            </a:pPr>
            <a:r>
              <a:rPr lang="en-US" altLang="zh-CN" sz="2000" b="1" dirty="0">
                <a:latin typeface="+mn-ea"/>
                <a:ea typeface="+mn-ea"/>
              </a:rPr>
              <a:t> </a:t>
            </a:r>
            <a:r>
              <a:rPr lang="en-US" altLang="zh-CN" sz="2000" b="1" dirty="0" smtClean="0">
                <a:latin typeface="+mn-ea"/>
                <a:ea typeface="+mn-ea"/>
              </a:rPr>
              <a:t> Ellipse(hDC,150,50,200,150</a:t>
            </a:r>
            <a:r>
              <a:rPr lang="en-US" altLang="zh-CN" sz="2000" b="1" dirty="0">
                <a:latin typeface="+mn-ea"/>
                <a:ea typeface="+mn-ea"/>
              </a:rPr>
              <a:t>); 			//</a:t>
            </a:r>
            <a:r>
              <a:rPr lang="zh-CN" altLang="zh-CN" sz="2000" b="1" dirty="0">
                <a:latin typeface="+mn-ea"/>
                <a:ea typeface="+mn-ea"/>
              </a:rPr>
              <a:t>椭圆</a:t>
            </a:r>
          </a:p>
          <a:p>
            <a:pPr>
              <a:lnSpc>
                <a:spcPts val="2800"/>
              </a:lnSpc>
            </a:pPr>
            <a:r>
              <a:rPr lang="en-US" altLang="zh-CN" sz="2000" b="1" dirty="0">
                <a:latin typeface="+mn-ea"/>
                <a:ea typeface="+mn-ea"/>
              </a:rPr>
              <a:t> </a:t>
            </a:r>
            <a:r>
              <a:rPr lang="en-US" altLang="zh-CN" sz="2000" b="1" dirty="0" smtClean="0">
                <a:latin typeface="+mn-ea"/>
                <a:ea typeface="+mn-ea"/>
              </a:rPr>
              <a:t> </a:t>
            </a:r>
            <a:r>
              <a:rPr lang="en-US" altLang="zh-CN" sz="2000" b="1" dirty="0" err="1" smtClean="0">
                <a:latin typeface="+mn-ea"/>
                <a:ea typeface="+mn-ea"/>
              </a:rPr>
              <a:t>hBrush</a:t>
            </a:r>
            <a:r>
              <a:rPr lang="en-US" altLang="zh-CN" sz="2000" b="1" dirty="0">
                <a:latin typeface="+mn-ea"/>
                <a:ea typeface="+mn-ea"/>
              </a:rPr>
              <a:t>=(HBRUSH)</a:t>
            </a:r>
            <a:r>
              <a:rPr lang="en-US" altLang="zh-CN" sz="2000" b="1" dirty="0" err="1">
                <a:latin typeface="+mn-ea"/>
                <a:ea typeface="+mn-ea"/>
              </a:rPr>
              <a:t>GetStockObject</a:t>
            </a:r>
            <a:r>
              <a:rPr lang="en-US" altLang="zh-CN" sz="2000" b="1" dirty="0">
                <a:latin typeface="+mn-ea"/>
                <a:ea typeface="+mn-ea"/>
              </a:rPr>
              <a:t>(HOLLOW_BRUSH); 	//</a:t>
            </a:r>
            <a:r>
              <a:rPr lang="zh-CN" altLang="zh-CN" sz="2000" b="1" dirty="0">
                <a:latin typeface="+mn-ea"/>
                <a:ea typeface="+mn-ea"/>
              </a:rPr>
              <a:t>采用系统预定义的虚画刷</a:t>
            </a:r>
          </a:p>
          <a:p>
            <a:pPr>
              <a:lnSpc>
                <a:spcPts val="2800"/>
              </a:lnSpc>
            </a:pPr>
            <a:r>
              <a:rPr lang="en-US" altLang="zh-CN" sz="2000" b="1" dirty="0">
                <a:latin typeface="+mn-ea"/>
                <a:ea typeface="+mn-ea"/>
              </a:rPr>
              <a:t> </a:t>
            </a:r>
            <a:r>
              <a:rPr lang="en-US" altLang="zh-CN" sz="2000" b="1" dirty="0" smtClean="0">
                <a:latin typeface="+mn-ea"/>
                <a:ea typeface="+mn-ea"/>
              </a:rPr>
              <a:t> </a:t>
            </a:r>
            <a:r>
              <a:rPr lang="en-US" altLang="zh-CN" sz="2000" b="1" dirty="0" err="1" smtClean="0">
                <a:latin typeface="+mn-ea"/>
                <a:ea typeface="+mn-ea"/>
              </a:rPr>
              <a:t>SelectObject</a:t>
            </a:r>
            <a:r>
              <a:rPr lang="en-US" altLang="zh-CN" sz="2000" b="1" dirty="0" smtClean="0">
                <a:latin typeface="+mn-ea"/>
                <a:ea typeface="+mn-ea"/>
              </a:rPr>
              <a:t>(</a:t>
            </a:r>
            <a:r>
              <a:rPr lang="en-US" altLang="zh-CN" sz="2000" b="1" dirty="0" err="1" smtClean="0">
                <a:latin typeface="+mn-ea"/>
                <a:ea typeface="+mn-ea"/>
              </a:rPr>
              <a:t>hDC,hBrush</a:t>
            </a:r>
            <a:r>
              <a:rPr lang="en-US" altLang="zh-CN" sz="2000" b="1" dirty="0">
                <a:latin typeface="+mn-ea"/>
                <a:ea typeface="+mn-ea"/>
              </a:rPr>
              <a:t>);  			</a:t>
            </a:r>
            <a:r>
              <a:rPr lang="en-US" altLang="zh-CN" sz="2000" b="1" dirty="0" smtClean="0">
                <a:latin typeface="+mn-ea"/>
                <a:ea typeface="+mn-ea"/>
              </a:rPr>
              <a:t>//</a:t>
            </a:r>
            <a:r>
              <a:rPr lang="zh-CN" altLang="zh-CN" sz="2000" b="1" dirty="0">
                <a:latin typeface="+mn-ea"/>
                <a:ea typeface="+mn-ea"/>
              </a:rPr>
              <a:t>选择画刷</a:t>
            </a:r>
          </a:p>
          <a:p>
            <a:pPr>
              <a:lnSpc>
                <a:spcPts val="2800"/>
              </a:lnSpc>
            </a:pPr>
            <a:r>
              <a:rPr lang="en-US" altLang="zh-CN" sz="2000" b="1" dirty="0">
                <a:latin typeface="+mn-ea"/>
                <a:ea typeface="+mn-ea"/>
              </a:rPr>
              <a:t> </a:t>
            </a:r>
            <a:r>
              <a:rPr lang="en-US" altLang="zh-CN" sz="2000" b="1" dirty="0" smtClean="0">
                <a:latin typeface="+mn-ea"/>
                <a:ea typeface="+mn-ea"/>
              </a:rPr>
              <a:t> Pie(hDC,250,50,300,100,250,50,300,50</a:t>
            </a:r>
            <a:r>
              <a:rPr lang="en-US" altLang="zh-CN" sz="2000" b="1" dirty="0">
                <a:latin typeface="+mn-ea"/>
                <a:ea typeface="+mn-ea"/>
              </a:rPr>
              <a:t>);  		//</a:t>
            </a:r>
            <a:r>
              <a:rPr lang="zh-CN" altLang="zh-CN" sz="2000" b="1" dirty="0">
                <a:latin typeface="+mn-ea"/>
                <a:ea typeface="+mn-ea"/>
              </a:rPr>
              <a:t>饼形</a:t>
            </a:r>
          </a:p>
          <a:p>
            <a:pPr>
              <a:lnSpc>
                <a:spcPts val="2800"/>
              </a:lnSpc>
            </a:pPr>
            <a:r>
              <a:rPr lang="en-US" altLang="zh-CN" sz="2000" b="1" dirty="0">
                <a:latin typeface="+mn-ea"/>
                <a:ea typeface="+mn-ea"/>
              </a:rPr>
              <a:t> </a:t>
            </a:r>
            <a:r>
              <a:rPr lang="en-US" altLang="zh-CN" sz="2000" b="1" dirty="0" smtClean="0">
                <a:latin typeface="+mn-ea"/>
                <a:ea typeface="+mn-ea"/>
              </a:rPr>
              <a:t> </a:t>
            </a:r>
            <a:r>
              <a:rPr lang="en-US" altLang="zh-CN" sz="2000" b="1" dirty="0" err="1" smtClean="0">
                <a:latin typeface="+mn-ea"/>
                <a:ea typeface="+mn-ea"/>
              </a:rPr>
              <a:t>EndPaint</a:t>
            </a:r>
            <a:r>
              <a:rPr lang="en-US" altLang="zh-CN" sz="2000" b="1" dirty="0" smtClean="0">
                <a:latin typeface="+mn-ea"/>
                <a:ea typeface="+mn-ea"/>
              </a:rPr>
              <a:t>(</a:t>
            </a:r>
            <a:r>
              <a:rPr lang="en-US" altLang="zh-CN" sz="2000" b="1" dirty="0" err="1" smtClean="0">
                <a:latin typeface="+mn-ea"/>
                <a:ea typeface="+mn-ea"/>
              </a:rPr>
              <a:t>hWnd</a:t>
            </a:r>
            <a:r>
              <a:rPr lang="en-US" altLang="zh-CN" sz="2000" b="1" dirty="0">
                <a:latin typeface="+mn-ea"/>
                <a:ea typeface="+mn-ea"/>
              </a:rPr>
              <a:t>,&amp;</a:t>
            </a:r>
            <a:r>
              <a:rPr lang="en-US" altLang="zh-CN" sz="2000" b="1" dirty="0" err="1">
                <a:latin typeface="+mn-ea"/>
                <a:ea typeface="+mn-ea"/>
              </a:rPr>
              <a:t>PtStr</a:t>
            </a:r>
            <a:r>
              <a:rPr lang="en-US" altLang="zh-CN" sz="2000" b="1" dirty="0">
                <a:latin typeface="+mn-ea"/>
                <a:ea typeface="+mn-ea"/>
              </a:rPr>
              <a:t>);  				</a:t>
            </a:r>
            <a:r>
              <a:rPr lang="en-US" altLang="zh-CN" sz="2000" b="1" dirty="0" smtClean="0">
                <a:latin typeface="+mn-ea"/>
                <a:ea typeface="+mn-ea"/>
              </a:rPr>
              <a:t>//</a:t>
            </a:r>
            <a:r>
              <a:rPr lang="zh-CN" altLang="zh-CN" sz="2000" b="1" dirty="0">
                <a:latin typeface="+mn-ea"/>
                <a:ea typeface="+mn-ea"/>
              </a:rPr>
              <a:t>结束绘图</a:t>
            </a:r>
          </a:p>
          <a:p>
            <a:pPr>
              <a:lnSpc>
                <a:spcPts val="2800"/>
              </a:lnSpc>
            </a:pPr>
            <a:r>
              <a:rPr lang="en-US" altLang="zh-CN" sz="2000" b="1" dirty="0">
                <a:latin typeface="+mn-ea"/>
                <a:ea typeface="+mn-ea"/>
              </a:rPr>
              <a:t> </a:t>
            </a:r>
            <a:r>
              <a:rPr lang="en-US" altLang="zh-CN" sz="2000" b="1" dirty="0" smtClean="0">
                <a:latin typeface="+mn-ea"/>
                <a:ea typeface="+mn-ea"/>
              </a:rPr>
              <a:t> break</a:t>
            </a:r>
            <a:r>
              <a:rPr lang="en-US" altLang="zh-CN" sz="2000" b="1" dirty="0">
                <a:latin typeface="+mn-ea"/>
                <a:ea typeface="+mn-ea"/>
              </a:rPr>
              <a:t>;</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smtClean="0">
                <a:latin typeface="+mn-ea"/>
                <a:ea typeface="+mn-ea"/>
              </a:rPr>
              <a:t>case </a:t>
            </a:r>
            <a:r>
              <a:rPr lang="en-US" altLang="zh-CN" sz="2000" b="1" dirty="0">
                <a:latin typeface="+mn-ea"/>
                <a:ea typeface="+mn-ea"/>
              </a:rPr>
              <a:t>WM_DESTROY:</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err="1" smtClean="0">
                <a:latin typeface="+mn-ea"/>
                <a:ea typeface="+mn-ea"/>
              </a:rPr>
              <a:t>PostQuitMessage</a:t>
            </a:r>
            <a:r>
              <a:rPr lang="en-US" altLang="zh-CN" sz="2000" b="1" dirty="0" smtClean="0">
                <a:latin typeface="+mn-ea"/>
                <a:ea typeface="+mn-ea"/>
              </a:rPr>
              <a:t>(0</a:t>
            </a:r>
            <a:r>
              <a:rPr lang="en-US" altLang="zh-CN" sz="2000" b="1" dirty="0">
                <a:latin typeface="+mn-ea"/>
                <a:ea typeface="+mn-ea"/>
              </a:rPr>
              <a:t>);		//</a:t>
            </a:r>
            <a:r>
              <a:rPr lang="zh-CN" altLang="zh-CN" sz="2000" b="1" dirty="0">
                <a:latin typeface="+mn-ea"/>
                <a:ea typeface="+mn-ea"/>
              </a:rPr>
              <a:t>调用</a:t>
            </a:r>
            <a:r>
              <a:rPr lang="en-US" altLang="zh-CN" sz="2000" b="1" dirty="0" err="1">
                <a:latin typeface="+mn-ea"/>
                <a:ea typeface="+mn-ea"/>
              </a:rPr>
              <a:t>PostQuitMessage</a:t>
            </a:r>
            <a:r>
              <a:rPr lang="zh-CN" altLang="zh-CN" sz="2000" b="1" dirty="0">
                <a:latin typeface="+mn-ea"/>
                <a:ea typeface="+mn-ea"/>
              </a:rPr>
              <a:t>发出</a:t>
            </a:r>
            <a:r>
              <a:rPr lang="en-US" altLang="zh-CN" sz="2000" b="1" dirty="0">
                <a:latin typeface="+mn-ea"/>
                <a:ea typeface="+mn-ea"/>
              </a:rPr>
              <a:t>WM_QUIT</a:t>
            </a:r>
            <a:r>
              <a:rPr lang="zh-CN" altLang="zh-CN" sz="2000" b="1" dirty="0">
                <a:latin typeface="+mn-ea"/>
                <a:ea typeface="+mn-ea"/>
              </a:rPr>
              <a:t>消息</a:t>
            </a:r>
          </a:p>
          <a:p>
            <a:pPr>
              <a:lnSpc>
                <a:spcPts val="2800"/>
              </a:lnSpc>
            </a:pPr>
            <a:r>
              <a:rPr lang="en-US" altLang="zh-CN" sz="2000" b="1" dirty="0">
                <a:latin typeface="+mn-ea"/>
                <a:ea typeface="+mn-ea"/>
              </a:rPr>
              <a:t>   </a:t>
            </a:r>
            <a:r>
              <a:rPr lang="en-US" altLang="zh-CN" sz="2000" b="1" dirty="0" smtClean="0">
                <a:latin typeface="+mn-ea"/>
                <a:ea typeface="+mn-ea"/>
              </a:rPr>
              <a:t>break</a:t>
            </a:r>
            <a:r>
              <a:rPr lang="en-US" altLang="zh-CN" sz="2000" b="1" dirty="0">
                <a:latin typeface="+mn-ea"/>
                <a:ea typeface="+mn-ea"/>
              </a:rPr>
              <a:t>;</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smtClean="0">
                <a:latin typeface="+mn-ea"/>
                <a:ea typeface="+mn-ea"/>
              </a:rPr>
              <a:t>default</a:t>
            </a:r>
            <a:r>
              <a:rPr lang="en-US" altLang="zh-CN" sz="2000" b="1" dirty="0">
                <a:latin typeface="+mn-ea"/>
                <a:ea typeface="+mn-ea"/>
              </a:rPr>
              <a:t>:</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return </a:t>
            </a:r>
            <a:r>
              <a:rPr lang="en-US" altLang="zh-CN" sz="2000" b="1" dirty="0" err="1">
                <a:latin typeface="+mn-ea"/>
                <a:ea typeface="+mn-ea"/>
              </a:rPr>
              <a:t>DefWindowProc</a:t>
            </a:r>
            <a:r>
              <a:rPr lang="en-US" altLang="zh-CN" sz="2000" b="1" dirty="0">
                <a:latin typeface="+mn-ea"/>
                <a:ea typeface="+mn-ea"/>
              </a:rPr>
              <a:t>(</a:t>
            </a:r>
            <a:r>
              <a:rPr lang="en-US" altLang="zh-CN" sz="2000" b="1" dirty="0" err="1">
                <a:latin typeface="+mn-ea"/>
                <a:ea typeface="+mn-ea"/>
              </a:rPr>
              <a:t>hWnd,message,wParam,lParam</a:t>
            </a:r>
            <a:r>
              <a:rPr lang="en-US" altLang="zh-CN" sz="2000" b="1" dirty="0" smtClean="0">
                <a:latin typeface="+mn-ea"/>
                <a:ea typeface="+mn-ea"/>
              </a:rPr>
              <a:t>);</a:t>
            </a:r>
          </a:p>
          <a:p>
            <a:pPr>
              <a:lnSpc>
                <a:spcPts val="2800"/>
              </a:lnSpc>
            </a:pPr>
            <a:r>
              <a:rPr lang="en-US" altLang="zh-CN" sz="2000" b="1" dirty="0" smtClean="0">
                <a:latin typeface="+mn-ea"/>
                <a:ea typeface="+mn-ea"/>
              </a:rPr>
              <a:t>   </a:t>
            </a:r>
            <a:r>
              <a:rPr lang="en-US" altLang="zh-CN" sz="2000" b="1" dirty="0">
                <a:latin typeface="+mn-ea"/>
                <a:ea typeface="+mn-ea"/>
              </a:rPr>
              <a:t>break;</a:t>
            </a:r>
            <a:endParaRPr lang="zh-CN" altLang="zh-CN" sz="2000" b="1" dirty="0">
              <a:latin typeface="+mn-ea"/>
              <a:ea typeface="+mn-ea"/>
            </a:endParaRPr>
          </a:p>
          <a:p>
            <a:pPr>
              <a:lnSpc>
                <a:spcPts val="2800"/>
              </a:lnSpc>
            </a:pPr>
            <a:r>
              <a:rPr lang="en-US" altLang="zh-CN" sz="2000" b="1" dirty="0" smtClean="0">
                <a:latin typeface="+mn-ea"/>
                <a:ea typeface="+mn-ea"/>
              </a:rPr>
              <a:t> </a:t>
            </a:r>
            <a:r>
              <a:rPr lang="en-US" altLang="zh-CN" sz="2000" b="1" dirty="0">
                <a:latin typeface="+mn-ea"/>
                <a:ea typeface="+mn-ea"/>
              </a:rPr>
              <a:t>}</a:t>
            </a:r>
            <a:endParaRPr lang="zh-CN" altLang="zh-CN" sz="2000" b="1" dirty="0">
              <a:latin typeface="+mn-ea"/>
              <a:ea typeface="+mn-ea"/>
            </a:endParaRPr>
          </a:p>
          <a:p>
            <a:pPr>
              <a:lnSpc>
                <a:spcPts val="2800"/>
              </a:lnSpc>
            </a:pPr>
            <a:r>
              <a:rPr lang="en-US" altLang="zh-CN" sz="2000" b="1" dirty="0">
                <a:latin typeface="+mn-ea"/>
                <a:ea typeface="+mn-ea"/>
              </a:rPr>
              <a:t>    return 0;</a:t>
            </a:r>
            <a:endParaRPr lang="zh-CN" altLang="zh-CN" sz="2000" b="1" dirty="0">
              <a:latin typeface="+mn-ea"/>
              <a:ea typeface="+mn-ea"/>
            </a:endParaRPr>
          </a:p>
          <a:p>
            <a:pPr>
              <a:lnSpc>
                <a:spcPts val="2800"/>
              </a:lnSpc>
            </a:pPr>
            <a:r>
              <a:rPr lang="en-US" altLang="zh-CN" sz="2000" b="1" dirty="0" smtClean="0">
                <a:latin typeface="+mn-ea"/>
                <a:ea typeface="+mn-ea"/>
              </a:rPr>
              <a:t>}</a:t>
            </a:r>
            <a:endParaRPr lang="zh-CN" altLang="zh-CN" sz="2000" b="1" dirty="0">
              <a:latin typeface="+mn-ea"/>
              <a:ea typeface="+mn-ea"/>
            </a:endParaRPr>
          </a:p>
        </p:txBody>
      </p:sp>
    </p:spTree>
    <p:extLst>
      <p:ext uri="{BB962C8B-B14F-4D97-AF65-F5344CB8AC3E}">
        <p14:creationId xmlns:p14="http://schemas.microsoft.com/office/powerpoint/2010/main" val="399495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34</a:t>
            </a:fld>
            <a:endParaRPr lang="en-US" altLang="zh-CN"/>
          </a:p>
        </p:txBody>
      </p:sp>
      <p:sp>
        <p:nvSpPr>
          <p:cNvPr id="3" name="文本框 2"/>
          <p:cNvSpPr txBox="1"/>
          <p:nvPr/>
        </p:nvSpPr>
        <p:spPr>
          <a:xfrm>
            <a:off x="56456" y="100945"/>
            <a:ext cx="9777536" cy="6509154"/>
          </a:xfrm>
          <a:prstGeom prst="rect">
            <a:avLst/>
          </a:prstGeom>
          <a:noFill/>
        </p:spPr>
        <p:txBody>
          <a:bodyPr wrap="square" rtlCol="0">
            <a:spAutoFit/>
          </a:bodyPr>
          <a:lstStyle/>
          <a:p>
            <a:pPr>
              <a:lnSpc>
                <a:spcPts val="2800"/>
              </a:lnSpc>
            </a:pPr>
            <a:r>
              <a:rPr lang="en-US" altLang="zh-CN" sz="2000" b="1" dirty="0" smtClean="0">
                <a:latin typeface="+mn-ea"/>
                <a:ea typeface="+mn-ea"/>
              </a:rPr>
              <a:t>BOOLEAN </a:t>
            </a:r>
            <a:r>
              <a:rPr lang="en-US" altLang="zh-CN" sz="2000" b="1" dirty="0" err="1">
                <a:latin typeface="+mn-ea"/>
                <a:ea typeface="+mn-ea"/>
              </a:rPr>
              <a:t>InitWindowClass</a:t>
            </a:r>
            <a:r>
              <a:rPr lang="en-US" altLang="zh-CN" sz="2000" b="1" dirty="0">
                <a:latin typeface="+mn-ea"/>
                <a:ea typeface="+mn-ea"/>
              </a:rPr>
              <a:t>(HINSTANCE </a:t>
            </a:r>
            <a:r>
              <a:rPr lang="en-US" altLang="zh-CN" sz="2000" b="1" dirty="0" err="1">
                <a:latin typeface="+mn-ea"/>
                <a:ea typeface="+mn-ea"/>
              </a:rPr>
              <a:t>hInstance,int</a:t>
            </a:r>
            <a:r>
              <a:rPr lang="en-US" altLang="zh-CN" sz="2000" b="1" dirty="0">
                <a:latin typeface="+mn-ea"/>
                <a:ea typeface="+mn-ea"/>
              </a:rPr>
              <a:t> </a:t>
            </a:r>
            <a:r>
              <a:rPr lang="en-US" altLang="zh-CN" sz="2000" b="1" dirty="0" err="1">
                <a:latin typeface="+mn-ea"/>
                <a:ea typeface="+mn-ea"/>
              </a:rPr>
              <a:t>nCmdShow</a:t>
            </a:r>
            <a:r>
              <a:rPr lang="en-US" altLang="zh-CN" sz="2000" b="1" dirty="0">
                <a:latin typeface="+mn-ea"/>
                <a:ea typeface="+mn-ea"/>
              </a:rPr>
              <a:t>)</a:t>
            </a:r>
            <a:endParaRPr lang="zh-CN" altLang="zh-CN" sz="2000" b="1" dirty="0">
              <a:latin typeface="+mn-ea"/>
              <a:ea typeface="+mn-ea"/>
            </a:endParaRPr>
          </a:p>
          <a:p>
            <a:pPr>
              <a:lnSpc>
                <a:spcPts val="2800"/>
              </a:lnSpc>
            </a:pPr>
            <a:r>
              <a:rPr lang="en-US" altLang="zh-CN" sz="2000" b="1" dirty="0">
                <a:latin typeface="+mn-ea"/>
                <a:ea typeface="+mn-ea"/>
              </a:rPr>
              <a:t>{	WNDCLASSEX </a:t>
            </a:r>
            <a:r>
              <a:rPr lang="en-US" altLang="zh-CN" sz="2000" b="1" dirty="0" err="1">
                <a:latin typeface="+mn-ea"/>
                <a:ea typeface="+mn-ea"/>
              </a:rPr>
              <a:t>wcex</a:t>
            </a:r>
            <a:r>
              <a:rPr lang="en-US" altLang="zh-CN" sz="2000" b="1" dirty="0">
                <a:latin typeface="+mn-ea"/>
                <a:ea typeface="+mn-ea"/>
              </a:rPr>
              <a:t>;</a:t>
            </a:r>
            <a:endParaRPr lang="zh-CN" altLang="zh-CN" sz="2000" b="1" dirty="0">
              <a:latin typeface="+mn-ea"/>
              <a:ea typeface="+mn-ea"/>
            </a:endParaRPr>
          </a:p>
          <a:p>
            <a:pPr>
              <a:lnSpc>
                <a:spcPts val="2800"/>
              </a:lnSpc>
            </a:pPr>
            <a:r>
              <a:rPr lang="en-US" altLang="zh-CN" sz="2000" b="1" dirty="0">
                <a:latin typeface="+mn-ea"/>
                <a:ea typeface="+mn-ea"/>
              </a:rPr>
              <a:t>	HWND </a:t>
            </a:r>
            <a:r>
              <a:rPr lang="en-US" altLang="zh-CN" sz="2000" b="1" dirty="0" err="1">
                <a:latin typeface="+mn-ea"/>
                <a:ea typeface="+mn-ea"/>
              </a:rPr>
              <a:t>hWnd</a:t>
            </a:r>
            <a:r>
              <a:rPr lang="en-US" altLang="zh-CN" sz="2000" b="1" dirty="0">
                <a:latin typeface="+mn-ea"/>
                <a:ea typeface="+mn-ea"/>
              </a:rPr>
              <a:t>;</a:t>
            </a:r>
            <a:endParaRPr lang="zh-CN" altLang="zh-CN" sz="2000" b="1" dirty="0">
              <a:latin typeface="+mn-ea"/>
              <a:ea typeface="+mn-ea"/>
            </a:endParaRPr>
          </a:p>
          <a:p>
            <a:pPr>
              <a:lnSpc>
                <a:spcPts val="2800"/>
              </a:lnSpc>
            </a:pPr>
            <a:r>
              <a:rPr lang="en-US" altLang="zh-CN" sz="2000" b="1" dirty="0">
                <a:latin typeface="+mn-ea"/>
                <a:ea typeface="+mn-ea"/>
              </a:rPr>
              <a:t>	TCHAR </a:t>
            </a:r>
            <a:r>
              <a:rPr lang="en-US" altLang="zh-CN" sz="2000" b="1" dirty="0" err="1">
                <a:latin typeface="+mn-ea"/>
                <a:ea typeface="+mn-ea"/>
              </a:rPr>
              <a:t>szWindowClass</a:t>
            </a:r>
            <a:r>
              <a:rPr lang="en-US" altLang="zh-CN" sz="2000" b="1" dirty="0">
                <a:latin typeface="+mn-ea"/>
                <a:ea typeface="+mn-ea"/>
              </a:rPr>
              <a:t>[] = L"</a:t>
            </a:r>
            <a:r>
              <a:rPr lang="zh-CN" altLang="zh-CN" sz="2000" b="1" dirty="0">
                <a:latin typeface="+mn-ea"/>
                <a:ea typeface="+mn-ea"/>
              </a:rPr>
              <a:t>窗口示例</a:t>
            </a:r>
            <a:r>
              <a:rPr lang="en-US" altLang="zh-CN" sz="2000" b="1" dirty="0">
                <a:latin typeface="+mn-ea"/>
                <a:ea typeface="+mn-ea"/>
              </a:rPr>
              <a:t>";</a:t>
            </a:r>
            <a:endParaRPr lang="zh-CN" altLang="zh-CN" sz="2000" b="1" dirty="0">
              <a:latin typeface="+mn-ea"/>
              <a:ea typeface="+mn-ea"/>
            </a:endParaRPr>
          </a:p>
          <a:p>
            <a:pPr>
              <a:lnSpc>
                <a:spcPts val="2800"/>
              </a:lnSpc>
            </a:pPr>
            <a:r>
              <a:rPr lang="en-US" altLang="zh-CN" sz="2000" b="1" dirty="0">
                <a:latin typeface="+mn-ea"/>
                <a:ea typeface="+mn-ea"/>
              </a:rPr>
              <a:t>	TCHAR </a:t>
            </a:r>
            <a:r>
              <a:rPr lang="en-US" altLang="zh-CN" sz="2000" b="1" dirty="0" err="1">
                <a:latin typeface="+mn-ea"/>
                <a:ea typeface="+mn-ea"/>
              </a:rPr>
              <a:t>szTitle</a:t>
            </a:r>
            <a:r>
              <a:rPr lang="en-US" altLang="zh-CN" sz="2000" b="1" dirty="0">
                <a:latin typeface="+mn-ea"/>
                <a:ea typeface="+mn-ea"/>
              </a:rPr>
              <a:t>[] = L"</a:t>
            </a:r>
            <a:r>
              <a:rPr lang="zh-CN" altLang="zh-CN" sz="2000" b="1" dirty="0">
                <a:latin typeface="+mn-ea"/>
                <a:ea typeface="+mn-ea"/>
              </a:rPr>
              <a:t>映射模式及填充示例图</a:t>
            </a:r>
            <a:r>
              <a:rPr lang="en-US" altLang="zh-CN" sz="2000" b="1" dirty="0">
                <a:latin typeface="+mn-ea"/>
                <a:ea typeface="+mn-ea"/>
              </a:rPr>
              <a:t>";</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err="1">
                <a:latin typeface="+mn-ea"/>
                <a:ea typeface="+mn-ea"/>
              </a:rPr>
              <a:t>wcex.cbSize</a:t>
            </a:r>
            <a:r>
              <a:rPr lang="en-US" altLang="zh-CN" sz="2000" b="1" dirty="0">
                <a:latin typeface="+mn-ea"/>
                <a:ea typeface="+mn-ea"/>
              </a:rPr>
              <a:t> = </a:t>
            </a:r>
            <a:r>
              <a:rPr lang="en-US" altLang="zh-CN" sz="2000" b="1" dirty="0" err="1">
                <a:latin typeface="+mn-ea"/>
                <a:ea typeface="+mn-ea"/>
              </a:rPr>
              <a:t>sizeof</a:t>
            </a:r>
            <a:r>
              <a:rPr lang="en-US" altLang="zh-CN" sz="2000" b="1" dirty="0">
                <a:latin typeface="+mn-ea"/>
                <a:ea typeface="+mn-ea"/>
              </a:rPr>
              <a:t>(WNDCLASSEX);</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err="1">
                <a:latin typeface="+mn-ea"/>
                <a:ea typeface="+mn-ea"/>
              </a:rPr>
              <a:t>wcex.style</a:t>
            </a:r>
            <a:r>
              <a:rPr lang="en-US" altLang="zh-CN" sz="2000" b="1" dirty="0">
                <a:latin typeface="+mn-ea"/>
                <a:ea typeface="+mn-ea"/>
              </a:rPr>
              <a:t>          = 0;		</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err="1">
                <a:latin typeface="+mn-ea"/>
                <a:ea typeface="+mn-ea"/>
              </a:rPr>
              <a:t>wcex.lpfnWndProc</a:t>
            </a:r>
            <a:r>
              <a:rPr lang="en-US" altLang="zh-CN" sz="2000" b="1" dirty="0">
                <a:latin typeface="+mn-ea"/>
                <a:ea typeface="+mn-ea"/>
              </a:rPr>
              <a:t>    = </a:t>
            </a:r>
            <a:r>
              <a:rPr lang="en-US" altLang="zh-CN" sz="2000" b="1" dirty="0" err="1">
                <a:latin typeface="+mn-ea"/>
                <a:ea typeface="+mn-ea"/>
              </a:rPr>
              <a:t>WndProc</a:t>
            </a:r>
            <a:r>
              <a:rPr lang="en-US" altLang="zh-CN" sz="2000" b="1" dirty="0">
                <a:latin typeface="+mn-ea"/>
                <a:ea typeface="+mn-ea"/>
              </a:rPr>
              <a:t>;	</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err="1">
                <a:latin typeface="+mn-ea"/>
                <a:ea typeface="+mn-ea"/>
              </a:rPr>
              <a:t>wcex.cbClsExtra</a:t>
            </a:r>
            <a:r>
              <a:rPr lang="en-US" altLang="zh-CN" sz="2000" b="1" dirty="0">
                <a:latin typeface="+mn-ea"/>
                <a:ea typeface="+mn-ea"/>
              </a:rPr>
              <a:t>     = 0;	</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err="1">
                <a:latin typeface="+mn-ea"/>
                <a:ea typeface="+mn-ea"/>
              </a:rPr>
              <a:t>wcex.cbWndExtra</a:t>
            </a:r>
            <a:r>
              <a:rPr lang="en-US" altLang="zh-CN" sz="2000" b="1" dirty="0">
                <a:latin typeface="+mn-ea"/>
                <a:ea typeface="+mn-ea"/>
              </a:rPr>
              <a:t>     = 0;</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err="1">
                <a:latin typeface="+mn-ea"/>
                <a:ea typeface="+mn-ea"/>
              </a:rPr>
              <a:t>wcex.hInstance</a:t>
            </a:r>
            <a:r>
              <a:rPr lang="en-US" altLang="zh-CN" sz="2000" b="1" dirty="0">
                <a:latin typeface="+mn-ea"/>
                <a:ea typeface="+mn-ea"/>
              </a:rPr>
              <a:t>      = </a:t>
            </a:r>
            <a:r>
              <a:rPr lang="en-US" altLang="zh-CN" sz="2000" b="1" dirty="0" err="1">
                <a:latin typeface="+mn-ea"/>
                <a:ea typeface="+mn-ea"/>
              </a:rPr>
              <a:t>hInstance</a:t>
            </a:r>
            <a:r>
              <a:rPr lang="en-US" altLang="zh-CN" sz="2000" b="1" dirty="0">
                <a:latin typeface="+mn-ea"/>
                <a:ea typeface="+mn-ea"/>
              </a:rPr>
              <a:t>;</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err="1">
                <a:latin typeface="+mn-ea"/>
                <a:ea typeface="+mn-ea"/>
              </a:rPr>
              <a:t>wcex.hIcon</a:t>
            </a:r>
            <a:r>
              <a:rPr lang="en-US" altLang="zh-CN" sz="2000" b="1" dirty="0">
                <a:latin typeface="+mn-ea"/>
                <a:ea typeface="+mn-ea"/>
              </a:rPr>
              <a:t>  </a:t>
            </a:r>
            <a:r>
              <a:rPr lang="en-US" altLang="zh-CN" sz="2000" b="1" dirty="0" smtClean="0">
                <a:latin typeface="+mn-ea"/>
                <a:ea typeface="+mn-ea"/>
              </a:rPr>
              <a:t>= </a:t>
            </a:r>
            <a:r>
              <a:rPr lang="en-US" altLang="zh-CN" sz="2000" b="1" dirty="0" err="1">
                <a:latin typeface="+mn-ea"/>
                <a:ea typeface="+mn-ea"/>
              </a:rPr>
              <a:t>LoadIcon</a:t>
            </a:r>
            <a:r>
              <a:rPr lang="en-US" altLang="zh-CN" sz="2000" b="1" dirty="0">
                <a:latin typeface="+mn-ea"/>
                <a:ea typeface="+mn-ea"/>
              </a:rPr>
              <a:t>(</a:t>
            </a:r>
            <a:r>
              <a:rPr lang="en-US" altLang="zh-CN" sz="2000" b="1" dirty="0" err="1">
                <a:latin typeface="+mn-ea"/>
                <a:ea typeface="+mn-ea"/>
              </a:rPr>
              <a:t>hInstance,MAKEINTRESOURCE</a:t>
            </a:r>
            <a:r>
              <a:rPr lang="en-US" altLang="zh-CN" sz="2000" b="1" dirty="0">
                <a:latin typeface="+mn-ea"/>
                <a:ea typeface="+mn-ea"/>
              </a:rPr>
              <a:t>(IDI_APPLICATION));</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err="1">
                <a:latin typeface="+mn-ea"/>
                <a:ea typeface="+mn-ea"/>
              </a:rPr>
              <a:t>wcex.hCursor</a:t>
            </a:r>
            <a:r>
              <a:rPr lang="en-US" altLang="zh-CN" sz="2000" b="1" dirty="0">
                <a:latin typeface="+mn-ea"/>
                <a:ea typeface="+mn-ea"/>
              </a:rPr>
              <a:t>        = </a:t>
            </a:r>
            <a:r>
              <a:rPr lang="en-US" altLang="zh-CN" sz="2000" b="1" dirty="0" err="1">
                <a:latin typeface="+mn-ea"/>
                <a:ea typeface="+mn-ea"/>
              </a:rPr>
              <a:t>LoadCursor</a:t>
            </a:r>
            <a:r>
              <a:rPr lang="en-US" altLang="zh-CN" sz="2000" b="1" dirty="0">
                <a:latin typeface="+mn-ea"/>
                <a:ea typeface="+mn-ea"/>
              </a:rPr>
              <a:t>(NULL,IDC_ARROW);	</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err="1">
                <a:latin typeface="+mn-ea"/>
                <a:ea typeface="+mn-ea"/>
              </a:rPr>
              <a:t>wcex.hbrBackground</a:t>
            </a:r>
            <a:r>
              <a:rPr lang="en-US" altLang="zh-CN" sz="2000" b="1" dirty="0">
                <a:latin typeface="+mn-ea"/>
                <a:ea typeface="+mn-ea"/>
              </a:rPr>
              <a:t>  = (HBRUSH)</a:t>
            </a:r>
            <a:r>
              <a:rPr lang="en-US" altLang="zh-CN" sz="2000" b="1" dirty="0" err="1">
                <a:latin typeface="+mn-ea"/>
                <a:ea typeface="+mn-ea"/>
              </a:rPr>
              <a:t>GetStockObject</a:t>
            </a:r>
            <a:r>
              <a:rPr lang="en-US" altLang="zh-CN" sz="2000" b="1" dirty="0">
                <a:latin typeface="+mn-ea"/>
                <a:ea typeface="+mn-ea"/>
              </a:rPr>
              <a:t>(WHITE_BRUSH);	</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err="1">
                <a:latin typeface="+mn-ea"/>
                <a:ea typeface="+mn-ea"/>
              </a:rPr>
              <a:t>wcex.lpszMenuName</a:t>
            </a:r>
            <a:r>
              <a:rPr lang="en-US" altLang="zh-CN" sz="2000" b="1" dirty="0">
                <a:latin typeface="+mn-ea"/>
                <a:ea typeface="+mn-ea"/>
              </a:rPr>
              <a:t>   = NULL;	</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err="1">
                <a:latin typeface="+mn-ea"/>
                <a:ea typeface="+mn-ea"/>
              </a:rPr>
              <a:t>wcex.lpszClassName</a:t>
            </a:r>
            <a:r>
              <a:rPr lang="en-US" altLang="zh-CN" sz="2000" b="1" dirty="0">
                <a:latin typeface="+mn-ea"/>
                <a:ea typeface="+mn-ea"/>
              </a:rPr>
              <a:t>  = </a:t>
            </a:r>
            <a:r>
              <a:rPr lang="en-US" altLang="zh-CN" sz="2000" b="1" dirty="0" err="1">
                <a:latin typeface="+mn-ea"/>
                <a:ea typeface="+mn-ea"/>
              </a:rPr>
              <a:t>szWindowClass</a:t>
            </a:r>
            <a:r>
              <a:rPr lang="en-US" altLang="zh-CN" sz="2000" b="1" dirty="0">
                <a:latin typeface="+mn-ea"/>
                <a:ea typeface="+mn-ea"/>
              </a:rPr>
              <a:t>;	</a:t>
            </a:r>
            <a:endParaRPr lang="zh-CN" altLang="zh-CN" sz="2000" b="1" dirty="0">
              <a:latin typeface="+mn-ea"/>
              <a:ea typeface="+mn-ea"/>
            </a:endParaRPr>
          </a:p>
          <a:p>
            <a:pPr>
              <a:lnSpc>
                <a:spcPts val="2800"/>
              </a:lnSpc>
            </a:pPr>
            <a:r>
              <a:rPr lang="en-US" altLang="zh-CN" sz="2000" b="1" dirty="0">
                <a:latin typeface="+mn-ea"/>
                <a:ea typeface="+mn-ea"/>
              </a:rPr>
              <a:t>	</a:t>
            </a:r>
            <a:r>
              <a:rPr lang="en-US" altLang="zh-CN" sz="2000" b="1" dirty="0" err="1">
                <a:latin typeface="+mn-ea"/>
                <a:ea typeface="+mn-ea"/>
              </a:rPr>
              <a:t>wcex.hIconSm</a:t>
            </a:r>
            <a:r>
              <a:rPr lang="en-US" altLang="zh-CN" sz="2000" b="1" dirty="0">
                <a:latin typeface="+mn-ea"/>
                <a:ea typeface="+mn-ea"/>
              </a:rPr>
              <a:t> </a:t>
            </a:r>
            <a:r>
              <a:rPr lang="en-US" altLang="zh-CN" sz="2000" b="1" dirty="0" smtClean="0">
                <a:latin typeface="+mn-ea"/>
                <a:ea typeface="+mn-ea"/>
              </a:rPr>
              <a:t>= </a:t>
            </a:r>
            <a:r>
              <a:rPr lang="en-US" altLang="zh-CN" sz="1800" b="1" dirty="0" err="1">
                <a:latin typeface="+mn-ea"/>
                <a:ea typeface="+mn-ea"/>
              </a:rPr>
              <a:t>LoadIcon</a:t>
            </a:r>
            <a:r>
              <a:rPr lang="en-US" altLang="zh-CN" sz="1800" b="1" dirty="0">
                <a:latin typeface="+mn-ea"/>
                <a:ea typeface="+mn-ea"/>
              </a:rPr>
              <a:t>(</a:t>
            </a:r>
            <a:r>
              <a:rPr lang="en-US" altLang="zh-CN" sz="1800" b="1" dirty="0" err="1">
                <a:latin typeface="+mn-ea"/>
                <a:ea typeface="+mn-ea"/>
              </a:rPr>
              <a:t>wcex.hInstance,MAKEINTRESOURCE</a:t>
            </a:r>
            <a:r>
              <a:rPr lang="en-US" altLang="zh-CN" sz="1800" b="1" dirty="0">
                <a:latin typeface="+mn-ea"/>
                <a:ea typeface="+mn-ea"/>
              </a:rPr>
              <a:t>(IDI_APPLICATION));</a:t>
            </a:r>
            <a:endParaRPr lang="zh-CN" altLang="zh-CN" sz="1800" b="1" dirty="0">
              <a:latin typeface="+mn-ea"/>
              <a:ea typeface="+mn-ea"/>
            </a:endParaRPr>
          </a:p>
          <a:p>
            <a:pPr>
              <a:lnSpc>
                <a:spcPts val="2800"/>
              </a:lnSpc>
            </a:pPr>
            <a:r>
              <a:rPr lang="en-US" altLang="zh-CN" sz="2000" b="1" dirty="0">
                <a:latin typeface="+mn-ea"/>
                <a:ea typeface="+mn-ea"/>
              </a:rPr>
              <a:t>	</a:t>
            </a:r>
            <a:endParaRPr lang="zh-CN" altLang="en-US" sz="2000" b="1" dirty="0">
              <a:latin typeface="+mn-ea"/>
              <a:ea typeface="+mn-ea"/>
            </a:endParaRPr>
          </a:p>
        </p:txBody>
      </p:sp>
    </p:spTree>
    <p:extLst>
      <p:ext uri="{BB962C8B-B14F-4D97-AF65-F5344CB8AC3E}">
        <p14:creationId xmlns:p14="http://schemas.microsoft.com/office/powerpoint/2010/main" val="40011904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35</a:t>
            </a:fld>
            <a:endParaRPr lang="en-US" altLang="zh-CN"/>
          </a:p>
        </p:txBody>
      </p:sp>
      <p:sp>
        <p:nvSpPr>
          <p:cNvPr id="3" name="文本框 2"/>
          <p:cNvSpPr txBox="1"/>
          <p:nvPr/>
        </p:nvSpPr>
        <p:spPr>
          <a:xfrm>
            <a:off x="56456" y="298385"/>
            <a:ext cx="9777536" cy="6370975"/>
          </a:xfrm>
          <a:prstGeom prst="rect">
            <a:avLst/>
          </a:prstGeom>
          <a:noFill/>
        </p:spPr>
        <p:txBody>
          <a:bodyPr wrap="square" rtlCol="0">
            <a:spAutoFit/>
          </a:bodyPr>
          <a:lstStyle/>
          <a:p>
            <a:r>
              <a:rPr lang="en-US" altLang="zh-CN" b="1" dirty="0">
                <a:latin typeface="+mn-ea"/>
                <a:ea typeface="+mn-ea"/>
              </a:rPr>
              <a:t>	if(!</a:t>
            </a:r>
            <a:r>
              <a:rPr lang="en-US" altLang="zh-CN" b="1" dirty="0" err="1">
                <a:latin typeface="+mn-ea"/>
                <a:ea typeface="+mn-ea"/>
              </a:rPr>
              <a:t>RegisterClassEx</a:t>
            </a:r>
            <a:r>
              <a:rPr lang="en-US" altLang="zh-CN" b="1" dirty="0">
                <a:latin typeface="+mn-ea"/>
                <a:ea typeface="+mn-ea"/>
              </a:rPr>
              <a:t>(&amp;</a:t>
            </a:r>
            <a:r>
              <a:rPr lang="en-US" altLang="zh-CN" b="1" dirty="0" err="1">
                <a:latin typeface="+mn-ea"/>
                <a:ea typeface="+mn-ea"/>
              </a:rPr>
              <a:t>wcex</a:t>
            </a:r>
            <a:r>
              <a:rPr lang="en-US" altLang="zh-CN" b="1" dirty="0">
                <a:latin typeface="+mn-ea"/>
                <a:ea typeface="+mn-ea"/>
              </a:rPr>
              <a:t>))								</a:t>
            </a:r>
            <a:r>
              <a:rPr lang="en-US" altLang="zh-CN" b="1" dirty="0" smtClean="0">
                <a:latin typeface="+mn-ea"/>
                <a:ea typeface="+mn-ea"/>
              </a:rPr>
              <a:t>return </a:t>
            </a:r>
            <a:r>
              <a:rPr lang="en-US" altLang="zh-CN" b="1" dirty="0">
                <a:latin typeface="+mn-ea"/>
                <a:ea typeface="+mn-ea"/>
              </a:rPr>
              <a:t>FALSE;</a:t>
            </a:r>
            <a:endParaRPr lang="zh-CN" altLang="zh-CN" b="1" dirty="0">
              <a:latin typeface="+mn-ea"/>
              <a:ea typeface="+mn-ea"/>
            </a:endParaRPr>
          </a:p>
          <a:p>
            <a:r>
              <a:rPr lang="en-US" altLang="zh-CN" b="1" dirty="0">
                <a:latin typeface="+mn-ea"/>
                <a:ea typeface="+mn-ea"/>
              </a:rPr>
              <a:t>	 </a:t>
            </a:r>
            <a:r>
              <a:rPr lang="en-US" altLang="zh-CN" b="1" dirty="0" err="1">
                <a:latin typeface="+mn-ea"/>
                <a:ea typeface="+mn-ea"/>
              </a:rPr>
              <a:t>hWnd</a:t>
            </a:r>
            <a:r>
              <a:rPr lang="en-US" altLang="zh-CN" b="1" dirty="0">
                <a:latin typeface="+mn-ea"/>
                <a:ea typeface="+mn-ea"/>
              </a:rPr>
              <a:t> = </a:t>
            </a:r>
            <a:r>
              <a:rPr lang="en-US" altLang="zh-CN" b="1" dirty="0" err="1">
                <a:latin typeface="+mn-ea"/>
                <a:ea typeface="+mn-ea"/>
              </a:rPr>
              <a:t>CreateWindow</a:t>
            </a:r>
            <a:r>
              <a:rPr lang="en-US" altLang="zh-CN" b="1" dirty="0" smtClean="0">
                <a:latin typeface="+mn-ea"/>
                <a:ea typeface="+mn-ea"/>
              </a:rPr>
              <a:t>(</a:t>
            </a:r>
            <a:r>
              <a:rPr lang="en-US" altLang="zh-CN" b="1" dirty="0">
                <a:latin typeface="+mn-ea"/>
                <a:ea typeface="+mn-ea"/>
              </a:rPr>
              <a:t>	</a:t>
            </a:r>
            <a:r>
              <a:rPr lang="en-US" altLang="zh-CN" b="1" dirty="0" err="1">
                <a:latin typeface="+mn-ea"/>
                <a:ea typeface="+mn-ea"/>
              </a:rPr>
              <a:t>szWindowClass</a:t>
            </a:r>
            <a:r>
              <a:rPr lang="en-US" altLang="zh-CN" b="1" dirty="0">
                <a:latin typeface="+mn-ea"/>
                <a:ea typeface="+mn-ea"/>
              </a:rPr>
              <a:t>,</a:t>
            </a:r>
            <a:endParaRPr lang="zh-CN" altLang="zh-CN" b="1" dirty="0">
              <a:latin typeface="+mn-ea"/>
              <a:ea typeface="+mn-ea"/>
            </a:endParaRPr>
          </a:p>
          <a:p>
            <a:r>
              <a:rPr lang="en-US" altLang="zh-CN" b="1" dirty="0">
                <a:latin typeface="+mn-ea"/>
                <a:ea typeface="+mn-ea"/>
              </a:rPr>
              <a:t>				</a:t>
            </a:r>
            <a:r>
              <a:rPr lang="en-US" altLang="zh-CN" b="1" dirty="0" err="1" smtClean="0">
                <a:latin typeface="+mn-ea"/>
                <a:ea typeface="+mn-ea"/>
              </a:rPr>
              <a:t>szTitle</a:t>
            </a:r>
            <a:r>
              <a:rPr lang="en-US" altLang="zh-CN" b="1" dirty="0">
                <a:latin typeface="+mn-ea"/>
                <a:ea typeface="+mn-ea"/>
              </a:rPr>
              <a:t>,</a:t>
            </a:r>
            <a:endParaRPr lang="zh-CN" altLang="zh-CN" b="1" dirty="0">
              <a:latin typeface="+mn-ea"/>
              <a:ea typeface="+mn-ea"/>
            </a:endParaRPr>
          </a:p>
          <a:p>
            <a:r>
              <a:rPr lang="en-US" altLang="zh-CN" b="1" dirty="0">
                <a:latin typeface="+mn-ea"/>
                <a:ea typeface="+mn-ea"/>
              </a:rPr>
              <a:t>				</a:t>
            </a:r>
            <a:r>
              <a:rPr lang="en-US" altLang="zh-CN" b="1" dirty="0" smtClean="0">
                <a:latin typeface="+mn-ea"/>
                <a:ea typeface="+mn-ea"/>
              </a:rPr>
              <a:t>WS_OVERLAPPEDWINDOW</a:t>
            </a:r>
            <a:r>
              <a:rPr lang="en-US" altLang="zh-CN" b="1" dirty="0">
                <a:latin typeface="+mn-ea"/>
                <a:ea typeface="+mn-ea"/>
              </a:rPr>
              <a:t>,</a:t>
            </a:r>
            <a:endParaRPr lang="zh-CN" altLang="zh-CN" b="1" dirty="0">
              <a:latin typeface="+mn-ea"/>
              <a:ea typeface="+mn-ea"/>
            </a:endParaRPr>
          </a:p>
          <a:p>
            <a:r>
              <a:rPr lang="en-US" altLang="zh-CN" b="1" dirty="0">
                <a:latin typeface="+mn-ea"/>
                <a:ea typeface="+mn-ea"/>
              </a:rPr>
              <a:t>				</a:t>
            </a:r>
            <a:r>
              <a:rPr lang="en-US" altLang="zh-CN" b="1" dirty="0" smtClean="0">
                <a:latin typeface="+mn-ea"/>
                <a:ea typeface="+mn-ea"/>
              </a:rPr>
              <a:t>CW_USEDEFAULT</a:t>
            </a:r>
            <a:r>
              <a:rPr lang="en-US" altLang="zh-CN" b="1" dirty="0">
                <a:latin typeface="+mn-ea"/>
                <a:ea typeface="+mn-ea"/>
              </a:rPr>
              <a:t>, CW_USEDEFAULT,</a:t>
            </a:r>
            <a:endParaRPr lang="zh-CN" altLang="zh-CN" b="1" dirty="0">
              <a:latin typeface="+mn-ea"/>
              <a:ea typeface="+mn-ea"/>
            </a:endParaRPr>
          </a:p>
          <a:p>
            <a:r>
              <a:rPr lang="en-US" altLang="zh-CN" b="1" dirty="0">
                <a:latin typeface="+mn-ea"/>
                <a:ea typeface="+mn-ea"/>
              </a:rPr>
              <a:t>				</a:t>
            </a:r>
            <a:r>
              <a:rPr lang="en-US" altLang="zh-CN" b="1" dirty="0" smtClean="0">
                <a:latin typeface="+mn-ea"/>
                <a:ea typeface="+mn-ea"/>
              </a:rPr>
              <a:t>CW_USEDEFAULT</a:t>
            </a:r>
            <a:r>
              <a:rPr lang="en-US" altLang="zh-CN" b="1" dirty="0">
                <a:latin typeface="+mn-ea"/>
                <a:ea typeface="+mn-ea"/>
              </a:rPr>
              <a:t>, CW_USEDEFAULT,</a:t>
            </a:r>
            <a:endParaRPr lang="zh-CN" altLang="zh-CN" b="1" dirty="0">
              <a:latin typeface="+mn-ea"/>
              <a:ea typeface="+mn-ea"/>
            </a:endParaRPr>
          </a:p>
          <a:p>
            <a:r>
              <a:rPr lang="en-US" altLang="zh-CN" b="1" dirty="0">
                <a:latin typeface="+mn-ea"/>
                <a:ea typeface="+mn-ea"/>
              </a:rPr>
              <a:t>				</a:t>
            </a:r>
            <a:r>
              <a:rPr lang="en-US" altLang="zh-CN" b="1" dirty="0" smtClean="0">
                <a:latin typeface="+mn-ea"/>
                <a:ea typeface="+mn-ea"/>
              </a:rPr>
              <a:t>NULL,</a:t>
            </a:r>
            <a:r>
              <a:rPr lang="en-US" altLang="zh-CN" b="1" dirty="0">
                <a:latin typeface="+mn-ea"/>
                <a:ea typeface="+mn-ea"/>
              </a:rPr>
              <a:t>	NULL,</a:t>
            </a:r>
            <a:endParaRPr lang="zh-CN" altLang="zh-CN" b="1" dirty="0">
              <a:latin typeface="+mn-ea"/>
              <a:ea typeface="+mn-ea"/>
            </a:endParaRPr>
          </a:p>
          <a:p>
            <a:r>
              <a:rPr lang="en-US" altLang="zh-CN" b="1" dirty="0">
                <a:latin typeface="+mn-ea"/>
                <a:ea typeface="+mn-ea"/>
              </a:rPr>
              <a:t>				</a:t>
            </a:r>
            <a:r>
              <a:rPr lang="en-US" altLang="zh-CN" b="1" dirty="0" err="1" smtClean="0">
                <a:latin typeface="+mn-ea"/>
                <a:ea typeface="+mn-ea"/>
              </a:rPr>
              <a:t>hInstance,NULL</a:t>
            </a:r>
            <a:endParaRPr lang="zh-CN" altLang="zh-CN" b="1" dirty="0">
              <a:latin typeface="+mn-ea"/>
              <a:ea typeface="+mn-ea"/>
            </a:endParaRPr>
          </a:p>
          <a:p>
            <a:r>
              <a:rPr lang="en-US" altLang="zh-CN" b="1" dirty="0">
                <a:latin typeface="+mn-ea"/>
                <a:ea typeface="+mn-ea"/>
              </a:rPr>
              <a:t>				</a:t>
            </a:r>
            <a:r>
              <a:rPr lang="en-US" altLang="zh-CN" b="1" dirty="0" smtClean="0">
                <a:latin typeface="+mn-ea"/>
                <a:ea typeface="+mn-ea"/>
              </a:rPr>
              <a:t>);</a:t>
            </a:r>
            <a:endParaRPr lang="zh-CN" altLang="zh-CN" b="1" dirty="0">
              <a:latin typeface="+mn-ea"/>
              <a:ea typeface="+mn-ea"/>
            </a:endParaRPr>
          </a:p>
          <a:p>
            <a:r>
              <a:rPr lang="en-US" altLang="zh-CN" b="1" dirty="0">
                <a:latin typeface="+mn-ea"/>
                <a:ea typeface="+mn-ea"/>
              </a:rPr>
              <a:t>     if(!</a:t>
            </a:r>
            <a:r>
              <a:rPr lang="en-US" altLang="zh-CN" b="1" dirty="0" err="1">
                <a:latin typeface="+mn-ea"/>
                <a:ea typeface="+mn-ea"/>
              </a:rPr>
              <a:t>hWnd</a:t>
            </a:r>
            <a:r>
              <a:rPr lang="en-US" altLang="zh-CN" b="1" dirty="0">
                <a:latin typeface="+mn-ea"/>
                <a:ea typeface="+mn-ea"/>
              </a:rPr>
              <a:t>)	</a:t>
            </a:r>
            <a:endParaRPr lang="zh-CN" altLang="zh-CN" b="1" dirty="0">
              <a:latin typeface="+mn-ea"/>
              <a:ea typeface="+mn-ea"/>
            </a:endParaRPr>
          </a:p>
          <a:p>
            <a:r>
              <a:rPr lang="en-US" altLang="zh-CN" b="1" dirty="0">
                <a:latin typeface="+mn-ea"/>
                <a:ea typeface="+mn-ea"/>
              </a:rPr>
              <a:t>         return FALSE;</a:t>
            </a:r>
            <a:endParaRPr lang="zh-CN" altLang="zh-CN" b="1" dirty="0">
              <a:latin typeface="+mn-ea"/>
              <a:ea typeface="+mn-ea"/>
            </a:endParaRPr>
          </a:p>
          <a:p>
            <a:r>
              <a:rPr lang="en-US" altLang="zh-CN" b="1" dirty="0">
                <a:latin typeface="+mn-ea"/>
                <a:ea typeface="+mn-ea"/>
              </a:rPr>
              <a:t>     </a:t>
            </a:r>
            <a:r>
              <a:rPr lang="en-US" altLang="zh-CN" b="1" dirty="0" err="1">
                <a:latin typeface="+mn-ea"/>
                <a:ea typeface="+mn-ea"/>
              </a:rPr>
              <a:t>ShowWindow</a:t>
            </a:r>
            <a:r>
              <a:rPr lang="en-US" altLang="zh-CN" b="1" dirty="0">
                <a:latin typeface="+mn-ea"/>
                <a:ea typeface="+mn-ea"/>
              </a:rPr>
              <a:t>(</a:t>
            </a:r>
            <a:r>
              <a:rPr lang="en-US" altLang="zh-CN" b="1" dirty="0" err="1">
                <a:latin typeface="+mn-ea"/>
                <a:ea typeface="+mn-ea"/>
              </a:rPr>
              <a:t>hWnd,nCmdShow</a:t>
            </a:r>
            <a:r>
              <a:rPr lang="en-US" altLang="zh-CN" b="1" dirty="0">
                <a:latin typeface="+mn-ea"/>
                <a:ea typeface="+mn-ea"/>
              </a:rPr>
              <a:t>);	</a:t>
            </a:r>
            <a:endParaRPr lang="zh-CN" altLang="zh-CN" b="1" dirty="0">
              <a:latin typeface="+mn-ea"/>
              <a:ea typeface="+mn-ea"/>
            </a:endParaRPr>
          </a:p>
          <a:p>
            <a:r>
              <a:rPr lang="en-US" altLang="zh-CN" b="1" dirty="0">
                <a:latin typeface="+mn-ea"/>
                <a:ea typeface="+mn-ea"/>
              </a:rPr>
              <a:t>     </a:t>
            </a:r>
            <a:r>
              <a:rPr lang="en-US" altLang="zh-CN" b="1" dirty="0" err="1">
                <a:latin typeface="+mn-ea"/>
                <a:ea typeface="+mn-ea"/>
              </a:rPr>
              <a:t>UpdateWindow</a:t>
            </a:r>
            <a:r>
              <a:rPr lang="en-US" altLang="zh-CN" b="1" dirty="0">
                <a:latin typeface="+mn-ea"/>
                <a:ea typeface="+mn-ea"/>
              </a:rPr>
              <a:t>(</a:t>
            </a:r>
            <a:r>
              <a:rPr lang="en-US" altLang="zh-CN" b="1" dirty="0" err="1">
                <a:latin typeface="+mn-ea"/>
                <a:ea typeface="+mn-ea"/>
              </a:rPr>
              <a:t>hWnd</a:t>
            </a:r>
            <a:r>
              <a:rPr lang="en-US" altLang="zh-CN" b="1" dirty="0">
                <a:latin typeface="+mn-ea"/>
                <a:ea typeface="+mn-ea"/>
              </a:rPr>
              <a:t>);</a:t>
            </a:r>
            <a:endParaRPr lang="zh-CN" altLang="zh-CN" b="1" dirty="0">
              <a:latin typeface="+mn-ea"/>
              <a:ea typeface="+mn-ea"/>
            </a:endParaRPr>
          </a:p>
          <a:p>
            <a:r>
              <a:rPr lang="en-US" altLang="zh-CN" b="1" dirty="0">
                <a:latin typeface="+mn-ea"/>
                <a:ea typeface="+mn-ea"/>
              </a:rPr>
              <a:t>  </a:t>
            </a:r>
            <a:r>
              <a:rPr lang="en-US" altLang="zh-CN" b="1" dirty="0" smtClean="0">
                <a:latin typeface="+mn-ea"/>
                <a:ea typeface="+mn-ea"/>
              </a:rPr>
              <a:t>   return </a:t>
            </a:r>
            <a:r>
              <a:rPr lang="en-US" altLang="zh-CN" b="1" dirty="0">
                <a:latin typeface="+mn-ea"/>
                <a:ea typeface="+mn-ea"/>
              </a:rPr>
              <a:t>TRUE;</a:t>
            </a:r>
            <a:endParaRPr lang="zh-CN" altLang="zh-CN" b="1" dirty="0">
              <a:latin typeface="+mn-ea"/>
              <a:ea typeface="+mn-ea"/>
            </a:endParaRPr>
          </a:p>
          <a:p>
            <a:r>
              <a:rPr lang="en-US" altLang="zh-CN" b="1" dirty="0">
                <a:latin typeface="+mn-ea"/>
                <a:ea typeface="+mn-ea"/>
              </a:rPr>
              <a:t>}</a:t>
            </a:r>
            <a:endParaRPr lang="zh-CN" altLang="zh-CN" b="1" dirty="0">
              <a:latin typeface="+mn-ea"/>
              <a:ea typeface="+mn-ea"/>
            </a:endParaRPr>
          </a:p>
          <a:p>
            <a:endParaRPr lang="zh-CN" altLang="en-US" b="1" dirty="0">
              <a:latin typeface="+mn-ea"/>
              <a:ea typeface="+mn-ea"/>
            </a:endParaRPr>
          </a:p>
        </p:txBody>
      </p:sp>
    </p:spTree>
    <p:extLst>
      <p:ext uri="{BB962C8B-B14F-4D97-AF65-F5344CB8AC3E}">
        <p14:creationId xmlns:p14="http://schemas.microsoft.com/office/powerpoint/2010/main" val="4187866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descr="瓦形">
            <a:hlinkClick r:id="" action="ppaction://noaction" highlightClick="1"/>
          </p:cNvPr>
          <p:cNvSpPr txBox="1">
            <a:spLocks noChangeArrowheads="1"/>
          </p:cNvSpPr>
          <p:nvPr/>
        </p:nvSpPr>
        <p:spPr bwMode="auto">
          <a:xfrm>
            <a:off x="165100" y="152400"/>
            <a:ext cx="9493250" cy="1569660"/>
          </a:xfrm>
          <a:prstGeom prst="rect">
            <a:avLst/>
          </a:prstGeom>
          <a:pattFill prst="shingle">
            <a:fgClr>
              <a:srgbClr val="FFFFCC"/>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None/>
            </a:pPr>
            <a:r>
              <a:rPr lang="zh-CN" altLang="zh-CN" sz="2400" b="1" dirty="0">
                <a:latin typeface="+mn-ea"/>
                <a:ea typeface="+mn-ea"/>
              </a:rPr>
              <a:t>【例</a:t>
            </a:r>
            <a:r>
              <a:rPr lang="en-US" altLang="zh-CN" sz="2400" b="1" dirty="0">
                <a:latin typeface="+mn-ea"/>
                <a:ea typeface="+mn-ea"/>
              </a:rPr>
              <a:t>3-3</a:t>
            </a:r>
            <a:r>
              <a:rPr lang="zh-CN" altLang="zh-CN" sz="2400" b="1" dirty="0">
                <a:latin typeface="+mn-ea"/>
                <a:ea typeface="+mn-ea"/>
              </a:rPr>
              <a:t>】编写一个程序，在屏幕上出现一个圆心沿正弦曲线轨迹移动的实心圆，而且，每隔四分之一周期，圆的填充色和圆的周边颜色都发生变化</a:t>
            </a:r>
            <a:r>
              <a:rPr lang="en-US" altLang="zh-CN" sz="2400" b="1" dirty="0">
                <a:latin typeface="+mn-ea"/>
                <a:ea typeface="+mn-ea"/>
              </a:rPr>
              <a:t>(</a:t>
            </a:r>
            <a:r>
              <a:rPr lang="zh-CN" altLang="zh-CN" sz="2400" b="1" dirty="0">
                <a:latin typeface="+mn-ea"/>
                <a:ea typeface="+mn-ea"/>
              </a:rPr>
              <a:t>颜色自己选取</a:t>
            </a:r>
            <a:r>
              <a:rPr lang="en-US" altLang="zh-CN" sz="2400" b="1" dirty="0">
                <a:latin typeface="+mn-ea"/>
                <a:ea typeface="+mn-ea"/>
              </a:rPr>
              <a:t>)</a:t>
            </a:r>
            <a:r>
              <a:rPr lang="zh-CN" altLang="zh-CN" sz="2400" b="1" dirty="0">
                <a:latin typeface="+mn-ea"/>
                <a:ea typeface="+mn-ea"/>
              </a:rPr>
              <a:t>，同时，圆的半径在四分之一周期之内由正弦曲线幅值的</a:t>
            </a:r>
            <a:r>
              <a:rPr lang="en-US" altLang="zh-CN" sz="2400" b="1" dirty="0">
                <a:latin typeface="+mn-ea"/>
                <a:ea typeface="+mn-ea"/>
              </a:rPr>
              <a:t>0.2</a:t>
            </a:r>
            <a:r>
              <a:rPr lang="zh-CN" altLang="zh-CN" sz="2400" b="1" dirty="0">
                <a:latin typeface="+mn-ea"/>
                <a:ea typeface="+mn-ea"/>
              </a:rPr>
              <a:t>倍至</a:t>
            </a:r>
            <a:r>
              <a:rPr lang="en-US" altLang="zh-CN" sz="2400" b="1" dirty="0">
                <a:latin typeface="+mn-ea"/>
                <a:ea typeface="+mn-ea"/>
              </a:rPr>
              <a:t>0.6</a:t>
            </a:r>
            <a:r>
              <a:rPr lang="zh-CN" altLang="zh-CN" sz="2400" b="1" dirty="0">
                <a:latin typeface="+mn-ea"/>
                <a:ea typeface="+mn-ea"/>
              </a:rPr>
              <a:t>倍线性增长</a:t>
            </a:r>
            <a:r>
              <a:rPr lang="zh-CN" altLang="zh-CN" sz="2400" b="1" dirty="0" smtClean="0">
                <a:latin typeface="+mn-ea"/>
                <a:ea typeface="+mn-ea"/>
              </a:rPr>
              <a:t>。</a:t>
            </a:r>
            <a:endParaRPr lang="zh-CN" altLang="zh-CN" sz="2400" b="1" dirty="0">
              <a:latin typeface="+mn-ea"/>
              <a:ea typeface="+mn-ea"/>
            </a:endParaRPr>
          </a:p>
        </p:txBody>
      </p:sp>
      <p:sp>
        <p:nvSpPr>
          <p:cNvPr id="47110" name="Text Box 6" descr="瓦形"/>
          <p:cNvSpPr txBox="1">
            <a:spLocks noChangeArrowheads="1"/>
          </p:cNvSpPr>
          <p:nvPr/>
        </p:nvSpPr>
        <p:spPr bwMode="auto">
          <a:xfrm>
            <a:off x="272480" y="1851555"/>
            <a:ext cx="4998857" cy="2308324"/>
          </a:xfrm>
          <a:prstGeom prst="rect">
            <a:avLst/>
          </a:prstGeom>
          <a:pattFill prst="shingle">
            <a:fgClr>
              <a:srgbClr val="E3F4FD"/>
            </a:fgClr>
            <a:bgClr>
              <a:srgbClr val="FFFFFF"/>
            </a:bgClr>
          </a:patt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dirty="0">
                <a:latin typeface="宋体" panose="02010600030101010101" pitchFamily="2" charset="-122"/>
              </a:rPr>
              <a:t>(1) </a:t>
            </a:r>
            <a:r>
              <a:rPr lang="zh-CN" altLang="en-US" sz="2400" b="1" dirty="0">
                <a:latin typeface="宋体" panose="02010600030101010101" pitchFamily="2" charset="-122"/>
              </a:rPr>
              <a:t>正弦曲线是此题的基础。在</a:t>
            </a:r>
            <a:r>
              <a:rPr lang="en-US" altLang="zh-CN" sz="2400" b="1" dirty="0" err="1">
                <a:latin typeface="宋体" panose="02010600030101010101" pitchFamily="2" charset="-122"/>
              </a:rPr>
              <a:t>WndMain</a:t>
            </a:r>
            <a:r>
              <a:rPr lang="en-US" altLang="zh-CN" sz="2400" b="1" dirty="0">
                <a:latin typeface="宋体" panose="02010600030101010101" pitchFamily="2" charset="-122"/>
              </a:rPr>
              <a:t>()</a:t>
            </a:r>
            <a:r>
              <a:rPr lang="zh-CN" altLang="en-US" sz="2400" b="1" dirty="0">
                <a:latin typeface="宋体" panose="02010600030101010101" pitchFamily="2" charset="-122"/>
              </a:rPr>
              <a:t>函数消息循环前，生成正弦曲线各点的坐标。把正弦曲线一个周期的横坐标分成</a:t>
            </a:r>
            <a:r>
              <a:rPr lang="en-US" altLang="zh-CN" sz="2400" b="1" dirty="0">
                <a:latin typeface="宋体" panose="02010600030101010101" pitchFamily="2" charset="-122"/>
              </a:rPr>
              <a:t>100</a:t>
            </a:r>
            <a:r>
              <a:rPr lang="zh-CN" altLang="en-US" sz="2400" b="1" dirty="0">
                <a:latin typeface="宋体" panose="02010600030101010101" pitchFamily="2" charset="-122"/>
              </a:rPr>
              <a:t>个等分点，存储在数组</a:t>
            </a:r>
            <a:r>
              <a:rPr lang="en-US" altLang="zh-CN" sz="2400" b="1" dirty="0" err="1">
                <a:latin typeface="宋体" panose="02010600030101010101" pitchFamily="2" charset="-122"/>
              </a:rPr>
              <a:t>lpSin</a:t>
            </a:r>
            <a:r>
              <a:rPr lang="en-US" altLang="zh-CN" sz="2400" b="1" dirty="0">
                <a:latin typeface="宋体" panose="02010600030101010101" pitchFamily="2" charset="-122"/>
              </a:rPr>
              <a:t>[100]</a:t>
            </a:r>
            <a:r>
              <a:rPr lang="zh-CN" altLang="en-US" sz="2400" b="1" dirty="0">
                <a:latin typeface="宋体" panose="02010600030101010101" pitchFamily="2" charset="-122"/>
              </a:rPr>
              <a:t>中，</a:t>
            </a:r>
            <a:r>
              <a:rPr lang="en-US" altLang="zh-CN" sz="2400" b="1" dirty="0">
                <a:latin typeface="宋体" panose="02010600030101010101" pitchFamily="2" charset="-122"/>
              </a:rPr>
              <a:t>100</a:t>
            </a:r>
            <a:r>
              <a:rPr lang="zh-CN" altLang="en-US" sz="2400" b="1" dirty="0">
                <a:latin typeface="宋体" panose="02010600030101010101" pitchFamily="2" charset="-122"/>
              </a:rPr>
              <a:t>个点的坐标计算如下：</a:t>
            </a:r>
            <a:endParaRPr lang="zh-CN" altLang="en-US" sz="2400" b="1" dirty="0">
              <a:ea typeface="楷体" panose="02010609060101010101" pitchFamily="49" charset="-122"/>
            </a:endParaRPr>
          </a:p>
        </p:txBody>
      </p:sp>
      <p:sp>
        <p:nvSpPr>
          <p:cNvPr id="47111" name="Text Box 7" descr="瓦形"/>
          <p:cNvSpPr txBox="1">
            <a:spLocks noChangeArrowheads="1"/>
          </p:cNvSpPr>
          <p:nvPr/>
        </p:nvSpPr>
        <p:spPr bwMode="auto">
          <a:xfrm>
            <a:off x="165100" y="4422591"/>
            <a:ext cx="9372475" cy="2246769"/>
          </a:xfrm>
          <a:prstGeom prst="rect">
            <a:avLst/>
          </a:prstGeom>
          <a:pattFill prst="shingle">
            <a:fgClr>
              <a:srgbClr val="FFD1FF"/>
            </a:fgClr>
            <a:bgClr>
              <a:srgbClr val="FFFFFF"/>
            </a:bgClr>
          </a:patt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800" b="1" dirty="0">
                <a:latin typeface="宋体" panose="02010600030101010101" pitchFamily="2" charset="-122"/>
              </a:rPr>
              <a:t>for(</a:t>
            </a:r>
            <a:r>
              <a:rPr lang="en-US" altLang="zh-CN" sz="2800" b="1" dirty="0" err="1">
                <a:latin typeface="宋体" panose="02010600030101010101" pitchFamily="2" charset="-122"/>
              </a:rPr>
              <a:t>int</a:t>
            </a:r>
            <a:r>
              <a:rPr lang="en-US" altLang="zh-CN" sz="2800" b="1" dirty="0">
                <a:latin typeface="宋体" panose="02010600030101010101" pitchFamily="2" charset="-122"/>
              </a:rPr>
              <a:t> j=0;j&lt;100;j++)	//</a:t>
            </a:r>
            <a:r>
              <a:rPr lang="zh-CN" altLang="en-US" sz="2800" b="1" dirty="0">
                <a:latin typeface="宋体" panose="02010600030101010101" pitchFamily="2" charset="-122"/>
              </a:rPr>
              <a:t>生成正弦曲线的点坐标</a:t>
            </a:r>
          </a:p>
          <a:p>
            <a:pPr>
              <a:spcBef>
                <a:spcPct val="0"/>
              </a:spcBef>
              <a:buClrTx/>
              <a:buFontTx/>
              <a:buNone/>
            </a:pPr>
            <a:r>
              <a:rPr lang="zh-CN" altLang="en-US" sz="2800" b="1" dirty="0">
                <a:latin typeface="宋体" panose="02010600030101010101" pitchFamily="2" charset="-122"/>
              </a:rPr>
              <a:t> </a:t>
            </a:r>
            <a:r>
              <a:rPr lang="en-US" altLang="zh-CN" sz="2800" b="1" dirty="0">
                <a:latin typeface="宋体" panose="02010600030101010101" pitchFamily="2" charset="-122"/>
              </a:rPr>
              <a:t>{</a:t>
            </a:r>
          </a:p>
          <a:p>
            <a:pPr>
              <a:spcBef>
                <a:spcPct val="0"/>
              </a:spcBef>
              <a:buClrTx/>
              <a:buFontTx/>
              <a:buNone/>
            </a:pPr>
            <a:r>
              <a:rPr lang="en-US" altLang="zh-CN" sz="2800" b="1" dirty="0">
                <a:latin typeface="宋体" panose="02010600030101010101" pitchFamily="2" charset="-122"/>
              </a:rPr>
              <a:t>	</a:t>
            </a:r>
            <a:r>
              <a:rPr lang="en-US" altLang="zh-CN" sz="2800" b="1" dirty="0" err="1">
                <a:latin typeface="宋体" panose="02010600030101010101" pitchFamily="2" charset="-122"/>
              </a:rPr>
              <a:t>lpSin</a:t>
            </a:r>
            <a:r>
              <a:rPr lang="en-US" altLang="zh-CN" sz="2800" b="1" dirty="0">
                <a:latin typeface="宋体" panose="02010600030101010101" pitchFamily="2" charset="-122"/>
              </a:rPr>
              <a:t>[j].x=(long)(j*2*Pi/100*60);</a:t>
            </a:r>
          </a:p>
          <a:p>
            <a:pPr>
              <a:spcBef>
                <a:spcPct val="0"/>
              </a:spcBef>
              <a:buClrTx/>
              <a:buFontTx/>
              <a:buNone/>
            </a:pPr>
            <a:r>
              <a:rPr lang="en-US" altLang="zh-CN" sz="2800" b="1" dirty="0">
                <a:latin typeface="宋体" panose="02010600030101010101" pitchFamily="2" charset="-122"/>
              </a:rPr>
              <a:t>	</a:t>
            </a:r>
            <a:r>
              <a:rPr lang="en-US" altLang="zh-CN" sz="2800" b="1" dirty="0" err="1">
                <a:latin typeface="宋体" panose="02010600030101010101" pitchFamily="2" charset="-122"/>
              </a:rPr>
              <a:t>lpSin</a:t>
            </a:r>
            <a:r>
              <a:rPr lang="en-US" altLang="zh-CN" sz="2800" b="1" dirty="0">
                <a:latin typeface="宋体" panose="02010600030101010101" pitchFamily="2" charset="-122"/>
              </a:rPr>
              <a:t>[j].y=(long)(</a:t>
            </a:r>
            <a:r>
              <a:rPr lang="en-US" altLang="zh-CN" sz="2800" b="1" dirty="0" err="1">
                <a:latin typeface="宋体" panose="02010600030101010101" pitchFamily="2" charset="-122"/>
              </a:rPr>
              <a:t>dfRange</a:t>
            </a:r>
            <a:r>
              <a:rPr lang="en-US" altLang="zh-CN" sz="2800" b="1" dirty="0">
                <a:latin typeface="宋体" panose="02010600030101010101" pitchFamily="2" charset="-122"/>
              </a:rPr>
              <a:t>*sin(j*2*Pi/100));</a:t>
            </a:r>
          </a:p>
          <a:p>
            <a:pPr>
              <a:spcBef>
                <a:spcPct val="0"/>
              </a:spcBef>
              <a:buClrTx/>
              <a:buFontTx/>
              <a:buNone/>
            </a:pPr>
            <a:r>
              <a:rPr lang="en-US" altLang="zh-CN" sz="2800" b="1" dirty="0">
                <a:latin typeface="宋体" panose="02010600030101010101" pitchFamily="2" charset="-122"/>
              </a:rPr>
              <a:t> </a:t>
            </a:r>
            <a:r>
              <a:rPr lang="en-US" altLang="zh-CN" sz="2800" b="1" dirty="0" smtClean="0">
                <a:latin typeface="宋体" panose="02010600030101010101" pitchFamily="2" charset="-122"/>
              </a:rPr>
              <a:t>}</a:t>
            </a:r>
            <a:endParaRPr lang="en-US" altLang="zh-CN" sz="2800" b="1" dirty="0">
              <a:ea typeface="楷体" panose="02010609060101010101" pitchFamily="49" charset="-122"/>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112" y="1726857"/>
            <a:ext cx="4145463" cy="256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7110"/>
                                        </p:tgtEl>
                                        <p:attrNameLst>
                                          <p:attrName>style.visibility</p:attrName>
                                        </p:attrNameLst>
                                      </p:cBhvr>
                                      <p:to>
                                        <p:strVal val="visible"/>
                                      </p:to>
                                    </p:set>
                                    <p:animEffect transition="in" filter="blinds(horizontal)">
                                      <p:cBhvr>
                                        <p:cTn id="11" dur="500"/>
                                        <p:tgtEl>
                                          <p:spTgt spid="471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47111"/>
                                        </p:tgtEl>
                                        <p:attrNameLst>
                                          <p:attrName>style.visibility</p:attrName>
                                        </p:attrNameLst>
                                      </p:cBhvr>
                                      <p:to>
                                        <p:strVal val="visible"/>
                                      </p:to>
                                    </p:set>
                                    <p:animEffect transition="in" filter="blinds(vertical)">
                                      <p:cBhvr>
                                        <p:cTn id="16"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autoUpdateAnimBg="0"/>
      <p:bldP spid="47110" grpId="0" animBg="1" autoUpdateAnimBg="0"/>
      <p:bldP spid="47111"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412750" y="381000"/>
            <a:ext cx="9180513"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latin typeface="宋体" panose="02010600030101010101" pitchFamily="2" charset="-122"/>
              </a:rPr>
              <a:t>(2) </a:t>
            </a:r>
            <a:r>
              <a:rPr lang="zh-CN" altLang="en-US" sz="2400" b="1">
                <a:latin typeface="宋体" panose="02010600030101010101" pitchFamily="2" charset="-122"/>
              </a:rPr>
              <a:t>动态显示圆在正弦曲线上移动</a:t>
            </a:r>
            <a:endParaRPr lang="zh-CN" altLang="en-US" sz="2400" b="1">
              <a:ea typeface="楷体" panose="02010609060101010101" pitchFamily="49" charset="-122"/>
            </a:endParaRPr>
          </a:p>
        </p:txBody>
      </p:sp>
      <p:sp>
        <p:nvSpPr>
          <p:cNvPr id="46083" name="Text Box 5"/>
          <p:cNvSpPr txBox="1">
            <a:spLocks noChangeArrowheads="1"/>
          </p:cNvSpPr>
          <p:nvPr/>
        </p:nvSpPr>
        <p:spPr bwMode="auto">
          <a:xfrm>
            <a:off x="247650" y="1066800"/>
            <a:ext cx="4319588" cy="3841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400" b="1">
                <a:solidFill>
                  <a:srgbClr val="660033"/>
                </a:solidFill>
                <a:latin typeface="宋体" panose="02010600030101010101" pitchFamily="2" charset="-122"/>
              </a:rPr>
              <a:t>数组</a:t>
            </a:r>
            <a:r>
              <a:rPr lang="en-US" altLang="zh-CN" sz="2400" b="1">
                <a:solidFill>
                  <a:srgbClr val="660033"/>
                </a:solidFill>
                <a:latin typeface="宋体" panose="02010600030101010101" pitchFamily="2" charset="-122"/>
              </a:rPr>
              <a:t>lpSin[100]</a:t>
            </a:r>
            <a:r>
              <a:rPr lang="zh-CN" altLang="en-US" sz="2400" b="1">
                <a:solidFill>
                  <a:srgbClr val="660033"/>
                </a:solidFill>
                <a:latin typeface="宋体" panose="02010600030101010101" pitchFamily="2" charset="-122"/>
              </a:rPr>
              <a:t>的长度为</a:t>
            </a:r>
            <a:r>
              <a:rPr lang="en-US" altLang="zh-CN" sz="2400" b="1">
                <a:solidFill>
                  <a:srgbClr val="660033"/>
                </a:solidFill>
                <a:latin typeface="宋体" panose="02010600030101010101" pitchFamily="2" charset="-122"/>
              </a:rPr>
              <a:t>100</a:t>
            </a:r>
          </a:p>
        </p:txBody>
      </p:sp>
      <p:sp>
        <p:nvSpPr>
          <p:cNvPr id="46084" name="Text Box 6"/>
          <p:cNvSpPr txBox="1">
            <a:spLocks noChangeArrowheads="1"/>
          </p:cNvSpPr>
          <p:nvPr/>
        </p:nvSpPr>
        <p:spPr bwMode="auto">
          <a:xfrm>
            <a:off x="914400" y="1901825"/>
            <a:ext cx="6019800" cy="3841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400" b="1">
                <a:solidFill>
                  <a:srgbClr val="660033"/>
                </a:solidFill>
                <a:latin typeface="宋体" panose="02010600030101010101" pitchFamily="2" charset="-122"/>
              </a:rPr>
              <a:t>设定圆在正弦曲线移动时共有</a:t>
            </a:r>
            <a:r>
              <a:rPr lang="en-US" altLang="zh-CN" sz="2400" b="1">
                <a:solidFill>
                  <a:srgbClr val="660033"/>
                </a:solidFill>
                <a:latin typeface="宋体" panose="02010600030101010101" pitchFamily="2" charset="-122"/>
              </a:rPr>
              <a:t>100</a:t>
            </a:r>
            <a:r>
              <a:rPr lang="zh-CN" altLang="en-US" sz="2400" b="1">
                <a:solidFill>
                  <a:srgbClr val="660033"/>
                </a:solidFill>
                <a:latin typeface="宋体" panose="02010600030101010101" pitchFamily="2" charset="-122"/>
              </a:rPr>
              <a:t>个位置</a:t>
            </a:r>
          </a:p>
        </p:txBody>
      </p:sp>
      <p:sp>
        <p:nvSpPr>
          <p:cNvPr id="46085" name="Text Box 7"/>
          <p:cNvSpPr txBox="1">
            <a:spLocks noChangeArrowheads="1"/>
          </p:cNvSpPr>
          <p:nvPr/>
        </p:nvSpPr>
        <p:spPr bwMode="auto">
          <a:xfrm>
            <a:off x="1984375" y="2663825"/>
            <a:ext cx="5857875" cy="3841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400" b="1">
                <a:solidFill>
                  <a:srgbClr val="660033"/>
                </a:solidFill>
                <a:latin typeface="宋体" panose="02010600030101010101" pitchFamily="2" charset="-122"/>
              </a:rPr>
              <a:t>数组中每一个值是圆移动时圆心的坐标</a:t>
            </a:r>
          </a:p>
        </p:txBody>
      </p:sp>
      <p:sp>
        <p:nvSpPr>
          <p:cNvPr id="46086" name="Text Box 8"/>
          <p:cNvSpPr txBox="1">
            <a:spLocks noChangeArrowheads="1"/>
          </p:cNvSpPr>
          <p:nvPr/>
        </p:nvSpPr>
        <p:spPr bwMode="auto">
          <a:xfrm>
            <a:off x="4640263" y="3502025"/>
            <a:ext cx="4192587" cy="3841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400" b="1">
                <a:solidFill>
                  <a:srgbClr val="660033"/>
                </a:solidFill>
                <a:latin typeface="宋体" panose="02010600030101010101" pitchFamily="2" charset="-122"/>
              </a:rPr>
              <a:t>每四分之一周期有</a:t>
            </a:r>
            <a:r>
              <a:rPr lang="en-US" altLang="zh-CN" sz="2400" b="1">
                <a:solidFill>
                  <a:srgbClr val="660033"/>
                </a:solidFill>
                <a:latin typeface="宋体" panose="02010600030101010101" pitchFamily="2" charset="-122"/>
              </a:rPr>
              <a:t>25</a:t>
            </a:r>
            <a:r>
              <a:rPr lang="zh-CN" altLang="en-US" sz="2400" b="1">
                <a:solidFill>
                  <a:srgbClr val="660033"/>
                </a:solidFill>
                <a:latin typeface="宋体" panose="02010600030101010101" pitchFamily="2" charset="-122"/>
              </a:rPr>
              <a:t>个位置</a:t>
            </a:r>
          </a:p>
        </p:txBody>
      </p:sp>
      <p:sp>
        <p:nvSpPr>
          <p:cNvPr id="46087" name="Text Box 9"/>
          <p:cNvSpPr txBox="1">
            <a:spLocks noChangeArrowheads="1"/>
          </p:cNvSpPr>
          <p:nvPr/>
        </p:nvSpPr>
        <p:spPr bwMode="auto">
          <a:xfrm>
            <a:off x="495300" y="4597400"/>
            <a:ext cx="8585200" cy="1708150"/>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ClrTx/>
              <a:buFontTx/>
              <a:buNone/>
            </a:pPr>
            <a:r>
              <a:rPr lang="en-US" altLang="zh-CN" sz="2400" b="1" dirty="0" err="1" smtClean="0">
                <a:latin typeface="宋体" panose="02010600030101010101" pitchFamily="2" charset="-122"/>
              </a:rPr>
              <a:t>i</a:t>
            </a:r>
            <a:r>
              <a:rPr lang="en-US" altLang="zh-CN" sz="2400" b="1" dirty="0" smtClean="0">
                <a:latin typeface="宋体" panose="02010600030101010101" pitchFamily="2" charset="-122"/>
              </a:rPr>
              <a:t>&lt;25</a:t>
            </a:r>
            <a:r>
              <a:rPr lang="en-US" altLang="zh-CN" sz="2400" b="1" dirty="0">
                <a:latin typeface="宋体" panose="02010600030101010101" pitchFamily="2" charset="-122"/>
              </a:rPr>
              <a:t>		</a:t>
            </a:r>
            <a:r>
              <a:rPr lang="zh-CN" altLang="en-US" sz="2400" b="1" dirty="0">
                <a:latin typeface="宋体" panose="02010600030101010101" pitchFamily="2" charset="-122"/>
              </a:rPr>
              <a:t>处于第</a:t>
            </a:r>
            <a:r>
              <a:rPr lang="en-US" altLang="zh-CN" sz="2400" b="1" dirty="0">
                <a:latin typeface="宋体" panose="02010600030101010101" pitchFamily="2" charset="-122"/>
              </a:rPr>
              <a:t>1</a:t>
            </a:r>
            <a:r>
              <a:rPr lang="zh-CN" altLang="en-US" sz="2400" b="1" dirty="0">
                <a:latin typeface="宋体" panose="02010600030101010101" pitchFamily="2" charset="-122"/>
              </a:rPr>
              <a:t>个</a:t>
            </a:r>
            <a:r>
              <a:rPr lang="en-US" altLang="zh-CN" sz="2400" b="1" dirty="0">
                <a:latin typeface="宋体" panose="02010600030101010101" pitchFamily="2" charset="-122"/>
              </a:rPr>
              <a:t>1/4</a:t>
            </a:r>
            <a:r>
              <a:rPr lang="zh-CN" altLang="en-US" sz="2400" b="1" dirty="0">
                <a:latin typeface="宋体" panose="02010600030101010101" pitchFamily="2" charset="-122"/>
              </a:rPr>
              <a:t>周期，创建</a:t>
            </a:r>
            <a:r>
              <a:rPr lang="zh-CN" altLang="en-US" sz="2400" b="1" dirty="0">
                <a:solidFill>
                  <a:srgbClr val="FF0000"/>
                </a:solidFill>
                <a:latin typeface="宋体" panose="02010600030101010101" pitchFamily="2" charset="-122"/>
              </a:rPr>
              <a:t>红色画笔和画刷</a:t>
            </a:r>
            <a:r>
              <a:rPr lang="zh-CN" altLang="en-US" sz="2400" b="1" dirty="0">
                <a:latin typeface="宋体" panose="02010600030101010101" pitchFamily="2" charset="-122"/>
              </a:rPr>
              <a:t>；</a:t>
            </a:r>
            <a:r>
              <a:rPr lang="en-US" altLang="zh-CN" sz="2400" b="1" dirty="0">
                <a:latin typeface="宋体" panose="02010600030101010101" pitchFamily="2" charset="-122"/>
              </a:rPr>
              <a:t>25</a:t>
            </a:r>
            <a:r>
              <a:rPr lang="en-US" altLang="zh-CN" sz="2400" b="1" dirty="0" smtClean="0">
                <a:latin typeface="宋体" panose="02010600030101010101" pitchFamily="2" charset="-122"/>
              </a:rPr>
              <a:t>&lt;=</a:t>
            </a:r>
            <a:r>
              <a:rPr lang="en-US" altLang="zh-CN" sz="2400" b="1" dirty="0" err="1" smtClean="0">
                <a:latin typeface="宋体" panose="02010600030101010101" pitchFamily="2" charset="-122"/>
              </a:rPr>
              <a:t>i</a:t>
            </a:r>
            <a:r>
              <a:rPr lang="en-US" altLang="zh-CN" sz="2400" b="1" dirty="0" smtClean="0">
                <a:latin typeface="宋体" panose="02010600030101010101" pitchFamily="2" charset="-122"/>
              </a:rPr>
              <a:t>&lt;50</a:t>
            </a:r>
            <a:r>
              <a:rPr lang="en-US" altLang="zh-CN" sz="2400" b="1" dirty="0">
                <a:latin typeface="宋体" panose="02010600030101010101" pitchFamily="2" charset="-122"/>
              </a:rPr>
              <a:t>	</a:t>
            </a:r>
            <a:r>
              <a:rPr lang="zh-CN" altLang="en-US" sz="2400" b="1" dirty="0">
                <a:latin typeface="宋体" panose="02010600030101010101" pitchFamily="2" charset="-122"/>
              </a:rPr>
              <a:t>处于第</a:t>
            </a:r>
            <a:r>
              <a:rPr lang="en-US" altLang="zh-CN" sz="2400" b="1" dirty="0">
                <a:latin typeface="宋体" panose="02010600030101010101" pitchFamily="2" charset="-122"/>
              </a:rPr>
              <a:t>2</a:t>
            </a:r>
            <a:r>
              <a:rPr lang="zh-CN" altLang="en-US" sz="2400" b="1" dirty="0">
                <a:latin typeface="宋体" panose="02010600030101010101" pitchFamily="2" charset="-122"/>
              </a:rPr>
              <a:t>个</a:t>
            </a:r>
            <a:r>
              <a:rPr lang="en-US" altLang="zh-CN" sz="2400" b="1" dirty="0">
                <a:latin typeface="宋体" panose="02010600030101010101" pitchFamily="2" charset="-122"/>
              </a:rPr>
              <a:t>1/4</a:t>
            </a:r>
            <a:r>
              <a:rPr lang="zh-CN" altLang="en-US" sz="2400" b="1" dirty="0">
                <a:latin typeface="宋体" panose="02010600030101010101" pitchFamily="2" charset="-122"/>
              </a:rPr>
              <a:t>周期，创建</a:t>
            </a:r>
            <a:r>
              <a:rPr lang="zh-CN" altLang="en-US" sz="2400" b="1" dirty="0">
                <a:solidFill>
                  <a:srgbClr val="92D050"/>
                </a:solidFill>
                <a:latin typeface="宋体" panose="02010600030101010101" pitchFamily="2" charset="-122"/>
              </a:rPr>
              <a:t>绿色画笔和画刷</a:t>
            </a:r>
            <a:r>
              <a:rPr lang="zh-CN" altLang="en-US" sz="2400" b="1" dirty="0">
                <a:latin typeface="宋体" panose="02010600030101010101" pitchFamily="2" charset="-122"/>
              </a:rPr>
              <a:t>；</a:t>
            </a:r>
            <a:r>
              <a:rPr lang="en-US" altLang="zh-CN" sz="2400" b="1" dirty="0">
                <a:latin typeface="宋体" panose="02010600030101010101" pitchFamily="2" charset="-122"/>
              </a:rPr>
              <a:t>50</a:t>
            </a:r>
            <a:r>
              <a:rPr lang="en-US" altLang="zh-CN" sz="2400" b="1" dirty="0" smtClean="0">
                <a:latin typeface="宋体" panose="02010600030101010101" pitchFamily="2" charset="-122"/>
              </a:rPr>
              <a:t>&lt;=</a:t>
            </a:r>
            <a:r>
              <a:rPr lang="en-US" altLang="zh-CN" sz="2400" b="1" dirty="0" err="1" smtClean="0">
                <a:latin typeface="宋体" panose="02010600030101010101" pitchFamily="2" charset="-122"/>
              </a:rPr>
              <a:t>i</a:t>
            </a:r>
            <a:r>
              <a:rPr lang="en-US" altLang="zh-CN" sz="2400" b="1" dirty="0" smtClean="0">
                <a:latin typeface="宋体" panose="02010600030101010101" pitchFamily="2" charset="-122"/>
              </a:rPr>
              <a:t>&lt;75</a:t>
            </a:r>
            <a:r>
              <a:rPr lang="en-US" altLang="zh-CN" sz="2400" b="1" dirty="0">
                <a:latin typeface="宋体" panose="02010600030101010101" pitchFamily="2" charset="-122"/>
              </a:rPr>
              <a:t>	</a:t>
            </a:r>
            <a:r>
              <a:rPr lang="zh-CN" altLang="en-US" sz="2400" b="1" dirty="0">
                <a:latin typeface="宋体" panose="02010600030101010101" pitchFamily="2" charset="-122"/>
              </a:rPr>
              <a:t>处于第</a:t>
            </a:r>
            <a:r>
              <a:rPr lang="en-US" altLang="zh-CN" sz="2400" b="1" dirty="0">
                <a:latin typeface="宋体" panose="02010600030101010101" pitchFamily="2" charset="-122"/>
              </a:rPr>
              <a:t>3</a:t>
            </a:r>
            <a:r>
              <a:rPr lang="zh-CN" altLang="en-US" sz="2400" b="1" dirty="0">
                <a:latin typeface="宋体" panose="02010600030101010101" pitchFamily="2" charset="-122"/>
              </a:rPr>
              <a:t>个</a:t>
            </a:r>
            <a:r>
              <a:rPr lang="en-US" altLang="zh-CN" sz="2400" b="1" dirty="0">
                <a:latin typeface="宋体" panose="02010600030101010101" pitchFamily="2" charset="-122"/>
              </a:rPr>
              <a:t>1/4</a:t>
            </a:r>
            <a:r>
              <a:rPr lang="zh-CN" altLang="en-US" sz="2400" b="1" dirty="0">
                <a:latin typeface="宋体" panose="02010600030101010101" pitchFamily="2" charset="-122"/>
              </a:rPr>
              <a:t>周期，创建</a:t>
            </a:r>
            <a:r>
              <a:rPr lang="zh-CN" altLang="en-US" sz="2400" b="1" dirty="0">
                <a:solidFill>
                  <a:srgbClr val="0000FF"/>
                </a:solidFill>
                <a:latin typeface="宋体" panose="02010600030101010101" pitchFamily="2" charset="-122"/>
              </a:rPr>
              <a:t>蓝色画笔和画刷</a:t>
            </a:r>
            <a:r>
              <a:rPr lang="zh-CN" altLang="en-US" sz="2400" b="1" dirty="0">
                <a:latin typeface="宋体" panose="02010600030101010101" pitchFamily="2" charset="-122"/>
              </a:rPr>
              <a:t>；</a:t>
            </a:r>
            <a:r>
              <a:rPr lang="en-US" altLang="zh-CN" sz="2400" b="1" dirty="0">
                <a:latin typeface="宋体" panose="02010600030101010101" pitchFamily="2" charset="-122"/>
              </a:rPr>
              <a:t>75</a:t>
            </a:r>
            <a:r>
              <a:rPr lang="en-US" altLang="zh-CN" sz="2400" b="1" dirty="0" smtClean="0">
                <a:latin typeface="宋体" panose="02010600030101010101" pitchFamily="2" charset="-122"/>
              </a:rPr>
              <a:t>&lt;=</a:t>
            </a:r>
            <a:r>
              <a:rPr lang="en-US" altLang="zh-CN" sz="2400" b="1" dirty="0" err="1" smtClean="0">
                <a:latin typeface="宋体" panose="02010600030101010101" pitchFamily="2" charset="-122"/>
              </a:rPr>
              <a:t>i</a:t>
            </a:r>
            <a:r>
              <a:rPr lang="en-US" altLang="zh-CN" sz="2400" b="1" dirty="0" smtClean="0">
                <a:latin typeface="宋体" panose="02010600030101010101" pitchFamily="2" charset="-122"/>
              </a:rPr>
              <a:t>&lt;100</a:t>
            </a:r>
            <a:r>
              <a:rPr lang="en-US" altLang="zh-CN" sz="2400" b="1" dirty="0">
                <a:latin typeface="宋体" panose="02010600030101010101" pitchFamily="2" charset="-122"/>
              </a:rPr>
              <a:t>	</a:t>
            </a:r>
            <a:r>
              <a:rPr lang="zh-CN" altLang="en-US" sz="2400" b="1" dirty="0">
                <a:latin typeface="宋体" panose="02010600030101010101" pitchFamily="2" charset="-122"/>
              </a:rPr>
              <a:t>处于第</a:t>
            </a:r>
            <a:r>
              <a:rPr lang="en-US" altLang="zh-CN" sz="2400" b="1" dirty="0">
                <a:latin typeface="宋体" panose="02010600030101010101" pitchFamily="2" charset="-122"/>
              </a:rPr>
              <a:t>4</a:t>
            </a:r>
            <a:r>
              <a:rPr lang="zh-CN" altLang="en-US" sz="2400" b="1" dirty="0">
                <a:latin typeface="宋体" panose="02010600030101010101" pitchFamily="2" charset="-122"/>
              </a:rPr>
              <a:t>个</a:t>
            </a:r>
            <a:r>
              <a:rPr lang="en-US" altLang="zh-CN" sz="2400" b="1" dirty="0">
                <a:latin typeface="宋体" panose="02010600030101010101" pitchFamily="2" charset="-122"/>
              </a:rPr>
              <a:t>1/4</a:t>
            </a:r>
            <a:r>
              <a:rPr lang="zh-CN" altLang="en-US" sz="2400" b="1" dirty="0">
                <a:latin typeface="宋体" panose="02010600030101010101" pitchFamily="2" charset="-122"/>
              </a:rPr>
              <a:t>周期，创建</a:t>
            </a:r>
            <a:r>
              <a:rPr lang="zh-CN" altLang="en-US" sz="2400" b="1" dirty="0">
                <a:solidFill>
                  <a:srgbClr val="FF9900"/>
                </a:solidFill>
                <a:latin typeface="宋体" panose="02010600030101010101" pitchFamily="2" charset="-122"/>
              </a:rPr>
              <a:t>黄色画笔和画刷</a:t>
            </a:r>
            <a:r>
              <a:rPr lang="zh-CN" altLang="en-US" sz="2400" b="1" dirty="0">
                <a:latin typeface="宋体" panose="02010600030101010101" pitchFamily="2" charset="-122"/>
              </a:rPr>
              <a:t>；</a:t>
            </a:r>
          </a:p>
        </p:txBody>
      </p:sp>
      <p:sp>
        <p:nvSpPr>
          <p:cNvPr id="46088" name="AutoShape 11"/>
          <p:cNvSpPr>
            <a:spLocks noChangeArrowheads="1"/>
          </p:cNvSpPr>
          <p:nvPr/>
        </p:nvSpPr>
        <p:spPr bwMode="auto">
          <a:xfrm>
            <a:off x="577850" y="1447800"/>
            <a:ext cx="412750" cy="609600"/>
          </a:xfrm>
          <a:prstGeom prst="curvedRightArrow">
            <a:avLst>
              <a:gd name="adj1" fmla="val 29538"/>
              <a:gd name="adj2" fmla="val 59077"/>
              <a:gd name="adj3" fmla="val 33333"/>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46089" name="AutoShape 12"/>
          <p:cNvSpPr>
            <a:spLocks noChangeArrowheads="1"/>
          </p:cNvSpPr>
          <p:nvPr/>
        </p:nvSpPr>
        <p:spPr bwMode="auto">
          <a:xfrm>
            <a:off x="1485900" y="2286000"/>
            <a:ext cx="412750" cy="609600"/>
          </a:xfrm>
          <a:prstGeom prst="curvedRightArrow">
            <a:avLst>
              <a:gd name="adj1" fmla="val 29538"/>
              <a:gd name="adj2" fmla="val 59077"/>
              <a:gd name="adj3" fmla="val 33333"/>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46090" name="AutoShape 13"/>
          <p:cNvSpPr>
            <a:spLocks noChangeArrowheads="1"/>
          </p:cNvSpPr>
          <p:nvPr/>
        </p:nvSpPr>
        <p:spPr bwMode="auto">
          <a:xfrm>
            <a:off x="4210050" y="3048000"/>
            <a:ext cx="495300" cy="685800"/>
          </a:xfrm>
          <a:prstGeom prst="curvedRightArrow">
            <a:avLst>
              <a:gd name="adj1" fmla="val 27692"/>
              <a:gd name="adj2" fmla="val 55385"/>
              <a:gd name="adj3" fmla="val 33333"/>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6"/>
          <p:cNvSpPr txBox="1">
            <a:spLocks noChangeArrowheads="1"/>
          </p:cNvSpPr>
          <p:nvPr/>
        </p:nvSpPr>
        <p:spPr bwMode="auto">
          <a:xfrm>
            <a:off x="82550" y="2120900"/>
            <a:ext cx="9840913" cy="334245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a:spcBef>
                <a:spcPct val="0"/>
              </a:spcBef>
              <a:buFontTx/>
              <a:buNone/>
            </a:pPr>
            <a:endParaRPr lang="en-US" altLang="zh-CN" b="1" dirty="0">
              <a:latin typeface="宋体" panose="02010600030101010101" pitchFamily="2" charset="-122"/>
            </a:endParaRPr>
          </a:p>
          <a:p>
            <a:pPr>
              <a:spcBef>
                <a:spcPct val="0"/>
              </a:spcBef>
              <a:buClrTx/>
              <a:buFontTx/>
              <a:buNone/>
            </a:pPr>
            <a:r>
              <a:rPr lang="en-US" altLang="zh-CN" sz="2400" b="1" dirty="0">
                <a:latin typeface="宋体" panose="02010600030101010101" pitchFamily="2" charset="-122"/>
              </a:rPr>
              <a:t>  </a:t>
            </a:r>
            <a:r>
              <a:rPr lang="en-US" altLang="zh-CN" sz="2400" b="1" dirty="0" smtClean="0">
                <a:latin typeface="宋体" panose="02010600030101010101" pitchFamily="2" charset="-122"/>
              </a:rPr>
              <a:t>if(</a:t>
            </a:r>
            <a:r>
              <a:rPr lang="en-US" altLang="zh-CN" sz="2400" b="1" dirty="0" err="1" smtClean="0">
                <a:latin typeface="宋体" panose="02010600030101010101" pitchFamily="2" charset="-122"/>
              </a:rPr>
              <a:t>i</a:t>
            </a:r>
            <a:r>
              <a:rPr lang="en-US" altLang="zh-CN" sz="2400" b="1" dirty="0" smtClean="0">
                <a:latin typeface="宋体" panose="02010600030101010101" pitchFamily="2" charset="-122"/>
              </a:rPr>
              <a:t>&lt;25</a:t>
            </a:r>
            <a:r>
              <a:rPr lang="en-US" altLang="zh-CN" sz="2400" b="1" dirty="0">
                <a:latin typeface="宋体" panose="02010600030101010101" pitchFamily="2" charset="-122"/>
              </a:rPr>
              <a:t>) 			//</a:t>
            </a:r>
            <a:r>
              <a:rPr lang="zh-CN" altLang="en-US" sz="2400" b="1" dirty="0">
                <a:latin typeface="宋体" panose="02010600030101010101" pitchFamily="2" charset="-122"/>
              </a:rPr>
              <a:t>第一个</a:t>
            </a:r>
            <a:r>
              <a:rPr lang="en-US" altLang="zh-CN" sz="2400" b="1" dirty="0">
                <a:latin typeface="宋体" panose="02010600030101010101" pitchFamily="2" charset="-122"/>
              </a:rPr>
              <a:t>1/4</a:t>
            </a:r>
            <a:r>
              <a:rPr lang="zh-CN" altLang="en-US" sz="2400" b="1" dirty="0">
                <a:latin typeface="宋体" panose="02010600030101010101" pitchFamily="2" charset="-122"/>
              </a:rPr>
              <a:t>周期</a:t>
            </a:r>
          </a:p>
          <a:p>
            <a:pPr>
              <a:spcBef>
                <a:spcPct val="0"/>
              </a:spcBef>
              <a:buClrTx/>
              <a:buFontTx/>
              <a:buNone/>
            </a:pPr>
            <a:r>
              <a:rPr lang="en-US" altLang="zh-CN" sz="2400" b="1" dirty="0">
                <a:latin typeface="宋体" panose="02010600030101010101" pitchFamily="2" charset="-122"/>
              </a:rPr>
              <a:t>{</a:t>
            </a:r>
          </a:p>
          <a:p>
            <a:pPr>
              <a:spcBef>
                <a:spcPct val="0"/>
              </a:spcBef>
              <a:buClrTx/>
              <a:buFontTx/>
              <a:buNone/>
            </a:pPr>
            <a:r>
              <a:rPr lang="en-US" altLang="zh-CN" sz="2400" b="1" dirty="0">
                <a:latin typeface="宋体" panose="02010600030101010101" pitchFamily="2" charset="-122"/>
              </a:rPr>
              <a:t>  </a:t>
            </a:r>
            <a:r>
              <a:rPr lang="en-US" altLang="zh-CN" sz="2400" b="1" dirty="0" err="1">
                <a:latin typeface="宋体" panose="02010600030101010101" pitchFamily="2" charset="-122"/>
              </a:rPr>
              <a:t>hPen</a:t>
            </a:r>
            <a:r>
              <a:rPr lang="en-US" altLang="zh-CN" sz="2400" b="1" dirty="0">
                <a:latin typeface="宋体" panose="02010600030101010101" pitchFamily="2" charset="-122"/>
              </a:rPr>
              <a:t>=</a:t>
            </a:r>
            <a:r>
              <a:rPr lang="en-US" altLang="zh-CN" sz="2400" b="1" dirty="0" err="1">
                <a:latin typeface="宋体" panose="02010600030101010101" pitchFamily="2" charset="-122"/>
              </a:rPr>
              <a:t>CreatePen</a:t>
            </a:r>
            <a:r>
              <a:rPr lang="en-US" altLang="zh-CN" sz="2400" b="1" dirty="0">
                <a:latin typeface="宋体" panose="02010600030101010101" pitchFamily="2" charset="-122"/>
              </a:rPr>
              <a:t>(PS_DASH,1,RGB(255,0,0));</a:t>
            </a:r>
          </a:p>
          <a:p>
            <a:pPr>
              <a:spcBef>
                <a:spcPct val="0"/>
              </a:spcBef>
              <a:buClrTx/>
              <a:buFontTx/>
              <a:buNone/>
            </a:pPr>
            <a:r>
              <a:rPr lang="en-US" altLang="zh-CN" sz="2400" b="1" dirty="0">
                <a:latin typeface="宋体" panose="02010600030101010101" pitchFamily="2" charset="-122"/>
              </a:rPr>
              <a:t>		 </a:t>
            </a:r>
          </a:p>
          <a:p>
            <a:pPr>
              <a:spcBef>
                <a:spcPct val="0"/>
              </a:spcBef>
              <a:buClrTx/>
              <a:buFontTx/>
              <a:buNone/>
            </a:pPr>
            <a:r>
              <a:rPr lang="en-US" altLang="zh-CN" sz="2400" b="1" dirty="0">
                <a:latin typeface="宋体" panose="02010600030101010101" pitchFamily="2" charset="-122"/>
              </a:rPr>
              <a:t>  </a:t>
            </a:r>
            <a:r>
              <a:rPr lang="en-US" altLang="zh-CN" sz="2400" b="1" dirty="0" err="1">
                <a:latin typeface="宋体" panose="02010600030101010101" pitchFamily="2" charset="-122"/>
              </a:rPr>
              <a:t>hBrush</a:t>
            </a:r>
            <a:r>
              <a:rPr lang="en-US" altLang="zh-CN" sz="2400" b="1" dirty="0">
                <a:latin typeface="宋体" panose="02010600030101010101" pitchFamily="2" charset="-122"/>
              </a:rPr>
              <a:t>=</a:t>
            </a:r>
            <a:r>
              <a:rPr lang="en-US" altLang="zh-CN" sz="2400" b="1" dirty="0" err="1">
                <a:latin typeface="宋体" panose="02010600030101010101" pitchFamily="2" charset="-122"/>
              </a:rPr>
              <a:t>CreateHatchBrush</a:t>
            </a:r>
            <a:r>
              <a:rPr lang="en-US" altLang="zh-CN" sz="2400" b="1" dirty="0">
                <a:latin typeface="宋体" panose="02010600030101010101" pitchFamily="2" charset="-122"/>
              </a:rPr>
              <a:t>(HS_BDIAGONAL,RGB(255,0,0));</a:t>
            </a:r>
          </a:p>
          <a:p>
            <a:pPr>
              <a:spcBef>
                <a:spcPct val="0"/>
              </a:spcBef>
              <a:buClrTx/>
              <a:buFontTx/>
              <a:buNone/>
            </a:pPr>
            <a:r>
              <a:rPr lang="en-US" altLang="zh-CN" sz="2400" b="1" dirty="0">
                <a:latin typeface="宋体" panose="02010600030101010101" pitchFamily="2" charset="-122"/>
              </a:rPr>
              <a:t>  </a:t>
            </a:r>
            <a:r>
              <a:rPr lang="en-US" altLang="zh-CN" sz="2400" b="1" dirty="0" err="1">
                <a:latin typeface="宋体" panose="02010600030101010101" pitchFamily="2" charset="-122"/>
              </a:rPr>
              <a:t>lRadious</a:t>
            </a:r>
            <a:r>
              <a:rPr lang="en-US" altLang="zh-CN" sz="2400" b="1" dirty="0">
                <a:latin typeface="宋体" panose="02010600030101010101" pitchFamily="2" charset="-122"/>
              </a:rPr>
              <a:t>=(long)(</a:t>
            </a:r>
            <a:r>
              <a:rPr lang="en-US" altLang="zh-CN" sz="2400" b="1" dirty="0" err="1">
                <a:latin typeface="宋体" panose="02010600030101010101" pitchFamily="2" charset="-122"/>
              </a:rPr>
              <a:t>dfRange</a:t>
            </a:r>
            <a:r>
              <a:rPr lang="en-US" altLang="zh-CN" sz="2400" b="1" dirty="0">
                <a:latin typeface="宋体" panose="02010600030101010101" pitchFamily="2" charset="-122"/>
              </a:rPr>
              <a:t>*0.2+i%25*</a:t>
            </a:r>
            <a:r>
              <a:rPr lang="en-US" altLang="zh-CN" sz="2400" b="1" dirty="0" err="1">
                <a:latin typeface="宋体" panose="02010600030101010101" pitchFamily="2" charset="-122"/>
              </a:rPr>
              <a:t>dfRange</a:t>
            </a:r>
            <a:r>
              <a:rPr lang="en-US" altLang="zh-CN" sz="2400" b="1" dirty="0">
                <a:latin typeface="宋体" panose="02010600030101010101" pitchFamily="2" charset="-122"/>
              </a:rPr>
              <a:t>*0.4/25);//</a:t>
            </a:r>
            <a:r>
              <a:rPr lang="zh-CN" altLang="en-US" sz="2200" b="1" dirty="0">
                <a:latin typeface="宋体" panose="02010600030101010101" pitchFamily="2" charset="-122"/>
              </a:rPr>
              <a:t>计算半径</a:t>
            </a:r>
            <a:endParaRPr lang="zh-CN" altLang="en-US" sz="2400" b="1" dirty="0">
              <a:latin typeface="宋体" panose="02010600030101010101" pitchFamily="2" charset="-122"/>
            </a:endParaRPr>
          </a:p>
          <a:p>
            <a:pPr>
              <a:spcBef>
                <a:spcPct val="0"/>
              </a:spcBef>
              <a:buClrTx/>
              <a:buFontTx/>
              <a:buNone/>
            </a:pPr>
            <a:r>
              <a:rPr lang="en-US" altLang="zh-CN" sz="2400" b="1" dirty="0">
                <a:latin typeface="宋体" panose="02010600030101010101" pitchFamily="2" charset="-122"/>
              </a:rPr>
              <a:t>}</a:t>
            </a:r>
          </a:p>
          <a:p>
            <a:pPr eaLnBrk="1" hangingPunct="1">
              <a:lnSpc>
                <a:spcPct val="80000"/>
              </a:lnSpc>
              <a:spcBef>
                <a:spcPct val="0"/>
              </a:spcBef>
              <a:buClrTx/>
              <a:buFontTx/>
              <a:buNone/>
            </a:pPr>
            <a:endParaRPr lang="en-US" altLang="zh-CN" sz="2400" b="1" dirty="0">
              <a:ea typeface="楷体" panose="02010609060101010101" pitchFamily="49" charset="-122"/>
            </a:endParaRPr>
          </a:p>
        </p:txBody>
      </p:sp>
      <p:sp>
        <p:nvSpPr>
          <p:cNvPr id="47107" name="Text Box 7"/>
          <p:cNvSpPr txBox="1">
            <a:spLocks noChangeArrowheads="1"/>
          </p:cNvSpPr>
          <p:nvPr/>
        </p:nvSpPr>
        <p:spPr bwMode="auto">
          <a:xfrm>
            <a:off x="577850" y="609600"/>
            <a:ext cx="8685213" cy="11874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400" b="1">
                <a:latin typeface="宋体" panose="02010600030101010101" pitchFamily="2" charset="-122"/>
              </a:rPr>
              <a:t>在消息</a:t>
            </a:r>
            <a:r>
              <a:rPr lang="en-US" altLang="zh-CN" sz="2400" b="1">
                <a:latin typeface="宋体" panose="02010600030101010101" pitchFamily="2" charset="-122"/>
              </a:rPr>
              <a:t>WM_PAINT</a:t>
            </a:r>
            <a:r>
              <a:rPr lang="zh-CN" altLang="en-US" sz="2400" b="1">
                <a:latin typeface="宋体" panose="02010600030101010101" pitchFamily="2" charset="-122"/>
              </a:rPr>
              <a:t>处理程序中，调用函数</a:t>
            </a:r>
            <a:r>
              <a:rPr lang="en-US" altLang="zh-CN" sz="2400" b="1">
                <a:latin typeface="宋体" panose="02010600030101010101" pitchFamily="2" charset="-122"/>
              </a:rPr>
              <a:t>BeginPaint()</a:t>
            </a:r>
            <a:r>
              <a:rPr lang="zh-CN" altLang="en-US" sz="2400" b="1">
                <a:latin typeface="宋体" panose="02010600030101010101" pitchFamily="2" charset="-122"/>
              </a:rPr>
              <a:t>获得设备环境句柄。由此经过线性差分计算圆半径的大小</a:t>
            </a:r>
            <a:r>
              <a:rPr lang="en-US" altLang="zh-CN" sz="2400" b="1">
                <a:latin typeface="宋体" panose="02010600030101010101" pitchFamily="2" charset="-122"/>
              </a:rPr>
              <a:t>lRadious</a:t>
            </a:r>
            <a:r>
              <a:rPr lang="zh-CN" altLang="en-US" sz="2400" b="1">
                <a:latin typeface="宋体" panose="02010600030101010101" pitchFamily="2" charset="-122"/>
              </a:rPr>
              <a:t>，第</a:t>
            </a:r>
            <a:r>
              <a:rPr lang="en-US" altLang="zh-CN" sz="2400" b="1">
                <a:latin typeface="宋体" panose="02010600030101010101" pitchFamily="2" charset="-122"/>
              </a:rPr>
              <a:t>1</a:t>
            </a:r>
            <a:r>
              <a:rPr lang="zh-CN" altLang="en-US" sz="2400" b="1">
                <a:latin typeface="宋体" panose="02010600030101010101" pitchFamily="2" charset="-122"/>
              </a:rPr>
              <a:t>个</a:t>
            </a:r>
            <a:r>
              <a:rPr lang="en-US" altLang="zh-CN" sz="2400" b="1">
                <a:latin typeface="宋体" panose="02010600030101010101" pitchFamily="2" charset="-122"/>
              </a:rPr>
              <a:t>1/4</a:t>
            </a:r>
            <a:r>
              <a:rPr lang="zh-CN" altLang="en-US" sz="2400" b="1">
                <a:latin typeface="宋体" panose="02010600030101010101" pitchFamily="2" charset="-122"/>
              </a:rPr>
              <a:t>周期的程序代码如下：</a:t>
            </a:r>
            <a:endParaRPr lang="zh-CN" altLang="en-US" sz="2400" b="1">
              <a:ea typeface="楷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5"/>
          <p:cNvSpPr txBox="1">
            <a:spLocks noChangeArrowheads="1"/>
          </p:cNvSpPr>
          <p:nvPr/>
        </p:nvSpPr>
        <p:spPr bwMode="auto">
          <a:xfrm>
            <a:off x="200472" y="332656"/>
            <a:ext cx="9510712" cy="57880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ClrTx/>
              <a:buFontTx/>
              <a:buNone/>
            </a:pPr>
            <a:r>
              <a:rPr lang="zh-CN" altLang="en-US" sz="2400" b="1" dirty="0">
                <a:latin typeface="宋体" panose="02010600030101010101" pitchFamily="2" charset="-122"/>
              </a:rPr>
              <a:t>创建的画笔和画刷选入设备环境后，调用函数</a:t>
            </a:r>
            <a:r>
              <a:rPr lang="en-US" altLang="zh-CN" sz="2400" b="1" dirty="0">
                <a:latin typeface="宋体" panose="02010600030101010101" pitchFamily="2" charset="-122"/>
              </a:rPr>
              <a:t>Ellipse(</a:t>
            </a:r>
            <a:r>
              <a:rPr lang="en-US" altLang="zh-CN" sz="2400" b="1" dirty="0"/>
              <a:t>…</a:t>
            </a:r>
            <a:r>
              <a:rPr lang="en-US" altLang="zh-CN" sz="2400" b="1" dirty="0">
                <a:latin typeface="宋体" panose="02010600030101010101" pitchFamily="2" charset="-122"/>
              </a:rPr>
              <a:t>)</a:t>
            </a:r>
            <a:r>
              <a:rPr lang="zh-CN" altLang="en-US" sz="2400" b="1" dirty="0">
                <a:latin typeface="宋体" panose="02010600030101010101" pitchFamily="2" charset="-122"/>
              </a:rPr>
              <a:t>绘制圆形下面这段代码是动态显示的关键：</a:t>
            </a:r>
          </a:p>
          <a:p>
            <a:pPr>
              <a:lnSpc>
                <a:spcPct val="120000"/>
              </a:lnSpc>
              <a:spcBef>
                <a:spcPct val="0"/>
              </a:spcBef>
              <a:buClrTx/>
              <a:buFontTx/>
              <a:buNone/>
            </a:pPr>
            <a:endParaRPr lang="zh-CN" altLang="en-US" sz="2400" b="1" dirty="0">
              <a:latin typeface="宋体" panose="02010600030101010101" pitchFamily="2" charset="-122"/>
            </a:endParaRPr>
          </a:p>
          <a:p>
            <a:pPr>
              <a:lnSpc>
                <a:spcPct val="120000"/>
              </a:lnSpc>
              <a:spcBef>
                <a:spcPct val="0"/>
              </a:spcBef>
              <a:buClrTx/>
              <a:buFontTx/>
              <a:buNone/>
            </a:pPr>
            <a:r>
              <a:rPr lang="zh-CN" altLang="en-US" sz="2400" b="1" dirty="0">
                <a:latin typeface="宋体" panose="02010600030101010101" pitchFamily="2" charset="-122"/>
              </a:rPr>
              <a:t>	</a:t>
            </a:r>
            <a:r>
              <a:rPr lang="en-US" altLang="zh-CN" sz="2400" b="1" dirty="0">
                <a:latin typeface="宋体" panose="02010600030101010101" pitchFamily="2" charset="-122"/>
              </a:rPr>
              <a:t>Sleep(100);		//</a:t>
            </a:r>
            <a:r>
              <a:rPr lang="zh-CN" altLang="en-US" sz="2400" b="1" dirty="0">
                <a:latin typeface="宋体" panose="02010600030101010101" pitchFamily="2" charset="-122"/>
              </a:rPr>
              <a:t>停</a:t>
            </a:r>
            <a:r>
              <a:rPr lang="en-US" altLang="zh-CN" sz="2400" b="1" dirty="0">
                <a:latin typeface="宋体" panose="02010600030101010101" pitchFamily="2" charset="-122"/>
              </a:rPr>
              <a:t>0.1</a:t>
            </a:r>
            <a:r>
              <a:rPr lang="zh-CN" altLang="en-US" sz="2400" b="1" dirty="0">
                <a:latin typeface="宋体" panose="02010600030101010101" pitchFamily="2" charset="-122"/>
              </a:rPr>
              <a:t>秒</a:t>
            </a:r>
          </a:p>
          <a:p>
            <a:pPr>
              <a:lnSpc>
                <a:spcPct val="120000"/>
              </a:lnSpc>
              <a:spcBef>
                <a:spcPct val="0"/>
              </a:spcBef>
              <a:buClrTx/>
              <a:buFontTx/>
              <a:buNone/>
            </a:pPr>
            <a:r>
              <a:rPr lang="zh-CN" altLang="en-US" sz="2400" b="1" dirty="0">
                <a:latin typeface="宋体" panose="02010600030101010101" pitchFamily="2" charset="-122"/>
              </a:rPr>
              <a:t>	</a:t>
            </a:r>
            <a:r>
              <a:rPr lang="en-US" altLang="zh-CN" sz="2400" b="1" dirty="0">
                <a:latin typeface="宋体" panose="02010600030101010101" pitchFamily="2" charset="-122"/>
              </a:rPr>
              <a:t>if(</a:t>
            </a:r>
            <a:r>
              <a:rPr lang="en-US" altLang="zh-CN" sz="2400" b="1" dirty="0" err="1">
                <a:latin typeface="宋体" panose="02010600030101010101" pitchFamily="2" charset="-122"/>
              </a:rPr>
              <a:t>i</a:t>
            </a:r>
            <a:r>
              <a:rPr lang="en-US" altLang="zh-CN" sz="2400" b="1" dirty="0">
                <a:latin typeface="宋体" panose="02010600030101010101" pitchFamily="2" charset="-122"/>
              </a:rPr>
              <a:t>&lt;100) </a:t>
            </a:r>
            <a:r>
              <a:rPr lang="en-US" altLang="zh-CN" sz="2400" b="1" dirty="0" err="1">
                <a:latin typeface="宋体" panose="02010600030101010101" pitchFamily="2" charset="-122"/>
              </a:rPr>
              <a:t>InvalidateRect</a:t>
            </a:r>
            <a:r>
              <a:rPr lang="en-US" altLang="zh-CN" sz="2400" b="1" dirty="0">
                <a:latin typeface="宋体" panose="02010600030101010101" pitchFamily="2" charset="-122"/>
              </a:rPr>
              <a:t>(hWnd,NULL,1);//</a:t>
            </a:r>
            <a:r>
              <a:rPr lang="zh-CN" altLang="en-US" sz="2400" b="1" dirty="0">
                <a:latin typeface="宋体" panose="02010600030101010101" pitchFamily="2" charset="-122"/>
              </a:rPr>
              <a:t>刷新用户区</a:t>
            </a:r>
          </a:p>
          <a:p>
            <a:pPr>
              <a:lnSpc>
                <a:spcPct val="120000"/>
              </a:lnSpc>
              <a:spcBef>
                <a:spcPct val="0"/>
              </a:spcBef>
              <a:buClrTx/>
              <a:buFontTx/>
              <a:buNone/>
            </a:pPr>
            <a:endParaRPr lang="zh-CN" altLang="en-US" sz="2400" b="1" dirty="0">
              <a:latin typeface="宋体" panose="02010600030101010101" pitchFamily="2" charset="-122"/>
            </a:endParaRPr>
          </a:p>
          <a:p>
            <a:pPr>
              <a:lnSpc>
                <a:spcPct val="120000"/>
              </a:lnSpc>
              <a:spcBef>
                <a:spcPct val="0"/>
              </a:spcBef>
              <a:buClrTx/>
              <a:buFontTx/>
              <a:buNone/>
            </a:pPr>
            <a:endParaRPr lang="zh-CN" altLang="en-US" sz="2400" b="1" dirty="0">
              <a:latin typeface="宋体" panose="02010600030101010101" pitchFamily="2" charset="-122"/>
            </a:endParaRPr>
          </a:p>
          <a:p>
            <a:pPr>
              <a:lnSpc>
                <a:spcPct val="120000"/>
              </a:lnSpc>
              <a:spcBef>
                <a:spcPct val="0"/>
              </a:spcBef>
              <a:buClrTx/>
              <a:buFontTx/>
              <a:buNone/>
            </a:pPr>
            <a:endParaRPr lang="zh-CN" altLang="en-US" sz="2400" b="1" dirty="0">
              <a:latin typeface="宋体" panose="02010600030101010101" pitchFamily="2" charset="-122"/>
            </a:endParaRPr>
          </a:p>
          <a:p>
            <a:pPr>
              <a:lnSpc>
                <a:spcPct val="120000"/>
              </a:lnSpc>
              <a:spcBef>
                <a:spcPct val="0"/>
              </a:spcBef>
              <a:buClrTx/>
              <a:buFontTx/>
              <a:buNone/>
            </a:pPr>
            <a:endParaRPr lang="zh-CN" altLang="en-US" sz="2400" b="1" dirty="0">
              <a:latin typeface="宋体" panose="02010600030101010101" pitchFamily="2" charset="-122"/>
            </a:endParaRPr>
          </a:p>
          <a:p>
            <a:pPr>
              <a:lnSpc>
                <a:spcPct val="120000"/>
              </a:lnSpc>
              <a:spcBef>
                <a:spcPct val="0"/>
              </a:spcBef>
              <a:buClrTx/>
              <a:buFontTx/>
              <a:buNone/>
            </a:pPr>
            <a:endParaRPr lang="zh-CN" altLang="en-US" sz="2400" b="1" dirty="0">
              <a:latin typeface="宋体" panose="02010600030101010101" pitchFamily="2" charset="-122"/>
            </a:endParaRPr>
          </a:p>
          <a:p>
            <a:pPr>
              <a:lnSpc>
                <a:spcPct val="120000"/>
              </a:lnSpc>
              <a:spcBef>
                <a:spcPct val="0"/>
              </a:spcBef>
              <a:buClrTx/>
              <a:buFontTx/>
              <a:buNone/>
            </a:pPr>
            <a:endParaRPr lang="zh-CN" altLang="en-US" sz="2400" b="1" dirty="0">
              <a:latin typeface="宋体" panose="02010600030101010101" pitchFamily="2" charset="-122"/>
            </a:endParaRPr>
          </a:p>
          <a:p>
            <a:pPr>
              <a:lnSpc>
                <a:spcPct val="120000"/>
              </a:lnSpc>
              <a:spcBef>
                <a:spcPct val="0"/>
              </a:spcBef>
              <a:buClrTx/>
              <a:buFontTx/>
              <a:buNone/>
            </a:pPr>
            <a:r>
              <a:rPr lang="zh-CN" altLang="en-US" sz="2400" b="1" dirty="0">
                <a:latin typeface="宋体" panose="02010600030101010101" pitchFamily="2" charset="-122"/>
              </a:rPr>
              <a:t>    调用</a:t>
            </a:r>
            <a:r>
              <a:rPr lang="en-US" altLang="zh-CN" sz="2400" b="1" dirty="0">
                <a:latin typeface="宋体" panose="02010600030101010101" pitchFamily="2" charset="-122"/>
              </a:rPr>
              <a:t>Sleep(100)</a:t>
            </a:r>
            <a:r>
              <a:rPr lang="zh-CN" altLang="en-US" sz="2400" b="1" dirty="0">
                <a:latin typeface="宋体" panose="02010600030101010101" pitchFamily="2" charset="-122"/>
              </a:rPr>
              <a:t>函数使程序暂停</a:t>
            </a:r>
            <a:r>
              <a:rPr lang="en-US" altLang="zh-CN" sz="2400" b="1" dirty="0">
                <a:latin typeface="宋体" panose="02010600030101010101" pitchFamily="2" charset="-122"/>
              </a:rPr>
              <a:t>0.1</a:t>
            </a:r>
            <a:r>
              <a:rPr lang="zh-CN" altLang="en-US" sz="2400" b="1" dirty="0">
                <a:latin typeface="宋体" panose="02010600030101010101" pitchFamily="2" charset="-122"/>
              </a:rPr>
              <a:t>秒。所含参数</a:t>
            </a:r>
            <a:r>
              <a:rPr lang="en-US" altLang="zh-CN" sz="2400" b="1" dirty="0">
                <a:latin typeface="宋体" panose="02010600030101010101" pitchFamily="2" charset="-122"/>
              </a:rPr>
              <a:t>100</a:t>
            </a:r>
            <a:r>
              <a:rPr lang="zh-CN" altLang="en-US" sz="2400" b="1" dirty="0">
                <a:latin typeface="宋体" panose="02010600030101010101" pitchFamily="2" charset="-122"/>
              </a:rPr>
              <a:t>代表暂停的时间，使用毫秒作单位。</a:t>
            </a:r>
          </a:p>
        </p:txBody>
      </p:sp>
      <p:sp>
        <p:nvSpPr>
          <p:cNvPr id="51206" name="AutoShape 6"/>
          <p:cNvSpPr>
            <a:spLocks noChangeArrowheads="1"/>
          </p:cNvSpPr>
          <p:nvPr/>
        </p:nvSpPr>
        <p:spPr bwMode="auto">
          <a:xfrm>
            <a:off x="76200" y="3509963"/>
            <a:ext cx="3810000" cy="733425"/>
          </a:xfrm>
          <a:prstGeom prst="wedgeRoundRectCallout">
            <a:avLst>
              <a:gd name="adj1" fmla="val 6458"/>
              <a:gd name="adj2" fmla="val -201731"/>
              <a:gd name="adj3" fmla="val 16667"/>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ClrTx/>
              <a:buFontTx/>
              <a:buNone/>
            </a:pPr>
            <a:r>
              <a:rPr lang="en-US" altLang="zh-CN" sz="2400" b="1">
                <a:latin typeface="宋体" panose="02010600030101010101" pitchFamily="2" charset="-122"/>
              </a:rPr>
              <a:t>i&lt;100</a:t>
            </a:r>
            <a:r>
              <a:rPr lang="zh-CN" altLang="en-US" sz="2400" b="1">
                <a:latin typeface="宋体" panose="02010600030101010101" pitchFamily="2" charset="-122"/>
              </a:rPr>
              <a:t>时调用函数刷新用户区发送</a:t>
            </a:r>
            <a:r>
              <a:rPr lang="en-US" altLang="zh-CN" sz="2400" b="1">
                <a:latin typeface="宋体" panose="02010600030101010101" pitchFamily="2" charset="-122"/>
              </a:rPr>
              <a:t>WM_PAINT</a:t>
            </a:r>
            <a:r>
              <a:rPr lang="zh-CN" altLang="en-US" sz="2400" b="1">
                <a:latin typeface="宋体" panose="02010600030101010101" pitchFamily="2" charset="-122"/>
              </a:rPr>
              <a:t>消息</a:t>
            </a:r>
          </a:p>
        </p:txBody>
      </p:sp>
      <p:sp>
        <p:nvSpPr>
          <p:cNvPr id="51207" name="AutoShape 7"/>
          <p:cNvSpPr>
            <a:spLocks noChangeArrowheads="1"/>
          </p:cNvSpPr>
          <p:nvPr/>
        </p:nvSpPr>
        <p:spPr bwMode="auto">
          <a:xfrm>
            <a:off x="4033838" y="3581400"/>
            <a:ext cx="1849437" cy="733425"/>
          </a:xfrm>
          <a:prstGeom prst="wedgeRoundRectCallout">
            <a:avLst>
              <a:gd name="adj1" fmla="val 16111"/>
              <a:gd name="adj2" fmla="val -205412"/>
              <a:gd name="adj3" fmla="val 16667"/>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ClrTx/>
              <a:buFontTx/>
              <a:buNone/>
            </a:pPr>
            <a:r>
              <a:rPr lang="zh-CN" altLang="en-US" sz="2400" b="1">
                <a:latin typeface="宋体" panose="02010600030101010101" pitchFamily="2" charset="-122"/>
              </a:rPr>
              <a:t>消息发到的</a:t>
            </a:r>
          </a:p>
          <a:p>
            <a:pPr algn="ctr" eaLnBrk="1" hangingPunct="1">
              <a:lnSpc>
                <a:spcPct val="80000"/>
              </a:lnSpc>
              <a:spcBef>
                <a:spcPct val="0"/>
              </a:spcBef>
              <a:buClrTx/>
              <a:buFontTx/>
              <a:buNone/>
            </a:pPr>
            <a:r>
              <a:rPr lang="zh-CN" altLang="en-US" sz="2400" b="1">
                <a:latin typeface="宋体" panose="02010600030101010101" pitchFamily="2" charset="-122"/>
              </a:rPr>
              <a:t>窗口的句柄</a:t>
            </a:r>
          </a:p>
        </p:txBody>
      </p:sp>
      <p:sp>
        <p:nvSpPr>
          <p:cNvPr id="51208" name="AutoShape 8"/>
          <p:cNvSpPr>
            <a:spLocks noChangeArrowheads="1"/>
          </p:cNvSpPr>
          <p:nvPr/>
        </p:nvSpPr>
        <p:spPr bwMode="auto">
          <a:xfrm>
            <a:off x="7010400" y="3609975"/>
            <a:ext cx="1849438" cy="733425"/>
          </a:xfrm>
          <a:prstGeom prst="wedgeRoundRectCallout">
            <a:avLst>
              <a:gd name="adj1" fmla="val -98708"/>
              <a:gd name="adj2" fmla="val -203463"/>
              <a:gd name="adj3" fmla="val 16667"/>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ClrTx/>
              <a:buFontTx/>
              <a:buNone/>
            </a:pPr>
            <a:r>
              <a:rPr lang="zh-CN" altLang="en-US" sz="2400" b="1">
                <a:latin typeface="宋体" panose="02010600030101010101" pitchFamily="2" charset="-122"/>
              </a:rPr>
              <a:t>代表刷新</a:t>
            </a:r>
          </a:p>
          <a:p>
            <a:pPr algn="ctr" eaLnBrk="1" hangingPunct="1">
              <a:lnSpc>
                <a:spcPct val="80000"/>
              </a:lnSpc>
              <a:spcBef>
                <a:spcPct val="0"/>
              </a:spcBef>
              <a:buClrTx/>
              <a:buFontTx/>
              <a:buNone/>
            </a:pPr>
            <a:r>
              <a:rPr lang="zh-CN" altLang="en-US" sz="2400" b="1">
                <a:latin typeface="宋体" panose="02010600030101010101" pitchFamily="2" charset="-122"/>
              </a:rPr>
              <a:t>整个用户区</a:t>
            </a:r>
          </a:p>
        </p:txBody>
      </p:sp>
      <p:sp>
        <p:nvSpPr>
          <p:cNvPr id="51209" name="AutoShape 9"/>
          <p:cNvSpPr>
            <a:spLocks noChangeArrowheads="1"/>
          </p:cNvSpPr>
          <p:nvPr/>
        </p:nvSpPr>
        <p:spPr bwMode="auto">
          <a:xfrm>
            <a:off x="6681192" y="914995"/>
            <a:ext cx="2685065" cy="919401"/>
          </a:xfrm>
          <a:prstGeom prst="wedgeRoundRectCallout">
            <a:avLst>
              <a:gd name="adj1" fmla="val -49051"/>
              <a:gd name="adj2" fmla="val 80606"/>
              <a:gd name="adj3" fmla="val 16667"/>
            </a:avLst>
          </a:prstGeom>
          <a:solidFill>
            <a:srgbClr val="00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2400" dirty="0"/>
              <a:t>重画时将擦除</a:t>
            </a:r>
            <a:r>
              <a:rPr lang="zh-CN" altLang="en-US" sz="2400" dirty="0" smtClean="0"/>
              <a:t>背景</a:t>
            </a:r>
            <a:r>
              <a:rPr lang="en-US" altLang="zh-CN" sz="2400" dirty="0" smtClean="0"/>
              <a:t>(0</a:t>
            </a:r>
            <a:r>
              <a:rPr lang="zh-CN" altLang="en-US" sz="2400" dirty="0" smtClean="0"/>
              <a:t>为不</a:t>
            </a:r>
            <a:r>
              <a:rPr lang="zh-CN" altLang="en-US" sz="2400" dirty="0"/>
              <a:t>擦除</a:t>
            </a:r>
            <a:r>
              <a:rPr lang="en-US" altLang="zh-CN" sz="2400" dirty="0" smtClean="0"/>
              <a:t>)</a:t>
            </a:r>
            <a:endParaRPr lang="zh-CN" altLang="en-US" sz="2400" b="1" dirty="0">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 calcmode="lin" valueType="num">
                                      <p:cBhvr additive="base">
                                        <p:cTn id="7" dur="500"/>
                                        <p:tgtEl>
                                          <p:spTgt spid="51206"/>
                                        </p:tgtEl>
                                        <p:attrNameLst>
                                          <p:attrName>ppt_y</p:attrName>
                                        </p:attrNameLst>
                                      </p:cBhvr>
                                      <p:tavLst>
                                        <p:tav tm="0">
                                          <p:val>
                                            <p:strVal val="#ppt_y+#ppt_h*1.125000"/>
                                          </p:val>
                                        </p:tav>
                                        <p:tav tm="100000">
                                          <p:val>
                                            <p:strVal val="#ppt_y"/>
                                          </p:val>
                                        </p:tav>
                                      </p:tavLst>
                                    </p:anim>
                                    <p:animEffect transition="in" filter="wipe(up)">
                                      <p:cBhvr>
                                        <p:cTn id="8" dur="500"/>
                                        <p:tgtEl>
                                          <p:spTgt spid="5120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51207"/>
                                        </p:tgtEl>
                                        <p:attrNameLst>
                                          <p:attrName>style.visibility</p:attrName>
                                        </p:attrNameLst>
                                      </p:cBhvr>
                                      <p:to>
                                        <p:strVal val="visible"/>
                                      </p:to>
                                    </p:set>
                                    <p:anim calcmode="lin" valueType="num">
                                      <p:cBhvr additive="base">
                                        <p:cTn id="13" dur="500"/>
                                        <p:tgtEl>
                                          <p:spTgt spid="51207"/>
                                        </p:tgtEl>
                                        <p:attrNameLst>
                                          <p:attrName>ppt_x</p:attrName>
                                        </p:attrNameLst>
                                      </p:cBhvr>
                                      <p:tavLst>
                                        <p:tav tm="0">
                                          <p:val>
                                            <p:strVal val="#ppt_x-#ppt_w*1.125000"/>
                                          </p:val>
                                        </p:tav>
                                        <p:tav tm="100000">
                                          <p:val>
                                            <p:strVal val="#ppt_x"/>
                                          </p:val>
                                        </p:tav>
                                      </p:tavLst>
                                    </p:anim>
                                    <p:animEffect transition="in" filter="wipe(right)">
                                      <p:cBhvr>
                                        <p:cTn id="14" dur="500"/>
                                        <p:tgtEl>
                                          <p:spTgt spid="5120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2" fill="hold" grpId="0" nodeType="clickEffect">
                                  <p:stCondLst>
                                    <p:cond delay="0"/>
                                  </p:stCondLst>
                                  <p:childTnLst>
                                    <p:set>
                                      <p:cBhvr>
                                        <p:cTn id="18" dur="1" fill="hold">
                                          <p:stCondLst>
                                            <p:cond delay="0"/>
                                          </p:stCondLst>
                                        </p:cTn>
                                        <p:tgtEl>
                                          <p:spTgt spid="51208"/>
                                        </p:tgtEl>
                                        <p:attrNameLst>
                                          <p:attrName>style.visibility</p:attrName>
                                        </p:attrNameLst>
                                      </p:cBhvr>
                                      <p:to>
                                        <p:strVal val="visible"/>
                                      </p:to>
                                    </p:set>
                                    <p:anim calcmode="lin" valueType="num">
                                      <p:cBhvr additive="base">
                                        <p:cTn id="19" dur="500"/>
                                        <p:tgtEl>
                                          <p:spTgt spid="51208"/>
                                        </p:tgtEl>
                                        <p:attrNameLst>
                                          <p:attrName>ppt_x</p:attrName>
                                        </p:attrNameLst>
                                      </p:cBhvr>
                                      <p:tavLst>
                                        <p:tav tm="0">
                                          <p:val>
                                            <p:strVal val="#ppt_x+#ppt_w*1.125000"/>
                                          </p:val>
                                        </p:tav>
                                        <p:tav tm="100000">
                                          <p:val>
                                            <p:strVal val="#ppt_x"/>
                                          </p:val>
                                        </p:tav>
                                      </p:tavLst>
                                    </p:anim>
                                    <p:animEffect transition="in" filter="wipe(left)">
                                      <p:cBhvr>
                                        <p:cTn id="20" dur="500"/>
                                        <p:tgtEl>
                                          <p:spTgt spid="5120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51209"/>
                                        </p:tgtEl>
                                        <p:attrNameLst>
                                          <p:attrName>style.visibility</p:attrName>
                                        </p:attrNameLst>
                                      </p:cBhvr>
                                      <p:to>
                                        <p:strVal val="visible"/>
                                      </p:to>
                                    </p:set>
                                    <p:anim calcmode="lin" valueType="num">
                                      <p:cBhvr additive="base">
                                        <p:cTn id="25" dur="500"/>
                                        <p:tgtEl>
                                          <p:spTgt spid="51209"/>
                                        </p:tgtEl>
                                        <p:attrNameLst>
                                          <p:attrName>ppt_y</p:attrName>
                                        </p:attrNameLst>
                                      </p:cBhvr>
                                      <p:tavLst>
                                        <p:tav tm="0">
                                          <p:val>
                                            <p:strVal val="#ppt_y-#ppt_h*1.125000"/>
                                          </p:val>
                                        </p:tav>
                                        <p:tav tm="100000">
                                          <p:val>
                                            <p:strVal val="#ppt_y"/>
                                          </p:val>
                                        </p:tav>
                                      </p:tavLst>
                                    </p:anim>
                                    <p:animEffect transition="in" filter="wipe(down)">
                                      <p:cBhvr>
                                        <p:cTn id="26"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autoUpdateAnimBg="0"/>
      <p:bldP spid="51207" grpId="0" animBg="1" autoUpdateAnimBg="0"/>
      <p:bldP spid="51208" grpId="0" animBg="1" autoUpdateAnimBg="0"/>
      <p:bldP spid="5120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69850" y="30163"/>
            <a:ext cx="2216150" cy="579437"/>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b="1">
                <a:solidFill>
                  <a:srgbClr val="FF0000"/>
                </a:solidFill>
                <a:latin typeface="宋体" panose="02010600030101010101" pitchFamily="2" charset="-122"/>
              </a:rPr>
              <a:t>2.</a:t>
            </a:r>
            <a:r>
              <a:rPr lang="zh-CN" altLang="en-US" b="1">
                <a:solidFill>
                  <a:srgbClr val="FF0000"/>
                </a:solidFill>
                <a:latin typeface="宋体" panose="02010600030101010101" pitchFamily="2" charset="-122"/>
              </a:rPr>
              <a:t>图形刷新</a:t>
            </a:r>
            <a:endParaRPr lang="zh-CN" altLang="en-US"/>
          </a:p>
        </p:txBody>
      </p:sp>
      <p:grpSp>
        <p:nvGrpSpPr>
          <p:cNvPr id="9219" name="Group 23"/>
          <p:cNvGrpSpPr>
            <a:grpSpLocks/>
          </p:cNvGrpSpPr>
          <p:nvPr/>
        </p:nvGrpSpPr>
        <p:grpSpPr bwMode="auto">
          <a:xfrm>
            <a:off x="990600" y="762000"/>
            <a:ext cx="7099300" cy="1835150"/>
            <a:chOff x="576" y="480"/>
            <a:chExt cx="4128" cy="1156"/>
          </a:xfrm>
        </p:grpSpPr>
        <p:sp>
          <p:nvSpPr>
            <p:cNvPr id="9233" name="Text Box 3"/>
            <p:cNvSpPr txBox="1">
              <a:spLocks noChangeArrowheads="1"/>
            </p:cNvSpPr>
            <p:nvPr/>
          </p:nvSpPr>
          <p:spPr bwMode="auto">
            <a:xfrm>
              <a:off x="576" y="480"/>
              <a:ext cx="4128" cy="28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u="sng">
                  <a:solidFill>
                    <a:srgbClr val="FF3300"/>
                  </a:solidFill>
                </a:rPr>
                <a:t>图形刷新</a:t>
              </a:r>
              <a:r>
                <a:rPr lang="zh-CN" altLang="en-US" sz="2400" b="1">
                  <a:solidFill>
                    <a:srgbClr val="000000"/>
                  </a:solidFill>
                </a:rPr>
                <a:t>是绘图过程中必须考虑的重要问题</a:t>
              </a:r>
              <a:endParaRPr lang="zh-CN" altLang="en-US" sz="2400"/>
            </a:p>
          </p:txBody>
        </p:sp>
        <p:sp>
          <p:nvSpPr>
            <p:cNvPr id="9234" name="Text Box 10"/>
            <p:cNvSpPr txBox="1">
              <a:spLocks noChangeArrowheads="1"/>
            </p:cNvSpPr>
            <p:nvPr/>
          </p:nvSpPr>
          <p:spPr bwMode="auto">
            <a:xfrm>
              <a:off x="2208" y="864"/>
              <a:ext cx="1680" cy="772"/>
            </a:xfrm>
            <a:prstGeom prst="rect">
              <a:avLst/>
            </a:prstGeom>
            <a:solidFill>
              <a:srgbClr val="00FFFF"/>
            </a:solidFill>
            <a:ln w="38100">
              <a:solidFill>
                <a:srgbClr val="FF0000"/>
              </a:solidFill>
              <a:miter lim="800000"/>
              <a:headEnd/>
              <a:tailEnd/>
            </a:ln>
            <a:effectLst>
              <a:outerShdw dist="35921" dir="2700000" algn="ctr" rotWithShape="0">
                <a:srgbClr val="808080"/>
              </a:outerShdw>
            </a:effec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solidFill>
                    <a:srgbClr val="008000"/>
                  </a:solidFill>
                  <a:ea typeface="楷体" panose="02010609060101010101" pitchFamily="49" charset="-122"/>
                </a:rPr>
                <a:t>刷新请求</a:t>
              </a:r>
              <a:endParaRPr lang="zh-CN" altLang="en-US" sz="2400" b="1">
                <a:solidFill>
                  <a:srgbClr val="FF33CC"/>
                </a:solidFill>
                <a:ea typeface="楷体" panose="02010609060101010101" pitchFamily="49" charset="-122"/>
              </a:endParaRPr>
            </a:p>
            <a:p>
              <a:pPr eaLnBrk="1" hangingPunct="1">
                <a:spcBef>
                  <a:spcPct val="0"/>
                </a:spcBef>
                <a:buClrTx/>
                <a:buFontTx/>
                <a:buNone/>
              </a:pPr>
              <a:r>
                <a:rPr lang="zh-CN" altLang="en-US" sz="2400" b="1">
                  <a:solidFill>
                    <a:srgbClr val="6600CC"/>
                  </a:solidFill>
                  <a:ea typeface="楷体" panose="02010609060101010101" pitchFamily="49" charset="-122"/>
                </a:rPr>
                <a:t>对刷新请求的响应</a:t>
              </a:r>
              <a:endParaRPr lang="zh-CN" altLang="en-US" sz="2400" b="1">
                <a:solidFill>
                  <a:srgbClr val="FF00FF"/>
                </a:solidFill>
                <a:ea typeface="楷体" panose="02010609060101010101" pitchFamily="49" charset="-122"/>
              </a:endParaRPr>
            </a:p>
            <a:p>
              <a:pPr eaLnBrk="1" hangingPunct="1">
                <a:spcBef>
                  <a:spcPct val="0"/>
                </a:spcBef>
                <a:buClrTx/>
                <a:buFontTx/>
                <a:buNone/>
              </a:pPr>
              <a:r>
                <a:rPr lang="zh-CN" altLang="en-US" sz="2400" b="1">
                  <a:solidFill>
                    <a:srgbClr val="008000"/>
                  </a:solidFill>
                  <a:ea typeface="楷体" panose="02010609060101010101" pitchFamily="49" charset="-122"/>
                </a:rPr>
                <a:t>刷新方法</a:t>
              </a:r>
              <a:endParaRPr lang="zh-CN" altLang="en-US" sz="2400">
                <a:ea typeface="楷体" panose="02010609060101010101" pitchFamily="49" charset="-122"/>
              </a:endParaRPr>
            </a:p>
          </p:txBody>
        </p:sp>
        <p:grpSp>
          <p:nvGrpSpPr>
            <p:cNvPr id="9235" name="Group 13"/>
            <p:cNvGrpSpPr>
              <a:grpSpLocks/>
            </p:cNvGrpSpPr>
            <p:nvPr/>
          </p:nvGrpSpPr>
          <p:grpSpPr bwMode="auto">
            <a:xfrm>
              <a:off x="1008" y="720"/>
              <a:ext cx="1200" cy="480"/>
              <a:chOff x="1008" y="720"/>
              <a:chExt cx="1200" cy="480"/>
            </a:xfrm>
          </p:grpSpPr>
          <p:sp>
            <p:nvSpPr>
              <p:cNvPr id="9237" name="Line 11"/>
              <p:cNvSpPr>
                <a:spLocks noChangeShapeType="1"/>
              </p:cNvSpPr>
              <p:nvPr/>
            </p:nvSpPr>
            <p:spPr bwMode="auto">
              <a:xfrm>
                <a:off x="1008" y="720"/>
                <a:ext cx="0" cy="48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8" name="Line 12"/>
              <p:cNvSpPr>
                <a:spLocks noChangeShapeType="1"/>
              </p:cNvSpPr>
              <p:nvPr/>
            </p:nvSpPr>
            <p:spPr bwMode="auto">
              <a:xfrm>
                <a:off x="1008" y="1200"/>
                <a:ext cx="1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236" name="Text Box 15"/>
            <p:cNvSpPr txBox="1">
              <a:spLocks noChangeArrowheads="1"/>
            </p:cNvSpPr>
            <p:nvPr/>
          </p:nvSpPr>
          <p:spPr bwMode="auto">
            <a:xfrm>
              <a:off x="1394" y="991"/>
              <a:ext cx="436" cy="2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ClrTx/>
                <a:buFontTx/>
                <a:buNone/>
              </a:pPr>
              <a:r>
                <a:rPr lang="zh-CN" altLang="en-US" sz="2000">
                  <a:solidFill>
                    <a:srgbClr val="FF0000"/>
                  </a:solidFill>
                  <a:ea typeface="楷体" panose="02010609060101010101" pitchFamily="49" charset="-122"/>
                </a:rPr>
                <a:t>包括</a:t>
              </a:r>
            </a:p>
          </p:txBody>
        </p:sp>
      </p:grpSp>
      <p:sp>
        <p:nvSpPr>
          <p:cNvPr id="14340" name="Text Box 4"/>
          <p:cNvSpPr txBox="1">
            <a:spLocks noChangeArrowheads="1"/>
          </p:cNvSpPr>
          <p:nvPr/>
        </p:nvSpPr>
        <p:spPr bwMode="auto">
          <a:xfrm>
            <a:off x="165100" y="2286000"/>
            <a:ext cx="2163763" cy="4572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FF33CC"/>
                </a:solidFill>
              </a:rPr>
              <a:t>(1) </a:t>
            </a:r>
            <a:r>
              <a:rPr lang="zh-CN" altLang="en-US" sz="2400" b="1">
                <a:solidFill>
                  <a:srgbClr val="FF33CC"/>
                </a:solidFill>
              </a:rPr>
              <a:t>刷新请求</a:t>
            </a:r>
            <a:r>
              <a:rPr lang="zh-CN" altLang="en-US" sz="2400"/>
              <a:t>       </a:t>
            </a:r>
          </a:p>
        </p:txBody>
      </p:sp>
      <p:grpSp>
        <p:nvGrpSpPr>
          <p:cNvPr id="14368" name="Group 32"/>
          <p:cNvGrpSpPr>
            <a:grpSpLocks/>
          </p:cNvGrpSpPr>
          <p:nvPr/>
        </p:nvGrpSpPr>
        <p:grpSpPr bwMode="auto">
          <a:xfrm>
            <a:off x="1057275" y="2908300"/>
            <a:ext cx="5876925" cy="3721100"/>
            <a:chOff x="566" y="1832"/>
            <a:chExt cx="3417" cy="2344"/>
          </a:xfrm>
        </p:grpSpPr>
        <p:grpSp>
          <p:nvGrpSpPr>
            <p:cNvPr id="9229" name="Group 8"/>
            <p:cNvGrpSpPr>
              <a:grpSpLocks/>
            </p:cNvGrpSpPr>
            <p:nvPr/>
          </p:nvGrpSpPr>
          <p:grpSpPr bwMode="auto">
            <a:xfrm>
              <a:off x="566" y="2976"/>
              <a:ext cx="2400" cy="1200"/>
              <a:chOff x="336" y="2640"/>
              <a:chExt cx="2400" cy="1200"/>
            </a:xfrm>
          </p:grpSpPr>
          <p:sp>
            <p:nvSpPr>
              <p:cNvPr id="9231" name="Oval 5"/>
              <p:cNvSpPr>
                <a:spLocks noChangeArrowheads="1"/>
              </p:cNvSpPr>
              <p:nvPr/>
            </p:nvSpPr>
            <p:spPr bwMode="auto">
              <a:xfrm>
                <a:off x="336" y="2880"/>
                <a:ext cx="1728" cy="960"/>
              </a:xfrm>
              <a:prstGeom prst="ellipse">
                <a:avLst/>
              </a:prstGeom>
              <a:solidFill>
                <a:schemeClr val="accent1"/>
              </a:solidFill>
              <a:ln w="9525">
                <a:solidFill>
                  <a:srgbClr val="FF0000"/>
                </a:solidFill>
                <a:round/>
                <a:headEnd/>
                <a:tailEnd/>
              </a:ln>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pic>
            <p:nvPicPr>
              <p:cNvPr id="923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 y="2640"/>
                <a:ext cx="1392" cy="102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9230" name="AutoShape 19"/>
            <p:cNvSpPr>
              <a:spLocks noChangeArrowheads="1"/>
            </p:cNvSpPr>
            <p:nvPr/>
          </p:nvSpPr>
          <p:spPr bwMode="auto">
            <a:xfrm>
              <a:off x="1440" y="1832"/>
              <a:ext cx="2543" cy="1194"/>
            </a:xfrm>
            <a:prstGeom prst="cloudCallout">
              <a:avLst>
                <a:gd name="adj1" fmla="val -51889"/>
                <a:gd name="adj2" fmla="val 76676"/>
              </a:avLst>
            </a:prstGeom>
            <a:solidFill>
              <a:srgbClr val="00FFFF"/>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spcBef>
                  <a:spcPct val="0"/>
                </a:spcBef>
                <a:buClrTx/>
                <a:buFontTx/>
                <a:buNone/>
              </a:pPr>
              <a:r>
                <a:rPr lang="zh-CN" altLang="en-US" sz="2400" b="1">
                  <a:solidFill>
                    <a:srgbClr val="000000"/>
                  </a:solidFill>
                </a:rPr>
                <a:t>应用程序在窗口中</a:t>
              </a:r>
            </a:p>
            <a:p>
              <a:pPr algn="ctr" eaLnBrk="1" hangingPunct="1">
                <a:lnSpc>
                  <a:spcPct val="80000"/>
                </a:lnSpc>
                <a:spcBef>
                  <a:spcPct val="0"/>
                </a:spcBef>
                <a:buClrTx/>
                <a:buFontTx/>
                <a:buNone/>
              </a:pPr>
              <a:r>
                <a:rPr lang="zh-CN" altLang="en-US" sz="2400" b="1">
                  <a:solidFill>
                    <a:srgbClr val="000000"/>
                  </a:solidFill>
                </a:rPr>
                <a:t>绘制了一个椭圆，</a:t>
              </a:r>
            </a:p>
            <a:p>
              <a:pPr algn="ctr" eaLnBrk="1" hangingPunct="1">
                <a:lnSpc>
                  <a:spcPct val="80000"/>
                </a:lnSpc>
                <a:spcBef>
                  <a:spcPct val="0"/>
                </a:spcBef>
                <a:buClrTx/>
                <a:buFontTx/>
                <a:buNone/>
              </a:pPr>
              <a:r>
                <a:rPr lang="zh-CN" altLang="en-US" sz="2400" b="1">
                  <a:solidFill>
                    <a:srgbClr val="000000"/>
                  </a:solidFill>
                </a:rPr>
                <a:t>颜色列表框覆盖了</a:t>
              </a:r>
            </a:p>
            <a:p>
              <a:pPr algn="ctr" eaLnBrk="1" hangingPunct="1">
                <a:lnSpc>
                  <a:spcPct val="80000"/>
                </a:lnSpc>
                <a:spcBef>
                  <a:spcPct val="0"/>
                </a:spcBef>
                <a:buClrTx/>
                <a:buFontTx/>
                <a:buNone/>
              </a:pPr>
              <a:r>
                <a:rPr lang="zh-CN" altLang="en-US" sz="2400" b="1">
                  <a:solidFill>
                    <a:srgbClr val="000000"/>
                  </a:solidFill>
                </a:rPr>
                <a:t>椭圆的一部分</a:t>
              </a:r>
              <a:endParaRPr lang="zh-CN" altLang="en-US" sz="2400">
                <a:ea typeface="楷体" panose="02010609060101010101" pitchFamily="49" charset="-122"/>
              </a:endParaRPr>
            </a:p>
          </p:txBody>
        </p:sp>
      </p:grpSp>
      <p:sp>
        <p:nvSpPr>
          <p:cNvPr id="14345" name="Line 9"/>
          <p:cNvSpPr>
            <a:spLocks noChangeShapeType="1"/>
          </p:cNvSpPr>
          <p:nvPr/>
        </p:nvSpPr>
        <p:spPr bwMode="auto">
          <a:xfrm>
            <a:off x="5159375" y="5943600"/>
            <a:ext cx="1385888" cy="0"/>
          </a:xfrm>
          <a:prstGeom prst="line">
            <a:avLst/>
          </a:prstGeom>
          <a:noFill/>
          <a:ln w="5715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69" name="Group 33"/>
          <p:cNvGrpSpPr>
            <a:grpSpLocks/>
          </p:cNvGrpSpPr>
          <p:nvPr/>
        </p:nvGrpSpPr>
        <p:grpSpPr bwMode="auto">
          <a:xfrm>
            <a:off x="5861050" y="2605088"/>
            <a:ext cx="3876675" cy="4024312"/>
            <a:chOff x="3408" y="1641"/>
            <a:chExt cx="2254" cy="2535"/>
          </a:xfrm>
        </p:grpSpPr>
        <p:sp>
          <p:nvSpPr>
            <p:cNvPr id="9227" name="Oval 6"/>
            <p:cNvSpPr>
              <a:spLocks noChangeArrowheads="1"/>
            </p:cNvSpPr>
            <p:nvPr/>
          </p:nvSpPr>
          <p:spPr bwMode="auto">
            <a:xfrm>
              <a:off x="3830" y="3216"/>
              <a:ext cx="1728" cy="960"/>
            </a:xfrm>
            <a:prstGeom prst="ellipse">
              <a:avLst/>
            </a:prstGeom>
            <a:solidFill>
              <a:schemeClr val="accent1"/>
            </a:solidFill>
            <a:ln w="9525">
              <a:solidFill>
                <a:srgbClr val="FF9900"/>
              </a:solidFill>
              <a:round/>
              <a:headEnd/>
              <a:tailEnd/>
            </a:ln>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9228" name="AutoShape 21"/>
            <p:cNvSpPr>
              <a:spLocks noChangeArrowheads="1"/>
            </p:cNvSpPr>
            <p:nvPr/>
          </p:nvSpPr>
          <p:spPr bwMode="auto">
            <a:xfrm>
              <a:off x="3408" y="1641"/>
              <a:ext cx="2254" cy="1335"/>
            </a:xfrm>
            <a:prstGeom prst="cloudCallout">
              <a:avLst>
                <a:gd name="adj1" fmla="val 26130"/>
                <a:gd name="adj2" fmla="val 91125"/>
              </a:avLst>
            </a:prstGeom>
            <a:solidFill>
              <a:srgbClr val="00FFFF"/>
            </a:solidFill>
            <a:ln w="9525">
              <a:solidFill>
                <a:srgbClr val="FF99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ClrTx/>
                <a:buFontTx/>
                <a:buNone/>
              </a:pPr>
              <a:r>
                <a:rPr lang="zh-CN" altLang="en-US" sz="2400" b="1">
                  <a:solidFill>
                    <a:srgbClr val="000000"/>
                  </a:solidFill>
                </a:rPr>
                <a:t>关闭颜色选框后，</a:t>
              </a:r>
            </a:p>
            <a:p>
              <a:pPr eaLnBrk="1" hangingPunct="1">
                <a:lnSpc>
                  <a:spcPct val="90000"/>
                </a:lnSpc>
                <a:spcBef>
                  <a:spcPct val="0"/>
                </a:spcBef>
                <a:buClrTx/>
                <a:buFontTx/>
                <a:buNone/>
              </a:pPr>
              <a:r>
                <a:rPr lang="zh-CN" altLang="en-US" sz="2400" b="1">
                  <a:solidFill>
                    <a:srgbClr val="000000"/>
                  </a:solidFill>
                </a:rPr>
                <a:t>应用程序需要恢</a:t>
              </a:r>
            </a:p>
            <a:p>
              <a:pPr eaLnBrk="1" hangingPunct="1">
                <a:lnSpc>
                  <a:spcPct val="90000"/>
                </a:lnSpc>
                <a:spcBef>
                  <a:spcPct val="0"/>
                </a:spcBef>
                <a:buClrTx/>
                <a:buFontTx/>
                <a:buNone/>
              </a:pPr>
              <a:r>
                <a:rPr lang="zh-CN" altLang="en-US" sz="2400" b="1">
                  <a:solidFill>
                    <a:srgbClr val="000000"/>
                  </a:solidFill>
                </a:rPr>
                <a:t>复被覆盖部分的颜色和形状</a:t>
              </a:r>
            </a:p>
          </p:txBody>
        </p:sp>
      </p:grpSp>
      <p:grpSp>
        <p:nvGrpSpPr>
          <p:cNvPr id="14367" name="Group 31"/>
          <p:cNvGrpSpPr>
            <a:grpSpLocks/>
          </p:cNvGrpSpPr>
          <p:nvPr/>
        </p:nvGrpSpPr>
        <p:grpSpPr bwMode="auto">
          <a:xfrm>
            <a:off x="82550" y="2743200"/>
            <a:ext cx="2559050" cy="1589088"/>
            <a:chOff x="96" y="1728"/>
            <a:chExt cx="1248" cy="1001"/>
          </a:xfrm>
        </p:grpSpPr>
        <p:sp>
          <p:nvSpPr>
            <p:cNvPr id="9225" name="Text Box 26"/>
            <p:cNvSpPr txBox="1">
              <a:spLocks noChangeArrowheads="1"/>
            </p:cNvSpPr>
            <p:nvPr/>
          </p:nvSpPr>
          <p:spPr bwMode="auto">
            <a:xfrm>
              <a:off x="96" y="1973"/>
              <a:ext cx="1248" cy="756"/>
            </a:xfrm>
            <a:prstGeom prst="rect">
              <a:avLst/>
            </a:prstGeom>
            <a:solidFill>
              <a:srgbClr val="FFFFCC"/>
            </a:solidFill>
            <a:ln w="9525">
              <a:solidFill>
                <a:srgbClr val="FF0000"/>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None/>
              </a:pPr>
              <a:r>
                <a:rPr lang="zh-CN" altLang="zh-CN" sz="2400" b="1" dirty="0">
                  <a:solidFill>
                    <a:srgbClr val="000000"/>
                  </a:solidFill>
                </a:rPr>
                <a:t>对象穿</a:t>
              </a:r>
              <a:r>
                <a:rPr lang="zh-CN" altLang="zh-CN" sz="2400" b="1" dirty="0" smtClean="0">
                  <a:solidFill>
                    <a:srgbClr val="000000"/>
                  </a:solidFill>
                </a:rPr>
                <a:t>越</a:t>
              </a:r>
              <a:endParaRPr lang="zh-CN" altLang="zh-CN" sz="2400" b="1" dirty="0">
                <a:solidFill>
                  <a:srgbClr val="000000"/>
                </a:solidFill>
              </a:endParaRPr>
            </a:p>
            <a:p>
              <a:pPr>
                <a:spcBef>
                  <a:spcPct val="0"/>
                </a:spcBef>
                <a:buClrTx/>
                <a:buFontTx/>
                <a:buNone/>
              </a:pPr>
              <a:r>
                <a:rPr lang="zh-CN" altLang="en-US" sz="2400" b="1" dirty="0" smtClean="0">
                  <a:solidFill>
                    <a:srgbClr val="000000"/>
                  </a:solidFill>
                </a:rPr>
                <a:t>窗</a:t>
              </a:r>
              <a:r>
                <a:rPr lang="zh-CN" altLang="en-US" sz="2400" b="1" dirty="0">
                  <a:solidFill>
                    <a:srgbClr val="000000"/>
                  </a:solidFill>
                </a:rPr>
                <a:t>口移动</a:t>
              </a:r>
            </a:p>
            <a:p>
              <a:pPr>
                <a:spcBef>
                  <a:spcPct val="0"/>
                </a:spcBef>
                <a:buClrTx/>
                <a:buFontTx/>
                <a:buNone/>
              </a:pPr>
              <a:r>
                <a:rPr lang="zh-CN" altLang="en-US" sz="2400" b="1" dirty="0">
                  <a:solidFill>
                    <a:srgbClr val="000000"/>
                  </a:solidFill>
                </a:rPr>
                <a:t>被覆盖后的恢复</a:t>
              </a:r>
              <a:endParaRPr lang="zh-CN" altLang="en-US" sz="2000" b="1" dirty="0">
                <a:solidFill>
                  <a:srgbClr val="000000"/>
                </a:solidFill>
              </a:endParaRPr>
            </a:p>
          </p:txBody>
        </p:sp>
        <p:sp>
          <p:nvSpPr>
            <p:cNvPr id="9226" name="Line 30"/>
            <p:cNvSpPr>
              <a:spLocks noChangeShapeType="1"/>
            </p:cNvSpPr>
            <p:nvPr/>
          </p:nvSpPr>
          <p:spPr bwMode="auto">
            <a:xfrm flipV="1">
              <a:off x="672" y="1728"/>
              <a:ext cx="0" cy="240"/>
            </a:xfrm>
            <a:prstGeom prst="line">
              <a:avLst/>
            </a:prstGeom>
            <a:noFill/>
            <a:ln w="38100" cmpd="dbl">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randombar(horizontal)">
                                      <p:cBhvr>
                                        <p:cTn id="7" dur="500"/>
                                        <p:tgtEl>
                                          <p:spTgt spid="1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436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1436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4345"/>
                                        </p:tgtEl>
                                        <p:attrNameLst>
                                          <p:attrName>style.visibility</p:attrName>
                                        </p:attrNameLst>
                                      </p:cBhvr>
                                      <p:to>
                                        <p:strVal val="visible"/>
                                      </p:to>
                                    </p:set>
                                    <p:anim calcmode="lin" valueType="num">
                                      <p:cBhvr additive="base">
                                        <p:cTn id="20" dur="500" fill="hold"/>
                                        <p:tgtEl>
                                          <p:spTgt spid="14345"/>
                                        </p:tgtEl>
                                        <p:attrNameLst>
                                          <p:attrName>ppt_x</p:attrName>
                                        </p:attrNameLst>
                                      </p:cBhvr>
                                      <p:tavLst>
                                        <p:tav tm="0">
                                          <p:val>
                                            <p:strVal val="0-#ppt_w/2"/>
                                          </p:val>
                                        </p:tav>
                                        <p:tav tm="100000">
                                          <p:val>
                                            <p:strVal val="#ppt_x"/>
                                          </p:val>
                                        </p:tav>
                                      </p:tavLst>
                                    </p:anim>
                                    <p:anim calcmode="lin" valueType="num">
                                      <p:cBhvr additive="base">
                                        <p:cTn id="21" dur="500" fill="hold"/>
                                        <p:tgtEl>
                                          <p:spTgt spid="14345"/>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nodeType="clickEffect">
                                  <p:stCondLst>
                                    <p:cond delay="0"/>
                                  </p:stCondLst>
                                  <p:childTnLst>
                                    <p:set>
                                      <p:cBhvr>
                                        <p:cTn id="25" dur="1" fill="hold">
                                          <p:stCondLst>
                                            <p:cond delay="0"/>
                                          </p:stCondLst>
                                        </p:cTn>
                                        <p:tgtEl>
                                          <p:spTgt spid="14369"/>
                                        </p:tgtEl>
                                        <p:attrNameLst>
                                          <p:attrName>style.visibility</p:attrName>
                                        </p:attrNameLst>
                                      </p:cBhvr>
                                      <p:to>
                                        <p:strVal val="visible"/>
                                      </p:to>
                                    </p:set>
                                    <p:animEffect transition="in" filter="blinds(vertical)">
                                      <p:cBhvr>
                                        <p:cTn id="26" dur="500"/>
                                        <p:tgtEl>
                                          <p:spTgt spid="14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autoUpdateAnimBg="0"/>
      <p:bldP spid="1434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40</a:t>
            </a:fld>
            <a:endParaRPr lang="en-US" altLang="zh-CN"/>
          </a:p>
        </p:txBody>
      </p:sp>
      <p:sp>
        <p:nvSpPr>
          <p:cNvPr id="3" name="文本框 2"/>
          <p:cNvSpPr txBox="1"/>
          <p:nvPr/>
        </p:nvSpPr>
        <p:spPr>
          <a:xfrm>
            <a:off x="72008" y="44624"/>
            <a:ext cx="9777536" cy="6555641"/>
          </a:xfrm>
          <a:prstGeom prst="rect">
            <a:avLst/>
          </a:prstGeom>
          <a:noFill/>
        </p:spPr>
        <p:txBody>
          <a:bodyPr wrap="square" rtlCol="0">
            <a:spAutoFit/>
          </a:bodyPr>
          <a:lstStyle/>
          <a:p>
            <a:r>
              <a:rPr lang="en-US" altLang="zh-CN" b="1" dirty="0">
                <a:latin typeface="+mn-ea"/>
                <a:ea typeface="+mn-ea"/>
              </a:rPr>
              <a:t>#include &lt;</a:t>
            </a:r>
            <a:r>
              <a:rPr lang="en-US" altLang="zh-CN" b="1" dirty="0" err="1">
                <a:latin typeface="+mn-ea"/>
                <a:ea typeface="+mn-ea"/>
              </a:rPr>
              <a:t>windows.h</a:t>
            </a:r>
            <a:r>
              <a:rPr lang="en-US" altLang="zh-CN" b="1" dirty="0">
                <a:latin typeface="+mn-ea"/>
                <a:ea typeface="+mn-ea"/>
              </a:rPr>
              <a:t>&gt;</a:t>
            </a:r>
            <a:endParaRPr lang="zh-CN" altLang="zh-CN" b="1" dirty="0">
              <a:latin typeface="+mn-ea"/>
              <a:ea typeface="+mn-ea"/>
            </a:endParaRPr>
          </a:p>
          <a:p>
            <a:r>
              <a:rPr lang="en-US" altLang="zh-CN" b="1" dirty="0">
                <a:latin typeface="+mn-ea"/>
                <a:ea typeface="+mn-ea"/>
              </a:rPr>
              <a:t>#include &lt;</a:t>
            </a:r>
            <a:r>
              <a:rPr lang="en-US" altLang="zh-CN" b="1" dirty="0" err="1">
                <a:latin typeface="+mn-ea"/>
                <a:ea typeface="+mn-ea"/>
              </a:rPr>
              <a:t>math.h</a:t>
            </a:r>
            <a:r>
              <a:rPr lang="en-US" altLang="zh-CN" b="1" dirty="0">
                <a:latin typeface="+mn-ea"/>
                <a:ea typeface="+mn-ea"/>
              </a:rPr>
              <a:t>&gt;</a:t>
            </a:r>
            <a:endParaRPr lang="zh-CN" altLang="zh-CN" b="1" dirty="0">
              <a:latin typeface="+mn-ea"/>
              <a:ea typeface="+mn-ea"/>
            </a:endParaRPr>
          </a:p>
          <a:p>
            <a:r>
              <a:rPr lang="en-US" altLang="zh-CN" b="1" dirty="0">
                <a:latin typeface="+mn-ea"/>
                <a:ea typeface="+mn-ea"/>
              </a:rPr>
              <a:t>#define Pi 3.1415926</a:t>
            </a:r>
            <a:endParaRPr lang="zh-CN" altLang="zh-CN" b="1" dirty="0">
              <a:latin typeface="+mn-ea"/>
              <a:ea typeface="+mn-ea"/>
            </a:endParaRPr>
          </a:p>
          <a:p>
            <a:r>
              <a:rPr lang="en-US" altLang="zh-CN" sz="2000" b="1" dirty="0" smtClean="0">
                <a:latin typeface="+mn-ea"/>
                <a:ea typeface="+mn-ea"/>
              </a:rPr>
              <a:t>long </a:t>
            </a:r>
            <a:r>
              <a:rPr lang="en-US" altLang="zh-CN" sz="2000" b="1" dirty="0">
                <a:latin typeface="+mn-ea"/>
                <a:ea typeface="+mn-ea"/>
              </a:rPr>
              <a:t>WINAPI </a:t>
            </a:r>
            <a:r>
              <a:rPr lang="en-US" altLang="zh-CN" sz="2000" b="1" dirty="0" err="1">
                <a:latin typeface="+mn-ea"/>
                <a:ea typeface="+mn-ea"/>
              </a:rPr>
              <a:t>WndProc</a:t>
            </a:r>
            <a:r>
              <a:rPr lang="en-US" altLang="zh-CN" sz="2000" b="1" dirty="0">
                <a:latin typeface="+mn-ea"/>
                <a:ea typeface="+mn-ea"/>
              </a:rPr>
              <a:t>(HWND </a:t>
            </a:r>
            <a:r>
              <a:rPr lang="en-US" altLang="zh-CN" sz="2000" b="1" dirty="0" err="1">
                <a:latin typeface="+mn-ea"/>
                <a:ea typeface="+mn-ea"/>
              </a:rPr>
              <a:t>hWnd,UINT</a:t>
            </a:r>
            <a:r>
              <a:rPr lang="en-US" altLang="zh-CN" sz="2000" b="1" dirty="0">
                <a:latin typeface="+mn-ea"/>
                <a:ea typeface="+mn-ea"/>
              </a:rPr>
              <a:t> </a:t>
            </a:r>
            <a:r>
              <a:rPr lang="en-US" altLang="zh-CN" sz="2000" b="1" dirty="0" err="1">
                <a:latin typeface="+mn-ea"/>
                <a:ea typeface="+mn-ea"/>
              </a:rPr>
              <a:t>iMessage,UINT</a:t>
            </a:r>
            <a:r>
              <a:rPr lang="en-US" altLang="zh-CN" sz="2000" b="1" dirty="0">
                <a:latin typeface="+mn-ea"/>
                <a:ea typeface="+mn-ea"/>
              </a:rPr>
              <a:t> </a:t>
            </a:r>
            <a:r>
              <a:rPr lang="en-US" altLang="zh-CN" sz="2000" b="1" dirty="0" err="1">
                <a:latin typeface="+mn-ea"/>
                <a:ea typeface="+mn-ea"/>
              </a:rPr>
              <a:t>wParam,LONG</a:t>
            </a:r>
            <a:r>
              <a:rPr lang="en-US" altLang="zh-CN" sz="2000" b="1" dirty="0">
                <a:latin typeface="+mn-ea"/>
                <a:ea typeface="+mn-ea"/>
              </a:rPr>
              <a:t> </a:t>
            </a:r>
            <a:r>
              <a:rPr lang="en-US" altLang="zh-CN" sz="2000" b="1" dirty="0" err="1">
                <a:latin typeface="+mn-ea"/>
                <a:ea typeface="+mn-ea"/>
              </a:rPr>
              <a:t>lParam</a:t>
            </a:r>
            <a:r>
              <a:rPr lang="en-US" altLang="zh-CN" sz="2000" b="1" dirty="0">
                <a:latin typeface="+mn-ea"/>
                <a:ea typeface="+mn-ea"/>
              </a:rPr>
              <a:t>);</a:t>
            </a:r>
            <a:endParaRPr lang="zh-CN" altLang="zh-CN" sz="2000" b="1" dirty="0">
              <a:latin typeface="+mn-ea"/>
              <a:ea typeface="+mn-ea"/>
            </a:endParaRPr>
          </a:p>
          <a:p>
            <a:r>
              <a:rPr lang="en-US" altLang="zh-CN" b="1" dirty="0">
                <a:latin typeface="+mn-ea"/>
                <a:ea typeface="+mn-ea"/>
              </a:rPr>
              <a:t>double </a:t>
            </a:r>
            <a:r>
              <a:rPr lang="en-US" altLang="zh-CN" b="1" dirty="0" err="1">
                <a:latin typeface="+mn-ea"/>
                <a:ea typeface="+mn-ea"/>
              </a:rPr>
              <a:t>dfTheta</a:t>
            </a:r>
            <a:r>
              <a:rPr lang="en-US" altLang="zh-CN" b="1" dirty="0">
                <a:latin typeface="+mn-ea"/>
                <a:ea typeface="+mn-ea"/>
              </a:rPr>
              <a:t>=0,dfRange=100.0;	</a:t>
            </a:r>
            <a:r>
              <a:rPr lang="en-US" altLang="zh-CN" b="1" dirty="0" smtClean="0">
                <a:latin typeface="+mn-ea"/>
                <a:ea typeface="+mn-ea"/>
              </a:rPr>
              <a:t>//</a:t>
            </a:r>
            <a:r>
              <a:rPr lang="zh-CN" altLang="zh-CN" b="1" dirty="0">
                <a:latin typeface="+mn-ea"/>
                <a:ea typeface="+mn-ea"/>
              </a:rPr>
              <a:t>正弦曲线的角度变量</a:t>
            </a:r>
          </a:p>
          <a:p>
            <a:r>
              <a:rPr lang="en-US" altLang="zh-CN" b="1" dirty="0">
                <a:latin typeface="+mn-ea"/>
                <a:ea typeface="+mn-ea"/>
              </a:rPr>
              <a:t>long </a:t>
            </a:r>
            <a:r>
              <a:rPr lang="en-US" altLang="zh-CN" b="1" dirty="0" err="1">
                <a:latin typeface="+mn-ea"/>
                <a:ea typeface="+mn-ea"/>
              </a:rPr>
              <a:t>i</a:t>
            </a:r>
            <a:r>
              <a:rPr lang="en-US" altLang="zh-CN" b="1" dirty="0">
                <a:latin typeface="+mn-ea"/>
                <a:ea typeface="+mn-ea"/>
              </a:rPr>
              <a:t>=0,j=0;</a:t>
            </a:r>
            <a:endParaRPr lang="zh-CN" altLang="zh-CN" b="1" dirty="0">
              <a:latin typeface="+mn-ea"/>
              <a:ea typeface="+mn-ea"/>
            </a:endParaRPr>
          </a:p>
          <a:p>
            <a:r>
              <a:rPr lang="en-US" altLang="zh-CN" b="1" dirty="0">
                <a:latin typeface="+mn-ea"/>
                <a:ea typeface="+mn-ea"/>
              </a:rPr>
              <a:t>long </a:t>
            </a:r>
            <a:r>
              <a:rPr lang="en-US" altLang="zh-CN" b="1" dirty="0" err="1">
                <a:latin typeface="+mn-ea"/>
                <a:ea typeface="+mn-ea"/>
              </a:rPr>
              <a:t>lCentreX</a:t>
            </a:r>
            <a:r>
              <a:rPr lang="en-US" altLang="zh-CN" b="1" dirty="0">
                <a:latin typeface="+mn-ea"/>
                <a:ea typeface="+mn-ea"/>
              </a:rPr>
              <a:t>=0,lCentreY=0,lRadious=(long)(0.2*</a:t>
            </a:r>
            <a:r>
              <a:rPr lang="en-US" altLang="zh-CN" b="1" dirty="0" err="1">
                <a:latin typeface="+mn-ea"/>
                <a:ea typeface="+mn-ea"/>
              </a:rPr>
              <a:t>dfRange</a:t>
            </a:r>
            <a:r>
              <a:rPr lang="en-US" altLang="zh-CN" b="1" dirty="0" smtClean="0">
                <a:latin typeface="+mn-ea"/>
                <a:ea typeface="+mn-ea"/>
              </a:rPr>
              <a:t>);</a:t>
            </a:r>
          </a:p>
          <a:p>
            <a:r>
              <a:rPr lang="en-US" altLang="zh-CN" b="1" dirty="0">
                <a:latin typeface="+mn-ea"/>
                <a:ea typeface="+mn-ea"/>
              </a:rPr>
              <a:t>	</a:t>
            </a:r>
            <a:r>
              <a:rPr lang="en-US" altLang="zh-CN" b="1" dirty="0" smtClean="0">
                <a:latin typeface="+mn-ea"/>
                <a:ea typeface="+mn-ea"/>
              </a:rPr>
              <a:t>				</a:t>
            </a:r>
            <a:r>
              <a:rPr lang="en-US" altLang="zh-CN" b="1" dirty="0">
                <a:latin typeface="+mn-ea"/>
                <a:ea typeface="+mn-ea"/>
              </a:rPr>
              <a:t>	//</a:t>
            </a:r>
            <a:r>
              <a:rPr lang="zh-CN" altLang="zh-CN" b="1" dirty="0">
                <a:latin typeface="+mn-ea"/>
                <a:ea typeface="+mn-ea"/>
              </a:rPr>
              <a:t>定义圆心坐标和圆坐标</a:t>
            </a:r>
          </a:p>
          <a:p>
            <a:r>
              <a:rPr lang="en-US" altLang="zh-CN" b="1" dirty="0">
                <a:latin typeface="+mn-ea"/>
                <a:ea typeface="+mn-ea"/>
              </a:rPr>
              <a:t>POINT </a:t>
            </a:r>
            <a:r>
              <a:rPr lang="en-US" altLang="zh-CN" b="1" dirty="0" err="1">
                <a:latin typeface="+mn-ea"/>
                <a:ea typeface="+mn-ea"/>
              </a:rPr>
              <a:t>lpSin</a:t>
            </a:r>
            <a:r>
              <a:rPr lang="en-US" altLang="zh-CN" b="1" dirty="0">
                <a:latin typeface="+mn-ea"/>
                <a:ea typeface="+mn-ea"/>
              </a:rPr>
              <a:t>[100];				//</a:t>
            </a:r>
            <a:r>
              <a:rPr lang="zh-CN" altLang="zh-CN" b="1" dirty="0">
                <a:latin typeface="+mn-ea"/>
                <a:ea typeface="+mn-ea"/>
              </a:rPr>
              <a:t>定义正弦曲线的点坐标</a:t>
            </a:r>
          </a:p>
          <a:p>
            <a:r>
              <a:rPr lang="en-US" altLang="zh-CN" sz="1600" b="1" dirty="0" err="1">
                <a:latin typeface="+mn-ea"/>
                <a:ea typeface="+mn-ea"/>
              </a:rPr>
              <a:t>int</a:t>
            </a:r>
            <a:r>
              <a:rPr lang="en-US" altLang="zh-CN" sz="1600" b="1" dirty="0">
                <a:latin typeface="+mn-ea"/>
                <a:ea typeface="+mn-ea"/>
              </a:rPr>
              <a:t> WINAPI </a:t>
            </a:r>
            <a:r>
              <a:rPr lang="en-US" altLang="zh-CN" sz="1600" b="1" dirty="0" err="1">
                <a:latin typeface="+mn-ea"/>
                <a:ea typeface="+mn-ea"/>
              </a:rPr>
              <a:t>WinMain</a:t>
            </a:r>
            <a:r>
              <a:rPr lang="en-US" altLang="zh-CN" sz="1600" b="1" dirty="0">
                <a:latin typeface="+mn-ea"/>
                <a:ea typeface="+mn-ea"/>
              </a:rPr>
              <a:t>(HINSTANCE </a:t>
            </a:r>
            <a:r>
              <a:rPr lang="en-US" altLang="zh-CN" sz="1600" b="1" dirty="0" err="1">
                <a:latin typeface="+mn-ea"/>
                <a:ea typeface="+mn-ea"/>
              </a:rPr>
              <a:t>hInstance,HINSTANCE</a:t>
            </a:r>
            <a:r>
              <a:rPr lang="en-US" altLang="zh-CN" sz="1600" b="1" dirty="0">
                <a:latin typeface="+mn-ea"/>
                <a:ea typeface="+mn-ea"/>
              </a:rPr>
              <a:t> </a:t>
            </a:r>
            <a:r>
              <a:rPr lang="en-US" altLang="zh-CN" sz="1600" b="1" dirty="0" err="1">
                <a:latin typeface="+mn-ea"/>
                <a:ea typeface="+mn-ea"/>
              </a:rPr>
              <a:t>hPrevInstance,LPSTR</a:t>
            </a:r>
            <a:r>
              <a:rPr lang="en-US" altLang="zh-CN" sz="1600" b="1" dirty="0">
                <a:latin typeface="+mn-ea"/>
                <a:ea typeface="+mn-ea"/>
              </a:rPr>
              <a:t> </a:t>
            </a:r>
            <a:r>
              <a:rPr lang="en-US" altLang="zh-CN" sz="1600" b="1" dirty="0" err="1">
                <a:latin typeface="+mn-ea"/>
                <a:ea typeface="+mn-ea"/>
              </a:rPr>
              <a:t>lpCmdLine,int</a:t>
            </a:r>
            <a:r>
              <a:rPr lang="en-US" altLang="zh-CN" sz="1600" b="1" dirty="0">
                <a:latin typeface="+mn-ea"/>
                <a:ea typeface="+mn-ea"/>
              </a:rPr>
              <a:t> </a:t>
            </a:r>
            <a:r>
              <a:rPr lang="en-US" altLang="zh-CN" sz="1600" b="1" dirty="0" err="1">
                <a:latin typeface="+mn-ea"/>
                <a:ea typeface="+mn-ea"/>
              </a:rPr>
              <a:t>nCmdShow</a:t>
            </a:r>
            <a:r>
              <a:rPr lang="en-US" altLang="zh-CN" sz="1600" b="1" dirty="0">
                <a:latin typeface="+mn-ea"/>
                <a:ea typeface="+mn-ea"/>
              </a:rPr>
              <a:t>)</a:t>
            </a:r>
            <a:endParaRPr lang="zh-CN" altLang="zh-CN" sz="1600" b="1" dirty="0">
              <a:latin typeface="+mn-ea"/>
              <a:ea typeface="+mn-ea"/>
            </a:endParaRPr>
          </a:p>
          <a:p>
            <a:r>
              <a:rPr lang="en-US" altLang="zh-CN" b="1" dirty="0" smtClean="0">
                <a:latin typeface="+mn-ea"/>
                <a:ea typeface="+mn-ea"/>
              </a:rPr>
              <a:t>{</a:t>
            </a:r>
            <a:r>
              <a:rPr lang="en-US" altLang="zh-CN" b="1" dirty="0">
                <a:latin typeface="+mn-ea"/>
                <a:ea typeface="+mn-ea"/>
              </a:rPr>
              <a:t>	MSG Message;			//</a:t>
            </a:r>
            <a:r>
              <a:rPr lang="zh-CN" altLang="zh-CN" b="1" dirty="0">
                <a:latin typeface="+mn-ea"/>
                <a:ea typeface="+mn-ea"/>
              </a:rPr>
              <a:t>定义消息变量</a:t>
            </a:r>
          </a:p>
          <a:p>
            <a:r>
              <a:rPr lang="en-US" altLang="zh-CN" b="1" dirty="0">
                <a:latin typeface="+mn-ea"/>
                <a:ea typeface="+mn-ea"/>
              </a:rPr>
              <a:t>	HWND </a:t>
            </a:r>
            <a:r>
              <a:rPr lang="en-US" altLang="zh-CN" b="1" dirty="0" err="1">
                <a:latin typeface="+mn-ea"/>
                <a:ea typeface="+mn-ea"/>
              </a:rPr>
              <a:t>hWnd</a:t>
            </a:r>
            <a:r>
              <a:rPr lang="en-US" altLang="zh-CN" b="1" dirty="0">
                <a:latin typeface="+mn-ea"/>
                <a:ea typeface="+mn-ea"/>
              </a:rPr>
              <a:t>;				//</a:t>
            </a:r>
            <a:r>
              <a:rPr lang="zh-CN" altLang="zh-CN" b="1" dirty="0">
                <a:latin typeface="+mn-ea"/>
                <a:ea typeface="+mn-ea"/>
              </a:rPr>
              <a:t>定义窗口句柄</a:t>
            </a:r>
          </a:p>
          <a:p>
            <a:r>
              <a:rPr lang="en-US" altLang="zh-CN" b="1" dirty="0">
                <a:latin typeface="+mn-ea"/>
                <a:ea typeface="+mn-ea"/>
              </a:rPr>
              <a:t>	WNDCLASS </a:t>
            </a:r>
            <a:r>
              <a:rPr lang="en-US" altLang="zh-CN" b="1" dirty="0" err="1">
                <a:latin typeface="+mn-ea"/>
                <a:ea typeface="+mn-ea"/>
              </a:rPr>
              <a:t>WndClass</a:t>
            </a:r>
            <a:r>
              <a:rPr lang="en-US" altLang="zh-CN" b="1" dirty="0" smtClean="0">
                <a:latin typeface="+mn-ea"/>
                <a:ea typeface="+mn-ea"/>
              </a:rPr>
              <a:t>;</a:t>
            </a:r>
            <a:r>
              <a:rPr lang="en-US" altLang="zh-CN" b="1" dirty="0">
                <a:latin typeface="+mn-ea"/>
                <a:ea typeface="+mn-ea"/>
              </a:rPr>
              <a:t>		//</a:t>
            </a:r>
            <a:r>
              <a:rPr lang="zh-CN" altLang="zh-CN" b="1" dirty="0">
                <a:latin typeface="+mn-ea"/>
                <a:ea typeface="+mn-ea"/>
              </a:rPr>
              <a:t>定义窗口类</a:t>
            </a:r>
          </a:p>
          <a:p>
            <a:r>
              <a:rPr lang="en-US" altLang="zh-CN" b="1" dirty="0">
                <a:latin typeface="+mn-ea"/>
                <a:ea typeface="+mn-ea"/>
              </a:rPr>
              <a:t>	</a:t>
            </a:r>
            <a:r>
              <a:rPr lang="en-US" altLang="zh-CN" b="1" dirty="0" err="1">
                <a:latin typeface="+mn-ea"/>
                <a:ea typeface="+mn-ea"/>
              </a:rPr>
              <a:t>WndClass.cbClsExtra</a:t>
            </a:r>
            <a:r>
              <a:rPr lang="en-US" altLang="zh-CN" b="1" dirty="0">
                <a:latin typeface="+mn-ea"/>
                <a:ea typeface="+mn-ea"/>
              </a:rPr>
              <a:t>=0;		//</a:t>
            </a:r>
            <a:r>
              <a:rPr lang="zh-CN" altLang="zh-CN" b="1" dirty="0">
                <a:latin typeface="+mn-ea"/>
                <a:ea typeface="+mn-ea"/>
              </a:rPr>
              <a:t>无窗口类扩展</a:t>
            </a:r>
          </a:p>
          <a:p>
            <a:r>
              <a:rPr lang="en-US" altLang="zh-CN" b="1" dirty="0">
                <a:latin typeface="+mn-ea"/>
                <a:ea typeface="+mn-ea"/>
              </a:rPr>
              <a:t>	</a:t>
            </a:r>
            <a:r>
              <a:rPr lang="en-US" altLang="zh-CN" b="1" dirty="0" err="1">
                <a:latin typeface="+mn-ea"/>
                <a:ea typeface="+mn-ea"/>
              </a:rPr>
              <a:t>WndClass.cbWndExtra</a:t>
            </a:r>
            <a:r>
              <a:rPr lang="en-US" altLang="zh-CN" b="1" dirty="0">
                <a:latin typeface="+mn-ea"/>
                <a:ea typeface="+mn-ea"/>
              </a:rPr>
              <a:t>=0;		//</a:t>
            </a:r>
            <a:r>
              <a:rPr lang="zh-CN" altLang="zh-CN" b="1" dirty="0">
                <a:latin typeface="+mn-ea"/>
                <a:ea typeface="+mn-ea"/>
              </a:rPr>
              <a:t>无窗口实例扩展</a:t>
            </a:r>
          </a:p>
          <a:p>
            <a:r>
              <a:rPr lang="en-US" altLang="zh-CN" b="1" dirty="0">
                <a:latin typeface="+mn-ea"/>
                <a:ea typeface="+mn-ea"/>
              </a:rPr>
              <a:t>	</a:t>
            </a:r>
            <a:r>
              <a:rPr lang="en-US" altLang="zh-CN" sz="2000" b="1" dirty="0" err="1">
                <a:latin typeface="+mn-ea"/>
                <a:ea typeface="+mn-ea"/>
              </a:rPr>
              <a:t>WndClass.hbrBackground</a:t>
            </a:r>
            <a:r>
              <a:rPr lang="en-US" altLang="zh-CN" sz="2000" b="1" dirty="0">
                <a:latin typeface="+mn-ea"/>
                <a:ea typeface="+mn-ea"/>
              </a:rPr>
              <a:t>=(HBRUSH)(</a:t>
            </a:r>
            <a:r>
              <a:rPr lang="en-US" altLang="zh-CN" sz="2000" b="1" dirty="0" err="1">
                <a:latin typeface="+mn-ea"/>
                <a:ea typeface="+mn-ea"/>
              </a:rPr>
              <a:t>GetStockObject</a:t>
            </a:r>
            <a:r>
              <a:rPr lang="en-US" altLang="zh-CN" sz="2000" b="1" dirty="0">
                <a:latin typeface="+mn-ea"/>
                <a:ea typeface="+mn-ea"/>
              </a:rPr>
              <a:t>(WHITE_BRUSH</a:t>
            </a:r>
            <a:r>
              <a:rPr lang="en-US" altLang="zh-CN" sz="2000" b="1" dirty="0" smtClean="0">
                <a:latin typeface="+mn-ea"/>
                <a:ea typeface="+mn-ea"/>
              </a:rPr>
              <a:t>));//</a:t>
            </a:r>
            <a:r>
              <a:rPr lang="zh-CN" altLang="zh-CN" sz="2000" b="1" dirty="0">
                <a:latin typeface="+mn-ea"/>
                <a:ea typeface="+mn-ea"/>
              </a:rPr>
              <a:t>背</a:t>
            </a:r>
            <a:r>
              <a:rPr lang="zh-CN" altLang="zh-CN" sz="2000" b="1" dirty="0" smtClean="0">
                <a:latin typeface="+mn-ea"/>
                <a:ea typeface="+mn-ea"/>
              </a:rPr>
              <a:t>景</a:t>
            </a:r>
            <a:r>
              <a:rPr lang="en-US" altLang="zh-CN" b="1" dirty="0">
                <a:latin typeface="+mn-ea"/>
                <a:ea typeface="+mn-ea"/>
              </a:rPr>
              <a:t>	</a:t>
            </a:r>
            <a:r>
              <a:rPr lang="en-US" altLang="zh-CN" b="1" dirty="0" err="1">
                <a:latin typeface="+mn-ea"/>
                <a:ea typeface="+mn-ea"/>
              </a:rPr>
              <a:t>WndClass.hCursor</a:t>
            </a:r>
            <a:r>
              <a:rPr lang="en-US" altLang="zh-CN" b="1" dirty="0">
                <a:latin typeface="+mn-ea"/>
                <a:ea typeface="+mn-ea"/>
              </a:rPr>
              <a:t>=</a:t>
            </a:r>
            <a:r>
              <a:rPr lang="en-US" altLang="zh-CN" b="1" dirty="0" err="1">
                <a:latin typeface="+mn-ea"/>
                <a:ea typeface="+mn-ea"/>
              </a:rPr>
              <a:t>LoadCursor</a:t>
            </a:r>
            <a:r>
              <a:rPr lang="en-US" altLang="zh-CN" b="1" dirty="0">
                <a:latin typeface="+mn-ea"/>
                <a:ea typeface="+mn-ea"/>
              </a:rPr>
              <a:t>(NULL,IDC_ARROW</a:t>
            </a:r>
            <a:r>
              <a:rPr lang="en-US" altLang="zh-CN" b="1" dirty="0" smtClean="0">
                <a:latin typeface="+mn-ea"/>
                <a:ea typeface="+mn-ea"/>
              </a:rPr>
              <a:t>);//</a:t>
            </a:r>
            <a:r>
              <a:rPr lang="zh-CN" altLang="zh-CN" b="1" dirty="0" smtClean="0">
                <a:latin typeface="+mn-ea"/>
                <a:ea typeface="+mn-ea"/>
              </a:rPr>
              <a:t>箭</a:t>
            </a:r>
            <a:r>
              <a:rPr lang="zh-CN" altLang="zh-CN" b="1" dirty="0">
                <a:latin typeface="+mn-ea"/>
                <a:ea typeface="+mn-ea"/>
              </a:rPr>
              <a:t>头光标</a:t>
            </a:r>
          </a:p>
          <a:p>
            <a:r>
              <a:rPr lang="en-US" altLang="zh-CN" b="1" dirty="0">
                <a:latin typeface="+mn-ea"/>
                <a:ea typeface="+mn-ea"/>
              </a:rPr>
              <a:t>	</a:t>
            </a:r>
            <a:r>
              <a:rPr lang="en-US" altLang="zh-CN" b="1" dirty="0" err="1">
                <a:latin typeface="+mn-ea"/>
                <a:ea typeface="+mn-ea"/>
              </a:rPr>
              <a:t>WndClass.hIcon</a:t>
            </a:r>
            <a:r>
              <a:rPr lang="en-US" altLang="zh-CN" b="1" dirty="0">
                <a:latin typeface="+mn-ea"/>
                <a:ea typeface="+mn-ea"/>
              </a:rPr>
              <a:t>=</a:t>
            </a:r>
            <a:r>
              <a:rPr lang="en-US" altLang="zh-CN" b="1" dirty="0" err="1">
                <a:latin typeface="+mn-ea"/>
                <a:ea typeface="+mn-ea"/>
              </a:rPr>
              <a:t>LoadIcon</a:t>
            </a:r>
            <a:r>
              <a:rPr lang="en-US" altLang="zh-CN" b="1" dirty="0">
                <a:latin typeface="+mn-ea"/>
                <a:ea typeface="+mn-ea"/>
              </a:rPr>
              <a:t>(NULL,IDI_APPLICATION</a:t>
            </a:r>
            <a:r>
              <a:rPr lang="en-US" altLang="zh-CN" b="1" dirty="0" smtClean="0">
                <a:latin typeface="+mn-ea"/>
                <a:ea typeface="+mn-ea"/>
              </a:rPr>
              <a:t>);</a:t>
            </a:r>
            <a:r>
              <a:rPr lang="en-US" altLang="zh-CN" sz="1800" b="1" dirty="0" smtClean="0">
                <a:latin typeface="+mn-ea"/>
                <a:ea typeface="+mn-ea"/>
              </a:rPr>
              <a:t>//</a:t>
            </a:r>
            <a:r>
              <a:rPr lang="zh-CN" altLang="zh-CN" sz="1800" b="1" dirty="0" smtClean="0">
                <a:latin typeface="+mn-ea"/>
                <a:ea typeface="+mn-ea"/>
              </a:rPr>
              <a:t>缺</a:t>
            </a:r>
            <a:r>
              <a:rPr lang="zh-CN" altLang="zh-CN" sz="1800" b="1" dirty="0">
                <a:latin typeface="+mn-ea"/>
                <a:ea typeface="+mn-ea"/>
              </a:rPr>
              <a:t>省图</a:t>
            </a:r>
            <a:r>
              <a:rPr lang="zh-CN" altLang="zh-CN" sz="1800" b="1" dirty="0" smtClean="0">
                <a:latin typeface="+mn-ea"/>
                <a:ea typeface="+mn-ea"/>
              </a:rPr>
              <a:t>标</a:t>
            </a:r>
            <a:endParaRPr lang="zh-CN" altLang="zh-CN" sz="1800" b="1" dirty="0">
              <a:latin typeface="+mn-ea"/>
              <a:ea typeface="+mn-ea"/>
            </a:endParaRPr>
          </a:p>
        </p:txBody>
      </p:sp>
    </p:spTree>
    <p:extLst>
      <p:ext uri="{BB962C8B-B14F-4D97-AF65-F5344CB8AC3E}">
        <p14:creationId xmlns:p14="http://schemas.microsoft.com/office/powerpoint/2010/main" val="2205873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41</a:t>
            </a:fld>
            <a:endParaRPr lang="en-US" altLang="zh-CN"/>
          </a:p>
        </p:txBody>
      </p:sp>
      <p:sp>
        <p:nvSpPr>
          <p:cNvPr id="3" name="文本框 2"/>
          <p:cNvSpPr txBox="1"/>
          <p:nvPr/>
        </p:nvSpPr>
        <p:spPr>
          <a:xfrm>
            <a:off x="72008" y="44624"/>
            <a:ext cx="9777536" cy="6740307"/>
          </a:xfrm>
          <a:prstGeom prst="rect">
            <a:avLst/>
          </a:prstGeom>
          <a:noFill/>
        </p:spPr>
        <p:txBody>
          <a:bodyPr wrap="square" rtlCol="0">
            <a:spAutoFit/>
          </a:bodyPr>
          <a:lstStyle/>
          <a:p>
            <a:r>
              <a:rPr lang="en-US" altLang="zh-CN" b="1" dirty="0">
                <a:latin typeface="+mn-ea"/>
                <a:ea typeface="+mn-ea"/>
              </a:rPr>
              <a:t>	</a:t>
            </a:r>
            <a:r>
              <a:rPr lang="en-US" altLang="zh-CN" b="1" dirty="0" err="1">
                <a:latin typeface="+mn-ea"/>
                <a:ea typeface="+mn-ea"/>
              </a:rPr>
              <a:t>WndClass.hInstance</a:t>
            </a:r>
            <a:r>
              <a:rPr lang="en-US" altLang="zh-CN" b="1" dirty="0">
                <a:latin typeface="+mn-ea"/>
                <a:ea typeface="+mn-ea"/>
              </a:rPr>
              <a:t>=</a:t>
            </a:r>
            <a:r>
              <a:rPr lang="en-US" altLang="zh-CN" b="1" dirty="0" err="1">
                <a:latin typeface="+mn-ea"/>
                <a:ea typeface="+mn-ea"/>
              </a:rPr>
              <a:t>hInstance</a:t>
            </a:r>
            <a:r>
              <a:rPr lang="en-US" altLang="zh-CN" b="1" dirty="0">
                <a:latin typeface="+mn-ea"/>
                <a:ea typeface="+mn-ea"/>
              </a:rPr>
              <a:t>;		//</a:t>
            </a:r>
            <a:r>
              <a:rPr lang="zh-CN" altLang="zh-CN" b="1" dirty="0">
                <a:latin typeface="+mn-ea"/>
                <a:ea typeface="+mn-ea"/>
              </a:rPr>
              <a:t>当前应用程序句柄</a:t>
            </a:r>
          </a:p>
          <a:p>
            <a:r>
              <a:rPr lang="en-US" altLang="zh-CN" b="1" dirty="0">
                <a:latin typeface="+mn-ea"/>
                <a:ea typeface="+mn-ea"/>
              </a:rPr>
              <a:t>	</a:t>
            </a:r>
            <a:r>
              <a:rPr lang="en-US" altLang="zh-CN" b="1" dirty="0" err="1">
                <a:latin typeface="+mn-ea"/>
                <a:ea typeface="+mn-ea"/>
              </a:rPr>
              <a:t>WndClass.lpfnWndProc</a:t>
            </a:r>
            <a:r>
              <a:rPr lang="en-US" altLang="zh-CN" b="1" dirty="0">
                <a:latin typeface="+mn-ea"/>
                <a:ea typeface="+mn-ea"/>
              </a:rPr>
              <a:t>=</a:t>
            </a:r>
            <a:r>
              <a:rPr lang="en-US" altLang="zh-CN" b="1" dirty="0" err="1">
                <a:solidFill>
                  <a:srgbClr val="FF0000"/>
                </a:solidFill>
                <a:latin typeface="+mn-ea"/>
                <a:ea typeface="+mn-ea"/>
              </a:rPr>
              <a:t>WndProc</a:t>
            </a:r>
            <a:r>
              <a:rPr lang="en-US" altLang="zh-CN" b="1" dirty="0">
                <a:latin typeface="+mn-ea"/>
                <a:ea typeface="+mn-ea"/>
              </a:rPr>
              <a:t>;		//</a:t>
            </a:r>
            <a:r>
              <a:rPr lang="zh-CN" altLang="zh-CN" b="1" dirty="0">
                <a:latin typeface="+mn-ea"/>
                <a:ea typeface="+mn-ea"/>
              </a:rPr>
              <a:t>窗口处理函数</a:t>
            </a:r>
          </a:p>
          <a:p>
            <a:r>
              <a:rPr lang="en-US" altLang="zh-CN" b="1" dirty="0">
                <a:latin typeface="+mn-ea"/>
                <a:ea typeface="+mn-ea"/>
              </a:rPr>
              <a:t>	</a:t>
            </a:r>
            <a:r>
              <a:rPr lang="en-US" altLang="zh-CN" b="1" dirty="0" err="1">
                <a:latin typeface="+mn-ea"/>
                <a:ea typeface="+mn-ea"/>
              </a:rPr>
              <a:t>WndClass.lpszClassName</a:t>
            </a:r>
            <a:r>
              <a:rPr lang="en-US" altLang="zh-CN" b="1" dirty="0">
                <a:latin typeface="+mn-ea"/>
                <a:ea typeface="+mn-ea"/>
              </a:rPr>
              <a:t>=</a:t>
            </a:r>
            <a:r>
              <a:rPr lang="en-US" altLang="zh-CN" b="1" dirty="0">
                <a:solidFill>
                  <a:srgbClr val="D60093"/>
                </a:solidFill>
                <a:latin typeface="+mn-ea"/>
                <a:ea typeface="+mn-ea"/>
              </a:rPr>
              <a:t>L"SIN</a:t>
            </a:r>
            <a:r>
              <a:rPr lang="en-US" altLang="zh-CN" b="1" dirty="0" smtClean="0">
                <a:solidFill>
                  <a:srgbClr val="D60093"/>
                </a:solidFill>
                <a:latin typeface="+mn-ea"/>
                <a:ea typeface="+mn-ea"/>
              </a:rPr>
              <a:t>"</a:t>
            </a:r>
            <a:r>
              <a:rPr lang="en-US" altLang="zh-CN" b="1" dirty="0" smtClean="0">
                <a:latin typeface="+mn-ea"/>
                <a:ea typeface="+mn-ea"/>
              </a:rPr>
              <a:t>;</a:t>
            </a:r>
            <a:r>
              <a:rPr lang="en-US" altLang="zh-CN" b="1" dirty="0">
                <a:latin typeface="+mn-ea"/>
                <a:ea typeface="+mn-ea"/>
              </a:rPr>
              <a:t>	//</a:t>
            </a:r>
            <a:r>
              <a:rPr lang="zh-CN" altLang="zh-CN" b="1" dirty="0">
                <a:latin typeface="+mn-ea"/>
                <a:ea typeface="+mn-ea"/>
              </a:rPr>
              <a:t>窗口类名称</a:t>
            </a:r>
          </a:p>
          <a:p>
            <a:r>
              <a:rPr lang="en-US" altLang="zh-CN" b="1" dirty="0">
                <a:latin typeface="+mn-ea"/>
                <a:ea typeface="+mn-ea"/>
              </a:rPr>
              <a:t>	</a:t>
            </a:r>
            <a:r>
              <a:rPr lang="en-US" altLang="zh-CN" b="1" dirty="0" err="1">
                <a:latin typeface="+mn-ea"/>
                <a:ea typeface="+mn-ea"/>
              </a:rPr>
              <a:t>WndClass.lpszMenuName</a:t>
            </a:r>
            <a:r>
              <a:rPr lang="en-US" altLang="zh-CN" b="1" dirty="0">
                <a:latin typeface="+mn-ea"/>
                <a:ea typeface="+mn-ea"/>
              </a:rPr>
              <a:t>=NULL;		//</a:t>
            </a:r>
            <a:r>
              <a:rPr lang="zh-CN" altLang="zh-CN" b="1" dirty="0">
                <a:latin typeface="+mn-ea"/>
                <a:ea typeface="+mn-ea"/>
              </a:rPr>
              <a:t>无窗口菜单</a:t>
            </a:r>
          </a:p>
          <a:p>
            <a:r>
              <a:rPr lang="en-US" altLang="zh-CN" b="1" dirty="0">
                <a:latin typeface="+mn-ea"/>
                <a:ea typeface="+mn-ea"/>
              </a:rPr>
              <a:t>	</a:t>
            </a:r>
            <a:r>
              <a:rPr lang="en-US" altLang="zh-CN" b="1" dirty="0" err="1">
                <a:latin typeface="+mn-ea"/>
                <a:ea typeface="+mn-ea"/>
              </a:rPr>
              <a:t>WndClass.style</a:t>
            </a:r>
            <a:r>
              <a:rPr lang="en-US" altLang="zh-CN" b="1" dirty="0">
                <a:latin typeface="+mn-ea"/>
                <a:ea typeface="+mn-ea"/>
              </a:rPr>
              <a:t>=0;				//</a:t>
            </a:r>
            <a:r>
              <a:rPr lang="zh-CN" altLang="zh-CN" b="1" dirty="0">
                <a:latin typeface="+mn-ea"/>
                <a:ea typeface="+mn-ea"/>
              </a:rPr>
              <a:t>窗口类型为缺省类型</a:t>
            </a:r>
          </a:p>
          <a:p>
            <a:r>
              <a:rPr lang="en-US" altLang="zh-CN" b="1" dirty="0">
                <a:latin typeface="+mn-ea"/>
                <a:ea typeface="+mn-ea"/>
              </a:rPr>
              <a:t>	if(!</a:t>
            </a:r>
            <a:r>
              <a:rPr lang="en-US" altLang="zh-CN" b="1" dirty="0" err="1">
                <a:latin typeface="+mn-ea"/>
                <a:ea typeface="+mn-ea"/>
              </a:rPr>
              <a:t>RegisterClass</a:t>
            </a:r>
            <a:r>
              <a:rPr lang="en-US" altLang="zh-CN" b="1" dirty="0">
                <a:latin typeface="+mn-ea"/>
                <a:ea typeface="+mn-ea"/>
              </a:rPr>
              <a:t>(&amp;</a:t>
            </a:r>
            <a:r>
              <a:rPr lang="en-US" altLang="zh-CN" b="1" dirty="0" err="1">
                <a:latin typeface="+mn-ea"/>
                <a:ea typeface="+mn-ea"/>
              </a:rPr>
              <a:t>WndClass</a:t>
            </a:r>
            <a:r>
              <a:rPr lang="en-US" altLang="zh-CN" b="1" dirty="0">
                <a:latin typeface="+mn-ea"/>
                <a:ea typeface="+mn-ea"/>
              </a:rPr>
              <a:t>))		//</a:t>
            </a:r>
            <a:r>
              <a:rPr lang="zh-CN" altLang="zh-CN" b="1" dirty="0">
                <a:latin typeface="+mn-ea"/>
                <a:ea typeface="+mn-ea"/>
              </a:rPr>
              <a:t>注册窗口</a:t>
            </a:r>
          </a:p>
          <a:p>
            <a:r>
              <a:rPr lang="en-US" altLang="zh-CN" b="1" dirty="0">
                <a:latin typeface="+mn-ea"/>
                <a:ea typeface="+mn-ea"/>
              </a:rPr>
              <a:t>	</a:t>
            </a:r>
            <a:r>
              <a:rPr lang="en-US" altLang="zh-CN" b="1" dirty="0" smtClean="0">
                <a:latin typeface="+mn-ea"/>
                <a:ea typeface="+mn-ea"/>
              </a:rPr>
              <a:t>{</a:t>
            </a:r>
            <a:r>
              <a:rPr lang="en-US" altLang="zh-CN" b="1" dirty="0">
                <a:latin typeface="+mn-ea"/>
                <a:ea typeface="+mn-ea"/>
              </a:rPr>
              <a:t>	</a:t>
            </a:r>
            <a:r>
              <a:rPr lang="en-US" altLang="zh-CN" b="1" dirty="0" err="1">
                <a:latin typeface="+mn-ea"/>
                <a:ea typeface="+mn-ea"/>
              </a:rPr>
              <a:t>MessageBeep</a:t>
            </a:r>
            <a:r>
              <a:rPr lang="en-US" altLang="zh-CN" b="1" dirty="0">
                <a:latin typeface="+mn-ea"/>
                <a:ea typeface="+mn-ea"/>
              </a:rPr>
              <a:t>(0);</a:t>
            </a:r>
            <a:endParaRPr lang="zh-CN" altLang="zh-CN" b="1" dirty="0">
              <a:latin typeface="+mn-ea"/>
              <a:ea typeface="+mn-ea"/>
            </a:endParaRPr>
          </a:p>
          <a:p>
            <a:r>
              <a:rPr lang="en-US" altLang="zh-CN" b="1" dirty="0">
                <a:latin typeface="+mn-ea"/>
                <a:ea typeface="+mn-ea"/>
              </a:rPr>
              <a:t>		return FALSE;</a:t>
            </a:r>
            <a:endParaRPr lang="zh-CN" altLang="zh-CN" b="1" dirty="0">
              <a:latin typeface="+mn-ea"/>
              <a:ea typeface="+mn-ea"/>
            </a:endParaRPr>
          </a:p>
          <a:p>
            <a:r>
              <a:rPr lang="en-US" altLang="zh-CN" b="1" dirty="0">
                <a:latin typeface="+mn-ea"/>
                <a:ea typeface="+mn-ea"/>
              </a:rPr>
              <a:t>	}</a:t>
            </a:r>
            <a:endParaRPr lang="zh-CN" altLang="zh-CN" b="1" dirty="0">
              <a:latin typeface="+mn-ea"/>
              <a:ea typeface="+mn-ea"/>
            </a:endParaRPr>
          </a:p>
          <a:p>
            <a:r>
              <a:rPr lang="en-US" altLang="zh-CN" b="1" dirty="0">
                <a:latin typeface="+mn-ea"/>
                <a:ea typeface="+mn-ea"/>
              </a:rPr>
              <a:t>	</a:t>
            </a:r>
            <a:r>
              <a:rPr lang="en-US" altLang="zh-CN" b="1" dirty="0" err="1" smtClean="0">
                <a:latin typeface="+mn-ea"/>
                <a:ea typeface="+mn-ea"/>
              </a:rPr>
              <a:t>hWnd</a:t>
            </a:r>
            <a:r>
              <a:rPr lang="en-US" altLang="zh-CN" b="1" dirty="0" smtClean="0">
                <a:latin typeface="+mn-ea"/>
                <a:ea typeface="+mn-ea"/>
              </a:rPr>
              <a:t>=</a:t>
            </a:r>
            <a:r>
              <a:rPr lang="en-US" altLang="zh-CN" b="1" dirty="0" err="1" smtClean="0">
                <a:latin typeface="+mn-ea"/>
                <a:ea typeface="+mn-ea"/>
              </a:rPr>
              <a:t>CreateWindow</a:t>
            </a:r>
            <a:r>
              <a:rPr lang="en-US" altLang="zh-CN" b="1" dirty="0" smtClean="0">
                <a:latin typeface="+mn-ea"/>
                <a:ea typeface="+mn-ea"/>
              </a:rPr>
              <a:t>(</a:t>
            </a:r>
            <a:r>
              <a:rPr lang="en-US" altLang="zh-CN" b="1" dirty="0" smtClean="0">
                <a:solidFill>
                  <a:srgbClr val="D60093"/>
                </a:solidFill>
                <a:latin typeface="+mn-ea"/>
                <a:ea typeface="+mn-ea"/>
              </a:rPr>
              <a:t>L"SIN"</a:t>
            </a:r>
            <a:r>
              <a:rPr lang="en-US" altLang="zh-CN" b="1" dirty="0" smtClean="0">
                <a:latin typeface="+mn-ea"/>
                <a:ea typeface="+mn-ea"/>
              </a:rPr>
              <a:t>,</a:t>
            </a:r>
            <a:r>
              <a:rPr lang="en-US" altLang="zh-CN" b="1" dirty="0">
                <a:latin typeface="+mn-ea"/>
                <a:ea typeface="+mn-ea"/>
              </a:rPr>
              <a:t>		//</a:t>
            </a:r>
            <a:r>
              <a:rPr lang="zh-CN" altLang="zh-CN" b="1" dirty="0">
                <a:latin typeface="+mn-ea"/>
                <a:ea typeface="+mn-ea"/>
              </a:rPr>
              <a:t>窗口类名</a:t>
            </a:r>
          </a:p>
          <a:p>
            <a:r>
              <a:rPr lang="en-US" altLang="zh-CN" b="1" dirty="0">
                <a:latin typeface="+mn-ea"/>
                <a:ea typeface="+mn-ea"/>
              </a:rPr>
              <a:t>				</a:t>
            </a:r>
            <a:r>
              <a:rPr lang="en-US" altLang="zh-CN" b="1" dirty="0" smtClean="0">
                <a:latin typeface="+mn-ea"/>
                <a:ea typeface="+mn-ea"/>
              </a:rPr>
              <a:t>L</a:t>
            </a:r>
            <a:r>
              <a:rPr lang="en-US" altLang="zh-CN" b="1" dirty="0">
                <a:latin typeface="+mn-ea"/>
                <a:ea typeface="+mn-ea"/>
              </a:rPr>
              <a:t>"</a:t>
            </a:r>
            <a:r>
              <a:rPr lang="zh-CN" altLang="zh-CN" b="1" dirty="0">
                <a:latin typeface="+mn-ea"/>
                <a:ea typeface="+mn-ea"/>
              </a:rPr>
              <a:t>圆在正弦曲线上的运动</a:t>
            </a:r>
            <a:r>
              <a:rPr lang="en-US" altLang="zh-CN" b="1" dirty="0" smtClean="0">
                <a:latin typeface="+mn-ea"/>
                <a:ea typeface="+mn-ea"/>
              </a:rPr>
              <a:t>",//</a:t>
            </a:r>
            <a:r>
              <a:rPr lang="zh-CN" altLang="zh-CN" b="1" dirty="0">
                <a:latin typeface="+mn-ea"/>
                <a:ea typeface="+mn-ea"/>
              </a:rPr>
              <a:t>标题名</a:t>
            </a:r>
          </a:p>
          <a:p>
            <a:r>
              <a:rPr lang="en-US" altLang="zh-CN" b="1" dirty="0">
                <a:latin typeface="+mn-ea"/>
                <a:ea typeface="+mn-ea"/>
              </a:rPr>
              <a:t>				</a:t>
            </a:r>
            <a:r>
              <a:rPr lang="en-US" altLang="zh-CN" b="1" dirty="0" smtClean="0">
                <a:latin typeface="+mn-ea"/>
                <a:ea typeface="+mn-ea"/>
              </a:rPr>
              <a:t>WS_OVERLAPPEDWINDOW,</a:t>
            </a:r>
          </a:p>
          <a:p>
            <a:r>
              <a:rPr lang="en-US" altLang="zh-CN" b="1" dirty="0">
                <a:latin typeface="+mn-ea"/>
                <a:ea typeface="+mn-ea"/>
              </a:rPr>
              <a:t>	</a:t>
            </a:r>
            <a:r>
              <a:rPr lang="en-US" altLang="zh-CN" b="1" dirty="0" smtClean="0">
                <a:latin typeface="+mn-ea"/>
                <a:ea typeface="+mn-ea"/>
              </a:rPr>
              <a:t>		</a:t>
            </a:r>
            <a:r>
              <a:rPr lang="en-US" altLang="zh-CN" b="1" dirty="0">
                <a:latin typeface="+mn-ea"/>
                <a:ea typeface="+mn-ea"/>
              </a:rPr>
              <a:t>	</a:t>
            </a:r>
            <a:r>
              <a:rPr lang="en-US" altLang="zh-CN" b="1" dirty="0" smtClean="0">
                <a:latin typeface="+mn-ea"/>
                <a:ea typeface="+mn-ea"/>
              </a:rPr>
              <a:t>CW_USEDEFAULT,</a:t>
            </a:r>
            <a:r>
              <a:rPr lang="en-US" altLang="zh-CN" b="1" dirty="0" smtClean="0">
                <a:latin typeface="+mn-ea"/>
              </a:rPr>
              <a:t>0</a:t>
            </a:r>
            <a:r>
              <a:rPr lang="en-US" altLang="zh-CN" b="1" dirty="0">
                <a:latin typeface="+mn-ea"/>
              </a:rPr>
              <a:t>, </a:t>
            </a:r>
            <a:r>
              <a:rPr lang="en-US" altLang="zh-CN" b="1" dirty="0" smtClean="0">
                <a:latin typeface="+mn-ea"/>
                <a:ea typeface="+mn-ea"/>
              </a:rPr>
              <a:t>//</a:t>
            </a:r>
            <a:r>
              <a:rPr lang="zh-CN" altLang="zh-CN" b="1" dirty="0">
                <a:latin typeface="+mn-ea"/>
                <a:ea typeface="+mn-ea"/>
              </a:rPr>
              <a:t>窗口左上角坐标</a:t>
            </a:r>
          </a:p>
          <a:p>
            <a:r>
              <a:rPr lang="en-US" altLang="zh-CN" b="1" dirty="0">
                <a:latin typeface="+mn-ea"/>
                <a:ea typeface="+mn-ea"/>
              </a:rPr>
              <a:t>				</a:t>
            </a:r>
            <a:r>
              <a:rPr lang="en-US" altLang="zh-CN" b="1" dirty="0" smtClean="0">
                <a:latin typeface="+mn-ea"/>
                <a:ea typeface="+mn-ea"/>
              </a:rPr>
              <a:t>CW_USEDEFAULT,</a:t>
            </a:r>
            <a:r>
              <a:rPr lang="en-US" altLang="zh-CN" b="1" dirty="0" smtClean="0">
                <a:latin typeface="+mn-ea"/>
              </a:rPr>
              <a:t>0,</a:t>
            </a:r>
            <a:r>
              <a:rPr lang="en-US" altLang="zh-CN" b="1" dirty="0" smtClean="0">
                <a:latin typeface="+mn-ea"/>
                <a:ea typeface="+mn-ea"/>
              </a:rPr>
              <a:t>//</a:t>
            </a:r>
            <a:r>
              <a:rPr lang="zh-CN" altLang="zh-CN" b="1" dirty="0">
                <a:latin typeface="+mn-ea"/>
                <a:ea typeface="+mn-ea"/>
              </a:rPr>
              <a:t>采用缺省的宽度和高度</a:t>
            </a:r>
          </a:p>
          <a:p>
            <a:r>
              <a:rPr lang="en-US" altLang="zh-CN" b="1" dirty="0">
                <a:latin typeface="+mn-ea"/>
                <a:ea typeface="+mn-ea"/>
              </a:rPr>
              <a:t>				</a:t>
            </a:r>
            <a:r>
              <a:rPr lang="en-US" altLang="zh-CN" b="1" dirty="0" smtClean="0">
                <a:latin typeface="+mn-ea"/>
                <a:ea typeface="+mn-ea"/>
              </a:rPr>
              <a:t>NULL</a:t>
            </a:r>
            <a:r>
              <a:rPr lang="en-US" altLang="zh-CN" b="1" dirty="0">
                <a:latin typeface="+mn-ea"/>
                <a:ea typeface="+mn-ea"/>
              </a:rPr>
              <a:t>,	</a:t>
            </a:r>
            <a:r>
              <a:rPr lang="en-US" altLang="zh-CN" b="1" dirty="0" smtClean="0">
                <a:latin typeface="+mn-ea"/>
                <a:ea typeface="+mn-ea"/>
              </a:rPr>
              <a:t>	</a:t>
            </a:r>
            <a:r>
              <a:rPr lang="en-US" altLang="zh-CN" b="1" dirty="0">
                <a:latin typeface="+mn-ea"/>
                <a:ea typeface="+mn-ea"/>
              </a:rPr>
              <a:t>	//</a:t>
            </a:r>
            <a:r>
              <a:rPr lang="zh-CN" altLang="zh-CN" b="1" dirty="0">
                <a:latin typeface="+mn-ea"/>
                <a:ea typeface="+mn-ea"/>
              </a:rPr>
              <a:t>无父窗口</a:t>
            </a:r>
          </a:p>
          <a:p>
            <a:r>
              <a:rPr lang="en-US" altLang="zh-CN" b="1" dirty="0">
                <a:latin typeface="+mn-ea"/>
                <a:ea typeface="+mn-ea"/>
              </a:rPr>
              <a:t>				</a:t>
            </a:r>
            <a:r>
              <a:rPr lang="en-US" altLang="zh-CN" b="1" dirty="0" smtClean="0">
                <a:latin typeface="+mn-ea"/>
                <a:ea typeface="+mn-ea"/>
              </a:rPr>
              <a:t>NULL</a:t>
            </a:r>
            <a:r>
              <a:rPr lang="en-US" altLang="zh-CN" b="1" dirty="0">
                <a:latin typeface="+mn-ea"/>
                <a:ea typeface="+mn-ea"/>
              </a:rPr>
              <a:t>,			//</a:t>
            </a:r>
            <a:r>
              <a:rPr lang="zh-CN" altLang="zh-CN" b="1" dirty="0">
                <a:latin typeface="+mn-ea"/>
                <a:ea typeface="+mn-ea"/>
              </a:rPr>
              <a:t>无主菜单</a:t>
            </a:r>
          </a:p>
          <a:p>
            <a:r>
              <a:rPr lang="en-US" altLang="zh-CN" b="1" dirty="0">
                <a:latin typeface="+mn-ea"/>
                <a:ea typeface="+mn-ea"/>
              </a:rPr>
              <a:t>				</a:t>
            </a:r>
            <a:r>
              <a:rPr lang="en-US" altLang="zh-CN" b="1" dirty="0" err="1" smtClean="0">
                <a:latin typeface="+mn-ea"/>
                <a:ea typeface="+mn-ea"/>
              </a:rPr>
              <a:t>hInstance</a:t>
            </a:r>
            <a:r>
              <a:rPr lang="en-US" altLang="zh-CN" b="1" dirty="0">
                <a:latin typeface="+mn-ea"/>
                <a:ea typeface="+mn-ea"/>
              </a:rPr>
              <a:t>,		//</a:t>
            </a:r>
            <a:r>
              <a:rPr lang="zh-CN" altLang="zh-CN" b="1" dirty="0">
                <a:latin typeface="+mn-ea"/>
                <a:ea typeface="+mn-ea"/>
              </a:rPr>
              <a:t>当前实例句柄</a:t>
            </a:r>
          </a:p>
          <a:p>
            <a:r>
              <a:rPr lang="en-US" altLang="zh-CN" b="1" dirty="0">
                <a:latin typeface="+mn-ea"/>
                <a:ea typeface="+mn-ea"/>
              </a:rPr>
              <a:t>				</a:t>
            </a:r>
            <a:r>
              <a:rPr lang="en-US" altLang="zh-CN" b="1" dirty="0" smtClean="0">
                <a:latin typeface="+mn-ea"/>
                <a:ea typeface="+mn-ea"/>
              </a:rPr>
              <a:t>NULL</a:t>
            </a:r>
            <a:r>
              <a:rPr lang="en-US" altLang="zh-CN" b="1" dirty="0">
                <a:latin typeface="+mn-ea"/>
                <a:ea typeface="+mn-ea"/>
              </a:rPr>
              <a:t>);		//</a:t>
            </a:r>
            <a:r>
              <a:rPr lang="zh-CN" altLang="zh-CN" b="1" dirty="0">
                <a:latin typeface="+mn-ea"/>
                <a:ea typeface="+mn-ea"/>
              </a:rPr>
              <a:t>不要此参</a:t>
            </a:r>
            <a:r>
              <a:rPr lang="zh-CN" altLang="zh-CN" b="1" dirty="0" smtClean="0">
                <a:latin typeface="+mn-ea"/>
                <a:ea typeface="+mn-ea"/>
              </a:rPr>
              <a:t>数</a:t>
            </a:r>
            <a:endParaRPr lang="zh-CN" altLang="zh-CN" b="1" dirty="0">
              <a:latin typeface="+mn-ea"/>
              <a:ea typeface="+mn-ea"/>
            </a:endParaRPr>
          </a:p>
        </p:txBody>
      </p:sp>
    </p:spTree>
    <p:extLst>
      <p:ext uri="{BB962C8B-B14F-4D97-AF65-F5344CB8AC3E}">
        <p14:creationId xmlns:p14="http://schemas.microsoft.com/office/powerpoint/2010/main" val="38063117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42</a:t>
            </a:fld>
            <a:endParaRPr lang="en-US" altLang="zh-CN"/>
          </a:p>
        </p:txBody>
      </p:sp>
      <p:sp>
        <p:nvSpPr>
          <p:cNvPr id="3" name="文本框 2"/>
          <p:cNvSpPr txBox="1"/>
          <p:nvPr/>
        </p:nvSpPr>
        <p:spPr>
          <a:xfrm>
            <a:off x="72008" y="44624"/>
            <a:ext cx="9777536" cy="4524315"/>
          </a:xfrm>
          <a:prstGeom prst="rect">
            <a:avLst/>
          </a:prstGeom>
          <a:noFill/>
        </p:spPr>
        <p:txBody>
          <a:bodyPr wrap="square" rtlCol="0">
            <a:spAutoFit/>
          </a:bodyPr>
          <a:lstStyle/>
          <a:p>
            <a:r>
              <a:rPr lang="en-US" altLang="zh-CN" b="1" dirty="0">
                <a:latin typeface="+mn-ea"/>
                <a:ea typeface="+mn-ea"/>
              </a:rPr>
              <a:t>	</a:t>
            </a:r>
            <a:r>
              <a:rPr lang="en-US" altLang="zh-CN" b="1" dirty="0" err="1">
                <a:latin typeface="+mn-ea"/>
                <a:ea typeface="+mn-ea"/>
              </a:rPr>
              <a:t>ShowWindow</a:t>
            </a:r>
            <a:r>
              <a:rPr lang="en-US" altLang="zh-CN" b="1" dirty="0">
                <a:latin typeface="+mn-ea"/>
                <a:ea typeface="+mn-ea"/>
              </a:rPr>
              <a:t>(</a:t>
            </a:r>
            <a:r>
              <a:rPr lang="en-US" altLang="zh-CN" b="1" dirty="0" err="1">
                <a:latin typeface="+mn-ea"/>
                <a:ea typeface="+mn-ea"/>
              </a:rPr>
              <a:t>hWnd,nCmdShow</a:t>
            </a:r>
            <a:r>
              <a:rPr lang="en-US" altLang="zh-CN" b="1" dirty="0">
                <a:latin typeface="+mn-ea"/>
                <a:ea typeface="+mn-ea"/>
              </a:rPr>
              <a:t>);		</a:t>
            </a:r>
            <a:r>
              <a:rPr lang="en-US" altLang="zh-CN" b="1" dirty="0" smtClean="0">
                <a:latin typeface="+mn-ea"/>
                <a:ea typeface="+mn-ea"/>
              </a:rPr>
              <a:t>//</a:t>
            </a:r>
            <a:r>
              <a:rPr lang="zh-CN" altLang="zh-CN" b="1" dirty="0">
                <a:latin typeface="+mn-ea"/>
                <a:ea typeface="+mn-ea"/>
              </a:rPr>
              <a:t>显示窗口</a:t>
            </a:r>
          </a:p>
          <a:p>
            <a:r>
              <a:rPr lang="en-US" altLang="zh-CN" b="1" dirty="0">
                <a:latin typeface="+mn-ea"/>
                <a:ea typeface="+mn-ea"/>
              </a:rPr>
              <a:t>	</a:t>
            </a:r>
            <a:r>
              <a:rPr lang="en-US" altLang="zh-CN" b="1" dirty="0" err="1">
                <a:latin typeface="+mn-ea"/>
                <a:ea typeface="+mn-ea"/>
              </a:rPr>
              <a:t>UpdateWindow</a:t>
            </a:r>
            <a:r>
              <a:rPr lang="en-US" altLang="zh-CN" b="1" dirty="0">
                <a:latin typeface="+mn-ea"/>
                <a:ea typeface="+mn-ea"/>
              </a:rPr>
              <a:t>(</a:t>
            </a:r>
            <a:r>
              <a:rPr lang="en-US" altLang="zh-CN" b="1" dirty="0" err="1">
                <a:latin typeface="+mn-ea"/>
                <a:ea typeface="+mn-ea"/>
              </a:rPr>
              <a:t>hWnd</a:t>
            </a:r>
            <a:r>
              <a:rPr lang="en-US" altLang="zh-CN" b="1" dirty="0">
                <a:latin typeface="+mn-ea"/>
                <a:ea typeface="+mn-ea"/>
              </a:rPr>
              <a:t>);			//</a:t>
            </a:r>
            <a:r>
              <a:rPr lang="zh-CN" altLang="zh-CN" b="1" dirty="0">
                <a:latin typeface="+mn-ea"/>
                <a:ea typeface="+mn-ea"/>
              </a:rPr>
              <a:t>更新并绘制用户区</a:t>
            </a:r>
          </a:p>
          <a:p>
            <a:r>
              <a:rPr lang="en-US" altLang="zh-CN" b="1" dirty="0">
                <a:latin typeface="+mn-ea"/>
                <a:ea typeface="+mn-ea"/>
              </a:rPr>
              <a:t>	for(</a:t>
            </a:r>
            <a:r>
              <a:rPr lang="en-US" altLang="zh-CN" b="1" dirty="0" err="1">
                <a:latin typeface="+mn-ea"/>
                <a:ea typeface="+mn-ea"/>
              </a:rPr>
              <a:t>int</a:t>
            </a:r>
            <a:r>
              <a:rPr lang="en-US" altLang="zh-CN" b="1" dirty="0">
                <a:latin typeface="+mn-ea"/>
                <a:ea typeface="+mn-ea"/>
              </a:rPr>
              <a:t> j=0;j&lt;100;j++)		//</a:t>
            </a:r>
            <a:r>
              <a:rPr lang="zh-CN" altLang="zh-CN" b="1" dirty="0">
                <a:latin typeface="+mn-ea"/>
                <a:ea typeface="+mn-ea"/>
              </a:rPr>
              <a:t>生成正弦曲线的点坐标</a:t>
            </a:r>
          </a:p>
          <a:p>
            <a:r>
              <a:rPr lang="en-US" altLang="zh-CN" b="1" dirty="0">
                <a:latin typeface="+mn-ea"/>
                <a:ea typeface="+mn-ea"/>
              </a:rPr>
              <a:t>	</a:t>
            </a:r>
            <a:r>
              <a:rPr lang="en-US" altLang="zh-CN" b="1" dirty="0" smtClean="0">
                <a:latin typeface="+mn-ea"/>
                <a:ea typeface="+mn-ea"/>
              </a:rPr>
              <a:t>{</a:t>
            </a:r>
            <a:r>
              <a:rPr lang="en-US" altLang="zh-CN" b="1" dirty="0">
                <a:latin typeface="+mn-ea"/>
                <a:ea typeface="+mn-ea"/>
              </a:rPr>
              <a:t>	</a:t>
            </a:r>
            <a:r>
              <a:rPr lang="en-US" altLang="zh-CN" b="1" dirty="0" err="1">
                <a:latin typeface="+mn-ea"/>
                <a:ea typeface="+mn-ea"/>
              </a:rPr>
              <a:t>lpSin</a:t>
            </a:r>
            <a:r>
              <a:rPr lang="en-US" altLang="zh-CN" b="1" dirty="0">
                <a:latin typeface="+mn-ea"/>
                <a:ea typeface="+mn-ea"/>
              </a:rPr>
              <a:t>[j].x=(long)(j*2*Pi/100*60);</a:t>
            </a:r>
            <a:endParaRPr lang="zh-CN" altLang="zh-CN" b="1" dirty="0">
              <a:latin typeface="+mn-ea"/>
              <a:ea typeface="+mn-ea"/>
            </a:endParaRPr>
          </a:p>
          <a:p>
            <a:r>
              <a:rPr lang="en-US" altLang="zh-CN" b="1" dirty="0">
                <a:latin typeface="+mn-ea"/>
                <a:ea typeface="+mn-ea"/>
              </a:rPr>
              <a:t>		</a:t>
            </a:r>
            <a:r>
              <a:rPr lang="en-US" altLang="zh-CN" b="1" dirty="0" err="1">
                <a:latin typeface="+mn-ea"/>
                <a:ea typeface="+mn-ea"/>
              </a:rPr>
              <a:t>lpSin</a:t>
            </a:r>
            <a:r>
              <a:rPr lang="en-US" altLang="zh-CN" b="1" dirty="0">
                <a:latin typeface="+mn-ea"/>
                <a:ea typeface="+mn-ea"/>
              </a:rPr>
              <a:t>[j].y=(long)(</a:t>
            </a:r>
            <a:r>
              <a:rPr lang="en-US" altLang="zh-CN" b="1" dirty="0" err="1">
                <a:latin typeface="+mn-ea"/>
                <a:ea typeface="+mn-ea"/>
              </a:rPr>
              <a:t>dfRange</a:t>
            </a:r>
            <a:r>
              <a:rPr lang="en-US" altLang="zh-CN" b="1" dirty="0">
                <a:latin typeface="+mn-ea"/>
                <a:ea typeface="+mn-ea"/>
              </a:rPr>
              <a:t>*sin(j*2*Pi/100));</a:t>
            </a:r>
            <a:endParaRPr lang="zh-CN" altLang="zh-CN" b="1" dirty="0">
              <a:latin typeface="+mn-ea"/>
              <a:ea typeface="+mn-ea"/>
            </a:endParaRPr>
          </a:p>
          <a:p>
            <a:r>
              <a:rPr lang="en-US" altLang="zh-CN" b="1" dirty="0">
                <a:latin typeface="+mn-ea"/>
                <a:ea typeface="+mn-ea"/>
              </a:rPr>
              <a:t>	}</a:t>
            </a:r>
            <a:endParaRPr lang="zh-CN" altLang="zh-CN" b="1" dirty="0">
              <a:latin typeface="+mn-ea"/>
              <a:ea typeface="+mn-ea"/>
            </a:endParaRPr>
          </a:p>
          <a:p>
            <a:r>
              <a:rPr lang="en-US" altLang="zh-CN" b="1" dirty="0">
                <a:latin typeface="+mn-ea"/>
                <a:ea typeface="+mn-ea"/>
              </a:rPr>
              <a:t>	</a:t>
            </a:r>
            <a:r>
              <a:rPr lang="en-US" altLang="zh-CN" b="1" dirty="0" smtClean="0">
                <a:latin typeface="+mn-ea"/>
                <a:ea typeface="+mn-ea"/>
              </a:rPr>
              <a:t>while(</a:t>
            </a:r>
            <a:r>
              <a:rPr lang="en-US" altLang="zh-CN" b="1" dirty="0" err="1" smtClean="0">
                <a:latin typeface="+mn-ea"/>
                <a:ea typeface="+mn-ea"/>
              </a:rPr>
              <a:t>GetMessage</a:t>
            </a:r>
            <a:r>
              <a:rPr lang="en-US" altLang="zh-CN" b="1" dirty="0">
                <a:latin typeface="+mn-ea"/>
                <a:ea typeface="+mn-ea"/>
              </a:rPr>
              <a:t>(&amp;Message,0,0,0))</a:t>
            </a:r>
            <a:endParaRPr lang="zh-CN" altLang="zh-CN" b="1" dirty="0">
              <a:latin typeface="+mn-ea"/>
              <a:ea typeface="+mn-ea"/>
            </a:endParaRPr>
          </a:p>
          <a:p>
            <a:r>
              <a:rPr lang="en-US" altLang="zh-CN" b="1" dirty="0">
                <a:latin typeface="+mn-ea"/>
                <a:ea typeface="+mn-ea"/>
              </a:rPr>
              <a:t>	</a:t>
            </a:r>
            <a:r>
              <a:rPr lang="en-US" altLang="zh-CN" b="1" dirty="0" smtClean="0">
                <a:latin typeface="+mn-ea"/>
                <a:ea typeface="+mn-ea"/>
              </a:rPr>
              <a:t>{</a:t>
            </a:r>
            <a:r>
              <a:rPr lang="en-US" altLang="zh-CN" b="1" dirty="0">
                <a:latin typeface="+mn-ea"/>
                <a:ea typeface="+mn-ea"/>
              </a:rPr>
              <a:t>	</a:t>
            </a:r>
            <a:r>
              <a:rPr lang="en-US" altLang="zh-CN" b="1" dirty="0" err="1">
                <a:latin typeface="+mn-ea"/>
                <a:ea typeface="+mn-ea"/>
              </a:rPr>
              <a:t>TranslateMessage</a:t>
            </a:r>
            <a:r>
              <a:rPr lang="en-US" altLang="zh-CN" b="1" dirty="0">
                <a:latin typeface="+mn-ea"/>
                <a:ea typeface="+mn-ea"/>
              </a:rPr>
              <a:t>(&amp;Message);		//</a:t>
            </a:r>
            <a:r>
              <a:rPr lang="zh-CN" altLang="zh-CN" b="1" dirty="0">
                <a:latin typeface="+mn-ea"/>
                <a:ea typeface="+mn-ea"/>
              </a:rPr>
              <a:t>消息循环</a:t>
            </a:r>
          </a:p>
          <a:p>
            <a:r>
              <a:rPr lang="en-US" altLang="zh-CN" b="1" dirty="0">
                <a:latin typeface="+mn-ea"/>
                <a:ea typeface="+mn-ea"/>
              </a:rPr>
              <a:t>		</a:t>
            </a:r>
            <a:r>
              <a:rPr lang="en-US" altLang="zh-CN" b="1" dirty="0" err="1">
                <a:latin typeface="+mn-ea"/>
                <a:ea typeface="+mn-ea"/>
              </a:rPr>
              <a:t>DispatchMessage</a:t>
            </a:r>
            <a:r>
              <a:rPr lang="en-US" altLang="zh-CN" b="1" dirty="0">
                <a:latin typeface="+mn-ea"/>
                <a:ea typeface="+mn-ea"/>
              </a:rPr>
              <a:t>(&amp;Message);</a:t>
            </a:r>
            <a:endParaRPr lang="zh-CN" altLang="zh-CN" b="1" dirty="0">
              <a:latin typeface="+mn-ea"/>
              <a:ea typeface="+mn-ea"/>
            </a:endParaRPr>
          </a:p>
          <a:p>
            <a:r>
              <a:rPr lang="en-US" altLang="zh-CN" b="1" dirty="0">
                <a:latin typeface="+mn-ea"/>
                <a:ea typeface="+mn-ea"/>
              </a:rPr>
              <a:t>	}</a:t>
            </a:r>
            <a:endParaRPr lang="zh-CN" altLang="zh-CN" b="1" dirty="0">
              <a:latin typeface="+mn-ea"/>
              <a:ea typeface="+mn-ea"/>
            </a:endParaRPr>
          </a:p>
          <a:p>
            <a:r>
              <a:rPr lang="en-US" altLang="zh-CN" b="1" dirty="0">
                <a:latin typeface="+mn-ea"/>
                <a:ea typeface="+mn-ea"/>
              </a:rPr>
              <a:t>	return </a:t>
            </a:r>
            <a:r>
              <a:rPr lang="en-US" altLang="zh-CN" b="1" dirty="0" err="1">
                <a:latin typeface="+mn-ea"/>
                <a:ea typeface="+mn-ea"/>
              </a:rPr>
              <a:t>Message.wParam</a:t>
            </a:r>
            <a:r>
              <a:rPr lang="en-US" altLang="zh-CN" b="1" dirty="0">
                <a:latin typeface="+mn-ea"/>
                <a:ea typeface="+mn-ea"/>
              </a:rPr>
              <a:t>;</a:t>
            </a:r>
            <a:endParaRPr lang="zh-CN" altLang="zh-CN" b="1" dirty="0">
              <a:latin typeface="+mn-ea"/>
              <a:ea typeface="+mn-ea"/>
            </a:endParaRPr>
          </a:p>
          <a:p>
            <a:r>
              <a:rPr lang="en-US" altLang="zh-CN" b="1" dirty="0" smtClean="0">
                <a:latin typeface="+mn-ea"/>
                <a:ea typeface="+mn-ea"/>
              </a:rPr>
              <a:t>}</a:t>
            </a:r>
            <a:endParaRPr lang="zh-CN" altLang="zh-CN" b="1" dirty="0">
              <a:latin typeface="+mn-ea"/>
              <a:ea typeface="+mn-ea"/>
            </a:endParaRPr>
          </a:p>
        </p:txBody>
      </p:sp>
    </p:spTree>
    <p:extLst>
      <p:ext uri="{BB962C8B-B14F-4D97-AF65-F5344CB8AC3E}">
        <p14:creationId xmlns:p14="http://schemas.microsoft.com/office/powerpoint/2010/main" val="29202952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43</a:t>
            </a:fld>
            <a:endParaRPr lang="en-US" altLang="zh-CN"/>
          </a:p>
        </p:txBody>
      </p:sp>
      <p:sp>
        <p:nvSpPr>
          <p:cNvPr id="3" name="文本框 2"/>
          <p:cNvSpPr txBox="1"/>
          <p:nvPr/>
        </p:nvSpPr>
        <p:spPr>
          <a:xfrm>
            <a:off x="72008" y="215924"/>
            <a:ext cx="9777536" cy="6309420"/>
          </a:xfrm>
          <a:prstGeom prst="rect">
            <a:avLst/>
          </a:prstGeom>
          <a:noFill/>
        </p:spPr>
        <p:txBody>
          <a:bodyPr wrap="square" rtlCol="0">
            <a:spAutoFit/>
          </a:bodyPr>
          <a:lstStyle/>
          <a:p>
            <a:r>
              <a:rPr lang="en-US" altLang="zh-CN" sz="2000" b="1" dirty="0" smtClean="0">
                <a:latin typeface="+mn-ea"/>
                <a:ea typeface="+mn-ea"/>
              </a:rPr>
              <a:t>long </a:t>
            </a:r>
            <a:r>
              <a:rPr lang="en-US" altLang="zh-CN" sz="2000" b="1" dirty="0">
                <a:latin typeface="+mn-ea"/>
                <a:ea typeface="+mn-ea"/>
              </a:rPr>
              <a:t>WINAPI </a:t>
            </a:r>
            <a:r>
              <a:rPr lang="en-US" altLang="zh-CN" sz="2000" b="1" dirty="0" err="1">
                <a:solidFill>
                  <a:srgbClr val="FF0000"/>
                </a:solidFill>
                <a:latin typeface="+mn-ea"/>
                <a:ea typeface="+mn-ea"/>
              </a:rPr>
              <a:t>WndProc</a:t>
            </a:r>
            <a:r>
              <a:rPr lang="en-US" altLang="zh-CN" sz="2000" b="1" dirty="0">
                <a:latin typeface="+mn-ea"/>
                <a:ea typeface="+mn-ea"/>
              </a:rPr>
              <a:t>(HWND </a:t>
            </a:r>
            <a:r>
              <a:rPr lang="en-US" altLang="zh-CN" sz="2000" b="1" dirty="0" err="1">
                <a:latin typeface="+mn-ea"/>
                <a:ea typeface="+mn-ea"/>
              </a:rPr>
              <a:t>hWnd,UINT</a:t>
            </a:r>
            <a:r>
              <a:rPr lang="en-US" altLang="zh-CN" sz="2000" b="1" dirty="0">
                <a:latin typeface="+mn-ea"/>
                <a:ea typeface="+mn-ea"/>
              </a:rPr>
              <a:t> </a:t>
            </a:r>
            <a:r>
              <a:rPr lang="en-US" altLang="zh-CN" sz="2000" b="1" dirty="0" err="1">
                <a:latin typeface="+mn-ea"/>
                <a:ea typeface="+mn-ea"/>
              </a:rPr>
              <a:t>iMessage,UINT</a:t>
            </a:r>
            <a:r>
              <a:rPr lang="en-US" altLang="zh-CN" sz="2000" b="1" dirty="0">
                <a:latin typeface="+mn-ea"/>
                <a:ea typeface="+mn-ea"/>
              </a:rPr>
              <a:t> </a:t>
            </a:r>
            <a:r>
              <a:rPr lang="en-US" altLang="zh-CN" sz="2000" b="1" dirty="0" err="1">
                <a:latin typeface="+mn-ea"/>
                <a:ea typeface="+mn-ea"/>
              </a:rPr>
              <a:t>wParam,LONG</a:t>
            </a:r>
            <a:r>
              <a:rPr lang="en-US" altLang="zh-CN" sz="2000" b="1" dirty="0">
                <a:latin typeface="+mn-ea"/>
                <a:ea typeface="+mn-ea"/>
              </a:rPr>
              <a:t> </a:t>
            </a:r>
            <a:r>
              <a:rPr lang="en-US" altLang="zh-CN" sz="2000" b="1" dirty="0" err="1">
                <a:latin typeface="+mn-ea"/>
                <a:ea typeface="+mn-ea"/>
              </a:rPr>
              <a:t>lParam</a:t>
            </a:r>
            <a:r>
              <a:rPr lang="en-US" altLang="zh-CN" sz="2000" b="1" dirty="0">
                <a:latin typeface="+mn-ea"/>
                <a:ea typeface="+mn-ea"/>
              </a:rPr>
              <a:t>)</a:t>
            </a:r>
            <a:endParaRPr lang="zh-CN" altLang="zh-CN" sz="2000" b="1" dirty="0">
              <a:latin typeface="+mn-ea"/>
              <a:ea typeface="+mn-ea"/>
            </a:endParaRPr>
          </a:p>
          <a:p>
            <a:r>
              <a:rPr lang="en-US" altLang="zh-CN" b="1" dirty="0" smtClean="0">
                <a:latin typeface="+mn-ea"/>
                <a:ea typeface="+mn-ea"/>
              </a:rPr>
              <a:t>{HDC </a:t>
            </a:r>
            <a:r>
              <a:rPr lang="en-US" altLang="zh-CN" b="1" dirty="0" err="1">
                <a:latin typeface="+mn-ea"/>
                <a:ea typeface="+mn-ea"/>
              </a:rPr>
              <a:t>hDC</a:t>
            </a:r>
            <a:r>
              <a:rPr lang="en-US" altLang="zh-CN" b="1" dirty="0">
                <a:latin typeface="+mn-ea"/>
                <a:ea typeface="+mn-ea"/>
              </a:rPr>
              <a:t>;				//</a:t>
            </a:r>
            <a:r>
              <a:rPr lang="zh-CN" altLang="zh-CN" b="1" dirty="0">
                <a:latin typeface="+mn-ea"/>
                <a:ea typeface="+mn-ea"/>
              </a:rPr>
              <a:t>定义设备环境句柄</a:t>
            </a:r>
          </a:p>
          <a:p>
            <a:r>
              <a:rPr lang="en-US" altLang="zh-CN" b="1" dirty="0" smtClean="0">
                <a:latin typeface="+mn-ea"/>
                <a:ea typeface="+mn-ea"/>
              </a:rPr>
              <a:t> HBRUSH </a:t>
            </a:r>
            <a:r>
              <a:rPr lang="en-US" altLang="zh-CN" b="1" dirty="0" err="1">
                <a:latin typeface="+mn-ea"/>
                <a:ea typeface="+mn-ea"/>
              </a:rPr>
              <a:t>hBrush</a:t>
            </a:r>
            <a:r>
              <a:rPr lang="en-US" altLang="zh-CN" b="1" dirty="0" smtClean="0">
                <a:latin typeface="+mn-ea"/>
                <a:ea typeface="+mn-ea"/>
              </a:rPr>
              <a:t>;</a:t>
            </a:r>
            <a:r>
              <a:rPr lang="en-US" altLang="zh-CN" b="1" dirty="0">
                <a:latin typeface="+mn-ea"/>
                <a:ea typeface="+mn-ea"/>
              </a:rPr>
              <a:t>			//</a:t>
            </a:r>
            <a:r>
              <a:rPr lang="zh-CN" altLang="zh-CN" b="1" dirty="0">
                <a:latin typeface="+mn-ea"/>
                <a:ea typeface="+mn-ea"/>
              </a:rPr>
              <a:t>定义画刷句柄</a:t>
            </a:r>
          </a:p>
          <a:p>
            <a:r>
              <a:rPr lang="en-US" altLang="zh-CN" b="1" dirty="0" smtClean="0">
                <a:latin typeface="+mn-ea"/>
                <a:ea typeface="+mn-ea"/>
              </a:rPr>
              <a:t> HPEN </a:t>
            </a:r>
            <a:r>
              <a:rPr lang="en-US" altLang="zh-CN" b="1" dirty="0" err="1">
                <a:latin typeface="+mn-ea"/>
                <a:ea typeface="+mn-ea"/>
              </a:rPr>
              <a:t>hPen</a:t>
            </a:r>
            <a:r>
              <a:rPr lang="en-US" altLang="zh-CN" b="1" dirty="0">
                <a:latin typeface="+mn-ea"/>
                <a:ea typeface="+mn-ea"/>
              </a:rPr>
              <a:t>;				//</a:t>
            </a:r>
            <a:r>
              <a:rPr lang="zh-CN" altLang="zh-CN" b="1" dirty="0">
                <a:latin typeface="+mn-ea"/>
                <a:ea typeface="+mn-ea"/>
              </a:rPr>
              <a:t>定义画笔句柄</a:t>
            </a:r>
          </a:p>
          <a:p>
            <a:r>
              <a:rPr lang="en-US" altLang="zh-CN" b="1" dirty="0" smtClean="0">
                <a:latin typeface="+mn-ea"/>
                <a:ea typeface="+mn-ea"/>
              </a:rPr>
              <a:t> PAINTSTRUCT </a:t>
            </a:r>
            <a:r>
              <a:rPr lang="en-US" altLang="zh-CN" b="1" dirty="0" err="1">
                <a:latin typeface="+mn-ea"/>
                <a:ea typeface="+mn-ea"/>
              </a:rPr>
              <a:t>PtStr</a:t>
            </a:r>
            <a:r>
              <a:rPr lang="en-US" altLang="zh-CN" b="1" dirty="0" smtClean="0">
                <a:latin typeface="+mn-ea"/>
                <a:ea typeface="+mn-ea"/>
              </a:rPr>
              <a:t>;</a:t>
            </a:r>
            <a:r>
              <a:rPr lang="en-US" altLang="zh-CN" b="1" dirty="0">
                <a:latin typeface="+mn-ea"/>
                <a:ea typeface="+mn-ea"/>
              </a:rPr>
              <a:t>	</a:t>
            </a:r>
            <a:r>
              <a:rPr lang="en-US" altLang="zh-CN" b="1" dirty="0" smtClean="0">
                <a:latin typeface="+mn-ea"/>
                <a:ea typeface="+mn-ea"/>
              </a:rPr>
              <a:t>	//</a:t>
            </a:r>
            <a:r>
              <a:rPr lang="zh-CN" altLang="zh-CN" b="1" dirty="0">
                <a:latin typeface="+mn-ea"/>
                <a:ea typeface="+mn-ea"/>
              </a:rPr>
              <a:t>定义包含绘图信息的结构体变量</a:t>
            </a:r>
          </a:p>
          <a:p>
            <a:r>
              <a:rPr lang="en-US" altLang="zh-CN" b="1" dirty="0" smtClean="0">
                <a:latin typeface="+mn-ea"/>
                <a:ea typeface="+mn-ea"/>
              </a:rPr>
              <a:t> switch(</a:t>
            </a:r>
            <a:r>
              <a:rPr lang="en-US" altLang="zh-CN" b="1" dirty="0" err="1" smtClean="0">
                <a:latin typeface="+mn-ea"/>
                <a:ea typeface="+mn-ea"/>
              </a:rPr>
              <a:t>iMessage</a:t>
            </a:r>
            <a:r>
              <a:rPr lang="en-US" altLang="zh-CN" b="1" dirty="0">
                <a:latin typeface="+mn-ea"/>
                <a:ea typeface="+mn-ea"/>
              </a:rPr>
              <a:t>)</a:t>
            </a:r>
            <a:endParaRPr lang="zh-CN" altLang="zh-CN" b="1" dirty="0">
              <a:latin typeface="+mn-ea"/>
              <a:ea typeface="+mn-ea"/>
            </a:endParaRPr>
          </a:p>
          <a:p>
            <a:r>
              <a:rPr lang="en-US" altLang="zh-CN" b="1" dirty="0" smtClean="0">
                <a:latin typeface="+mn-ea"/>
                <a:ea typeface="+mn-ea"/>
              </a:rPr>
              <a:t> {case </a:t>
            </a:r>
            <a:r>
              <a:rPr lang="en-US" altLang="zh-CN" b="1" dirty="0">
                <a:latin typeface="+mn-ea"/>
                <a:ea typeface="+mn-ea"/>
              </a:rPr>
              <a:t>WM_PAINT:			//</a:t>
            </a:r>
            <a:r>
              <a:rPr lang="zh-CN" altLang="zh-CN" b="1" dirty="0">
                <a:latin typeface="+mn-ea"/>
                <a:ea typeface="+mn-ea"/>
              </a:rPr>
              <a:t>处理绘图消息</a:t>
            </a:r>
          </a:p>
          <a:p>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hDC</a:t>
            </a:r>
            <a:r>
              <a:rPr lang="en-US" altLang="zh-CN" b="1" dirty="0" smtClean="0">
                <a:latin typeface="+mn-ea"/>
                <a:ea typeface="+mn-ea"/>
              </a:rPr>
              <a:t>=</a:t>
            </a:r>
            <a:r>
              <a:rPr lang="en-US" altLang="zh-CN" b="1" dirty="0" err="1" smtClean="0">
                <a:latin typeface="+mn-ea"/>
                <a:ea typeface="+mn-ea"/>
              </a:rPr>
              <a:t>BeginPaint</a:t>
            </a:r>
            <a:r>
              <a:rPr lang="en-US" altLang="zh-CN" b="1" dirty="0" smtClean="0">
                <a:latin typeface="+mn-ea"/>
                <a:ea typeface="+mn-ea"/>
              </a:rPr>
              <a:t>(</a:t>
            </a:r>
            <a:r>
              <a:rPr lang="en-US" altLang="zh-CN" b="1" dirty="0" err="1" smtClean="0">
                <a:latin typeface="+mn-ea"/>
                <a:ea typeface="+mn-ea"/>
              </a:rPr>
              <a:t>hWnd</a:t>
            </a:r>
            <a:r>
              <a:rPr lang="en-US" altLang="zh-CN" b="1" dirty="0">
                <a:latin typeface="+mn-ea"/>
                <a:ea typeface="+mn-ea"/>
              </a:rPr>
              <a:t>,&amp;</a:t>
            </a:r>
            <a:r>
              <a:rPr lang="en-US" altLang="zh-CN" b="1" dirty="0" err="1">
                <a:latin typeface="+mn-ea"/>
                <a:ea typeface="+mn-ea"/>
              </a:rPr>
              <a:t>PtStr</a:t>
            </a:r>
            <a:r>
              <a:rPr lang="en-US" altLang="zh-CN" b="1" dirty="0">
                <a:latin typeface="+mn-ea"/>
                <a:ea typeface="+mn-ea"/>
              </a:rPr>
              <a:t>);	</a:t>
            </a:r>
            <a:r>
              <a:rPr lang="en-US" altLang="zh-CN" b="1" dirty="0" smtClean="0">
                <a:latin typeface="+mn-ea"/>
                <a:ea typeface="+mn-ea"/>
              </a:rPr>
              <a:t>//</a:t>
            </a:r>
            <a:r>
              <a:rPr lang="zh-CN" altLang="zh-CN" b="1" dirty="0">
                <a:latin typeface="+mn-ea"/>
                <a:ea typeface="+mn-ea"/>
              </a:rPr>
              <a:t>获得设备环境指针</a:t>
            </a:r>
          </a:p>
          <a:p>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SetWindowOrgEx</a:t>
            </a:r>
            <a:r>
              <a:rPr lang="en-US" altLang="zh-CN" b="1" dirty="0" smtClean="0">
                <a:latin typeface="+mn-ea"/>
                <a:ea typeface="+mn-ea"/>
              </a:rPr>
              <a:t>(hDC</a:t>
            </a:r>
            <a:r>
              <a:rPr lang="en-US" altLang="zh-CN" b="1" dirty="0">
                <a:latin typeface="+mn-ea"/>
                <a:ea typeface="+mn-ea"/>
              </a:rPr>
              <a:t>,-200,-200,NULL);	</a:t>
            </a:r>
            <a:r>
              <a:rPr lang="en-US" altLang="zh-CN" b="1" dirty="0" smtClean="0">
                <a:latin typeface="+mn-ea"/>
                <a:ea typeface="+mn-ea"/>
              </a:rPr>
              <a:t>//</a:t>
            </a:r>
            <a:r>
              <a:rPr lang="zh-CN" altLang="zh-CN" b="1" dirty="0">
                <a:latin typeface="+mn-ea"/>
                <a:ea typeface="+mn-ea"/>
              </a:rPr>
              <a:t>设置原点坐</a:t>
            </a:r>
            <a:r>
              <a:rPr lang="zh-CN" altLang="zh-CN" b="1" dirty="0" smtClean="0">
                <a:latin typeface="+mn-ea"/>
                <a:ea typeface="+mn-ea"/>
              </a:rPr>
              <a:t>标</a:t>
            </a:r>
            <a:endParaRPr lang="zh-CN" altLang="zh-CN" b="1" dirty="0">
              <a:latin typeface="+mn-ea"/>
              <a:ea typeface="+mn-ea"/>
            </a:endParaRPr>
          </a:p>
          <a:p>
            <a:r>
              <a:rPr lang="en-US" altLang="zh-CN" b="1" dirty="0" smtClean="0">
                <a:latin typeface="+mn-ea"/>
                <a:ea typeface="+mn-ea"/>
              </a:rPr>
              <a:t>   </a:t>
            </a:r>
            <a:r>
              <a:rPr lang="en-US" altLang="zh-CN" b="1" dirty="0" err="1" smtClean="0">
                <a:latin typeface="+mn-ea"/>
                <a:ea typeface="+mn-ea"/>
              </a:rPr>
              <a:t>hPen</a:t>
            </a:r>
            <a:r>
              <a:rPr lang="en-US" altLang="zh-CN" b="1" dirty="0" smtClean="0">
                <a:latin typeface="+mn-ea"/>
                <a:ea typeface="+mn-ea"/>
              </a:rPr>
              <a:t>=</a:t>
            </a:r>
            <a:r>
              <a:rPr lang="en-US" altLang="zh-CN" b="1" dirty="0" err="1" smtClean="0">
                <a:latin typeface="+mn-ea"/>
                <a:ea typeface="+mn-ea"/>
              </a:rPr>
              <a:t>CreatePen</a:t>
            </a:r>
            <a:r>
              <a:rPr lang="en-US" altLang="zh-CN" b="1" dirty="0" smtClean="0">
                <a:latin typeface="+mn-ea"/>
                <a:ea typeface="+mn-ea"/>
              </a:rPr>
              <a:t>(PS_DASH,1,RGB(255,0,0));//</a:t>
            </a:r>
            <a:r>
              <a:rPr lang="zh-CN" altLang="zh-CN" b="1" dirty="0">
                <a:latin typeface="+mn-ea"/>
                <a:ea typeface="+mn-ea"/>
              </a:rPr>
              <a:t>创建画笔句柄</a:t>
            </a:r>
          </a:p>
          <a:p>
            <a:r>
              <a:rPr lang="en-US" altLang="zh-CN" b="1" dirty="0" smtClean="0">
                <a:latin typeface="+mn-ea"/>
                <a:ea typeface="+mn-ea"/>
              </a:rPr>
              <a:t>   </a:t>
            </a:r>
            <a:r>
              <a:rPr lang="en-US" altLang="zh-CN" b="1" dirty="0" err="1" smtClean="0">
                <a:latin typeface="+mn-ea"/>
                <a:ea typeface="+mn-ea"/>
              </a:rPr>
              <a:t>SelectObject</a:t>
            </a:r>
            <a:r>
              <a:rPr lang="en-US" altLang="zh-CN" b="1" dirty="0" smtClean="0">
                <a:latin typeface="+mn-ea"/>
                <a:ea typeface="+mn-ea"/>
              </a:rPr>
              <a:t>(</a:t>
            </a:r>
            <a:r>
              <a:rPr lang="en-US" altLang="zh-CN" b="1" dirty="0" err="1" smtClean="0">
                <a:latin typeface="+mn-ea"/>
                <a:ea typeface="+mn-ea"/>
              </a:rPr>
              <a:t>hDC,hPen</a:t>
            </a:r>
            <a:r>
              <a:rPr lang="en-US" altLang="zh-CN" b="1" dirty="0">
                <a:latin typeface="+mn-ea"/>
                <a:ea typeface="+mn-ea"/>
              </a:rPr>
              <a:t>);			//</a:t>
            </a:r>
            <a:r>
              <a:rPr lang="zh-CN" altLang="zh-CN" b="1" dirty="0">
                <a:latin typeface="+mn-ea"/>
                <a:ea typeface="+mn-ea"/>
              </a:rPr>
              <a:t>选入画笔</a:t>
            </a:r>
          </a:p>
          <a:p>
            <a:r>
              <a:rPr lang="en-US" altLang="zh-CN" b="1" dirty="0" smtClean="0">
                <a:latin typeface="+mn-ea"/>
                <a:ea typeface="+mn-ea"/>
              </a:rPr>
              <a:t>   Polyline(hDC,lpSin,100</a:t>
            </a:r>
            <a:r>
              <a:rPr lang="en-US" altLang="zh-CN" b="1" dirty="0">
                <a:latin typeface="+mn-ea"/>
                <a:ea typeface="+mn-ea"/>
              </a:rPr>
              <a:t>);			//</a:t>
            </a:r>
            <a:r>
              <a:rPr lang="zh-CN" altLang="zh-CN" b="1" dirty="0">
                <a:latin typeface="+mn-ea"/>
                <a:ea typeface="+mn-ea"/>
              </a:rPr>
              <a:t>绘制正弦曲线</a:t>
            </a:r>
          </a:p>
          <a:p>
            <a:r>
              <a:rPr lang="en-US" altLang="zh-CN" b="1" dirty="0">
                <a:latin typeface="+mn-ea"/>
                <a:ea typeface="+mn-ea"/>
              </a:rPr>
              <a:t> </a:t>
            </a:r>
            <a:r>
              <a:rPr lang="en-US" altLang="zh-CN" b="1" dirty="0" smtClean="0">
                <a:latin typeface="+mn-ea"/>
                <a:ea typeface="+mn-ea"/>
              </a:rPr>
              <a:t>  if(</a:t>
            </a:r>
            <a:r>
              <a:rPr lang="en-US" altLang="zh-CN" b="1" dirty="0" err="1" smtClean="0">
                <a:latin typeface="+mn-ea"/>
                <a:ea typeface="+mn-ea"/>
              </a:rPr>
              <a:t>i</a:t>
            </a:r>
            <a:r>
              <a:rPr lang="en-US" altLang="zh-CN" b="1" dirty="0" smtClean="0">
                <a:latin typeface="+mn-ea"/>
                <a:ea typeface="+mn-ea"/>
              </a:rPr>
              <a:t>&lt;25</a:t>
            </a:r>
            <a:r>
              <a:rPr lang="en-US" altLang="zh-CN" b="1" dirty="0">
                <a:latin typeface="+mn-ea"/>
                <a:ea typeface="+mn-ea"/>
              </a:rPr>
              <a:t>) 					//</a:t>
            </a:r>
            <a:r>
              <a:rPr lang="zh-CN" altLang="zh-CN" b="1" dirty="0">
                <a:latin typeface="+mn-ea"/>
                <a:ea typeface="+mn-ea"/>
              </a:rPr>
              <a:t>第一个</a:t>
            </a:r>
            <a:r>
              <a:rPr lang="en-US" altLang="zh-CN" b="1" dirty="0">
                <a:latin typeface="+mn-ea"/>
                <a:ea typeface="+mn-ea"/>
              </a:rPr>
              <a:t>1/4</a:t>
            </a:r>
            <a:r>
              <a:rPr lang="zh-CN" altLang="zh-CN" b="1" dirty="0">
                <a:latin typeface="+mn-ea"/>
                <a:ea typeface="+mn-ea"/>
              </a:rPr>
              <a:t>周期</a:t>
            </a:r>
          </a:p>
          <a:p>
            <a:r>
              <a:rPr lang="en-US" altLang="zh-CN" b="1" dirty="0">
                <a:latin typeface="+mn-ea"/>
                <a:ea typeface="+mn-ea"/>
              </a:rPr>
              <a:t> </a:t>
            </a:r>
            <a:r>
              <a:rPr lang="en-US" altLang="zh-CN" b="1" dirty="0" smtClean="0">
                <a:latin typeface="+mn-ea"/>
                <a:ea typeface="+mn-ea"/>
              </a:rPr>
              <a:t>  {</a:t>
            </a:r>
            <a:r>
              <a:rPr lang="en-US" altLang="zh-CN" b="1" dirty="0">
                <a:latin typeface="+mn-ea"/>
                <a:ea typeface="+mn-ea"/>
              </a:rPr>
              <a:t>	</a:t>
            </a:r>
            <a:r>
              <a:rPr lang="en-US" altLang="zh-CN" b="1" dirty="0" err="1">
                <a:latin typeface="+mn-ea"/>
                <a:ea typeface="+mn-ea"/>
              </a:rPr>
              <a:t>hPen</a:t>
            </a:r>
            <a:r>
              <a:rPr lang="en-US" altLang="zh-CN" b="1" dirty="0">
                <a:latin typeface="+mn-ea"/>
                <a:ea typeface="+mn-ea"/>
              </a:rPr>
              <a:t>=</a:t>
            </a:r>
            <a:r>
              <a:rPr lang="en-US" altLang="zh-CN" b="1" dirty="0" err="1">
                <a:latin typeface="+mn-ea"/>
                <a:ea typeface="+mn-ea"/>
              </a:rPr>
              <a:t>CreatePen</a:t>
            </a:r>
            <a:r>
              <a:rPr lang="en-US" altLang="zh-CN" b="1" dirty="0">
                <a:latin typeface="+mn-ea"/>
                <a:ea typeface="+mn-ea"/>
              </a:rPr>
              <a:t>(PS_DASH,1,RGB(255,0,0</a:t>
            </a:r>
            <a:r>
              <a:rPr lang="en-US" altLang="zh-CN" b="1" dirty="0" smtClean="0">
                <a:latin typeface="+mn-ea"/>
                <a:ea typeface="+mn-ea"/>
              </a:rPr>
              <a:t>));</a:t>
            </a:r>
            <a:r>
              <a:rPr lang="en-US" altLang="zh-CN" b="1" dirty="0">
                <a:latin typeface="+mn-ea"/>
                <a:ea typeface="+mn-ea"/>
              </a:rPr>
              <a:t>	//</a:t>
            </a:r>
            <a:r>
              <a:rPr lang="zh-CN" altLang="zh-CN" b="1" dirty="0">
                <a:latin typeface="+mn-ea"/>
                <a:ea typeface="+mn-ea"/>
              </a:rPr>
              <a:t>创建红色画笔</a:t>
            </a:r>
          </a:p>
          <a:p>
            <a:r>
              <a:rPr lang="en-US" altLang="zh-CN" b="1" dirty="0">
                <a:latin typeface="+mn-ea"/>
                <a:ea typeface="+mn-ea"/>
              </a:rPr>
              <a:t>	</a:t>
            </a:r>
            <a:r>
              <a:rPr lang="en-US" altLang="zh-CN" sz="2000" b="1" dirty="0" err="1" smtClean="0">
                <a:latin typeface="+mn-ea"/>
                <a:ea typeface="+mn-ea"/>
              </a:rPr>
              <a:t>hBrush</a:t>
            </a:r>
            <a:r>
              <a:rPr lang="en-US" altLang="zh-CN" sz="2000" b="1" dirty="0" smtClean="0">
                <a:latin typeface="+mn-ea"/>
                <a:ea typeface="+mn-ea"/>
              </a:rPr>
              <a:t>=</a:t>
            </a:r>
            <a:r>
              <a:rPr lang="en-US" altLang="zh-CN" sz="2000" b="1" dirty="0" err="1" smtClean="0">
                <a:latin typeface="+mn-ea"/>
                <a:ea typeface="+mn-ea"/>
              </a:rPr>
              <a:t>CreateHatchBrush</a:t>
            </a:r>
            <a:r>
              <a:rPr lang="en-US" altLang="zh-CN" sz="2000" b="1" dirty="0" smtClean="0">
                <a:latin typeface="+mn-ea"/>
                <a:ea typeface="+mn-ea"/>
              </a:rPr>
              <a:t>(HS_BDIAGONAL,RGB(255,0,0));//</a:t>
            </a:r>
            <a:r>
              <a:rPr lang="zh-CN" altLang="zh-CN" sz="2000" b="1" dirty="0">
                <a:latin typeface="+mn-ea"/>
                <a:ea typeface="+mn-ea"/>
              </a:rPr>
              <a:t>创建红色画刷</a:t>
            </a:r>
          </a:p>
          <a:p>
            <a:r>
              <a:rPr lang="en-US" altLang="zh-CN" b="1" dirty="0">
                <a:latin typeface="+mn-ea"/>
                <a:ea typeface="+mn-ea"/>
              </a:rPr>
              <a:t>	</a:t>
            </a:r>
            <a:r>
              <a:rPr lang="en-US" altLang="zh-CN" sz="2000" b="1" dirty="0" err="1" smtClean="0">
                <a:latin typeface="+mn-ea"/>
                <a:ea typeface="+mn-ea"/>
              </a:rPr>
              <a:t>lRadious</a:t>
            </a:r>
            <a:r>
              <a:rPr lang="en-US" altLang="zh-CN" sz="2000" b="1" dirty="0">
                <a:latin typeface="+mn-ea"/>
                <a:ea typeface="+mn-ea"/>
              </a:rPr>
              <a:t>=(long)(</a:t>
            </a:r>
            <a:r>
              <a:rPr lang="en-US" altLang="zh-CN" sz="2000" b="1" dirty="0" err="1">
                <a:latin typeface="+mn-ea"/>
                <a:ea typeface="+mn-ea"/>
              </a:rPr>
              <a:t>dfRange</a:t>
            </a:r>
            <a:r>
              <a:rPr lang="en-US" altLang="zh-CN" sz="2000" b="1" dirty="0">
                <a:latin typeface="+mn-ea"/>
                <a:ea typeface="+mn-ea"/>
              </a:rPr>
              <a:t>*0.2+i%25*</a:t>
            </a:r>
            <a:r>
              <a:rPr lang="en-US" altLang="zh-CN" sz="2000" b="1" dirty="0" err="1">
                <a:latin typeface="+mn-ea"/>
                <a:ea typeface="+mn-ea"/>
              </a:rPr>
              <a:t>dfRange</a:t>
            </a:r>
            <a:r>
              <a:rPr lang="en-US" altLang="zh-CN" sz="2000" b="1" dirty="0">
                <a:latin typeface="+mn-ea"/>
                <a:ea typeface="+mn-ea"/>
              </a:rPr>
              <a:t>*0.4/25</a:t>
            </a:r>
            <a:r>
              <a:rPr lang="en-US" altLang="zh-CN" sz="2000" b="1" dirty="0" smtClean="0">
                <a:latin typeface="+mn-ea"/>
                <a:ea typeface="+mn-ea"/>
              </a:rPr>
              <a:t>);	 //</a:t>
            </a:r>
            <a:r>
              <a:rPr lang="zh-CN" altLang="zh-CN" sz="2000" b="1" dirty="0">
                <a:latin typeface="+mn-ea"/>
                <a:ea typeface="+mn-ea"/>
              </a:rPr>
              <a:t>计算半径</a:t>
            </a:r>
          </a:p>
          <a:p>
            <a:r>
              <a:rPr lang="en-US" altLang="zh-CN" b="1" dirty="0">
                <a:latin typeface="+mn-ea"/>
                <a:ea typeface="+mn-ea"/>
              </a:rPr>
              <a:t> </a:t>
            </a:r>
            <a:r>
              <a:rPr lang="en-US" altLang="zh-CN" b="1" dirty="0" smtClean="0">
                <a:latin typeface="+mn-ea"/>
                <a:ea typeface="+mn-ea"/>
              </a:rPr>
              <a:t>  }</a:t>
            </a:r>
            <a:endParaRPr lang="zh-CN" altLang="zh-CN" b="1" dirty="0">
              <a:latin typeface="+mn-ea"/>
              <a:ea typeface="+mn-ea"/>
            </a:endParaRPr>
          </a:p>
        </p:txBody>
      </p:sp>
    </p:spTree>
    <p:extLst>
      <p:ext uri="{BB962C8B-B14F-4D97-AF65-F5344CB8AC3E}">
        <p14:creationId xmlns:p14="http://schemas.microsoft.com/office/powerpoint/2010/main" val="12640203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44</a:t>
            </a:fld>
            <a:endParaRPr lang="en-US" altLang="zh-CN"/>
          </a:p>
        </p:txBody>
      </p:sp>
      <p:sp>
        <p:nvSpPr>
          <p:cNvPr id="3" name="文本框 2"/>
          <p:cNvSpPr txBox="1"/>
          <p:nvPr/>
        </p:nvSpPr>
        <p:spPr>
          <a:xfrm>
            <a:off x="72008" y="112111"/>
            <a:ext cx="9777536" cy="6197209"/>
          </a:xfrm>
          <a:prstGeom prst="rect">
            <a:avLst/>
          </a:prstGeom>
          <a:noFill/>
        </p:spPr>
        <p:txBody>
          <a:bodyPr wrap="square" rtlCol="0">
            <a:spAutoFit/>
          </a:bodyPr>
          <a:lstStyle/>
          <a:p>
            <a:pPr>
              <a:lnSpc>
                <a:spcPts val="3200"/>
              </a:lnSpc>
            </a:pPr>
            <a:r>
              <a:rPr lang="en-US" altLang="zh-CN" b="1" dirty="0" smtClean="0">
                <a:latin typeface="+mn-ea"/>
                <a:ea typeface="+mn-ea"/>
              </a:rPr>
              <a:t> </a:t>
            </a:r>
            <a:r>
              <a:rPr lang="en-US" altLang="zh-CN" b="1" dirty="0">
                <a:latin typeface="+mn-ea"/>
                <a:ea typeface="+mn-ea"/>
              </a:rPr>
              <a:t>else if(</a:t>
            </a:r>
            <a:r>
              <a:rPr lang="en-US" altLang="zh-CN" b="1" dirty="0" err="1">
                <a:latin typeface="+mn-ea"/>
                <a:ea typeface="+mn-ea"/>
              </a:rPr>
              <a:t>i</a:t>
            </a:r>
            <a:r>
              <a:rPr lang="en-US" altLang="zh-CN" b="1" dirty="0">
                <a:latin typeface="+mn-ea"/>
                <a:ea typeface="+mn-ea"/>
              </a:rPr>
              <a:t>&lt;50)					//</a:t>
            </a:r>
            <a:r>
              <a:rPr lang="zh-CN" altLang="zh-CN" b="1" dirty="0">
                <a:latin typeface="+mn-ea"/>
                <a:ea typeface="+mn-ea"/>
              </a:rPr>
              <a:t>第二个</a:t>
            </a:r>
            <a:r>
              <a:rPr lang="en-US" altLang="zh-CN" b="1" dirty="0">
                <a:latin typeface="+mn-ea"/>
                <a:ea typeface="+mn-ea"/>
              </a:rPr>
              <a:t>1/4</a:t>
            </a:r>
            <a:r>
              <a:rPr lang="zh-CN" altLang="zh-CN" b="1" dirty="0">
                <a:latin typeface="+mn-ea"/>
                <a:ea typeface="+mn-ea"/>
              </a:rPr>
              <a:t>周期</a:t>
            </a:r>
          </a:p>
          <a:p>
            <a:pPr>
              <a:lnSpc>
                <a:spcPts val="3200"/>
              </a:lnSpc>
            </a:pPr>
            <a:r>
              <a:rPr lang="en-US" altLang="zh-CN" b="1" dirty="0" smtClean="0">
                <a:latin typeface="+mn-ea"/>
                <a:ea typeface="+mn-ea"/>
              </a:rPr>
              <a:t> {</a:t>
            </a:r>
            <a:r>
              <a:rPr lang="en-US" altLang="zh-CN" b="1" dirty="0" err="1" smtClean="0">
                <a:latin typeface="+mn-ea"/>
                <a:ea typeface="+mn-ea"/>
              </a:rPr>
              <a:t>hPen</a:t>
            </a:r>
            <a:r>
              <a:rPr lang="en-US" altLang="zh-CN" b="1" dirty="0" smtClean="0">
                <a:latin typeface="+mn-ea"/>
                <a:ea typeface="+mn-ea"/>
              </a:rPr>
              <a:t>=</a:t>
            </a:r>
            <a:r>
              <a:rPr lang="en-US" altLang="zh-CN" b="1" dirty="0" err="1" smtClean="0">
                <a:latin typeface="+mn-ea"/>
                <a:ea typeface="+mn-ea"/>
              </a:rPr>
              <a:t>CreatePen</a:t>
            </a:r>
            <a:r>
              <a:rPr lang="en-US" altLang="zh-CN" b="1" dirty="0" smtClean="0">
                <a:latin typeface="+mn-ea"/>
                <a:ea typeface="+mn-ea"/>
              </a:rPr>
              <a:t>(PS_DASH,1,RGB(0,255,0</a:t>
            </a:r>
            <a:r>
              <a:rPr lang="en-US" altLang="zh-CN" b="1" dirty="0">
                <a:latin typeface="+mn-ea"/>
                <a:ea typeface="+mn-ea"/>
              </a:rPr>
              <a:t>));	</a:t>
            </a:r>
            <a:r>
              <a:rPr lang="en-US" altLang="zh-CN" b="1" dirty="0" smtClean="0">
                <a:latin typeface="+mn-ea"/>
                <a:ea typeface="+mn-ea"/>
              </a:rPr>
              <a:t>//</a:t>
            </a:r>
            <a:r>
              <a:rPr lang="zh-CN" altLang="zh-CN" b="1" dirty="0">
                <a:latin typeface="+mn-ea"/>
                <a:ea typeface="+mn-ea"/>
              </a:rPr>
              <a:t>创建绿色画笔</a:t>
            </a:r>
          </a:p>
          <a:p>
            <a:pPr>
              <a:lnSpc>
                <a:spcPts val="3200"/>
              </a:lnSpc>
            </a:pPr>
            <a:r>
              <a:rPr lang="en-US" altLang="zh-CN" b="1" dirty="0" smtClean="0">
                <a:latin typeface="+mn-ea"/>
                <a:ea typeface="+mn-ea"/>
              </a:rPr>
              <a:t>  </a:t>
            </a:r>
            <a:r>
              <a:rPr lang="en-US" altLang="zh-CN" b="1" dirty="0" err="1" smtClean="0">
                <a:latin typeface="+mn-ea"/>
                <a:ea typeface="+mn-ea"/>
              </a:rPr>
              <a:t>hBrush</a:t>
            </a:r>
            <a:r>
              <a:rPr lang="en-US" altLang="zh-CN" b="1" dirty="0" smtClean="0">
                <a:latin typeface="+mn-ea"/>
                <a:ea typeface="+mn-ea"/>
              </a:rPr>
              <a:t>=</a:t>
            </a:r>
            <a:r>
              <a:rPr lang="en-US" altLang="zh-CN" b="1" dirty="0" err="1" smtClean="0">
                <a:latin typeface="+mn-ea"/>
                <a:ea typeface="+mn-ea"/>
              </a:rPr>
              <a:t>CreateHatchBrush</a:t>
            </a:r>
            <a:r>
              <a:rPr lang="en-US" altLang="zh-CN" b="1" dirty="0" smtClean="0">
                <a:latin typeface="+mn-ea"/>
                <a:ea typeface="+mn-ea"/>
              </a:rPr>
              <a:t>(HS_DIAGCROSS,RGB(0,255,0</a:t>
            </a:r>
            <a:r>
              <a:rPr lang="en-US" altLang="zh-CN" sz="2000" b="1" dirty="0" smtClean="0">
                <a:latin typeface="+mn-ea"/>
                <a:ea typeface="+mn-ea"/>
              </a:rPr>
              <a:t>));//</a:t>
            </a:r>
            <a:r>
              <a:rPr lang="zh-CN" altLang="zh-CN" sz="2000" b="1" dirty="0">
                <a:latin typeface="+mn-ea"/>
                <a:ea typeface="+mn-ea"/>
              </a:rPr>
              <a:t>创新绿刷</a:t>
            </a:r>
          </a:p>
          <a:p>
            <a:pPr>
              <a:lnSpc>
                <a:spcPts val="3200"/>
              </a:lnSpc>
            </a:pPr>
            <a:r>
              <a:rPr lang="en-US" altLang="zh-CN" b="1" dirty="0" smtClean="0">
                <a:latin typeface="+mn-ea"/>
                <a:ea typeface="+mn-ea"/>
              </a:rPr>
              <a:t>  </a:t>
            </a:r>
            <a:r>
              <a:rPr lang="en-US" altLang="zh-CN" b="1" dirty="0" err="1" smtClean="0">
                <a:latin typeface="+mn-ea"/>
                <a:ea typeface="+mn-ea"/>
              </a:rPr>
              <a:t>lRadious</a:t>
            </a:r>
            <a:r>
              <a:rPr lang="en-US" altLang="zh-CN" b="1" dirty="0">
                <a:latin typeface="+mn-ea"/>
                <a:ea typeface="+mn-ea"/>
              </a:rPr>
              <a:t>=(long)(</a:t>
            </a:r>
            <a:r>
              <a:rPr lang="en-US" altLang="zh-CN" b="1" dirty="0" err="1">
                <a:latin typeface="+mn-ea"/>
                <a:ea typeface="+mn-ea"/>
              </a:rPr>
              <a:t>dfRange</a:t>
            </a:r>
            <a:r>
              <a:rPr lang="en-US" altLang="zh-CN" b="1" dirty="0">
                <a:latin typeface="+mn-ea"/>
                <a:ea typeface="+mn-ea"/>
              </a:rPr>
              <a:t>*0.2+i%25*</a:t>
            </a:r>
            <a:r>
              <a:rPr lang="en-US" altLang="zh-CN" b="1" dirty="0" err="1">
                <a:latin typeface="+mn-ea"/>
                <a:ea typeface="+mn-ea"/>
              </a:rPr>
              <a:t>dfRange</a:t>
            </a:r>
            <a:r>
              <a:rPr lang="en-US" altLang="zh-CN" b="1" dirty="0">
                <a:latin typeface="+mn-ea"/>
                <a:ea typeface="+mn-ea"/>
              </a:rPr>
              <a:t>*0.4/25</a:t>
            </a:r>
            <a:r>
              <a:rPr lang="en-US" altLang="zh-CN" b="1" dirty="0" smtClean="0">
                <a:latin typeface="+mn-ea"/>
                <a:ea typeface="+mn-ea"/>
              </a:rPr>
              <a:t>);//</a:t>
            </a:r>
            <a:r>
              <a:rPr lang="zh-CN" altLang="zh-CN" b="1" dirty="0">
                <a:latin typeface="+mn-ea"/>
                <a:ea typeface="+mn-ea"/>
              </a:rPr>
              <a:t>计算半径</a:t>
            </a:r>
          </a:p>
          <a:p>
            <a:pPr>
              <a:lnSpc>
                <a:spcPts val="3200"/>
              </a:lnSpc>
            </a:pPr>
            <a:r>
              <a:rPr lang="en-US" altLang="zh-CN" b="1" dirty="0" smtClean="0">
                <a:latin typeface="+mn-ea"/>
                <a:ea typeface="+mn-ea"/>
              </a:rPr>
              <a:t> </a:t>
            </a:r>
            <a:r>
              <a:rPr lang="en-US" altLang="zh-CN" b="1" dirty="0">
                <a:latin typeface="+mn-ea"/>
                <a:ea typeface="+mn-ea"/>
              </a:rPr>
              <a:t>}</a:t>
            </a:r>
            <a:endParaRPr lang="zh-CN" altLang="zh-CN" b="1" dirty="0">
              <a:latin typeface="+mn-ea"/>
              <a:ea typeface="+mn-ea"/>
            </a:endParaRPr>
          </a:p>
          <a:p>
            <a:pPr>
              <a:lnSpc>
                <a:spcPts val="3200"/>
              </a:lnSpc>
            </a:pPr>
            <a:r>
              <a:rPr lang="en-US" altLang="zh-CN" b="1" dirty="0" smtClean="0">
                <a:latin typeface="+mn-ea"/>
                <a:ea typeface="+mn-ea"/>
              </a:rPr>
              <a:t> </a:t>
            </a:r>
            <a:r>
              <a:rPr lang="en-US" altLang="zh-CN" b="1" dirty="0">
                <a:latin typeface="+mn-ea"/>
                <a:ea typeface="+mn-ea"/>
              </a:rPr>
              <a:t>else if(</a:t>
            </a:r>
            <a:r>
              <a:rPr lang="en-US" altLang="zh-CN" b="1" dirty="0" err="1">
                <a:latin typeface="+mn-ea"/>
                <a:ea typeface="+mn-ea"/>
              </a:rPr>
              <a:t>i</a:t>
            </a:r>
            <a:r>
              <a:rPr lang="en-US" altLang="zh-CN" b="1" dirty="0">
                <a:latin typeface="+mn-ea"/>
                <a:ea typeface="+mn-ea"/>
              </a:rPr>
              <a:t>&lt;75</a:t>
            </a:r>
            <a:r>
              <a:rPr lang="en-US" altLang="zh-CN" b="1" dirty="0" smtClean="0">
                <a:latin typeface="+mn-ea"/>
                <a:ea typeface="+mn-ea"/>
              </a:rPr>
              <a:t>)</a:t>
            </a:r>
            <a:r>
              <a:rPr lang="en-US" altLang="zh-CN" b="1" dirty="0">
                <a:latin typeface="+mn-ea"/>
                <a:ea typeface="+mn-ea"/>
              </a:rPr>
              <a:t>						//</a:t>
            </a:r>
            <a:r>
              <a:rPr lang="zh-CN" altLang="zh-CN" b="1" dirty="0">
                <a:latin typeface="+mn-ea"/>
                <a:ea typeface="+mn-ea"/>
              </a:rPr>
              <a:t>第三个周期</a:t>
            </a:r>
          </a:p>
          <a:p>
            <a:pPr>
              <a:lnSpc>
                <a:spcPts val="3200"/>
              </a:lnSpc>
            </a:pPr>
            <a:r>
              <a:rPr lang="en-US" altLang="zh-CN" b="1" dirty="0" smtClean="0">
                <a:latin typeface="+mn-ea"/>
                <a:ea typeface="+mn-ea"/>
              </a:rPr>
              <a:t> {</a:t>
            </a:r>
            <a:r>
              <a:rPr lang="en-US" altLang="zh-CN" b="1" dirty="0" err="1" smtClean="0">
                <a:latin typeface="+mn-ea"/>
                <a:ea typeface="+mn-ea"/>
              </a:rPr>
              <a:t>hPen</a:t>
            </a:r>
            <a:r>
              <a:rPr lang="en-US" altLang="zh-CN" b="1" dirty="0" smtClean="0">
                <a:latin typeface="+mn-ea"/>
                <a:ea typeface="+mn-ea"/>
              </a:rPr>
              <a:t>=</a:t>
            </a:r>
            <a:r>
              <a:rPr lang="en-US" altLang="zh-CN" b="1" dirty="0" err="1" smtClean="0">
                <a:latin typeface="+mn-ea"/>
                <a:ea typeface="+mn-ea"/>
              </a:rPr>
              <a:t>CreatePen</a:t>
            </a:r>
            <a:r>
              <a:rPr lang="en-US" altLang="zh-CN" b="1" dirty="0" smtClean="0">
                <a:latin typeface="+mn-ea"/>
                <a:ea typeface="+mn-ea"/>
              </a:rPr>
              <a:t>(PS_DASH,1,RGB(0,0,255</a:t>
            </a:r>
            <a:r>
              <a:rPr lang="en-US" altLang="zh-CN" b="1" dirty="0">
                <a:latin typeface="+mn-ea"/>
                <a:ea typeface="+mn-ea"/>
              </a:rPr>
              <a:t>));		//</a:t>
            </a:r>
            <a:r>
              <a:rPr lang="zh-CN" altLang="zh-CN" b="1" dirty="0">
                <a:latin typeface="+mn-ea"/>
                <a:ea typeface="+mn-ea"/>
              </a:rPr>
              <a:t>创建蓝色画笔</a:t>
            </a:r>
          </a:p>
          <a:p>
            <a:pPr>
              <a:lnSpc>
                <a:spcPts val="3200"/>
              </a:lnSpc>
            </a:pPr>
            <a:r>
              <a:rPr lang="en-US" altLang="zh-CN" b="1" dirty="0" smtClean="0">
                <a:latin typeface="+mn-ea"/>
                <a:ea typeface="+mn-ea"/>
              </a:rPr>
              <a:t>  </a:t>
            </a:r>
            <a:r>
              <a:rPr lang="en-US" altLang="zh-CN" b="1" dirty="0" err="1" smtClean="0">
                <a:latin typeface="+mn-ea"/>
                <a:ea typeface="+mn-ea"/>
              </a:rPr>
              <a:t>hBrush</a:t>
            </a:r>
            <a:r>
              <a:rPr lang="en-US" altLang="zh-CN" b="1" dirty="0" smtClean="0">
                <a:latin typeface="+mn-ea"/>
                <a:ea typeface="+mn-ea"/>
              </a:rPr>
              <a:t>=</a:t>
            </a:r>
            <a:r>
              <a:rPr lang="en-US" altLang="zh-CN" b="1" dirty="0" err="1" smtClean="0">
                <a:latin typeface="+mn-ea"/>
                <a:ea typeface="+mn-ea"/>
              </a:rPr>
              <a:t>CreateHatchBrush</a:t>
            </a:r>
            <a:r>
              <a:rPr lang="en-US" altLang="zh-CN" b="1" dirty="0" smtClean="0">
                <a:latin typeface="+mn-ea"/>
                <a:ea typeface="+mn-ea"/>
              </a:rPr>
              <a:t>(HS_CROSS,RGB(0,0,255</a:t>
            </a:r>
            <a:r>
              <a:rPr lang="en-US" altLang="zh-CN" b="1" dirty="0">
                <a:latin typeface="+mn-ea"/>
                <a:ea typeface="+mn-ea"/>
              </a:rPr>
              <a:t>));//</a:t>
            </a:r>
            <a:r>
              <a:rPr lang="zh-CN" altLang="zh-CN" b="1" dirty="0">
                <a:latin typeface="+mn-ea"/>
                <a:ea typeface="+mn-ea"/>
              </a:rPr>
              <a:t>创建</a:t>
            </a:r>
            <a:r>
              <a:rPr lang="zh-CN" altLang="zh-CN" b="1" dirty="0" smtClean="0">
                <a:latin typeface="+mn-ea"/>
                <a:ea typeface="+mn-ea"/>
              </a:rPr>
              <a:t>蓝画</a:t>
            </a:r>
            <a:r>
              <a:rPr lang="zh-CN" altLang="zh-CN" b="1" dirty="0">
                <a:latin typeface="+mn-ea"/>
                <a:ea typeface="+mn-ea"/>
              </a:rPr>
              <a:t>刷</a:t>
            </a:r>
          </a:p>
          <a:p>
            <a:pPr>
              <a:lnSpc>
                <a:spcPts val="3200"/>
              </a:lnSpc>
            </a:pPr>
            <a:r>
              <a:rPr lang="en-US" altLang="zh-CN" b="1" dirty="0" smtClean="0">
                <a:latin typeface="+mn-ea"/>
                <a:ea typeface="+mn-ea"/>
              </a:rPr>
              <a:t>  </a:t>
            </a:r>
            <a:r>
              <a:rPr lang="en-US" altLang="zh-CN" b="1" dirty="0" err="1" smtClean="0">
                <a:latin typeface="+mn-ea"/>
                <a:ea typeface="+mn-ea"/>
              </a:rPr>
              <a:t>lRadious</a:t>
            </a:r>
            <a:r>
              <a:rPr lang="en-US" altLang="zh-CN" b="1" dirty="0">
                <a:latin typeface="+mn-ea"/>
                <a:ea typeface="+mn-ea"/>
              </a:rPr>
              <a:t>=(long)(</a:t>
            </a:r>
            <a:r>
              <a:rPr lang="en-US" altLang="zh-CN" b="1" dirty="0" err="1">
                <a:latin typeface="+mn-ea"/>
                <a:ea typeface="+mn-ea"/>
              </a:rPr>
              <a:t>dfRange</a:t>
            </a:r>
            <a:r>
              <a:rPr lang="en-US" altLang="zh-CN" b="1" dirty="0">
                <a:latin typeface="+mn-ea"/>
                <a:ea typeface="+mn-ea"/>
              </a:rPr>
              <a:t>*0.2+i%25*</a:t>
            </a:r>
            <a:r>
              <a:rPr lang="en-US" altLang="zh-CN" b="1" dirty="0" err="1">
                <a:latin typeface="+mn-ea"/>
                <a:ea typeface="+mn-ea"/>
              </a:rPr>
              <a:t>dfRange</a:t>
            </a:r>
            <a:r>
              <a:rPr lang="en-US" altLang="zh-CN" b="1" dirty="0">
                <a:latin typeface="+mn-ea"/>
                <a:ea typeface="+mn-ea"/>
              </a:rPr>
              <a:t>*0.4/25);//</a:t>
            </a:r>
            <a:r>
              <a:rPr lang="zh-CN" altLang="zh-CN" b="1" dirty="0">
                <a:latin typeface="+mn-ea"/>
                <a:ea typeface="+mn-ea"/>
              </a:rPr>
              <a:t>计算半</a:t>
            </a:r>
            <a:r>
              <a:rPr lang="zh-CN" altLang="zh-CN" b="1" dirty="0" smtClean="0">
                <a:latin typeface="+mn-ea"/>
                <a:ea typeface="+mn-ea"/>
              </a:rPr>
              <a:t>径</a:t>
            </a:r>
            <a:endParaRPr lang="zh-CN" altLang="zh-CN" b="1" dirty="0">
              <a:latin typeface="+mn-ea"/>
              <a:ea typeface="+mn-ea"/>
            </a:endParaRPr>
          </a:p>
          <a:p>
            <a:pPr>
              <a:lnSpc>
                <a:spcPts val="3200"/>
              </a:lnSpc>
            </a:pPr>
            <a:r>
              <a:rPr lang="en-US" altLang="zh-CN" b="1" dirty="0">
                <a:latin typeface="+mn-ea"/>
                <a:ea typeface="+mn-ea"/>
              </a:rPr>
              <a:t> </a:t>
            </a:r>
            <a:r>
              <a:rPr lang="en-US" altLang="zh-CN" b="1" dirty="0" smtClean="0">
                <a:latin typeface="+mn-ea"/>
                <a:ea typeface="+mn-ea"/>
              </a:rPr>
              <a:t>}</a:t>
            </a:r>
            <a:endParaRPr lang="zh-CN" altLang="zh-CN" b="1" dirty="0">
              <a:latin typeface="+mn-ea"/>
              <a:ea typeface="+mn-ea"/>
            </a:endParaRPr>
          </a:p>
          <a:p>
            <a:pPr>
              <a:lnSpc>
                <a:spcPts val="3200"/>
              </a:lnSpc>
            </a:pPr>
            <a:r>
              <a:rPr lang="en-US" altLang="zh-CN" b="1" dirty="0" smtClean="0">
                <a:latin typeface="+mn-ea"/>
                <a:ea typeface="+mn-ea"/>
              </a:rPr>
              <a:t> </a:t>
            </a:r>
            <a:r>
              <a:rPr lang="en-US" altLang="zh-CN" b="1" dirty="0">
                <a:latin typeface="+mn-ea"/>
                <a:ea typeface="+mn-ea"/>
              </a:rPr>
              <a:t>else								//</a:t>
            </a:r>
            <a:r>
              <a:rPr lang="zh-CN" altLang="zh-CN" b="1" dirty="0">
                <a:latin typeface="+mn-ea"/>
                <a:ea typeface="+mn-ea"/>
              </a:rPr>
              <a:t>第四个周期</a:t>
            </a:r>
          </a:p>
          <a:p>
            <a:pPr>
              <a:lnSpc>
                <a:spcPts val="3200"/>
              </a:lnSpc>
            </a:pPr>
            <a:r>
              <a:rPr lang="en-US" altLang="zh-CN" b="1" dirty="0" smtClean="0">
                <a:latin typeface="+mn-ea"/>
                <a:ea typeface="+mn-ea"/>
              </a:rPr>
              <a:t> {</a:t>
            </a:r>
            <a:r>
              <a:rPr lang="en-US" altLang="zh-CN" b="1" dirty="0" err="1" smtClean="0">
                <a:latin typeface="+mn-ea"/>
                <a:ea typeface="+mn-ea"/>
              </a:rPr>
              <a:t>hPen</a:t>
            </a:r>
            <a:r>
              <a:rPr lang="en-US" altLang="zh-CN" b="1" dirty="0" smtClean="0">
                <a:latin typeface="+mn-ea"/>
                <a:ea typeface="+mn-ea"/>
              </a:rPr>
              <a:t>=</a:t>
            </a:r>
            <a:r>
              <a:rPr lang="en-US" altLang="zh-CN" b="1" dirty="0" err="1" smtClean="0">
                <a:latin typeface="+mn-ea"/>
                <a:ea typeface="+mn-ea"/>
              </a:rPr>
              <a:t>CreatePen</a:t>
            </a:r>
            <a:r>
              <a:rPr lang="en-US" altLang="zh-CN" b="1" dirty="0" smtClean="0">
                <a:latin typeface="+mn-ea"/>
                <a:ea typeface="+mn-ea"/>
              </a:rPr>
              <a:t>(PS_DASH,1,RGB(255,255,0</a:t>
            </a:r>
            <a:r>
              <a:rPr lang="en-US" altLang="zh-CN" b="1" dirty="0">
                <a:latin typeface="+mn-ea"/>
                <a:ea typeface="+mn-ea"/>
              </a:rPr>
              <a:t>));	//</a:t>
            </a:r>
            <a:r>
              <a:rPr lang="zh-CN" altLang="zh-CN" b="1" dirty="0">
                <a:latin typeface="+mn-ea"/>
                <a:ea typeface="+mn-ea"/>
              </a:rPr>
              <a:t>创建黄色画笔</a:t>
            </a:r>
          </a:p>
          <a:p>
            <a:pPr>
              <a:lnSpc>
                <a:spcPts val="3200"/>
              </a:lnSpc>
            </a:pPr>
            <a:r>
              <a:rPr lang="en-US" altLang="zh-CN" b="1" dirty="0" smtClean="0">
                <a:latin typeface="+mn-ea"/>
                <a:ea typeface="+mn-ea"/>
              </a:rPr>
              <a:t>  </a:t>
            </a:r>
            <a:r>
              <a:rPr lang="en-US" altLang="zh-CN" b="1" dirty="0" err="1" smtClean="0">
                <a:latin typeface="+mn-ea"/>
                <a:ea typeface="+mn-ea"/>
              </a:rPr>
              <a:t>hBrush</a:t>
            </a:r>
            <a:r>
              <a:rPr lang="en-US" altLang="zh-CN" b="1" dirty="0" smtClean="0">
                <a:latin typeface="+mn-ea"/>
                <a:ea typeface="+mn-ea"/>
              </a:rPr>
              <a:t>=</a:t>
            </a:r>
            <a:r>
              <a:rPr lang="en-US" altLang="zh-CN" b="1" dirty="0" err="1" smtClean="0">
                <a:latin typeface="+mn-ea"/>
                <a:ea typeface="+mn-ea"/>
              </a:rPr>
              <a:t>CreateHatchBrush</a:t>
            </a:r>
            <a:r>
              <a:rPr lang="en-US" altLang="zh-CN" b="1" dirty="0" smtClean="0">
                <a:latin typeface="+mn-ea"/>
                <a:ea typeface="+mn-ea"/>
              </a:rPr>
              <a:t>(HS_VERTICAL,RGB(255,255,0));//</a:t>
            </a:r>
            <a:r>
              <a:rPr lang="zh-CN" altLang="zh-CN" b="1" dirty="0" smtClean="0">
                <a:latin typeface="+mn-ea"/>
                <a:ea typeface="+mn-ea"/>
              </a:rPr>
              <a:t>黄刷</a:t>
            </a:r>
            <a:endParaRPr lang="zh-CN" altLang="zh-CN" b="1" dirty="0">
              <a:latin typeface="+mn-ea"/>
              <a:ea typeface="+mn-ea"/>
            </a:endParaRPr>
          </a:p>
          <a:p>
            <a:pPr>
              <a:lnSpc>
                <a:spcPts val="3200"/>
              </a:lnSpc>
            </a:pPr>
            <a:r>
              <a:rPr lang="en-US" altLang="zh-CN" b="1" dirty="0" smtClean="0">
                <a:latin typeface="+mn-ea"/>
                <a:ea typeface="+mn-ea"/>
              </a:rPr>
              <a:t>  </a:t>
            </a:r>
            <a:r>
              <a:rPr lang="en-US" altLang="zh-CN" b="1" dirty="0" err="1" smtClean="0">
                <a:latin typeface="+mn-ea"/>
                <a:ea typeface="+mn-ea"/>
              </a:rPr>
              <a:t>lRadious</a:t>
            </a:r>
            <a:r>
              <a:rPr lang="en-US" altLang="zh-CN" b="1" dirty="0">
                <a:latin typeface="+mn-ea"/>
                <a:ea typeface="+mn-ea"/>
              </a:rPr>
              <a:t>=(long)(</a:t>
            </a:r>
            <a:r>
              <a:rPr lang="en-US" altLang="zh-CN" b="1" dirty="0" err="1">
                <a:latin typeface="+mn-ea"/>
                <a:ea typeface="+mn-ea"/>
              </a:rPr>
              <a:t>dfRange</a:t>
            </a:r>
            <a:r>
              <a:rPr lang="en-US" altLang="zh-CN" b="1" dirty="0">
                <a:latin typeface="+mn-ea"/>
                <a:ea typeface="+mn-ea"/>
              </a:rPr>
              <a:t>*0.2+i%25*</a:t>
            </a:r>
            <a:r>
              <a:rPr lang="en-US" altLang="zh-CN" b="1" dirty="0" err="1">
                <a:latin typeface="+mn-ea"/>
                <a:ea typeface="+mn-ea"/>
              </a:rPr>
              <a:t>dfRange</a:t>
            </a:r>
            <a:r>
              <a:rPr lang="en-US" altLang="zh-CN" b="1" dirty="0">
                <a:latin typeface="+mn-ea"/>
                <a:ea typeface="+mn-ea"/>
              </a:rPr>
              <a:t>*0.4/25</a:t>
            </a:r>
            <a:r>
              <a:rPr lang="en-US" altLang="zh-CN" b="1" dirty="0" smtClean="0">
                <a:latin typeface="+mn-ea"/>
                <a:ea typeface="+mn-ea"/>
              </a:rPr>
              <a:t>);//</a:t>
            </a:r>
            <a:r>
              <a:rPr lang="zh-CN" altLang="zh-CN" b="1" dirty="0">
                <a:latin typeface="+mn-ea"/>
                <a:ea typeface="+mn-ea"/>
              </a:rPr>
              <a:t>计算半径</a:t>
            </a:r>
          </a:p>
          <a:p>
            <a:pPr>
              <a:lnSpc>
                <a:spcPts val="3200"/>
              </a:lnSpc>
            </a:pPr>
            <a:r>
              <a:rPr lang="en-US" altLang="zh-CN" b="1" dirty="0">
                <a:latin typeface="+mn-ea"/>
                <a:ea typeface="+mn-ea"/>
              </a:rPr>
              <a:t> </a:t>
            </a:r>
            <a:r>
              <a:rPr lang="en-US" altLang="zh-CN" b="1" dirty="0" smtClean="0">
                <a:latin typeface="+mn-ea"/>
                <a:ea typeface="+mn-ea"/>
              </a:rPr>
              <a:t>}</a:t>
            </a:r>
            <a:endParaRPr lang="zh-CN" altLang="zh-CN" b="1" dirty="0">
              <a:latin typeface="+mn-ea"/>
              <a:ea typeface="+mn-ea"/>
            </a:endParaRPr>
          </a:p>
        </p:txBody>
      </p:sp>
    </p:spTree>
    <p:extLst>
      <p:ext uri="{BB962C8B-B14F-4D97-AF65-F5344CB8AC3E}">
        <p14:creationId xmlns:p14="http://schemas.microsoft.com/office/powerpoint/2010/main" val="2785991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45</a:t>
            </a:fld>
            <a:endParaRPr lang="en-US" altLang="zh-CN"/>
          </a:p>
        </p:txBody>
      </p:sp>
      <p:sp>
        <p:nvSpPr>
          <p:cNvPr id="3" name="文本框 2"/>
          <p:cNvSpPr txBox="1"/>
          <p:nvPr/>
        </p:nvSpPr>
        <p:spPr>
          <a:xfrm>
            <a:off x="72008" y="44624"/>
            <a:ext cx="9777536" cy="6760825"/>
          </a:xfrm>
          <a:prstGeom prst="rect">
            <a:avLst/>
          </a:prstGeom>
          <a:noFill/>
        </p:spPr>
        <p:txBody>
          <a:bodyPr wrap="square" rtlCol="0">
            <a:spAutoFit/>
          </a:bodyPr>
          <a:lstStyle/>
          <a:p>
            <a:pPr>
              <a:lnSpc>
                <a:spcPts val="2600"/>
              </a:lnSpc>
            </a:pPr>
            <a:r>
              <a:rPr lang="en-US" altLang="zh-CN" b="1" dirty="0" smtClean="0">
                <a:latin typeface="+mn-ea"/>
                <a:ea typeface="+mn-ea"/>
              </a:rPr>
              <a:t>	</a:t>
            </a:r>
            <a:r>
              <a:rPr lang="en-US" altLang="zh-CN" b="1" dirty="0" err="1" smtClean="0">
                <a:latin typeface="+mn-ea"/>
                <a:ea typeface="+mn-ea"/>
              </a:rPr>
              <a:t>SelectObject</a:t>
            </a:r>
            <a:r>
              <a:rPr lang="en-US" altLang="zh-CN" b="1" dirty="0" smtClean="0">
                <a:latin typeface="+mn-ea"/>
                <a:ea typeface="+mn-ea"/>
              </a:rPr>
              <a:t>(</a:t>
            </a:r>
            <a:r>
              <a:rPr lang="en-US" altLang="zh-CN" b="1" dirty="0" err="1" smtClean="0">
                <a:latin typeface="+mn-ea"/>
                <a:ea typeface="+mn-ea"/>
              </a:rPr>
              <a:t>hDC,hBrush</a:t>
            </a:r>
            <a:r>
              <a:rPr lang="en-US" altLang="zh-CN" b="1" dirty="0" smtClean="0">
                <a:latin typeface="+mn-ea"/>
                <a:ea typeface="+mn-ea"/>
              </a:rPr>
              <a:t>);	</a:t>
            </a:r>
            <a:r>
              <a:rPr lang="en-US" altLang="zh-CN" b="1" dirty="0">
                <a:latin typeface="+mn-ea"/>
                <a:ea typeface="+mn-ea"/>
              </a:rPr>
              <a:t>		//</a:t>
            </a:r>
            <a:r>
              <a:rPr lang="zh-CN" altLang="zh-CN" b="1" dirty="0">
                <a:latin typeface="+mn-ea"/>
                <a:ea typeface="+mn-ea"/>
              </a:rPr>
              <a:t>选入画刷</a:t>
            </a:r>
          </a:p>
          <a:p>
            <a:pPr>
              <a:lnSpc>
                <a:spcPts val="2600"/>
              </a:lnSpc>
            </a:pPr>
            <a:r>
              <a:rPr lang="en-US" altLang="zh-CN" b="1" dirty="0" smtClean="0">
                <a:latin typeface="+mn-ea"/>
                <a:ea typeface="+mn-ea"/>
              </a:rPr>
              <a:t>	</a:t>
            </a:r>
            <a:r>
              <a:rPr lang="en-US" altLang="zh-CN" b="1" dirty="0" err="1" smtClean="0">
                <a:latin typeface="+mn-ea"/>
                <a:ea typeface="+mn-ea"/>
              </a:rPr>
              <a:t>SelectObject</a:t>
            </a:r>
            <a:r>
              <a:rPr lang="en-US" altLang="zh-CN" b="1" dirty="0" smtClean="0">
                <a:latin typeface="+mn-ea"/>
                <a:ea typeface="+mn-ea"/>
              </a:rPr>
              <a:t>(</a:t>
            </a:r>
            <a:r>
              <a:rPr lang="en-US" altLang="zh-CN" b="1" dirty="0" err="1" smtClean="0">
                <a:latin typeface="+mn-ea"/>
                <a:ea typeface="+mn-ea"/>
              </a:rPr>
              <a:t>hDC,hPen</a:t>
            </a:r>
            <a:r>
              <a:rPr lang="en-US" altLang="zh-CN" b="1" dirty="0" smtClean="0">
                <a:latin typeface="+mn-ea"/>
                <a:ea typeface="+mn-ea"/>
              </a:rPr>
              <a:t>);</a:t>
            </a:r>
            <a:r>
              <a:rPr lang="en-US" altLang="zh-CN" b="1" dirty="0">
                <a:latin typeface="+mn-ea"/>
                <a:ea typeface="+mn-ea"/>
              </a:rPr>
              <a:t>			</a:t>
            </a:r>
            <a:r>
              <a:rPr lang="en-US" altLang="zh-CN" b="1" dirty="0" smtClean="0">
                <a:latin typeface="+mn-ea"/>
                <a:ea typeface="+mn-ea"/>
              </a:rPr>
              <a:t>	//</a:t>
            </a:r>
            <a:r>
              <a:rPr lang="zh-CN" altLang="zh-CN" b="1" dirty="0">
                <a:latin typeface="+mn-ea"/>
                <a:ea typeface="+mn-ea"/>
              </a:rPr>
              <a:t>选入画笔</a:t>
            </a:r>
          </a:p>
          <a:p>
            <a:pPr>
              <a:lnSpc>
                <a:spcPts val="2600"/>
              </a:lnSpc>
            </a:pPr>
            <a:r>
              <a:rPr lang="en-US" altLang="zh-CN" b="1" dirty="0" smtClean="0">
                <a:latin typeface="+mn-ea"/>
                <a:ea typeface="+mn-ea"/>
              </a:rPr>
              <a:t>	</a:t>
            </a:r>
            <a:r>
              <a:rPr lang="en-US" altLang="zh-CN" b="1" dirty="0" err="1" smtClean="0">
                <a:latin typeface="+mn-ea"/>
                <a:ea typeface="+mn-ea"/>
              </a:rPr>
              <a:t>lCentreX</a:t>
            </a:r>
            <a:r>
              <a:rPr lang="en-US" altLang="zh-CN" b="1" dirty="0" smtClean="0">
                <a:latin typeface="+mn-ea"/>
                <a:ea typeface="+mn-ea"/>
              </a:rPr>
              <a:t>=</a:t>
            </a:r>
            <a:r>
              <a:rPr lang="en-US" altLang="zh-CN" b="1" dirty="0" err="1" smtClean="0">
                <a:latin typeface="+mn-ea"/>
                <a:ea typeface="+mn-ea"/>
              </a:rPr>
              <a:t>lpSin</a:t>
            </a:r>
            <a:r>
              <a:rPr lang="en-US" altLang="zh-CN" b="1" dirty="0" smtClean="0">
                <a:latin typeface="+mn-ea"/>
                <a:ea typeface="+mn-ea"/>
              </a:rPr>
              <a:t>[</a:t>
            </a:r>
            <a:r>
              <a:rPr lang="en-US" altLang="zh-CN" b="1" dirty="0" err="1" smtClean="0">
                <a:latin typeface="+mn-ea"/>
                <a:ea typeface="+mn-ea"/>
              </a:rPr>
              <a:t>i</a:t>
            </a:r>
            <a:r>
              <a:rPr lang="en-US" altLang="zh-CN" b="1" dirty="0">
                <a:latin typeface="+mn-ea"/>
                <a:ea typeface="+mn-ea"/>
              </a:rPr>
              <a:t>].x;				//</a:t>
            </a:r>
            <a:r>
              <a:rPr lang="zh-CN" altLang="zh-CN" b="1" dirty="0">
                <a:latin typeface="+mn-ea"/>
                <a:ea typeface="+mn-ea"/>
              </a:rPr>
              <a:t>圆心</a:t>
            </a:r>
            <a:r>
              <a:rPr lang="en-US" altLang="zh-CN" b="1" dirty="0">
                <a:latin typeface="+mn-ea"/>
                <a:ea typeface="+mn-ea"/>
              </a:rPr>
              <a:t>x</a:t>
            </a:r>
            <a:r>
              <a:rPr lang="zh-CN" altLang="zh-CN" b="1" dirty="0">
                <a:latin typeface="+mn-ea"/>
                <a:ea typeface="+mn-ea"/>
              </a:rPr>
              <a:t>坐标</a:t>
            </a:r>
          </a:p>
          <a:p>
            <a:pPr>
              <a:lnSpc>
                <a:spcPts val="2600"/>
              </a:lnSpc>
            </a:pPr>
            <a:r>
              <a:rPr lang="en-US" altLang="zh-CN" b="1" dirty="0" smtClean="0">
                <a:latin typeface="+mn-ea"/>
                <a:ea typeface="+mn-ea"/>
              </a:rPr>
              <a:t>	</a:t>
            </a:r>
            <a:r>
              <a:rPr lang="en-US" altLang="zh-CN" b="1" dirty="0" err="1" smtClean="0">
                <a:latin typeface="+mn-ea"/>
                <a:ea typeface="+mn-ea"/>
              </a:rPr>
              <a:t>lCentreY</a:t>
            </a:r>
            <a:r>
              <a:rPr lang="en-US" altLang="zh-CN" b="1" dirty="0" smtClean="0">
                <a:latin typeface="+mn-ea"/>
                <a:ea typeface="+mn-ea"/>
              </a:rPr>
              <a:t>=</a:t>
            </a:r>
            <a:r>
              <a:rPr lang="en-US" altLang="zh-CN" b="1" dirty="0" err="1" smtClean="0">
                <a:latin typeface="+mn-ea"/>
                <a:ea typeface="+mn-ea"/>
              </a:rPr>
              <a:t>lpSin</a:t>
            </a:r>
            <a:r>
              <a:rPr lang="en-US" altLang="zh-CN" b="1" dirty="0" smtClean="0">
                <a:latin typeface="+mn-ea"/>
                <a:ea typeface="+mn-ea"/>
              </a:rPr>
              <a:t>[</a:t>
            </a:r>
            <a:r>
              <a:rPr lang="en-US" altLang="zh-CN" b="1" dirty="0" err="1" smtClean="0">
                <a:latin typeface="+mn-ea"/>
                <a:ea typeface="+mn-ea"/>
              </a:rPr>
              <a:t>i</a:t>
            </a:r>
            <a:r>
              <a:rPr lang="en-US" altLang="zh-CN" b="1" dirty="0">
                <a:latin typeface="+mn-ea"/>
                <a:ea typeface="+mn-ea"/>
              </a:rPr>
              <a:t>].y;				//</a:t>
            </a:r>
            <a:r>
              <a:rPr lang="zh-CN" altLang="zh-CN" b="1" dirty="0">
                <a:latin typeface="+mn-ea"/>
                <a:ea typeface="+mn-ea"/>
              </a:rPr>
              <a:t>圆心</a:t>
            </a:r>
            <a:r>
              <a:rPr lang="en-US" altLang="zh-CN" b="1" dirty="0">
                <a:latin typeface="+mn-ea"/>
                <a:ea typeface="+mn-ea"/>
              </a:rPr>
              <a:t>y</a:t>
            </a:r>
            <a:r>
              <a:rPr lang="zh-CN" altLang="zh-CN" b="1" dirty="0">
                <a:latin typeface="+mn-ea"/>
                <a:ea typeface="+mn-ea"/>
              </a:rPr>
              <a:t>坐标</a:t>
            </a:r>
          </a:p>
          <a:p>
            <a:pPr>
              <a:lnSpc>
                <a:spcPts val="2600"/>
              </a:lnSpc>
            </a:pPr>
            <a:r>
              <a:rPr lang="en-US" altLang="zh-CN" b="1" dirty="0" smtClean="0">
                <a:latin typeface="+mn-ea"/>
                <a:ea typeface="+mn-ea"/>
              </a:rPr>
              <a:t>	Ellipse(</a:t>
            </a:r>
            <a:r>
              <a:rPr lang="en-US" altLang="zh-CN" b="1" dirty="0" err="1" smtClean="0">
                <a:latin typeface="+mn-ea"/>
                <a:ea typeface="+mn-ea"/>
              </a:rPr>
              <a:t>hDC,lCentreX-lRadious,lCentreY-lRadious</a:t>
            </a:r>
            <a:r>
              <a:rPr lang="en-US" altLang="zh-CN" b="1" dirty="0">
                <a:latin typeface="+mn-ea"/>
                <a:ea typeface="+mn-ea"/>
              </a:rPr>
              <a:t>,</a:t>
            </a:r>
            <a:endParaRPr lang="zh-CN" altLang="zh-CN" b="1" dirty="0">
              <a:latin typeface="+mn-ea"/>
              <a:ea typeface="+mn-ea"/>
            </a:endParaRPr>
          </a:p>
          <a:p>
            <a:pPr>
              <a:lnSpc>
                <a:spcPts val="2600"/>
              </a:lnSpc>
            </a:pPr>
            <a:r>
              <a:rPr lang="en-US" altLang="zh-CN" b="1" dirty="0">
                <a:latin typeface="+mn-ea"/>
                <a:ea typeface="+mn-ea"/>
              </a:rPr>
              <a:t>			</a:t>
            </a:r>
            <a:r>
              <a:rPr lang="en-US" altLang="zh-CN" b="1" dirty="0" err="1">
                <a:latin typeface="+mn-ea"/>
                <a:ea typeface="+mn-ea"/>
              </a:rPr>
              <a:t>lCentreX+lRadious,lCentreY+lRadious</a:t>
            </a:r>
            <a:r>
              <a:rPr lang="en-US" altLang="zh-CN" b="1" dirty="0" smtClean="0">
                <a:latin typeface="+mn-ea"/>
                <a:ea typeface="+mn-ea"/>
              </a:rPr>
              <a:t>);//</a:t>
            </a:r>
            <a:r>
              <a:rPr lang="zh-CN" altLang="zh-CN" b="1" dirty="0">
                <a:latin typeface="+mn-ea"/>
                <a:ea typeface="+mn-ea"/>
              </a:rPr>
              <a:t>画圆</a:t>
            </a:r>
          </a:p>
          <a:p>
            <a:pPr>
              <a:lnSpc>
                <a:spcPts val="2600"/>
              </a:lnSpc>
            </a:pPr>
            <a:r>
              <a:rPr lang="en-US" altLang="zh-CN" b="1" dirty="0" smtClean="0">
                <a:latin typeface="+mn-ea"/>
                <a:ea typeface="+mn-ea"/>
              </a:rPr>
              <a:t>	</a:t>
            </a:r>
            <a:r>
              <a:rPr lang="en-US" altLang="zh-CN" b="1" dirty="0" err="1" smtClean="0">
                <a:latin typeface="+mn-ea"/>
                <a:ea typeface="+mn-ea"/>
              </a:rPr>
              <a:t>i</a:t>
            </a:r>
            <a:r>
              <a:rPr lang="en-US" altLang="zh-CN" b="1" dirty="0">
                <a:latin typeface="+mn-ea"/>
                <a:ea typeface="+mn-ea"/>
              </a:rPr>
              <a:t>++;</a:t>
            </a:r>
            <a:endParaRPr lang="zh-CN" altLang="zh-CN" b="1" dirty="0">
              <a:latin typeface="+mn-ea"/>
              <a:ea typeface="+mn-ea"/>
            </a:endParaRPr>
          </a:p>
          <a:p>
            <a:pPr>
              <a:lnSpc>
                <a:spcPts val="2600"/>
              </a:lnSpc>
            </a:pPr>
            <a:r>
              <a:rPr lang="en-US" altLang="zh-CN" b="1" dirty="0" smtClean="0">
                <a:latin typeface="+mn-ea"/>
                <a:ea typeface="+mn-ea"/>
              </a:rPr>
              <a:t>	</a:t>
            </a:r>
            <a:r>
              <a:rPr lang="en-US" altLang="zh-CN" b="1" dirty="0" err="1" smtClean="0">
                <a:latin typeface="+mn-ea"/>
                <a:ea typeface="+mn-ea"/>
              </a:rPr>
              <a:t>DeleteObject</a:t>
            </a:r>
            <a:r>
              <a:rPr lang="en-US" altLang="zh-CN" b="1" dirty="0" smtClean="0">
                <a:latin typeface="+mn-ea"/>
                <a:ea typeface="+mn-ea"/>
              </a:rPr>
              <a:t>(</a:t>
            </a:r>
            <a:r>
              <a:rPr lang="en-US" altLang="zh-CN" b="1" dirty="0" err="1" smtClean="0">
                <a:latin typeface="+mn-ea"/>
                <a:ea typeface="+mn-ea"/>
              </a:rPr>
              <a:t>hPen</a:t>
            </a:r>
            <a:r>
              <a:rPr lang="en-US" altLang="zh-CN" b="1" dirty="0" smtClean="0">
                <a:latin typeface="+mn-ea"/>
                <a:ea typeface="+mn-ea"/>
              </a:rPr>
              <a:t>);</a:t>
            </a:r>
            <a:r>
              <a:rPr lang="en-US" altLang="zh-CN" b="1" dirty="0">
                <a:latin typeface="+mn-ea"/>
                <a:ea typeface="+mn-ea"/>
              </a:rPr>
              <a:t>				//</a:t>
            </a:r>
            <a:r>
              <a:rPr lang="zh-CN" altLang="zh-CN" b="1" dirty="0">
                <a:latin typeface="+mn-ea"/>
                <a:ea typeface="+mn-ea"/>
              </a:rPr>
              <a:t>删除画笔</a:t>
            </a:r>
          </a:p>
          <a:p>
            <a:pPr>
              <a:lnSpc>
                <a:spcPts val="2600"/>
              </a:lnSpc>
            </a:pPr>
            <a:r>
              <a:rPr lang="en-US" altLang="zh-CN" b="1" dirty="0" smtClean="0">
                <a:latin typeface="+mn-ea"/>
                <a:ea typeface="+mn-ea"/>
              </a:rPr>
              <a:t>	</a:t>
            </a:r>
            <a:r>
              <a:rPr lang="en-US" altLang="zh-CN" b="1" dirty="0" err="1" smtClean="0">
                <a:latin typeface="+mn-ea"/>
                <a:ea typeface="+mn-ea"/>
              </a:rPr>
              <a:t>DeleteObject</a:t>
            </a:r>
            <a:r>
              <a:rPr lang="en-US" altLang="zh-CN" b="1" dirty="0" smtClean="0">
                <a:latin typeface="+mn-ea"/>
                <a:ea typeface="+mn-ea"/>
              </a:rPr>
              <a:t>(</a:t>
            </a:r>
            <a:r>
              <a:rPr lang="en-US" altLang="zh-CN" b="1" dirty="0" err="1" smtClean="0">
                <a:latin typeface="+mn-ea"/>
                <a:ea typeface="+mn-ea"/>
              </a:rPr>
              <a:t>hBrush</a:t>
            </a:r>
            <a:r>
              <a:rPr lang="en-US" altLang="zh-CN" b="1" dirty="0" smtClean="0">
                <a:latin typeface="+mn-ea"/>
                <a:ea typeface="+mn-ea"/>
              </a:rPr>
              <a:t>);</a:t>
            </a:r>
            <a:r>
              <a:rPr lang="en-US" altLang="zh-CN" b="1" dirty="0">
                <a:latin typeface="+mn-ea"/>
                <a:ea typeface="+mn-ea"/>
              </a:rPr>
              <a:t>				//</a:t>
            </a:r>
            <a:r>
              <a:rPr lang="zh-CN" altLang="zh-CN" b="1" dirty="0">
                <a:latin typeface="+mn-ea"/>
                <a:ea typeface="+mn-ea"/>
              </a:rPr>
              <a:t>删除画刷</a:t>
            </a:r>
          </a:p>
          <a:p>
            <a:pPr>
              <a:lnSpc>
                <a:spcPts val="2600"/>
              </a:lnSpc>
            </a:pPr>
            <a:r>
              <a:rPr lang="en-US" altLang="zh-CN" b="1" dirty="0" smtClean="0">
                <a:latin typeface="+mn-ea"/>
                <a:ea typeface="+mn-ea"/>
              </a:rPr>
              <a:t>	</a:t>
            </a:r>
            <a:r>
              <a:rPr lang="en-US" altLang="zh-CN" b="1" dirty="0" err="1" smtClean="0">
                <a:latin typeface="+mn-ea"/>
                <a:ea typeface="+mn-ea"/>
              </a:rPr>
              <a:t>EndPaint</a:t>
            </a:r>
            <a:r>
              <a:rPr lang="en-US" altLang="zh-CN" b="1" dirty="0" smtClean="0">
                <a:latin typeface="+mn-ea"/>
                <a:ea typeface="+mn-ea"/>
              </a:rPr>
              <a:t>(</a:t>
            </a:r>
            <a:r>
              <a:rPr lang="en-US" altLang="zh-CN" b="1" dirty="0" err="1" smtClean="0">
                <a:latin typeface="+mn-ea"/>
                <a:ea typeface="+mn-ea"/>
              </a:rPr>
              <a:t>hWnd</a:t>
            </a:r>
            <a:r>
              <a:rPr lang="en-US" altLang="zh-CN" b="1" dirty="0">
                <a:latin typeface="+mn-ea"/>
                <a:ea typeface="+mn-ea"/>
              </a:rPr>
              <a:t>,&amp;</a:t>
            </a:r>
            <a:r>
              <a:rPr lang="en-US" altLang="zh-CN" b="1" dirty="0" err="1">
                <a:latin typeface="+mn-ea"/>
                <a:ea typeface="+mn-ea"/>
              </a:rPr>
              <a:t>PtStr</a:t>
            </a:r>
            <a:r>
              <a:rPr lang="en-US" altLang="zh-CN" b="1" dirty="0">
                <a:latin typeface="+mn-ea"/>
                <a:ea typeface="+mn-ea"/>
              </a:rPr>
              <a:t>);			//</a:t>
            </a:r>
            <a:r>
              <a:rPr lang="zh-CN" altLang="zh-CN" b="1" dirty="0">
                <a:latin typeface="+mn-ea"/>
                <a:ea typeface="+mn-ea"/>
              </a:rPr>
              <a:t>删除设备环境句柄</a:t>
            </a:r>
          </a:p>
          <a:p>
            <a:pPr>
              <a:lnSpc>
                <a:spcPts val="2600"/>
              </a:lnSpc>
            </a:pPr>
            <a:r>
              <a:rPr lang="en-US" altLang="zh-CN" b="1" dirty="0" smtClean="0">
                <a:latin typeface="+mn-ea"/>
                <a:ea typeface="+mn-ea"/>
              </a:rPr>
              <a:t>	Sleep(100</a:t>
            </a:r>
            <a:r>
              <a:rPr lang="en-US" altLang="zh-CN" b="1" dirty="0">
                <a:latin typeface="+mn-ea"/>
                <a:ea typeface="+mn-ea"/>
              </a:rPr>
              <a:t>);						//</a:t>
            </a:r>
            <a:r>
              <a:rPr lang="zh-CN" altLang="zh-CN" b="1" dirty="0">
                <a:latin typeface="+mn-ea"/>
                <a:ea typeface="+mn-ea"/>
              </a:rPr>
              <a:t>停</a:t>
            </a:r>
            <a:r>
              <a:rPr lang="en-US" altLang="zh-CN" b="1" dirty="0">
                <a:latin typeface="+mn-ea"/>
                <a:ea typeface="+mn-ea"/>
              </a:rPr>
              <a:t>0.1</a:t>
            </a:r>
            <a:r>
              <a:rPr lang="zh-CN" altLang="zh-CN" b="1" dirty="0">
                <a:latin typeface="+mn-ea"/>
                <a:ea typeface="+mn-ea"/>
              </a:rPr>
              <a:t>秒</a:t>
            </a:r>
          </a:p>
          <a:p>
            <a:pPr>
              <a:lnSpc>
                <a:spcPts val="2600"/>
              </a:lnSpc>
            </a:pPr>
            <a:r>
              <a:rPr lang="en-US" altLang="zh-CN" b="1" dirty="0" smtClean="0">
                <a:latin typeface="+mn-ea"/>
                <a:ea typeface="+mn-ea"/>
              </a:rPr>
              <a:t>	if(</a:t>
            </a:r>
            <a:r>
              <a:rPr lang="en-US" altLang="zh-CN" b="1" dirty="0" err="1" smtClean="0">
                <a:latin typeface="+mn-ea"/>
                <a:ea typeface="+mn-ea"/>
              </a:rPr>
              <a:t>i</a:t>
            </a:r>
            <a:r>
              <a:rPr lang="en-US" altLang="zh-CN" b="1" dirty="0" smtClean="0">
                <a:latin typeface="+mn-ea"/>
                <a:ea typeface="+mn-ea"/>
              </a:rPr>
              <a:t>&lt;100</a:t>
            </a:r>
            <a:r>
              <a:rPr lang="en-US" altLang="zh-CN" b="1" dirty="0">
                <a:latin typeface="+mn-ea"/>
                <a:ea typeface="+mn-ea"/>
              </a:rPr>
              <a:t>) </a:t>
            </a:r>
            <a:r>
              <a:rPr lang="en-US" altLang="zh-CN" b="1" dirty="0" err="1">
                <a:latin typeface="+mn-ea"/>
                <a:ea typeface="+mn-ea"/>
              </a:rPr>
              <a:t>InvalidateRect</a:t>
            </a:r>
            <a:r>
              <a:rPr lang="en-US" altLang="zh-CN" b="1" dirty="0">
                <a:latin typeface="+mn-ea"/>
                <a:ea typeface="+mn-ea"/>
              </a:rPr>
              <a:t>(hWnd,NULL,1);	</a:t>
            </a:r>
            <a:r>
              <a:rPr lang="en-US" altLang="zh-CN" b="1" dirty="0" smtClean="0">
                <a:latin typeface="+mn-ea"/>
                <a:ea typeface="+mn-ea"/>
              </a:rPr>
              <a:t>//</a:t>
            </a:r>
            <a:r>
              <a:rPr lang="zh-CN" altLang="zh-CN" b="1" dirty="0">
                <a:latin typeface="+mn-ea"/>
                <a:ea typeface="+mn-ea"/>
              </a:rPr>
              <a:t>刷新用户区</a:t>
            </a:r>
          </a:p>
          <a:p>
            <a:pPr>
              <a:lnSpc>
                <a:spcPts val="2600"/>
              </a:lnSpc>
            </a:pPr>
            <a:r>
              <a:rPr lang="en-US" altLang="zh-CN" b="1" dirty="0">
                <a:latin typeface="+mn-ea"/>
                <a:ea typeface="+mn-ea"/>
              </a:rPr>
              <a:t>	</a:t>
            </a:r>
            <a:r>
              <a:rPr lang="en-US" altLang="zh-CN" b="1" dirty="0" smtClean="0">
                <a:latin typeface="+mn-ea"/>
                <a:ea typeface="+mn-ea"/>
              </a:rPr>
              <a:t>	return </a:t>
            </a:r>
            <a:r>
              <a:rPr lang="en-US" altLang="zh-CN" b="1" dirty="0">
                <a:latin typeface="+mn-ea"/>
                <a:ea typeface="+mn-ea"/>
              </a:rPr>
              <a:t>0;</a:t>
            </a:r>
            <a:endParaRPr lang="zh-CN" altLang="zh-CN" b="1" dirty="0">
              <a:latin typeface="+mn-ea"/>
              <a:ea typeface="+mn-ea"/>
            </a:endParaRPr>
          </a:p>
          <a:p>
            <a:pPr>
              <a:lnSpc>
                <a:spcPts val="2600"/>
              </a:lnSpc>
            </a:pPr>
            <a:r>
              <a:rPr lang="en-US" altLang="zh-CN" b="1" dirty="0">
                <a:latin typeface="+mn-ea"/>
                <a:ea typeface="+mn-ea"/>
              </a:rPr>
              <a:t> </a:t>
            </a:r>
            <a:r>
              <a:rPr lang="en-US" altLang="zh-CN" b="1" dirty="0" smtClean="0">
                <a:latin typeface="+mn-ea"/>
                <a:ea typeface="+mn-ea"/>
              </a:rPr>
              <a:t> case </a:t>
            </a:r>
            <a:r>
              <a:rPr lang="en-US" altLang="zh-CN" b="1" dirty="0">
                <a:latin typeface="+mn-ea"/>
                <a:ea typeface="+mn-ea"/>
              </a:rPr>
              <a:t>WM_DESTROY:					//</a:t>
            </a:r>
            <a:r>
              <a:rPr lang="zh-CN" altLang="zh-CN" b="1" dirty="0">
                <a:latin typeface="+mn-ea"/>
                <a:ea typeface="+mn-ea"/>
              </a:rPr>
              <a:t>关闭窗口</a:t>
            </a:r>
          </a:p>
          <a:p>
            <a:pPr>
              <a:lnSpc>
                <a:spcPts val="2600"/>
              </a:lnSpc>
            </a:pPr>
            <a:r>
              <a:rPr lang="en-US" altLang="zh-CN" b="1" dirty="0">
                <a:latin typeface="+mn-ea"/>
                <a:ea typeface="+mn-ea"/>
              </a:rPr>
              <a:t>	</a:t>
            </a:r>
            <a:r>
              <a:rPr lang="en-US" altLang="zh-CN" b="1" dirty="0" err="1" smtClean="0">
                <a:latin typeface="+mn-ea"/>
                <a:ea typeface="+mn-ea"/>
              </a:rPr>
              <a:t>PostQuitMessage</a:t>
            </a:r>
            <a:r>
              <a:rPr lang="en-US" altLang="zh-CN" b="1" dirty="0" smtClean="0">
                <a:latin typeface="+mn-ea"/>
                <a:ea typeface="+mn-ea"/>
              </a:rPr>
              <a:t>(0</a:t>
            </a:r>
            <a:r>
              <a:rPr lang="en-US" altLang="zh-CN" b="1" dirty="0">
                <a:latin typeface="+mn-ea"/>
                <a:ea typeface="+mn-ea"/>
              </a:rPr>
              <a:t>);</a:t>
            </a:r>
            <a:endParaRPr lang="zh-CN" altLang="zh-CN" b="1" dirty="0">
              <a:latin typeface="+mn-ea"/>
              <a:ea typeface="+mn-ea"/>
            </a:endParaRPr>
          </a:p>
          <a:p>
            <a:pPr>
              <a:lnSpc>
                <a:spcPts val="2600"/>
              </a:lnSpc>
            </a:pPr>
            <a:r>
              <a:rPr lang="en-US" altLang="zh-CN" b="1" dirty="0">
                <a:latin typeface="+mn-ea"/>
                <a:ea typeface="+mn-ea"/>
              </a:rPr>
              <a:t>	</a:t>
            </a:r>
            <a:r>
              <a:rPr lang="en-US" altLang="zh-CN" b="1" dirty="0" smtClean="0">
                <a:latin typeface="+mn-ea"/>
                <a:ea typeface="+mn-ea"/>
              </a:rPr>
              <a:t>return </a:t>
            </a:r>
            <a:r>
              <a:rPr lang="en-US" altLang="zh-CN" b="1" dirty="0">
                <a:latin typeface="+mn-ea"/>
                <a:ea typeface="+mn-ea"/>
              </a:rPr>
              <a:t>0;</a:t>
            </a:r>
            <a:endParaRPr lang="zh-CN" altLang="zh-CN" b="1" dirty="0">
              <a:latin typeface="+mn-ea"/>
              <a:ea typeface="+mn-ea"/>
            </a:endParaRPr>
          </a:p>
          <a:p>
            <a:pPr>
              <a:lnSpc>
                <a:spcPts val="2600"/>
              </a:lnSpc>
            </a:pPr>
            <a:r>
              <a:rPr lang="en-US" altLang="zh-CN" b="1" dirty="0" smtClean="0">
                <a:latin typeface="+mn-ea"/>
                <a:ea typeface="+mn-ea"/>
              </a:rPr>
              <a:t>  default</a:t>
            </a:r>
            <a:r>
              <a:rPr lang="en-US" altLang="zh-CN" b="1" dirty="0">
                <a:latin typeface="+mn-ea"/>
                <a:ea typeface="+mn-ea"/>
              </a:rPr>
              <a:t>:</a:t>
            </a:r>
            <a:endParaRPr lang="zh-CN" altLang="zh-CN" b="1" dirty="0">
              <a:latin typeface="+mn-ea"/>
              <a:ea typeface="+mn-ea"/>
            </a:endParaRPr>
          </a:p>
          <a:p>
            <a:pPr>
              <a:lnSpc>
                <a:spcPts val="2600"/>
              </a:lnSpc>
            </a:pPr>
            <a:r>
              <a:rPr lang="en-US" altLang="zh-CN" b="1" dirty="0">
                <a:latin typeface="+mn-ea"/>
                <a:ea typeface="+mn-ea"/>
              </a:rPr>
              <a:t>	</a:t>
            </a:r>
            <a:r>
              <a:rPr lang="en-US" altLang="zh-CN" b="1" dirty="0" smtClean="0">
                <a:latin typeface="+mn-ea"/>
                <a:ea typeface="+mn-ea"/>
              </a:rPr>
              <a:t>return(</a:t>
            </a:r>
            <a:r>
              <a:rPr lang="en-US" altLang="zh-CN" b="1" dirty="0" err="1" smtClean="0">
                <a:latin typeface="+mn-ea"/>
                <a:ea typeface="+mn-ea"/>
              </a:rPr>
              <a:t>DefWindowProc</a:t>
            </a:r>
            <a:r>
              <a:rPr lang="en-US" altLang="zh-CN" b="1" dirty="0" smtClean="0">
                <a:latin typeface="+mn-ea"/>
                <a:ea typeface="+mn-ea"/>
              </a:rPr>
              <a:t>(</a:t>
            </a:r>
            <a:r>
              <a:rPr lang="en-US" altLang="zh-CN" b="1" dirty="0" err="1" smtClean="0">
                <a:latin typeface="+mn-ea"/>
                <a:ea typeface="+mn-ea"/>
              </a:rPr>
              <a:t>hWnd,iMessage,wParam,lParam</a:t>
            </a:r>
            <a:r>
              <a:rPr lang="en-US" altLang="zh-CN" b="1" dirty="0">
                <a:latin typeface="+mn-ea"/>
                <a:ea typeface="+mn-ea"/>
              </a:rPr>
              <a:t>));</a:t>
            </a:r>
            <a:endParaRPr lang="zh-CN" altLang="zh-CN" b="1" dirty="0">
              <a:latin typeface="+mn-ea"/>
              <a:ea typeface="+mn-ea"/>
            </a:endParaRPr>
          </a:p>
          <a:p>
            <a:pPr>
              <a:lnSpc>
                <a:spcPts val="2600"/>
              </a:lnSpc>
            </a:pPr>
            <a:r>
              <a:rPr lang="en-US" altLang="zh-CN" b="1" dirty="0">
                <a:latin typeface="+mn-ea"/>
                <a:ea typeface="+mn-ea"/>
              </a:rPr>
              <a:t>	}</a:t>
            </a:r>
            <a:endParaRPr lang="zh-CN" altLang="zh-CN" b="1" dirty="0">
              <a:latin typeface="+mn-ea"/>
              <a:ea typeface="+mn-ea"/>
            </a:endParaRPr>
          </a:p>
          <a:p>
            <a:pPr>
              <a:lnSpc>
                <a:spcPts val="2600"/>
              </a:lnSpc>
            </a:pPr>
            <a:r>
              <a:rPr lang="en-US" altLang="zh-CN" b="1" dirty="0" smtClean="0">
                <a:latin typeface="+mn-ea"/>
                <a:ea typeface="+mn-ea"/>
              </a:rPr>
              <a:t>}</a:t>
            </a:r>
            <a:endParaRPr lang="zh-CN" altLang="en-US" b="1" dirty="0">
              <a:latin typeface="+mn-ea"/>
              <a:ea typeface="+mn-ea"/>
            </a:endParaRPr>
          </a:p>
        </p:txBody>
      </p:sp>
    </p:spTree>
    <p:extLst>
      <p:ext uri="{BB962C8B-B14F-4D97-AF65-F5344CB8AC3E}">
        <p14:creationId xmlns:p14="http://schemas.microsoft.com/office/powerpoint/2010/main" val="25391942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46</a:t>
            </a:fld>
            <a:endParaRPr lang="en-US" altLang="zh-CN"/>
          </a:p>
        </p:txBody>
      </p:sp>
      <p:sp>
        <p:nvSpPr>
          <p:cNvPr id="3" name="文本框 2"/>
          <p:cNvSpPr txBox="1"/>
          <p:nvPr/>
        </p:nvSpPr>
        <p:spPr>
          <a:xfrm>
            <a:off x="72009" y="257916"/>
            <a:ext cx="9705527" cy="5863144"/>
          </a:xfrm>
          <a:prstGeom prst="rect">
            <a:avLst/>
          </a:prstGeom>
          <a:noFill/>
        </p:spPr>
        <p:txBody>
          <a:bodyPr wrap="square" rtlCol="0">
            <a:spAutoFit/>
          </a:bodyPr>
          <a:lstStyle/>
          <a:p>
            <a:pPr>
              <a:lnSpc>
                <a:spcPts val="3000"/>
              </a:lnSpc>
            </a:pPr>
            <a:r>
              <a:rPr lang="zh-CN" altLang="zh-CN" b="1" dirty="0"/>
              <a:t>【例</a:t>
            </a:r>
            <a:r>
              <a:rPr lang="en-US" altLang="zh-CN" b="1" dirty="0"/>
              <a:t>3-4</a:t>
            </a:r>
            <a:r>
              <a:rPr lang="zh-CN" altLang="zh-CN" b="1" dirty="0"/>
              <a:t>】在窗口中使用定时器，每隔</a:t>
            </a:r>
            <a:r>
              <a:rPr lang="en-US" altLang="zh-CN" b="1" dirty="0"/>
              <a:t>1</a:t>
            </a:r>
            <a:r>
              <a:rPr lang="zh-CN" altLang="zh-CN" b="1" dirty="0"/>
              <a:t>秒，交替的用黄色、天蓝色和粉红色的画刷来填充整个窗口客户区。</a:t>
            </a:r>
          </a:p>
          <a:p>
            <a:pPr>
              <a:lnSpc>
                <a:spcPts val="3000"/>
              </a:lnSpc>
            </a:pPr>
            <a:r>
              <a:rPr lang="zh-CN" altLang="en-US" b="1" dirty="0" smtClean="0">
                <a:solidFill>
                  <a:srgbClr val="FF0000"/>
                </a:solidFill>
              </a:rPr>
              <a:t>关键</a:t>
            </a:r>
            <a:r>
              <a:rPr lang="zh-CN" altLang="zh-CN" b="1" dirty="0" smtClean="0">
                <a:solidFill>
                  <a:srgbClr val="FF0000"/>
                </a:solidFill>
              </a:rPr>
              <a:t>问</a:t>
            </a:r>
            <a:r>
              <a:rPr lang="zh-CN" altLang="zh-CN" b="1" dirty="0">
                <a:solidFill>
                  <a:srgbClr val="FF0000"/>
                </a:solidFill>
              </a:rPr>
              <a:t>题</a:t>
            </a:r>
            <a:r>
              <a:rPr lang="zh-CN" altLang="zh-CN" b="1" dirty="0" smtClean="0">
                <a:solidFill>
                  <a:srgbClr val="FF0000"/>
                </a:solidFill>
              </a:rPr>
              <a:t>，</a:t>
            </a:r>
            <a:r>
              <a:rPr lang="zh-CN" altLang="en-US" b="1" dirty="0" smtClean="0">
                <a:solidFill>
                  <a:srgbClr val="FF0000"/>
                </a:solidFill>
              </a:rPr>
              <a:t>如何定义和使用定时器！</a:t>
            </a:r>
            <a:r>
              <a:rPr lang="zh-CN" altLang="zh-CN" b="1" dirty="0" smtClean="0">
                <a:solidFill>
                  <a:srgbClr val="0000FF"/>
                </a:solidFill>
              </a:rPr>
              <a:t>要</a:t>
            </a:r>
            <a:r>
              <a:rPr lang="zh-CN" altLang="zh-CN" b="1" dirty="0">
                <a:solidFill>
                  <a:srgbClr val="0000FF"/>
                </a:solidFill>
              </a:rPr>
              <a:t>用到定时器设定函数</a:t>
            </a:r>
            <a:r>
              <a:rPr lang="en-US" altLang="zh-CN" b="1" dirty="0" err="1">
                <a:solidFill>
                  <a:srgbClr val="0000FF"/>
                </a:solidFill>
              </a:rPr>
              <a:t>SetTimer</a:t>
            </a:r>
            <a:r>
              <a:rPr lang="en-US" altLang="zh-CN" b="1" dirty="0">
                <a:solidFill>
                  <a:srgbClr val="0000FF"/>
                </a:solidFill>
              </a:rPr>
              <a:t>(),</a:t>
            </a:r>
            <a:r>
              <a:rPr lang="zh-CN" altLang="zh-CN" b="1" dirty="0"/>
              <a:t>函数中时间是用毫秒为单位的，那么每隔</a:t>
            </a:r>
            <a:r>
              <a:rPr lang="en-US" altLang="zh-CN" b="1" dirty="0"/>
              <a:t>1</a:t>
            </a:r>
            <a:r>
              <a:rPr lang="zh-CN" altLang="zh-CN" b="1" dirty="0"/>
              <a:t>秒，就是隔</a:t>
            </a:r>
            <a:r>
              <a:rPr lang="en-US" altLang="zh-CN" b="1" dirty="0"/>
              <a:t>1000</a:t>
            </a:r>
            <a:r>
              <a:rPr lang="zh-CN" altLang="zh-CN" b="1" dirty="0"/>
              <a:t>毫秒，变化一次颜色。因此加入如下代码：</a:t>
            </a:r>
          </a:p>
          <a:p>
            <a:pPr>
              <a:lnSpc>
                <a:spcPts val="3000"/>
              </a:lnSpc>
            </a:pPr>
            <a:r>
              <a:rPr lang="en-US" altLang="zh-CN" b="1" dirty="0">
                <a:latin typeface="+mn-ea"/>
                <a:ea typeface="+mn-ea"/>
              </a:rPr>
              <a:t>  </a:t>
            </a:r>
            <a:r>
              <a:rPr lang="en-US" altLang="zh-CN" b="1" dirty="0" smtClean="0">
                <a:latin typeface="+mn-ea"/>
                <a:ea typeface="+mn-ea"/>
              </a:rPr>
              <a:t>while</a:t>
            </a:r>
            <a:r>
              <a:rPr lang="en-US" altLang="zh-CN" b="1" dirty="0">
                <a:latin typeface="+mn-ea"/>
                <a:ea typeface="+mn-ea"/>
              </a:rPr>
              <a:t>(!</a:t>
            </a:r>
            <a:r>
              <a:rPr lang="en-US" altLang="zh-CN" b="1" dirty="0" err="1">
                <a:latin typeface="+mn-ea"/>
                <a:ea typeface="+mn-ea"/>
              </a:rPr>
              <a:t>SetTimer</a:t>
            </a:r>
            <a:r>
              <a:rPr lang="en-US" altLang="zh-CN" b="1" dirty="0">
                <a:latin typeface="+mn-ea"/>
                <a:ea typeface="+mn-ea"/>
              </a:rPr>
              <a:t>(hwnd,ID_TIMER,1000,NULL</a:t>
            </a:r>
            <a:r>
              <a:rPr lang="en-US" altLang="zh-CN" b="1" dirty="0" smtClean="0">
                <a:latin typeface="+mn-ea"/>
                <a:ea typeface="+mn-ea"/>
              </a:rPr>
              <a:t>))//</a:t>
            </a:r>
            <a:r>
              <a:rPr lang="zh-CN" altLang="zh-CN" b="1" dirty="0">
                <a:latin typeface="+mn-ea"/>
                <a:ea typeface="+mn-ea"/>
              </a:rPr>
              <a:t>产</a:t>
            </a:r>
            <a:r>
              <a:rPr lang="zh-CN" altLang="zh-CN" b="1" dirty="0" smtClean="0">
                <a:latin typeface="+mn-ea"/>
                <a:ea typeface="+mn-ea"/>
              </a:rPr>
              <a:t>生</a:t>
            </a:r>
            <a:r>
              <a:rPr lang="zh-CN" altLang="en-US" b="1" dirty="0" smtClean="0">
                <a:latin typeface="+mn-ea"/>
                <a:ea typeface="+mn-ea"/>
              </a:rPr>
              <a:t>定时器</a:t>
            </a:r>
            <a:endParaRPr lang="zh-CN" altLang="zh-CN" b="1" dirty="0">
              <a:latin typeface="+mn-ea"/>
              <a:ea typeface="+mn-ea"/>
            </a:endParaRPr>
          </a:p>
          <a:p>
            <a:pPr>
              <a:lnSpc>
                <a:spcPts val="3000"/>
              </a:lnSpc>
            </a:pPr>
            <a:r>
              <a:rPr lang="en-US" altLang="zh-CN" b="1" dirty="0">
                <a:latin typeface="+mn-ea"/>
                <a:ea typeface="+mn-ea"/>
              </a:rPr>
              <a:t>  </a:t>
            </a:r>
            <a:r>
              <a:rPr lang="en-US" altLang="zh-CN" b="1" dirty="0" smtClean="0">
                <a:latin typeface="+mn-ea"/>
                <a:ea typeface="+mn-ea"/>
              </a:rPr>
              <a:t> if(IDCANCEL </a:t>
            </a:r>
            <a:r>
              <a:rPr lang="en-US" altLang="zh-CN" b="1" dirty="0">
                <a:latin typeface="+mn-ea"/>
                <a:ea typeface="+mn-ea"/>
              </a:rPr>
              <a:t>== </a:t>
            </a:r>
            <a:r>
              <a:rPr lang="en-US" altLang="zh-CN" b="1" dirty="0" err="1">
                <a:latin typeface="+mn-ea"/>
                <a:ea typeface="+mn-ea"/>
              </a:rPr>
              <a:t>MessageBox</a:t>
            </a:r>
            <a:r>
              <a:rPr lang="en-US" altLang="zh-CN" b="1" dirty="0">
                <a:latin typeface="+mn-ea"/>
                <a:ea typeface="+mn-ea"/>
              </a:rPr>
              <a:t>(</a:t>
            </a:r>
            <a:r>
              <a:rPr lang="en-US" altLang="zh-CN" b="1" dirty="0" err="1">
                <a:latin typeface="+mn-ea"/>
                <a:ea typeface="+mn-ea"/>
              </a:rPr>
              <a:t>hwnd,L</a:t>
            </a:r>
            <a:r>
              <a:rPr lang="en-US" altLang="zh-CN" b="1" dirty="0">
                <a:latin typeface="+mn-ea"/>
                <a:ea typeface="+mn-ea"/>
              </a:rPr>
              <a:t>"</a:t>
            </a:r>
            <a:r>
              <a:rPr lang="zh-CN" altLang="zh-CN" b="1" dirty="0">
                <a:latin typeface="+mn-ea"/>
                <a:ea typeface="+mn-ea"/>
              </a:rPr>
              <a:t>定时器创建失败</a:t>
            </a:r>
            <a:r>
              <a:rPr lang="en-US" altLang="zh-CN" b="1" dirty="0">
                <a:latin typeface="+mn-ea"/>
                <a:ea typeface="+mn-ea"/>
              </a:rPr>
              <a:t>!", </a:t>
            </a:r>
            <a:endParaRPr lang="en-US" altLang="zh-CN" b="1" dirty="0" smtClean="0">
              <a:latin typeface="+mn-ea"/>
              <a:ea typeface="+mn-ea"/>
            </a:endParaRPr>
          </a:p>
          <a:p>
            <a:pPr>
              <a:lnSpc>
                <a:spcPts val="3000"/>
              </a:lnSpc>
            </a:pPr>
            <a:r>
              <a:rPr lang="en-US" altLang="zh-CN" b="1" dirty="0" smtClean="0">
                <a:latin typeface="+mn-ea"/>
                <a:ea typeface="+mn-ea"/>
              </a:rPr>
              <a:t>		 L"Timer1",MB_ICONEXCLAMATION </a:t>
            </a:r>
            <a:r>
              <a:rPr lang="en-US" altLang="zh-CN" b="1" dirty="0">
                <a:latin typeface="+mn-ea"/>
                <a:ea typeface="+mn-ea"/>
              </a:rPr>
              <a:t>| MB_RETRYCANCEL))</a:t>
            </a:r>
            <a:endParaRPr lang="zh-CN" altLang="zh-CN" b="1" dirty="0">
              <a:latin typeface="+mn-ea"/>
              <a:ea typeface="+mn-ea"/>
            </a:endParaRPr>
          </a:p>
          <a:p>
            <a:pPr>
              <a:lnSpc>
                <a:spcPts val="3000"/>
              </a:lnSpc>
            </a:pPr>
            <a:endParaRPr lang="en-US" altLang="zh-CN" b="1" dirty="0" smtClean="0"/>
          </a:p>
          <a:p>
            <a:pPr>
              <a:lnSpc>
                <a:spcPts val="3000"/>
              </a:lnSpc>
            </a:pPr>
            <a:r>
              <a:rPr lang="zh-CN" altLang="en-US" b="1" dirty="0" smtClean="0"/>
              <a:t>其</a:t>
            </a:r>
            <a:r>
              <a:rPr lang="zh-CN" altLang="zh-CN" b="1" dirty="0" smtClean="0"/>
              <a:t>中</a:t>
            </a:r>
            <a:r>
              <a:rPr lang="zh-CN" altLang="en-US" b="1" dirty="0" smtClean="0"/>
              <a:t>：</a:t>
            </a:r>
            <a:endParaRPr lang="en-US" altLang="zh-CN" b="1" dirty="0" smtClean="0"/>
          </a:p>
          <a:p>
            <a:pPr marL="342900" indent="-342900">
              <a:lnSpc>
                <a:spcPts val="3000"/>
              </a:lnSpc>
              <a:buFont typeface="Arial" panose="020B0604020202020204" pitchFamily="34" charset="0"/>
              <a:buChar char="•"/>
            </a:pPr>
            <a:r>
              <a:rPr lang="en-US" altLang="zh-CN" b="1" dirty="0" err="1" smtClean="0"/>
              <a:t>hwnd</a:t>
            </a:r>
            <a:r>
              <a:rPr lang="zh-CN" altLang="zh-CN" b="1" dirty="0"/>
              <a:t>是定时器所属窗口的句</a:t>
            </a:r>
            <a:r>
              <a:rPr lang="zh-CN" altLang="zh-CN" b="1" dirty="0" smtClean="0"/>
              <a:t>柄</a:t>
            </a:r>
            <a:endParaRPr lang="en-US" altLang="zh-CN" b="1" dirty="0" smtClean="0"/>
          </a:p>
          <a:p>
            <a:pPr marL="342900" indent="-342900">
              <a:lnSpc>
                <a:spcPts val="3000"/>
              </a:lnSpc>
              <a:buFont typeface="Arial" panose="020B0604020202020204" pitchFamily="34" charset="0"/>
              <a:buChar char="•"/>
            </a:pPr>
            <a:r>
              <a:rPr lang="en-US" altLang="zh-CN" b="1" dirty="0" smtClean="0"/>
              <a:t>ID_TIMER</a:t>
            </a:r>
            <a:r>
              <a:rPr lang="zh-CN" altLang="zh-CN" b="1" dirty="0"/>
              <a:t>是定时器的</a:t>
            </a:r>
            <a:r>
              <a:rPr lang="en-US" altLang="zh-CN" b="1" dirty="0"/>
              <a:t>ID</a:t>
            </a:r>
            <a:r>
              <a:rPr lang="zh-CN" altLang="zh-CN" b="1" dirty="0" smtClean="0"/>
              <a:t>值</a:t>
            </a:r>
            <a:endParaRPr lang="en-US" altLang="zh-CN" b="1" dirty="0" smtClean="0"/>
          </a:p>
          <a:p>
            <a:pPr marL="342900" indent="-342900">
              <a:lnSpc>
                <a:spcPts val="3000"/>
              </a:lnSpc>
              <a:buFont typeface="Arial" panose="020B0604020202020204" pitchFamily="34" charset="0"/>
              <a:buChar char="•"/>
            </a:pPr>
            <a:r>
              <a:rPr lang="en-US" altLang="zh-CN" b="1" dirty="0" smtClean="0"/>
              <a:t>1000</a:t>
            </a:r>
            <a:r>
              <a:rPr lang="zh-CN" altLang="zh-CN" b="1" dirty="0"/>
              <a:t>毫秒是定时器发送</a:t>
            </a:r>
            <a:r>
              <a:rPr lang="en-US" altLang="zh-CN" b="1" dirty="0"/>
              <a:t>WM_TIMER</a:t>
            </a:r>
            <a:r>
              <a:rPr lang="zh-CN" altLang="zh-CN" b="1" dirty="0"/>
              <a:t>消息时的间隔时间</a:t>
            </a:r>
            <a:r>
              <a:rPr lang="zh-CN" altLang="zh-CN" b="1" dirty="0" smtClean="0"/>
              <a:t>。</a:t>
            </a:r>
            <a:endParaRPr lang="en-US" altLang="zh-CN" b="1" dirty="0" smtClean="0"/>
          </a:p>
          <a:p>
            <a:pPr marL="342900" indent="-342900">
              <a:lnSpc>
                <a:spcPts val="3000"/>
              </a:lnSpc>
              <a:buFont typeface="Arial" panose="020B0604020202020204" pitchFamily="34" charset="0"/>
              <a:buChar char="•"/>
            </a:pPr>
            <a:r>
              <a:rPr lang="zh-CN" altLang="zh-CN" b="1" dirty="0" smtClean="0"/>
              <a:t>如</a:t>
            </a:r>
            <a:r>
              <a:rPr lang="zh-CN" altLang="zh-CN" b="1" dirty="0"/>
              <a:t>果创建定时器失败，则调用函数</a:t>
            </a:r>
            <a:r>
              <a:rPr lang="en-US" altLang="zh-CN" b="1" dirty="0" err="1"/>
              <a:t>MessageBox</a:t>
            </a:r>
            <a:r>
              <a:rPr lang="en-US" altLang="zh-CN" b="1" dirty="0"/>
              <a:t>()</a:t>
            </a:r>
            <a:r>
              <a:rPr lang="zh-CN" altLang="zh-CN" b="1" dirty="0"/>
              <a:t>来弹出警告消息框，内容为“定时器创建失败</a:t>
            </a:r>
            <a:r>
              <a:rPr lang="en-US" altLang="zh-CN" b="1" dirty="0"/>
              <a:t>!</a:t>
            </a:r>
            <a:r>
              <a:rPr lang="zh-CN" altLang="zh-CN" b="1" dirty="0" smtClean="0"/>
              <a:t>”。</a:t>
            </a:r>
            <a:endParaRPr lang="zh-CN" altLang="zh-CN" b="1" dirty="0"/>
          </a:p>
        </p:txBody>
      </p:sp>
    </p:spTree>
    <p:extLst>
      <p:ext uri="{BB962C8B-B14F-4D97-AF65-F5344CB8AC3E}">
        <p14:creationId xmlns:p14="http://schemas.microsoft.com/office/powerpoint/2010/main" val="36606748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47</a:t>
            </a:fld>
            <a:endParaRPr lang="en-US" altLang="zh-CN"/>
          </a:p>
        </p:txBody>
      </p:sp>
      <p:sp>
        <p:nvSpPr>
          <p:cNvPr id="3" name="文本框 2"/>
          <p:cNvSpPr txBox="1"/>
          <p:nvPr/>
        </p:nvSpPr>
        <p:spPr>
          <a:xfrm>
            <a:off x="56456" y="44624"/>
            <a:ext cx="9777536" cy="1938992"/>
          </a:xfrm>
          <a:prstGeom prst="rect">
            <a:avLst/>
          </a:prstGeom>
          <a:noFill/>
        </p:spPr>
        <p:txBody>
          <a:bodyPr wrap="square" rtlCol="0">
            <a:spAutoFit/>
          </a:bodyPr>
          <a:lstStyle/>
          <a:p>
            <a:r>
              <a:rPr lang="zh-CN" altLang="zh-CN" b="1" dirty="0" smtClean="0"/>
              <a:t>定</a:t>
            </a:r>
            <a:r>
              <a:rPr lang="zh-CN" altLang="zh-CN" b="1" dirty="0"/>
              <a:t>时器</a:t>
            </a:r>
            <a:r>
              <a:rPr lang="en-US" altLang="zh-CN" b="1" dirty="0" smtClean="0"/>
              <a:t>ID_TIMER</a:t>
            </a:r>
            <a:r>
              <a:rPr lang="zh-CN" altLang="zh-CN" b="1" dirty="0" smtClean="0"/>
              <a:t>每</a:t>
            </a:r>
            <a:r>
              <a:rPr lang="zh-CN" altLang="zh-CN" b="1" dirty="0"/>
              <a:t>隔</a:t>
            </a:r>
            <a:r>
              <a:rPr lang="en-US" altLang="zh-CN" b="1" dirty="0"/>
              <a:t>1</a:t>
            </a:r>
            <a:r>
              <a:rPr lang="zh-CN" altLang="zh-CN" b="1" dirty="0"/>
              <a:t>秒发送</a:t>
            </a:r>
            <a:r>
              <a:rPr lang="en-US" altLang="zh-CN" b="1" dirty="0"/>
              <a:t>WM_TIMER</a:t>
            </a:r>
            <a:r>
              <a:rPr lang="zh-CN" altLang="zh-CN" b="1" dirty="0"/>
              <a:t>消息</a:t>
            </a:r>
            <a:r>
              <a:rPr lang="zh-CN" altLang="zh-CN" b="1" dirty="0" smtClean="0"/>
              <a:t>，消</a:t>
            </a:r>
            <a:r>
              <a:rPr lang="zh-CN" altLang="zh-CN" b="1" dirty="0"/>
              <a:t>息处</a:t>
            </a:r>
            <a:r>
              <a:rPr lang="zh-CN" altLang="zh-CN" b="1" dirty="0" smtClean="0"/>
              <a:t>理代</a:t>
            </a:r>
            <a:r>
              <a:rPr lang="zh-CN" altLang="zh-CN" b="1" dirty="0"/>
              <a:t>码如</a:t>
            </a:r>
            <a:r>
              <a:rPr lang="zh-CN" altLang="zh-CN" b="1" dirty="0" smtClean="0"/>
              <a:t>下：</a:t>
            </a:r>
            <a:endParaRPr lang="zh-CN" altLang="zh-CN" b="1" dirty="0"/>
          </a:p>
          <a:p>
            <a:r>
              <a:rPr lang="en-US" altLang="zh-CN" b="1" dirty="0"/>
              <a:t>     case WM_TIMER:</a:t>
            </a:r>
            <a:endParaRPr lang="zh-CN" altLang="zh-CN" b="1" dirty="0"/>
          </a:p>
          <a:p>
            <a:r>
              <a:rPr lang="en-US" altLang="zh-CN" b="1" dirty="0"/>
              <a:t>         </a:t>
            </a:r>
            <a:r>
              <a:rPr lang="en-US" altLang="zh-CN" b="1" dirty="0" err="1"/>
              <a:t>MessageBeep</a:t>
            </a:r>
            <a:r>
              <a:rPr lang="en-US" altLang="zh-CN" b="1" dirty="0"/>
              <a:t>(-1) ;				</a:t>
            </a:r>
            <a:r>
              <a:rPr lang="en-US" altLang="zh-CN" b="1" dirty="0" smtClean="0"/>
              <a:t>//</a:t>
            </a:r>
            <a:r>
              <a:rPr lang="zh-CN" altLang="zh-CN" b="1" dirty="0"/>
              <a:t>产生一个声音</a:t>
            </a:r>
          </a:p>
          <a:p>
            <a:r>
              <a:rPr lang="en-US" altLang="zh-CN" b="1" dirty="0"/>
              <a:t>         </a:t>
            </a:r>
            <a:r>
              <a:rPr lang="en-US" altLang="zh-CN" b="1" dirty="0" err="1"/>
              <a:t>InvalidateRect</a:t>
            </a:r>
            <a:r>
              <a:rPr lang="en-US" altLang="zh-CN" b="1" dirty="0"/>
              <a:t>(</a:t>
            </a:r>
            <a:r>
              <a:rPr lang="en-US" altLang="zh-CN" b="1" dirty="0" err="1"/>
              <a:t>hwnd,NULL,FALSE</a:t>
            </a:r>
            <a:r>
              <a:rPr lang="en-US" altLang="zh-CN" b="1" dirty="0"/>
              <a:t>) ;</a:t>
            </a:r>
            <a:endParaRPr lang="zh-CN" altLang="zh-CN" b="1" dirty="0"/>
          </a:p>
          <a:p>
            <a:r>
              <a:rPr lang="en-US" altLang="zh-CN" b="1" dirty="0"/>
              <a:t>         return 0</a:t>
            </a:r>
            <a:r>
              <a:rPr lang="en-US" altLang="zh-CN" b="1" dirty="0" smtClean="0"/>
              <a:t>;</a:t>
            </a:r>
          </a:p>
        </p:txBody>
      </p:sp>
      <p:sp>
        <p:nvSpPr>
          <p:cNvPr id="4" name="圆角矩形标注 3"/>
          <p:cNvSpPr/>
          <p:nvPr/>
        </p:nvSpPr>
        <p:spPr>
          <a:xfrm>
            <a:off x="7151757" y="1348273"/>
            <a:ext cx="2680522" cy="1823716"/>
          </a:xfrm>
          <a:prstGeom prst="wedgeRoundRectCallout">
            <a:avLst>
              <a:gd name="adj1" fmla="val -113121"/>
              <a:gd name="adj2" fmla="val -39180"/>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FALSE</a:t>
            </a:r>
            <a:r>
              <a:rPr lang="zh-CN" altLang="zh-CN" b="1" dirty="0">
                <a:solidFill>
                  <a:srgbClr val="FF0000"/>
                </a:solidFill>
              </a:rPr>
              <a:t>表明是刷新整个用户区，并发送</a:t>
            </a:r>
            <a:r>
              <a:rPr lang="en-US" altLang="zh-CN" b="1" dirty="0">
                <a:solidFill>
                  <a:srgbClr val="FF0000"/>
                </a:solidFill>
              </a:rPr>
              <a:t>WM_PAINT</a:t>
            </a:r>
            <a:r>
              <a:rPr lang="zh-CN" altLang="zh-CN" b="1" dirty="0">
                <a:solidFill>
                  <a:srgbClr val="FF0000"/>
                </a:solidFill>
              </a:rPr>
              <a:t>消息进行绘图</a:t>
            </a:r>
            <a:endParaRPr lang="zh-CN" altLang="en-US" b="1" dirty="0">
              <a:solidFill>
                <a:srgbClr val="FF0000"/>
              </a:solidFill>
            </a:endParaRPr>
          </a:p>
        </p:txBody>
      </p:sp>
      <p:sp>
        <p:nvSpPr>
          <p:cNvPr id="5" name="文本框 4"/>
          <p:cNvSpPr txBox="1"/>
          <p:nvPr/>
        </p:nvSpPr>
        <p:spPr>
          <a:xfrm>
            <a:off x="128464" y="2180618"/>
            <a:ext cx="6787143" cy="1200329"/>
          </a:xfrm>
          <a:prstGeom prst="rect">
            <a:avLst/>
          </a:prstGeom>
          <a:noFill/>
        </p:spPr>
        <p:txBody>
          <a:bodyPr wrap="square" rtlCol="0">
            <a:spAutoFit/>
          </a:bodyPr>
          <a:lstStyle/>
          <a:p>
            <a:r>
              <a:rPr lang="zh-CN" altLang="zh-CN" b="1" dirty="0" smtClean="0"/>
              <a:t>下</a:t>
            </a:r>
            <a:r>
              <a:rPr lang="zh-CN" altLang="zh-CN" b="1" dirty="0"/>
              <a:t>面接着就要响应</a:t>
            </a:r>
            <a:r>
              <a:rPr lang="en-US" altLang="zh-CN" b="1" dirty="0">
                <a:solidFill>
                  <a:srgbClr val="FF0000"/>
                </a:solidFill>
              </a:rPr>
              <a:t>WM_PAINT</a:t>
            </a:r>
            <a:r>
              <a:rPr lang="zh-CN" altLang="zh-CN" b="1" dirty="0"/>
              <a:t>消息，其工作是使用</a:t>
            </a:r>
            <a:r>
              <a:rPr lang="en-US" altLang="zh-CN" b="1" dirty="0"/>
              <a:t>3</a:t>
            </a:r>
            <a:r>
              <a:rPr lang="zh-CN" altLang="zh-CN" b="1" dirty="0"/>
              <a:t>种颜色的画刷来填充客户区。为简单起见</a:t>
            </a:r>
            <a:r>
              <a:rPr lang="zh-CN" altLang="zh-CN" b="1" dirty="0" smtClean="0"/>
              <a:t>，设置黄色</a:t>
            </a:r>
            <a:r>
              <a:rPr lang="en-US" altLang="zh-CN" b="1" dirty="0" smtClean="0"/>
              <a:t>-</a:t>
            </a:r>
            <a:r>
              <a:rPr lang="zh-CN" altLang="zh-CN" b="1" dirty="0" smtClean="0"/>
              <a:t>蓝色</a:t>
            </a:r>
            <a:r>
              <a:rPr lang="en-US" altLang="zh-CN" b="1" dirty="0" smtClean="0"/>
              <a:t>-</a:t>
            </a:r>
            <a:r>
              <a:rPr lang="zh-CN" altLang="zh-CN" b="1" dirty="0" smtClean="0"/>
              <a:t>粉</a:t>
            </a:r>
            <a:r>
              <a:rPr lang="zh-CN" altLang="zh-CN" b="1" dirty="0"/>
              <a:t>红</a:t>
            </a:r>
            <a:r>
              <a:rPr lang="zh-CN" altLang="zh-CN" b="1" dirty="0" smtClean="0"/>
              <a:t>色，</a:t>
            </a:r>
            <a:r>
              <a:rPr lang="zh-CN" altLang="zh-CN" b="1" dirty="0"/>
              <a:t>代码如下</a:t>
            </a:r>
            <a:r>
              <a:rPr lang="zh-CN" altLang="zh-CN" b="1" dirty="0" smtClean="0"/>
              <a:t>：</a:t>
            </a:r>
            <a:endParaRPr lang="zh-CN" altLang="zh-CN" b="1" dirty="0"/>
          </a:p>
        </p:txBody>
      </p:sp>
      <p:sp>
        <p:nvSpPr>
          <p:cNvPr id="6" name="文本框 5"/>
          <p:cNvSpPr txBox="1"/>
          <p:nvPr/>
        </p:nvSpPr>
        <p:spPr>
          <a:xfrm>
            <a:off x="128464" y="3380947"/>
            <a:ext cx="9703815" cy="3046988"/>
          </a:xfrm>
          <a:prstGeom prst="rect">
            <a:avLst/>
          </a:prstGeom>
          <a:noFill/>
        </p:spPr>
        <p:txBody>
          <a:bodyPr wrap="square" rtlCol="0">
            <a:spAutoFit/>
          </a:bodyPr>
          <a:lstStyle/>
          <a:p>
            <a:r>
              <a:rPr lang="en-US" altLang="zh-CN" b="1" dirty="0" smtClean="0"/>
              <a:t>case </a:t>
            </a:r>
            <a:r>
              <a:rPr lang="en-US" altLang="zh-CN" b="1" dirty="0"/>
              <a:t>WM_PAINT:</a:t>
            </a:r>
            <a:endParaRPr lang="zh-CN" altLang="zh-CN" b="1" dirty="0"/>
          </a:p>
          <a:p>
            <a:r>
              <a:rPr lang="en-US" altLang="zh-CN" b="1" dirty="0"/>
              <a:t>    </a:t>
            </a:r>
            <a:r>
              <a:rPr lang="en-US" altLang="zh-CN" b="1" dirty="0" err="1" smtClean="0"/>
              <a:t>hdc</a:t>
            </a:r>
            <a:r>
              <a:rPr lang="en-US" altLang="zh-CN" b="1" dirty="0" smtClean="0"/>
              <a:t> </a:t>
            </a:r>
            <a:r>
              <a:rPr lang="en-US" altLang="zh-CN" b="1" dirty="0"/>
              <a:t>= </a:t>
            </a:r>
            <a:r>
              <a:rPr lang="en-US" altLang="zh-CN" b="1" dirty="0" err="1"/>
              <a:t>BeginPaint</a:t>
            </a:r>
            <a:r>
              <a:rPr lang="en-US" altLang="zh-CN" b="1" dirty="0"/>
              <a:t> (</a:t>
            </a:r>
            <a:r>
              <a:rPr lang="en-US" altLang="zh-CN" b="1" dirty="0" err="1"/>
              <a:t>hwnd</a:t>
            </a:r>
            <a:r>
              <a:rPr lang="en-US" altLang="zh-CN" b="1" dirty="0"/>
              <a:t>, &amp;</a:t>
            </a:r>
            <a:r>
              <a:rPr lang="en-US" altLang="zh-CN" b="1" dirty="0" err="1"/>
              <a:t>ps</a:t>
            </a:r>
            <a:r>
              <a:rPr lang="en-US" altLang="zh-CN" b="1" dirty="0"/>
              <a:t>) ;</a:t>
            </a:r>
            <a:endParaRPr lang="zh-CN" altLang="zh-CN" b="1" dirty="0"/>
          </a:p>
          <a:p>
            <a:r>
              <a:rPr lang="en-US" altLang="zh-CN" b="1" dirty="0"/>
              <a:t>    </a:t>
            </a:r>
            <a:r>
              <a:rPr lang="en-US" altLang="zh-CN" b="1" dirty="0" err="1" smtClean="0"/>
              <a:t>GetClientRect</a:t>
            </a:r>
            <a:r>
              <a:rPr lang="en-US" altLang="zh-CN" b="1" dirty="0" smtClean="0"/>
              <a:t>(</a:t>
            </a:r>
            <a:r>
              <a:rPr lang="en-US" altLang="zh-CN" b="1" dirty="0" err="1" smtClean="0"/>
              <a:t>hwnd</a:t>
            </a:r>
            <a:r>
              <a:rPr lang="en-US" altLang="zh-CN" b="1" dirty="0"/>
              <a:t>, &amp;</a:t>
            </a:r>
            <a:r>
              <a:rPr lang="en-US" altLang="zh-CN" b="1" dirty="0" err="1"/>
              <a:t>rc</a:t>
            </a:r>
            <a:r>
              <a:rPr lang="en-US" altLang="zh-CN" b="1" dirty="0"/>
              <a:t>) ;</a:t>
            </a:r>
            <a:endParaRPr lang="zh-CN" altLang="zh-CN" b="1" dirty="0"/>
          </a:p>
          <a:p>
            <a:r>
              <a:rPr lang="en-US" altLang="zh-CN" b="1" dirty="0" smtClean="0"/>
              <a:t>    switch </a:t>
            </a:r>
            <a:r>
              <a:rPr lang="en-US" altLang="zh-CN" b="1" dirty="0"/>
              <a:t>(colors)</a:t>
            </a:r>
            <a:endParaRPr lang="zh-CN" altLang="zh-CN" b="1" dirty="0"/>
          </a:p>
          <a:p>
            <a:r>
              <a:rPr lang="en-US" altLang="zh-CN" b="1" dirty="0" smtClean="0"/>
              <a:t>   { case </a:t>
            </a:r>
            <a:r>
              <a:rPr lang="en-US" altLang="zh-CN" b="1" dirty="0"/>
              <a:t>0:</a:t>
            </a:r>
            <a:endParaRPr lang="zh-CN" altLang="zh-CN" b="1" dirty="0"/>
          </a:p>
          <a:p>
            <a:r>
              <a:rPr lang="en-US" altLang="zh-CN" b="1" dirty="0"/>
              <a:t>	</a:t>
            </a:r>
            <a:r>
              <a:rPr lang="en-US" altLang="zh-CN" sz="1800" b="1" dirty="0" err="1" smtClean="0">
                <a:latin typeface="+mn-ea"/>
                <a:ea typeface="+mn-ea"/>
              </a:rPr>
              <a:t>hBrush</a:t>
            </a:r>
            <a:r>
              <a:rPr lang="en-US" altLang="zh-CN" sz="1800" b="1" dirty="0" smtClean="0">
                <a:latin typeface="+mn-ea"/>
                <a:ea typeface="+mn-ea"/>
              </a:rPr>
              <a:t> </a:t>
            </a:r>
            <a:r>
              <a:rPr lang="en-US" altLang="zh-CN" sz="1800" b="1" dirty="0">
                <a:latin typeface="+mn-ea"/>
                <a:ea typeface="+mn-ea"/>
              </a:rPr>
              <a:t>=(HBRUSH)</a:t>
            </a:r>
            <a:r>
              <a:rPr lang="en-US" altLang="zh-CN" sz="1800" b="1" dirty="0" err="1">
                <a:latin typeface="+mn-ea"/>
                <a:ea typeface="+mn-ea"/>
              </a:rPr>
              <a:t>CreateSolidBrush</a:t>
            </a:r>
            <a:r>
              <a:rPr lang="en-US" altLang="zh-CN" sz="1800" b="1" dirty="0">
                <a:latin typeface="+mn-ea"/>
                <a:ea typeface="+mn-ea"/>
              </a:rPr>
              <a:t>(RGB(255,255,0)) ;//</a:t>
            </a:r>
            <a:r>
              <a:rPr lang="zh-CN" altLang="zh-CN" sz="1800" b="1" dirty="0">
                <a:latin typeface="+mn-ea"/>
                <a:ea typeface="+mn-ea"/>
              </a:rPr>
              <a:t>得到某种颜色的逻辑刷</a:t>
            </a:r>
          </a:p>
          <a:p>
            <a:r>
              <a:rPr lang="en-US" altLang="zh-CN" b="1" dirty="0"/>
              <a:t>	</a:t>
            </a:r>
            <a:r>
              <a:rPr lang="en-US" altLang="zh-CN" b="1" dirty="0" smtClean="0"/>
              <a:t>colors </a:t>
            </a:r>
            <a:r>
              <a:rPr lang="en-US" altLang="zh-CN" b="1" dirty="0"/>
              <a:t>+=1;</a:t>
            </a:r>
            <a:endParaRPr lang="zh-CN" altLang="zh-CN" b="1" dirty="0"/>
          </a:p>
          <a:p>
            <a:r>
              <a:rPr lang="en-US" altLang="zh-CN" b="1" dirty="0"/>
              <a:t>	</a:t>
            </a:r>
            <a:r>
              <a:rPr lang="en-US" altLang="zh-CN" b="1" dirty="0" smtClean="0"/>
              <a:t>break;</a:t>
            </a:r>
            <a:endParaRPr lang="zh-CN" altLang="zh-CN" b="1" dirty="0"/>
          </a:p>
        </p:txBody>
      </p:sp>
    </p:spTree>
    <p:extLst>
      <p:ext uri="{BB962C8B-B14F-4D97-AF65-F5344CB8AC3E}">
        <p14:creationId xmlns:p14="http://schemas.microsoft.com/office/powerpoint/2010/main" val="35385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48</a:t>
            </a:fld>
            <a:endParaRPr lang="en-US" altLang="zh-CN"/>
          </a:p>
        </p:txBody>
      </p:sp>
      <p:sp>
        <p:nvSpPr>
          <p:cNvPr id="3" name="文本框 2"/>
          <p:cNvSpPr txBox="1"/>
          <p:nvPr/>
        </p:nvSpPr>
        <p:spPr>
          <a:xfrm>
            <a:off x="73721" y="52159"/>
            <a:ext cx="9703815" cy="4093428"/>
          </a:xfrm>
          <a:prstGeom prst="rect">
            <a:avLst/>
          </a:prstGeom>
          <a:noFill/>
        </p:spPr>
        <p:txBody>
          <a:bodyPr wrap="square" rtlCol="0">
            <a:spAutoFit/>
          </a:bodyPr>
          <a:lstStyle/>
          <a:p>
            <a:pPr>
              <a:lnSpc>
                <a:spcPts val="2400"/>
              </a:lnSpc>
            </a:pPr>
            <a:r>
              <a:rPr lang="en-US" altLang="zh-CN" b="1" dirty="0" smtClean="0"/>
              <a:t>	case </a:t>
            </a:r>
            <a:r>
              <a:rPr lang="en-US" altLang="zh-CN" b="1" dirty="0"/>
              <a:t>1:</a:t>
            </a:r>
            <a:endParaRPr lang="zh-CN" altLang="zh-CN" b="1" dirty="0"/>
          </a:p>
          <a:p>
            <a:pPr>
              <a:lnSpc>
                <a:spcPts val="2400"/>
              </a:lnSpc>
            </a:pPr>
            <a:r>
              <a:rPr lang="en-US" altLang="zh-CN" b="1" dirty="0"/>
              <a:t>		</a:t>
            </a:r>
            <a:r>
              <a:rPr lang="en-US" altLang="zh-CN" b="1" dirty="0" err="1"/>
              <a:t>hBrush</a:t>
            </a:r>
            <a:r>
              <a:rPr lang="en-US" altLang="zh-CN" b="1" dirty="0"/>
              <a:t> =(HBRUSH)</a:t>
            </a:r>
            <a:r>
              <a:rPr lang="en-US" altLang="zh-CN" b="1" dirty="0" err="1"/>
              <a:t>CreateSolidBrush</a:t>
            </a:r>
            <a:r>
              <a:rPr lang="en-US" altLang="zh-CN" b="1" dirty="0"/>
              <a:t>(RGB(0,255,255)) ;</a:t>
            </a:r>
            <a:endParaRPr lang="zh-CN" altLang="zh-CN" b="1" dirty="0"/>
          </a:p>
          <a:p>
            <a:pPr>
              <a:lnSpc>
                <a:spcPts val="2400"/>
              </a:lnSpc>
            </a:pPr>
            <a:r>
              <a:rPr lang="en-US" altLang="zh-CN" b="1" dirty="0"/>
              <a:t>		colors +=1;</a:t>
            </a:r>
            <a:endParaRPr lang="zh-CN" altLang="zh-CN" b="1" dirty="0"/>
          </a:p>
          <a:p>
            <a:pPr>
              <a:lnSpc>
                <a:spcPts val="2400"/>
              </a:lnSpc>
            </a:pPr>
            <a:r>
              <a:rPr lang="en-US" altLang="zh-CN" b="1" dirty="0"/>
              <a:t>		break;</a:t>
            </a:r>
            <a:endParaRPr lang="zh-CN" altLang="zh-CN" b="1" dirty="0"/>
          </a:p>
          <a:p>
            <a:pPr>
              <a:lnSpc>
                <a:spcPts val="2400"/>
              </a:lnSpc>
            </a:pPr>
            <a:r>
              <a:rPr lang="en-US" altLang="zh-CN" b="1" dirty="0"/>
              <a:t>	</a:t>
            </a:r>
            <a:r>
              <a:rPr lang="en-US" altLang="zh-CN" b="1" dirty="0" smtClean="0"/>
              <a:t> </a:t>
            </a:r>
            <a:r>
              <a:rPr lang="en-US" altLang="zh-CN" b="1" dirty="0"/>
              <a:t>default:</a:t>
            </a:r>
            <a:endParaRPr lang="zh-CN" altLang="zh-CN" b="1" dirty="0"/>
          </a:p>
          <a:p>
            <a:pPr>
              <a:lnSpc>
                <a:spcPts val="2400"/>
              </a:lnSpc>
            </a:pPr>
            <a:r>
              <a:rPr lang="en-US" altLang="zh-CN" b="1" dirty="0"/>
              <a:t>		</a:t>
            </a:r>
            <a:r>
              <a:rPr lang="en-US" altLang="zh-CN" b="1" dirty="0" err="1"/>
              <a:t>hBrush</a:t>
            </a:r>
            <a:r>
              <a:rPr lang="en-US" altLang="zh-CN" b="1" dirty="0"/>
              <a:t> =(HBRUSH)</a:t>
            </a:r>
            <a:r>
              <a:rPr lang="en-US" altLang="zh-CN" b="1" dirty="0" err="1"/>
              <a:t>CreateSolidBrush</a:t>
            </a:r>
            <a:r>
              <a:rPr lang="en-US" altLang="zh-CN" b="1" dirty="0"/>
              <a:t>(RGB(255,0,255)) ;</a:t>
            </a:r>
            <a:endParaRPr lang="zh-CN" altLang="zh-CN" b="1" dirty="0"/>
          </a:p>
          <a:p>
            <a:pPr>
              <a:lnSpc>
                <a:spcPts val="2400"/>
              </a:lnSpc>
            </a:pPr>
            <a:r>
              <a:rPr lang="en-US" altLang="zh-CN" b="1" dirty="0"/>
              <a:t>		colors =0;</a:t>
            </a:r>
            <a:endParaRPr lang="zh-CN" altLang="zh-CN" b="1" dirty="0"/>
          </a:p>
          <a:p>
            <a:pPr>
              <a:lnSpc>
                <a:spcPts val="2400"/>
              </a:lnSpc>
            </a:pPr>
            <a:r>
              <a:rPr lang="en-US" altLang="zh-CN" b="1" dirty="0"/>
              <a:t>		break;</a:t>
            </a:r>
            <a:endParaRPr lang="zh-CN" altLang="zh-CN" b="1" dirty="0"/>
          </a:p>
          <a:p>
            <a:pPr>
              <a:lnSpc>
                <a:spcPts val="2400"/>
              </a:lnSpc>
            </a:pPr>
            <a:r>
              <a:rPr lang="en-US" altLang="zh-CN" b="1" dirty="0"/>
              <a:t>	</a:t>
            </a:r>
            <a:r>
              <a:rPr lang="en-US" altLang="zh-CN" b="1" dirty="0" smtClean="0"/>
              <a:t>}</a:t>
            </a:r>
            <a:endParaRPr lang="zh-CN" altLang="zh-CN" b="1" dirty="0"/>
          </a:p>
          <a:p>
            <a:pPr>
              <a:lnSpc>
                <a:spcPts val="2400"/>
              </a:lnSpc>
            </a:pPr>
            <a:r>
              <a:rPr lang="en-US" altLang="zh-CN" b="1" dirty="0"/>
              <a:t>         </a:t>
            </a:r>
            <a:r>
              <a:rPr lang="en-US" altLang="zh-CN" b="1" dirty="0" err="1">
                <a:solidFill>
                  <a:srgbClr val="FF0000"/>
                </a:solidFill>
              </a:rPr>
              <a:t>FillRect</a:t>
            </a:r>
            <a:r>
              <a:rPr lang="en-US" altLang="zh-CN" b="1" dirty="0">
                <a:solidFill>
                  <a:srgbClr val="FF0000"/>
                </a:solidFill>
              </a:rPr>
              <a:t>(</a:t>
            </a:r>
            <a:r>
              <a:rPr lang="en-US" altLang="zh-CN" b="1" dirty="0" err="1">
                <a:solidFill>
                  <a:srgbClr val="FF0000"/>
                </a:solidFill>
              </a:rPr>
              <a:t>hdc</a:t>
            </a:r>
            <a:r>
              <a:rPr lang="en-US" altLang="zh-CN" b="1" dirty="0">
                <a:solidFill>
                  <a:srgbClr val="FF0000"/>
                </a:solidFill>
              </a:rPr>
              <a:t>,&amp;</a:t>
            </a:r>
            <a:r>
              <a:rPr lang="en-US" altLang="zh-CN" b="1" dirty="0" err="1">
                <a:solidFill>
                  <a:srgbClr val="FF0000"/>
                </a:solidFill>
              </a:rPr>
              <a:t>rc,hBrush</a:t>
            </a:r>
            <a:r>
              <a:rPr lang="en-US" altLang="zh-CN" b="1" dirty="0">
                <a:solidFill>
                  <a:srgbClr val="FF0000"/>
                </a:solidFill>
              </a:rPr>
              <a:t>) ;</a:t>
            </a:r>
            <a:r>
              <a:rPr lang="en-US" altLang="zh-CN" b="1" dirty="0"/>
              <a:t>	</a:t>
            </a:r>
            <a:endParaRPr lang="zh-CN" altLang="zh-CN" b="1" dirty="0"/>
          </a:p>
          <a:p>
            <a:pPr>
              <a:lnSpc>
                <a:spcPts val="2400"/>
              </a:lnSpc>
            </a:pPr>
            <a:r>
              <a:rPr lang="en-US" altLang="zh-CN" b="1" dirty="0"/>
              <a:t>         </a:t>
            </a:r>
            <a:r>
              <a:rPr lang="en-US" altLang="zh-CN" b="1" dirty="0" err="1"/>
              <a:t>EndPaint</a:t>
            </a:r>
            <a:r>
              <a:rPr lang="en-US" altLang="zh-CN" b="1" dirty="0"/>
              <a:t>(</a:t>
            </a:r>
            <a:r>
              <a:rPr lang="en-US" altLang="zh-CN" b="1" dirty="0" err="1"/>
              <a:t>hwnd</a:t>
            </a:r>
            <a:r>
              <a:rPr lang="en-US" altLang="zh-CN" b="1" dirty="0"/>
              <a:t>,&amp;</a:t>
            </a:r>
            <a:r>
              <a:rPr lang="en-US" altLang="zh-CN" b="1" dirty="0" err="1"/>
              <a:t>ps</a:t>
            </a:r>
            <a:r>
              <a:rPr lang="en-US" altLang="zh-CN" b="1" dirty="0"/>
              <a:t>);</a:t>
            </a:r>
            <a:endParaRPr lang="zh-CN" altLang="zh-CN" b="1" dirty="0"/>
          </a:p>
          <a:p>
            <a:pPr>
              <a:lnSpc>
                <a:spcPts val="2400"/>
              </a:lnSpc>
            </a:pPr>
            <a:r>
              <a:rPr lang="en-US" altLang="zh-CN" b="1" dirty="0"/>
              <a:t>         </a:t>
            </a:r>
            <a:r>
              <a:rPr lang="en-US" altLang="zh-CN" b="1" dirty="0" err="1"/>
              <a:t>DeleteObject</a:t>
            </a:r>
            <a:r>
              <a:rPr lang="en-US" altLang="zh-CN" b="1" dirty="0"/>
              <a:t>(</a:t>
            </a:r>
            <a:r>
              <a:rPr lang="en-US" altLang="zh-CN" b="1" dirty="0" err="1"/>
              <a:t>hBrush</a:t>
            </a:r>
            <a:r>
              <a:rPr lang="en-US" altLang="zh-CN" b="1" dirty="0"/>
              <a:t>);</a:t>
            </a:r>
            <a:endParaRPr lang="zh-CN" altLang="zh-CN" b="1" dirty="0"/>
          </a:p>
          <a:p>
            <a:pPr>
              <a:lnSpc>
                <a:spcPts val="2400"/>
              </a:lnSpc>
            </a:pPr>
            <a:r>
              <a:rPr lang="en-US" altLang="zh-CN" b="1" dirty="0"/>
              <a:t>         return 0 </a:t>
            </a:r>
            <a:r>
              <a:rPr lang="en-US" altLang="zh-CN" b="1" dirty="0" smtClean="0"/>
              <a:t>;</a:t>
            </a:r>
            <a:endParaRPr lang="zh-CN" altLang="zh-CN" b="1" dirty="0"/>
          </a:p>
        </p:txBody>
      </p:sp>
      <p:sp>
        <p:nvSpPr>
          <p:cNvPr id="4" name="圆角矩形标注 3"/>
          <p:cNvSpPr/>
          <p:nvPr/>
        </p:nvSpPr>
        <p:spPr>
          <a:xfrm>
            <a:off x="6609184" y="1988840"/>
            <a:ext cx="2232248" cy="1970235"/>
          </a:xfrm>
          <a:prstGeom prst="wedgeRoundRectCallout">
            <a:avLst>
              <a:gd name="adj1" fmla="val -150858"/>
              <a:gd name="adj2" fmla="val 1087"/>
              <a:gd name="adj3" fmla="val 16667"/>
            </a:avLst>
          </a:prstGeom>
          <a:solidFill>
            <a:srgbClr val="E3F4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smtClean="0">
                <a:solidFill>
                  <a:srgbClr val="FF0000"/>
                </a:solidFill>
              </a:rPr>
              <a:t>创</a:t>
            </a:r>
            <a:r>
              <a:rPr lang="zh-CN" altLang="zh-CN" b="1" dirty="0">
                <a:solidFill>
                  <a:srgbClr val="FF0000"/>
                </a:solidFill>
              </a:rPr>
              <a:t>建不同颜色的画</a:t>
            </a:r>
            <a:r>
              <a:rPr lang="zh-CN" altLang="zh-CN" b="1" dirty="0" smtClean="0">
                <a:solidFill>
                  <a:srgbClr val="FF0000"/>
                </a:solidFill>
              </a:rPr>
              <a:t>刷后</a:t>
            </a:r>
            <a:r>
              <a:rPr lang="zh-CN" altLang="zh-CN" b="1" dirty="0">
                <a:solidFill>
                  <a:srgbClr val="FF0000"/>
                </a:solidFill>
              </a:rPr>
              <a:t>调用函数</a:t>
            </a:r>
            <a:r>
              <a:rPr lang="en-US" altLang="zh-CN" b="1" dirty="0" err="1">
                <a:solidFill>
                  <a:srgbClr val="FF0000"/>
                </a:solidFill>
              </a:rPr>
              <a:t>FillRect</a:t>
            </a:r>
            <a:r>
              <a:rPr lang="en-US" altLang="zh-CN" b="1" dirty="0">
                <a:solidFill>
                  <a:srgbClr val="FF0000"/>
                </a:solidFill>
              </a:rPr>
              <a:t>()</a:t>
            </a:r>
            <a:r>
              <a:rPr lang="zh-CN" altLang="zh-CN" b="1" dirty="0">
                <a:solidFill>
                  <a:srgbClr val="FF0000"/>
                </a:solidFill>
              </a:rPr>
              <a:t>来填充整个客户</a:t>
            </a:r>
            <a:r>
              <a:rPr lang="zh-CN" altLang="zh-CN" b="1" dirty="0" smtClean="0">
                <a:solidFill>
                  <a:srgbClr val="FF0000"/>
                </a:solidFill>
              </a:rPr>
              <a:t>区</a:t>
            </a:r>
            <a:endParaRPr lang="zh-CN" altLang="zh-CN" b="1" dirty="0">
              <a:solidFill>
                <a:srgbClr val="FF0000"/>
              </a:solidFill>
            </a:endParaRPr>
          </a:p>
        </p:txBody>
      </p:sp>
      <p:sp>
        <p:nvSpPr>
          <p:cNvPr id="5" name="文本框 4"/>
          <p:cNvSpPr txBox="1"/>
          <p:nvPr/>
        </p:nvSpPr>
        <p:spPr>
          <a:xfrm>
            <a:off x="145729" y="4815177"/>
            <a:ext cx="9703815" cy="1631216"/>
          </a:xfrm>
          <a:prstGeom prst="rect">
            <a:avLst/>
          </a:prstGeom>
          <a:noFill/>
        </p:spPr>
        <p:txBody>
          <a:bodyPr wrap="square" rtlCol="0">
            <a:spAutoFit/>
          </a:bodyPr>
          <a:lstStyle/>
          <a:p>
            <a:pPr>
              <a:lnSpc>
                <a:spcPts val="2400"/>
              </a:lnSpc>
            </a:pPr>
            <a:r>
              <a:rPr lang="zh-CN" altLang="zh-CN" b="1" dirty="0" smtClean="0"/>
              <a:t>退</a:t>
            </a:r>
            <a:r>
              <a:rPr lang="zh-CN" altLang="zh-CN" b="1" dirty="0"/>
              <a:t>出程序时要删除所创建的定时器。在消息</a:t>
            </a:r>
            <a:r>
              <a:rPr lang="en-US" altLang="zh-CN" b="1" dirty="0" smtClean="0"/>
              <a:t>WM_DESTROY</a:t>
            </a:r>
            <a:r>
              <a:rPr lang="zh-CN" altLang="en-US" b="1" dirty="0" smtClean="0"/>
              <a:t>中</a:t>
            </a:r>
            <a:r>
              <a:rPr lang="zh-CN" altLang="zh-CN" b="1" dirty="0" smtClean="0"/>
              <a:t>处理：</a:t>
            </a:r>
            <a:endParaRPr lang="zh-CN" altLang="zh-CN" b="1" dirty="0"/>
          </a:p>
          <a:p>
            <a:pPr>
              <a:lnSpc>
                <a:spcPts val="2400"/>
              </a:lnSpc>
            </a:pPr>
            <a:r>
              <a:rPr lang="en-US" altLang="zh-CN" b="1" dirty="0"/>
              <a:t>case WM_DESTROY:</a:t>
            </a:r>
            <a:endParaRPr lang="zh-CN" altLang="zh-CN" b="1" dirty="0"/>
          </a:p>
          <a:p>
            <a:pPr>
              <a:lnSpc>
                <a:spcPts val="2400"/>
              </a:lnSpc>
            </a:pPr>
            <a:r>
              <a:rPr lang="en-US" altLang="zh-CN" b="1" dirty="0" smtClean="0"/>
              <a:t>	</a:t>
            </a:r>
            <a:r>
              <a:rPr lang="en-US" altLang="zh-CN" b="1" dirty="0" err="1" smtClean="0"/>
              <a:t>KillTimer</a:t>
            </a:r>
            <a:r>
              <a:rPr lang="en-US" altLang="zh-CN" b="1" dirty="0" smtClean="0"/>
              <a:t>(</a:t>
            </a:r>
            <a:r>
              <a:rPr lang="en-US" altLang="zh-CN" b="1" dirty="0" err="1" smtClean="0"/>
              <a:t>hwnd,ID_TIMER</a:t>
            </a:r>
            <a:r>
              <a:rPr lang="en-US" altLang="zh-CN" b="1" dirty="0" smtClean="0"/>
              <a:t>);//</a:t>
            </a:r>
            <a:r>
              <a:rPr lang="zh-CN" altLang="zh-CN" b="1" dirty="0"/>
              <a:t>释放</a:t>
            </a:r>
            <a:r>
              <a:rPr lang="en-US" altLang="zh-CN" b="1" dirty="0"/>
              <a:t>ID_TIMER</a:t>
            </a:r>
            <a:r>
              <a:rPr lang="zh-CN" altLang="zh-CN" b="1" dirty="0"/>
              <a:t>指定的计时器</a:t>
            </a:r>
          </a:p>
          <a:p>
            <a:pPr>
              <a:lnSpc>
                <a:spcPts val="2400"/>
              </a:lnSpc>
            </a:pPr>
            <a:r>
              <a:rPr lang="en-US" altLang="zh-CN" b="1" dirty="0"/>
              <a:t>	</a:t>
            </a:r>
            <a:r>
              <a:rPr lang="en-US" altLang="zh-CN" b="1" dirty="0" err="1" smtClean="0"/>
              <a:t>PostQuitMessage</a:t>
            </a:r>
            <a:r>
              <a:rPr lang="en-US" altLang="zh-CN" b="1" dirty="0" smtClean="0"/>
              <a:t>(0</a:t>
            </a:r>
            <a:r>
              <a:rPr lang="en-US" altLang="zh-CN" b="1" dirty="0"/>
              <a:t>);			//</a:t>
            </a:r>
            <a:r>
              <a:rPr lang="zh-CN" altLang="zh-CN" b="1" dirty="0"/>
              <a:t>处理</a:t>
            </a:r>
            <a:r>
              <a:rPr lang="en-US" altLang="zh-CN" b="1" dirty="0"/>
              <a:t>WM_DESTROY</a:t>
            </a:r>
            <a:r>
              <a:rPr lang="zh-CN" altLang="zh-CN" b="1" dirty="0"/>
              <a:t>的消息</a:t>
            </a:r>
          </a:p>
          <a:p>
            <a:pPr>
              <a:lnSpc>
                <a:spcPts val="2400"/>
              </a:lnSpc>
            </a:pPr>
            <a:r>
              <a:rPr lang="en-US" altLang="zh-CN" b="1" dirty="0"/>
              <a:t>	</a:t>
            </a:r>
            <a:r>
              <a:rPr lang="en-US" altLang="zh-CN" b="1" dirty="0" smtClean="0"/>
              <a:t>return </a:t>
            </a:r>
            <a:r>
              <a:rPr lang="en-US" altLang="zh-CN" b="1" dirty="0"/>
              <a:t>0</a:t>
            </a:r>
            <a:r>
              <a:rPr lang="en-US" altLang="zh-CN" b="1" dirty="0" smtClean="0"/>
              <a:t>;</a:t>
            </a:r>
            <a:endParaRPr lang="zh-CN" altLang="zh-CN" b="1" dirty="0"/>
          </a:p>
        </p:txBody>
      </p:sp>
    </p:spTree>
    <p:extLst>
      <p:ext uri="{BB962C8B-B14F-4D97-AF65-F5344CB8AC3E}">
        <p14:creationId xmlns:p14="http://schemas.microsoft.com/office/powerpoint/2010/main" val="354712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49</a:t>
            </a:fld>
            <a:endParaRPr lang="en-US" altLang="zh-CN"/>
          </a:p>
        </p:txBody>
      </p:sp>
      <p:sp>
        <p:nvSpPr>
          <p:cNvPr id="3" name="文本框 2"/>
          <p:cNvSpPr txBox="1"/>
          <p:nvPr/>
        </p:nvSpPr>
        <p:spPr>
          <a:xfrm>
            <a:off x="34554" y="116632"/>
            <a:ext cx="9705528" cy="6740307"/>
          </a:xfrm>
          <a:prstGeom prst="rect">
            <a:avLst/>
          </a:prstGeom>
          <a:noFill/>
        </p:spPr>
        <p:txBody>
          <a:bodyPr wrap="square" rtlCol="0">
            <a:spAutoFit/>
          </a:bodyPr>
          <a:lstStyle/>
          <a:p>
            <a:r>
              <a:rPr lang="zh-CN" altLang="zh-CN" b="1" dirty="0"/>
              <a:t>【例</a:t>
            </a:r>
            <a:r>
              <a:rPr lang="en-US" altLang="zh-CN" b="1" dirty="0"/>
              <a:t>3-5</a:t>
            </a:r>
            <a:r>
              <a:rPr lang="zh-CN" altLang="zh-CN" b="1" dirty="0"/>
              <a:t>】绘制一个模拟时钟</a:t>
            </a:r>
            <a:r>
              <a:rPr lang="zh-CN" altLang="zh-CN" b="1" dirty="0" smtClean="0"/>
              <a:t>，表</a:t>
            </a:r>
            <a:r>
              <a:rPr lang="zh-CN" altLang="en-US" b="1" dirty="0" smtClean="0"/>
              <a:t>盘</a:t>
            </a:r>
            <a:r>
              <a:rPr lang="zh-CN" altLang="zh-CN" b="1" dirty="0" smtClean="0"/>
              <a:t>为</a:t>
            </a:r>
            <a:r>
              <a:rPr lang="zh-CN" altLang="zh-CN" b="1" dirty="0"/>
              <a:t>一个粉色的圆，并带有刻度，秒针、分针与时针与运行应与实际接近。</a:t>
            </a:r>
          </a:p>
          <a:p>
            <a:r>
              <a:rPr lang="en-US" altLang="zh-CN" b="1" dirty="0" smtClean="0"/>
              <a:t>        </a:t>
            </a:r>
            <a:r>
              <a:rPr lang="zh-CN" altLang="zh-CN" b="1" dirty="0" smtClean="0"/>
              <a:t>本</a:t>
            </a:r>
            <a:r>
              <a:rPr lang="zh-CN" altLang="zh-CN" b="1" dirty="0"/>
              <a:t>例应设置一个</a:t>
            </a:r>
            <a:r>
              <a:rPr lang="en-US" altLang="zh-CN" b="1" dirty="0"/>
              <a:t>1</a:t>
            </a:r>
            <a:r>
              <a:rPr lang="zh-CN" altLang="zh-CN" b="1" dirty="0"/>
              <a:t>秒的计时器，处理计时器发生的消息时对屏幕进行重绘</a:t>
            </a:r>
            <a:r>
              <a:rPr lang="zh-CN" altLang="zh-CN" b="1" dirty="0" smtClean="0"/>
              <a:t>，为</a:t>
            </a:r>
            <a:r>
              <a:rPr lang="zh-CN" altLang="zh-CN" b="1" dirty="0"/>
              <a:t>了保持时间，可以将时间设为静态变量或全局变量</a:t>
            </a:r>
            <a:r>
              <a:rPr lang="zh-CN" altLang="zh-CN" b="1" dirty="0" smtClean="0"/>
              <a:t>。</a:t>
            </a:r>
            <a:endParaRPr lang="zh-CN" altLang="zh-CN" b="1" dirty="0"/>
          </a:p>
          <a:p>
            <a:r>
              <a:rPr lang="en-US" altLang="zh-CN" b="1" dirty="0"/>
              <a:t>#include &lt;</a:t>
            </a:r>
            <a:r>
              <a:rPr lang="en-US" altLang="zh-CN" b="1" dirty="0" err="1"/>
              <a:t>windows.h</a:t>
            </a:r>
            <a:r>
              <a:rPr lang="en-US" altLang="zh-CN" b="1" dirty="0"/>
              <a:t>&gt;</a:t>
            </a:r>
            <a:endParaRPr lang="zh-CN" altLang="zh-CN" b="1" dirty="0"/>
          </a:p>
          <a:p>
            <a:r>
              <a:rPr lang="en-US" altLang="zh-CN" b="1" dirty="0"/>
              <a:t>#include &lt;</a:t>
            </a:r>
            <a:r>
              <a:rPr lang="en-US" altLang="zh-CN" b="1" dirty="0" err="1"/>
              <a:t>tchar.h</a:t>
            </a:r>
            <a:r>
              <a:rPr lang="en-US" altLang="zh-CN" b="1" dirty="0"/>
              <a:t>&gt;</a:t>
            </a:r>
            <a:endParaRPr lang="zh-CN" altLang="zh-CN" b="1" dirty="0"/>
          </a:p>
          <a:p>
            <a:r>
              <a:rPr lang="en-US" altLang="zh-CN" b="1" dirty="0"/>
              <a:t>#include &lt;</a:t>
            </a:r>
            <a:r>
              <a:rPr lang="en-US" altLang="zh-CN" b="1" dirty="0" err="1"/>
              <a:t>math.h</a:t>
            </a:r>
            <a:r>
              <a:rPr lang="en-US" altLang="zh-CN" b="1" dirty="0"/>
              <a:t>&gt;</a:t>
            </a:r>
            <a:endParaRPr lang="zh-CN" altLang="zh-CN" b="1" dirty="0"/>
          </a:p>
          <a:p>
            <a:r>
              <a:rPr lang="en-US" altLang="zh-CN" b="1" dirty="0" err="1">
                <a:solidFill>
                  <a:srgbClr val="FF0000"/>
                </a:solidFill>
              </a:rPr>
              <a:t>typedef</a:t>
            </a:r>
            <a:r>
              <a:rPr lang="en-US" altLang="zh-CN" b="1" dirty="0">
                <a:solidFill>
                  <a:srgbClr val="FF0000"/>
                </a:solidFill>
              </a:rPr>
              <a:t> </a:t>
            </a:r>
            <a:r>
              <a:rPr lang="en-US" altLang="zh-CN" b="1" dirty="0" err="1">
                <a:solidFill>
                  <a:srgbClr val="FF0000"/>
                </a:solidFill>
              </a:rPr>
              <a:t>struct</a:t>
            </a:r>
            <a:r>
              <a:rPr lang="en-US" altLang="zh-CN" b="1" dirty="0">
                <a:solidFill>
                  <a:srgbClr val="FF0000"/>
                </a:solidFill>
              </a:rPr>
              <a:t> Time</a:t>
            </a:r>
            <a:endParaRPr lang="zh-CN" altLang="zh-CN" b="1" dirty="0">
              <a:solidFill>
                <a:srgbClr val="FF0000"/>
              </a:solidFill>
            </a:endParaRPr>
          </a:p>
          <a:p>
            <a:r>
              <a:rPr lang="en-US" altLang="zh-CN" b="1" dirty="0">
                <a:solidFill>
                  <a:srgbClr val="FF0000"/>
                </a:solidFill>
              </a:rPr>
              <a:t>{</a:t>
            </a:r>
            <a:r>
              <a:rPr lang="en-US" altLang="zh-CN" b="1" dirty="0" err="1">
                <a:solidFill>
                  <a:srgbClr val="FF0000"/>
                </a:solidFill>
              </a:rPr>
              <a:t>int</a:t>
            </a:r>
            <a:r>
              <a:rPr lang="en-US" altLang="zh-CN" b="1" dirty="0">
                <a:solidFill>
                  <a:srgbClr val="FF0000"/>
                </a:solidFill>
              </a:rPr>
              <a:t> hour;</a:t>
            </a:r>
            <a:endParaRPr lang="zh-CN" altLang="zh-CN" b="1" dirty="0">
              <a:solidFill>
                <a:srgbClr val="FF0000"/>
              </a:solidFill>
            </a:endParaRPr>
          </a:p>
          <a:p>
            <a:r>
              <a:rPr lang="en-US" altLang="zh-CN" b="1" dirty="0" smtClean="0">
                <a:solidFill>
                  <a:srgbClr val="FF0000"/>
                </a:solidFill>
              </a:rPr>
              <a:t> </a:t>
            </a:r>
            <a:r>
              <a:rPr lang="en-US" altLang="zh-CN" b="1" dirty="0" err="1" smtClean="0">
                <a:solidFill>
                  <a:srgbClr val="FF0000"/>
                </a:solidFill>
              </a:rPr>
              <a:t>int</a:t>
            </a:r>
            <a:r>
              <a:rPr lang="en-US" altLang="zh-CN" b="1" dirty="0" smtClean="0">
                <a:solidFill>
                  <a:srgbClr val="FF0000"/>
                </a:solidFill>
              </a:rPr>
              <a:t> </a:t>
            </a:r>
            <a:r>
              <a:rPr lang="en-US" altLang="zh-CN" b="1" dirty="0">
                <a:solidFill>
                  <a:srgbClr val="FF0000"/>
                </a:solidFill>
              </a:rPr>
              <a:t>min;</a:t>
            </a:r>
            <a:endParaRPr lang="zh-CN" altLang="zh-CN" b="1" dirty="0">
              <a:solidFill>
                <a:srgbClr val="FF0000"/>
              </a:solidFill>
            </a:endParaRPr>
          </a:p>
          <a:p>
            <a:r>
              <a:rPr lang="en-US" altLang="zh-CN" b="1" dirty="0" smtClean="0">
                <a:solidFill>
                  <a:srgbClr val="FF0000"/>
                </a:solidFill>
              </a:rPr>
              <a:t> </a:t>
            </a:r>
            <a:r>
              <a:rPr lang="en-US" altLang="zh-CN" b="1" dirty="0" err="1" smtClean="0">
                <a:solidFill>
                  <a:srgbClr val="FF0000"/>
                </a:solidFill>
              </a:rPr>
              <a:t>int</a:t>
            </a:r>
            <a:r>
              <a:rPr lang="en-US" altLang="zh-CN" b="1" dirty="0" smtClean="0">
                <a:solidFill>
                  <a:srgbClr val="FF0000"/>
                </a:solidFill>
              </a:rPr>
              <a:t> </a:t>
            </a:r>
            <a:r>
              <a:rPr lang="en-US" altLang="zh-CN" b="1" dirty="0">
                <a:solidFill>
                  <a:srgbClr val="FF0000"/>
                </a:solidFill>
              </a:rPr>
              <a:t>sec;</a:t>
            </a:r>
            <a:endParaRPr lang="zh-CN" altLang="zh-CN" b="1" dirty="0">
              <a:solidFill>
                <a:srgbClr val="FF0000"/>
              </a:solidFill>
            </a:endParaRPr>
          </a:p>
          <a:p>
            <a:r>
              <a:rPr lang="en-US" altLang="zh-CN" b="1" dirty="0">
                <a:solidFill>
                  <a:srgbClr val="FF0000"/>
                </a:solidFill>
              </a:rPr>
              <a:t>}</a:t>
            </a:r>
            <a:r>
              <a:rPr lang="en-US" altLang="zh-CN" b="1" dirty="0" err="1">
                <a:solidFill>
                  <a:srgbClr val="FF0000"/>
                </a:solidFill>
              </a:rPr>
              <a:t>TimeStructure</a:t>
            </a:r>
            <a:r>
              <a:rPr lang="en-US" altLang="zh-CN" b="1" dirty="0">
                <a:solidFill>
                  <a:srgbClr val="FF0000"/>
                </a:solidFill>
              </a:rPr>
              <a:t>;</a:t>
            </a:r>
            <a:endParaRPr lang="zh-CN" altLang="zh-CN" b="1" dirty="0">
              <a:solidFill>
                <a:srgbClr val="FF0000"/>
              </a:solidFill>
            </a:endParaRPr>
          </a:p>
          <a:p>
            <a:r>
              <a:rPr lang="en-US" altLang="zh-CN" b="1" dirty="0"/>
              <a:t>BOOLEAN </a:t>
            </a:r>
            <a:r>
              <a:rPr lang="en-US" altLang="zh-CN" b="1" dirty="0" err="1"/>
              <a:t>InitWindowClass</a:t>
            </a:r>
            <a:r>
              <a:rPr lang="en-US" altLang="zh-CN" b="1" dirty="0"/>
              <a:t>(HINSTANCE </a:t>
            </a:r>
            <a:r>
              <a:rPr lang="en-US" altLang="zh-CN" b="1" dirty="0" err="1"/>
              <a:t>hInstance,int</a:t>
            </a:r>
            <a:r>
              <a:rPr lang="en-US" altLang="zh-CN" b="1" dirty="0"/>
              <a:t> </a:t>
            </a:r>
            <a:r>
              <a:rPr lang="en-US" altLang="zh-CN" b="1" dirty="0" err="1"/>
              <a:t>nCmdShow</a:t>
            </a:r>
            <a:r>
              <a:rPr lang="en-US" altLang="zh-CN" b="1" dirty="0"/>
              <a:t>);</a:t>
            </a:r>
            <a:endParaRPr lang="zh-CN" altLang="zh-CN" b="1" dirty="0"/>
          </a:p>
          <a:p>
            <a:r>
              <a:rPr lang="en-US" altLang="zh-CN" b="1" dirty="0"/>
              <a:t>LRESULT CALLBACK </a:t>
            </a:r>
            <a:r>
              <a:rPr lang="en-US" altLang="zh-CN" b="1" dirty="0" err="1"/>
              <a:t>WndProc</a:t>
            </a:r>
            <a:r>
              <a:rPr lang="en-US" altLang="zh-CN" b="1" dirty="0"/>
              <a:t>(HWND,UINT,WPARAM,LPARAM</a:t>
            </a:r>
            <a:r>
              <a:rPr lang="en-US" altLang="zh-CN" b="1" dirty="0" smtClean="0"/>
              <a:t>);</a:t>
            </a:r>
            <a:endParaRPr lang="zh-CN" altLang="zh-CN" b="1" dirty="0"/>
          </a:p>
          <a:p>
            <a:r>
              <a:rPr lang="en-US" altLang="zh-CN" b="1" dirty="0">
                <a:solidFill>
                  <a:srgbClr val="FF0000"/>
                </a:solidFill>
              </a:rPr>
              <a:t>void </a:t>
            </a:r>
            <a:r>
              <a:rPr lang="en-US" altLang="zh-CN" b="1" dirty="0" err="1">
                <a:solidFill>
                  <a:srgbClr val="FF0000"/>
                </a:solidFill>
              </a:rPr>
              <a:t>AdjustTime</a:t>
            </a:r>
            <a:r>
              <a:rPr lang="en-US" altLang="zh-CN" b="1" dirty="0">
                <a:solidFill>
                  <a:srgbClr val="FF0000"/>
                </a:solidFill>
              </a:rPr>
              <a:t>(</a:t>
            </a:r>
            <a:r>
              <a:rPr lang="en-US" altLang="zh-CN" b="1" dirty="0" err="1">
                <a:solidFill>
                  <a:srgbClr val="FF0000"/>
                </a:solidFill>
              </a:rPr>
              <a:t>TimeStructure</a:t>
            </a:r>
            <a:r>
              <a:rPr lang="en-US" altLang="zh-CN" b="1" dirty="0">
                <a:solidFill>
                  <a:srgbClr val="FF0000"/>
                </a:solidFill>
              </a:rPr>
              <a:t> *x);</a:t>
            </a:r>
            <a:endParaRPr lang="zh-CN" altLang="zh-CN" b="1" dirty="0">
              <a:solidFill>
                <a:srgbClr val="FF0000"/>
              </a:solidFill>
            </a:endParaRPr>
          </a:p>
          <a:p>
            <a:r>
              <a:rPr lang="en-US" altLang="zh-CN" b="1" dirty="0" err="1"/>
              <a:t>int</a:t>
            </a:r>
            <a:r>
              <a:rPr lang="en-US" altLang="zh-CN" b="1" dirty="0"/>
              <a:t> WINAPI </a:t>
            </a:r>
            <a:r>
              <a:rPr lang="en-US" altLang="zh-CN" b="1" dirty="0" err="1"/>
              <a:t>WinMain</a:t>
            </a:r>
            <a:r>
              <a:rPr lang="en-US" altLang="zh-CN" b="1" dirty="0" smtClean="0"/>
              <a:t>(… , … , … , …)</a:t>
            </a:r>
            <a:endParaRPr lang="zh-CN" altLang="zh-CN" b="1" dirty="0"/>
          </a:p>
          <a:p>
            <a:r>
              <a:rPr lang="en-US" altLang="zh-CN" b="1" dirty="0" smtClean="0"/>
              <a:t>{……</a:t>
            </a:r>
            <a:r>
              <a:rPr lang="en-US" altLang="zh-CN" b="1" dirty="0"/>
              <a:t>	</a:t>
            </a:r>
            <a:endParaRPr lang="zh-CN" altLang="zh-CN" b="1" dirty="0"/>
          </a:p>
          <a:p>
            <a:r>
              <a:rPr lang="en-US" altLang="zh-CN" b="1" dirty="0" smtClean="0"/>
              <a:t>}</a:t>
            </a:r>
            <a:endParaRPr lang="zh-CN" altLang="en-US" b="1"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4710" y="1700808"/>
            <a:ext cx="3051655" cy="276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2466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330200" y="304800"/>
            <a:ext cx="9180513" cy="186055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b="1">
                <a:solidFill>
                  <a:srgbClr val="FF33CC"/>
                </a:solidFill>
              </a:rPr>
              <a:t>(2) </a:t>
            </a:r>
            <a:r>
              <a:rPr lang="zh-CN" altLang="en-US" b="1">
                <a:solidFill>
                  <a:srgbClr val="FF33CC"/>
                </a:solidFill>
              </a:rPr>
              <a:t>系统对刷新请求的响应</a:t>
            </a:r>
            <a:endParaRPr lang="zh-CN" altLang="en-US" sz="2400" b="1"/>
          </a:p>
          <a:p>
            <a:pPr>
              <a:spcBef>
                <a:spcPct val="0"/>
              </a:spcBef>
              <a:buClrTx/>
              <a:buFontTx/>
              <a:buNone/>
            </a:pPr>
            <a:r>
              <a:rPr lang="zh-CN" altLang="en-US" sz="2400" b="1"/>
              <a:t>        </a:t>
            </a:r>
            <a:r>
              <a:rPr lang="zh-CN" altLang="en-US" sz="2800" b="1">
                <a:solidFill>
                  <a:srgbClr val="000000"/>
                </a:solidFill>
              </a:rPr>
              <a:t>当用户区的内容需要刷新时，系统向应用程序消息队列发送</a:t>
            </a:r>
            <a:r>
              <a:rPr lang="en-US" altLang="zh-CN" sz="2800" b="1">
                <a:solidFill>
                  <a:srgbClr val="FF0000"/>
                </a:solidFill>
              </a:rPr>
              <a:t>WM_PAINT</a:t>
            </a:r>
            <a:r>
              <a:rPr lang="zh-CN" altLang="en-US" sz="2800" b="1">
                <a:solidFill>
                  <a:srgbClr val="000000"/>
                </a:solidFill>
              </a:rPr>
              <a:t>消息，系统在应用程序的消息队列中加入该消息，以通知窗口函数执行刷新处理</a:t>
            </a:r>
            <a:endParaRPr lang="zh-CN" altLang="en-US" sz="2400" b="1">
              <a:solidFill>
                <a:srgbClr val="000000"/>
              </a:solidFill>
            </a:endParaRPr>
          </a:p>
        </p:txBody>
      </p:sp>
      <p:sp>
        <p:nvSpPr>
          <p:cNvPr id="15365" name="AutoShape 5"/>
          <p:cNvSpPr>
            <a:spLocks/>
          </p:cNvSpPr>
          <p:nvPr/>
        </p:nvSpPr>
        <p:spPr bwMode="auto">
          <a:xfrm>
            <a:off x="990600" y="3429000"/>
            <a:ext cx="247650" cy="2462213"/>
          </a:xfrm>
          <a:prstGeom prst="leftBrace">
            <a:avLst>
              <a:gd name="adj1" fmla="val 82853"/>
              <a:gd name="adj2" fmla="val 50000"/>
            </a:avLst>
          </a:prstGeom>
          <a:solidFill>
            <a:srgbClr val="FFFFCC"/>
          </a:solidFill>
          <a:ln w="41275">
            <a:solidFill>
              <a:srgbClr val="0000FF"/>
            </a:solidFill>
            <a:round/>
            <a:headEnd/>
            <a:tailEnd/>
          </a:ln>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
        <p:nvSpPr>
          <p:cNvPr id="15367" name="Text Box 7"/>
          <p:cNvSpPr txBox="1">
            <a:spLocks noChangeArrowheads="1"/>
          </p:cNvSpPr>
          <p:nvPr/>
        </p:nvSpPr>
        <p:spPr bwMode="auto">
          <a:xfrm>
            <a:off x="165100" y="4191000"/>
            <a:ext cx="866775" cy="82232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solidFill>
                  <a:srgbClr val="FF3300"/>
                </a:solidFill>
              </a:rPr>
              <a:t>三种</a:t>
            </a:r>
          </a:p>
          <a:p>
            <a:pPr eaLnBrk="1" hangingPunct="1">
              <a:spcBef>
                <a:spcPct val="0"/>
              </a:spcBef>
              <a:buClrTx/>
              <a:buFontTx/>
              <a:buNone/>
            </a:pPr>
            <a:r>
              <a:rPr lang="zh-CN" altLang="en-US" sz="2400" b="1">
                <a:solidFill>
                  <a:srgbClr val="FF3300"/>
                </a:solidFill>
              </a:rPr>
              <a:t>刷新</a:t>
            </a:r>
          </a:p>
        </p:txBody>
      </p:sp>
      <p:sp>
        <p:nvSpPr>
          <p:cNvPr id="15366" name="Text Box 6"/>
          <p:cNvSpPr txBox="1">
            <a:spLocks noChangeArrowheads="1"/>
          </p:cNvSpPr>
          <p:nvPr/>
        </p:nvSpPr>
        <p:spPr bwMode="auto">
          <a:xfrm>
            <a:off x="1320800" y="3200400"/>
            <a:ext cx="2971800" cy="2677656"/>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dirty="0">
                <a:solidFill>
                  <a:srgbClr val="FF0000"/>
                </a:solidFill>
              </a:rPr>
              <a:t>窗口移动后的刷新</a:t>
            </a:r>
          </a:p>
          <a:p>
            <a:pPr eaLnBrk="1" hangingPunct="1">
              <a:spcBef>
                <a:spcPct val="0"/>
              </a:spcBef>
              <a:buClrTx/>
              <a:buFontTx/>
              <a:buNone/>
            </a:pPr>
            <a:endParaRPr lang="zh-CN" altLang="en-US" sz="2400" b="1" dirty="0">
              <a:solidFill>
                <a:srgbClr val="9966FF"/>
              </a:solidFill>
            </a:endParaRPr>
          </a:p>
          <a:p>
            <a:pPr eaLnBrk="1" hangingPunct="1">
              <a:spcBef>
                <a:spcPct val="0"/>
              </a:spcBef>
              <a:buClrTx/>
              <a:buFontTx/>
              <a:buNone/>
            </a:pPr>
            <a:endParaRPr lang="zh-CN" altLang="en-US" sz="2400" b="1" dirty="0">
              <a:solidFill>
                <a:srgbClr val="9966FF"/>
              </a:solidFill>
            </a:endParaRPr>
          </a:p>
          <a:p>
            <a:pPr eaLnBrk="1" hangingPunct="1">
              <a:spcBef>
                <a:spcPct val="0"/>
              </a:spcBef>
              <a:buClrTx/>
              <a:buFontTx/>
              <a:buNone/>
            </a:pPr>
            <a:r>
              <a:rPr lang="zh-CN" altLang="en-US" sz="2400" b="1" dirty="0">
                <a:solidFill>
                  <a:srgbClr val="6600CC"/>
                </a:solidFill>
              </a:rPr>
              <a:t>被覆盖区域的刷新</a:t>
            </a:r>
            <a:endParaRPr lang="zh-CN" altLang="en-US" sz="2400" b="1" dirty="0">
              <a:solidFill>
                <a:srgbClr val="FF9900"/>
              </a:solidFill>
            </a:endParaRPr>
          </a:p>
          <a:p>
            <a:pPr eaLnBrk="1" hangingPunct="1">
              <a:spcBef>
                <a:spcPct val="0"/>
              </a:spcBef>
              <a:buClrTx/>
              <a:buFontTx/>
              <a:buNone/>
            </a:pPr>
            <a:endParaRPr lang="zh-CN" altLang="en-US" sz="2400" b="1" dirty="0">
              <a:solidFill>
                <a:srgbClr val="FF9900"/>
              </a:solidFill>
            </a:endParaRPr>
          </a:p>
          <a:p>
            <a:pPr eaLnBrk="1" hangingPunct="1">
              <a:spcBef>
                <a:spcPct val="0"/>
              </a:spcBef>
              <a:buClrTx/>
              <a:buFontTx/>
              <a:buNone/>
            </a:pPr>
            <a:r>
              <a:rPr lang="zh-CN" altLang="en-US" sz="2400" b="1" dirty="0">
                <a:solidFill>
                  <a:srgbClr val="CC3300"/>
                </a:solidFill>
              </a:rPr>
              <a:t>对象穿越后的刷新</a:t>
            </a:r>
          </a:p>
          <a:p>
            <a:pPr eaLnBrk="1" hangingPunct="1">
              <a:spcBef>
                <a:spcPct val="0"/>
              </a:spcBef>
              <a:buClrTx/>
              <a:buFontTx/>
              <a:buNone/>
            </a:pPr>
            <a:r>
              <a:rPr lang="en-US" altLang="zh-CN" sz="2400" b="1" dirty="0">
                <a:solidFill>
                  <a:srgbClr val="CC3300"/>
                </a:solidFill>
              </a:rPr>
              <a:t>(</a:t>
            </a:r>
            <a:r>
              <a:rPr lang="zh-CN" altLang="en-US" sz="2000" dirty="0"/>
              <a:t>系统自动完成</a:t>
            </a:r>
            <a:r>
              <a:rPr lang="en-US" altLang="zh-CN" sz="2400" b="1" dirty="0">
                <a:solidFill>
                  <a:srgbClr val="CC3300"/>
                </a:solidFill>
              </a:rPr>
              <a:t>)</a:t>
            </a:r>
          </a:p>
        </p:txBody>
      </p:sp>
      <p:sp>
        <p:nvSpPr>
          <p:cNvPr id="15370" name="AutoShape 10"/>
          <p:cNvSpPr>
            <a:spLocks noChangeArrowheads="1"/>
          </p:cNvSpPr>
          <p:nvPr/>
        </p:nvSpPr>
        <p:spPr bwMode="auto">
          <a:xfrm>
            <a:off x="5365750" y="2286000"/>
            <a:ext cx="3962400" cy="1219200"/>
          </a:xfrm>
          <a:prstGeom prst="wedgeRoundRectCallout">
            <a:avLst>
              <a:gd name="adj1" fmla="val -81380"/>
              <a:gd name="adj2" fmla="val 48176"/>
              <a:gd name="adj3" fmla="val 16667"/>
            </a:avLst>
          </a:prstGeom>
          <a:solidFill>
            <a:srgbClr val="FFFFCC"/>
          </a:solidFill>
          <a:ln w="9525">
            <a:solidFill>
              <a:srgbClr val="FF9900"/>
            </a:solidFill>
            <a:miter lim="800000"/>
            <a:headEnd/>
            <a:tailEnd/>
          </a:ln>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400" b="1" dirty="0">
                <a:solidFill>
                  <a:srgbClr val="FF0000"/>
                </a:solidFill>
              </a:rPr>
              <a:t>用户区移动或显示</a:t>
            </a:r>
          </a:p>
          <a:p>
            <a:pPr>
              <a:spcBef>
                <a:spcPct val="0"/>
              </a:spcBef>
              <a:buClrTx/>
              <a:buFontTx/>
              <a:buNone/>
            </a:pPr>
            <a:r>
              <a:rPr lang="zh-CN" altLang="en-US" sz="2400" b="1" dirty="0">
                <a:solidFill>
                  <a:srgbClr val="FF0000"/>
                </a:solidFill>
              </a:rPr>
              <a:t>用户窗口大小改变</a:t>
            </a:r>
          </a:p>
          <a:p>
            <a:pPr>
              <a:spcBef>
                <a:spcPct val="0"/>
              </a:spcBef>
              <a:buClrTx/>
              <a:buFontTx/>
              <a:buNone/>
            </a:pPr>
            <a:r>
              <a:rPr lang="zh-CN" altLang="en-US" sz="2400" b="1" dirty="0">
                <a:solidFill>
                  <a:srgbClr val="FF0000"/>
                </a:solidFill>
              </a:rPr>
              <a:t>程序通过滚动条滚动窗口</a:t>
            </a:r>
            <a:endParaRPr lang="zh-CN" altLang="en-US" sz="2400" dirty="0">
              <a:solidFill>
                <a:srgbClr val="FF0000"/>
              </a:solidFill>
            </a:endParaRPr>
          </a:p>
        </p:txBody>
      </p:sp>
      <p:sp>
        <p:nvSpPr>
          <p:cNvPr id="15371" name="AutoShape 11"/>
          <p:cNvSpPr>
            <a:spLocks noChangeArrowheads="1"/>
          </p:cNvSpPr>
          <p:nvPr/>
        </p:nvSpPr>
        <p:spPr bwMode="auto">
          <a:xfrm>
            <a:off x="5365750" y="3886200"/>
            <a:ext cx="3962400" cy="838200"/>
          </a:xfrm>
          <a:prstGeom prst="wedgeRoundRectCallout">
            <a:avLst>
              <a:gd name="adj1" fmla="val -80861"/>
              <a:gd name="adj2" fmla="val 33713"/>
              <a:gd name="adj3" fmla="val 16667"/>
            </a:avLst>
          </a:prstGeom>
          <a:solidFill>
            <a:srgbClr val="FFFFCC"/>
          </a:solidFill>
          <a:ln w="9525">
            <a:solidFill>
              <a:schemeClr val="tx1"/>
            </a:solidFill>
            <a:miter lim="800000"/>
            <a:headEnd/>
            <a:tailEnd/>
          </a:ln>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solidFill>
                  <a:srgbClr val="6600CC"/>
                </a:solidFill>
              </a:rPr>
              <a:t>窗口被另一个窗口覆盖的</a:t>
            </a:r>
          </a:p>
          <a:p>
            <a:pPr eaLnBrk="1" hangingPunct="1">
              <a:spcBef>
                <a:spcPct val="0"/>
              </a:spcBef>
              <a:buClrTx/>
              <a:buFontTx/>
              <a:buNone/>
            </a:pPr>
            <a:r>
              <a:rPr lang="zh-CN" altLang="en-US" sz="2400" b="1">
                <a:solidFill>
                  <a:srgbClr val="6600CC"/>
                </a:solidFill>
              </a:rPr>
              <a:t>恢复如下拉式菜单关闭等</a:t>
            </a:r>
            <a:endParaRPr lang="zh-CN" altLang="en-US" sz="2400">
              <a:solidFill>
                <a:srgbClr val="6600CC"/>
              </a:solidFill>
            </a:endParaRPr>
          </a:p>
        </p:txBody>
      </p:sp>
      <p:sp>
        <p:nvSpPr>
          <p:cNvPr id="15372" name="AutoShape 12"/>
          <p:cNvSpPr>
            <a:spLocks noChangeArrowheads="1"/>
          </p:cNvSpPr>
          <p:nvPr/>
        </p:nvSpPr>
        <p:spPr bwMode="auto">
          <a:xfrm>
            <a:off x="5448300" y="5410200"/>
            <a:ext cx="3632200" cy="838200"/>
          </a:xfrm>
          <a:prstGeom prst="wedgeRoundRectCallout">
            <a:avLst>
              <a:gd name="adj1" fmla="val -86648"/>
              <a:gd name="adj2" fmla="val -61741"/>
              <a:gd name="adj3" fmla="val 16667"/>
            </a:avLst>
          </a:prstGeom>
          <a:solidFill>
            <a:srgbClr val="FFFFCC"/>
          </a:solidFill>
          <a:ln w="9525">
            <a:solidFill>
              <a:schemeClr val="tx1"/>
            </a:solidFill>
            <a:miter lim="800000"/>
            <a:headEnd/>
            <a:tailEnd/>
          </a:ln>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400" b="1">
                <a:solidFill>
                  <a:srgbClr val="CC3300"/>
                </a:solidFill>
              </a:rPr>
              <a:t>光标穿过用户区</a:t>
            </a:r>
          </a:p>
          <a:p>
            <a:pPr>
              <a:spcBef>
                <a:spcPct val="0"/>
              </a:spcBef>
              <a:buClrTx/>
              <a:buFontTx/>
              <a:buNone/>
            </a:pPr>
            <a:r>
              <a:rPr lang="zh-CN" altLang="en-US" sz="2400" b="1">
                <a:solidFill>
                  <a:srgbClr val="CC3300"/>
                </a:solidFill>
              </a:rPr>
              <a:t>图标拖过用户区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7"/>
                                        </p:tgtEl>
                                        <p:attrNameLst>
                                          <p:attrName>style.visibility</p:attrName>
                                        </p:attrNameLst>
                                      </p:cBhvr>
                                      <p:to>
                                        <p:strVal val="visible"/>
                                      </p:to>
                                    </p:set>
                                    <p:anim calcmode="lin" valueType="num">
                                      <p:cBhvr additive="base">
                                        <p:cTn id="7" dur="500" fill="hold"/>
                                        <p:tgtEl>
                                          <p:spTgt spid="15367"/>
                                        </p:tgtEl>
                                        <p:attrNameLst>
                                          <p:attrName>ppt_x</p:attrName>
                                        </p:attrNameLst>
                                      </p:cBhvr>
                                      <p:tavLst>
                                        <p:tav tm="0">
                                          <p:val>
                                            <p:strVal val="0-#ppt_w/2"/>
                                          </p:val>
                                        </p:tav>
                                        <p:tav tm="100000">
                                          <p:val>
                                            <p:strVal val="#ppt_x"/>
                                          </p:val>
                                        </p:tav>
                                      </p:tavLst>
                                    </p:anim>
                                    <p:anim calcmode="lin" valueType="num">
                                      <p:cBhvr additive="base">
                                        <p:cTn id="8"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36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366"/>
                                        </p:tgtEl>
                                        <p:attrNameLst>
                                          <p:attrName>style.visibility</p:attrName>
                                        </p:attrNameLst>
                                      </p:cBhvr>
                                      <p:to>
                                        <p:strVal val="visible"/>
                                      </p:to>
                                    </p:set>
                                    <p:anim calcmode="lin" valueType="num">
                                      <p:cBhvr additive="base">
                                        <p:cTn id="17" dur="500" fill="hold"/>
                                        <p:tgtEl>
                                          <p:spTgt spid="15366"/>
                                        </p:tgtEl>
                                        <p:attrNameLst>
                                          <p:attrName>ppt_x</p:attrName>
                                        </p:attrNameLst>
                                      </p:cBhvr>
                                      <p:tavLst>
                                        <p:tav tm="0">
                                          <p:val>
                                            <p:strVal val="#ppt_x"/>
                                          </p:val>
                                        </p:tav>
                                        <p:tav tm="100000">
                                          <p:val>
                                            <p:strVal val="#ppt_x"/>
                                          </p:val>
                                        </p:tav>
                                      </p:tavLst>
                                    </p:anim>
                                    <p:anim calcmode="lin" valueType="num">
                                      <p:cBhvr additive="base">
                                        <p:cTn id="18"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5370"/>
                                        </p:tgtEl>
                                        <p:attrNameLst>
                                          <p:attrName>style.visibility</p:attrName>
                                        </p:attrNameLst>
                                      </p:cBhvr>
                                      <p:to>
                                        <p:strVal val="visible"/>
                                      </p:to>
                                    </p:set>
                                    <p:anim calcmode="lin" valueType="num">
                                      <p:cBhvr>
                                        <p:cTn id="23" dur="1000" fill="hold"/>
                                        <p:tgtEl>
                                          <p:spTgt spid="15370"/>
                                        </p:tgtEl>
                                        <p:attrNameLst>
                                          <p:attrName>ppt_w</p:attrName>
                                        </p:attrNameLst>
                                      </p:cBhvr>
                                      <p:tavLst>
                                        <p:tav tm="0">
                                          <p:val>
                                            <p:fltVal val="0"/>
                                          </p:val>
                                        </p:tav>
                                        <p:tav tm="100000">
                                          <p:val>
                                            <p:strVal val="#ppt_w"/>
                                          </p:val>
                                        </p:tav>
                                      </p:tavLst>
                                    </p:anim>
                                    <p:anim calcmode="lin" valueType="num">
                                      <p:cBhvr>
                                        <p:cTn id="24" dur="1000" fill="hold"/>
                                        <p:tgtEl>
                                          <p:spTgt spid="15370"/>
                                        </p:tgtEl>
                                        <p:attrNameLst>
                                          <p:attrName>ppt_h</p:attrName>
                                        </p:attrNameLst>
                                      </p:cBhvr>
                                      <p:tavLst>
                                        <p:tav tm="0">
                                          <p:val>
                                            <p:fltVal val="0"/>
                                          </p:val>
                                        </p:tav>
                                        <p:tav tm="100000">
                                          <p:val>
                                            <p:strVal val="#ppt_h"/>
                                          </p:val>
                                        </p:tav>
                                      </p:tavLst>
                                    </p:anim>
                                    <p:anim calcmode="lin" valueType="num">
                                      <p:cBhvr>
                                        <p:cTn id="25" dur="1000" fill="hold"/>
                                        <p:tgtEl>
                                          <p:spTgt spid="1537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53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5371"/>
                                        </p:tgtEl>
                                        <p:attrNameLst>
                                          <p:attrName>style.visibility</p:attrName>
                                        </p:attrNameLst>
                                      </p:cBhvr>
                                      <p:to>
                                        <p:strVal val="visible"/>
                                      </p:to>
                                    </p:set>
                                    <p:anim calcmode="lin" valueType="num">
                                      <p:cBhvr>
                                        <p:cTn id="31" dur="1000" fill="hold"/>
                                        <p:tgtEl>
                                          <p:spTgt spid="15371"/>
                                        </p:tgtEl>
                                        <p:attrNameLst>
                                          <p:attrName>ppt_w</p:attrName>
                                        </p:attrNameLst>
                                      </p:cBhvr>
                                      <p:tavLst>
                                        <p:tav tm="0">
                                          <p:val>
                                            <p:fltVal val="0"/>
                                          </p:val>
                                        </p:tav>
                                        <p:tav tm="100000">
                                          <p:val>
                                            <p:strVal val="#ppt_w"/>
                                          </p:val>
                                        </p:tav>
                                      </p:tavLst>
                                    </p:anim>
                                    <p:anim calcmode="lin" valueType="num">
                                      <p:cBhvr>
                                        <p:cTn id="32" dur="1000" fill="hold"/>
                                        <p:tgtEl>
                                          <p:spTgt spid="15371"/>
                                        </p:tgtEl>
                                        <p:attrNameLst>
                                          <p:attrName>ppt_h</p:attrName>
                                        </p:attrNameLst>
                                      </p:cBhvr>
                                      <p:tavLst>
                                        <p:tav tm="0">
                                          <p:val>
                                            <p:fltVal val="0"/>
                                          </p:val>
                                        </p:tav>
                                        <p:tav tm="100000">
                                          <p:val>
                                            <p:strVal val="#ppt_h"/>
                                          </p:val>
                                        </p:tav>
                                      </p:tavLst>
                                    </p:anim>
                                    <p:anim calcmode="lin" valueType="num">
                                      <p:cBhvr>
                                        <p:cTn id="33" dur="1000" fill="hold"/>
                                        <p:tgtEl>
                                          <p:spTgt spid="15371"/>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537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15372"/>
                                        </p:tgtEl>
                                        <p:attrNameLst>
                                          <p:attrName>style.visibility</p:attrName>
                                        </p:attrNameLst>
                                      </p:cBhvr>
                                      <p:to>
                                        <p:strVal val="visible"/>
                                      </p:to>
                                    </p:set>
                                    <p:anim calcmode="lin" valueType="num">
                                      <p:cBhvr>
                                        <p:cTn id="39" dur="1000" fill="hold"/>
                                        <p:tgtEl>
                                          <p:spTgt spid="15372"/>
                                        </p:tgtEl>
                                        <p:attrNameLst>
                                          <p:attrName>ppt_w</p:attrName>
                                        </p:attrNameLst>
                                      </p:cBhvr>
                                      <p:tavLst>
                                        <p:tav tm="0">
                                          <p:val>
                                            <p:fltVal val="0"/>
                                          </p:val>
                                        </p:tav>
                                        <p:tav tm="100000">
                                          <p:val>
                                            <p:strVal val="#ppt_w"/>
                                          </p:val>
                                        </p:tav>
                                      </p:tavLst>
                                    </p:anim>
                                    <p:anim calcmode="lin" valueType="num">
                                      <p:cBhvr>
                                        <p:cTn id="40" dur="1000" fill="hold"/>
                                        <p:tgtEl>
                                          <p:spTgt spid="15372"/>
                                        </p:tgtEl>
                                        <p:attrNameLst>
                                          <p:attrName>ppt_h</p:attrName>
                                        </p:attrNameLst>
                                      </p:cBhvr>
                                      <p:tavLst>
                                        <p:tav tm="0">
                                          <p:val>
                                            <p:fltVal val="0"/>
                                          </p:val>
                                        </p:tav>
                                        <p:tav tm="100000">
                                          <p:val>
                                            <p:strVal val="#ppt_h"/>
                                          </p:val>
                                        </p:tav>
                                      </p:tavLst>
                                    </p:anim>
                                    <p:anim calcmode="lin" valueType="num">
                                      <p:cBhvr>
                                        <p:cTn id="41" dur="1000" fill="hold"/>
                                        <p:tgtEl>
                                          <p:spTgt spid="15372"/>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537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autoUpdateAnimBg="0"/>
      <p:bldP spid="15366" grpId="0" animBg="1" autoUpdateAnimBg="0"/>
      <p:bldP spid="15370" grpId="0" animBg="1" autoUpdateAnimBg="0"/>
      <p:bldP spid="15371" grpId="0" animBg="1" autoUpdateAnimBg="0"/>
      <p:bldP spid="15372"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50</a:t>
            </a:fld>
            <a:endParaRPr lang="en-US" altLang="zh-CN"/>
          </a:p>
        </p:txBody>
      </p:sp>
      <p:sp>
        <p:nvSpPr>
          <p:cNvPr id="3" name="文本框 2"/>
          <p:cNvSpPr txBox="1"/>
          <p:nvPr/>
        </p:nvSpPr>
        <p:spPr>
          <a:xfrm>
            <a:off x="-15552" y="24888"/>
            <a:ext cx="9871446" cy="6863417"/>
          </a:xfrm>
          <a:prstGeom prst="rect">
            <a:avLst/>
          </a:prstGeom>
          <a:noFill/>
        </p:spPr>
        <p:txBody>
          <a:bodyPr wrap="square" rtlCol="0">
            <a:spAutoFit/>
          </a:bodyPr>
          <a:lstStyle/>
          <a:p>
            <a:pPr>
              <a:lnSpc>
                <a:spcPts val="2400"/>
              </a:lnSpc>
            </a:pPr>
            <a:r>
              <a:rPr lang="en-US" altLang="zh-CN" b="1" dirty="0" smtClean="0">
                <a:latin typeface="+mn-ea"/>
                <a:ea typeface="+mn-ea"/>
              </a:rPr>
              <a:t>LRESULT </a:t>
            </a:r>
            <a:r>
              <a:rPr lang="en-US" altLang="zh-CN" b="1" dirty="0">
                <a:latin typeface="+mn-ea"/>
                <a:ea typeface="+mn-ea"/>
              </a:rPr>
              <a:t>CALLBACK </a:t>
            </a:r>
            <a:r>
              <a:rPr lang="en-US" altLang="zh-CN" b="1" dirty="0" err="1">
                <a:latin typeface="+mn-ea"/>
                <a:ea typeface="+mn-ea"/>
              </a:rPr>
              <a:t>WndProc</a:t>
            </a:r>
            <a:r>
              <a:rPr lang="en-US" altLang="zh-CN" b="1" dirty="0" smtClean="0">
                <a:latin typeface="+mn-ea"/>
                <a:ea typeface="+mn-ea"/>
              </a:rPr>
              <a:t>(… , … , … , …)</a:t>
            </a:r>
            <a:endParaRPr lang="zh-CN" altLang="zh-CN" b="1" dirty="0">
              <a:latin typeface="+mn-ea"/>
              <a:ea typeface="+mn-ea"/>
            </a:endParaRPr>
          </a:p>
          <a:p>
            <a:pPr>
              <a:lnSpc>
                <a:spcPts val="2400"/>
              </a:lnSpc>
            </a:pPr>
            <a:r>
              <a:rPr lang="en-US" altLang="zh-CN" b="1" dirty="0" smtClean="0">
                <a:latin typeface="+mn-ea"/>
                <a:ea typeface="+mn-ea"/>
              </a:rPr>
              <a:t>{HDC </a:t>
            </a:r>
            <a:r>
              <a:rPr lang="en-US" altLang="zh-CN" b="1" dirty="0" err="1">
                <a:latin typeface="+mn-ea"/>
                <a:ea typeface="+mn-ea"/>
              </a:rPr>
              <a:t>hDC</a:t>
            </a:r>
            <a:r>
              <a:rPr lang="en-US" altLang="zh-CN" b="1" dirty="0">
                <a:latin typeface="+mn-ea"/>
                <a:ea typeface="+mn-ea"/>
              </a:rPr>
              <a:t>;</a:t>
            </a:r>
            <a:endParaRPr lang="zh-CN" altLang="zh-CN" b="1" dirty="0">
              <a:latin typeface="+mn-ea"/>
              <a:ea typeface="+mn-ea"/>
            </a:endParaRPr>
          </a:p>
          <a:p>
            <a:pPr>
              <a:lnSpc>
                <a:spcPts val="2400"/>
              </a:lnSpc>
            </a:pPr>
            <a:r>
              <a:rPr lang="en-US" altLang="zh-CN" b="1" dirty="0" smtClean="0">
                <a:latin typeface="+mn-ea"/>
                <a:ea typeface="+mn-ea"/>
              </a:rPr>
              <a:t> PAINTSTRUCT </a:t>
            </a:r>
            <a:r>
              <a:rPr lang="en-US" altLang="zh-CN" b="1" dirty="0" err="1">
                <a:latin typeface="+mn-ea"/>
                <a:ea typeface="+mn-ea"/>
              </a:rPr>
              <a:t>ps</a:t>
            </a:r>
            <a:r>
              <a:rPr lang="en-US" altLang="zh-CN" b="1" dirty="0">
                <a:latin typeface="+mn-ea"/>
                <a:ea typeface="+mn-ea"/>
              </a:rPr>
              <a:t>;</a:t>
            </a:r>
            <a:endParaRPr lang="zh-CN" altLang="zh-CN" b="1" dirty="0">
              <a:latin typeface="+mn-ea"/>
              <a:ea typeface="+mn-ea"/>
            </a:endParaRPr>
          </a:p>
          <a:p>
            <a:pPr>
              <a:lnSpc>
                <a:spcPts val="2400"/>
              </a:lnSpc>
            </a:pPr>
            <a:r>
              <a:rPr lang="en-US" altLang="zh-CN" b="1" dirty="0" smtClean="0">
                <a:latin typeface="+mn-ea"/>
                <a:ea typeface="+mn-ea"/>
              </a:rPr>
              <a:t> HBRUSH </a:t>
            </a:r>
            <a:r>
              <a:rPr lang="en-US" altLang="zh-CN" b="1" dirty="0" err="1">
                <a:latin typeface="+mn-ea"/>
                <a:ea typeface="+mn-ea"/>
              </a:rPr>
              <a:t>hBrush</a:t>
            </a:r>
            <a:r>
              <a:rPr lang="en-US" altLang="zh-CN" b="1" dirty="0">
                <a:latin typeface="+mn-ea"/>
                <a:ea typeface="+mn-ea"/>
              </a:rPr>
              <a:t>;  </a:t>
            </a:r>
            <a:endParaRPr lang="zh-CN" altLang="zh-CN" b="1" dirty="0">
              <a:latin typeface="+mn-ea"/>
              <a:ea typeface="+mn-ea"/>
            </a:endParaRPr>
          </a:p>
          <a:p>
            <a:pPr>
              <a:lnSpc>
                <a:spcPts val="2400"/>
              </a:lnSpc>
            </a:pPr>
            <a:r>
              <a:rPr lang="en-US" altLang="zh-CN" b="1" dirty="0" smtClean="0">
                <a:latin typeface="+mn-ea"/>
                <a:ea typeface="+mn-ea"/>
              </a:rPr>
              <a:t> HPEN </a:t>
            </a:r>
            <a:r>
              <a:rPr lang="en-US" altLang="zh-CN" b="1" dirty="0" err="1">
                <a:latin typeface="+mn-ea"/>
                <a:ea typeface="+mn-ea"/>
              </a:rPr>
              <a:t>hPen</a:t>
            </a:r>
            <a:r>
              <a:rPr lang="en-US" altLang="zh-CN" b="1" dirty="0">
                <a:latin typeface="+mn-ea"/>
                <a:ea typeface="+mn-ea"/>
              </a:rPr>
              <a:t>;</a:t>
            </a:r>
            <a:endParaRPr lang="zh-CN" altLang="zh-CN" b="1" dirty="0">
              <a:latin typeface="+mn-ea"/>
              <a:ea typeface="+mn-ea"/>
            </a:endParaRPr>
          </a:p>
          <a:p>
            <a:pPr>
              <a:lnSpc>
                <a:spcPts val="2400"/>
              </a:lnSpc>
            </a:pPr>
            <a:r>
              <a:rPr lang="en-US" altLang="zh-CN" b="1" dirty="0" smtClean="0">
                <a:latin typeface="+mn-ea"/>
                <a:ea typeface="+mn-ea"/>
              </a:rPr>
              <a:t> RECT </a:t>
            </a:r>
            <a:r>
              <a:rPr lang="en-US" altLang="zh-CN" b="1" dirty="0" err="1">
                <a:latin typeface="+mn-ea"/>
                <a:ea typeface="+mn-ea"/>
              </a:rPr>
              <a:t>clientRect</a:t>
            </a:r>
            <a:r>
              <a:rPr lang="en-US" altLang="zh-CN" b="1" dirty="0">
                <a:latin typeface="+mn-ea"/>
                <a:ea typeface="+mn-ea"/>
              </a:rPr>
              <a:t>;</a:t>
            </a:r>
            <a:endParaRPr lang="zh-CN" altLang="zh-CN" b="1" dirty="0">
              <a:latin typeface="+mn-ea"/>
              <a:ea typeface="+mn-ea"/>
            </a:endParaRPr>
          </a:p>
          <a:p>
            <a:pPr>
              <a:lnSpc>
                <a:spcPts val="2400"/>
              </a:lnSpc>
            </a:pPr>
            <a:r>
              <a:rPr lang="en-US" altLang="zh-CN" b="1" dirty="0" smtClean="0">
                <a:latin typeface="+mn-ea"/>
                <a:ea typeface="+mn-ea"/>
              </a:rPr>
              <a:t> static </a:t>
            </a:r>
            <a:r>
              <a:rPr lang="en-US" altLang="zh-CN" b="1" dirty="0" err="1">
                <a:latin typeface="+mn-ea"/>
                <a:ea typeface="+mn-ea"/>
              </a:rPr>
              <a:t>TimeStructure</a:t>
            </a:r>
            <a:r>
              <a:rPr lang="en-US" altLang="zh-CN" b="1" dirty="0">
                <a:latin typeface="+mn-ea"/>
                <a:ea typeface="+mn-ea"/>
              </a:rPr>
              <a:t> x;</a:t>
            </a:r>
            <a:endParaRPr lang="zh-CN" altLang="zh-CN" b="1" dirty="0">
              <a:latin typeface="+mn-ea"/>
              <a:ea typeface="+mn-ea"/>
            </a:endParaRPr>
          </a:p>
          <a:p>
            <a:pPr>
              <a:lnSpc>
                <a:spcPts val="2400"/>
              </a:lnSpc>
            </a:pPr>
            <a:r>
              <a:rPr lang="en-US" altLang="zh-CN" b="1" dirty="0" smtClean="0">
                <a:latin typeface="+mn-ea"/>
                <a:ea typeface="+mn-ea"/>
              </a:rPr>
              <a:t> double </a:t>
            </a:r>
            <a:r>
              <a:rPr lang="en-US" altLang="zh-CN" b="1" dirty="0" err="1">
                <a:latin typeface="+mn-ea"/>
                <a:ea typeface="+mn-ea"/>
              </a:rPr>
              <a:t>sita</a:t>
            </a:r>
            <a:r>
              <a:rPr lang="en-US" altLang="zh-CN" b="1" dirty="0">
                <a:latin typeface="+mn-ea"/>
                <a:ea typeface="+mn-ea"/>
              </a:rPr>
              <a:t>=0;</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err="1" smtClean="0">
                <a:latin typeface="+mn-ea"/>
                <a:ea typeface="+mn-ea"/>
              </a:rPr>
              <a:t>int</a:t>
            </a:r>
            <a:r>
              <a:rPr lang="en-US" altLang="zh-CN" b="1" dirty="0" smtClean="0">
                <a:latin typeface="+mn-ea"/>
                <a:ea typeface="+mn-ea"/>
              </a:rPr>
              <a:t> </a:t>
            </a:r>
            <a:r>
              <a:rPr lang="en-US" altLang="zh-CN" b="1" dirty="0" err="1">
                <a:latin typeface="+mn-ea"/>
                <a:ea typeface="+mn-ea"/>
              </a:rPr>
              <a:t>xOrg,yOrg,rSec,rMin,rHour,rClock,xBegin,xEnd,yBegin,yEnd</a:t>
            </a:r>
            <a:r>
              <a:rPr lang="en-US" altLang="zh-CN" b="1" dirty="0" smtClean="0">
                <a:latin typeface="+mn-ea"/>
                <a:ea typeface="+mn-ea"/>
              </a:rPr>
              <a:t>;</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a:latin typeface="+mn-ea"/>
                <a:ea typeface="+mn-ea"/>
              </a:rPr>
              <a:t>switch (message)</a:t>
            </a:r>
            <a:endParaRPr lang="zh-CN" altLang="zh-CN" b="1" dirty="0">
              <a:latin typeface="+mn-ea"/>
              <a:ea typeface="+mn-ea"/>
            </a:endParaRPr>
          </a:p>
          <a:p>
            <a:pPr>
              <a:lnSpc>
                <a:spcPts val="2400"/>
              </a:lnSpc>
            </a:pPr>
            <a:r>
              <a:rPr lang="en-US" altLang="zh-CN" b="1" dirty="0">
                <a:latin typeface="+mn-ea"/>
                <a:ea typeface="+mn-ea"/>
              </a:rPr>
              <a:t>  </a:t>
            </a:r>
            <a:r>
              <a:rPr lang="en-US" altLang="zh-CN" b="1" dirty="0" smtClean="0">
                <a:latin typeface="+mn-ea"/>
                <a:ea typeface="+mn-ea"/>
              </a:rPr>
              <a:t>{case </a:t>
            </a:r>
            <a:r>
              <a:rPr lang="en-US" altLang="zh-CN" b="1" dirty="0">
                <a:latin typeface="+mn-ea"/>
                <a:ea typeface="+mn-ea"/>
              </a:rPr>
              <a:t>WM_CREATE</a:t>
            </a:r>
            <a:r>
              <a:rPr lang="en-US" altLang="zh-CN" b="1" dirty="0" smtClean="0">
                <a:latin typeface="+mn-ea"/>
                <a:ea typeface="+mn-ea"/>
              </a:rPr>
              <a:t>:</a:t>
            </a:r>
            <a:r>
              <a:rPr lang="en-US" altLang="zh-CN" b="1" dirty="0">
                <a:latin typeface="+mn-ea"/>
                <a:ea typeface="+mn-ea"/>
              </a:rPr>
              <a:t>			//</a:t>
            </a:r>
            <a:r>
              <a:rPr lang="zh-CN" altLang="zh-CN" b="1" dirty="0">
                <a:latin typeface="+mn-ea"/>
                <a:ea typeface="+mn-ea"/>
              </a:rPr>
              <a:t>创建窗口时，响应的消息</a:t>
            </a:r>
          </a:p>
          <a:p>
            <a:pPr>
              <a:lnSpc>
                <a:spcPts val="2400"/>
              </a:lnSpc>
            </a:pPr>
            <a:r>
              <a:rPr lang="en-US" altLang="zh-CN" b="1" dirty="0">
                <a:latin typeface="+mn-ea"/>
                <a:ea typeface="+mn-ea"/>
              </a:rPr>
              <a:t> </a:t>
            </a:r>
            <a:r>
              <a:rPr lang="en-US" altLang="zh-CN" b="1" dirty="0" smtClean="0">
                <a:latin typeface="+mn-ea"/>
                <a:ea typeface="+mn-ea"/>
              </a:rPr>
              <a:t>    </a:t>
            </a:r>
            <a:r>
              <a:rPr lang="en-US" altLang="zh-CN" b="1" dirty="0" err="1">
                <a:latin typeface="+mn-ea"/>
                <a:ea typeface="+mn-ea"/>
              </a:rPr>
              <a:t>SetTimer</a:t>
            </a:r>
            <a:r>
              <a:rPr lang="en-US" altLang="zh-CN" b="1" dirty="0">
                <a:latin typeface="+mn-ea"/>
                <a:ea typeface="+mn-ea"/>
              </a:rPr>
              <a:t>(hWnd,9999,1000,NULL); 		//</a:t>
            </a:r>
            <a:r>
              <a:rPr lang="zh-CN" altLang="zh-CN" b="1" dirty="0">
                <a:latin typeface="+mn-ea"/>
                <a:ea typeface="+mn-ea"/>
              </a:rPr>
              <a:t>设置定时器</a:t>
            </a:r>
          </a:p>
          <a:p>
            <a:pPr>
              <a:lnSpc>
                <a:spcPts val="2400"/>
              </a:lnSpc>
            </a:pPr>
            <a:r>
              <a:rPr lang="en-US" altLang="zh-CN" b="1" dirty="0" smtClean="0">
                <a:latin typeface="+mn-ea"/>
                <a:ea typeface="+mn-ea"/>
              </a:rPr>
              <a:t>     </a:t>
            </a:r>
            <a:r>
              <a:rPr lang="en-US" altLang="zh-CN" b="1" dirty="0">
                <a:latin typeface="+mn-ea"/>
                <a:ea typeface="+mn-ea"/>
              </a:rPr>
              <a:t>break;</a:t>
            </a:r>
            <a:endParaRPr lang="zh-CN" altLang="zh-CN" b="1" dirty="0">
              <a:latin typeface="+mn-ea"/>
              <a:ea typeface="+mn-ea"/>
            </a:endParaRPr>
          </a:p>
          <a:p>
            <a:pPr>
              <a:lnSpc>
                <a:spcPts val="2400"/>
              </a:lnSpc>
            </a:pPr>
            <a:r>
              <a:rPr lang="en-US" altLang="zh-CN" b="1" dirty="0" smtClean="0">
                <a:latin typeface="+mn-ea"/>
                <a:ea typeface="+mn-ea"/>
              </a:rPr>
              <a:t>   case </a:t>
            </a:r>
            <a:r>
              <a:rPr lang="en-US" altLang="zh-CN" b="1" dirty="0">
                <a:latin typeface="+mn-ea"/>
                <a:ea typeface="+mn-ea"/>
              </a:rPr>
              <a:t>WM_PAINT:	</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err="1">
                <a:latin typeface="+mn-ea"/>
                <a:ea typeface="+mn-ea"/>
              </a:rPr>
              <a:t>x.sec</a:t>
            </a:r>
            <a:r>
              <a:rPr lang="en-US" altLang="zh-CN" b="1" dirty="0">
                <a:latin typeface="+mn-ea"/>
                <a:ea typeface="+mn-ea"/>
              </a:rPr>
              <a:t>++;</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err="1">
                <a:latin typeface="+mn-ea"/>
                <a:ea typeface="+mn-ea"/>
              </a:rPr>
              <a:t>AdjustTime</a:t>
            </a:r>
            <a:r>
              <a:rPr lang="en-US" altLang="zh-CN" b="1" dirty="0">
                <a:latin typeface="+mn-ea"/>
                <a:ea typeface="+mn-ea"/>
              </a:rPr>
              <a:t>(&amp;x);</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err="1">
                <a:latin typeface="+mn-ea"/>
                <a:ea typeface="+mn-ea"/>
              </a:rPr>
              <a:t>hDC</a:t>
            </a:r>
            <a:r>
              <a:rPr lang="en-US" altLang="zh-CN" b="1" dirty="0">
                <a:latin typeface="+mn-ea"/>
                <a:ea typeface="+mn-ea"/>
              </a:rPr>
              <a:t>=</a:t>
            </a:r>
            <a:r>
              <a:rPr lang="en-US" altLang="zh-CN" b="1" dirty="0" err="1">
                <a:latin typeface="+mn-ea"/>
                <a:ea typeface="+mn-ea"/>
              </a:rPr>
              <a:t>BeginPaint</a:t>
            </a:r>
            <a:r>
              <a:rPr lang="en-US" altLang="zh-CN" b="1" dirty="0">
                <a:latin typeface="+mn-ea"/>
                <a:ea typeface="+mn-ea"/>
              </a:rPr>
              <a:t>(</a:t>
            </a:r>
            <a:r>
              <a:rPr lang="en-US" altLang="zh-CN" b="1" dirty="0" err="1">
                <a:latin typeface="+mn-ea"/>
                <a:ea typeface="+mn-ea"/>
              </a:rPr>
              <a:t>hWnd</a:t>
            </a:r>
            <a:r>
              <a:rPr lang="en-US" altLang="zh-CN" b="1" dirty="0">
                <a:latin typeface="+mn-ea"/>
                <a:ea typeface="+mn-ea"/>
              </a:rPr>
              <a:t>,&amp;</a:t>
            </a:r>
            <a:r>
              <a:rPr lang="en-US" altLang="zh-CN" b="1" dirty="0" err="1">
                <a:latin typeface="+mn-ea"/>
                <a:ea typeface="+mn-ea"/>
              </a:rPr>
              <a:t>ps</a:t>
            </a:r>
            <a:r>
              <a:rPr lang="en-US" altLang="zh-CN" b="1" dirty="0">
                <a:latin typeface="+mn-ea"/>
                <a:ea typeface="+mn-ea"/>
              </a:rPr>
              <a:t>);</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err="1">
                <a:latin typeface="+mn-ea"/>
                <a:ea typeface="+mn-ea"/>
              </a:rPr>
              <a:t>GetClientRect</a:t>
            </a:r>
            <a:r>
              <a:rPr lang="en-US" altLang="zh-CN" b="1" dirty="0">
                <a:latin typeface="+mn-ea"/>
                <a:ea typeface="+mn-ea"/>
              </a:rPr>
              <a:t>(</a:t>
            </a:r>
            <a:r>
              <a:rPr lang="en-US" altLang="zh-CN" b="1" dirty="0" err="1">
                <a:latin typeface="+mn-ea"/>
                <a:ea typeface="+mn-ea"/>
              </a:rPr>
              <a:t>hWnd</a:t>
            </a:r>
            <a:r>
              <a:rPr lang="en-US" altLang="zh-CN" b="1" dirty="0">
                <a:latin typeface="+mn-ea"/>
                <a:ea typeface="+mn-ea"/>
              </a:rPr>
              <a:t>,&amp;</a:t>
            </a:r>
            <a:r>
              <a:rPr lang="en-US" altLang="zh-CN" b="1" dirty="0" err="1">
                <a:latin typeface="+mn-ea"/>
                <a:ea typeface="+mn-ea"/>
              </a:rPr>
              <a:t>clientRect</a:t>
            </a:r>
            <a:r>
              <a:rPr lang="en-US" altLang="zh-CN" b="1" dirty="0">
                <a:latin typeface="+mn-ea"/>
                <a:ea typeface="+mn-ea"/>
              </a:rPr>
              <a:t>);  	</a:t>
            </a:r>
            <a:r>
              <a:rPr lang="en-US" altLang="zh-CN" b="1" dirty="0" smtClean="0">
                <a:latin typeface="+mn-ea"/>
                <a:ea typeface="+mn-ea"/>
              </a:rPr>
              <a:t>//</a:t>
            </a:r>
            <a:r>
              <a:rPr lang="zh-CN" altLang="zh-CN" b="1" dirty="0">
                <a:latin typeface="+mn-ea"/>
                <a:ea typeface="+mn-ea"/>
              </a:rPr>
              <a:t>获取客户区的尺寸</a:t>
            </a:r>
          </a:p>
          <a:p>
            <a:pPr>
              <a:lnSpc>
                <a:spcPts val="24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hPen</a:t>
            </a:r>
            <a:r>
              <a:rPr lang="en-US" altLang="zh-CN" b="1" dirty="0">
                <a:latin typeface="+mn-ea"/>
                <a:ea typeface="+mn-ea"/>
              </a:rPr>
              <a:t>=(HPEN)</a:t>
            </a:r>
            <a:r>
              <a:rPr lang="en-US" altLang="zh-CN" b="1" dirty="0" err="1">
                <a:latin typeface="+mn-ea"/>
                <a:ea typeface="+mn-ea"/>
              </a:rPr>
              <a:t>GetStockObject</a:t>
            </a:r>
            <a:r>
              <a:rPr lang="en-US" altLang="zh-CN" b="1" dirty="0">
                <a:latin typeface="+mn-ea"/>
                <a:ea typeface="+mn-ea"/>
              </a:rPr>
              <a:t>(BLACK_PEN</a:t>
            </a:r>
            <a:r>
              <a:rPr lang="en-US" altLang="zh-CN" b="1" dirty="0" smtClean="0">
                <a:latin typeface="+mn-ea"/>
                <a:ea typeface="+mn-ea"/>
              </a:rPr>
              <a:t>);//</a:t>
            </a:r>
            <a:r>
              <a:rPr lang="zh-CN" altLang="zh-CN" b="1" dirty="0">
                <a:latin typeface="+mn-ea"/>
                <a:ea typeface="+mn-ea"/>
              </a:rPr>
              <a:t>设</a:t>
            </a:r>
            <a:r>
              <a:rPr lang="zh-CN" altLang="zh-CN" b="1" dirty="0" smtClean="0">
                <a:latin typeface="+mn-ea"/>
                <a:ea typeface="+mn-ea"/>
              </a:rPr>
              <a:t>置黑</a:t>
            </a:r>
            <a:r>
              <a:rPr lang="zh-CN" altLang="zh-CN" b="1" dirty="0">
                <a:latin typeface="+mn-ea"/>
                <a:ea typeface="+mn-ea"/>
              </a:rPr>
              <a:t>色画笔</a:t>
            </a:r>
          </a:p>
          <a:p>
            <a:pPr>
              <a:lnSpc>
                <a:spcPts val="2400"/>
              </a:lnSpc>
            </a:pPr>
            <a:r>
              <a:rPr lang="en-US" altLang="zh-CN" b="1" dirty="0" smtClean="0">
                <a:latin typeface="+mn-ea"/>
                <a:ea typeface="+mn-ea"/>
              </a:rPr>
              <a:t>     </a:t>
            </a:r>
            <a:r>
              <a:rPr lang="en-US" altLang="zh-CN" b="1" dirty="0" err="1">
                <a:latin typeface="+mn-ea"/>
                <a:ea typeface="+mn-ea"/>
              </a:rPr>
              <a:t>hBrush</a:t>
            </a:r>
            <a:r>
              <a:rPr lang="en-US" altLang="zh-CN" b="1" dirty="0">
                <a:latin typeface="+mn-ea"/>
                <a:ea typeface="+mn-ea"/>
              </a:rPr>
              <a:t>=</a:t>
            </a:r>
            <a:r>
              <a:rPr lang="en-US" altLang="zh-CN" b="1" dirty="0" err="1">
                <a:latin typeface="+mn-ea"/>
                <a:ea typeface="+mn-ea"/>
              </a:rPr>
              <a:t>CreateSolidBrush</a:t>
            </a:r>
            <a:r>
              <a:rPr lang="en-US" altLang="zh-CN" b="1" dirty="0">
                <a:latin typeface="+mn-ea"/>
                <a:ea typeface="+mn-ea"/>
              </a:rPr>
              <a:t>(RGB(255,220,220</a:t>
            </a:r>
            <a:r>
              <a:rPr lang="en-US" altLang="zh-CN" b="1" dirty="0" smtClean="0">
                <a:latin typeface="+mn-ea"/>
                <a:ea typeface="+mn-ea"/>
              </a:rPr>
              <a:t>));//</a:t>
            </a:r>
            <a:r>
              <a:rPr lang="zh-CN" altLang="zh-CN" b="1" dirty="0" smtClean="0">
                <a:latin typeface="+mn-ea"/>
                <a:ea typeface="+mn-ea"/>
              </a:rPr>
              <a:t>粉</a:t>
            </a:r>
            <a:r>
              <a:rPr lang="zh-CN" altLang="zh-CN" b="1" dirty="0">
                <a:latin typeface="+mn-ea"/>
                <a:ea typeface="+mn-ea"/>
              </a:rPr>
              <a:t>红</a:t>
            </a:r>
            <a:r>
              <a:rPr lang="zh-CN" altLang="zh-CN" b="1" dirty="0" smtClean="0">
                <a:latin typeface="+mn-ea"/>
                <a:ea typeface="+mn-ea"/>
              </a:rPr>
              <a:t>色画</a:t>
            </a:r>
            <a:r>
              <a:rPr lang="zh-CN" altLang="zh-CN" b="1" dirty="0">
                <a:latin typeface="+mn-ea"/>
                <a:ea typeface="+mn-ea"/>
              </a:rPr>
              <a:t>刷</a:t>
            </a:r>
          </a:p>
          <a:p>
            <a:pPr>
              <a:lnSpc>
                <a:spcPts val="24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SelectObject</a:t>
            </a:r>
            <a:r>
              <a:rPr lang="en-US" altLang="zh-CN" b="1" dirty="0" smtClean="0">
                <a:latin typeface="+mn-ea"/>
                <a:ea typeface="+mn-ea"/>
              </a:rPr>
              <a:t>(</a:t>
            </a:r>
            <a:r>
              <a:rPr lang="en-US" altLang="zh-CN" b="1" dirty="0" err="1" smtClean="0">
                <a:latin typeface="+mn-ea"/>
                <a:ea typeface="+mn-ea"/>
              </a:rPr>
              <a:t>hDC,hPen</a:t>
            </a:r>
            <a:r>
              <a:rPr lang="en-US" altLang="zh-CN" b="1" dirty="0">
                <a:latin typeface="+mn-ea"/>
                <a:ea typeface="+mn-ea"/>
              </a:rPr>
              <a:t>);  </a:t>
            </a:r>
            <a:r>
              <a:rPr lang="en-US" altLang="zh-CN" b="1" dirty="0" smtClean="0">
                <a:latin typeface="+mn-ea"/>
                <a:ea typeface="+mn-ea"/>
              </a:rPr>
              <a:t>        </a:t>
            </a:r>
            <a:r>
              <a:rPr lang="en-US" altLang="zh-CN" b="1" dirty="0">
                <a:latin typeface="+mn-ea"/>
                <a:ea typeface="+mn-ea"/>
              </a:rPr>
              <a:t>		//</a:t>
            </a:r>
            <a:r>
              <a:rPr lang="zh-CN" altLang="zh-CN" b="1" dirty="0">
                <a:latin typeface="+mn-ea"/>
                <a:ea typeface="+mn-ea"/>
              </a:rPr>
              <a:t>选择画笔</a:t>
            </a:r>
          </a:p>
          <a:p>
            <a:pPr>
              <a:lnSpc>
                <a:spcPts val="24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SelectObject</a:t>
            </a:r>
            <a:r>
              <a:rPr lang="en-US" altLang="zh-CN" b="1" dirty="0" smtClean="0">
                <a:latin typeface="+mn-ea"/>
                <a:ea typeface="+mn-ea"/>
              </a:rPr>
              <a:t>(</a:t>
            </a:r>
            <a:r>
              <a:rPr lang="en-US" altLang="zh-CN" b="1" dirty="0" err="1" smtClean="0">
                <a:latin typeface="+mn-ea"/>
                <a:ea typeface="+mn-ea"/>
              </a:rPr>
              <a:t>hDC,hBrush</a:t>
            </a:r>
            <a:r>
              <a:rPr lang="en-US" altLang="zh-CN" b="1" dirty="0" smtClean="0">
                <a:latin typeface="+mn-ea"/>
                <a:ea typeface="+mn-ea"/>
              </a:rPr>
              <a:t>);</a:t>
            </a:r>
            <a:r>
              <a:rPr lang="en-US" altLang="zh-CN" b="1" dirty="0">
                <a:latin typeface="+mn-ea"/>
                <a:ea typeface="+mn-ea"/>
              </a:rPr>
              <a:t>			//</a:t>
            </a:r>
            <a:r>
              <a:rPr lang="zh-CN" altLang="zh-CN" b="1" dirty="0">
                <a:latin typeface="+mn-ea"/>
                <a:ea typeface="+mn-ea"/>
              </a:rPr>
              <a:t>选择画</a:t>
            </a:r>
            <a:r>
              <a:rPr lang="zh-CN" altLang="zh-CN" b="1" dirty="0" smtClean="0">
                <a:latin typeface="+mn-ea"/>
                <a:ea typeface="+mn-ea"/>
              </a:rPr>
              <a:t>刷</a:t>
            </a:r>
            <a:endParaRPr lang="zh-CN" altLang="zh-CN" b="1" dirty="0">
              <a:latin typeface="+mn-ea"/>
              <a:ea typeface="+mn-ea"/>
            </a:endParaRPr>
          </a:p>
        </p:txBody>
      </p:sp>
    </p:spTree>
    <p:extLst>
      <p:ext uri="{BB962C8B-B14F-4D97-AF65-F5344CB8AC3E}">
        <p14:creationId xmlns:p14="http://schemas.microsoft.com/office/powerpoint/2010/main" val="6251347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51</a:t>
            </a:fld>
            <a:endParaRPr lang="en-US" altLang="zh-CN"/>
          </a:p>
        </p:txBody>
      </p:sp>
      <p:sp>
        <p:nvSpPr>
          <p:cNvPr id="3" name="文本框 2"/>
          <p:cNvSpPr txBox="1"/>
          <p:nvPr/>
        </p:nvSpPr>
        <p:spPr>
          <a:xfrm>
            <a:off x="-15552" y="24888"/>
            <a:ext cx="9871446" cy="6555641"/>
          </a:xfrm>
          <a:prstGeom prst="rect">
            <a:avLst/>
          </a:prstGeom>
          <a:noFill/>
        </p:spPr>
        <p:txBody>
          <a:bodyPr wrap="square" rtlCol="0">
            <a:spAutoFit/>
          </a:bodyPr>
          <a:lstStyle/>
          <a:p>
            <a:pPr>
              <a:lnSpc>
                <a:spcPts val="2800"/>
              </a:lnSpc>
            </a:pPr>
            <a:r>
              <a:rPr lang="en-US" altLang="zh-CN" b="1" dirty="0" smtClean="0">
                <a:latin typeface="+mn-ea"/>
                <a:ea typeface="+mn-ea"/>
              </a:rPr>
              <a:t>  </a:t>
            </a:r>
            <a:r>
              <a:rPr lang="en-US" altLang="zh-CN" b="1" dirty="0" err="1">
                <a:latin typeface="+mn-ea"/>
                <a:ea typeface="+mn-ea"/>
              </a:rPr>
              <a:t>xOrg</a:t>
            </a:r>
            <a:r>
              <a:rPr lang="en-US" altLang="zh-CN" b="1" dirty="0">
                <a:latin typeface="+mn-ea"/>
                <a:ea typeface="+mn-ea"/>
              </a:rPr>
              <a:t>=(</a:t>
            </a:r>
            <a:r>
              <a:rPr lang="en-US" altLang="zh-CN" b="1" dirty="0" err="1">
                <a:latin typeface="+mn-ea"/>
                <a:ea typeface="+mn-ea"/>
              </a:rPr>
              <a:t>clientRect.left+clientRect.right</a:t>
            </a:r>
            <a:r>
              <a:rPr lang="en-US" altLang="zh-CN" b="1" dirty="0">
                <a:latin typeface="+mn-ea"/>
                <a:ea typeface="+mn-ea"/>
              </a:rPr>
              <a:t>)/2;</a:t>
            </a:r>
            <a:endParaRPr lang="zh-CN" altLang="zh-CN" b="1" dirty="0">
              <a:latin typeface="+mn-ea"/>
              <a:ea typeface="+mn-ea"/>
            </a:endParaRPr>
          </a:p>
          <a:p>
            <a:pPr>
              <a:lnSpc>
                <a:spcPts val="2800"/>
              </a:lnSpc>
            </a:pPr>
            <a:r>
              <a:rPr lang="en-US" altLang="zh-CN" b="1" dirty="0" smtClean="0">
                <a:latin typeface="+mn-ea"/>
                <a:ea typeface="+mn-ea"/>
              </a:rPr>
              <a:t>  </a:t>
            </a:r>
            <a:r>
              <a:rPr lang="en-US" altLang="zh-CN" b="1" dirty="0" err="1">
                <a:latin typeface="+mn-ea"/>
                <a:ea typeface="+mn-ea"/>
              </a:rPr>
              <a:t>yOrg</a:t>
            </a:r>
            <a:r>
              <a:rPr lang="en-US" altLang="zh-CN" b="1" dirty="0">
                <a:latin typeface="+mn-ea"/>
                <a:ea typeface="+mn-ea"/>
              </a:rPr>
              <a:t>=(</a:t>
            </a:r>
            <a:r>
              <a:rPr lang="en-US" altLang="zh-CN" b="1" dirty="0" err="1">
                <a:latin typeface="+mn-ea"/>
                <a:ea typeface="+mn-ea"/>
              </a:rPr>
              <a:t>clientRect.top+clientRect.bottom</a:t>
            </a:r>
            <a:r>
              <a:rPr lang="en-US" altLang="zh-CN" b="1" dirty="0">
                <a:latin typeface="+mn-ea"/>
                <a:ea typeface="+mn-ea"/>
              </a:rPr>
              <a:t>)/2</a:t>
            </a:r>
            <a:r>
              <a:rPr lang="en-US" altLang="zh-CN" b="1" dirty="0" smtClean="0">
                <a:latin typeface="+mn-ea"/>
                <a:ea typeface="+mn-ea"/>
              </a:rPr>
              <a:t>;</a:t>
            </a:r>
          </a:p>
          <a:p>
            <a:pPr>
              <a:lnSpc>
                <a:spcPts val="2800"/>
              </a:lnSpc>
            </a:pPr>
            <a:r>
              <a:rPr lang="en-US" altLang="zh-CN" b="1" dirty="0">
                <a:latin typeface="+mn-ea"/>
                <a:ea typeface="+mn-ea"/>
              </a:rPr>
              <a:t>	</a:t>
            </a:r>
            <a:r>
              <a:rPr lang="en-US" altLang="zh-CN" b="1" dirty="0" smtClean="0">
                <a:latin typeface="+mn-ea"/>
                <a:ea typeface="+mn-ea"/>
              </a:rPr>
              <a:t>		//</a:t>
            </a:r>
            <a:r>
              <a:rPr lang="zh-CN" altLang="zh-CN" b="1" dirty="0">
                <a:latin typeface="+mn-ea"/>
                <a:ea typeface="+mn-ea"/>
              </a:rPr>
              <a:t>计算屏幕中心的坐标，它也是钟表的中心</a:t>
            </a:r>
          </a:p>
          <a:p>
            <a:pPr>
              <a:lnSpc>
                <a:spcPts val="28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rClock</a:t>
            </a:r>
            <a:r>
              <a:rPr lang="en-US" altLang="zh-CN" b="1" dirty="0" smtClean="0">
                <a:latin typeface="+mn-ea"/>
                <a:ea typeface="+mn-ea"/>
              </a:rPr>
              <a:t>=min(</a:t>
            </a:r>
            <a:r>
              <a:rPr lang="en-US" altLang="zh-CN" b="1" dirty="0" err="1" smtClean="0">
                <a:latin typeface="+mn-ea"/>
                <a:ea typeface="+mn-ea"/>
              </a:rPr>
              <a:t>xOrg,yOrg</a:t>
            </a:r>
            <a:r>
              <a:rPr lang="en-US" altLang="zh-CN" b="1" dirty="0">
                <a:latin typeface="+mn-ea"/>
                <a:ea typeface="+mn-ea"/>
              </a:rPr>
              <a:t>)-50; 				//</a:t>
            </a:r>
            <a:r>
              <a:rPr lang="zh-CN" altLang="zh-CN" b="1" dirty="0">
                <a:latin typeface="+mn-ea"/>
                <a:ea typeface="+mn-ea"/>
              </a:rPr>
              <a:t>钟表的半径</a:t>
            </a:r>
          </a:p>
          <a:p>
            <a:pPr>
              <a:lnSpc>
                <a:spcPts val="28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rSec</a:t>
            </a:r>
            <a:r>
              <a:rPr lang="en-US" altLang="zh-CN" b="1" dirty="0" smtClean="0">
                <a:latin typeface="+mn-ea"/>
                <a:ea typeface="+mn-ea"/>
              </a:rPr>
              <a:t>=</a:t>
            </a:r>
            <a:r>
              <a:rPr lang="en-US" altLang="zh-CN" b="1" dirty="0" err="1" smtClean="0">
                <a:latin typeface="+mn-ea"/>
                <a:ea typeface="+mn-ea"/>
              </a:rPr>
              <a:t>rClock</a:t>
            </a:r>
            <a:r>
              <a:rPr lang="en-US" altLang="zh-CN" b="1" dirty="0" smtClean="0">
                <a:latin typeface="+mn-ea"/>
                <a:ea typeface="+mn-ea"/>
              </a:rPr>
              <a:t>*6/7</a:t>
            </a:r>
            <a:r>
              <a:rPr lang="en-US" altLang="zh-CN" b="1" dirty="0">
                <a:latin typeface="+mn-ea"/>
                <a:ea typeface="+mn-ea"/>
              </a:rPr>
              <a:t>;					//</a:t>
            </a:r>
            <a:r>
              <a:rPr lang="zh-CN" altLang="zh-CN" b="1" dirty="0">
                <a:latin typeface="+mn-ea"/>
                <a:ea typeface="+mn-ea"/>
              </a:rPr>
              <a:t>秒针的半径</a:t>
            </a:r>
          </a:p>
          <a:p>
            <a:pPr>
              <a:lnSpc>
                <a:spcPts val="28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rMin</a:t>
            </a:r>
            <a:r>
              <a:rPr lang="en-US" altLang="zh-CN" b="1" dirty="0" smtClean="0">
                <a:latin typeface="+mn-ea"/>
                <a:ea typeface="+mn-ea"/>
              </a:rPr>
              <a:t>=</a:t>
            </a:r>
            <a:r>
              <a:rPr lang="en-US" altLang="zh-CN" b="1" dirty="0" err="1" smtClean="0">
                <a:latin typeface="+mn-ea"/>
                <a:ea typeface="+mn-ea"/>
              </a:rPr>
              <a:t>rClock</a:t>
            </a:r>
            <a:r>
              <a:rPr lang="en-US" altLang="zh-CN" b="1" dirty="0" smtClean="0">
                <a:latin typeface="+mn-ea"/>
                <a:ea typeface="+mn-ea"/>
              </a:rPr>
              <a:t>*5/6</a:t>
            </a:r>
            <a:r>
              <a:rPr lang="en-US" altLang="zh-CN" b="1" dirty="0">
                <a:latin typeface="+mn-ea"/>
                <a:ea typeface="+mn-ea"/>
              </a:rPr>
              <a:t>;					//</a:t>
            </a:r>
            <a:r>
              <a:rPr lang="zh-CN" altLang="zh-CN" b="1" dirty="0">
                <a:latin typeface="+mn-ea"/>
                <a:ea typeface="+mn-ea"/>
              </a:rPr>
              <a:t>分针的半径</a:t>
            </a:r>
          </a:p>
          <a:p>
            <a:pPr>
              <a:lnSpc>
                <a:spcPts val="28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rHour</a:t>
            </a:r>
            <a:r>
              <a:rPr lang="en-US" altLang="zh-CN" b="1" dirty="0" smtClean="0">
                <a:latin typeface="+mn-ea"/>
                <a:ea typeface="+mn-ea"/>
              </a:rPr>
              <a:t>=</a:t>
            </a:r>
            <a:r>
              <a:rPr lang="en-US" altLang="zh-CN" b="1" dirty="0" err="1" smtClean="0">
                <a:latin typeface="+mn-ea"/>
                <a:ea typeface="+mn-ea"/>
              </a:rPr>
              <a:t>rClock</a:t>
            </a:r>
            <a:r>
              <a:rPr lang="en-US" altLang="zh-CN" b="1" dirty="0" smtClean="0">
                <a:latin typeface="+mn-ea"/>
                <a:ea typeface="+mn-ea"/>
              </a:rPr>
              <a:t>*2/3</a:t>
            </a:r>
            <a:r>
              <a:rPr lang="en-US" altLang="zh-CN" b="1" dirty="0">
                <a:latin typeface="+mn-ea"/>
                <a:ea typeface="+mn-ea"/>
              </a:rPr>
              <a:t>;					//</a:t>
            </a:r>
            <a:r>
              <a:rPr lang="zh-CN" altLang="zh-CN" b="1" dirty="0">
                <a:latin typeface="+mn-ea"/>
                <a:ea typeface="+mn-ea"/>
              </a:rPr>
              <a:t>时针的半径</a:t>
            </a:r>
          </a:p>
          <a:p>
            <a:pPr>
              <a:lnSpc>
                <a:spcPts val="2800"/>
              </a:lnSpc>
            </a:pPr>
            <a:r>
              <a:rPr lang="en-US" altLang="zh-CN" b="1" dirty="0">
                <a:latin typeface="+mn-ea"/>
                <a:ea typeface="+mn-ea"/>
              </a:rPr>
              <a:t> </a:t>
            </a:r>
            <a:r>
              <a:rPr lang="en-US" altLang="zh-CN" b="1" dirty="0" smtClean="0">
                <a:latin typeface="+mn-ea"/>
                <a:ea typeface="+mn-ea"/>
              </a:rPr>
              <a:t> </a:t>
            </a:r>
            <a:r>
              <a:rPr lang="en-US" altLang="zh-CN" sz="2000" b="1" dirty="0" smtClean="0">
                <a:latin typeface="+mn-ea"/>
                <a:ea typeface="+mn-ea"/>
              </a:rPr>
              <a:t>Ellipse(</a:t>
            </a:r>
            <a:r>
              <a:rPr lang="en-US" altLang="zh-CN" sz="2000" b="1" dirty="0" err="1" smtClean="0">
                <a:latin typeface="+mn-ea"/>
                <a:ea typeface="+mn-ea"/>
              </a:rPr>
              <a:t>hDC,xOrg-rClock,yOrg-rClock,xOrg+rClock,yOrg+rClock</a:t>
            </a:r>
            <a:r>
              <a:rPr lang="en-US" altLang="zh-CN" sz="2000" b="1" dirty="0" smtClean="0">
                <a:latin typeface="+mn-ea"/>
                <a:ea typeface="+mn-ea"/>
              </a:rPr>
              <a:t>);//</a:t>
            </a:r>
            <a:r>
              <a:rPr lang="zh-CN" altLang="zh-CN" sz="2000" b="1" dirty="0">
                <a:latin typeface="+mn-ea"/>
                <a:ea typeface="+mn-ea"/>
              </a:rPr>
              <a:t>绘制表面圆</a:t>
            </a:r>
          </a:p>
          <a:p>
            <a:pPr>
              <a:lnSpc>
                <a:spcPts val="2800"/>
              </a:lnSpc>
            </a:pPr>
            <a:r>
              <a:rPr lang="en-US" altLang="zh-CN" b="1" dirty="0">
                <a:latin typeface="+mn-ea"/>
                <a:ea typeface="+mn-ea"/>
              </a:rPr>
              <a:t> </a:t>
            </a:r>
            <a:r>
              <a:rPr lang="en-US" altLang="zh-CN" b="1" dirty="0" smtClean="0">
                <a:latin typeface="+mn-ea"/>
                <a:ea typeface="+mn-ea"/>
              </a:rPr>
              <a:t> for(</a:t>
            </a:r>
            <a:r>
              <a:rPr lang="en-US" altLang="zh-CN" b="1" dirty="0" err="1" smtClean="0">
                <a:latin typeface="+mn-ea"/>
                <a:ea typeface="+mn-ea"/>
              </a:rPr>
              <a:t>int</a:t>
            </a:r>
            <a:r>
              <a:rPr lang="en-US" altLang="zh-CN" b="1" dirty="0" smtClean="0">
                <a:latin typeface="+mn-ea"/>
                <a:ea typeface="+mn-ea"/>
              </a:rPr>
              <a:t> </a:t>
            </a:r>
            <a:r>
              <a:rPr lang="en-US" altLang="zh-CN" b="1" dirty="0" err="1">
                <a:latin typeface="+mn-ea"/>
                <a:ea typeface="+mn-ea"/>
              </a:rPr>
              <a:t>i</a:t>
            </a:r>
            <a:r>
              <a:rPr lang="en-US" altLang="zh-CN" b="1" dirty="0">
                <a:latin typeface="+mn-ea"/>
                <a:ea typeface="+mn-ea"/>
              </a:rPr>
              <a:t>=0;i&lt;60;i++)				//</a:t>
            </a:r>
            <a:r>
              <a:rPr lang="zh-CN" altLang="zh-CN" b="1" dirty="0">
                <a:latin typeface="+mn-ea"/>
                <a:ea typeface="+mn-ea"/>
              </a:rPr>
              <a:t>绘制表面的刻度</a:t>
            </a:r>
          </a:p>
          <a:p>
            <a:pPr>
              <a:lnSpc>
                <a:spcPts val="2800"/>
              </a:lnSpc>
            </a:pPr>
            <a:r>
              <a:rPr lang="en-US" altLang="zh-CN" b="1" dirty="0">
                <a:latin typeface="+mn-ea"/>
                <a:ea typeface="+mn-ea"/>
              </a:rPr>
              <a:t> </a:t>
            </a:r>
            <a:r>
              <a:rPr lang="en-US" altLang="zh-CN" b="1" dirty="0" smtClean="0">
                <a:latin typeface="+mn-ea"/>
                <a:ea typeface="+mn-ea"/>
              </a:rPr>
              <a:t> {</a:t>
            </a:r>
            <a:r>
              <a:rPr lang="en-US" altLang="zh-CN" b="1" dirty="0">
                <a:latin typeface="+mn-ea"/>
                <a:ea typeface="+mn-ea"/>
              </a:rPr>
              <a:t> </a:t>
            </a:r>
            <a:r>
              <a:rPr lang="en-US" altLang="zh-CN" b="1" dirty="0" smtClean="0">
                <a:latin typeface="+mn-ea"/>
                <a:ea typeface="+mn-ea"/>
              </a:rPr>
              <a:t>if(i%5</a:t>
            </a:r>
            <a:r>
              <a:rPr lang="en-US" altLang="zh-CN" b="1" dirty="0">
                <a:latin typeface="+mn-ea"/>
                <a:ea typeface="+mn-ea"/>
              </a:rPr>
              <a:t>)        			//</a:t>
            </a:r>
            <a:r>
              <a:rPr lang="zh-CN" altLang="zh-CN" b="1" dirty="0">
                <a:latin typeface="+mn-ea"/>
                <a:ea typeface="+mn-ea"/>
              </a:rPr>
              <a:t>绘制表面表面的整点刻度</a:t>
            </a:r>
          </a:p>
          <a:p>
            <a:pPr>
              <a:lnSpc>
                <a:spcPts val="2800"/>
              </a:lnSpc>
            </a:pPr>
            <a:r>
              <a:rPr lang="en-US" altLang="zh-CN" b="1" dirty="0">
                <a:latin typeface="+mn-ea"/>
                <a:ea typeface="+mn-ea"/>
              </a:rPr>
              <a:t>	</a:t>
            </a:r>
            <a:r>
              <a:rPr lang="en-US" altLang="zh-CN" b="1" dirty="0" smtClean="0">
                <a:latin typeface="+mn-ea"/>
                <a:ea typeface="+mn-ea"/>
              </a:rPr>
              <a:t>{</a:t>
            </a:r>
            <a:r>
              <a:rPr lang="en-US" altLang="zh-CN" b="1" dirty="0" err="1" smtClean="0">
                <a:latin typeface="+mn-ea"/>
                <a:ea typeface="+mn-ea"/>
              </a:rPr>
              <a:t>hPen</a:t>
            </a:r>
            <a:r>
              <a:rPr lang="en-US" altLang="zh-CN" b="1" dirty="0" smtClean="0">
                <a:latin typeface="+mn-ea"/>
                <a:ea typeface="+mn-ea"/>
              </a:rPr>
              <a:t>=</a:t>
            </a:r>
            <a:r>
              <a:rPr lang="en-US" altLang="zh-CN" b="1" dirty="0" err="1" smtClean="0">
                <a:latin typeface="+mn-ea"/>
                <a:ea typeface="+mn-ea"/>
              </a:rPr>
              <a:t>CreatePen</a:t>
            </a:r>
            <a:r>
              <a:rPr lang="en-US" altLang="zh-CN" b="1" dirty="0" smtClean="0">
                <a:latin typeface="+mn-ea"/>
                <a:ea typeface="+mn-ea"/>
              </a:rPr>
              <a:t>(PS_SOLID,2,RGB(255,0,0</a:t>
            </a:r>
            <a:r>
              <a:rPr lang="en-US" altLang="zh-CN" b="1" dirty="0">
                <a:latin typeface="+mn-ea"/>
                <a:ea typeface="+mn-ea"/>
              </a:rPr>
              <a:t>));</a:t>
            </a:r>
            <a:endParaRPr lang="zh-CN" altLang="zh-CN" b="1" dirty="0">
              <a:latin typeface="+mn-ea"/>
              <a:ea typeface="+mn-ea"/>
            </a:endParaRPr>
          </a:p>
          <a:p>
            <a:pPr>
              <a:lnSpc>
                <a:spcPts val="28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SelectObject</a:t>
            </a:r>
            <a:r>
              <a:rPr lang="en-US" altLang="zh-CN" b="1" dirty="0" smtClean="0">
                <a:latin typeface="+mn-ea"/>
                <a:ea typeface="+mn-ea"/>
              </a:rPr>
              <a:t>(</a:t>
            </a:r>
            <a:r>
              <a:rPr lang="en-US" altLang="zh-CN" b="1" dirty="0" err="1" smtClean="0">
                <a:latin typeface="+mn-ea"/>
                <a:ea typeface="+mn-ea"/>
              </a:rPr>
              <a:t>hDC,hPen</a:t>
            </a:r>
            <a:r>
              <a:rPr lang="en-US" altLang="zh-CN" b="1" dirty="0">
                <a:latin typeface="+mn-ea"/>
                <a:ea typeface="+mn-ea"/>
              </a:rPr>
              <a:t>);</a:t>
            </a:r>
            <a:endParaRPr lang="zh-CN" altLang="zh-CN" b="1" dirty="0">
              <a:latin typeface="+mn-ea"/>
              <a:ea typeface="+mn-ea"/>
            </a:endParaRPr>
          </a:p>
          <a:p>
            <a:pPr>
              <a:lnSpc>
                <a:spcPts val="28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xBegin</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xOrg+rClock</a:t>
            </a:r>
            <a:r>
              <a:rPr lang="en-US" altLang="zh-CN" b="1" dirty="0">
                <a:latin typeface="+mn-ea"/>
                <a:ea typeface="+mn-ea"/>
              </a:rPr>
              <a:t>*sin(2*3.1415926*</a:t>
            </a:r>
            <a:r>
              <a:rPr lang="en-US" altLang="zh-CN" b="1" dirty="0" err="1">
                <a:latin typeface="+mn-ea"/>
                <a:ea typeface="+mn-ea"/>
              </a:rPr>
              <a:t>i</a:t>
            </a:r>
            <a:r>
              <a:rPr lang="en-US" altLang="zh-CN" b="1" dirty="0">
                <a:latin typeface="+mn-ea"/>
                <a:ea typeface="+mn-ea"/>
              </a:rPr>
              <a:t>/60));</a:t>
            </a:r>
            <a:endParaRPr lang="zh-CN" altLang="zh-CN" b="1" dirty="0">
              <a:latin typeface="+mn-ea"/>
              <a:ea typeface="+mn-ea"/>
            </a:endParaRPr>
          </a:p>
          <a:p>
            <a:pPr>
              <a:lnSpc>
                <a:spcPts val="28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yBegin</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yOrg+rClock</a:t>
            </a:r>
            <a:r>
              <a:rPr lang="en-US" altLang="zh-CN" b="1" dirty="0">
                <a:latin typeface="+mn-ea"/>
                <a:ea typeface="+mn-ea"/>
              </a:rPr>
              <a:t>*cos(2*3.1415926*</a:t>
            </a:r>
            <a:r>
              <a:rPr lang="en-US" altLang="zh-CN" b="1" dirty="0" err="1">
                <a:latin typeface="+mn-ea"/>
                <a:ea typeface="+mn-ea"/>
              </a:rPr>
              <a:t>i</a:t>
            </a:r>
            <a:r>
              <a:rPr lang="en-US" altLang="zh-CN" b="1" dirty="0">
                <a:latin typeface="+mn-ea"/>
                <a:ea typeface="+mn-ea"/>
              </a:rPr>
              <a:t>/60));</a:t>
            </a:r>
            <a:endParaRPr lang="zh-CN" altLang="zh-CN" b="1" dirty="0">
              <a:latin typeface="+mn-ea"/>
              <a:ea typeface="+mn-ea"/>
            </a:endParaRPr>
          </a:p>
          <a:p>
            <a:pPr>
              <a:lnSpc>
                <a:spcPts val="28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MoveToEx</a:t>
            </a:r>
            <a:r>
              <a:rPr lang="en-US" altLang="zh-CN" b="1" dirty="0" smtClean="0">
                <a:latin typeface="+mn-ea"/>
                <a:ea typeface="+mn-ea"/>
              </a:rPr>
              <a:t>(</a:t>
            </a:r>
            <a:r>
              <a:rPr lang="en-US" altLang="zh-CN" b="1" dirty="0" err="1" smtClean="0">
                <a:latin typeface="+mn-ea"/>
                <a:ea typeface="+mn-ea"/>
              </a:rPr>
              <a:t>hDC,xBegin,yBegin,NULL</a:t>
            </a:r>
            <a:r>
              <a:rPr lang="en-US" altLang="zh-CN" b="1" dirty="0">
                <a:latin typeface="+mn-ea"/>
                <a:ea typeface="+mn-ea"/>
              </a:rPr>
              <a:t>);</a:t>
            </a:r>
            <a:endParaRPr lang="zh-CN" altLang="zh-CN" b="1" dirty="0">
              <a:latin typeface="+mn-ea"/>
              <a:ea typeface="+mn-ea"/>
            </a:endParaRPr>
          </a:p>
          <a:p>
            <a:pPr>
              <a:lnSpc>
                <a:spcPts val="28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xEnd</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xOrg</a:t>
            </a:r>
            <a:r>
              <a:rPr lang="en-US" altLang="zh-CN" b="1" dirty="0">
                <a:latin typeface="+mn-ea"/>
                <a:ea typeface="+mn-ea"/>
              </a:rPr>
              <a:t>+(rClock-20)*sin(2*3.1415926*</a:t>
            </a:r>
            <a:r>
              <a:rPr lang="en-US" altLang="zh-CN" b="1" dirty="0" err="1">
                <a:latin typeface="+mn-ea"/>
                <a:ea typeface="+mn-ea"/>
              </a:rPr>
              <a:t>i</a:t>
            </a:r>
            <a:r>
              <a:rPr lang="en-US" altLang="zh-CN" b="1" dirty="0">
                <a:latin typeface="+mn-ea"/>
                <a:ea typeface="+mn-ea"/>
              </a:rPr>
              <a:t>/60));</a:t>
            </a:r>
            <a:endParaRPr lang="zh-CN" altLang="zh-CN" b="1" dirty="0">
              <a:latin typeface="+mn-ea"/>
              <a:ea typeface="+mn-ea"/>
            </a:endParaRPr>
          </a:p>
          <a:p>
            <a:pPr>
              <a:lnSpc>
                <a:spcPts val="28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yEnd</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yOrg</a:t>
            </a:r>
            <a:r>
              <a:rPr lang="en-US" altLang="zh-CN" b="1" dirty="0">
                <a:latin typeface="+mn-ea"/>
                <a:ea typeface="+mn-ea"/>
              </a:rPr>
              <a:t>+(rClock-20)*cos(2*3.1415926*</a:t>
            </a:r>
            <a:r>
              <a:rPr lang="en-US" altLang="zh-CN" b="1" dirty="0" err="1">
                <a:latin typeface="+mn-ea"/>
                <a:ea typeface="+mn-ea"/>
              </a:rPr>
              <a:t>i</a:t>
            </a:r>
            <a:r>
              <a:rPr lang="en-US" altLang="zh-CN" b="1" dirty="0">
                <a:latin typeface="+mn-ea"/>
                <a:ea typeface="+mn-ea"/>
              </a:rPr>
              <a:t>/60</a:t>
            </a:r>
            <a:r>
              <a:rPr lang="en-US" altLang="zh-CN" b="1" dirty="0" smtClean="0">
                <a:latin typeface="+mn-ea"/>
                <a:ea typeface="+mn-ea"/>
              </a:rPr>
              <a:t>));</a:t>
            </a:r>
            <a:endParaRPr lang="en-US" altLang="zh-CN" b="1" dirty="0">
              <a:latin typeface="+mn-ea"/>
              <a:ea typeface="+mn-ea"/>
            </a:endParaRPr>
          </a:p>
          <a:p>
            <a:pPr>
              <a:lnSpc>
                <a:spcPts val="2800"/>
              </a:lnSpc>
            </a:pPr>
            <a:r>
              <a:rPr lang="en-US" altLang="zh-CN" b="1" dirty="0" smtClean="0">
                <a:latin typeface="+mn-ea"/>
                <a:ea typeface="+mn-ea"/>
              </a:rPr>
              <a:t>  }</a:t>
            </a:r>
            <a:endParaRPr lang="zh-CN" altLang="zh-CN" b="1" dirty="0">
              <a:latin typeface="+mn-ea"/>
              <a:ea typeface="+mn-ea"/>
            </a:endParaRPr>
          </a:p>
        </p:txBody>
      </p:sp>
    </p:spTree>
    <p:extLst>
      <p:ext uri="{BB962C8B-B14F-4D97-AF65-F5344CB8AC3E}">
        <p14:creationId xmlns:p14="http://schemas.microsoft.com/office/powerpoint/2010/main" val="8463720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52</a:t>
            </a:fld>
            <a:endParaRPr lang="en-US" altLang="zh-CN"/>
          </a:p>
        </p:txBody>
      </p:sp>
      <p:sp>
        <p:nvSpPr>
          <p:cNvPr id="3" name="文本框 2"/>
          <p:cNvSpPr txBox="1"/>
          <p:nvPr/>
        </p:nvSpPr>
        <p:spPr>
          <a:xfrm>
            <a:off x="-15552" y="143336"/>
            <a:ext cx="9871446" cy="6093976"/>
          </a:xfrm>
          <a:prstGeom prst="rect">
            <a:avLst/>
          </a:prstGeom>
          <a:noFill/>
        </p:spPr>
        <p:txBody>
          <a:bodyPr wrap="square" rtlCol="0">
            <a:spAutoFit/>
          </a:bodyPr>
          <a:lstStyle/>
          <a:p>
            <a:pPr>
              <a:lnSpc>
                <a:spcPts val="2600"/>
              </a:lnSpc>
            </a:pPr>
            <a:r>
              <a:rPr lang="en-US" altLang="zh-CN" b="1" dirty="0" smtClean="0">
                <a:latin typeface="+mn-ea"/>
                <a:ea typeface="+mn-ea"/>
              </a:rPr>
              <a:t>   else     </a:t>
            </a:r>
            <a:r>
              <a:rPr lang="en-US" altLang="zh-CN" b="1" dirty="0">
                <a:latin typeface="+mn-ea"/>
                <a:ea typeface="+mn-ea"/>
              </a:rPr>
              <a:t>				//</a:t>
            </a:r>
            <a:r>
              <a:rPr lang="zh-CN" altLang="zh-CN" b="1" dirty="0">
                <a:latin typeface="+mn-ea"/>
                <a:ea typeface="+mn-ea"/>
              </a:rPr>
              <a:t>绘制表面表面的非整点刻度</a:t>
            </a:r>
          </a:p>
          <a:p>
            <a:pPr>
              <a:lnSpc>
                <a:spcPts val="2600"/>
              </a:lnSpc>
            </a:pPr>
            <a:r>
              <a:rPr lang="en-US" altLang="zh-CN" b="1" dirty="0" smtClean="0">
                <a:latin typeface="+mn-ea"/>
                <a:ea typeface="+mn-ea"/>
              </a:rPr>
              <a:t>   {</a:t>
            </a:r>
            <a:r>
              <a:rPr lang="en-US" altLang="zh-CN" b="1" dirty="0">
                <a:latin typeface="+mn-ea"/>
                <a:ea typeface="+mn-ea"/>
              </a:rPr>
              <a:t>	</a:t>
            </a:r>
            <a:r>
              <a:rPr lang="en-US" altLang="zh-CN" b="1" dirty="0" err="1">
                <a:latin typeface="+mn-ea"/>
                <a:ea typeface="+mn-ea"/>
              </a:rPr>
              <a:t>hPen</a:t>
            </a:r>
            <a:r>
              <a:rPr lang="en-US" altLang="zh-CN" b="1" dirty="0">
                <a:latin typeface="+mn-ea"/>
                <a:ea typeface="+mn-ea"/>
              </a:rPr>
              <a:t>=</a:t>
            </a:r>
            <a:r>
              <a:rPr lang="en-US" altLang="zh-CN" b="1" dirty="0" err="1">
                <a:latin typeface="+mn-ea"/>
                <a:ea typeface="+mn-ea"/>
              </a:rPr>
              <a:t>CreatePen</a:t>
            </a:r>
            <a:r>
              <a:rPr lang="en-US" altLang="zh-CN" b="1" dirty="0">
                <a:latin typeface="+mn-ea"/>
                <a:ea typeface="+mn-ea"/>
              </a:rPr>
              <a:t>(PS_SOLID,5,RGB(255,0,0));</a:t>
            </a:r>
            <a:endParaRPr lang="zh-CN" altLang="zh-CN" b="1" dirty="0">
              <a:latin typeface="+mn-ea"/>
              <a:ea typeface="+mn-ea"/>
            </a:endParaRPr>
          </a:p>
          <a:p>
            <a:pPr>
              <a:lnSpc>
                <a:spcPts val="2600"/>
              </a:lnSpc>
            </a:pPr>
            <a:r>
              <a:rPr lang="en-US" altLang="zh-CN" b="1" dirty="0">
                <a:latin typeface="+mn-ea"/>
                <a:ea typeface="+mn-ea"/>
              </a:rPr>
              <a:t>	</a:t>
            </a:r>
            <a:r>
              <a:rPr lang="en-US" altLang="zh-CN" b="1" dirty="0" err="1" smtClean="0">
                <a:latin typeface="+mn-ea"/>
                <a:ea typeface="+mn-ea"/>
              </a:rPr>
              <a:t>SelectObject</a:t>
            </a:r>
            <a:r>
              <a:rPr lang="en-US" altLang="zh-CN" b="1" dirty="0" smtClean="0">
                <a:latin typeface="+mn-ea"/>
                <a:ea typeface="+mn-ea"/>
              </a:rPr>
              <a:t>(</a:t>
            </a:r>
            <a:r>
              <a:rPr lang="en-US" altLang="zh-CN" b="1" dirty="0" err="1" smtClean="0">
                <a:latin typeface="+mn-ea"/>
                <a:ea typeface="+mn-ea"/>
              </a:rPr>
              <a:t>hDC,hPen</a:t>
            </a:r>
            <a:r>
              <a:rPr lang="en-US" altLang="zh-CN" b="1" dirty="0">
                <a:latin typeface="+mn-ea"/>
                <a:ea typeface="+mn-ea"/>
              </a:rPr>
              <a:t>);</a:t>
            </a:r>
            <a:endParaRPr lang="zh-CN" altLang="zh-CN" b="1" dirty="0">
              <a:latin typeface="+mn-ea"/>
              <a:ea typeface="+mn-ea"/>
            </a:endParaRPr>
          </a:p>
          <a:p>
            <a:pPr>
              <a:lnSpc>
                <a:spcPts val="2600"/>
              </a:lnSpc>
            </a:pPr>
            <a:r>
              <a:rPr lang="en-US" altLang="zh-CN" b="1" dirty="0">
                <a:latin typeface="+mn-ea"/>
                <a:ea typeface="+mn-ea"/>
              </a:rPr>
              <a:t>	</a:t>
            </a:r>
            <a:r>
              <a:rPr lang="en-US" altLang="zh-CN" b="1" dirty="0" err="1" smtClean="0">
                <a:latin typeface="+mn-ea"/>
                <a:ea typeface="+mn-ea"/>
              </a:rPr>
              <a:t>xBegin</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xOrg+rClock</a:t>
            </a:r>
            <a:r>
              <a:rPr lang="en-US" altLang="zh-CN" b="1" dirty="0">
                <a:latin typeface="+mn-ea"/>
                <a:ea typeface="+mn-ea"/>
              </a:rPr>
              <a:t>*sin(2*3.1415926*</a:t>
            </a:r>
            <a:r>
              <a:rPr lang="en-US" altLang="zh-CN" b="1" dirty="0" err="1">
                <a:latin typeface="+mn-ea"/>
                <a:ea typeface="+mn-ea"/>
              </a:rPr>
              <a:t>i</a:t>
            </a:r>
            <a:r>
              <a:rPr lang="en-US" altLang="zh-CN" b="1" dirty="0">
                <a:latin typeface="+mn-ea"/>
                <a:ea typeface="+mn-ea"/>
              </a:rPr>
              <a:t>/60));</a:t>
            </a:r>
            <a:endParaRPr lang="zh-CN" altLang="zh-CN" b="1" dirty="0">
              <a:latin typeface="+mn-ea"/>
              <a:ea typeface="+mn-ea"/>
            </a:endParaRPr>
          </a:p>
          <a:p>
            <a:pPr>
              <a:lnSpc>
                <a:spcPts val="2600"/>
              </a:lnSpc>
            </a:pPr>
            <a:r>
              <a:rPr lang="en-US" altLang="zh-CN" b="1" dirty="0">
                <a:latin typeface="+mn-ea"/>
                <a:ea typeface="+mn-ea"/>
              </a:rPr>
              <a:t>	</a:t>
            </a:r>
            <a:r>
              <a:rPr lang="en-US" altLang="zh-CN" b="1" dirty="0" err="1" smtClean="0">
                <a:latin typeface="+mn-ea"/>
                <a:ea typeface="+mn-ea"/>
              </a:rPr>
              <a:t>yBegin</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yOrg+rClock</a:t>
            </a:r>
            <a:r>
              <a:rPr lang="en-US" altLang="zh-CN" b="1" dirty="0">
                <a:latin typeface="+mn-ea"/>
                <a:ea typeface="+mn-ea"/>
              </a:rPr>
              <a:t>*cos(2*3.1415926*</a:t>
            </a:r>
            <a:r>
              <a:rPr lang="en-US" altLang="zh-CN" b="1" dirty="0" err="1">
                <a:latin typeface="+mn-ea"/>
                <a:ea typeface="+mn-ea"/>
              </a:rPr>
              <a:t>i</a:t>
            </a:r>
            <a:r>
              <a:rPr lang="en-US" altLang="zh-CN" b="1" dirty="0">
                <a:latin typeface="+mn-ea"/>
                <a:ea typeface="+mn-ea"/>
              </a:rPr>
              <a:t>/60));</a:t>
            </a:r>
            <a:endParaRPr lang="zh-CN" altLang="zh-CN" b="1" dirty="0">
              <a:latin typeface="+mn-ea"/>
              <a:ea typeface="+mn-ea"/>
            </a:endParaRPr>
          </a:p>
          <a:p>
            <a:pPr>
              <a:lnSpc>
                <a:spcPts val="2600"/>
              </a:lnSpc>
            </a:pPr>
            <a:r>
              <a:rPr lang="en-US" altLang="zh-CN" b="1" dirty="0">
                <a:latin typeface="+mn-ea"/>
                <a:ea typeface="+mn-ea"/>
              </a:rPr>
              <a:t>	</a:t>
            </a:r>
            <a:r>
              <a:rPr lang="en-US" altLang="zh-CN" b="1" dirty="0" err="1" smtClean="0">
                <a:latin typeface="+mn-ea"/>
                <a:ea typeface="+mn-ea"/>
              </a:rPr>
              <a:t>MoveToEx</a:t>
            </a:r>
            <a:r>
              <a:rPr lang="en-US" altLang="zh-CN" b="1" dirty="0" smtClean="0">
                <a:latin typeface="+mn-ea"/>
                <a:ea typeface="+mn-ea"/>
              </a:rPr>
              <a:t>(</a:t>
            </a:r>
            <a:r>
              <a:rPr lang="en-US" altLang="zh-CN" b="1" dirty="0" err="1" smtClean="0">
                <a:latin typeface="+mn-ea"/>
                <a:ea typeface="+mn-ea"/>
              </a:rPr>
              <a:t>hDC,xBegin,yBegin,NULL</a:t>
            </a:r>
            <a:r>
              <a:rPr lang="en-US" altLang="zh-CN" b="1" dirty="0">
                <a:latin typeface="+mn-ea"/>
                <a:ea typeface="+mn-ea"/>
              </a:rPr>
              <a:t>);</a:t>
            </a:r>
            <a:endParaRPr lang="zh-CN" altLang="zh-CN" b="1" dirty="0">
              <a:latin typeface="+mn-ea"/>
              <a:ea typeface="+mn-ea"/>
            </a:endParaRPr>
          </a:p>
          <a:p>
            <a:pPr>
              <a:lnSpc>
                <a:spcPts val="2600"/>
              </a:lnSpc>
            </a:pPr>
            <a:r>
              <a:rPr lang="en-US" altLang="zh-CN" b="1" dirty="0">
                <a:latin typeface="+mn-ea"/>
                <a:ea typeface="+mn-ea"/>
              </a:rPr>
              <a:t>	</a:t>
            </a:r>
            <a:r>
              <a:rPr lang="en-US" altLang="zh-CN" b="1" dirty="0" err="1" smtClean="0">
                <a:latin typeface="+mn-ea"/>
                <a:ea typeface="+mn-ea"/>
              </a:rPr>
              <a:t>xEnd</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xOrg</a:t>
            </a:r>
            <a:r>
              <a:rPr lang="en-US" altLang="zh-CN" b="1" dirty="0">
                <a:latin typeface="+mn-ea"/>
                <a:ea typeface="+mn-ea"/>
              </a:rPr>
              <a:t>+(rClock-25)*sin(2*3.1415926*</a:t>
            </a:r>
            <a:r>
              <a:rPr lang="en-US" altLang="zh-CN" b="1" dirty="0" err="1">
                <a:latin typeface="+mn-ea"/>
                <a:ea typeface="+mn-ea"/>
              </a:rPr>
              <a:t>i</a:t>
            </a:r>
            <a:r>
              <a:rPr lang="en-US" altLang="zh-CN" b="1" dirty="0">
                <a:latin typeface="+mn-ea"/>
                <a:ea typeface="+mn-ea"/>
              </a:rPr>
              <a:t>/60));</a:t>
            </a:r>
            <a:endParaRPr lang="zh-CN" altLang="zh-CN" b="1" dirty="0">
              <a:latin typeface="+mn-ea"/>
              <a:ea typeface="+mn-ea"/>
            </a:endParaRPr>
          </a:p>
          <a:p>
            <a:pPr>
              <a:lnSpc>
                <a:spcPts val="2600"/>
              </a:lnSpc>
            </a:pPr>
            <a:r>
              <a:rPr lang="en-US" altLang="zh-CN" b="1" dirty="0">
                <a:latin typeface="+mn-ea"/>
                <a:ea typeface="+mn-ea"/>
              </a:rPr>
              <a:t>	</a:t>
            </a:r>
            <a:r>
              <a:rPr lang="en-US" altLang="zh-CN" b="1" dirty="0" err="1" smtClean="0">
                <a:latin typeface="+mn-ea"/>
                <a:ea typeface="+mn-ea"/>
              </a:rPr>
              <a:t>yEnd</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yOrg</a:t>
            </a:r>
            <a:r>
              <a:rPr lang="en-US" altLang="zh-CN" b="1" dirty="0">
                <a:latin typeface="+mn-ea"/>
                <a:ea typeface="+mn-ea"/>
              </a:rPr>
              <a:t>+(rClock-25)*cos(2*3.1415926*</a:t>
            </a:r>
            <a:r>
              <a:rPr lang="en-US" altLang="zh-CN" b="1" dirty="0" err="1">
                <a:latin typeface="+mn-ea"/>
                <a:ea typeface="+mn-ea"/>
              </a:rPr>
              <a:t>i</a:t>
            </a:r>
            <a:r>
              <a:rPr lang="en-US" altLang="zh-CN" b="1" dirty="0">
                <a:latin typeface="+mn-ea"/>
                <a:ea typeface="+mn-ea"/>
              </a:rPr>
              <a:t>/60));</a:t>
            </a:r>
            <a:endParaRPr lang="zh-CN" altLang="zh-CN" b="1" dirty="0">
              <a:latin typeface="+mn-ea"/>
              <a:ea typeface="+mn-ea"/>
            </a:endParaRPr>
          </a:p>
          <a:p>
            <a:pPr>
              <a:lnSpc>
                <a:spcPts val="2600"/>
              </a:lnSpc>
            </a:pPr>
            <a:r>
              <a:rPr lang="en-US" altLang="zh-CN" b="1" dirty="0">
                <a:latin typeface="+mn-ea"/>
                <a:ea typeface="+mn-ea"/>
              </a:rPr>
              <a:t> </a:t>
            </a:r>
            <a:r>
              <a:rPr lang="en-US" altLang="zh-CN" b="1" dirty="0" smtClean="0">
                <a:latin typeface="+mn-ea"/>
                <a:ea typeface="+mn-ea"/>
              </a:rPr>
              <a:t>  </a:t>
            </a:r>
            <a:r>
              <a:rPr lang="en-US" altLang="zh-CN" b="1" dirty="0">
                <a:latin typeface="+mn-ea"/>
                <a:ea typeface="+mn-ea"/>
              </a:rPr>
              <a:t>}</a:t>
            </a:r>
            <a:endParaRPr lang="zh-CN" altLang="zh-CN" b="1" dirty="0">
              <a:latin typeface="+mn-ea"/>
              <a:ea typeface="+mn-ea"/>
            </a:endParaRPr>
          </a:p>
          <a:p>
            <a:pPr>
              <a:lnSpc>
                <a:spcPts val="2600"/>
              </a:lnSpc>
            </a:pPr>
            <a:r>
              <a:rPr lang="en-US" altLang="zh-CN" b="1" dirty="0">
                <a:latin typeface="+mn-ea"/>
                <a:ea typeface="+mn-ea"/>
              </a:rPr>
              <a:t>	</a:t>
            </a:r>
            <a:r>
              <a:rPr lang="en-US" altLang="zh-CN" b="1" dirty="0" err="1">
                <a:latin typeface="+mn-ea"/>
                <a:ea typeface="+mn-ea"/>
              </a:rPr>
              <a:t>LineTo</a:t>
            </a:r>
            <a:r>
              <a:rPr lang="en-US" altLang="zh-CN" b="1" dirty="0">
                <a:latin typeface="+mn-ea"/>
                <a:ea typeface="+mn-ea"/>
              </a:rPr>
              <a:t>(</a:t>
            </a:r>
            <a:r>
              <a:rPr lang="en-US" altLang="zh-CN" b="1" dirty="0" err="1">
                <a:latin typeface="+mn-ea"/>
                <a:ea typeface="+mn-ea"/>
              </a:rPr>
              <a:t>hDC,xEnd,yEnd</a:t>
            </a:r>
            <a:r>
              <a:rPr lang="en-US" altLang="zh-CN" b="1" dirty="0">
                <a:latin typeface="+mn-ea"/>
                <a:ea typeface="+mn-ea"/>
              </a:rPr>
              <a:t>);</a:t>
            </a:r>
            <a:endParaRPr lang="zh-CN" altLang="zh-CN" b="1" dirty="0">
              <a:latin typeface="+mn-ea"/>
              <a:ea typeface="+mn-ea"/>
            </a:endParaRPr>
          </a:p>
          <a:p>
            <a:pPr>
              <a:lnSpc>
                <a:spcPts val="2600"/>
              </a:lnSpc>
            </a:pPr>
            <a:r>
              <a:rPr lang="en-US" altLang="zh-CN" b="1" dirty="0">
                <a:latin typeface="+mn-ea"/>
                <a:ea typeface="+mn-ea"/>
              </a:rPr>
              <a:t>	</a:t>
            </a:r>
            <a:r>
              <a:rPr lang="en-US" altLang="zh-CN" b="1" dirty="0" err="1">
                <a:latin typeface="+mn-ea"/>
                <a:ea typeface="+mn-ea"/>
              </a:rPr>
              <a:t>DeleteObject</a:t>
            </a:r>
            <a:r>
              <a:rPr lang="en-US" altLang="zh-CN" b="1" dirty="0">
                <a:latin typeface="+mn-ea"/>
                <a:ea typeface="+mn-ea"/>
              </a:rPr>
              <a:t>(</a:t>
            </a:r>
            <a:r>
              <a:rPr lang="en-US" altLang="zh-CN" b="1" dirty="0" err="1">
                <a:latin typeface="+mn-ea"/>
                <a:ea typeface="+mn-ea"/>
              </a:rPr>
              <a:t>hPen</a:t>
            </a:r>
            <a:r>
              <a:rPr lang="en-US" altLang="zh-CN" b="1" dirty="0">
                <a:latin typeface="+mn-ea"/>
                <a:ea typeface="+mn-ea"/>
              </a:rPr>
              <a:t>);</a:t>
            </a:r>
            <a:endParaRPr lang="zh-CN" altLang="zh-CN" b="1" dirty="0">
              <a:latin typeface="+mn-ea"/>
              <a:ea typeface="+mn-ea"/>
            </a:endParaRPr>
          </a:p>
          <a:p>
            <a:pPr>
              <a:lnSpc>
                <a:spcPts val="2600"/>
              </a:lnSpc>
            </a:pPr>
            <a:r>
              <a:rPr lang="en-US" altLang="zh-CN" b="1" dirty="0" smtClean="0">
                <a:latin typeface="+mn-ea"/>
                <a:ea typeface="+mn-ea"/>
              </a:rPr>
              <a:t> }</a:t>
            </a:r>
            <a:endParaRPr lang="zh-CN" altLang="zh-CN" b="1" dirty="0">
              <a:latin typeface="+mn-ea"/>
              <a:ea typeface="+mn-ea"/>
            </a:endParaRPr>
          </a:p>
          <a:p>
            <a:pPr>
              <a:lnSpc>
                <a:spcPts val="2600"/>
              </a:lnSpc>
            </a:pPr>
            <a:r>
              <a:rPr lang="en-US" altLang="zh-CN" b="1" dirty="0" smtClean="0">
                <a:latin typeface="+mn-ea"/>
                <a:ea typeface="+mn-ea"/>
              </a:rPr>
              <a:t> </a:t>
            </a:r>
            <a:r>
              <a:rPr lang="en-US" altLang="zh-CN" b="1" dirty="0" err="1">
                <a:latin typeface="+mn-ea"/>
                <a:ea typeface="+mn-ea"/>
              </a:rPr>
              <a:t>hPen</a:t>
            </a:r>
            <a:r>
              <a:rPr lang="en-US" altLang="zh-CN" b="1" dirty="0">
                <a:latin typeface="+mn-ea"/>
                <a:ea typeface="+mn-ea"/>
              </a:rPr>
              <a:t>=</a:t>
            </a:r>
            <a:r>
              <a:rPr lang="en-US" altLang="zh-CN" b="1" dirty="0" err="1">
                <a:latin typeface="+mn-ea"/>
                <a:ea typeface="+mn-ea"/>
              </a:rPr>
              <a:t>CreatePen</a:t>
            </a:r>
            <a:r>
              <a:rPr lang="en-US" altLang="zh-CN" b="1" dirty="0">
                <a:latin typeface="+mn-ea"/>
                <a:ea typeface="+mn-ea"/>
              </a:rPr>
              <a:t>(PS_SOLID,2,RGB(255,0,0));</a:t>
            </a:r>
            <a:endParaRPr lang="zh-CN" altLang="zh-CN" b="1" dirty="0">
              <a:latin typeface="+mn-ea"/>
              <a:ea typeface="+mn-ea"/>
            </a:endParaRPr>
          </a:p>
          <a:p>
            <a:pPr>
              <a:lnSpc>
                <a:spcPts val="2600"/>
              </a:lnSpc>
            </a:pPr>
            <a:r>
              <a:rPr lang="en-US" altLang="zh-CN" b="1" dirty="0" smtClean="0">
                <a:latin typeface="+mn-ea"/>
                <a:ea typeface="+mn-ea"/>
              </a:rPr>
              <a:t> </a:t>
            </a:r>
            <a:r>
              <a:rPr lang="en-US" altLang="zh-CN" b="1" dirty="0" err="1">
                <a:latin typeface="+mn-ea"/>
                <a:ea typeface="+mn-ea"/>
              </a:rPr>
              <a:t>SelectObject</a:t>
            </a:r>
            <a:r>
              <a:rPr lang="en-US" altLang="zh-CN" b="1" dirty="0">
                <a:latin typeface="+mn-ea"/>
                <a:ea typeface="+mn-ea"/>
              </a:rPr>
              <a:t>(</a:t>
            </a:r>
            <a:r>
              <a:rPr lang="en-US" altLang="zh-CN" b="1" dirty="0" err="1">
                <a:latin typeface="+mn-ea"/>
                <a:ea typeface="+mn-ea"/>
              </a:rPr>
              <a:t>hDC,hPen</a:t>
            </a:r>
            <a:r>
              <a:rPr lang="en-US" altLang="zh-CN" b="1" dirty="0">
                <a:latin typeface="+mn-ea"/>
                <a:ea typeface="+mn-ea"/>
              </a:rPr>
              <a:t>);</a:t>
            </a:r>
            <a:endParaRPr lang="zh-CN" altLang="zh-CN" b="1" dirty="0">
              <a:latin typeface="+mn-ea"/>
              <a:ea typeface="+mn-ea"/>
            </a:endParaRPr>
          </a:p>
          <a:p>
            <a:pPr>
              <a:lnSpc>
                <a:spcPts val="2600"/>
              </a:lnSpc>
            </a:pPr>
            <a:r>
              <a:rPr lang="en-US" altLang="zh-CN" b="1" dirty="0" smtClean="0">
                <a:latin typeface="+mn-ea"/>
                <a:ea typeface="+mn-ea"/>
              </a:rPr>
              <a:t> </a:t>
            </a:r>
            <a:r>
              <a:rPr lang="en-US" altLang="zh-CN" b="1" dirty="0" err="1">
                <a:latin typeface="+mn-ea"/>
                <a:ea typeface="+mn-ea"/>
              </a:rPr>
              <a:t>sita</a:t>
            </a:r>
            <a:r>
              <a:rPr lang="en-US" altLang="zh-CN" b="1" dirty="0">
                <a:latin typeface="+mn-ea"/>
                <a:ea typeface="+mn-ea"/>
              </a:rPr>
              <a:t>=2*3.1415926*</a:t>
            </a:r>
            <a:r>
              <a:rPr lang="en-US" altLang="zh-CN" b="1" dirty="0" err="1">
                <a:latin typeface="+mn-ea"/>
                <a:ea typeface="+mn-ea"/>
              </a:rPr>
              <a:t>x.sec</a:t>
            </a:r>
            <a:r>
              <a:rPr lang="en-US" altLang="zh-CN" b="1" dirty="0">
                <a:latin typeface="+mn-ea"/>
                <a:ea typeface="+mn-ea"/>
              </a:rPr>
              <a:t>/60;</a:t>
            </a:r>
            <a:endParaRPr lang="zh-CN" altLang="zh-CN" b="1" dirty="0">
              <a:latin typeface="+mn-ea"/>
              <a:ea typeface="+mn-ea"/>
            </a:endParaRPr>
          </a:p>
          <a:p>
            <a:pPr>
              <a:lnSpc>
                <a:spcPts val="2600"/>
              </a:lnSpc>
            </a:pPr>
            <a:r>
              <a:rPr lang="en-US" altLang="zh-CN" b="1" dirty="0">
                <a:latin typeface="+mn-ea"/>
                <a:ea typeface="+mn-ea"/>
              </a:rPr>
              <a:t>//</a:t>
            </a:r>
            <a:r>
              <a:rPr lang="zh-CN" altLang="zh-CN" b="1" dirty="0">
                <a:latin typeface="+mn-ea"/>
                <a:ea typeface="+mn-ea"/>
              </a:rPr>
              <a:t>下面求秒针的起点坐标，它的位置在秒针的最末端</a:t>
            </a:r>
          </a:p>
          <a:p>
            <a:pPr>
              <a:lnSpc>
                <a:spcPts val="2600"/>
              </a:lnSpc>
            </a:pPr>
            <a:r>
              <a:rPr lang="en-US" altLang="zh-CN" b="1" dirty="0">
                <a:latin typeface="+mn-ea"/>
                <a:ea typeface="+mn-ea"/>
              </a:rPr>
              <a:t>	  </a:t>
            </a:r>
            <a:r>
              <a:rPr lang="en-US" altLang="zh-CN" b="1" dirty="0" err="1">
                <a:latin typeface="+mn-ea"/>
                <a:ea typeface="+mn-ea"/>
              </a:rPr>
              <a:t>xBegin</a:t>
            </a:r>
            <a:r>
              <a:rPr lang="en-US" altLang="zh-CN" b="1" dirty="0">
                <a:latin typeface="+mn-ea"/>
                <a:ea typeface="+mn-ea"/>
              </a:rPr>
              <a:t>=</a:t>
            </a:r>
            <a:r>
              <a:rPr lang="en-US" altLang="zh-CN" b="1" dirty="0" err="1">
                <a:latin typeface="+mn-ea"/>
                <a:ea typeface="+mn-ea"/>
              </a:rPr>
              <a:t>xOrg</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rSec</a:t>
            </a:r>
            <a:r>
              <a:rPr lang="en-US" altLang="zh-CN" b="1" dirty="0">
                <a:latin typeface="+mn-ea"/>
                <a:ea typeface="+mn-ea"/>
              </a:rPr>
              <a:t>*sin(</a:t>
            </a:r>
            <a:r>
              <a:rPr lang="en-US" altLang="zh-CN" b="1" dirty="0" err="1">
                <a:latin typeface="+mn-ea"/>
                <a:ea typeface="+mn-ea"/>
              </a:rPr>
              <a:t>sita</a:t>
            </a:r>
            <a:r>
              <a:rPr lang="en-US" altLang="zh-CN" b="1" dirty="0">
                <a:latin typeface="+mn-ea"/>
                <a:ea typeface="+mn-ea"/>
              </a:rPr>
              <a:t>));</a:t>
            </a:r>
            <a:endParaRPr lang="zh-CN" altLang="zh-CN" b="1" dirty="0">
              <a:latin typeface="+mn-ea"/>
              <a:ea typeface="+mn-ea"/>
            </a:endParaRPr>
          </a:p>
          <a:p>
            <a:pPr>
              <a:lnSpc>
                <a:spcPts val="2600"/>
              </a:lnSpc>
            </a:pPr>
            <a:r>
              <a:rPr lang="en-US" altLang="zh-CN" b="1" dirty="0">
                <a:latin typeface="+mn-ea"/>
                <a:ea typeface="+mn-ea"/>
              </a:rPr>
              <a:t>	  </a:t>
            </a:r>
            <a:r>
              <a:rPr lang="en-US" altLang="zh-CN" b="1" dirty="0" err="1">
                <a:latin typeface="+mn-ea"/>
                <a:ea typeface="+mn-ea"/>
              </a:rPr>
              <a:t>yBegin</a:t>
            </a:r>
            <a:r>
              <a:rPr lang="en-US" altLang="zh-CN" b="1" dirty="0">
                <a:latin typeface="+mn-ea"/>
                <a:ea typeface="+mn-ea"/>
              </a:rPr>
              <a:t>=</a:t>
            </a:r>
            <a:r>
              <a:rPr lang="en-US" altLang="zh-CN" b="1" dirty="0" err="1">
                <a:latin typeface="+mn-ea"/>
                <a:ea typeface="+mn-ea"/>
              </a:rPr>
              <a:t>yOrg</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rSec</a:t>
            </a:r>
            <a:r>
              <a:rPr lang="en-US" altLang="zh-CN" b="1" dirty="0">
                <a:latin typeface="+mn-ea"/>
                <a:ea typeface="+mn-ea"/>
              </a:rPr>
              <a:t>*cos(</a:t>
            </a:r>
            <a:r>
              <a:rPr lang="en-US" altLang="zh-CN" b="1" dirty="0" err="1">
                <a:latin typeface="+mn-ea"/>
                <a:ea typeface="+mn-ea"/>
              </a:rPr>
              <a:t>sita</a:t>
            </a:r>
            <a:r>
              <a:rPr lang="en-US" altLang="zh-CN" b="1" dirty="0">
                <a:latin typeface="+mn-ea"/>
                <a:ea typeface="+mn-ea"/>
              </a:rPr>
              <a:t>));	</a:t>
            </a:r>
            <a:endParaRPr lang="zh-CN" altLang="zh-CN" b="1" dirty="0">
              <a:latin typeface="+mn-ea"/>
              <a:ea typeface="+mn-ea"/>
            </a:endParaRPr>
          </a:p>
        </p:txBody>
      </p:sp>
    </p:spTree>
    <p:extLst>
      <p:ext uri="{BB962C8B-B14F-4D97-AF65-F5344CB8AC3E}">
        <p14:creationId xmlns:p14="http://schemas.microsoft.com/office/powerpoint/2010/main" val="466388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53</a:t>
            </a:fld>
            <a:endParaRPr lang="en-US" altLang="zh-CN"/>
          </a:p>
        </p:txBody>
      </p:sp>
      <p:sp>
        <p:nvSpPr>
          <p:cNvPr id="3" name="文本框 2"/>
          <p:cNvSpPr txBox="1"/>
          <p:nvPr/>
        </p:nvSpPr>
        <p:spPr>
          <a:xfrm>
            <a:off x="-15552" y="24888"/>
            <a:ext cx="9871446" cy="7094250"/>
          </a:xfrm>
          <a:prstGeom prst="rect">
            <a:avLst/>
          </a:prstGeom>
          <a:noFill/>
        </p:spPr>
        <p:txBody>
          <a:bodyPr wrap="square" rtlCol="0">
            <a:spAutoFit/>
          </a:bodyPr>
          <a:lstStyle/>
          <a:p>
            <a:pPr>
              <a:lnSpc>
                <a:spcPts val="2500"/>
              </a:lnSpc>
            </a:pPr>
            <a:r>
              <a:rPr lang="en-US" altLang="zh-CN" b="1" dirty="0" smtClean="0">
                <a:latin typeface="+mn-ea"/>
                <a:ea typeface="+mn-ea"/>
              </a:rPr>
              <a:t>//</a:t>
            </a:r>
            <a:r>
              <a:rPr lang="zh-CN" altLang="zh-CN" b="1" dirty="0">
                <a:latin typeface="+mn-ea"/>
                <a:ea typeface="+mn-ea"/>
              </a:rPr>
              <a:t>下面求秒针的终点坐标，它的位置在秒针的反方向的长度为秒针的</a:t>
            </a:r>
            <a:r>
              <a:rPr lang="en-US" altLang="zh-CN" b="1" dirty="0">
                <a:latin typeface="+mn-ea"/>
                <a:ea typeface="+mn-ea"/>
              </a:rPr>
              <a:t>/</a:t>
            </a:r>
            <a:r>
              <a:rPr lang="en-US" altLang="zh-CN" b="1" dirty="0" smtClean="0">
                <a:latin typeface="+mn-ea"/>
                <a:ea typeface="+mn-ea"/>
              </a:rPr>
              <a:t>8</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xEnd</a:t>
            </a:r>
            <a:r>
              <a:rPr lang="en-US" altLang="zh-CN" b="1" dirty="0" smtClean="0">
                <a:latin typeface="+mn-ea"/>
                <a:ea typeface="+mn-ea"/>
              </a:rPr>
              <a:t>=</a:t>
            </a:r>
            <a:r>
              <a:rPr lang="en-US" altLang="zh-CN" b="1" dirty="0" err="1" smtClean="0">
                <a:latin typeface="+mn-ea"/>
                <a:ea typeface="+mn-ea"/>
              </a:rPr>
              <a:t>xOrg</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rClock</a:t>
            </a:r>
            <a:r>
              <a:rPr lang="en-US" altLang="zh-CN" b="1" dirty="0">
                <a:latin typeface="+mn-ea"/>
                <a:ea typeface="+mn-ea"/>
              </a:rPr>
              <a:t>*sin(sita+3.1415926)/8);</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yEnd</a:t>
            </a:r>
            <a:r>
              <a:rPr lang="en-US" altLang="zh-CN" b="1" dirty="0" smtClean="0">
                <a:latin typeface="+mn-ea"/>
                <a:ea typeface="+mn-ea"/>
              </a:rPr>
              <a:t>=</a:t>
            </a:r>
            <a:r>
              <a:rPr lang="en-US" altLang="zh-CN" b="1" dirty="0" err="1" smtClean="0">
                <a:latin typeface="+mn-ea"/>
                <a:ea typeface="+mn-ea"/>
              </a:rPr>
              <a:t>yOrg</a:t>
            </a:r>
            <a:r>
              <a:rPr lang="en-US" altLang="zh-CN" b="1" dirty="0" smtClean="0">
                <a:latin typeface="+mn-ea"/>
                <a:ea typeface="+mn-ea"/>
              </a:rPr>
              <a:t>-</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rClock</a:t>
            </a:r>
            <a:r>
              <a:rPr lang="en-US" altLang="zh-CN" b="1" dirty="0">
                <a:latin typeface="+mn-ea"/>
                <a:ea typeface="+mn-ea"/>
              </a:rPr>
              <a:t>*cos(sita+3.1415926)/8); </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MoveToEx</a:t>
            </a:r>
            <a:r>
              <a:rPr lang="en-US" altLang="zh-CN" b="1" dirty="0" smtClean="0">
                <a:latin typeface="+mn-ea"/>
                <a:ea typeface="+mn-ea"/>
              </a:rPr>
              <a:t>(</a:t>
            </a:r>
            <a:r>
              <a:rPr lang="en-US" altLang="zh-CN" b="1" dirty="0" err="1" smtClean="0">
                <a:latin typeface="+mn-ea"/>
                <a:ea typeface="+mn-ea"/>
              </a:rPr>
              <a:t>hDC,xBegin,yBegin,NULL</a:t>
            </a:r>
            <a:r>
              <a:rPr lang="en-US" altLang="zh-CN" b="1" dirty="0">
                <a:latin typeface="+mn-ea"/>
                <a:ea typeface="+mn-ea"/>
              </a:rPr>
              <a:t>);</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LineTo</a:t>
            </a:r>
            <a:r>
              <a:rPr lang="en-US" altLang="zh-CN" b="1" dirty="0" smtClean="0">
                <a:latin typeface="+mn-ea"/>
                <a:ea typeface="+mn-ea"/>
              </a:rPr>
              <a:t>(</a:t>
            </a:r>
            <a:r>
              <a:rPr lang="en-US" altLang="zh-CN" b="1" dirty="0" err="1" smtClean="0">
                <a:latin typeface="+mn-ea"/>
                <a:ea typeface="+mn-ea"/>
              </a:rPr>
              <a:t>hDC,xEnd,yEnd</a:t>
            </a:r>
            <a:r>
              <a:rPr lang="en-US" altLang="zh-CN" b="1" dirty="0">
                <a:latin typeface="+mn-ea"/>
                <a:ea typeface="+mn-ea"/>
              </a:rPr>
              <a:t>);      		//</a:t>
            </a:r>
            <a:r>
              <a:rPr lang="zh-CN" altLang="zh-CN" b="1" dirty="0">
                <a:latin typeface="+mn-ea"/>
                <a:ea typeface="+mn-ea"/>
              </a:rPr>
              <a:t>绘制秒针</a:t>
            </a:r>
          </a:p>
          <a:p>
            <a:pPr>
              <a:lnSpc>
                <a:spcPts val="2500"/>
              </a:lnSpc>
            </a:pPr>
            <a:r>
              <a:rPr lang="en-US" altLang="zh-CN" b="1" dirty="0">
                <a:latin typeface="+mn-ea"/>
                <a:ea typeface="+mn-ea"/>
              </a:rPr>
              <a:t>	</a:t>
            </a:r>
            <a:r>
              <a:rPr lang="en-US" altLang="zh-CN" b="1" dirty="0" err="1" smtClean="0">
                <a:latin typeface="+mn-ea"/>
                <a:ea typeface="+mn-ea"/>
              </a:rPr>
              <a:t>hPen</a:t>
            </a:r>
            <a:r>
              <a:rPr lang="en-US" altLang="zh-CN" b="1" dirty="0" smtClean="0">
                <a:latin typeface="+mn-ea"/>
                <a:ea typeface="+mn-ea"/>
              </a:rPr>
              <a:t>=</a:t>
            </a:r>
            <a:r>
              <a:rPr lang="en-US" altLang="zh-CN" b="1" dirty="0" err="1" smtClean="0">
                <a:latin typeface="+mn-ea"/>
                <a:ea typeface="+mn-ea"/>
              </a:rPr>
              <a:t>CreatePen</a:t>
            </a:r>
            <a:r>
              <a:rPr lang="en-US" altLang="zh-CN" b="1" dirty="0" smtClean="0">
                <a:latin typeface="+mn-ea"/>
                <a:ea typeface="+mn-ea"/>
              </a:rPr>
              <a:t>(PS_SOLID,5,RGB(0,0,0</a:t>
            </a:r>
            <a:r>
              <a:rPr lang="en-US" altLang="zh-CN" b="1" dirty="0">
                <a:latin typeface="+mn-ea"/>
                <a:ea typeface="+mn-ea"/>
              </a:rPr>
              <a:t>));</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SelectObject</a:t>
            </a:r>
            <a:r>
              <a:rPr lang="en-US" altLang="zh-CN" b="1" dirty="0" smtClean="0">
                <a:latin typeface="+mn-ea"/>
                <a:ea typeface="+mn-ea"/>
              </a:rPr>
              <a:t>(</a:t>
            </a:r>
            <a:r>
              <a:rPr lang="en-US" altLang="zh-CN" b="1" dirty="0" err="1" smtClean="0">
                <a:latin typeface="+mn-ea"/>
                <a:ea typeface="+mn-ea"/>
              </a:rPr>
              <a:t>hDC,hPen</a:t>
            </a:r>
            <a:r>
              <a:rPr lang="en-US" altLang="zh-CN" b="1" dirty="0">
                <a:latin typeface="+mn-ea"/>
                <a:ea typeface="+mn-ea"/>
              </a:rPr>
              <a:t>);</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sita</a:t>
            </a:r>
            <a:r>
              <a:rPr lang="en-US" altLang="zh-CN" b="1" dirty="0" smtClean="0">
                <a:latin typeface="+mn-ea"/>
                <a:ea typeface="+mn-ea"/>
              </a:rPr>
              <a:t>=2*3.1415926*</a:t>
            </a:r>
            <a:r>
              <a:rPr lang="en-US" altLang="zh-CN" b="1" dirty="0" err="1" smtClean="0">
                <a:latin typeface="+mn-ea"/>
                <a:ea typeface="+mn-ea"/>
              </a:rPr>
              <a:t>x.min</a:t>
            </a:r>
            <a:r>
              <a:rPr lang="en-US" altLang="zh-CN" b="1" dirty="0" smtClean="0">
                <a:latin typeface="+mn-ea"/>
                <a:ea typeface="+mn-ea"/>
              </a:rPr>
              <a:t>/60</a:t>
            </a:r>
            <a:r>
              <a:rPr lang="en-US" altLang="zh-CN" b="1" dirty="0">
                <a:latin typeface="+mn-ea"/>
                <a:ea typeface="+mn-ea"/>
              </a:rPr>
              <a:t>;</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xBegin</a:t>
            </a:r>
            <a:r>
              <a:rPr lang="en-US" altLang="zh-CN" b="1" dirty="0" smtClean="0">
                <a:latin typeface="+mn-ea"/>
                <a:ea typeface="+mn-ea"/>
              </a:rPr>
              <a:t>=</a:t>
            </a:r>
            <a:r>
              <a:rPr lang="en-US" altLang="zh-CN" b="1" dirty="0" err="1" smtClean="0">
                <a:latin typeface="+mn-ea"/>
                <a:ea typeface="+mn-ea"/>
              </a:rPr>
              <a:t>xOrg</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rMin</a:t>
            </a:r>
            <a:r>
              <a:rPr lang="en-US" altLang="zh-CN" b="1" dirty="0">
                <a:latin typeface="+mn-ea"/>
                <a:ea typeface="+mn-ea"/>
              </a:rPr>
              <a:t>*sin(</a:t>
            </a:r>
            <a:r>
              <a:rPr lang="en-US" altLang="zh-CN" b="1" dirty="0" err="1">
                <a:latin typeface="+mn-ea"/>
                <a:ea typeface="+mn-ea"/>
              </a:rPr>
              <a:t>sita</a:t>
            </a:r>
            <a:r>
              <a:rPr lang="en-US" altLang="zh-CN" b="1" dirty="0" smtClean="0">
                <a:latin typeface="+mn-ea"/>
                <a:ea typeface="+mn-ea"/>
              </a:rPr>
              <a:t>));</a:t>
            </a:r>
            <a:r>
              <a:rPr lang="en-US" altLang="zh-CN" b="1" dirty="0">
                <a:latin typeface="+mn-ea"/>
              </a:rPr>
              <a:t> //</a:t>
            </a:r>
            <a:r>
              <a:rPr lang="zh-CN" altLang="zh-CN" b="1" dirty="0">
                <a:latin typeface="+mn-ea"/>
              </a:rPr>
              <a:t>分针的起点</a:t>
            </a:r>
          </a:p>
          <a:p>
            <a:pPr>
              <a:lnSpc>
                <a:spcPts val="2500"/>
              </a:lnSpc>
            </a:pPr>
            <a:r>
              <a:rPr lang="en-US" altLang="zh-CN" b="1" dirty="0">
                <a:latin typeface="+mn-ea"/>
                <a:ea typeface="+mn-ea"/>
              </a:rPr>
              <a:t>	</a:t>
            </a:r>
            <a:r>
              <a:rPr lang="en-US" altLang="zh-CN" b="1" dirty="0" err="1" smtClean="0">
                <a:latin typeface="+mn-ea"/>
                <a:ea typeface="+mn-ea"/>
              </a:rPr>
              <a:t>yBegin</a:t>
            </a:r>
            <a:r>
              <a:rPr lang="en-US" altLang="zh-CN" b="1" dirty="0" smtClean="0">
                <a:latin typeface="+mn-ea"/>
                <a:ea typeface="+mn-ea"/>
              </a:rPr>
              <a:t>=</a:t>
            </a:r>
            <a:r>
              <a:rPr lang="en-US" altLang="zh-CN" b="1" dirty="0" err="1" smtClean="0">
                <a:latin typeface="+mn-ea"/>
                <a:ea typeface="+mn-ea"/>
              </a:rPr>
              <a:t>yOrg</a:t>
            </a:r>
            <a:r>
              <a:rPr lang="en-US" altLang="zh-CN" b="1" dirty="0" smtClean="0">
                <a:latin typeface="+mn-ea"/>
                <a:ea typeface="+mn-ea"/>
              </a:rPr>
              <a:t>-</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rMin</a:t>
            </a:r>
            <a:r>
              <a:rPr lang="en-US" altLang="zh-CN" b="1" dirty="0">
                <a:latin typeface="+mn-ea"/>
                <a:ea typeface="+mn-ea"/>
              </a:rPr>
              <a:t>*cos(</a:t>
            </a:r>
            <a:r>
              <a:rPr lang="en-US" altLang="zh-CN" b="1" dirty="0" err="1">
                <a:latin typeface="+mn-ea"/>
                <a:ea typeface="+mn-ea"/>
              </a:rPr>
              <a:t>sita</a:t>
            </a:r>
            <a:r>
              <a:rPr lang="en-US" altLang="zh-CN" b="1" dirty="0">
                <a:latin typeface="+mn-ea"/>
                <a:ea typeface="+mn-ea"/>
              </a:rPr>
              <a:t>));  				</a:t>
            </a:r>
            <a:r>
              <a:rPr lang="en-US" altLang="zh-CN" b="1" dirty="0" err="1" smtClean="0">
                <a:latin typeface="+mn-ea"/>
                <a:ea typeface="+mn-ea"/>
              </a:rPr>
              <a:t>xEnd</a:t>
            </a:r>
            <a:r>
              <a:rPr lang="en-US" altLang="zh-CN" b="1" dirty="0" smtClean="0">
                <a:latin typeface="+mn-ea"/>
                <a:ea typeface="+mn-ea"/>
              </a:rPr>
              <a:t>=</a:t>
            </a:r>
            <a:r>
              <a:rPr lang="en-US" altLang="zh-CN" b="1" dirty="0" err="1" smtClean="0">
                <a:latin typeface="+mn-ea"/>
                <a:ea typeface="+mn-ea"/>
              </a:rPr>
              <a:t>xOrg</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rClock</a:t>
            </a:r>
            <a:r>
              <a:rPr lang="en-US" altLang="zh-CN" b="1" dirty="0">
                <a:latin typeface="+mn-ea"/>
                <a:ea typeface="+mn-ea"/>
              </a:rPr>
              <a:t>*sin(sita+3.1415926)/8</a:t>
            </a:r>
            <a:r>
              <a:rPr lang="en-US" altLang="zh-CN" b="1" dirty="0" smtClean="0">
                <a:latin typeface="+mn-ea"/>
                <a:ea typeface="+mn-ea"/>
              </a:rPr>
              <a:t>);</a:t>
            </a:r>
            <a:r>
              <a:rPr lang="en-US" altLang="zh-CN" b="1" dirty="0" smtClean="0">
                <a:latin typeface="+mn-ea"/>
              </a:rPr>
              <a:t>//</a:t>
            </a:r>
            <a:r>
              <a:rPr lang="zh-CN" altLang="zh-CN" b="1" dirty="0">
                <a:latin typeface="+mn-ea"/>
              </a:rPr>
              <a:t>分</a:t>
            </a:r>
            <a:r>
              <a:rPr lang="zh-CN" altLang="zh-CN" b="1" dirty="0" smtClean="0">
                <a:latin typeface="+mn-ea"/>
              </a:rPr>
              <a:t>针终</a:t>
            </a:r>
            <a:r>
              <a:rPr lang="zh-CN" altLang="zh-CN" b="1" dirty="0">
                <a:latin typeface="+mn-ea"/>
              </a:rPr>
              <a:t>点</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yEnd</a:t>
            </a:r>
            <a:r>
              <a:rPr lang="en-US" altLang="zh-CN" b="1" dirty="0" smtClean="0">
                <a:latin typeface="+mn-ea"/>
                <a:ea typeface="+mn-ea"/>
              </a:rPr>
              <a:t>=</a:t>
            </a:r>
            <a:r>
              <a:rPr lang="en-US" altLang="zh-CN" b="1" dirty="0" err="1" smtClean="0">
                <a:latin typeface="+mn-ea"/>
                <a:ea typeface="+mn-ea"/>
              </a:rPr>
              <a:t>yOrg</a:t>
            </a:r>
            <a:r>
              <a:rPr lang="en-US" altLang="zh-CN" b="1" dirty="0" smtClean="0">
                <a:latin typeface="+mn-ea"/>
                <a:ea typeface="+mn-ea"/>
              </a:rPr>
              <a:t>-</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rClock</a:t>
            </a:r>
            <a:r>
              <a:rPr lang="en-US" altLang="zh-CN" b="1" dirty="0">
                <a:latin typeface="+mn-ea"/>
                <a:ea typeface="+mn-ea"/>
              </a:rPr>
              <a:t>*cos(sita+3.1415926)/8);  	</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MoveToEx</a:t>
            </a:r>
            <a:r>
              <a:rPr lang="en-US" altLang="zh-CN" b="1" dirty="0" smtClean="0">
                <a:latin typeface="+mn-ea"/>
                <a:ea typeface="+mn-ea"/>
              </a:rPr>
              <a:t>(</a:t>
            </a:r>
            <a:r>
              <a:rPr lang="en-US" altLang="zh-CN" b="1" dirty="0" err="1" smtClean="0">
                <a:latin typeface="+mn-ea"/>
                <a:ea typeface="+mn-ea"/>
              </a:rPr>
              <a:t>hDC,xBegin,yBegin,NULL</a:t>
            </a:r>
            <a:r>
              <a:rPr lang="en-US" altLang="zh-CN" b="1" dirty="0">
                <a:latin typeface="+mn-ea"/>
                <a:ea typeface="+mn-ea"/>
              </a:rPr>
              <a:t>);</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LineTo</a:t>
            </a:r>
            <a:r>
              <a:rPr lang="en-US" altLang="zh-CN" b="1" dirty="0" smtClean="0">
                <a:latin typeface="+mn-ea"/>
                <a:ea typeface="+mn-ea"/>
              </a:rPr>
              <a:t>(</a:t>
            </a:r>
            <a:r>
              <a:rPr lang="en-US" altLang="zh-CN" b="1" dirty="0" err="1" smtClean="0">
                <a:latin typeface="+mn-ea"/>
                <a:ea typeface="+mn-ea"/>
              </a:rPr>
              <a:t>hDC,xEnd,yEnd</a:t>
            </a:r>
            <a:r>
              <a:rPr lang="en-US" altLang="zh-CN" b="1" dirty="0">
                <a:latin typeface="+mn-ea"/>
                <a:ea typeface="+mn-ea"/>
              </a:rPr>
              <a:t>);	</a:t>
            </a:r>
            <a:r>
              <a:rPr lang="en-US" altLang="zh-CN" b="1" dirty="0" smtClean="0">
                <a:latin typeface="+mn-ea"/>
                <a:ea typeface="+mn-ea"/>
              </a:rPr>
              <a:t>		</a:t>
            </a:r>
            <a:r>
              <a:rPr lang="en-US" altLang="zh-CN" b="1" dirty="0" smtClean="0">
                <a:latin typeface="+mn-ea"/>
              </a:rPr>
              <a:t>//</a:t>
            </a:r>
            <a:r>
              <a:rPr lang="zh-CN" altLang="zh-CN" b="1" dirty="0">
                <a:latin typeface="+mn-ea"/>
              </a:rPr>
              <a:t>绘制分针</a:t>
            </a:r>
          </a:p>
          <a:p>
            <a:pPr>
              <a:lnSpc>
                <a:spcPts val="2500"/>
              </a:lnSpc>
            </a:pPr>
            <a:r>
              <a:rPr lang="en-US" altLang="zh-CN" b="1" dirty="0">
                <a:latin typeface="+mn-ea"/>
                <a:ea typeface="+mn-ea"/>
              </a:rPr>
              <a:t>	</a:t>
            </a:r>
            <a:r>
              <a:rPr lang="en-US" altLang="zh-CN" b="1" dirty="0" err="1" smtClean="0">
                <a:latin typeface="+mn-ea"/>
                <a:ea typeface="+mn-ea"/>
              </a:rPr>
              <a:t>hPen</a:t>
            </a:r>
            <a:r>
              <a:rPr lang="en-US" altLang="zh-CN" b="1" dirty="0" smtClean="0">
                <a:latin typeface="+mn-ea"/>
                <a:ea typeface="+mn-ea"/>
              </a:rPr>
              <a:t>=</a:t>
            </a:r>
            <a:r>
              <a:rPr lang="en-US" altLang="zh-CN" b="1" dirty="0" err="1" smtClean="0">
                <a:latin typeface="+mn-ea"/>
                <a:ea typeface="+mn-ea"/>
              </a:rPr>
              <a:t>CreatePen</a:t>
            </a:r>
            <a:r>
              <a:rPr lang="en-US" altLang="zh-CN" b="1" dirty="0" smtClean="0">
                <a:latin typeface="+mn-ea"/>
                <a:ea typeface="+mn-ea"/>
              </a:rPr>
              <a:t>(PS_SOLID,10,RGB(0,0,0</a:t>
            </a:r>
            <a:r>
              <a:rPr lang="en-US" altLang="zh-CN" b="1" dirty="0">
                <a:latin typeface="+mn-ea"/>
                <a:ea typeface="+mn-ea"/>
              </a:rPr>
              <a:t>));</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SelectObject</a:t>
            </a:r>
            <a:r>
              <a:rPr lang="en-US" altLang="zh-CN" b="1" dirty="0" smtClean="0">
                <a:latin typeface="+mn-ea"/>
                <a:ea typeface="+mn-ea"/>
              </a:rPr>
              <a:t>(</a:t>
            </a:r>
            <a:r>
              <a:rPr lang="en-US" altLang="zh-CN" b="1" dirty="0" err="1" smtClean="0">
                <a:latin typeface="+mn-ea"/>
                <a:ea typeface="+mn-ea"/>
              </a:rPr>
              <a:t>hDC,hPen</a:t>
            </a:r>
            <a:r>
              <a:rPr lang="en-US" altLang="zh-CN" b="1" dirty="0">
                <a:latin typeface="+mn-ea"/>
                <a:ea typeface="+mn-ea"/>
              </a:rPr>
              <a:t>);</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sita</a:t>
            </a:r>
            <a:r>
              <a:rPr lang="en-US" altLang="zh-CN" b="1" dirty="0" smtClean="0">
                <a:latin typeface="+mn-ea"/>
                <a:ea typeface="+mn-ea"/>
              </a:rPr>
              <a:t>=2*3.1415926*</a:t>
            </a:r>
            <a:r>
              <a:rPr lang="en-US" altLang="zh-CN" b="1" dirty="0" err="1" smtClean="0">
                <a:latin typeface="+mn-ea"/>
                <a:ea typeface="+mn-ea"/>
              </a:rPr>
              <a:t>x.hour</a:t>
            </a:r>
            <a:r>
              <a:rPr lang="en-US" altLang="zh-CN" b="1" dirty="0" smtClean="0">
                <a:latin typeface="+mn-ea"/>
                <a:ea typeface="+mn-ea"/>
              </a:rPr>
              <a:t>/12</a:t>
            </a:r>
            <a:r>
              <a:rPr lang="en-US" altLang="zh-CN" b="1" dirty="0">
                <a:latin typeface="+mn-ea"/>
                <a:ea typeface="+mn-ea"/>
              </a:rPr>
              <a:t>;</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xBegin</a:t>
            </a:r>
            <a:r>
              <a:rPr lang="en-US" altLang="zh-CN" b="1" dirty="0" smtClean="0">
                <a:latin typeface="+mn-ea"/>
                <a:ea typeface="+mn-ea"/>
              </a:rPr>
              <a:t>=</a:t>
            </a:r>
            <a:r>
              <a:rPr lang="en-US" altLang="zh-CN" b="1" dirty="0" err="1" smtClean="0">
                <a:latin typeface="+mn-ea"/>
                <a:ea typeface="+mn-ea"/>
              </a:rPr>
              <a:t>xOrg</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rHour</a:t>
            </a:r>
            <a:r>
              <a:rPr lang="en-US" altLang="zh-CN" b="1" dirty="0">
                <a:latin typeface="+mn-ea"/>
                <a:ea typeface="+mn-ea"/>
              </a:rPr>
              <a:t>*sin(</a:t>
            </a:r>
            <a:r>
              <a:rPr lang="en-US" altLang="zh-CN" b="1" dirty="0" err="1">
                <a:latin typeface="+mn-ea"/>
                <a:ea typeface="+mn-ea"/>
              </a:rPr>
              <a:t>sita</a:t>
            </a:r>
            <a:r>
              <a:rPr lang="en-US" altLang="zh-CN" b="1" dirty="0">
                <a:latin typeface="+mn-ea"/>
                <a:ea typeface="+mn-ea"/>
              </a:rPr>
              <a:t>));</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yBegin</a:t>
            </a:r>
            <a:r>
              <a:rPr lang="en-US" altLang="zh-CN" b="1" dirty="0" smtClean="0">
                <a:latin typeface="+mn-ea"/>
                <a:ea typeface="+mn-ea"/>
              </a:rPr>
              <a:t>=</a:t>
            </a:r>
            <a:r>
              <a:rPr lang="en-US" altLang="zh-CN" b="1" dirty="0" err="1" smtClean="0">
                <a:latin typeface="+mn-ea"/>
                <a:ea typeface="+mn-ea"/>
              </a:rPr>
              <a:t>yOrg</a:t>
            </a:r>
            <a:r>
              <a:rPr lang="en-US" altLang="zh-CN" b="1" dirty="0" smtClean="0">
                <a:latin typeface="+mn-ea"/>
                <a:ea typeface="+mn-ea"/>
              </a:rPr>
              <a:t>-</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rHour</a:t>
            </a:r>
            <a:r>
              <a:rPr lang="en-US" altLang="zh-CN" b="1" dirty="0">
                <a:latin typeface="+mn-ea"/>
                <a:ea typeface="+mn-ea"/>
              </a:rPr>
              <a:t>*cos(</a:t>
            </a:r>
            <a:r>
              <a:rPr lang="en-US" altLang="zh-CN" b="1" dirty="0" err="1">
                <a:latin typeface="+mn-ea"/>
                <a:ea typeface="+mn-ea"/>
              </a:rPr>
              <a:t>sita</a:t>
            </a:r>
            <a:r>
              <a:rPr lang="en-US" altLang="zh-CN" b="1" dirty="0">
                <a:latin typeface="+mn-ea"/>
                <a:ea typeface="+mn-ea"/>
              </a:rPr>
              <a:t>));</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xEnd</a:t>
            </a:r>
            <a:r>
              <a:rPr lang="en-US" altLang="zh-CN" b="1" dirty="0" smtClean="0">
                <a:latin typeface="+mn-ea"/>
                <a:ea typeface="+mn-ea"/>
              </a:rPr>
              <a:t>=</a:t>
            </a:r>
            <a:r>
              <a:rPr lang="en-US" altLang="zh-CN" b="1" dirty="0" err="1" smtClean="0">
                <a:latin typeface="+mn-ea"/>
                <a:ea typeface="+mn-ea"/>
              </a:rPr>
              <a:t>xOrg</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rClock</a:t>
            </a:r>
            <a:r>
              <a:rPr lang="en-US" altLang="zh-CN" b="1" dirty="0">
                <a:latin typeface="+mn-ea"/>
                <a:ea typeface="+mn-ea"/>
              </a:rPr>
              <a:t>*sin(sita+3.1415926)/8);</a:t>
            </a:r>
            <a:endParaRPr lang="zh-CN" altLang="zh-CN" b="1" dirty="0">
              <a:latin typeface="+mn-ea"/>
              <a:ea typeface="+mn-ea"/>
            </a:endParaRPr>
          </a:p>
          <a:p>
            <a:pPr>
              <a:lnSpc>
                <a:spcPts val="2500"/>
              </a:lnSpc>
            </a:pPr>
            <a:r>
              <a:rPr lang="en-US" altLang="zh-CN" b="1" dirty="0">
                <a:latin typeface="+mn-ea"/>
                <a:ea typeface="+mn-ea"/>
              </a:rPr>
              <a:t>	</a:t>
            </a:r>
            <a:r>
              <a:rPr lang="en-US" altLang="zh-CN" b="1" dirty="0" err="1" smtClean="0">
                <a:latin typeface="+mn-ea"/>
                <a:ea typeface="+mn-ea"/>
              </a:rPr>
              <a:t>yEnd</a:t>
            </a:r>
            <a:r>
              <a:rPr lang="en-US" altLang="zh-CN" b="1" dirty="0" smtClean="0">
                <a:latin typeface="+mn-ea"/>
                <a:ea typeface="+mn-ea"/>
              </a:rPr>
              <a:t>=</a:t>
            </a:r>
            <a:r>
              <a:rPr lang="en-US" altLang="zh-CN" b="1" dirty="0" err="1" smtClean="0">
                <a:latin typeface="+mn-ea"/>
                <a:ea typeface="+mn-ea"/>
              </a:rPr>
              <a:t>yOrg</a:t>
            </a:r>
            <a:r>
              <a:rPr lang="en-US" altLang="zh-CN" b="1" dirty="0" smtClean="0">
                <a:latin typeface="+mn-ea"/>
                <a:ea typeface="+mn-ea"/>
              </a:rPr>
              <a:t>-</a:t>
            </a:r>
            <a:r>
              <a:rPr lang="en-US" altLang="zh-CN" b="1" dirty="0">
                <a:latin typeface="+mn-ea"/>
                <a:ea typeface="+mn-ea"/>
              </a:rPr>
              <a:t>(</a:t>
            </a:r>
            <a:r>
              <a:rPr lang="en-US" altLang="zh-CN" b="1" dirty="0" err="1">
                <a:latin typeface="+mn-ea"/>
                <a:ea typeface="+mn-ea"/>
              </a:rPr>
              <a:t>int</a:t>
            </a:r>
            <a:r>
              <a:rPr lang="en-US" altLang="zh-CN" b="1" dirty="0">
                <a:latin typeface="+mn-ea"/>
                <a:ea typeface="+mn-ea"/>
              </a:rPr>
              <a:t>)(</a:t>
            </a:r>
            <a:r>
              <a:rPr lang="en-US" altLang="zh-CN" b="1" dirty="0" err="1">
                <a:latin typeface="+mn-ea"/>
                <a:ea typeface="+mn-ea"/>
              </a:rPr>
              <a:t>rClock</a:t>
            </a:r>
            <a:r>
              <a:rPr lang="en-US" altLang="zh-CN" b="1" dirty="0">
                <a:latin typeface="+mn-ea"/>
                <a:ea typeface="+mn-ea"/>
              </a:rPr>
              <a:t>*cos(sita+3.1415926)/8</a:t>
            </a:r>
            <a:r>
              <a:rPr lang="en-US" altLang="zh-CN" b="1" dirty="0" smtClean="0">
                <a:latin typeface="+mn-ea"/>
                <a:ea typeface="+mn-ea"/>
              </a:rPr>
              <a:t>);</a:t>
            </a:r>
            <a:endParaRPr lang="zh-CN" altLang="zh-CN" b="1" dirty="0">
              <a:latin typeface="+mn-ea"/>
              <a:ea typeface="+mn-ea"/>
            </a:endParaRPr>
          </a:p>
        </p:txBody>
      </p:sp>
    </p:spTree>
    <p:extLst>
      <p:ext uri="{BB962C8B-B14F-4D97-AF65-F5344CB8AC3E}">
        <p14:creationId xmlns:p14="http://schemas.microsoft.com/office/powerpoint/2010/main" val="12700238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54</a:t>
            </a:fld>
            <a:endParaRPr lang="en-US" altLang="zh-CN"/>
          </a:p>
        </p:txBody>
      </p:sp>
      <p:sp>
        <p:nvSpPr>
          <p:cNvPr id="3" name="文本框 2"/>
          <p:cNvSpPr txBox="1"/>
          <p:nvPr/>
        </p:nvSpPr>
        <p:spPr>
          <a:xfrm>
            <a:off x="-15552" y="24888"/>
            <a:ext cx="9871446" cy="7171194"/>
          </a:xfrm>
          <a:prstGeom prst="rect">
            <a:avLst/>
          </a:prstGeom>
          <a:noFill/>
        </p:spPr>
        <p:txBody>
          <a:bodyPr wrap="square" rtlCol="0">
            <a:spAutoFit/>
          </a:bodyPr>
          <a:lstStyle/>
          <a:p>
            <a:pPr>
              <a:lnSpc>
                <a:spcPts val="2400"/>
              </a:lnSpc>
            </a:pPr>
            <a:r>
              <a:rPr lang="en-US" altLang="zh-CN" b="1" dirty="0" smtClean="0">
                <a:latin typeface="+mn-ea"/>
                <a:ea typeface="+mn-ea"/>
              </a:rPr>
              <a:t>  </a:t>
            </a:r>
            <a:r>
              <a:rPr lang="en-US" altLang="zh-CN" b="1" dirty="0" err="1">
                <a:latin typeface="+mn-ea"/>
                <a:ea typeface="+mn-ea"/>
              </a:rPr>
              <a:t>MoveToEx</a:t>
            </a:r>
            <a:r>
              <a:rPr lang="en-US" altLang="zh-CN" b="1" dirty="0">
                <a:latin typeface="+mn-ea"/>
                <a:ea typeface="+mn-ea"/>
              </a:rPr>
              <a:t>(</a:t>
            </a:r>
            <a:r>
              <a:rPr lang="en-US" altLang="zh-CN" b="1" dirty="0" err="1">
                <a:latin typeface="+mn-ea"/>
                <a:ea typeface="+mn-ea"/>
              </a:rPr>
              <a:t>hDC,xBegin,yBegin,NULL</a:t>
            </a:r>
            <a:r>
              <a:rPr lang="en-US" altLang="zh-CN" b="1" dirty="0">
                <a:latin typeface="+mn-ea"/>
                <a:ea typeface="+mn-ea"/>
              </a:rPr>
              <a:t>);</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err="1">
                <a:latin typeface="+mn-ea"/>
                <a:ea typeface="+mn-ea"/>
              </a:rPr>
              <a:t>LineTo</a:t>
            </a:r>
            <a:r>
              <a:rPr lang="en-US" altLang="zh-CN" b="1" dirty="0">
                <a:latin typeface="+mn-ea"/>
                <a:ea typeface="+mn-ea"/>
              </a:rPr>
              <a:t>(</a:t>
            </a:r>
            <a:r>
              <a:rPr lang="en-US" altLang="zh-CN" b="1" dirty="0" err="1">
                <a:latin typeface="+mn-ea"/>
                <a:ea typeface="+mn-ea"/>
              </a:rPr>
              <a:t>hDC,xEnd,yEnd</a:t>
            </a:r>
            <a:r>
              <a:rPr lang="en-US" altLang="zh-CN" b="1" dirty="0" smtClean="0">
                <a:latin typeface="+mn-ea"/>
                <a:ea typeface="+mn-ea"/>
              </a:rPr>
              <a:t>);</a:t>
            </a:r>
            <a:r>
              <a:rPr lang="en-US" altLang="zh-CN" b="1" dirty="0">
                <a:latin typeface="+mn-ea"/>
                <a:ea typeface="+mn-ea"/>
              </a:rPr>
              <a:t>				//</a:t>
            </a:r>
            <a:r>
              <a:rPr lang="zh-CN" altLang="zh-CN" b="1" dirty="0">
                <a:latin typeface="+mn-ea"/>
                <a:ea typeface="+mn-ea"/>
              </a:rPr>
              <a:t>绘制时针</a:t>
            </a:r>
          </a:p>
          <a:p>
            <a:pPr>
              <a:lnSpc>
                <a:spcPts val="24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DeleteObject</a:t>
            </a:r>
            <a:r>
              <a:rPr lang="en-US" altLang="zh-CN" b="1" dirty="0" smtClean="0">
                <a:latin typeface="+mn-ea"/>
                <a:ea typeface="+mn-ea"/>
              </a:rPr>
              <a:t>(</a:t>
            </a:r>
            <a:r>
              <a:rPr lang="en-US" altLang="zh-CN" b="1" dirty="0" err="1" smtClean="0">
                <a:latin typeface="+mn-ea"/>
                <a:ea typeface="+mn-ea"/>
              </a:rPr>
              <a:t>hPen</a:t>
            </a:r>
            <a:r>
              <a:rPr lang="en-US" altLang="zh-CN" b="1" dirty="0">
                <a:latin typeface="+mn-ea"/>
                <a:ea typeface="+mn-ea"/>
              </a:rPr>
              <a:t>);</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err="1">
                <a:latin typeface="+mn-ea"/>
                <a:ea typeface="+mn-ea"/>
              </a:rPr>
              <a:t>DeleteObject</a:t>
            </a:r>
            <a:r>
              <a:rPr lang="en-US" altLang="zh-CN" b="1" dirty="0">
                <a:latin typeface="+mn-ea"/>
                <a:ea typeface="+mn-ea"/>
              </a:rPr>
              <a:t>(</a:t>
            </a:r>
            <a:r>
              <a:rPr lang="en-US" altLang="zh-CN" b="1" dirty="0" err="1">
                <a:latin typeface="+mn-ea"/>
                <a:ea typeface="+mn-ea"/>
              </a:rPr>
              <a:t>hBrush</a:t>
            </a:r>
            <a:r>
              <a:rPr lang="en-US" altLang="zh-CN" b="1" dirty="0">
                <a:latin typeface="+mn-ea"/>
                <a:ea typeface="+mn-ea"/>
              </a:rPr>
              <a:t>);</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err="1">
                <a:latin typeface="+mn-ea"/>
                <a:ea typeface="+mn-ea"/>
              </a:rPr>
              <a:t>EndPaint</a:t>
            </a:r>
            <a:r>
              <a:rPr lang="en-US" altLang="zh-CN" b="1" dirty="0">
                <a:latin typeface="+mn-ea"/>
                <a:ea typeface="+mn-ea"/>
              </a:rPr>
              <a:t>(</a:t>
            </a:r>
            <a:r>
              <a:rPr lang="en-US" altLang="zh-CN" b="1" dirty="0" err="1">
                <a:latin typeface="+mn-ea"/>
                <a:ea typeface="+mn-ea"/>
              </a:rPr>
              <a:t>hWnd</a:t>
            </a:r>
            <a:r>
              <a:rPr lang="en-US" altLang="zh-CN" b="1" dirty="0">
                <a:latin typeface="+mn-ea"/>
                <a:ea typeface="+mn-ea"/>
              </a:rPr>
              <a:t>,&amp;</a:t>
            </a:r>
            <a:r>
              <a:rPr lang="en-US" altLang="zh-CN" b="1" dirty="0" err="1">
                <a:latin typeface="+mn-ea"/>
                <a:ea typeface="+mn-ea"/>
              </a:rPr>
              <a:t>ps</a:t>
            </a:r>
            <a:r>
              <a:rPr lang="en-US" altLang="zh-CN" b="1" dirty="0">
                <a:latin typeface="+mn-ea"/>
                <a:ea typeface="+mn-ea"/>
              </a:rPr>
              <a:t>);  </a:t>
            </a:r>
            <a:r>
              <a:rPr lang="en-US" altLang="zh-CN" b="1" dirty="0" smtClean="0">
                <a:latin typeface="+mn-ea"/>
                <a:ea typeface="+mn-ea"/>
              </a:rPr>
              <a:t>	</a:t>
            </a:r>
            <a:r>
              <a:rPr lang="en-US" altLang="zh-CN" b="1" dirty="0">
                <a:latin typeface="+mn-ea"/>
                <a:ea typeface="+mn-ea"/>
              </a:rPr>
              <a:t>				//</a:t>
            </a:r>
            <a:r>
              <a:rPr lang="zh-CN" altLang="zh-CN" b="1" dirty="0">
                <a:latin typeface="+mn-ea"/>
                <a:ea typeface="+mn-ea"/>
              </a:rPr>
              <a:t>结束绘图</a:t>
            </a:r>
          </a:p>
          <a:p>
            <a:pPr>
              <a:lnSpc>
                <a:spcPts val="2400"/>
              </a:lnSpc>
            </a:pPr>
            <a:r>
              <a:rPr lang="en-US" altLang="zh-CN" b="1" dirty="0" smtClean="0">
                <a:latin typeface="+mn-ea"/>
                <a:ea typeface="+mn-ea"/>
              </a:rPr>
              <a:t>  </a:t>
            </a:r>
            <a:r>
              <a:rPr lang="en-US" altLang="zh-CN" b="1" dirty="0">
                <a:latin typeface="+mn-ea"/>
                <a:ea typeface="+mn-ea"/>
              </a:rPr>
              <a:t>break;</a:t>
            </a:r>
            <a:endParaRPr lang="zh-CN" altLang="zh-CN" b="1" dirty="0">
              <a:latin typeface="+mn-ea"/>
              <a:ea typeface="+mn-ea"/>
            </a:endParaRPr>
          </a:p>
          <a:p>
            <a:pPr>
              <a:lnSpc>
                <a:spcPts val="2400"/>
              </a:lnSpc>
            </a:pPr>
            <a:r>
              <a:rPr lang="en-US" altLang="zh-CN" b="1" dirty="0" smtClean="0">
                <a:latin typeface="+mn-ea"/>
                <a:ea typeface="+mn-ea"/>
              </a:rPr>
              <a:t> case </a:t>
            </a:r>
            <a:r>
              <a:rPr lang="en-US" altLang="zh-CN" b="1" dirty="0">
                <a:latin typeface="+mn-ea"/>
                <a:ea typeface="+mn-ea"/>
              </a:rPr>
              <a:t>WM_TIMER:    			//</a:t>
            </a:r>
            <a:r>
              <a:rPr lang="zh-CN" altLang="zh-CN" b="1" dirty="0">
                <a:latin typeface="+mn-ea"/>
                <a:ea typeface="+mn-ea"/>
              </a:rPr>
              <a:t>响应定时器发出的定时消息</a:t>
            </a:r>
          </a:p>
          <a:p>
            <a:pPr>
              <a:lnSpc>
                <a:spcPts val="2400"/>
              </a:lnSpc>
            </a:pPr>
            <a:r>
              <a:rPr lang="en-US" altLang="zh-CN" b="1" dirty="0">
                <a:latin typeface="+mn-ea"/>
                <a:ea typeface="+mn-ea"/>
              </a:rPr>
              <a:t> </a:t>
            </a:r>
            <a:r>
              <a:rPr lang="en-US" altLang="zh-CN" b="1" dirty="0" smtClean="0">
                <a:latin typeface="+mn-ea"/>
                <a:ea typeface="+mn-ea"/>
              </a:rPr>
              <a:t> if(</a:t>
            </a:r>
            <a:r>
              <a:rPr lang="en-US" altLang="zh-CN" b="1" dirty="0" err="1" smtClean="0">
                <a:latin typeface="+mn-ea"/>
                <a:ea typeface="+mn-ea"/>
              </a:rPr>
              <a:t>wParam</a:t>
            </a:r>
            <a:r>
              <a:rPr lang="en-US" altLang="zh-CN" b="1" dirty="0">
                <a:latin typeface="+mn-ea"/>
                <a:ea typeface="+mn-ea"/>
              </a:rPr>
              <a:t>==9999) 	//</a:t>
            </a:r>
            <a:r>
              <a:rPr lang="zh-CN" altLang="zh-CN" b="1" dirty="0">
                <a:latin typeface="+mn-ea"/>
                <a:ea typeface="+mn-ea"/>
              </a:rPr>
              <a:t>判断是否是设置的定时器发出的消息</a:t>
            </a:r>
          </a:p>
          <a:p>
            <a:pPr>
              <a:lnSpc>
                <a:spcPts val="2400"/>
              </a:lnSpc>
            </a:pPr>
            <a:r>
              <a:rPr lang="en-US" altLang="zh-CN" b="1" dirty="0">
                <a:latin typeface="+mn-ea"/>
                <a:ea typeface="+mn-ea"/>
              </a:rPr>
              <a:t>	</a:t>
            </a:r>
            <a:r>
              <a:rPr lang="en-US" altLang="zh-CN" b="1" dirty="0" err="1" smtClean="0">
                <a:latin typeface="+mn-ea"/>
                <a:ea typeface="+mn-ea"/>
              </a:rPr>
              <a:t>InvalidateRect</a:t>
            </a:r>
            <a:r>
              <a:rPr lang="en-US" altLang="zh-CN" b="1" dirty="0" smtClean="0">
                <a:latin typeface="+mn-ea"/>
                <a:ea typeface="+mn-ea"/>
              </a:rPr>
              <a:t>(</a:t>
            </a:r>
            <a:r>
              <a:rPr lang="en-US" altLang="zh-CN" b="1" dirty="0" err="1" smtClean="0">
                <a:latin typeface="+mn-ea"/>
                <a:ea typeface="+mn-ea"/>
              </a:rPr>
              <a:t>hWnd,NULL,true</a:t>
            </a:r>
            <a:r>
              <a:rPr lang="en-US" altLang="zh-CN" b="1" dirty="0">
                <a:latin typeface="+mn-ea"/>
                <a:ea typeface="+mn-ea"/>
              </a:rPr>
              <a:t>);   	//</a:t>
            </a:r>
            <a:r>
              <a:rPr lang="zh-CN" altLang="zh-CN" b="1" dirty="0">
                <a:latin typeface="+mn-ea"/>
                <a:ea typeface="+mn-ea"/>
              </a:rPr>
              <a:t>刷新屏幕</a:t>
            </a:r>
          </a:p>
          <a:p>
            <a:pPr>
              <a:lnSpc>
                <a:spcPts val="2400"/>
              </a:lnSpc>
            </a:pPr>
            <a:r>
              <a:rPr lang="en-US" altLang="zh-CN" b="1" dirty="0">
                <a:latin typeface="+mn-ea"/>
                <a:ea typeface="+mn-ea"/>
              </a:rPr>
              <a:t>	</a:t>
            </a:r>
            <a:r>
              <a:rPr lang="en-US" altLang="zh-CN" b="1" dirty="0" smtClean="0">
                <a:latin typeface="+mn-ea"/>
                <a:ea typeface="+mn-ea"/>
              </a:rPr>
              <a:t>break</a:t>
            </a:r>
            <a:r>
              <a:rPr lang="en-US" altLang="zh-CN" b="1" dirty="0">
                <a:latin typeface="+mn-ea"/>
                <a:ea typeface="+mn-ea"/>
              </a:rPr>
              <a:t>;</a:t>
            </a:r>
            <a:endParaRPr lang="zh-CN" altLang="zh-CN" b="1" dirty="0">
              <a:latin typeface="+mn-ea"/>
              <a:ea typeface="+mn-ea"/>
            </a:endParaRPr>
          </a:p>
          <a:p>
            <a:pPr>
              <a:lnSpc>
                <a:spcPts val="2400"/>
              </a:lnSpc>
            </a:pPr>
            <a:r>
              <a:rPr lang="en-US" altLang="zh-CN" b="1" dirty="0" smtClean="0">
                <a:latin typeface="+mn-ea"/>
                <a:ea typeface="+mn-ea"/>
              </a:rPr>
              <a:t> case </a:t>
            </a:r>
            <a:r>
              <a:rPr lang="en-US" altLang="zh-CN" b="1" dirty="0">
                <a:latin typeface="+mn-ea"/>
                <a:ea typeface="+mn-ea"/>
              </a:rPr>
              <a:t>WM_SIZE:				//</a:t>
            </a:r>
            <a:r>
              <a:rPr lang="zh-CN" altLang="zh-CN" b="1" dirty="0">
                <a:latin typeface="+mn-ea"/>
                <a:ea typeface="+mn-ea"/>
              </a:rPr>
              <a:t>窗口尺寸改变时，刷新窗口</a:t>
            </a:r>
          </a:p>
          <a:p>
            <a:pPr>
              <a:lnSpc>
                <a:spcPts val="2400"/>
              </a:lnSpc>
            </a:pPr>
            <a:r>
              <a:rPr lang="en-US" altLang="zh-CN" b="1" dirty="0">
                <a:latin typeface="+mn-ea"/>
                <a:ea typeface="+mn-ea"/>
              </a:rPr>
              <a:t> </a:t>
            </a:r>
            <a:r>
              <a:rPr lang="en-US" altLang="zh-CN" b="1" dirty="0" smtClean="0">
                <a:latin typeface="+mn-ea"/>
                <a:ea typeface="+mn-ea"/>
              </a:rPr>
              <a:t> </a:t>
            </a:r>
            <a:r>
              <a:rPr lang="en-US" altLang="zh-CN" b="1" dirty="0" err="1" smtClean="0">
                <a:latin typeface="+mn-ea"/>
                <a:ea typeface="+mn-ea"/>
              </a:rPr>
              <a:t>InvalidateRect</a:t>
            </a:r>
            <a:r>
              <a:rPr lang="en-US" altLang="zh-CN" b="1" dirty="0" smtClean="0">
                <a:latin typeface="+mn-ea"/>
                <a:ea typeface="+mn-ea"/>
              </a:rPr>
              <a:t>(</a:t>
            </a:r>
            <a:r>
              <a:rPr lang="en-US" altLang="zh-CN" b="1" dirty="0" err="1" smtClean="0">
                <a:latin typeface="+mn-ea"/>
                <a:ea typeface="+mn-ea"/>
              </a:rPr>
              <a:t>hWnd,NULL,true</a:t>
            </a:r>
            <a:r>
              <a:rPr lang="en-US" altLang="zh-CN" b="1" dirty="0" smtClean="0">
                <a:latin typeface="+mn-ea"/>
                <a:ea typeface="+mn-ea"/>
              </a:rPr>
              <a:t>);</a:t>
            </a:r>
          </a:p>
          <a:p>
            <a:pPr>
              <a:lnSpc>
                <a:spcPts val="2400"/>
              </a:lnSpc>
            </a:pPr>
            <a:r>
              <a:rPr lang="en-US" altLang="zh-CN" dirty="0"/>
              <a:t> </a:t>
            </a:r>
            <a:r>
              <a:rPr lang="en-US" altLang="zh-CN" dirty="0" smtClean="0"/>
              <a:t>   </a:t>
            </a:r>
            <a:r>
              <a:rPr lang="en-US" altLang="zh-CN" dirty="0" err="1" smtClean="0"/>
              <a:t>x.sec</a:t>
            </a:r>
            <a:r>
              <a:rPr lang="en-US" altLang="zh-CN" dirty="0" smtClean="0"/>
              <a:t>-</a:t>
            </a:r>
            <a:r>
              <a:rPr lang="en-US" altLang="zh-CN" dirty="0"/>
              <a:t>-;//</a:t>
            </a:r>
            <a:r>
              <a:rPr lang="zh-CN" altLang="en-US" dirty="0"/>
              <a:t>处理窗口缩放过程的秒针异常</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a:latin typeface="+mn-ea"/>
                <a:ea typeface="+mn-ea"/>
              </a:rPr>
              <a:t>break;</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a:latin typeface="+mn-ea"/>
                <a:ea typeface="+mn-ea"/>
              </a:rPr>
              <a:t>case WM_DESTROY:</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err="1">
                <a:latin typeface="+mn-ea"/>
                <a:ea typeface="+mn-ea"/>
              </a:rPr>
              <a:t>PostQuitMessage</a:t>
            </a:r>
            <a:r>
              <a:rPr lang="en-US" altLang="zh-CN" b="1" dirty="0">
                <a:latin typeface="+mn-ea"/>
                <a:ea typeface="+mn-ea"/>
              </a:rPr>
              <a:t>(0);	</a:t>
            </a:r>
            <a:r>
              <a:rPr lang="en-US" altLang="zh-CN" b="1" dirty="0" smtClean="0">
                <a:latin typeface="+mn-ea"/>
                <a:ea typeface="+mn-ea"/>
              </a:rPr>
              <a:t>//</a:t>
            </a:r>
            <a:r>
              <a:rPr lang="zh-CN" altLang="zh-CN" b="1" dirty="0">
                <a:latin typeface="+mn-ea"/>
                <a:ea typeface="+mn-ea"/>
              </a:rPr>
              <a:t>调用</a:t>
            </a:r>
            <a:r>
              <a:rPr lang="en-US" altLang="zh-CN" b="1" dirty="0" err="1">
                <a:latin typeface="+mn-ea"/>
                <a:ea typeface="+mn-ea"/>
              </a:rPr>
              <a:t>PostQuitMessage</a:t>
            </a:r>
            <a:r>
              <a:rPr lang="zh-CN" altLang="zh-CN" b="1" dirty="0">
                <a:latin typeface="+mn-ea"/>
                <a:ea typeface="+mn-ea"/>
              </a:rPr>
              <a:t>发出</a:t>
            </a:r>
            <a:r>
              <a:rPr lang="en-US" altLang="zh-CN" b="1" dirty="0">
                <a:latin typeface="+mn-ea"/>
                <a:ea typeface="+mn-ea"/>
              </a:rPr>
              <a:t>WM_QUIT</a:t>
            </a:r>
            <a:r>
              <a:rPr lang="zh-CN" altLang="zh-CN" b="1" dirty="0">
                <a:latin typeface="+mn-ea"/>
                <a:ea typeface="+mn-ea"/>
              </a:rPr>
              <a:t>消息</a:t>
            </a:r>
          </a:p>
          <a:p>
            <a:pPr>
              <a:lnSpc>
                <a:spcPts val="2400"/>
              </a:lnSpc>
            </a:pPr>
            <a:r>
              <a:rPr lang="en-US" altLang="zh-CN" b="1" dirty="0">
                <a:latin typeface="+mn-ea"/>
                <a:ea typeface="+mn-ea"/>
              </a:rPr>
              <a:t>  </a:t>
            </a:r>
            <a:r>
              <a:rPr lang="en-US" altLang="zh-CN" b="1" dirty="0" smtClean="0">
                <a:latin typeface="+mn-ea"/>
                <a:ea typeface="+mn-ea"/>
              </a:rPr>
              <a:t>break</a:t>
            </a:r>
            <a:r>
              <a:rPr lang="en-US" altLang="zh-CN" b="1" dirty="0">
                <a:latin typeface="+mn-ea"/>
                <a:ea typeface="+mn-ea"/>
              </a:rPr>
              <a:t>;</a:t>
            </a:r>
            <a:endParaRPr lang="zh-CN" altLang="zh-CN" b="1" dirty="0">
              <a:latin typeface="+mn-ea"/>
              <a:ea typeface="+mn-ea"/>
            </a:endParaRPr>
          </a:p>
          <a:p>
            <a:pPr>
              <a:lnSpc>
                <a:spcPts val="2400"/>
              </a:lnSpc>
            </a:pPr>
            <a:r>
              <a:rPr lang="en-US" altLang="zh-CN" b="1" dirty="0">
                <a:latin typeface="+mn-ea"/>
                <a:ea typeface="+mn-ea"/>
              </a:rPr>
              <a:t> </a:t>
            </a:r>
            <a:r>
              <a:rPr lang="en-US" altLang="zh-CN" b="1" dirty="0" smtClean="0">
                <a:latin typeface="+mn-ea"/>
                <a:ea typeface="+mn-ea"/>
              </a:rPr>
              <a:t>default</a:t>
            </a:r>
            <a:r>
              <a:rPr lang="en-US" altLang="zh-CN" b="1" dirty="0">
                <a:latin typeface="+mn-ea"/>
                <a:ea typeface="+mn-ea"/>
              </a:rPr>
              <a:t>:</a:t>
            </a:r>
            <a:endParaRPr lang="zh-CN" altLang="zh-CN" b="1" dirty="0">
              <a:latin typeface="+mn-ea"/>
              <a:ea typeface="+mn-ea"/>
            </a:endParaRPr>
          </a:p>
          <a:p>
            <a:pPr>
              <a:lnSpc>
                <a:spcPts val="2400"/>
              </a:lnSpc>
            </a:pPr>
            <a:r>
              <a:rPr lang="en-US" altLang="zh-CN" b="1" dirty="0">
                <a:latin typeface="+mn-ea"/>
                <a:ea typeface="+mn-ea"/>
              </a:rPr>
              <a:t> </a:t>
            </a:r>
            <a:r>
              <a:rPr lang="en-US" altLang="zh-CN" b="1" dirty="0" smtClean="0">
                <a:latin typeface="+mn-ea"/>
                <a:ea typeface="+mn-ea"/>
              </a:rPr>
              <a:t> </a:t>
            </a:r>
            <a:r>
              <a:rPr lang="en-US" altLang="zh-CN" b="1" dirty="0">
                <a:latin typeface="+mn-ea"/>
                <a:ea typeface="+mn-ea"/>
              </a:rPr>
              <a:t>return </a:t>
            </a:r>
            <a:r>
              <a:rPr lang="en-US" altLang="zh-CN" b="1" dirty="0" err="1">
                <a:latin typeface="+mn-ea"/>
                <a:ea typeface="+mn-ea"/>
              </a:rPr>
              <a:t>DefWindowProc</a:t>
            </a:r>
            <a:r>
              <a:rPr lang="en-US" altLang="zh-CN" b="1" dirty="0">
                <a:latin typeface="+mn-ea"/>
                <a:ea typeface="+mn-ea"/>
              </a:rPr>
              <a:t>(</a:t>
            </a:r>
            <a:r>
              <a:rPr lang="en-US" altLang="zh-CN" b="1" dirty="0" err="1">
                <a:latin typeface="+mn-ea"/>
                <a:ea typeface="+mn-ea"/>
              </a:rPr>
              <a:t>hWnd,message,wParam,lParam</a:t>
            </a:r>
            <a:r>
              <a:rPr lang="en-US" altLang="zh-CN" b="1" dirty="0">
                <a:latin typeface="+mn-ea"/>
                <a:ea typeface="+mn-ea"/>
              </a:rPr>
              <a:t>);</a:t>
            </a:r>
            <a:endParaRPr lang="zh-CN" altLang="zh-CN" b="1" dirty="0">
              <a:latin typeface="+mn-ea"/>
              <a:ea typeface="+mn-ea"/>
            </a:endParaRPr>
          </a:p>
          <a:p>
            <a:pPr>
              <a:lnSpc>
                <a:spcPts val="2400"/>
              </a:lnSpc>
            </a:pPr>
            <a:r>
              <a:rPr lang="en-US" altLang="zh-CN" b="1" dirty="0">
                <a:latin typeface="+mn-ea"/>
                <a:ea typeface="+mn-ea"/>
              </a:rPr>
              <a:t> </a:t>
            </a:r>
            <a:r>
              <a:rPr lang="en-US" altLang="zh-CN" b="1" dirty="0" smtClean="0">
                <a:latin typeface="+mn-ea"/>
                <a:ea typeface="+mn-ea"/>
              </a:rPr>
              <a:t> </a:t>
            </a:r>
            <a:r>
              <a:rPr lang="en-US" altLang="zh-CN" b="1" dirty="0">
                <a:latin typeface="+mn-ea"/>
                <a:ea typeface="+mn-ea"/>
              </a:rPr>
              <a:t>break;</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a:latin typeface="+mn-ea"/>
                <a:ea typeface="+mn-ea"/>
              </a:rPr>
              <a:t>}</a:t>
            </a:r>
            <a:endParaRPr lang="zh-CN" altLang="zh-CN" b="1" dirty="0">
              <a:latin typeface="+mn-ea"/>
              <a:ea typeface="+mn-ea"/>
            </a:endParaRPr>
          </a:p>
          <a:p>
            <a:pPr>
              <a:lnSpc>
                <a:spcPts val="2400"/>
              </a:lnSpc>
            </a:pPr>
            <a:r>
              <a:rPr lang="en-US" altLang="zh-CN" b="1" dirty="0">
                <a:latin typeface="+mn-ea"/>
                <a:ea typeface="+mn-ea"/>
              </a:rPr>
              <a:t> return 0;</a:t>
            </a:r>
            <a:endParaRPr lang="zh-CN" altLang="zh-CN" b="1" dirty="0">
              <a:latin typeface="+mn-ea"/>
              <a:ea typeface="+mn-ea"/>
            </a:endParaRPr>
          </a:p>
          <a:p>
            <a:pPr>
              <a:lnSpc>
                <a:spcPts val="2400"/>
              </a:lnSpc>
            </a:pPr>
            <a:r>
              <a:rPr lang="en-US" altLang="zh-CN" b="1" dirty="0" smtClean="0">
                <a:latin typeface="+mn-ea"/>
                <a:ea typeface="+mn-ea"/>
              </a:rPr>
              <a:t>}</a:t>
            </a:r>
            <a:endParaRPr lang="zh-CN" altLang="en-US" b="1" dirty="0">
              <a:latin typeface="+mn-ea"/>
              <a:ea typeface="+mn-ea"/>
            </a:endParaRPr>
          </a:p>
        </p:txBody>
      </p:sp>
    </p:spTree>
    <p:extLst>
      <p:ext uri="{BB962C8B-B14F-4D97-AF65-F5344CB8AC3E}">
        <p14:creationId xmlns:p14="http://schemas.microsoft.com/office/powerpoint/2010/main" val="36243393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55</a:t>
            </a:fld>
            <a:endParaRPr lang="en-US" altLang="zh-CN"/>
          </a:p>
        </p:txBody>
      </p:sp>
      <p:sp>
        <p:nvSpPr>
          <p:cNvPr id="3" name="文本框 2"/>
          <p:cNvSpPr txBox="1"/>
          <p:nvPr/>
        </p:nvSpPr>
        <p:spPr>
          <a:xfrm>
            <a:off x="344488" y="116632"/>
            <a:ext cx="9240515" cy="6555641"/>
          </a:xfrm>
          <a:prstGeom prst="rect">
            <a:avLst/>
          </a:prstGeom>
          <a:noFill/>
        </p:spPr>
        <p:txBody>
          <a:bodyPr wrap="square" rtlCol="0">
            <a:spAutoFit/>
          </a:bodyPr>
          <a:lstStyle/>
          <a:p>
            <a:pPr>
              <a:lnSpc>
                <a:spcPts val="2400"/>
              </a:lnSpc>
            </a:pPr>
            <a:r>
              <a:rPr lang="en-US" altLang="zh-CN" b="1" dirty="0" smtClean="0">
                <a:latin typeface="+mn-ea"/>
                <a:ea typeface="+mn-ea"/>
              </a:rPr>
              <a:t>void </a:t>
            </a:r>
            <a:r>
              <a:rPr lang="en-US" altLang="zh-CN" b="1" dirty="0" err="1">
                <a:latin typeface="+mn-ea"/>
                <a:ea typeface="+mn-ea"/>
              </a:rPr>
              <a:t>AdjustTime</a:t>
            </a:r>
            <a:r>
              <a:rPr lang="en-US" altLang="zh-CN" b="1" dirty="0">
                <a:latin typeface="+mn-ea"/>
                <a:ea typeface="+mn-ea"/>
              </a:rPr>
              <a:t>(</a:t>
            </a:r>
            <a:r>
              <a:rPr lang="en-US" altLang="zh-CN" b="1" dirty="0" err="1">
                <a:latin typeface="+mn-ea"/>
                <a:ea typeface="+mn-ea"/>
              </a:rPr>
              <a:t>TimeStructure</a:t>
            </a:r>
            <a:r>
              <a:rPr lang="en-US" altLang="zh-CN" b="1" dirty="0">
                <a:latin typeface="+mn-ea"/>
                <a:ea typeface="+mn-ea"/>
              </a:rPr>
              <a:t> *x)</a:t>
            </a:r>
            <a:endParaRPr lang="zh-CN" altLang="zh-CN" b="1" dirty="0">
              <a:latin typeface="+mn-ea"/>
              <a:ea typeface="+mn-ea"/>
            </a:endParaRPr>
          </a:p>
          <a:p>
            <a:pPr>
              <a:lnSpc>
                <a:spcPts val="2400"/>
              </a:lnSpc>
            </a:pPr>
            <a:r>
              <a:rPr lang="en-US" altLang="zh-CN" b="1" dirty="0">
                <a:latin typeface="+mn-ea"/>
                <a:ea typeface="+mn-ea"/>
              </a:rPr>
              <a:t>{ if(x-&gt;sec==60)</a:t>
            </a:r>
            <a:endParaRPr lang="zh-CN" altLang="zh-CN" b="1" dirty="0">
              <a:latin typeface="+mn-ea"/>
              <a:ea typeface="+mn-ea"/>
            </a:endParaRPr>
          </a:p>
          <a:p>
            <a:pPr>
              <a:lnSpc>
                <a:spcPts val="2400"/>
              </a:lnSpc>
            </a:pPr>
            <a:r>
              <a:rPr lang="en-US" altLang="zh-CN" b="1" dirty="0" smtClean="0">
                <a:latin typeface="+mn-ea"/>
                <a:ea typeface="+mn-ea"/>
              </a:rPr>
              <a:t>  {</a:t>
            </a:r>
            <a:r>
              <a:rPr lang="en-US" altLang="zh-CN" b="1" dirty="0">
                <a:latin typeface="+mn-ea"/>
                <a:ea typeface="+mn-ea"/>
              </a:rPr>
              <a:t>	x-&gt;sec=0;</a:t>
            </a:r>
            <a:endParaRPr lang="zh-CN" altLang="zh-CN" b="1" dirty="0">
              <a:latin typeface="+mn-ea"/>
              <a:ea typeface="+mn-ea"/>
            </a:endParaRPr>
          </a:p>
          <a:p>
            <a:pPr>
              <a:lnSpc>
                <a:spcPts val="2400"/>
              </a:lnSpc>
            </a:pPr>
            <a:r>
              <a:rPr lang="en-US" altLang="zh-CN" b="1" dirty="0">
                <a:latin typeface="+mn-ea"/>
                <a:ea typeface="+mn-ea"/>
              </a:rPr>
              <a:t>	x-&gt;min++;</a:t>
            </a:r>
            <a:endParaRPr lang="zh-CN" altLang="zh-CN" b="1" dirty="0">
              <a:latin typeface="+mn-ea"/>
              <a:ea typeface="+mn-ea"/>
            </a:endParaRPr>
          </a:p>
          <a:p>
            <a:pPr>
              <a:lnSpc>
                <a:spcPts val="2400"/>
              </a:lnSpc>
            </a:pPr>
            <a:r>
              <a:rPr lang="en-US" altLang="zh-CN" b="1" dirty="0">
                <a:latin typeface="+mn-ea"/>
                <a:ea typeface="+mn-ea"/>
              </a:rPr>
              <a:t>	if(x-&gt;min==60)</a:t>
            </a:r>
            <a:endParaRPr lang="zh-CN" altLang="zh-CN" b="1" dirty="0">
              <a:latin typeface="+mn-ea"/>
              <a:ea typeface="+mn-ea"/>
            </a:endParaRPr>
          </a:p>
          <a:p>
            <a:pPr>
              <a:lnSpc>
                <a:spcPts val="2400"/>
              </a:lnSpc>
            </a:pPr>
            <a:r>
              <a:rPr lang="en-US" altLang="zh-CN" b="1" dirty="0">
                <a:latin typeface="+mn-ea"/>
                <a:ea typeface="+mn-ea"/>
              </a:rPr>
              <a:t>	{ x-&gt;min=0;</a:t>
            </a:r>
            <a:endParaRPr lang="zh-CN" altLang="zh-CN" b="1" dirty="0">
              <a:latin typeface="+mn-ea"/>
              <a:ea typeface="+mn-ea"/>
            </a:endParaRPr>
          </a:p>
          <a:p>
            <a:pPr>
              <a:lnSpc>
                <a:spcPts val="2400"/>
              </a:lnSpc>
            </a:pPr>
            <a:r>
              <a:rPr lang="en-US" altLang="zh-CN" b="1" dirty="0">
                <a:latin typeface="+mn-ea"/>
                <a:ea typeface="+mn-ea"/>
              </a:rPr>
              <a:t>	  x-&gt;hour++;</a:t>
            </a:r>
            <a:endParaRPr lang="zh-CN" altLang="zh-CN" b="1" dirty="0">
              <a:latin typeface="+mn-ea"/>
              <a:ea typeface="+mn-ea"/>
            </a:endParaRPr>
          </a:p>
          <a:p>
            <a:pPr>
              <a:lnSpc>
                <a:spcPts val="2400"/>
              </a:lnSpc>
            </a:pPr>
            <a:r>
              <a:rPr lang="en-US" altLang="zh-CN" b="1" dirty="0">
                <a:latin typeface="+mn-ea"/>
                <a:ea typeface="+mn-ea"/>
              </a:rPr>
              <a:t>	  if(x-&gt;hour==12)</a:t>
            </a:r>
            <a:endParaRPr lang="zh-CN" altLang="zh-CN" b="1" dirty="0">
              <a:latin typeface="+mn-ea"/>
              <a:ea typeface="+mn-ea"/>
            </a:endParaRPr>
          </a:p>
          <a:p>
            <a:pPr>
              <a:lnSpc>
                <a:spcPts val="2400"/>
              </a:lnSpc>
            </a:pPr>
            <a:r>
              <a:rPr lang="en-US" altLang="zh-CN" b="1" dirty="0">
                <a:latin typeface="+mn-ea"/>
                <a:ea typeface="+mn-ea"/>
              </a:rPr>
              <a:t>		x-&gt;hour=0;</a:t>
            </a:r>
            <a:endParaRPr lang="zh-CN" altLang="zh-CN" b="1" dirty="0">
              <a:latin typeface="+mn-ea"/>
              <a:ea typeface="+mn-ea"/>
            </a:endParaRPr>
          </a:p>
          <a:p>
            <a:pPr>
              <a:lnSpc>
                <a:spcPts val="2400"/>
              </a:lnSpc>
            </a:pPr>
            <a:r>
              <a:rPr lang="en-US" altLang="zh-CN" b="1" dirty="0">
                <a:latin typeface="+mn-ea"/>
                <a:ea typeface="+mn-ea"/>
              </a:rPr>
              <a:t>	}</a:t>
            </a:r>
            <a:endParaRPr lang="zh-CN" altLang="zh-CN" b="1" dirty="0">
              <a:latin typeface="+mn-ea"/>
              <a:ea typeface="+mn-ea"/>
            </a:endParaRPr>
          </a:p>
          <a:p>
            <a:pPr>
              <a:lnSpc>
                <a:spcPts val="2400"/>
              </a:lnSpc>
            </a:pPr>
            <a:r>
              <a:rPr lang="en-US" altLang="zh-CN" b="1" dirty="0" smtClean="0">
                <a:latin typeface="+mn-ea"/>
                <a:ea typeface="+mn-ea"/>
              </a:rPr>
              <a:t>   }</a:t>
            </a:r>
            <a:endParaRPr lang="zh-CN" altLang="zh-CN" b="1" dirty="0">
              <a:latin typeface="+mn-ea"/>
              <a:ea typeface="+mn-ea"/>
            </a:endParaRPr>
          </a:p>
          <a:p>
            <a:pPr>
              <a:lnSpc>
                <a:spcPts val="2400"/>
              </a:lnSpc>
            </a:pPr>
            <a:r>
              <a:rPr lang="en-US" altLang="zh-CN" b="1" dirty="0">
                <a:latin typeface="+mn-ea"/>
                <a:ea typeface="+mn-ea"/>
              </a:rPr>
              <a:t>}</a:t>
            </a:r>
            <a:endParaRPr lang="zh-CN" altLang="zh-CN" b="1" dirty="0">
              <a:latin typeface="+mn-ea"/>
              <a:ea typeface="+mn-ea"/>
            </a:endParaRPr>
          </a:p>
          <a:p>
            <a:pPr>
              <a:lnSpc>
                <a:spcPts val="2400"/>
              </a:lnSpc>
            </a:pPr>
            <a:r>
              <a:rPr lang="en-US" altLang="zh-CN" b="1" dirty="0">
                <a:latin typeface="+mn-ea"/>
                <a:ea typeface="+mn-ea"/>
              </a:rPr>
              <a:t> </a:t>
            </a:r>
            <a:endParaRPr lang="zh-CN" altLang="zh-CN" b="1" dirty="0">
              <a:latin typeface="+mn-ea"/>
              <a:ea typeface="+mn-ea"/>
            </a:endParaRPr>
          </a:p>
          <a:p>
            <a:pPr>
              <a:lnSpc>
                <a:spcPts val="2400"/>
              </a:lnSpc>
            </a:pPr>
            <a:r>
              <a:rPr lang="en-US" altLang="zh-CN" b="1" dirty="0">
                <a:latin typeface="+mn-ea"/>
                <a:ea typeface="+mn-ea"/>
              </a:rPr>
              <a:t>BOOLEAN </a:t>
            </a:r>
            <a:r>
              <a:rPr lang="en-US" altLang="zh-CN" b="1" dirty="0" err="1">
                <a:latin typeface="+mn-ea"/>
                <a:ea typeface="+mn-ea"/>
              </a:rPr>
              <a:t>InitWindowClass</a:t>
            </a:r>
            <a:r>
              <a:rPr lang="en-US" altLang="zh-CN" b="1" dirty="0">
                <a:latin typeface="+mn-ea"/>
                <a:ea typeface="+mn-ea"/>
              </a:rPr>
              <a:t>(HINSTANCE </a:t>
            </a:r>
            <a:r>
              <a:rPr lang="en-US" altLang="zh-CN" b="1" dirty="0" err="1">
                <a:latin typeface="+mn-ea"/>
                <a:ea typeface="+mn-ea"/>
              </a:rPr>
              <a:t>hInstance,int</a:t>
            </a:r>
            <a:r>
              <a:rPr lang="en-US" altLang="zh-CN" b="1" dirty="0">
                <a:latin typeface="+mn-ea"/>
                <a:ea typeface="+mn-ea"/>
              </a:rPr>
              <a:t> </a:t>
            </a:r>
            <a:r>
              <a:rPr lang="en-US" altLang="zh-CN" b="1" dirty="0" err="1">
                <a:latin typeface="+mn-ea"/>
                <a:ea typeface="+mn-ea"/>
              </a:rPr>
              <a:t>nCmdShow</a:t>
            </a:r>
            <a:r>
              <a:rPr lang="en-US" altLang="zh-CN" b="1" dirty="0">
                <a:latin typeface="+mn-ea"/>
                <a:ea typeface="+mn-ea"/>
              </a:rPr>
              <a:t>)</a:t>
            </a:r>
            <a:endParaRPr lang="zh-CN" altLang="zh-CN" b="1" dirty="0">
              <a:latin typeface="+mn-ea"/>
              <a:ea typeface="+mn-ea"/>
            </a:endParaRPr>
          </a:p>
          <a:p>
            <a:pPr>
              <a:lnSpc>
                <a:spcPts val="2400"/>
              </a:lnSpc>
            </a:pPr>
            <a:r>
              <a:rPr lang="en-US" altLang="zh-CN" b="1" dirty="0">
                <a:latin typeface="+mn-ea"/>
                <a:ea typeface="+mn-ea"/>
              </a:rPr>
              <a:t>{	WNDCLASSEX </a:t>
            </a:r>
            <a:r>
              <a:rPr lang="en-US" altLang="zh-CN" b="1" dirty="0" err="1">
                <a:latin typeface="+mn-ea"/>
                <a:ea typeface="+mn-ea"/>
              </a:rPr>
              <a:t>wcex</a:t>
            </a:r>
            <a:r>
              <a:rPr lang="en-US" altLang="zh-CN" b="1" dirty="0">
                <a:latin typeface="+mn-ea"/>
                <a:ea typeface="+mn-ea"/>
              </a:rPr>
              <a:t>;</a:t>
            </a:r>
            <a:endParaRPr lang="zh-CN" altLang="zh-CN" b="1" dirty="0">
              <a:latin typeface="+mn-ea"/>
              <a:ea typeface="+mn-ea"/>
            </a:endParaRPr>
          </a:p>
          <a:p>
            <a:pPr>
              <a:lnSpc>
                <a:spcPts val="2400"/>
              </a:lnSpc>
            </a:pPr>
            <a:r>
              <a:rPr lang="en-US" altLang="zh-CN" b="1" dirty="0">
                <a:latin typeface="+mn-ea"/>
                <a:ea typeface="+mn-ea"/>
              </a:rPr>
              <a:t>	HWND </a:t>
            </a:r>
            <a:r>
              <a:rPr lang="en-US" altLang="zh-CN" b="1" dirty="0" err="1">
                <a:latin typeface="+mn-ea"/>
                <a:ea typeface="+mn-ea"/>
              </a:rPr>
              <a:t>hWnd</a:t>
            </a:r>
            <a:r>
              <a:rPr lang="en-US" altLang="zh-CN" b="1" dirty="0">
                <a:latin typeface="+mn-ea"/>
                <a:ea typeface="+mn-ea"/>
              </a:rPr>
              <a:t>;</a:t>
            </a:r>
            <a:endParaRPr lang="zh-CN" altLang="zh-CN" b="1" dirty="0">
              <a:latin typeface="+mn-ea"/>
              <a:ea typeface="+mn-ea"/>
            </a:endParaRPr>
          </a:p>
          <a:p>
            <a:pPr>
              <a:lnSpc>
                <a:spcPts val="2400"/>
              </a:lnSpc>
            </a:pPr>
            <a:r>
              <a:rPr lang="en-US" altLang="zh-CN" b="1" dirty="0">
                <a:latin typeface="+mn-ea"/>
                <a:ea typeface="+mn-ea"/>
              </a:rPr>
              <a:t>	TCHAR </a:t>
            </a:r>
            <a:r>
              <a:rPr lang="en-US" altLang="zh-CN" b="1" dirty="0" err="1">
                <a:latin typeface="+mn-ea"/>
                <a:ea typeface="+mn-ea"/>
              </a:rPr>
              <a:t>szWindowClass</a:t>
            </a:r>
            <a:r>
              <a:rPr lang="en-US" altLang="zh-CN" b="1" dirty="0">
                <a:latin typeface="+mn-ea"/>
                <a:ea typeface="+mn-ea"/>
              </a:rPr>
              <a:t>[] = L"</a:t>
            </a:r>
            <a:r>
              <a:rPr lang="zh-CN" altLang="zh-CN" b="1" dirty="0">
                <a:latin typeface="+mn-ea"/>
                <a:ea typeface="+mn-ea"/>
              </a:rPr>
              <a:t>窗口示例</a:t>
            </a:r>
            <a:r>
              <a:rPr lang="en-US" altLang="zh-CN" b="1" dirty="0">
                <a:latin typeface="+mn-ea"/>
                <a:ea typeface="+mn-ea"/>
              </a:rPr>
              <a:t>";</a:t>
            </a:r>
            <a:endParaRPr lang="zh-CN" altLang="zh-CN" b="1" dirty="0">
              <a:latin typeface="+mn-ea"/>
              <a:ea typeface="+mn-ea"/>
            </a:endParaRPr>
          </a:p>
          <a:p>
            <a:pPr>
              <a:lnSpc>
                <a:spcPts val="2400"/>
              </a:lnSpc>
            </a:pPr>
            <a:r>
              <a:rPr lang="en-US" altLang="zh-CN" b="1" dirty="0">
                <a:latin typeface="+mn-ea"/>
                <a:ea typeface="+mn-ea"/>
              </a:rPr>
              <a:t>	TCHAR </a:t>
            </a:r>
            <a:r>
              <a:rPr lang="en-US" altLang="zh-CN" b="1" dirty="0" err="1">
                <a:latin typeface="+mn-ea"/>
                <a:ea typeface="+mn-ea"/>
              </a:rPr>
              <a:t>szTitle</a:t>
            </a:r>
            <a:r>
              <a:rPr lang="en-US" altLang="zh-CN" b="1" dirty="0">
                <a:latin typeface="+mn-ea"/>
                <a:ea typeface="+mn-ea"/>
              </a:rPr>
              <a:t>[] = L"</a:t>
            </a:r>
            <a:r>
              <a:rPr lang="zh-CN" altLang="zh-CN" b="1" dirty="0">
                <a:latin typeface="+mn-ea"/>
                <a:ea typeface="+mn-ea"/>
              </a:rPr>
              <a:t>模拟时钟</a:t>
            </a:r>
            <a:r>
              <a:rPr lang="en-US" altLang="zh-CN" b="1" dirty="0">
                <a:latin typeface="+mn-ea"/>
                <a:ea typeface="+mn-ea"/>
              </a:rPr>
              <a:t>";</a:t>
            </a:r>
            <a:endParaRPr lang="zh-CN" altLang="zh-CN" b="1" dirty="0">
              <a:latin typeface="+mn-ea"/>
              <a:ea typeface="+mn-ea"/>
            </a:endParaRPr>
          </a:p>
          <a:p>
            <a:pPr>
              <a:lnSpc>
                <a:spcPts val="2400"/>
              </a:lnSpc>
            </a:pPr>
            <a:r>
              <a:rPr lang="en-US" altLang="zh-CN" b="1" dirty="0">
                <a:latin typeface="+mn-ea"/>
                <a:ea typeface="+mn-ea"/>
              </a:rPr>
              <a:t>	</a:t>
            </a:r>
            <a:r>
              <a:rPr lang="en-US" altLang="zh-CN" b="1" dirty="0" err="1">
                <a:latin typeface="+mn-ea"/>
                <a:ea typeface="+mn-ea"/>
              </a:rPr>
              <a:t>wcex.cbSize</a:t>
            </a:r>
            <a:r>
              <a:rPr lang="en-US" altLang="zh-CN" b="1" dirty="0">
                <a:latin typeface="+mn-ea"/>
                <a:ea typeface="+mn-ea"/>
              </a:rPr>
              <a:t> = </a:t>
            </a:r>
            <a:r>
              <a:rPr lang="en-US" altLang="zh-CN" b="1" dirty="0" err="1">
                <a:latin typeface="+mn-ea"/>
                <a:ea typeface="+mn-ea"/>
              </a:rPr>
              <a:t>sizeof</a:t>
            </a:r>
            <a:r>
              <a:rPr lang="en-US" altLang="zh-CN" b="1" dirty="0">
                <a:latin typeface="+mn-ea"/>
                <a:ea typeface="+mn-ea"/>
              </a:rPr>
              <a:t>(WNDCLASSEX);</a:t>
            </a:r>
            <a:endParaRPr lang="zh-CN" altLang="zh-CN" b="1" dirty="0">
              <a:latin typeface="+mn-ea"/>
              <a:ea typeface="+mn-ea"/>
            </a:endParaRPr>
          </a:p>
          <a:p>
            <a:pPr>
              <a:lnSpc>
                <a:spcPts val="2400"/>
              </a:lnSpc>
            </a:pPr>
            <a:r>
              <a:rPr lang="en-US" altLang="zh-CN" b="1" dirty="0">
                <a:latin typeface="+mn-ea"/>
                <a:ea typeface="+mn-ea"/>
              </a:rPr>
              <a:t>	</a:t>
            </a:r>
            <a:r>
              <a:rPr lang="en-US" altLang="zh-CN" b="1" dirty="0" smtClean="0">
                <a:latin typeface="+mn-ea"/>
                <a:ea typeface="+mn-ea"/>
              </a:rPr>
              <a:t>……</a:t>
            </a:r>
            <a:endParaRPr lang="zh-CN" altLang="zh-CN" b="1" dirty="0">
              <a:latin typeface="+mn-ea"/>
              <a:ea typeface="+mn-ea"/>
            </a:endParaRPr>
          </a:p>
          <a:p>
            <a:pPr>
              <a:lnSpc>
                <a:spcPts val="2400"/>
              </a:lnSpc>
            </a:pPr>
            <a:r>
              <a:rPr lang="en-US" altLang="zh-CN" b="1" dirty="0" smtClean="0">
                <a:latin typeface="+mn-ea"/>
                <a:ea typeface="+mn-ea"/>
              </a:rPr>
              <a:t>}</a:t>
            </a:r>
            <a:endParaRPr lang="zh-CN" altLang="en-US" b="1" dirty="0">
              <a:latin typeface="+mn-ea"/>
              <a:ea typeface="+mn-ea"/>
            </a:endParaRPr>
          </a:p>
        </p:txBody>
      </p:sp>
    </p:spTree>
    <p:extLst>
      <p:ext uri="{BB962C8B-B14F-4D97-AF65-F5344CB8AC3E}">
        <p14:creationId xmlns:p14="http://schemas.microsoft.com/office/powerpoint/2010/main" val="13365151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52400" y="152400"/>
            <a:ext cx="9525000" cy="230832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dirty="0"/>
              <a:t>【</a:t>
            </a:r>
            <a:r>
              <a:rPr lang="zh-CN" altLang="en-US" sz="2400" b="1" dirty="0" smtClean="0"/>
              <a:t>例</a:t>
            </a:r>
            <a:r>
              <a:rPr lang="en-US" altLang="zh-CN" sz="2400" b="1" dirty="0" smtClean="0"/>
              <a:t>3@@1】</a:t>
            </a:r>
            <a:r>
              <a:rPr lang="zh-CN" altLang="en-US" sz="2400" b="1" dirty="0"/>
              <a:t>设置映像与使用映像模式实例。本例中的程序运行时，初始阶段按模式</a:t>
            </a:r>
            <a:r>
              <a:rPr lang="en-US" altLang="zh-CN" sz="2400" b="1" dirty="0">
                <a:latin typeface="宋体" panose="02010600030101010101" pitchFamily="2" charset="-122"/>
              </a:rPr>
              <a:t>MM_TEXT</a:t>
            </a:r>
            <a:r>
              <a:rPr lang="zh-CN" altLang="en-US" sz="2400" b="1" dirty="0"/>
              <a:t>绘图，图形为一个坐标系，以逻辑坐标系的原点为原点，</a:t>
            </a:r>
            <a:r>
              <a:rPr lang="en-US" altLang="zh-CN" sz="2400" b="1" dirty="0"/>
              <a:t>X</a:t>
            </a:r>
            <a:r>
              <a:rPr lang="zh-CN" altLang="en-US" sz="2400" b="1" dirty="0"/>
              <a:t>、</a:t>
            </a:r>
            <a:r>
              <a:rPr lang="en-US" altLang="zh-CN" sz="2400" b="1" dirty="0"/>
              <a:t>Y</a:t>
            </a:r>
            <a:r>
              <a:rPr lang="zh-CN" altLang="en-US" sz="2400" b="1" dirty="0"/>
              <a:t>轴分别是逻辑坐标系的</a:t>
            </a:r>
            <a:r>
              <a:rPr lang="en-US" altLang="zh-CN" sz="2400" b="1" dirty="0"/>
              <a:t>X</a:t>
            </a:r>
            <a:r>
              <a:rPr lang="zh-CN" altLang="en-US" sz="2400" b="1" dirty="0"/>
              <a:t>、</a:t>
            </a:r>
            <a:r>
              <a:rPr lang="en-US" altLang="zh-CN" sz="2400" b="1" dirty="0"/>
              <a:t>Y</a:t>
            </a:r>
            <a:r>
              <a:rPr lang="zh-CN" altLang="en-US" sz="2400" b="1" dirty="0"/>
              <a:t>轴。当用户按下‘</a:t>
            </a:r>
            <a:r>
              <a:rPr lang="en-US" altLang="zh-CN" sz="2400" b="1" dirty="0"/>
              <a:t>A’</a:t>
            </a:r>
            <a:r>
              <a:rPr lang="zh-CN" altLang="en-US" sz="2400" b="1" dirty="0"/>
              <a:t>键‘</a:t>
            </a:r>
            <a:r>
              <a:rPr lang="en-US" altLang="zh-CN" sz="2400" b="1" dirty="0"/>
              <a:t>B’</a:t>
            </a:r>
            <a:r>
              <a:rPr lang="zh-CN" altLang="en-US" sz="2400" b="1" dirty="0"/>
              <a:t>键或‘</a:t>
            </a:r>
            <a:r>
              <a:rPr lang="en-US" altLang="zh-CN" sz="2400" b="1" dirty="0"/>
              <a:t>C’</a:t>
            </a:r>
            <a:r>
              <a:rPr lang="zh-CN" altLang="en-US" sz="2400" b="1" dirty="0"/>
              <a:t>键时，产生</a:t>
            </a:r>
            <a:r>
              <a:rPr lang="en-US" altLang="zh-CN" sz="2400" b="1" dirty="0">
                <a:latin typeface="宋体" panose="02010600030101010101" pitchFamily="2" charset="-122"/>
              </a:rPr>
              <a:t>WM_CHAR</a:t>
            </a:r>
            <a:r>
              <a:rPr lang="zh-CN" altLang="en-US" sz="2400" b="1" dirty="0"/>
              <a:t>消息，将映像模式分别设置为</a:t>
            </a:r>
            <a:r>
              <a:rPr lang="en-US" altLang="zh-CN" sz="2400" b="1" dirty="0">
                <a:latin typeface="宋体" panose="02010600030101010101" pitchFamily="2" charset="-122"/>
              </a:rPr>
              <a:t>ISOTROPIC</a:t>
            </a:r>
            <a:r>
              <a:rPr lang="zh-CN" altLang="en-US" sz="2400" b="1" dirty="0"/>
              <a:t>、</a:t>
            </a:r>
            <a:r>
              <a:rPr lang="en-US" altLang="zh-CN" sz="2400" b="1" dirty="0">
                <a:latin typeface="宋体" panose="02010600030101010101" pitchFamily="2" charset="-122"/>
              </a:rPr>
              <a:t>ANISOTROPIC</a:t>
            </a:r>
            <a:r>
              <a:rPr lang="zh-CN" altLang="en-US" sz="2400" b="1" dirty="0"/>
              <a:t>或</a:t>
            </a:r>
            <a:r>
              <a:rPr lang="en-US" altLang="zh-CN" sz="2400" b="1" dirty="0">
                <a:latin typeface="宋体" panose="02010600030101010101" pitchFamily="2" charset="-122"/>
              </a:rPr>
              <a:t>LOMETRIC</a:t>
            </a:r>
            <a:r>
              <a:rPr lang="zh-CN" altLang="en-US" sz="2400" b="1" dirty="0"/>
              <a:t>，同时调用</a:t>
            </a:r>
            <a:r>
              <a:rPr lang="en-US" altLang="zh-CN" sz="2400" b="1" dirty="0" err="1"/>
              <a:t>InvalidateRect</a:t>
            </a:r>
            <a:r>
              <a:rPr lang="zh-CN" altLang="en-US" sz="2400" b="1" dirty="0"/>
              <a:t>函数刷新用户区。</a:t>
            </a:r>
            <a:endParaRPr lang="zh-CN" altLang="en-US" sz="2400" b="1" dirty="0">
              <a:ea typeface="楷体" panose="02010609060101010101" pitchFamily="49" charset="-122"/>
            </a:endParaRPr>
          </a:p>
        </p:txBody>
      </p:sp>
      <p:sp>
        <p:nvSpPr>
          <p:cNvPr id="60419" name="Text Box 6"/>
          <p:cNvSpPr txBox="1">
            <a:spLocks noChangeArrowheads="1"/>
          </p:cNvSpPr>
          <p:nvPr/>
        </p:nvSpPr>
        <p:spPr bwMode="auto">
          <a:xfrm>
            <a:off x="1195388" y="6245225"/>
            <a:ext cx="1014412" cy="3841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r>
              <a:rPr lang="zh-CN" altLang="en-US" sz="2400">
                <a:ea typeface="楷体" panose="02010609060101010101" pitchFamily="49" charset="-122"/>
              </a:rPr>
              <a:t>按</a:t>
            </a:r>
            <a:r>
              <a:rPr lang="en-US" altLang="zh-CN" sz="2400">
                <a:ea typeface="楷体" panose="02010609060101010101" pitchFamily="49" charset="-122"/>
              </a:rPr>
              <a:t>A</a:t>
            </a:r>
            <a:r>
              <a:rPr lang="zh-CN" altLang="en-US" sz="2400">
                <a:ea typeface="楷体" panose="02010609060101010101" pitchFamily="49" charset="-122"/>
              </a:rPr>
              <a:t>键</a:t>
            </a:r>
          </a:p>
        </p:txBody>
      </p:sp>
      <p:sp>
        <p:nvSpPr>
          <p:cNvPr id="60420" name="Text Box 7"/>
          <p:cNvSpPr txBox="1">
            <a:spLocks noChangeArrowheads="1"/>
          </p:cNvSpPr>
          <p:nvPr/>
        </p:nvSpPr>
        <p:spPr bwMode="auto">
          <a:xfrm>
            <a:off x="4448175" y="6245225"/>
            <a:ext cx="996950" cy="3841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r>
              <a:rPr lang="zh-CN" altLang="en-US" sz="2400">
                <a:ea typeface="楷体" panose="02010609060101010101" pitchFamily="49" charset="-122"/>
              </a:rPr>
              <a:t>按</a:t>
            </a:r>
            <a:r>
              <a:rPr lang="en-US" altLang="zh-CN" sz="2400">
                <a:ea typeface="楷体" panose="02010609060101010101" pitchFamily="49" charset="-122"/>
              </a:rPr>
              <a:t>B</a:t>
            </a:r>
            <a:r>
              <a:rPr lang="zh-CN" altLang="en-US" sz="2400">
                <a:ea typeface="楷体" panose="02010609060101010101" pitchFamily="49" charset="-122"/>
              </a:rPr>
              <a:t>键</a:t>
            </a:r>
          </a:p>
        </p:txBody>
      </p:sp>
      <p:sp>
        <p:nvSpPr>
          <p:cNvPr id="60421" name="Text Box 8"/>
          <p:cNvSpPr txBox="1">
            <a:spLocks noChangeArrowheads="1"/>
          </p:cNvSpPr>
          <p:nvPr/>
        </p:nvSpPr>
        <p:spPr bwMode="auto">
          <a:xfrm>
            <a:off x="7627938" y="6172200"/>
            <a:ext cx="996950" cy="3841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r>
              <a:rPr lang="zh-CN" altLang="en-US" sz="2400">
                <a:ea typeface="楷体" panose="02010609060101010101" pitchFamily="49" charset="-122"/>
              </a:rPr>
              <a:t>按</a:t>
            </a:r>
            <a:r>
              <a:rPr lang="en-US" altLang="zh-CN" sz="2400">
                <a:ea typeface="楷体" panose="02010609060101010101" pitchFamily="49" charset="-122"/>
              </a:rPr>
              <a:t>C</a:t>
            </a:r>
            <a:r>
              <a:rPr lang="zh-CN" altLang="en-US" sz="2400">
                <a:ea typeface="楷体" panose="02010609060101010101" pitchFamily="49" charset="-122"/>
              </a:rPr>
              <a:t>键</a:t>
            </a:r>
          </a:p>
        </p:txBody>
      </p:sp>
      <p:pic>
        <p:nvPicPr>
          <p:cNvPr id="6042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927350"/>
            <a:ext cx="3087688"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9150" y="2906713"/>
            <a:ext cx="3106738"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08763" y="2906713"/>
            <a:ext cx="3106737"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026"/>
          <p:cNvSpPr txBox="1">
            <a:spLocks noChangeArrowheads="1"/>
          </p:cNvSpPr>
          <p:nvPr/>
        </p:nvSpPr>
        <p:spPr bwMode="auto">
          <a:xfrm>
            <a:off x="76200" y="152400"/>
            <a:ext cx="9693275" cy="65087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ClrTx/>
              <a:buFontTx/>
              <a:buNone/>
            </a:pPr>
            <a:r>
              <a:rPr lang="en-US" altLang="zh-CN" sz="2200" b="1">
                <a:latin typeface="宋体" panose="02010600030101010101" pitchFamily="2" charset="-122"/>
              </a:rPr>
              <a:t>1. #include &lt;windows.h&gt;</a:t>
            </a:r>
          </a:p>
          <a:p>
            <a:pPr>
              <a:lnSpc>
                <a:spcPct val="90000"/>
              </a:lnSpc>
              <a:spcBef>
                <a:spcPct val="0"/>
              </a:spcBef>
              <a:buClrTx/>
              <a:buFontTx/>
              <a:buNone/>
            </a:pPr>
            <a:r>
              <a:rPr lang="en-US" altLang="zh-CN" sz="2200" b="1">
                <a:latin typeface="宋体" panose="02010600030101010101" pitchFamily="2" charset="-122"/>
              </a:rPr>
              <a:t>2. #include &lt;string.h&gt;</a:t>
            </a:r>
          </a:p>
          <a:p>
            <a:pPr>
              <a:lnSpc>
                <a:spcPct val="90000"/>
              </a:lnSpc>
              <a:spcBef>
                <a:spcPct val="0"/>
              </a:spcBef>
              <a:buClrTx/>
              <a:buFontTx/>
              <a:buNone/>
            </a:pPr>
            <a:r>
              <a:rPr lang="en-US" altLang="zh-CN" sz="2200" b="1">
                <a:latin typeface="宋体" panose="02010600030101010101" pitchFamily="2" charset="-122"/>
              </a:rPr>
              <a:t>3. #include &lt;stdlib.h&gt;</a:t>
            </a:r>
          </a:p>
          <a:p>
            <a:pPr>
              <a:lnSpc>
                <a:spcPct val="90000"/>
              </a:lnSpc>
              <a:spcBef>
                <a:spcPct val="0"/>
              </a:spcBef>
              <a:buClrTx/>
              <a:buFontTx/>
              <a:buNone/>
            </a:pPr>
            <a:r>
              <a:rPr lang="en-US" altLang="zh-CN" sz="2200" b="1">
                <a:latin typeface="宋体" panose="02010600030101010101" pitchFamily="2" charset="-122"/>
              </a:rPr>
              <a:t>4. #include &lt;stdio.h&gt;</a:t>
            </a:r>
          </a:p>
          <a:p>
            <a:pPr>
              <a:lnSpc>
                <a:spcPct val="90000"/>
              </a:lnSpc>
              <a:spcBef>
                <a:spcPct val="0"/>
              </a:spcBef>
              <a:buClrTx/>
              <a:buFontTx/>
              <a:buNone/>
            </a:pPr>
            <a:r>
              <a:rPr lang="en-US" altLang="zh-CN" sz="2200" b="1">
                <a:latin typeface="宋体" panose="02010600030101010101" pitchFamily="2" charset="-122"/>
              </a:rPr>
              <a:t>5. LRESULT CALLBACK WndProc(HWND,UINT,WPARAM,LPARAM);</a:t>
            </a:r>
          </a:p>
          <a:p>
            <a:pPr>
              <a:lnSpc>
                <a:spcPct val="90000"/>
              </a:lnSpc>
              <a:spcBef>
                <a:spcPct val="0"/>
              </a:spcBef>
              <a:buClrTx/>
              <a:buFontTx/>
              <a:buNone/>
            </a:pPr>
            <a:r>
              <a:rPr lang="en-US" altLang="zh-CN" sz="2200" b="1">
                <a:solidFill>
                  <a:srgbClr val="FF0000"/>
                </a:solidFill>
                <a:latin typeface="宋体" panose="02010600030101010101" pitchFamily="2" charset="-122"/>
              </a:rPr>
              <a:t>6. int nMode=MM_TEXT;      		//</a:t>
            </a:r>
            <a:r>
              <a:rPr lang="zh-CN" altLang="en-US" sz="2200" b="1">
                <a:solidFill>
                  <a:srgbClr val="FF0000"/>
                </a:solidFill>
                <a:latin typeface="宋体" panose="02010600030101010101" pitchFamily="2" charset="-122"/>
              </a:rPr>
              <a:t>设置映像模式的初始值</a:t>
            </a:r>
          </a:p>
          <a:p>
            <a:pPr>
              <a:lnSpc>
                <a:spcPct val="90000"/>
              </a:lnSpc>
              <a:spcBef>
                <a:spcPct val="0"/>
              </a:spcBef>
              <a:buClrTx/>
              <a:buFontTx/>
              <a:buNone/>
            </a:pPr>
            <a:r>
              <a:rPr lang="en-US" altLang="zh-CN" sz="2800" b="1">
                <a:solidFill>
                  <a:srgbClr val="0000FF"/>
                </a:solidFill>
                <a:latin typeface="宋体" panose="02010600030101010101" pitchFamily="2" charset="-122"/>
              </a:rPr>
              <a:t>7. </a:t>
            </a:r>
            <a:r>
              <a:rPr lang="en-US" altLang="zh-CN" sz="2800" b="1">
                <a:solidFill>
                  <a:srgbClr val="0000FF"/>
                </a:solidFill>
                <a:latin typeface="Courier New" panose="02070309020205020404" pitchFamily="49" charset="0"/>
              </a:rPr>
              <a:t>……</a:t>
            </a:r>
            <a:endParaRPr lang="en-US" altLang="zh-CN" sz="2800" b="1">
              <a:solidFill>
                <a:srgbClr val="0000FF"/>
              </a:solidFill>
              <a:latin typeface="宋体" panose="02010600030101010101" pitchFamily="2" charset="-122"/>
            </a:endParaRPr>
          </a:p>
          <a:p>
            <a:pPr>
              <a:lnSpc>
                <a:spcPct val="90000"/>
              </a:lnSpc>
              <a:spcBef>
                <a:spcPct val="0"/>
              </a:spcBef>
              <a:buClrTx/>
              <a:buFontTx/>
              <a:buNone/>
            </a:pPr>
            <a:r>
              <a:rPr lang="en-US" altLang="zh-CN" sz="2200" b="1">
                <a:latin typeface="宋体" panose="02010600030101010101" pitchFamily="2" charset="-122"/>
              </a:rPr>
              <a:t>8. LRESULT CALLBACK WndProc(HWND hwnd,UINT message,</a:t>
            </a:r>
          </a:p>
          <a:p>
            <a:pPr>
              <a:lnSpc>
                <a:spcPct val="90000"/>
              </a:lnSpc>
              <a:spcBef>
                <a:spcPct val="0"/>
              </a:spcBef>
              <a:buClrTx/>
              <a:buFontTx/>
              <a:buNone/>
            </a:pPr>
            <a:r>
              <a:rPr lang="en-US" altLang="zh-CN" sz="2200" b="1">
                <a:latin typeface="宋体" panose="02010600030101010101" pitchFamily="2" charset="-122"/>
              </a:rPr>
              <a:t>						WPARAM  wParam,LPARAM  lParam)</a:t>
            </a:r>
          </a:p>
          <a:p>
            <a:pPr>
              <a:lnSpc>
                <a:spcPct val="90000"/>
              </a:lnSpc>
              <a:spcBef>
                <a:spcPct val="0"/>
              </a:spcBef>
              <a:buClrTx/>
              <a:buFontTx/>
              <a:buNone/>
            </a:pPr>
            <a:r>
              <a:rPr lang="en-US" altLang="zh-CN" sz="2200" b="1">
                <a:latin typeface="宋体" panose="02010600030101010101" pitchFamily="2" charset="-122"/>
              </a:rPr>
              <a:t>9. {  HDC hdc;</a:t>
            </a:r>
          </a:p>
          <a:p>
            <a:pPr>
              <a:lnSpc>
                <a:spcPct val="90000"/>
              </a:lnSpc>
              <a:spcBef>
                <a:spcPct val="0"/>
              </a:spcBef>
              <a:buClrTx/>
              <a:buFontTx/>
              <a:buNone/>
            </a:pPr>
            <a:r>
              <a:rPr lang="en-US" altLang="zh-CN" sz="2200" b="1">
                <a:latin typeface="宋体" panose="02010600030101010101" pitchFamily="2" charset="-122"/>
              </a:rPr>
              <a:t>10.    PAINTSTRUCT ps;</a:t>
            </a:r>
          </a:p>
          <a:p>
            <a:pPr>
              <a:lnSpc>
                <a:spcPct val="90000"/>
              </a:lnSpc>
              <a:spcBef>
                <a:spcPct val="0"/>
              </a:spcBef>
              <a:buClrTx/>
              <a:buFontTx/>
              <a:buNone/>
            </a:pPr>
            <a:r>
              <a:rPr lang="en-US" altLang="zh-CN" sz="2200" b="1">
                <a:latin typeface="宋体" panose="02010600030101010101" pitchFamily="2" charset="-122"/>
              </a:rPr>
              <a:t>11.    HPEN hPen;		</a:t>
            </a:r>
          </a:p>
          <a:p>
            <a:pPr>
              <a:lnSpc>
                <a:spcPct val="90000"/>
              </a:lnSpc>
              <a:spcBef>
                <a:spcPct val="0"/>
              </a:spcBef>
              <a:buClrTx/>
              <a:buFontTx/>
              <a:buNone/>
            </a:pPr>
            <a:r>
              <a:rPr lang="en-US" altLang="zh-CN" sz="2200" b="1">
                <a:latin typeface="宋体" panose="02010600030101010101" pitchFamily="2" charset="-122"/>
              </a:rPr>
              <a:t>12.    switch(message)</a:t>
            </a:r>
          </a:p>
          <a:p>
            <a:pPr>
              <a:lnSpc>
                <a:spcPct val="90000"/>
              </a:lnSpc>
              <a:spcBef>
                <a:spcPct val="0"/>
              </a:spcBef>
              <a:buClrTx/>
              <a:buFontTx/>
              <a:buAutoNum type="arabicPeriod" startAt="13"/>
            </a:pPr>
            <a:r>
              <a:rPr lang="en-US" altLang="zh-CN" sz="2200" b="1">
                <a:latin typeface="宋体" panose="02010600030101010101" pitchFamily="2" charset="-122"/>
              </a:rPr>
              <a:t>{</a:t>
            </a:r>
          </a:p>
          <a:p>
            <a:pPr>
              <a:lnSpc>
                <a:spcPct val="90000"/>
              </a:lnSpc>
              <a:spcBef>
                <a:spcPct val="0"/>
              </a:spcBef>
              <a:buClrTx/>
              <a:buFontTx/>
              <a:buAutoNum type="arabicPeriod" startAt="13"/>
            </a:pPr>
            <a:r>
              <a:rPr lang="en-US" altLang="zh-CN" sz="2200" b="1">
                <a:latin typeface="宋体" panose="02010600030101010101" pitchFamily="2" charset="-122"/>
              </a:rPr>
              <a:t>  case WM_CHAR:      //</a:t>
            </a:r>
            <a:r>
              <a:rPr lang="zh-CN" altLang="en-US" sz="2200" b="1">
                <a:latin typeface="宋体" panose="02010600030101010101" pitchFamily="2" charset="-122"/>
              </a:rPr>
              <a:t>按下不同的键时，设置不同的映像模式</a:t>
            </a:r>
            <a:r>
              <a:rPr lang="en-US" altLang="zh-CN" sz="2200" b="1">
                <a:latin typeface="宋体" panose="02010600030101010101" pitchFamily="2" charset="-122"/>
              </a:rPr>
              <a:t>15.</a:t>
            </a:r>
          </a:p>
          <a:p>
            <a:pPr>
              <a:lnSpc>
                <a:spcPct val="90000"/>
              </a:lnSpc>
              <a:spcBef>
                <a:spcPct val="0"/>
              </a:spcBef>
              <a:buClrTx/>
              <a:buFontTx/>
              <a:buAutoNum type="arabicPeriod" startAt="13"/>
            </a:pPr>
            <a:r>
              <a:rPr lang="en-US" altLang="zh-CN" sz="2200" b="1">
                <a:latin typeface="宋体" panose="02010600030101010101" pitchFamily="2" charset="-122"/>
              </a:rPr>
              <a:t>	if(wParam=='a'||wParam=='A')    		nMode=MM_ISOTROPIC;</a:t>
            </a:r>
          </a:p>
          <a:p>
            <a:pPr>
              <a:lnSpc>
                <a:spcPct val="90000"/>
              </a:lnSpc>
              <a:spcBef>
                <a:spcPct val="0"/>
              </a:spcBef>
              <a:buClrTx/>
              <a:buFontTx/>
              <a:buAutoNum type="arabicPeriod" startAt="13"/>
            </a:pPr>
            <a:r>
              <a:rPr lang="en-US" altLang="zh-CN" sz="2200" b="1">
                <a:latin typeface="宋体" panose="02010600030101010101" pitchFamily="2" charset="-122"/>
              </a:rPr>
              <a:t>	else if(wParam=='b'||wParam=='B')	nMode=MM_ANISOTROPIC;</a:t>
            </a:r>
          </a:p>
          <a:p>
            <a:pPr>
              <a:lnSpc>
                <a:spcPct val="90000"/>
              </a:lnSpc>
              <a:spcBef>
                <a:spcPct val="0"/>
              </a:spcBef>
              <a:buClrTx/>
              <a:buFontTx/>
              <a:buAutoNum type="arabicPeriod" startAt="13"/>
            </a:pPr>
            <a:r>
              <a:rPr lang="en-US" altLang="zh-CN" sz="2200" b="1">
                <a:latin typeface="宋体" panose="02010600030101010101" pitchFamily="2" charset="-122"/>
              </a:rPr>
              <a:t>	else if(wParam=='c'||wParam=='C')	nMode=MM_LOMETRIC;</a:t>
            </a:r>
          </a:p>
          <a:p>
            <a:pPr>
              <a:lnSpc>
                <a:spcPct val="90000"/>
              </a:lnSpc>
              <a:spcBef>
                <a:spcPct val="0"/>
              </a:spcBef>
              <a:buClrTx/>
              <a:buFontTx/>
              <a:buAutoNum type="arabicPeriod" startAt="13"/>
            </a:pPr>
            <a:r>
              <a:rPr lang="en-US" altLang="zh-CN" sz="2200" b="1">
                <a:latin typeface="宋体" panose="02010600030101010101" pitchFamily="2" charset="-122"/>
              </a:rPr>
              <a:t>	else ;</a:t>
            </a:r>
          </a:p>
          <a:p>
            <a:pPr>
              <a:lnSpc>
                <a:spcPct val="90000"/>
              </a:lnSpc>
              <a:spcBef>
                <a:spcPct val="0"/>
              </a:spcBef>
              <a:buClrTx/>
              <a:buFontTx/>
              <a:buAutoNum type="arabicPeriod" startAt="13"/>
            </a:pPr>
            <a:r>
              <a:rPr lang="en-US" altLang="zh-CN" sz="2200" b="1">
                <a:latin typeface="宋体" panose="02010600030101010101" pitchFamily="2" charset="-122"/>
              </a:rPr>
              <a:t>	InvalidateRect(hwnd,NULL,1);		//</a:t>
            </a:r>
            <a:r>
              <a:rPr lang="zh-CN" altLang="en-US" sz="2200" b="1">
                <a:latin typeface="宋体" panose="02010600030101010101" pitchFamily="2" charset="-122"/>
              </a:rPr>
              <a:t>刷新用户区</a:t>
            </a:r>
          </a:p>
          <a:p>
            <a:pPr>
              <a:lnSpc>
                <a:spcPct val="90000"/>
              </a:lnSpc>
              <a:spcBef>
                <a:spcPct val="0"/>
              </a:spcBef>
              <a:buClrTx/>
              <a:buFontTx/>
              <a:buAutoNum type="arabicPeriod" startAt="13"/>
            </a:pPr>
            <a:r>
              <a:rPr lang="zh-CN" altLang="en-US" sz="2200" b="1">
                <a:latin typeface="宋体" panose="02010600030101010101" pitchFamily="2" charset="-122"/>
              </a:rPr>
              <a:t>	</a:t>
            </a:r>
            <a:r>
              <a:rPr lang="en-US" altLang="zh-CN" sz="2200" b="1">
                <a:latin typeface="宋体" panose="02010600030101010101" pitchFamily="2" charset="-122"/>
              </a:rPr>
              <a:t>break;</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79375" y="136525"/>
            <a:ext cx="9769475" cy="65611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85000"/>
              </a:lnSpc>
              <a:spcBef>
                <a:spcPct val="0"/>
              </a:spcBef>
              <a:buClrTx/>
              <a:buFontTx/>
              <a:buNone/>
            </a:pPr>
            <a:r>
              <a:rPr lang="en-US" altLang="zh-CN" sz="2000" b="1">
                <a:latin typeface="宋体" panose="02010600030101010101" pitchFamily="2" charset="-122"/>
              </a:rPr>
              <a:t>1. case WM_PAINT:</a:t>
            </a:r>
          </a:p>
          <a:p>
            <a:pPr>
              <a:lnSpc>
                <a:spcPct val="85000"/>
              </a:lnSpc>
              <a:spcBef>
                <a:spcPct val="0"/>
              </a:spcBef>
              <a:buClrTx/>
              <a:buFontTx/>
              <a:buNone/>
            </a:pPr>
            <a:r>
              <a:rPr lang="en-US" altLang="zh-CN" sz="2000" b="1">
                <a:solidFill>
                  <a:srgbClr val="FF0000"/>
                </a:solidFill>
                <a:latin typeface="宋体" panose="02010600030101010101" pitchFamily="2" charset="-122"/>
              </a:rPr>
              <a:t>2.	hdc=BeginPaint(hwnd,&amp;ps);			//</a:t>
            </a:r>
            <a:r>
              <a:rPr lang="zh-CN" altLang="en-US" sz="2000" b="1">
                <a:solidFill>
                  <a:srgbClr val="FF0000"/>
                </a:solidFill>
                <a:latin typeface="宋体" panose="02010600030101010101" pitchFamily="2" charset="-122"/>
              </a:rPr>
              <a:t>取得设备环境句柄</a:t>
            </a:r>
          </a:p>
          <a:p>
            <a:pPr>
              <a:lnSpc>
                <a:spcPct val="85000"/>
              </a:lnSpc>
              <a:spcBef>
                <a:spcPct val="0"/>
              </a:spcBef>
              <a:buClrTx/>
              <a:buFontTx/>
              <a:buNone/>
            </a:pPr>
            <a:r>
              <a:rPr lang="en-US" altLang="zh-CN" sz="2000" b="1">
                <a:solidFill>
                  <a:srgbClr val="000066"/>
                </a:solidFill>
                <a:latin typeface="宋体" panose="02010600030101010101" pitchFamily="2" charset="-122"/>
              </a:rPr>
              <a:t>3.	SetMapMode(hdc,nMode);              	//</a:t>
            </a:r>
            <a:r>
              <a:rPr lang="zh-CN" altLang="en-US" sz="2000" b="1">
                <a:solidFill>
                  <a:srgbClr val="000066"/>
                </a:solidFill>
                <a:latin typeface="宋体" panose="02010600030101010101" pitchFamily="2" charset="-122"/>
              </a:rPr>
              <a:t>设置映像模式</a:t>
            </a:r>
          </a:p>
          <a:p>
            <a:pPr>
              <a:lnSpc>
                <a:spcPct val="85000"/>
              </a:lnSpc>
              <a:spcBef>
                <a:spcPct val="0"/>
              </a:spcBef>
              <a:buClrTx/>
              <a:buFontTx/>
              <a:buNone/>
            </a:pPr>
            <a:r>
              <a:rPr lang="en-US" altLang="zh-CN" sz="2000" b="1">
                <a:solidFill>
                  <a:srgbClr val="0000FF"/>
                </a:solidFill>
                <a:latin typeface="宋体" panose="02010600030101010101" pitchFamily="2" charset="-122"/>
              </a:rPr>
              <a:t>4.	SetWindowExtEx(hdc,15,15,NULL); 		//</a:t>
            </a:r>
            <a:r>
              <a:rPr lang="zh-CN" altLang="en-US" sz="2000" b="1">
                <a:solidFill>
                  <a:srgbClr val="0000FF"/>
                </a:solidFill>
                <a:latin typeface="宋体" panose="02010600030101010101" pitchFamily="2" charset="-122"/>
              </a:rPr>
              <a:t>设置窗口区域</a:t>
            </a:r>
          </a:p>
          <a:p>
            <a:pPr>
              <a:lnSpc>
                <a:spcPct val="85000"/>
              </a:lnSpc>
              <a:spcBef>
                <a:spcPct val="0"/>
              </a:spcBef>
              <a:buClrTx/>
              <a:buFontTx/>
              <a:buNone/>
            </a:pPr>
            <a:r>
              <a:rPr lang="en-US" altLang="zh-CN" sz="2000" b="1">
                <a:solidFill>
                  <a:schemeClr val="bg2"/>
                </a:solidFill>
                <a:latin typeface="宋体" panose="02010600030101010101" pitchFamily="2" charset="-122"/>
              </a:rPr>
              <a:t>5.	SetViewportExtEx(hdc,15,10,NULL); 		//</a:t>
            </a:r>
            <a:r>
              <a:rPr lang="zh-CN" altLang="en-US" sz="2000" b="1">
                <a:solidFill>
                  <a:schemeClr val="bg2"/>
                </a:solidFill>
                <a:latin typeface="宋体" panose="02010600030101010101" pitchFamily="2" charset="-122"/>
              </a:rPr>
              <a:t>设置视口区域</a:t>
            </a:r>
          </a:p>
          <a:p>
            <a:pPr>
              <a:lnSpc>
                <a:spcPct val="85000"/>
              </a:lnSpc>
              <a:spcBef>
                <a:spcPct val="0"/>
              </a:spcBef>
              <a:buClrTx/>
              <a:buFontTx/>
              <a:buNone/>
            </a:pPr>
            <a:r>
              <a:rPr lang="en-US" altLang="zh-CN" sz="2000" b="1">
                <a:solidFill>
                  <a:srgbClr val="CC9900"/>
                </a:solidFill>
                <a:latin typeface="宋体" panose="02010600030101010101" pitchFamily="2" charset="-122"/>
              </a:rPr>
              <a:t>6.	SetViewportOrgEx(hdc,120,120,NULL); 	//</a:t>
            </a:r>
            <a:r>
              <a:rPr lang="zh-CN" altLang="en-US" sz="2000" b="1">
                <a:solidFill>
                  <a:srgbClr val="CC9900"/>
                </a:solidFill>
                <a:latin typeface="宋体" panose="02010600030101010101" pitchFamily="2" charset="-122"/>
              </a:rPr>
              <a:t>设置视口原点</a:t>
            </a:r>
          </a:p>
          <a:p>
            <a:pPr>
              <a:lnSpc>
                <a:spcPct val="85000"/>
              </a:lnSpc>
              <a:spcBef>
                <a:spcPct val="0"/>
              </a:spcBef>
              <a:buClrTx/>
              <a:buFontTx/>
              <a:buNone/>
            </a:pPr>
            <a:r>
              <a:rPr lang="en-US" altLang="zh-CN" sz="2000" b="1">
                <a:solidFill>
                  <a:srgbClr val="D60093"/>
                </a:solidFill>
                <a:latin typeface="宋体" panose="02010600030101010101" pitchFamily="2" charset="-122"/>
              </a:rPr>
              <a:t>7.     hPen=CreatePen(PS_SOLID,2,RGB(255,0,0)); 	//</a:t>
            </a:r>
            <a:r>
              <a:rPr lang="zh-CN" altLang="en-US" sz="2000" b="1">
                <a:solidFill>
                  <a:srgbClr val="D60093"/>
                </a:solidFill>
                <a:latin typeface="宋体" panose="02010600030101010101" pitchFamily="2" charset="-122"/>
              </a:rPr>
              <a:t>创建红色画笔</a:t>
            </a:r>
          </a:p>
          <a:p>
            <a:pPr>
              <a:lnSpc>
                <a:spcPct val="85000"/>
              </a:lnSpc>
              <a:spcBef>
                <a:spcPct val="0"/>
              </a:spcBef>
              <a:buClrTx/>
              <a:buFontTx/>
              <a:buNone/>
            </a:pPr>
            <a:r>
              <a:rPr lang="en-US" altLang="zh-CN" sz="2000" b="1">
                <a:latin typeface="宋体" panose="02010600030101010101" pitchFamily="2" charset="-122"/>
              </a:rPr>
              <a:t>8.	SelectObject(hdc,hPen);  			//</a:t>
            </a:r>
            <a:r>
              <a:rPr lang="zh-CN" altLang="en-US" sz="2000" b="1">
                <a:latin typeface="宋体" panose="02010600030101010101" pitchFamily="2" charset="-122"/>
              </a:rPr>
              <a:t>将画笔选入设备环境</a:t>
            </a:r>
          </a:p>
          <a:p>
            <a:pPr>
              <a:lnSpc>
                <a:spcPct val="85000"/>
              </a:lnSpc>
              <a:spcBef>
                <a:spcPct val="0"/>
              </a:spcBef>
              <a:buClrTx/>
              <a:buFontTx/>
              <a:buNone/>
            </a:pPr>
            <a:r>
              <a:rPr lang="en-US" altLang="zh-CN" sz="2000" b="1">
                <a:solidFill>
                  <a:srgbClr val="990099"/>
                </a:solidFill>
                <a:latin typeface="宋体" panose="02010600030101010101" pitchFamily="2" charset="-122"/>
              </a:rPr>
              <a:t>9.	//</a:t>
            </a:r>
            <a:r>
              <a:rPr lang="zh-CN" altLang="en-US" sz="2000" b="1">
                <a:solidFill>
                  <a:srgbClr val="990099"/>
                </a:solidFill>
                <a:latin typeface="宋体" panose="02010600030101010101" pitchFamily="2" charset="-122"/>
              </a:rPr>
              <a:t>画坐标系，原点在视口原点</a:t>
            </a:r>
          </a:p>
          <a:p>
            <a:pPr>
              <a:lnSpc>
                <a:spcPct val="85000"/>
              </a:lnSpc>
              <a:spcBef>
                <a:spcPct val="0"/>
              </a:spcBef>
              <a:buClrTx/>
              <a:buFontTx/>
              <a:buNone/>
            </a:pPr>
            <a:r>
              <a:rPr lang="en-US" altLang="zh-CN" sz="2000" b="1">
                <a:solidFill>
                  <a:srgbClr val="990099"/>
                </a:solidFill>
                <a:latin typeface="宋体" panose="02010600030101010101" pitchFamily="2" charset="-122"/>
              </a:rPr>
              <a:t>10.	LineTo(hdc,200,0);</a:t>
            </a:r>
          </a:p>
          <a:p>
            <a:pPr>
              <a:lnSpc>
                <a:spcPct val="85000"/>
              </a:lnSpc>
              <a:spcBef>
                <a:spcPct val="0"/>
              </a:spcBef>
              <a:buClrTx/>
              <a:buFontTx/>
              <a:buNone/>
            </a:pPr>
            <a:r>
              <a:rPr lang="en-US" altLang="zh-CN" sz="2000" b="1">
                <a:solidFill>
                  <a:srgbClr val="990099"/>
                </a:solidFill>
                <a:latin typeface="宋体" panose="02010600030101010101" pitchFamily="2" charset="-122"/>
              </a:rPr>
              <a:t>11.	LineTo(hdc,195,-5);</a:t>
            </a:r>
          </a:p>
          <a:p>
            <a:pPr>
              <a:lnSpc>
                <a:spcPct val="85000"/>
              </a:lnSpc>
              <a:spcBef>
                <a:spcPct val="0"/>
              </a:spcBef>
              <a:buClrTx/>
              <a:buFontTx/>
              <a:buNone/>
            </a:pPr>
            <a:r>
              <a:rPr lang="en-US" altLang="zh-CN" sz="2000" b="1">
                <a:solidFill>
                  <a:srgbClr val="990099"/>
                </a:solidFill>
                <a:latin typeface="宋体" panose="02010600030101010101" pitchFamily="2" charset="-122"/>
              </a:rPr>
              <a:t>12.	MoveToEx(hdc,200,0,NULL);</a:t>
            </a:r>
          </a:p>
          <a:p>
            <a:pPr>
              <a:lnSpc>
                <a:spcPct val="85000"/>
              </a:lnSpc>
              <a:spcBef>
                <a:spcPct val="0"/>
              </a:spcBef>
              <a:buClrTx/>
              <a:buFontTx/>
              <a:buNone/>
            </a:pPr>
            <a:r>
              <a:rPr lang="en-US" altLang="zh-CN" sz="2000" b="1">
                <a:solidFill>
                  <a:srgbClr val="990099"/>
                </a:solidFill>
                <a:latin typeface="宋体" panose="02010600030101010101" pitchFamily="2" charset="-122"/>
              </a:rPr>
              <a:t>13.	LineTo(hdc,195,5);</a:t>
            </a:r>
          </a:p>
          <a:p>
            <a:pPr>
              <a:lnSpc>
                <a:spcPct val="85000"/>
              </a:lnSpc>
              <a:spcBef>
                <a:spcPct val="0"/>
              </a:spcBef>
              <a:buClrTx/>
              <a:buFontTx/>
              <a:buNone/>
            </a:pPr>
            <a:r>
              <a:rPr lang="en-US" altLang="zh-CN" sz="2000" b="1">
                <a:solidFill>
                  <a:srgbClr val="990099"/>
                </a:solidFill>
                <a:latin typeface="宋体" panose="02010600030101010101" pitchFamily="2" charset="-122"/>
              </a:rPr>
              <a:t>14.	MoveToEx(hdc,0,0,NULL);</a:t>
            </a:r>
          </a:p>
          <a:p>
            <a:pPr>
              <a:lnSpc>
                <a:spcPct val="85000"/>
              </a:lnSpc>
              <a:spcBef>
                <a:spcPct val="0"/>
              </a:spcBef>
              <a:buClrTx/>
              <a:buFontTx/>
              <a:buNone/>
            </a:pPr>
            <a:r>
              <a:rPr lang="en-US" altLang="zh-CN" sz="2000" b="1">
                <a:solidFill>
                  <a:srgbClr val="990099"/>
                </a:solidFill>
                <a:latin typeface="宋体" panose="02010600030101010101" pitchFamily="2" charset="-122"/>
              </a:rPr>
              <a:t>15.	LineTo(hdc,0,200);</a:t>
            </a:r>
          </a:p>
          <a:p>
            <a:pPr>
              <a:lnSpc>
                <a:spcPct val="85000"/>
              </a:lnSpc>
              <a:spcBef>
                <a:spcPct val="0"/>
              </a:spcBef>
              <a:buClrTx/>
              <a:buFontTx/>
              <a:buNone/>
            </a:pPr>
            <a:r>
              <a:rPr lang="en-US" altLang="zh-CN" sz="2000" b="1">
                <a:solidFill>
                  <a:srgbClr val="990099"/>
                </a:solidFill>
                <a:latin typeface="宋体" panose="02010600030101010101" pitchFamily="2" charset="-122"/>
              </a:rPr>
              <a:t>16.	LineTo(hdc,-5,195);</a:t>
            </a:r>
          </a:p>
          <a:p>
            <a:pPr>
              <a:lnSpc>
                <a:spcPct val="85000"/>
              </a:lnSpc>
              <a:spcBef>
                <a:spcPct val="0"/>
              </a:spcBef>
              <a:buClrTx/>
              <a:buFontTx/>
              <a:buNone/>
            </a:pPr>
            <a:r>
              <a:rPr lang="en-US" altLang="zh-CN" sz="2000" b="1">
                <a:solidFill>
                  <a:srgbClr val="990099"/>
                </a:solidFill>
                <a:latin typeface="宋体" panose="02010600030101010101" pitchFamily="2" charset="-122"/>
              </a:rPr>
              <a:t>17.	MoveToEx(hdc,0,200,NULL);</a:t>
            </a:r>
          </a:p>
          <a:p>
            <a:pPr>
              <a:lnSpc>
                <a:spcPct val="85000"/>
              </a:lnSpc>
              <a:spcBef>
                <a:spcPct val="0"/>
              </a:spcBef>
              <a:buClrTx/>
              <a:buFontTx/>
              <a:buNone/>
            </a:pPr>
            <a:r>
              <a:rPr lang="en-US" altLang="zh-CN" sz="2000" b="1">
                <a:solidFill>
                  <a:srgbClr val="990099"/>
                </a:solidFill>
                <a:latin typeface="宋体" panose="02010600030101010101" pitchFamily="2" charset="-122"/>
              </a:rPr>
              <a:t>18.	LineTo(hdc,5,195);</a:t>
            </a:r>
          </a:p>
          <a:p>
            <a:pPr>
              <a:lnSpc>
                <a:spcPct val="85000"/>
              </a:lnSpc>
              <a:spcBef>
                <a:spcPct val="0"/>
              </a:spcBef>
              <a:buClrTx/>
              <a:buFontTx/>
              <a:buNone/>
            </a:pPr>
            <a:r>
              <a:rPr lang="en-US" altLang="zh-CN" sz="2000" b="1">
                <a:latin typeface="宋体" panose="02010600030101010101" pitchFamily="2" charset="-122"/>
              </a:rPr>
              <a:t>19.	DeleteObject(hPen);</a:t>
            </a:r>
          </a:p>
          <a:p>
            <a:pPr>
              <a:lnSpc>
                <a:spcPct val="85000"/>
              </a:lnSpc>
              <a:spcBef>
                <a:spcPct val="0"/>
              </a:spcBef>
              <a:buClrTx/>
              <a:buFontTx/>
              <a:buNone/>
            </a:pPr>
            <a:r>
              <a:rPr lang="en-US" altLang="zh-CN" sz="2000" b="1">
                <a:latin typeface="宋体" panose="02010600030101010101" pitchFamily="2" charset="-122"/>
              </a:rPr>
              <a:t>20.	EndPaint(hwnd,&amp;ps);</a:t>
            </a:r>
          </a:p>
          <a:p>
            <a:pPr>
              <a:lnSpc>
                <a:spcPct val="85000"/>
              </a:lnSpc>
              <a:spcBef>
                <a:spcPct val="0"/>
              </a:spcBef>
              <a:buClrTx/>
              <a:buFontTx/>
              <a:buNone/>
            </a:pPr>
            <a:r>
              <a:rPr lang="en-US" altLang="zh-CN" sz="2000" b="1">
                <a:latin typeface="Courier New" panose="02070309020205020404" pitchFamily="49" charset="0"/>
              </a:rPr>
              <a:t> </a:t>
            </a:r>
            <a:r>
              <a:rPr lang="en-US" altLang="zh-CN" sz="2000" b="1">
                <a:latin typeface="宋体" panose="02010600030101010101" pitchFamily="2" charset="-122"/>
              </a:rPr>
              <a:t>	break;</a:t>
            </a:r>
          </a:p>
          <a:p>
            <a:pPr>
              <a:lnSpc>
                <a:spcPct val="85000"/>
              </a:lnSpc>
              <a:spcBef>
                <a:spcPct val="0"/>
              </a:spcBef>
              <a:buClrTx/>
              <a:buFontTx/>
              <a:buNone/>
            </a:pPr>
            <a:r>
              <a:rPr lang="en-US" altLang="zh-CN" sz="2000" b="1">
                <a:latin typeface="宋体" panose="02010600030101010101" pitchFamily="2" charset="-122"/>
              </a:rPr>
              <a:t>    case WM_DESTROY:	PostQuitMessage(0);	break;   </a:t>
            </a:r>
          </a:p>
          <a:p>
            <a:pPr>
              <a:lnSpc>
                <a:spcPct val="85000"/>
              </a:lnSpc>
              <a:spcBef>
                <a:spcPct val="0"/>
              </a:spcBef>
              <a:buClrTx/>
              <a:buFontTx/>
              <a:buNone/>
            </a:pPr>
            <a:r>
              <a:rPr lang="en-US" altLang="zh-CN" sz="2000" b="1">
                <a:latin typeface="宋体" panose="02010600030101010101" pitchFamily="2" charset="-122"/>
              </a:rPr>
              <a:t>  default:	return  DefWindowProc(hwnd,message,wParam,lParam);</a:t>
            </a:r>
          </a:p>
          <a:p>
            <a:pPr>
              <a:lnSpc>
                <a:spcPct val="85000"/>
              </a:lnSpc>
              <a:spcBef>
                <a:spcPct val="0"/>
              </a:spcBef>
              <a:buClrTx/>
              <a:buFontTx/>
              <a:buNone/>
            </a:pPr>
            <a:r>
              <a:rPr lang="en-US" altLang="zh-CN" sz="2000" b="1">
                <a:latin typeface="宋体" panose="02010600030101010101" pitchFamily="2" charset="-122"/>
              </a:rPr>
              <a:t>}</a:t>
            </a:r>
          </a:p>
          <a:p>
            <a:pPr>
              <a:lnSpc>
                <a:spcPct val="85000"/>
              </a:lnSpc>
              <a:spcBef>
                <a:spcPct val="0"/>
              </a:spcBef>
              <a:buClrTx/>
              <a:buFontTx/>
              <a:buNone/>
            </a:pPr>
            <a:r>
              <a:rPr lang="en-US" altLang="zh-CN" sz="2000" b="1">
                <a:latin typeface="宋体" panose="02010600030101010101" pitchFamily="2" charset="-122"/>
              </a:rPr>
              <a:t>   return 0; }</a:t>
            </a:r>
            <a:endParaRPr lang="en-US" altLang="zh-CN" sz="2000">
              <a:ea typeface="楷体" panose="02010609060101010101" pitchFamily="49" charset="-122"/>
            </a:endParaRPr>
          </a:p>
        </p:txBody>
      </p:sp>
      <p:pic>
        <p:nvPicPr>
          <p:cNvPr id="62467" name="Picture 3"/>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5181600" y="2286000"/>
            <a:ext cx="2667000" cy="26368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2468" name="AutoShape 5"/>
          <p:cNvSpPr>
            <a:spLocks/>
          </p:cNvSpPr>
          <p:nvPr/>
        </p:nvSpPr>
        <p:spPr bwMode="auto">
          <a:xfrm>
            <a:off x="4419600" y="2362200"/>
            <a:ext cx="609600" cy="2438400"/>
          </a:xfrm>
          <a:prstGeom prst="rightBrace">
            <a:avLst>
              <a:gd name="adj1" fmla="val 33333"/>
              <a:gd name="adj2" fmla="val 50000"/>
            </a:avLst>
          </a:prstGeom>
          <a:noFill/>
          <a:ln w="38100">
            <a:solidFill>
              <a:srgbClr val="990099"/>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lnSpc>
                <a:spcPct val="80000"/>
              </a:lnSpc>
              <a:spcBef>
                <a:spcPct val="0"/>
              </a:spcBef>
              <a:buClrTx/>
              <a:buFontTx/>
              <a:buNone/>
            </a:pPr>
            <a:endParaRPr lang="zh-CN" altLang="en-US" sz="2400">
              <a:ea typeface="楷体" panose="02010609060101010101" pitchFamily="49"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3FA9487-4940-4E8C-BBB8-3B4F7D74C569}" type="slidenum">
              <a:rPr lang="en-US" altLang="zh-CN" smtClean="0"/>
              <a:pPr>
                <a:defRPr/>
              </a:pPr>
              <a:t>59</a:t>
            </a:fld>
            <a:endParaRPr lang="en-US" altLang="zh-CN"/>
          </a:p>
        </p:txBody>
      </p:sp>
      <p:sp>
        <p:nvSpPr>
          <p:cNvPr id="63491" name="文本框 2"/>
          <p:cNvSpPr txBox="1">
            <a:spLocks noChangeArrowheads="1"/>
          </p:cNvSpPr>
          <p:nvPr/>
        </p:nvSpPr>
        <p:spPr bwMode="auto">
          <a:xfrm>
            <a:off x="128588" y="260350"/>
            <a:ext cx="51892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3600" dirty="0">
                <a:ea typeface="楷体" panose="02010609060101010101" pitchFamily="49" charset="-122"/>
              </a:rPr>
              <a:t>【</a:t>
            </a:r>
            <a:r>
              <a:rPr lang="zh-CN" altLang="en-US" sz="3600" dirty="0" smtClean="0">
                <a:ea typeface="楷体" panose="02010609060101010101" pitchFamily="49" charset="-122"/>
              </a:rPr>
              <a:t>例</a:t>
            </a:r>
            <a:r>
              <a:rPr lang="en-US" altLang="zh-CN" sz="3600" dirty="0" smtClean="0">
                <a:ea typeface="楷体" panose="02010609060101010101" pitchFamily="49" charset="-122"/>
              </a:rPr>
              <a:t>3@@2】</a:t>
            </a:r>
            <a:r>
              <a:rPr lang="zh-CN" altLang="en-US" sz="3600" dirty="0" smtClean="0">
                <a:ea typeface="楷体" panose="02010609060101010101" pitchFamily="49" charset="-122"/>
              </a:rPr>
              <a:t>万花筒</a:t>
            </a:r>
            <a:r>
              <a:rPr lang="zh-CN" altLang="en-US" sz="3600" dirty="0">
                <a:ea typeface="楷体" panose="02010609060101010101" pitchFamily="49" charset="-122"/>
              </a:rPr>
              <a:t>绘制</a:t>
            </a:r>
          </a:p>
        </p:txBody>
      </p:sp>
      <p:pic>
        <p:nvPicPr>
          <p:cNvPr id="6349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063" y="1268413"/>
            <a:ext cx="4762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268413"/>
            <a:ext cx="4762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文本框 5"/>
          <p:cNvSpPr txBox="1">
            <a:spLocks noChangeArrowheads="1"/>
          </p:cNvSpPr>
          <p:nvPr/>
        </p:nvSpPr>
        <p:spPr bwMode="auto">
          <a:xfrm>
            <a:off x="1692275" y="5454650"/>
            <a:ext cx="15684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3600">
                <a:ea typeface="楷体" panose="02010609060101010101" pitchFamily="49" charset="-122"/>
              </a:rPr>
              <a:t>绘制中</a:t>
            </a:r>
          </a:p>
        </p:txBody>
      </p:sp>
      <p:sp>
        <p:nvSpPr>
          <p:cNvPr id="63495" name="文本框 6"/>
          <p:cNvSpPr txBox="1">
            <a:spLocks noChangeArrowheads="1"/>
          </p:cNvSpPr>
          <p:nvPr/>
        </p:nvSpPr>
        <p:spPr bwMode="auto">
          <a:xfrm>
            <a:off x="6392863" y="5454650"/>
            <a:ext cx="203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3600">
                <a:ea typeface="楷体" panose="02010609060101010101" pitchFamily="49" charset="-122"/>
              </a:rPr>
              <a:t>绘制结束</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65100" y="152400"/>
            <a:ext cx="9575800" cy="155257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400" b="1">
                <a:solidFill>
                  <a:srgbClr val="000000"/>
                </a:solidFill>
              </a:rPr>
              <a:t>窗口被另一个窗口覆盖的区域称为</a:t>
            </a:r>
            <a:r>
              <a:rPr lang="zh-CN" altLang="en-US" sz="2400" b="1">
                <a:solidFill>
                  <a:srgbClr val="FF3300"/>
                </a:solidFill>
              </a:rPr>
              <a:t>无效区域</a:t>
            </a:r>
            <a:r>
              <a:rPr lang="zh-CN" altLang="en-US" sz="2400" b="1"/>
              <a:t>。</a:t>
            </a:r>
          </a:p>
          <a:p>
            <a:pPr>
              <a:spcBef>
                <a:spcPct val="0"/>
              </a:spcBef>
              <a:buClrTx/>
              <a:buFontTx/>
              <a:buNone/>
            </a:pPr>
            <a:r>
              <a:rPr lang="zh-CN" altLang="en-US" sz="2400" b="1"/>
              <a:t>    </a:t>
            </a:r>
            <a:r>
              <a:rPr lang="en-US" altLang="zh-CN" sz="2400" b="1">
                <a:solidFill>
                  <a:srgbClr val="000000"/>
                </a:solidFill>
              </a:rPr>
              <a:t>Windows</a:t>
            </a:r>
            <a:r>
              <a:rPr lang="zh-CN" altLang="en-US" sz="2400" b="1">
                <a:solidFill>
                  <a:srgbClr val="000000"/>
                </a:solidFill>
              </a:rPr>
              <a:t>系统为每个窗口建立了一个</a:t>
            </a:r>
            <a:r>
              <a:rPr lang="en-US" altLang="zh-CN" sz="2400" b="1">
                <a:solidFill>
                  <a:schemeClr val="accent2"/>
                </a:solidFill>
              </a:rPr>
              <a:t>PAINTSTRUCT</a:t>
            </a:r>
            <a:r>
              <a:rPr lang="zh-CN" altLang="en-US" sz="2400" b="1">
                <a:solidFill>
                  <a:srgbClr val="000000"/>
                </a:solidFill>
              </a:rPr>
              <a:t>结构</a:t>
            </a:r>
            <a:r>
              <a:rPr lang="zh-CN" altLang="en-US" sz="2400" b="1"/>
              <a:t>，</a:t>
            </a:r>
            <a:r>
              <a:rPr lang="zh-CN" altLang="en-US" sz="2400" b="1">
                <a:solidFill>
                  <a:srgbClr val="000000"/>
                </a:solidFill>
              </a:rPr>
              <a:t>该结构中包含了包围</a:t>
            </a:r>
            <a:r>
              <a:rPr lang="zh-CN" altLang="en-US" sz="2400" b="1">
                <a:solidFill>
                  <a:srgbClr val="FF3300"/>
                </a:solidFill>
              </a:rPr>
              <a:t>无效区域</a:t>
            </a:r>
            <a:r>
              <a:rPr lang="zh-CN" altLang="en-US" sz="2400" b="1">
                <a:solidFill>
                  <a:srgbClr val="000000"/>
                </a:solidFill>
              </a:rPr>
              <a:t>的一个最小矩形的结构</a:t>
            </a:r>
            <a:r>
              <a:rPr lang="en-US" altLang="zh-CN" sz="2400" b="1">
                <a:solidFill>
                  <a:srgbClr val="FF3300"/>
                </a:solidFill>
              </a:rPr>
              <a:t>RECT</a:t>
            </a:r>
            <a:r>
              <a:rPr lang="zh-CN" altLang="en-US" sz="2400" b="1"/>
              <a:t>，</a:t>
            </a:r>
            <a:r>
              <a:rPr lang="zh-CN" altLang="en-US" sz="2400" b="1">
                <a:solidFill>
                  <a:srgbClr val="000000"/>
                </a:solidFill>
              </a:rPr>
              <a:t>应用程序可以根据这个无效矩形执行刷新操作。</a:t>
            </a:r>
            <a:r>
              <a:rPr lang="zh-CN" altLang="en-US" sz="2400" b="1"/>
              <a:t>    </a:t>
            </a:r>
          </a:p>
        </p:txBody>
      </p:sp>
      <p:sp>
        <p:nvSpPr>
          <p:cNvPr id="17416" name="Text Box 8"/>
          <p:cNvSpPr txBox="1">
            <a:spLocks noChangeArrowheads="1"/>
          </p:cNvSpPr>
          <p:nvPr/>
        </p:nvSpPr>
        <p:spPr bwMode="auto">
          <a:xfrm>
            <a:off x="152400" y="1752600"/>
            <a:ext cx="9658350" cy="4321175"/>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ClrTx/>
              <a:buFontTx/>
              <a:buNone/>
            </a:pPr>
            <a:r>
              <a:rPr lang="en-US" altLang="zh-CN" sz="2800" b="1" dirty="0" err="1">
                <a:solidFill>
                  <a:schemeClr val="accent2"/>
                </a:solidFill>
                <a:latin typeface="黑体" panose="02010609060101010101" pitchFamily="49" charset="-122"/>
                <a:ea typeface="黑体" panose="02010609060101010101" pitchFamily="49" charset="-122"/>
              </a:rPr>
              <a:t>typedef</a:t>
            </a:r>
            <a:r>
              <a:rPr lang="en-US" altLang="zh-CN" sz="2800" b="1" dirty="0">
                <a:solidFill>
                  <a:schemeClr val="accent2"/>
                </a:solidFill>
                <a:latin typeface="黑体" panose="02010609060101010101" pitchFamily="49" charset="-122"/>
                <a:ea typeface="黑体" panose="02010609060101010101" pitchFamily="49" charset="-122"/>
              </a:rPr>
              <a:t> </a:t>
            </a:r>
            <a:r>
              <a:rPr lang="en-US" altLang="zh-CN" sz="2800" b="1" dirty="0" err="1">
                <a:solidFill>
                  <a:schemeClr val="accent2"/>
                </a:solidFill>
                <a:latin typeface="黑体" panose="02010609060101010101" pitchFamily="49" charset="-122"/>
                <a:ea typeface="黑体" panose="02010609060101010101" pitchFamily="49" charset="-122"/>
              </a:rPr>
              <a:t>struct</a:t>
            </a:r>
            <a:r>
              <a:rPr lang="en-US" altLang="zh-CN" sz="2800" b="1" dirty="0">
                <a:solidFill>
                  <a:schemeClr val="accent2"/>
                </a:solidFill>
                <a:latin typeface="黑体" panose="02010609060101010101" pitchFamily="49" charset="-122"/>
                <a:ea typeface="黑体" panose="02010609060101010101" pitchFamily="49" charset="-122"/>
              </a:rPr>
              <a:t> </a:t>
            </a:r>
            <a:r>
              <a:rPr lang="en-US" altLang="zh-CN" sz="2800" b="1" dirty="0" err="1">
                <a:solidFill>
                  <a:schemeClr val="accent2"/>
                </a:solidFill>
                <a:latin typeface="黑体" panose="02010609060101010101" pitchFamily="49" charset="-122"/>
                <a:ea typeface="黑体" panose="02010609060101010101" pitchFamily="49" charset="-122"/>
              </a:rPr>
              <a:t>tagPAINTSTRUCT</a:t>
            </a:r>
            <a:endParaRPr lang="en-US" altLang="zh-CN" sz="2800" b="1" dirty="0">
              <a:solidFill>
                <a:schemeClr val="accent2"/>
              </a:solidFill>
              <a:latin typeface="黑体" panose="02010609060101010101" pitchFamily="49" charset="-122"/>
              <a:ea typeface="黑体" panose="02010609060101010101" pitchFamily="49" charset="-122"/>
            </a:endParaRPr>
          </a:p>
          <a:p>
            <a:pPr>
              <a:lnSpc>
                <a:spcPct val="110000"/>
              </a:lnSpc>
              <a:spcBef>
                <a:spcPct val="0"/>
              </a:spcBef>
              <a:buClrTx/>
              <a:buFontTx/>
              <a:buNone/>
            </a:pPr>
            <a:r>
              <a:rPr lang="en-US" altLang="zh-CN" sz="2800" b="1" dirty="0">
                <a:solidFill>
                  <a:schemeClr val="accent2"/>
                </a:solidFill>
                <a:latin typeface="黑体" panose="02010609060101010101" pitchFamily="49" charset="-122"/>
                <a:ea typeface="黑体" panose="02010609060101010101" pitchFamily="49" charset="-122"/>
              </a:rPr>
              <a:t>{</a:t>
            </a:r>
          </a:p>
          <a:p>
            <a:pPr>
              <a:lnSpc>
                <a:spcPct val="110000"/>
              </a:lnSpc>
              <a:spcBef>
                <a:spcPct val="0"/>
              </a:spcBef>
              <a:buClrTx/>
              <a:buFontTx/>
              <a:buNone/>
            </a:pPr>
            <a:r>
              <a:rPr lang="en-US" altLang="zh-CN" sz="2800" b="1" dirty="0">
                <a:solidFill>
                  <a:schemeClr val="accent2"/>
                </a:solidFill>
                <a:latin typeface="黑体" panose="02010609060101010101" pitchFamily="49" charset="-122"/>
                <a:ea typeface="黑体" panose="02010609060101010101" pitchFamily="49" charset="-122"/>
              </a:rPr>
              <a:t>  HDC </a:t>
            </a:r>
            <a:r>
              <a:rPr lang="en-US" altLang="zh-CN" sz="2800" b="1" dirty="0" err="1">
                <a:solidFill>
                  <a:schemeClr val="accent2"/>
                </a:solidFill>
                <a:latin typeface="黑体" panose="02010609060101010101" pitchFamily="49" charset="-122"/>
                <a:ea typeface="黑体" panose="02010609060101010101" pitchFamily="49" charset="-122"/>
              </a:rPr>
              <a:t>hdc</a:t>
            </a:r>
            <a:r>
              <a:rPr lang="en-US" altLang="zh-CN" sz="2800" b="1" dirty="0">
                <a:solidFill>
                  <a:schemeClr val="accent2"/>
                </a:solidFill>
                <a:latin typeface="黑体" panose="02010609060101010101" pitchFamily="49" charset="-122"/>
                <a:ea typeface="黑体" panose="02010609060101010101" pitchFamily="49" charset="-122"/>
              </a:rPr>
              <a:t>;			//</a:t>
            </a:r>
            <a:r>
              <a:rPr lang="zh-CN" altLang="en-US" sz="2800" b="1" dirty="0">
                <a:solidFill>
                  <a:schemeClr val="accent2"/>
                </a:solidFill>
                <a:latin typeface="黑体" panose="02010609060101010101" pitchFamily="49" charset="-122"/>
                <a:ea typeface="黑体" panose="02010609060101010101" pitchFamily="49" charset="-122"/>
              </a:rPr>
              <a:t>设备环境句柄</a:t>
            </a:r>
          </a:p>
          <a:p>
            <a:pPr>
              <a:lnSpc>
                <a:spcPct val="110000"/>
              </a:lnSpc>
              <a:spcBef>
                <a:spcPct val="0"/>
              </a:spcBef>
              <a:buClrTx/>
              <a:buFontTx/>
              <a:buNone/>
            </a:pPr>
            <a:r>
              <a:rPr lang="zh-CN" altLang="en-US" sz="2800" b="1" dirty="0">
                <a:solidFill>
                  <a:schemeClr val="accent2"/>
                </a:solidFill>
                <a:latin typeface="黑体" panose="02010609060101010101" pitchFamily="49" charset="-122"/>
                <a:ea typeface="黑体" panose="02010609060101010101" pitchFamily="49" charset="-122"/>
              </a:rPr>
              <a:t>  </a:t>
            </a:r>
            <a:r>
              <a:rPr lang="en-US" altLang="zh-CN" sz="2800" b="1" dirty="0">
                <a:solidFill>
                  <a:srgbClr val="D60093"/>
                </a:solidFill>
                <a:latin typeface="黑体" panose="02010609060101010101" pitchFamily="49" charset="-122"/>
                <a:ea typeface="黑体" panose="02010609060101010101" pitchFamily="49" charset="-122"/>
              </a:rPr>
              <a:t>BOOL </a:t>
            </a:r>
            <a:r>
              <a:rPr lang="en-US" altLang="zh-CN" sz="2800" b="1" dirty="0" err="1">
                <a:solidFill>
                  <a:srgbClr val="D60093"/>
                </a:solidFill>
                <a:latin typeface="黑体" panose="02010609060101010101" pitchFamily="49" charset="-122"/>
                <a:ea typeface="黑体" panose="02010609060101010101" pitchFamily="49" charset="-122"/>
              </a:rPr>
              <a:t>fErase</a:t>
            </a:r>
            <a:r>
              <a:rPr lang="en-US" altLang="zh-CN" sz="2800" b="1" dirty="0">
                <a:solidFill>
                  <a:srgbClr val="D60093"/>
                </a:solidFill>
                <a:latin typeface="黑体" panose="02010609060101010101" pitchFamily="49" charset="-122"/>
                <a:ea typeface="黑体" panose="02010609060101010101" pitchFamily="49" charset="-122"/>
              </a:rPr>
              <a:t>;		//</a:t>
            </a:r>
            <a:r>
              <a:rPr lang="zh-CN" altLang="en-US" sz="2400" b="1" dirty="0">
                <a:solidFill>
                  <a:srgbClr val="D60093"/>
                </a:solidFill>
                <a:latin typeface="黑体" panose="02010609060101010101" pitchFamily="49" charset="-122"/>
                <a:ea typeface="黑体" panose="02010609060101010101" pitchFamily="49" charset="-122"/>
              </a:rPr>
              <a:t>一般取真值，表示擦除无效矩形的背景</a:t>
            </a:r>
          </a:p>
          <a:p>
            <a:pPr>
              <a:lnSpc>
                <a:spcPct val="110000"/>
              </a:lnSpc>
              <a:spcBef>
                <a:spcPct val="0"/>
              </a:spcBef>
              <a:buClrTx/>
              <a:buFontTx/>
              <a:buNone/>
            </a:pPr>
            <a:r>
              <a:rPr lang="zh-CN" altLang="en-US" sz="2800" b="1" dirty="0">
                <a:solidFill>
                  <a:schemeClr val="accent2"/>
                </a:solidFill>
                <a:latin typeface="黑体" panose="02010609060101010101" pitchFamily="49" charset="-122"/>
                <a:ea typeface="黑体" panose="02010609060101010101" pitchFamily="49" charset="-122"/>
              </a:rPr>
              <a:t>  </a:t>
            </a:r>
            <a:r>
              <a:rPr lang="en-US" altLang="zh-CN" sz="2800" b="1" dirty="0">
                <a:solidFill>
                  <a:schemeClr val="accent2"/>
                </a:solidFill>
                <a:latin typeface="黑体" panose="02010609060101010101" pitchFamily="49" charset="-122"/>
                <a:ea typeface="黑体" panose="02010609060101010101" pitchFamily="49" charset="-122"/>
              </a:rPr>
              <a:t>RECT </a:t>
            </a:r>
            <a:r>
              <a:rPr lang="en-US" altLang="zh-CN" sz="2800" b="1" dirty="0" err="1">
                <a:solidFill>
                  <a:srgbClr val="6600CC"/>
                </a:solidFill>
                <a:latin typeface="黑体" panose="02010609060101010101" pitchFamily="49" charset="-122"/>
                <a:ea typeface="黑体" panose="02010609060101010101" pitchFamily="49" charset="-122"/>
              </a:rPr>
              <a:t>rcPaint</a:t>
            </a:r>
            <a:r>
              <a:rPr lang="en-US" altLang="zh-CN" sz="2800" b="1" dirty="0">
                <a:solidFill>
                  <a:schemeClr val="accent2"/>
                </a:solidFill>
                <a:latin typeface="黑体" panose="02010609060101010101" pitchFamily="49" charset="-122"/>
                <a:ea typeface="黑体" panose="02010609060101010101" pitchFamily="49" charset="-122"/>
              </a:rPr>
              <a:t>;		//</a:t>
            </a:r>
            <a:r>
              <a:rPr lang="zh-CN" altLang="en-US" sz="2800" b="1" dirty="0">
                <a:solidFill>
                  <a:schemeClr val="accent2"/>
                </a:solidFill>
                <a:latin typeface="黑体" panose="02010609060101010101" pitchFamily="49" charset="-122"/>
                <a:ea typeface="黑体" panose="02010609060101010101" pitchFamily="49" charset="-122"/>
              </a:rPr>
              <a:t>无效矩形标识</a:t>
            </a:r>
          </a:p>
          <a:p>
            <a:pPr>
              <a:lnSpc>
                <a:spcPct val="110000"/>
              </a:lnSpc>
              <a:spcBef>
                <a:spcPct val="0"/>
              </a:spcBef>
              <a:buClrTx/>
              <a:buFontTx/>
              <a:buNone/>
            </a:pPr>
            <a:r>
              <a:rPr lang="zh-CN" altLang="en-US" sz="2800" b="1" dirty="0">
                <a:solidFill>
                  <a:schemeClr val="accent2"/>
                </a:solidFill>
                <a:latin typeface="黑体" panose="02010609060101010101" pitchFamily="49" charset="-122"/>
                <a:ea typeface="黑体" panose="02010609060101010101" pitchFamily="49" charset="-122"/>
              </a:rPr>
              <a:t>  </a:t>
            </a:r>
            <a:r>
              <a:rPr lang="en-US" altLang="zh-CN" sz="2800" b="1" dirty="0">
                <a:solidFill>
                  <a:srgbClr val="660033"/>
                </a:solidFill>
                <a:latin typeface="黑体" panose="02010609060101010101" pitchFamily="49" charset="-122"/>
                <a:ea typeface="黑体" panose="02010609060101010101" pitchFamily="49" charset="-122"/>
              </a:rPr>
              <a:t>BOOL </a:t>
            </a:r>
            <a:r>
              <a:rPr lang="en-US" altLang="zh-CN" sz="2800" b="1" dirty="0" err="1">
                <a:solidFill>
                  <a:srgbClr val="660033"/>
                </a:solidFill>
                <a:latin typeface="黑体" panose="02010609060101010101" pitchFamily="49" charset="-122"/>
                <a:ea typeface="黑体" panose="02010609060101010101" pitchFamily="49" charset="-122"/>
              </a:rPr>
              <a:t>fRestore</a:t>
            </a:r>
            <a:r>
              <a:rPr lang="en-US" altLang="zh-CN" sz="2800" b="1" dirty="0">
                <a:solidFill>
                  <a:srgbClr val="660033"/>
                </a:solidFill>
                <a:latin typeface="黑体" panose="02010609060101010101" pitchFamily="49" charset="-122"/>
                <a:ea typeface="黑体" panose="02010609060101010101" pitchFamily="49" charset="-122"/>
              </a:rPr>
              <a:t>;	//</a:t>
            </a:r>
            <a:r>
              <a:rPr lang="zh-CN" altLang="en-US" sz="2800" b="1" dirty="0">
                <a:solidFill>
                  <a:srgbClr val="660033"/>
                </a:solidFill>
                <a:latin typeface="黑体" panose="02010609060101010101" pitchFamily="49" charset="-122"/>
                <a:ea typeface="黑体" panose="02010609060101010101" pitchFamily="49" charset="-122"/>
              </a:rPr>
              <a:t>系统保留</a:t>
            </a:r>
          </a:p>
          <a:p>
            <a:pPr>
              <a:lnSpc>
                <a:spcPct val="110000"/>
              </a:lnSpc>
              <a:spcBef>
                <a:spcPct val="0"/>
              </a:spcBef>
              <a:buClrTx/>
              <a:buFontTx/>
              <a:buNone/>
            </a:pPr>
            <a:r>
              <a:rPr lang="zh-CN" altLang="en-US" sz="2800" b="1" dirty="0">
                <a:solidFill>
                  <a:schemeClr val="accent2"/>
                </a:solidFill>
                <a:latin typeface="黑体" panose="02010609060101010101" pitchFamily="49" charset="-122"/>
                <a:ea typeface="黑体" panose="02010609060101010101" pitchFamily="49" charset="-122"/>
              </a:rPr>
              <a:t>  </a:t>
            </a:r>
            <a:r>
              <a:rPr lang="en-US" altLang="zh-CN" sz="2800" b="1" dirty="0">
                <a:solidFill>
                  <a:schemeClr val="accent2"/>
                </a:solidFill>
                <a:latin typeface="黑体" panose="02010609060101010101" pitchFamily="49" charset="-122"/>
                <a:ea typeface="黑体" panose="02010609060101010101" pitchFamily="49" charset="-122"/>
              </a:rPr>
              <a:t>BOOL </a:t>
            </a:r>
            <a:r>
              <a:rPr lang="en-US" altLang="zh-CN" sz="2800" b="1" dirty="0" err="1">
                <a:solidFill>
                  <a:schemeClr val="accent2"/>
                </a:solidFill>
                <a:latin typeface="黑体" panose="02010609060101010101" pitchFamily="49" charset="-122"/>
                <a:ea typeface="黑体" panose="02010609060101010101" pitchFamily="49" charset="-122"/>
              </a:rPr>
              <a:t>fIncUpdate</a:t>
            </a:r>
            <a:r>
              <a:rPr lang="en-US" altLang="zh-CN" sz="2800" b="1" dirty="0">
                <a:solidFill>
                  <a:schemeClr val="accent2"/>
                </a:solidFill>
                <a:latin typeface="黑体" panose="02010609060101010101" pitchFamily="49" charset="-122"/>
                <a:ea typeface="黑体" panose="02010609060101010101" pitchFamily="49" charset="-122"/>
              </a:rPr>
              <a:t>;	//</a:t>
            </a:r>
            <a:r>
              <a:rPr lang="zh-CN" altLang="en-US" sz="2800" b="1" dirty="0">
                <a:solidFill>
                  <a:schemeClr val="accent2"/>
                </a:solidFill>
                <a:latin typeface="黑体" panose="02010609060101010101" pitchFamily="49" charset="-122"/>
                <a:ea typeface="黑体" panose="02010609060101010101" pitchFamily="49" charset="-122"/>
              </a:rPr>
              <a:t>系统保留</a:t>
            </a:r>
          </a:p>
          <a:p>
            <a:pPr>
              <a:lnSpc>
                <a:spcPct val="110000"/>
              </a:lnSpc>
              <a:spcBef>
                <a:spcPct val="0"/>
              </a:spcBef>
              <a:buClrTx/>
              <a:buFontTx/>
              <a:buNone/>
            </a:pPr>
            <a:r>
              <a:rPr lang="zh-CN" altLang="en-US" sz="2800" b="1" dirty="0">
                <a:solidFill>
                  <a:schemeClr val="accent2"/>
                </a:solidFill>
                <a:latin typeface="黑体" panose="02010609060101010101" pitchFamily="49" charset="-122"/>
                <a:ea typeface="黑体" panose="02010609060101010101" pitchFamily="49" charset="-122"/>
              </a:rPr>
              <a:t>  </a:t>
            </a:r>
            <a:r>
              <a:rPr lang="en-US" altLang="zh-CN" sz="2800" b="1" dirty="0">
                <a:solidFill>
                  <a:srgbClr val="000066"/>
                </a:solidFill>
                <a:latin typeface="黑体" panose="02010609060101010101" pitchFamily="49" charset="-122"/>
                <a:ea typeface="黑体" panose="02010609060101010101" pitchFamily="49" charset="-122"/>
              </a:rPr>
              <a:t>BYTE </a:t>
            </a:r>
            <a:r>
              <a:rPr lang="en-US" altLang="zh-CN" sz="2800" b="1" dirty="0" err="1">
                <a:solidFill>
                  <a:srgbClr val="000066"/>
                </a:solidFill>
                <a:latin typeface="黑体" panose="02010609060101010101" pitchFamily="49" charset="-122"/>
                <a:ea typeface="黑体" panose="02010609060101010101" pitchFamily="49" charset="-122"/>
              </a:rPr>
              <a:t>rgbReserved</a:t>
            </a:r>
            <a:r>
              <a:rPr lang="en-US" altLang="zh-CN" sz="2800" b="1" dirty="0">
                <a:solidFill>
                  <a:srgbClr val="000066"/>
                </a:solidFill>
                <a:latin typeface="黑体" panose="02010609060101010101" pitchFamily="49" charset="-122"/>
                <a:ea typeface="黑体" panose="02010609060101010101" pitchFamily="49" charset="-122"/>
              </a:rPr>
              <a:t>[32]</a:t>
            </a:r>
            <a:r>
              <a:rPr lang="zh-CN" altLang="en-US" sz="2800" b="1" dirty="0">
                <a:solidFill>
                  <a:srgbClr val="000066"/>
                </a:solidFill>
                <a:latin typeface="黑体" panose="02010609060101010101" pitchFamily="49" charset="-122"/>
                <a:ea typeface="黑体" panose="02010609060101010101" pitchFamily="49" charset="-122"/>
              </a:rPr>
              <a:t>；</a:t>
            </a:r>
            <a:r>
              <a:rPr lang="en-US" altLang="zh-CN" sz="2800" b="1" dirty="0">
                <a:solidFill>
                  <a:srgbClr val="000066"/>
                </a:solidFill>
                <a:latin typeface="黑体" panose="02010609060101010101" pitchFamily="49" charset="-122"/>
                <a:ea typeface="黑体" panose="02010609060101010101" pitchFamily="49" charset="-122"/>
              </a:rPr>
              <a:t>//</a:t>
            </a:r>
            <a:r>
              <a:rPr lang="zh-CN" altLang="en-US" sz="2800" b="1" dirty="0">
                <a:solidFill>
                  <a:srgbClr val="000066"/>
                </a:solidFill>
                <a:latin typeface="黑体" panose="02010609060101010101" pitchFamily="49" charset="-122"/>
                <a:ea typeface="黑体" panose="02010609060101010101" pitchFamily="49" charset="-122"/>
              </a:rPr>
              <a:t>系统保留</a:t>
            </a:r>
          </a:p>
          <a:p>
            <a:pPr>
              <a:lnSpc>
                <a:spcPct val="110000"/>
              </a:lnSpc>
              <a:spcBef>
                <a:spcPct val="0"/>
              </a:spcBef>
              <a:buClrTx/>
              <a:buFontTx/>
              <a:buNone/>
            </a:pPr>
            <a:r>
              <a:rPr lang="zh-CN" altLang="en-US" sz="2800" b="1" dirty="0">
                <a:solidFill>
                  <a:schemeClr val="accent2"/>
                </a:solidFill>
                <a:latin typeface="黑体" panose="02010609060101010101" pitchFamily="49" charset="-122"/>
                <a:ea typeface="黑体" panose="02010609060101010101" pitchFamily="49" charset="-122"/>
              </a:rPr>
              <a:t> </a:t>
            </a:r>
            <a:r>
              <a:rPr lang="en-US" altLang="zh-CN" sz="2800" b="1" dirty="0">
                <a:solidFill>
                  <a:schemeClr val="accent2"/>
                </a:solidFill>
                <a:latin typeface="黑体" panose="02010609060101010101" pitchFamily="49" charset="-122"/>
                <a:ea typeface="黑体" panose="02010609060101010101" pitchFamily="49" charset="-122"/>
              </a:rPr>
              <a:t>}PAINTSTRUCT;</a:t>
            </a:r>
            <a:endParaRPr lang="en-US" altLang="zh-CN" sz="2800" b="1" dirty="0">
              <a:solidFill>
                <a:schemeClr val="accent2"/>
              </a:solidFill>
            </a:endParaRPr>
          </a:p>
        </p:txBody>
      </p:sp>
      <p:grpSp>
        <p:nvGrpSpPr>
          <p:cNvPr id="17421" name="Group 13"/>
          <p:cNvGrpSpPr>
            <a:grpSpLocks/>
          </p:cNvGrpSpPr>
          <p:nvPr/>
        </p:nvGrpSpPr>
        <p:grpSpPr bwMode="auto">
          <a:xfrm>
            <a:off x="2376488" y="4114800"/>
            <a:ext cx="7446962" cy="2667000"/>
            <a:chOff x="1382" y="2592"/>
            <a:chExt cx="4330" cy="1680"/>
          </a:xfrm>
        </p:grpSpPr>
        <p:sp>
          <p:nvSpPr>
            <p:cNvPr id="11269" name="Text Box 9" descr="新闻纸"/>
            <p:cNvSpPr txBox="1">
              <a:spLocks noChangeArrowheads="1"/>
            </p:cNvSpPr>
            <p:nvPr/>
          </p:nvSpPr>
          <p:spPr bwMode="auto">
            <a:xfrm>
              <a:off x="2592" y="3518"/>
              <a:ext cx="3120" cy="754"/>
            </a:xfrm>
            <a:prstGeom prst="rect">
              <a:avLst/>
            </a:prstGeom>
            <a:blipFill dpi="0" rotWithShape="0">
              <a:blip r:embed="rId2"/>
              <a:srcRect/>
              <a:tile tx="0" ty="0" sx="100000" sy="100000" flip="none" algn="tl"/>
            </a:blipFill>
            <a:ln w="9525">
              <a:solidFill>
                <a:srgbClr val="008000"/>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b="1">
                  <a:solidFill>
                    <a:srgbClr val="6600CC"/>
                  </a:solidFill>
                </a:rPr>
                <a:t>rcPaint </a:t>
              </a:r>
              <a:r>
                <a:rPr lang="zh-CN" altLang="en-US" sz="2400" b="1">
                  <a:solidFill>
                    <a:srgbClr val="6600CC"/>
                  </a:solidFill>
                </a:rPr>
                <a:t>为标准的</a:t>
              </a:r>
              <a:r>
                <a:rPr lang="en-US" altLang="zh-CN" sz="2400" b="1">
                  <a:solidFill>
                    <a:srgbClr val="6600CC"/>
                  </a:solidFill>
                </a:rPr>
                <a:t>RECT</a:t>
              </a:r>
              <a:r>
                <a:rPr lang="zh-CN" altLang="en-US" sz="2400" b="1">
                  <a:solidFill>
                    <a:srgbClr val="6600CC"/>
                  </a:solidFill>
                </a:rPr>
                <a:t>数据结构，其作用是标识无效矩形，它包含了无效矩形的左上角和右下角的坐标</a:t>
              </a:r>
              <a:endParaRPr lang="zh-CN" altLang="en-US" sz="2400"/>
            </a:p>
          </p:txBody>
        </p:sp>
        <p:sp>
          <p:nvSpPr>
            <p:cNvPr id="11270" name="Line 10"/>
            <p:cNvSpPr>
              <a:spLocks noChangeShapeType="1"/>
            </p:cNvSpPr>
            <p:nvPr/>
          </p:nvSpPr>
          <p:spPr bwMode="auto">
            <a:xfrm flipH="1" flipV="1">
              <a:off x="1382" y="2592"/>
              <a:ext cx="1210" cy="912"/>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box(in)">
                                      <p:cBhvr>
                                        <p:cTn id="7" dur="500"/>
                                        <p:tgtEl>
                                          <p:spTgt spid="17416"/>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17421"/>
                                        </p:tgtEl>
                                        <p:attrNameLst>
                                          <p:attrName>style.visibility</p:attrName>
                                        </p:attrNameLst>
                                      </p:cBhvr>
                                      <p:to>
                                        <p:strVal val="visible"/>
                                      </p:to>
                                    </p:set>
                                    <p:anim calcmode="lin" valueType="num">
                                      <p:cBhvr additive="base">
                                        <p:cTn id="11" dur="500"/>
                                        <p:tgtEl>
                                          <p:spTgt spid="17421"/>
                                        </p:tgtEl>
                                        <p:attrNameLst>
                                          <p:attrName>ppt_y</p:attrName>
                                        </p:attrNameLst>
                                      </p:cBhvr>
                                      <p:tavLst>
                                        <p:tav tm="0">
                                          <p:val>
                                            <p:strVal val="#ppt_y+#ppt_h*1.125000"/>
                                          </p:val>
                                        </p:tav>
                                        <p:tav tm="100000">
                                          <p:val>
                                            <p:strVal val="#ppt_y"/>
                                          </p:val>
                                        </p:tav>
                                      </p:tavLst>
                                    </p:anim>
                                    <p:animEffect transition="in" filter="wipe(up)">
                                      <p:cBhvr>
                                        <p:cTn id="12"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60</a:t>
            </a:fld>
            <a:endParaRPr lang="en-US" altLang="zh-CN"/>
          </a:p>
        </p:txBody>
      </p:sp>
      <p:sp>
        <p:nvSpPr>
          <p:cNvPr id="3" name="文本框 2"/>
          <p:cNvSpPr txBox="1"/>
          <p:nvPr/>
        </p:nvSpPr>
        <p:spPr>
          <a:xfrm>
            <a:off x="0" y="44624"/>
            <a:ext cx="9906000" cy="6740307"/>
          </a:xfrm>
          <a:prstGeom prst="rect">
            <a:avLst/>
          </a:prstGeom>
          <a:noFill/>
        </p:spPr>
        <p:txBody>
          <a:bodyPr wrap="square" rtlCol="0">
            <a:spAutoFit/>
          </a:bodyPr>
          <a:lstStyle/>
          <a:p>
            <a:r>
              <a:rPr lang="en-US" altLang="zh-CN" b="1" dirty="0"/>
              <a:t>#include &lt;</a:t>
            </a:r>
            <a:r>
              <a:rPr lang="en-US" altLang="zh-CN" b="1" dirty="0" err="1"/>
              <a:t>windows.h</a:t>
            </a:r>
            <a:r>
              <a:rPr lang="en-US" altLang="zh-CN" b="1" dirty="0"/>
              <a:t>&gt;</a:t>
            </a:r>
          </a:p>
          <a:p>
            <a:r>
              <a:rPr lang="en-US" altLang="zh-CN" b="1" dirty="0"/>
              <a:t>#include &lt;</a:t>
            </a:r>
            <a:r>
              <a:rPr lang="en-US" altLang="zh-CN" b="1" dirty="0" err="1"/>
              <a:t>math.h</a:t>
            </a:r>
            <a:r>
              <a:rPr lang="en-US" altLang="zh-CN" b="1" dirty="0"/>
              <a:t>&gt;</a:t>
            </a:r>
          </a:p>
          <a:p>
            <a:r>
              <a:rPr lang="en-US" altLang="zh-CN" b="1" dirty="0"/>
              <a:t>LRESULT CALLBACK </a:t>
            </a:r>
            <a:r>
              <a:rPr lang="en-US" altLang="zh-CN" b="1" dirty="0" err="1"/>
              <a:t>WndProc</a:t>
            </a:r>
            <a:r>
              <a:rPr lang="en-US" altLang="zh-CN" b="1" dirty="0"/>
              <a:t>(HWND,UINT,WPARAM,LPARAM);</a:t>
            </a:r>
          </a:p>
          <a:p>
            <a:r>
              <a:rPr lang="en-US" altLang="zh-CN" b="1" dirty="0" err="1"/>
              <a:t>int</a:t>
            </a:r>
            <a:r>
              <a:rPr lang="en-US" altLang="zh-CN" b="1" dirty="0"/>
              <a:t> WINAPI </a:t>
            </a:r>
            <a:r>
              <a:rPr lang="en-US" altLang="zh-CN" b="1" dirty="0" err="1"/>
              <a:t>WinMain</a:t>
            </a:r>
            <a:r>
              <a:rPr lang="en-US" altLang="zh-CN" b="1" dirty="0"/>
              <a:t>(HINSTANCE </a:t>
            </a:r>
            <a:r>
              <a:rPr lang="en-US" altLang="zh-CN" b="1" dirty="0" err="1"/>
              <a:t>hInstance</a:t>
            </a:r>
            <a:r>
              <a:rPr lang="en-US" altLang="zh-CN" b="1" dirty="0"/>
              <a:t>, HINSTANCE </a:t>
            </a:r>
            <a:r>
              <a:rPr lang="en-US" altLang="zh-CN" b="1" dirty="0" err="1"/>
              <a:t>hPrevInst</a:t>
            </a:r>
            <a:r>
              <a:rPr lang="en-US" altLang="zh-CN" b="1" dirty="0"/>
              <a:t>,</a:t>
            </a:r>
          </a:p>
          <a:p>
            <a:r>
              <a:rPr lang="en-US" altLang="zh-CN" b="1" dirty="0"/>
              <a:t>   LPSTR </a:t>
            </a:r>
            <a:r>
              <a:rPr lang="en-US" altLang="zh-CN" b="1" dirty="0" err="1"/>
              <a:t>lpszCmdLine</a:t>
            </a:r>
            <a:r>
              <a:rPr lang="en-US" altLang="zh-CN" b="1" dirty="0"/>
              <a:t>, </a:t>
            </a:r>
            <a:r>
              <a:rPr lang="en-US" altLang="zh-CN" b="1" dirty="0" err="1"/>
              <a:t>int</a:t>
            </a:r>
            <a:r>
              <a:rPr lang="en-US" altLang="zh-CN" b="1" dirty="0"/>
              <a:t> </a:t>
            </a:r>
            <a:r>
              <a:rPr lang="en-US" altLang="zh-CN" b="1" dirty="0" err="1"/>
              <a:t>nCmdShow</a:t>
            </a:r>
            <a:r>
              <a:rPr lang="en-US" altLang="zh-CN" b="1" dirty="0"/>
              <a:t>)</a:t>
            </a:r>
          </a:p>
          <a:p>
            <a:r>
              <a:rPr lang="en-US" altLang="zh-CN" b="1" dirty="0"/>
              <a:t>{</a:t>
            </a:r>
          </a:p>
          <a:p>
            <a:r>
              <a:rPr lang="en-US" altLang="zh-CN" b="1" dirty="0"/>
              <a:t>HWND </a:t>
            </a:r>
            <a:r>
              <a:rPr lang="en-US" altLang="zh-CN" b="1" dirty="0" err="1"/>
              <a:t>hwnd</a:t>
            </a:r>
            <a:r>
              <a:rPr lang="en-US" altLang="zh-CN" b="1" dirty="0"/>
              <a:t>;</a:t>
            </a:r>
          </a:p>
          <a:p>
            <a:r>
              <a:rPr lang="en-US" altLang="zh-CN" b="1" dirty="0"/>
              <a:t>MSG </a:t>
            </a:r>
            <a:r>
              <a:rPr lang="en-US" altLang="zh-CN" b="1" dirty="0" err="1"/>
              <a:t>msg</a:t>
            </a:r>
            <a:r>
              <a:rPr lang="en-US" altLang="zh-CN" b="1" dirty="0"/>
              <a:t>;</a:t>
            </a:r>
          </a:p>
          <a:p>
            <a:r>
              <a:rPr lang="en-US" altLang="zh-CN" b="1" dirty="0"/>
              <a:t>WNDCLASS </a:t>
            </a:r>
            <a:r>
              <a:rPr lang="en-US" altLang="zh-CN" b="1" dirty="0" err="1"/>
              <a:t>wndclass</a:t>
            </a:r>
            <a:r>
              <a:rPr lang="en-US" altLang="zh-CN" b="1" dirty="0"/>
              <a:t>;</a:t>
            </a:r>
          </a:p>
          <a:p>
            <a:r>
              <a:rPr lang="en-US" altLang="zh-CN" b="1" dirty="0"/>
              <a:t>char </a:t>
            </a:r>
            <a:r>
              <a:rPr lang="en-US" altLang="zh-CN" b="1" dirty="0" err="1"/>
              <a:t>lpszClassName</a:t>
            </a:r>
            <a:r>
              <a:rPr lang="en-US" altLang="zh-CN" b="1" dirty="0"/>
              <a:t>[]="</a:t>
            </a:r>
            <a:r>
              <a:rPr lang="zh-CN" altLang="en-US" b="1" dirty="0"/>
              <a:t>万花筒</a:t>
            </a:r>
            <a:r>
              <a:rPr lang="en-US" altLang="zh-CN" b="1" dirty="0"/>
              <a:t>";</a:t>
            </a:r>
          </a:p>
          <a:p>
            <a:r>
              <a:rPr lang="en-US" altLang="zh-CN" b="1" dirty="0"/>
              <a:t>char </a:t>
            </a:r>
            <a:r>
              <a:rPr lang="en-US" altLang="zh-CN" b="1" dirty="0" err="1"/>
              <a:t>lpszTitle</a:t>
            </a:r>
            <a:r>
              <a:rPr lang="en-US" altLang="zh-CN" b="1" dirty="0"/>
              <a:t>[]="</a:t>
            </a:r>
            <a:r>
              <a:rPr lang="zh-CN" altLang="en-US" b="1" dirty="0"/>
              <a:t>万花筒</a:t>
            </a:r>
            <a:r>
              <a:rPr lang="en-US" altLang="zh-CN" b="1" dirty="0"/>
              <a:t>";</a:t>
            </a:r>
          </a:p>
          <a:p>
            <a:r>
              <a:rPr lang="en-US" altLang="zh-CN" b="1" dirty="0" err="1"/>
              <a:t>wndclass.style</a:t>
            </a:r>
            <a:r>
              <a:rPr lang="en-US" altLang="zh-CN" b="1" dirty="0"/>
              <a:t>=0;</a:t>
            </a:r>
          </a:p>
          <a:p>
            <a:r>
              <a:rPr lang="en-US" altLang="zh-CN" b="1" dirty="0" err="1"/>
              <a:t>wndclass.lpfnWndProc</a:t>
            </a:r>
            <a:r>
              <a:rPr lang="en-US" altLang="zh-CN" b="1" dirty="0"/>
              <a:t>=</a:t>
            </a:r>
            <a:r>
              <a:rPr lang="en-US" altLang="zh-CN" b="1" dirty="0" err="1"/>
              <a:t>WndProc</a:t>
            </a:r>
            <a:r>
              <a:rPr lang="en-US" altLang="zh-CN" b="1" dirty="0"/>
              <a:t>;</a:t>
            </a:r>
          </a:p>
          <a:p>
            <a:r>
              <a:rPr lang="en-US" altLang="zh-CN" b="1" dirty="0" err="1"/>
              <a:t>wndclass.cbClsExtra</a:t>
            </a:r>
            <a:r>
              <a:rPr lang="en-US" altLang="zh-CN" b="1" dirty="0"/>
              <a:t>=0;</a:t>
            </a:r>
          </a:p>
          <a:p>
            <a:r>
              <a:rPr lang="en-US" altLang="zh-CN" b="1" dirty="0" err="1"/>
              <a:t>wndclass.cbWndExtra</a:t>
            </a:r>
            <a:r>
              <a:rPr lang="en-US" altLang="zh-CN" b="1" dirty="0"/>
              <a:t>=0;</a:t>
            </a:r>
          </a:p>
          <a:p>
            <a:r>
              <a:rPr lang="en-US" altLang="zh-CN" b="1" dirty="0" err="1"/>
              <a:t>wndclass.hInstance</a:t>
            </a:r>
            <a:r>
              <a:rPr lang="en-US" altLang="zh-CN" b="1" dirty="0"/>
              <a:t>=</a:t>
            </a:r>
            <a:r>
              <a:rPr lang="en-US" altLang="zh-CN" b="1" dirty="0" err="1"/>
              <a:t>hInstance</a:t>
            </a:r>
            <a:r>
              <a:rPr lang="en-US" altLang="zh-CN" b="1" dirty="0"/>
              <a:t>;</a:t>
            </a:r>
          </a:p>
          <a:p>
            <a:r>
              <a:rPr lang="en-US" altLang="zh-CN" b="1" dirty="0" err="1"/>
              <a:t>wndclass.hIcon</a:t>
            </a:r>
            <a:r>
              <a:rPr lang="en-US" altLang="zh-CN" b="1" dirty="0"/>
              <a:t>=</a:t>
            </a:r>
            <a:r>
              <a:rPr lang="en-US" altLang="zh-CN" b="1" dirty="0" err="1"/>
              <a:t>LoadIcon</a:t>
            </a:r>
            <a:r>
              <a:rPr lang="en-US" altLang="zh-CN" b="1" dirty="0"/>
              <a:t>(NULL,IDI_APPLICATION);</a:t>
            </a:r>
          </a:p>
          <a:p>
            <a:r>
              <a:rPr lang="en-US" altLang="zh-CN" b="1" dirty="0" err="1"/>
              <a:t>wndclass.hCursor</a:t>
            </a:r>
            <a:r>
              <a:rPr lang="en-US" altLang="zh-CN" b="1" dirty="0"/>
              <a:t>=</a:t>
            </a:r>
            <a:r>
              <a:rPr lang="en-US" altLang="zh-CN" b="1" dirty="0" err="1"/>
              <a:t>LoadCursor</a:t>
            </a:r>
            <a:r>
              <a:rPr lang="en-US" altLang="zh-CN" b="1" dirty="0"/>
              <a:t>(NULL,IDC_ARROW</a:t>
            </a:r>
            <a:r>
              <a:rPr lang="en-US" altLang="zh-CN" b="1" dirty="0" smtClean="0"/>
              <a:t>);</a:t>
            </a:r>
            <a:endParaRPr lang="en-US" altLang="zh-CN" b="1" dirty="0"/>
          </a:p>
        </p:txBody>
      </p:sp>
    </p:spTree>
    <p:extLst>
      <p:ext uri="{BB962C8B-B14F-4D97-AF65-F5344CB8AC3E}">
        <p14:creationId xmlns:p14="http://schemas.microsoft.com/office/powerpoint/2010/main" val="32286716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61</a:t>
            </a:fld>
            <a:endParaRPr lang="en-US" altLang="zh-CN"/>
          </a:p>
        </p:txBody>
      </p:sp>
      <p:sp>
        <p:nvSpPr>
          <p:cNvPr id="3" name="文本框 2"/>
          <p:cNvSpPr txBox="1"/>
          <p:nvPr/>
        </p:nvSpPr>
        <p:spPr>
          <a:xfrm>
            <a:off x="15552" y="226377"/>
            <a:ext cx="9833992" cy="6370975"/>
          </a:xfrm>
          <a:prstGeom prst="rect">
            <a:avLst/>
          </a:prstGeom>
          <a:noFill/>
        </p:spPr>
        <p:txBody>
          <a:bodyPr wrap="square" rtlCol="0">
            <a:spAutoFit/>
          </a:bodyPr>
          <a:lstStyle/>
          <a:p>
            <a:r>
              <a:rPr lang="en-US" altLang="zh-CN" dirty="0" err="1" smtClean="0"/>
              <a:t>wndclass.hbrBackground</a:t>
            </a:r>
            <a:r>
              <a:rPr lang="en-US" altLang="zh-CN" dirty="0"/>
              <a:t>=(HBRUSH)</a:t>
            </a:r>
            <a:r>
              <a:rPr lang="en-US" altLang="zh-CN" dirty="0" err="1"/>
              <a:t>GetStockObject</a:t>
            </a:r>
            <a:r>
              <a:rPr lang="en-US" altLang="zh-CN" dirty="0"/>
              <a:t>(WHITE_BRUSH);</a:t>
            </a:r>
          </a:p>
          <a:p>
            <a:r>
              <a:rPr lang="en-US" altLang="zh-CN" dirty="0" err="1"/>
              <a:t>wndclass.lpszMenuName</a:t>
            </a:r>
            <a:r>
              <a:rPr lang="en-US" altLang="zh-CN" dirty="0"/>
              <a:t>=NULL;</a:t>
            </a:r>
          </a:p>
          <a:p>
            <a:r>
              <a:rPr lang="en-US" altLang="zh-CN" dirty="0" err="1"/>
              <a:t>wndclass.lpszClassName</a:t>
            </a:r>
            <a:r>
              <a:rPr lang="en-US" altLang="zh-CN" dirty="0"/>
              <a:t>=</a:t>
            </a:r>
            <a:r>
              <a:rPr lang="en-US" altLang="zh-CN" dirty="0" err="1"/>
              <a:t>lpszClassName</a:t>
            </a:r>
            <a:r>
              <a:rPr lang="en-US" altLang="zh-CN" dirty="0"/>
              <a:t>;</a:t>
            </a:r>
          </a:p>
          <a:p>
            <a:r>
              <a:rPr lang="en-US" altLang="zh-CN" dirty="0">
                <a:solidFill>
                  <a:srgbClr val="0000FF"/>
                </a:solidFill>
              </a:rPr>
              <a:t>if(! </a:t>
            </a:r>
            <a:r>
              <a:rPr lang="en-US" altLang="zh-CN" dirty="0" err="1">
                <a:solidFill>
                  <a:srgbClr val="0000FF"/>
                </a:solidFill>
              </a:rPr>
              <a:t>RegisterClass</a:t>
            </a:r>
            <a:r>
              <a:rPr lang="en-US" altLang="zh-CN" dirty="0">
                <a:solidFill>
                  <a:srgbClr val="0000FF"/>
                </a:solidFill>
              </a:rPr>
              <a:t>(&amp;</a:t>
            </a:r>
            <a:r>
              <a:rPr lang="en-US" altLang="zh-CN" dirty="0" err="1">
                <a:solidFill>
                  <a:srgbClr val="0000FF"/>
                </a:solidFill>
              </a:rPr>
              <a:t>wndclass</a:t>
            </a:r>
            <a:r>
              <a:rPr lang="en-US" altLang="zh-CN" dirty="0">
                <a:solidFill>
                  <a:srgbClr val="0000FF"/>
                </a:solidFill>
              </a:rPr>
              <a:t>))</a:t>
            </a:r>
          </a:p>
          <a:p>
            <a:r>
              <a:rPr lang="en-US" altLang="zh-CN" dirty="0" smtClean="0">
                <a:solidFill>
                  <a:srgbClr val="0000FF"/>
                </a:solidFill>
              </a:rPr>
              <a:t>{  </a:t>
            </a:r>
            <a:r>
              <a:rPr lang="en-US" altLang="zh-CN" dirty="0" err="1" smtClean="0">
                <a:solidFill>
                  <a:srgbClr val="0000FF"/>
                </a:solidFill>
              </a:rPr>
              <a:t>MessageBeep</a:t>
            </a:r>
            <a:r>
              <a:rPr lang="en-US" altLang="zh-CN" dirty="0" smtClean="0">
                <a:solidFill>
                  <a:srgbClr val="0000FF"/>
                </a:solidFill>
              </a:rPr>
              <a:t>(0);   return </a:t>
            </a:r>
            <a:r>
              <a:rPr lang="en-US" altLang="zh-CN" dirty="0">
                <a:solidFill>
                  <a:srgbClr val="0000FF"/>
                </a:solidFill>
              </a:rPr>
              <a:t>FALSE</a:t>
            </a:r>
            <a:r>
              <a:rPr lang="en-US" altLang="zh-CN" dirty="0" smtClean="0">
                <a:solidFill>
                  <a:srgbClr val="0000FF"/>
                </a:solidFill>
              </a:rPr>
              <a:t>;}</a:t>
            </a:r>
            <a:endParaRPr lang="en-US" altLang="zh-CN" dirty="0">
              <a:solidFill>
                <a:srgbClr val="0000FF"/>
              </a:solidFill>
            </a:endParaRPr>
          </a:p>
          <a:p>
            <a:r>
              <a:rPr lang="en-US" altLang="zh-CN" dirty="0" err="1" smtClean="0">
                <a:solidFill>
                  <a:srgbClr val="FF0000"/>
                </a:solidFill>
              </a:rPr>
              <a:t>hwnd</a:t>
            </a:r>
            <a:r>
              <a:rPr lang="en-US" altLang="zh-CN" dirty="0" smtClean="0">
                <a:solidFill>
                  <a:srgbClr val="FF0000"/>
                </a:solidFill>
              </a:rPr>
              <a:t>=</a:t>
            </a:r>
            <a:r>
              <a:rPr lang="en-US" altLang="zh-CN" dirty="0" err="1" smtClean="0">
                <a:solidFill>
                  <a:srgbClr val="FF0000"/>
                </a:solidFill>
              </a:rPr>
              <a:t>CreateWindow</a:t>
            </a:r>
            <a:r>
              <a:rPr lang="en-US" altLang="zh-CN" dirty="0" smtClean="0">
                <a:solidFill>
                  <a:srgbClr val="FF0000"/>
                </a:solidFill>
              </a:rPr>
              <a:t>( </a:t>
            </a:r>
            <a:r>
              <a:rPr lang="en-US" altLang="zh-CN" dirty="0" err="1" smtClean="0">
                <a:solidFill>
                  <a:srgbClr val="FF0000"/>
                </a:solidFill>
              </a:rPr>
              <a:t>lpszClassName,lpszTitle</a:t>
            </a:r>
            <a:r>
              <a:rPr lang="en-US" altLang="zh-CN" dirty="0" smtClean="0">
                <a:solidFill>
                  <a:srgbClr val="FF0000"/>
                </a:solidFill>
              </a:rPr>
              <a:t>,</a:t>
            </a:r>
          </a:p>
          <a:p>
            <a:r>
              <a:rPr lang="en-US" altLang="zh-CN" dirty="0" smtClean="0">
                <a:solidFill>
                  <a:srgbClr val="FF0000"/>
                </a:solidFill>
              </a:rPr>
              <a:t>WS_OVERLAPPEDWINDOW,0,0,500,400,NULL,NULL,hInstance,NULL);</a:t>
            </a:r>
            <a:endParaRPr lang="en-US" altLang="zh-CN" dirty="0">
              <a:solidFill>
                <a:srgbClr val="FF0000"/>
              </a:solidFill>
            </a:endParaRPr>
          </a:p>
          <a:p>
            <a:endParaRPr lang="zh-CN" altLang="en-US" dirty="0"/>
          </a:p>
          <a:p>
            <a:r>
              <a:rPr lang="en-US" altLang="zh-CN" dirty="0" err="1"/>
              <a:t>ShowWindow</a:t>
            </a:r>
            <a:r>
              <a:rPr lang="en-US" altLang="zh-CN" dirty="0"/>
              <a:t>(</a:t>
            </a:r>
            <a:r>
              <a:rPr lang="en-US" altLang="zh-CN" dirty="0" err="1"/>
              <a:t>hwnd,nCmdShow</a:t>
            </a:r>
            <a:r>
              <a:rPr lang="en-US" altLang="zh-CN" dirty="0"/>
              <a:t>);</a:t>
            </a:r>
          </a:p>
          <a:p>
            <a:r>
              <a:rPr lang="en-US" altLang="zh-CN" dirty="0" err="1"/>
              <a:t>UpdateWindow</a:t>
            </a:r>
            <a:r>
              <a:rPr lang="en-US" altLang="zh-CN" dirty="0"/>
              <a:t>(</a:t>
            </a:r>
            <a:r>
              <a:rPr lang="en-US" altLang="zh-CN" dirty="0" err="1"/>
              <a:t>hwnd</a:t>
            </a:r>
            <a:r>
              <a:rPr lang="en-US" altLang="zh-CN" dirty="0"/>
              <a:t>);</a:t>
            </a:r>
          </a:p>
          <a:p>
            <a:r>
              <a:rPr lang="en-US" altLang="zh-CN" dirty="0"/>
              <a:t>while(</a:t>
            </a:r>
            <a:r>
              <a:rPr lang="en-US" altLang="zh-CN" dirty="0" err="1"/>
              <a:t>GetMessage</a:t>
            </a:r>
            <a:r>
              <a:rPr lang="en-US" altLang="zh-CN" dirty="0"/>
              <a:t>(&amp;msg,NULL,0,0))</a:t>
            </a:r>
          </a:p>
          <a:p>
            <a:r>
              <a:rPr lang="en-US" altLang="zh-CN" dirty="0"/>
              <a:t>{</a:t>
            </a:r>
          </a:p>
          <a:p>
            <a:r>
              <a:rPr lang="en-US" altLang="zh-CN" dirty="0" smtClean="0"/>
              <a:t>   </a:t>
            </a:r>
            <a:r>
              <a:rPr lang="en-US" altLang="zh-CN" dirty="0" err="1" smtClean="0"/>
              <a:t>TranslateMessage</a:t>
            </a:r>
            <a:r>
              <a:rPr lang="en-US" altLang="zh-CN" dirty="0"/>
              <a:t>(&amp;</a:t>
            </a:r>
            <a:r>
              <a:rPr lang="en-US" altLang="zh-CN" dirty="0" err="1"/>
              <a:t>msg</a:t>
            </a:r>
            <a:r>
              <a:rPr lang="en-US" altLang="zh-CN" dirty="0"/>
              <a:t>);</a:t>
            </a:r>
          </a:p>
          <a:p>
            <a:r>
              <a:rPr lang="en-US" altLang="zh-CN" dirty="0" smtClean="0"/>
              <a:t>   </a:t>
            </a:r>
            <a:r>
              <a:rPr lang="en-US" altLang="zh-CN" dirty="0" err="1" smtClean="0"/>
              <a:t>DispatchMessage</a:t>
            </a:r>
            <a:r>
              <a:rPr lang="en-US" altLang="zh-CN" dirty="0"/>
              <a:t>(&amp;</a:t>
            </a:r>
            <a:r>
              <a:rPr lang="en-US" altLang="zh-CN" dirty="0" err="1"/>
              <a:t>msg</a:t>
            </a:r>
            <a:r>
              <a:rPr lang="en-US" altLang="zh-CN" dirty="0"/>
              <a:t>);</a:t>
            </a:r>
          </a:p>
          <a:p>
            <a:r>
              <a:rPr lang="en-US" altLang="zh-CN" dirty="0"/>
              <a:t>}</a:t>
            </a:r>
          </a:p>
          <a:p>
            <a:r>
              <a:rPr lang="en-US" altLang="zh-CN" dirty="0"/>
              <a:t>return </a:t>
            </a:r>
            <a:r>
              <a:rPr lang="en-US" altLang="zh-CN" dirty="0" err="1"/>
              <a:t>msg.wParam</a:t>
            </a:r>
            <a:r>
              <a:rPr lang="en-US" altLang="zh-CN" dirty="0"/>
              <a:t>;</a:t>
            </a:r>
          </a:p>
          <a:p>
            <a:r>
              <a:rPr lang="en-US" altLang="zh-CN" dirty="0" smtClean="0"/>
              <a:t>}</a:t>
            </a:r>
            <a:endParaRPr lang="en-US" altLang="zh-CN" dirty="0"/>
          </a:p>
        </p:txBody>
      </p:sp>
    </p:spTree>
    <p:extLst>
      <p:ext uri="{BB962C8B-B14F-4D97-AF65-F5344CB8AC3E}">
        <p14:creationId xmlns:p14="http://schemas.microsoft.com/office/powerpoint/2010/main" val="7296023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62</a:t>
            </a:fld>
            <a:endParaRPr lang="en-US" altLang="zh-CN"/>
          </a:p>
        </p:txBody>
      </p:sp>
      <p:sp>
        <p:nvSpPr>
          <p:cNvPr id="3" name="文本框 2"/>
          <p:cNvSpPr txBox="1"/>
          <p:nvPr/>
        </p:nvSpPr>
        <p:spPr>
          <a:xfrm>
            <a:off x="15552" y="145045"/>
            <a:ext cx="9833992" cy="6370975"/>
          </a:xfrm>
          <a:prstGeom prst="rect">
            <a:avLst/>
          </a:prstGeom>
          <a:noFill/>
        </p:spPr>
        <p:txBody>
          <a:bodyPr wrap="square" rtlCol="0">
            <a:spAutoFit/>
          </a:bodyPr>
          <a:lstStyle/>
          <a:p>
            <a:r>
              <a:rPr lang="en-US" altLang="zh-CN" dirty="0" smtClean="0"/>
              <a:t>HPEN </a:t>
            </a:r>
            <a:r>
              <a:rPr lang="en-US" altLang="zh-CN" dirty="0" err="1"/>
              <a:t>hpen</a:t>
            </a:r>
            <a:r>
              <a:rPr lang="en-US" altLang="zh-CN" dirty="0"/>
              <a:t>[6];</a:t>
            </a:r>
          </a:p>
          <a:p>
            <a:r>
              <a:rPr lang="en-US" altLang="zh-CN" dirty="0">
                <a:solidFill>
                  <a:srgbClr val="0000FF"/>
                </a:solidFill>
              </a:rPr>
              <a:t>LRESULT CALLBACK </a:t>
            </a:r>
            <a:r>
              <a:rPr lang="en-US" altLang="zh-CN" dirty="0" err="1">
                <a:solidFill>
                  <a:srgbClr val="0000FF"/>
                </a:solidFill>
              </a:rPr>
              <a:t>WndProc</a:t>
            </a:r>
            <a:r>
              <a:rPr lang="en-US" altLang="zh-CN" dirty="0">
                <a:solidFill>
                  <a:srgbClr val="0000FF"/>
                </a:solidFill>
              </a:rPr>
              <a:t>( HWND </a:t>
            </a:r>
            <a:r>
              <a:rPr lang="en-US" altLang="zh-CN" dirty="0" err="1" smtClean="0">
                <a:solidFill>
                  <a:srgbClr val="0000FF"/>
                </a:solidFill>
              </a:rPr>
              <a:t>hwnd,UINT</a:t>
            </a:r>
            <a:r>
              <a:rPr lang="en-US" altLang="zh-CN" dirty="0" smtClean="0">
                <a:solidFill>
                  <a:srgbClr val="0000FF"/>
                </a:solidFill>
              </a:rPr>
              <a:t> </a:t>
            </a:r>
            <a:r>
              <a:rPr lang="en-US" altLang="zh-CN" dirty="0">
                <a:solidFill>
                  <a:srgbClr val="0000FF"/>
                </a:solidFill>
              </a:rPr>
              <a:t>message, </a:t>
            </a:r>
          </a:p>
          <a:p>
            <a:r>
              <a:rPr lang="en-US" altLang="zh-CN" dirty="0">
                <a:solidFill>
                  <a:srgbClr val="0000FF"/>
                </a:solidFill>
              </a:rPr>
              <a:t>  WPARAM </a:t>
            </a:r>
            <a:r>
              <a:rPr lang="en-US" altLang="zh-CN" dirty="0" err="1">
                <a:solidFill>
                  <a:srgbClr val="0000FF"/>
                </a:solidFill>
              </a:rPr>
              <a:t>wParam</a:t>
            </a:r>
            <a:r>
              <a:rPr lang="en-US" altLang="zh-CN" dirty="0">
                <a:solidFill>
                  <a:srgbClr val="0000FF"/>
                </a:solidFill>
              </a:rPr>
              <a:t>, </a:t>
            </a:r>
            <a:r>
              <a:rPr lang="en-US" altLang="zh-CN" dirty="0" smtClean="0">
                <a:solidFill>
                  <a:srgbClr val="0000FF"/>
                </a:solidFill>
              </a:rPr>
              <a:t>LPARAM </a:t>
            </a:r>
            <a:r>
              <a:rPr lang="en-US" altLang="zh-CN" dirty="0" err="1" smtClean="0">
                <a:solidFill>
                  <a:srgbClr val="0000FF"/>
                </a:solidFill>
              </a:rPr>
              <a:t>lParam</a:t>
            </a:r>
            <a:r>
              <a:rPr lang="en-US" altLang="zh-CN" dirty="0" smtClean="0">
                <a:solidFill>
                  <a:srgbClr val="0000FF"/>
                </a:solidFill>
              </a:rPr>
              <a:t>)</a:t>
            </a:r>
            <a:endParaRPr lang="en-US" altLang="zh-CN" dirty="0">
              <a:solidFill>
                <a:srgbClr val="0000FF"/>
              </a:solidFill>
            </a:endParaRPr>
          </a:p>
          <a:p>
            <a:r>
              <a:rPr lang="en-US" altLang="zh-CN" dirty="0" smtClean="0"/>
              <a:t>{ HDC </a:t>
            </a:r>
            <a:r>
              <a:rPr lang="en-US" altLang="zh-CN" dirty="0" err="1"/>
              <a:t>hdc</a:t>
            </a:r>
            <a:r>
              <a:rPr lang="en-US" altLang="zh-CN" dirty="0"/>
              <a:t>;</a:t>
            </a:r>
          </a:p>
          <a:p>
            <a:r>
              <a:rPr lang="en-US" altLang="zh-CN" dirty="0" smtClean="0"/>
              <a:t>   PAINTSTRUCT </a:t>
            </a:r>
            <a:r>
              <a:rPr lang="en-US" altLang="zh-CN" dirty="0" err="1"/>
              <a:t>ps</a:t>
            </a:r>
            <a:r>
              <a:rPr lang="en-US" altLang="zh-CN" dirty="0"/>
              <a:t>;</a:t>
            </a:r>
          </a:p>
          <a:p>
            <a:r>
              <a:rPr lang="en-US" altLang="zh-CN" dirty="0" smtClean="0"/>
              <a:t>   switch(message</a:t>
            </a:r>
            <a:r>
              <a:rPr lang="en-US" altLang="zh-CN" dirty="0"/>
              <a:t>)</a:t>
            </a:r>
          </a:p>
          <a:p>
            <a:r>
              <a:rPr lang="en-US" altLang="zh-CN" dirty="0" smtClean="0"/>
              <a:t>  {</a:t>
            </a:r>
            <a:endParaRPr lang="en-US" altLang="zh-CN" dirty="0"/>
          </a:p>
          <a:p>
            <a:r>
              <a:rPr lang="en-US" altLang="zh-CN" dirty="0" smtClean="0"/>
              <a:t>     case </a:t>
            </a:r>
            <a:r>
              <a:rPr lang="en-US" altLang="zh-CN" dirty="0"/>
              <a:t>WM_CREATE:</a:t>
            </a:r>
          </a:p>
          <a:p>
            <a:r>
              <a:rPr lang="en-US" altLang="zh-CN" dirty="0" smtClean="0"/>
              <a:t>   {</a:t>
            </a:r>
            <a:endParaRPr lang="en-US" altLang="zh-CN" dirty="0"/>
          </a:p>
          <a:p>
            <a:r>
              <a:rPr lang="en-US" altLang="zh-CN" dirty="0" smtClean="0"/>
              <a:t>	</a:t>
            </a:r>
            <a:r>
              <a:rPr lang="en-US" altLang="zh-CN" dirty="0" err="1" smtClean="0"/>
              <a:t>hpen</a:t>
            </a:r>
            <a:r>
              <a:rPr lang="en-US" altLang="zh-CN" dirty="0" smtClean="0"/>
              <a:t>[0</a:t>
            </a:r>
            <a:r>
              <a:rPr lang="en-US" altLang="zh-CN" dirty="0"/>
              <a:t>]=(HPEN)</a:t>
            </a:r>
            <a:r>
              <a:rPr lang="en-US" altLang="zh-CN" dirty="0" err="1"/>
              <a:t>CreatePen</a:t>
            </a:r>
            <a:r>
              <a:rPr lang="en-US" altLang="zh-CN" dirty="0"/>
              <a:t>(PS_SOLID,0,RGB(125,0,0</a:t>
            </a:r>
            <a:r>
              <a:rPr lang="en-US" altLang="zh-CN" dirty="0" smtClean="0"/>
              <a:t>));	</a:t>
            </a:r>
            <a:endParaRPr lang="en-US" altLang="zh-CN" dirty="0"/>
          </a:p>
          <a:p>
            <a:r>
              <a:rPr lang="en-US" altLang="zh-CN" dirty="0" smtClean="0"/>
              <a:t>	</a:t>
            </a:r>
            <a:r>
              <a:rPr lang="en-US" altLang="zh-CN" dirty="0" err="1" smtClean="0"/>
              <a:t>hpen</a:t>
            </a:r>
            <a:r>
              <a:rPr lang="en-US" altLang="zh-CN" dirty="0" smtClean="0"/>
              <a:t>[1</a:t>
            </a:r>
            <a:r>
              <a:rPr lang="en-US" altLang="zh-CN" dirty="0"/>
              <a:t>]=(HPEN)</a:t>
            </a:r>
            <a:r>
              <a:rPr lang="en-US" altLang="zh-CN" dirty="0" err="1"/>
              <a:t>CreatePen</a:t>
            </a:r>
            <a:r>
              <a:rPr lang="en-US" altLang="zh-CN" dirty="0"/>
              <a:t>(PS_SOLID,0,RGB(255,0,0));</a:t>
            </a:r>
          </a:p>
          <a:p>
            <a:r>
              <a:rPr lang="en-US" altLang="zh-CN" dirty="0" smtClean="0"/>
              <a:t>	</a:t>
            </a:r>
            <a:r>
              <a:rPr lang="en-US" altLang="zh-CN" dirty="0" err="1" smtClean="0"/>
              <a:t>hpen</a:t>
            </a:r>
            <a:r>
              <a:rPr lang="en-US" altLang="zh-CN" dirty="0" smtClean="0"/>
              <a:t>[2</a:t>
            </a:r>
            <a:r>
              <a:rPr lang="en-US" altLang="zh-CN" dirty="0"/>
              <a:t>]=(HPEN)</a:t>
            </a:r>
            <a:r>
              <a:rPr lang="en-US" altLang="zh-CN" dirty="0" err="1"/>
              <a:t>CreatePen</a:t>
            </a:r>
            <a:r>
              <a:rPr lang="en-US" altLang="zh-CN" dirty="0"/>
              <a:t>(PS_SOLID,0,RGB(0,125,0));</a:t>
            </a:r>
          </a:p>
          <a:p>
            <a:r>
              <a:rPr lang="en-US" altLang="zh-CN" dirty="0" smtClean="0"/>
              <a:t>	</a:t>
            </a:r>
            <a:r>
              <a:rPr lang="en-US" altLang="zh-CN" dirty="0" err="1" smtClean="0"/>
              <a:t>hpen</a:t>
            </a:r>
            <a:r>
              <a:rPr lang="en-US" altLang="zh-CN" dirty="0" smtClean="0"/>
              <a:t>[3</a:t>
            </a:r>
            <a:r>
              <a:rPr lang="en-US" altLang="zh-CN" dirty="0"/>
              <a:t>]=(HPEN)</a:t>
            </a:r>
            <a:r>
              <a:rPr lang="en-US" altLang="zh-CN" dirty="0" err="1"/>
              <a:t>CreatePen</a:t>
            </a:r>
            <a:r>
              <a:rPr lang="en-US" altLang="zh-CN" dirty="0"/>
              <a:t>(PS_SOLID,0,RGB(0,255,0));</a:t>
            </a:r>
          </a:p>
          <a:p>
            <a:r>
              <a:rPr lang="en-US" altLang="zh-CN" dirty="0" smtClean="0"/>
              <a:t>	</a:t>
            </a:r>
            <a:r>
              <a:rPr lang="en-US" altLang="zh-CN" dirty="0" err="1" smtClean="0"/>
              <a:t>hpen</a:t>
            </a:r>
            <a:r>
              <a:rPr lang="en-US" altLang="zh-CN" dirty="0" smtClean="0"/>
              <a:t>[4</a:t>
            </a:r>
            <a:r>
              <a:rPr lang="en-US" altLang="zh-CN" dirty="0"/>
              <a:t>]=(HPEN)</a:t>
            </a:r>
            <a:r>
              <a:rPr lang="en-US" altLang="zh-CN" dirty="0" err="1"/>
              <a:t>CreatePen</a:t>
            </a:r>
            <a:r>
              <a:rPr lang="en-US" altLang="zh-CN" dirty="0"/>
              <a:t>(PS_SOLID,0,RGB(0,0,125));</a:t>
            </a:r>
          </a:p>
          <a:p>
            <a:r>
              <a:rPr lang="en-US" altLang="zh-CN" dirty="0" smtClean="0"/>
              <a:t>	</a:t>
            </a:r>
            <a:r>
              <a:rPr lang="en-US" altLang="zh-CN" dirty="0" err="1" smtClean="0"/>
              <a:t>hpen</a:t>
            </a:r>
            <a:r>
              <a:rPr lang="en-US" altLang="zh-CN" dirty="0" smtClean="0"/>
              <a:t>[5</a:t>
            </a:r>
            <a:r>
              <a:rPr lang="en-US" altLang="zh-CN" dirty="0"/>
              <a:t>]=(HPEN)</a:t>
            </a:r>
            <a:r>
              <a:rPr lang="en-US" altLang="zh-CN" dirty="0" err="1"/>
              <a:t>CreatePen</a:t>
            </a:r>
            <a:r>
              <a:rPr lang="en-US" altLang="zh-CN" dirty="0"/>
              <a:t>(PS_SOLID,0,RGB(0,0,255));</a:t>
            </a:r>
          </a:p>
          <a:p>
            <a:r>
              <a:rPr lang="en-US" altLang="zh-CN" dirty="0" smtClean="0"/>
              <a:t>   }</a:t>
            </a:r>
            <a:endParaRPr lang="en-US" altLang="zh-CN" dirty="0"/>
          </a:p>
          <a:p>
            <a:r>
              <a:rPr lang="en-US" altLang="zh-CN" dirty="0" smtClean="0"/>
              <a:t>   break;</a:t>
            </a:r>
            <a:endParaRPr lang="en-US" altLang="zh-CN" dirty="0"/>
          </a:p>
        </p:txBody>
      </p:sp>
    </p:spTree>
    <p:extLst>
      <p:ext uri="{BB962C8B-B14F-4D97-AF65-F5344CB8AC3E}">
        <p14:creationId xmlns:p14="http://schemas.microsoft.com/office/powerpoint/2010/main" val="32982435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63</a:t>
            </a:fld>
            <a:endParaRPr lang="en-US" altLang="zh-CN"/>
          </a:p>
        </p:txBody>
      </p:sp>
      <p:sp>
        <p:nvSpPr>
          <p:cNvPr id="3" name="文本框 2"/>
          <p:cNvSpPr txBox="1"/>
          <p:nvPr/>
        </p:nvSpPr>
        <p:spPr>
          <a:xfrm>
            <a:off x="53974" y="165015"/>
            <a:ext cx="9147498" cy="6504345"/>
          </a:xfrm>
          <a:prstGeom prst="rect">
            <a:avLst/>
          </a:prstGeom>
          <a:noFill/>
        </p:spPr>
        <p:txBody>
          <a:bodyPr wrap="square" rtlCol="0">
            <a:spAutoFit/>
          </a:bodyPr>
          <a:lstStyle/>
          <a:p>
            <a:pPr>
              <a:lnSpc>
                <a:spcPts val="2500"/>
              </a:lnSpc>
            </a:pPr>
            <a:r>
              <a:rPr lang="en-US" altLang="zh-CN" dirty="0" smtClean="0"/>
              <a:t>case </a:t>
            </a:r>
            <a:r>
              <a:rPr lang="en-US" altLang="zh-CN" dirty="0"/>
              <a:t>WM_PAINT:</a:t>
            </a:r>
          </a:p>
          <a:p>
            <a:pPr>
              <a:lnSpc>
                <a:spcPts val="2500"/>
              </a:lnSpc>
            </a:pPr>
            <a:r>
              <a:rPr lang="en-US" altLang="zh-CN" dirty="0" smtClean="0"/>
              <a:t>{ double </a:t>
            </a:r>
            <a:r>
              <a:rPr lang="en-US" altLang="zh-CN" dirty="0"/>
              <a:t>t;</a:t>
            </a:r>
          </a:p>
          <a:p>
            <a:pPr>
              <a:lnSpc>
                <a:spcPts val="2500"/>
              </a:lnSpc>
            </a:pPr>
            <a:r>
              <a:rPr lang="en-US" altLang="zh-CN" dirty="0" smtClean="0"/>
              <a:t>   </a:t>
            </a:r>
            <a:r>
              <a:rPr lang="en-US" altLang="zh-CN" dirty="0" err="1" smtClean="0"/>
              <a:t>int</a:t>
            </a:r>
            <a:r>
              <a:rPr lang="en-US" altLang="zh-CN" dirty="0" smtClean="0"/>
              <a:t> </a:t>
            </a:r>
            <a:r>
              <a:rPr lang="en-US" altLang="zh-CN" dirty="0"/>
              <a:t>x0=220,y0=200;</a:t>
            </a:r>
          </a:p>
          <a:p>
            <a:pPr>
              <a:lnSpc>
                <a:spcPts val="2500"/>
              </a:lnSpc>
            </a:pPr>
            <a:r>
              <a:rPr lang="en-US" altLang="zh-CN" dirty="0" smtClean="0"/>
              <a:t>   </a:t>
            </a:r>
            <a:r>
              <a:rPr lang="en-US" altLang="zh-CN" dirty="0" err="1" smtClean="0"/>
              <a:t>int</a:t>
            </a:r>
            <a:r>
              <a:rPr lang="en-US" altLang="zh-CN" dirty="0" smtClean="0"/>
              <a:t> </a:t>
            </a:r>
            <a:r>
              <a:rPr lang="en-US" altLang="zh-CN" dirty="0"/>
              <a:t>n=25,i,j,r=150;</a:t>
            </a:r>
          </a:p>
          <a:p>
            <a:pPr>
              <a:lnSpc>
                <a:spcPts val="2500"/>
              </a:lnSpc>
            </a:pPr>
            <a:r>
              <a:rPr lang="en-US" altLang="zh-CN" dirty="0" smtClean="0"/>
              <a:t>   </a:t>
            </a:r>
            <a:r>
              <a:rPr lang="en-US" altLang="zh-CN" dirty="0" err="1" smtClean="0"/>
              <a:t>int</a:t>
            </a:r>
            <a:r>
              <a:rPr lang="en-US" altLang="zh-CN" dirty="0" smtClean="0"/>
              <a:t> </a:t>
            </a:r>
            <a:r>
              <a:rPr lang="en-US" altLang="zh-CN" dirty="0"/>
              <a:t>x[50],y[50];</a:t>
            </a:r>
          </a:p>
          <a:p>
            <a:pPr>
              <a:lnSpc>
                <a:spcPts val="2500"/>
              </a:lnSpc>
            </a:pPr>
            <a:r>
              <a:rPr lang="en-US" altLang="zh-CN" dirty="0" smtClean="0"/>
              <a:t>   t=6.28318/n</a:t>
            </a:r>
            <a:r>
              <a:rPr lang="en-US" altLang="zh-CN" dirty="0"/>
              <a:t>;</a:t>
            </a:r>
          </a:p>
          <a:p>
            <a:pPr>
              <a:lnSpc>
                <a:spcPts val="2500"/>
              </a:lnSpc>
            </a:pPr>
            <a:r>
              <a:rPr lang="en-US" altLang="zh-CN" dirty="0" smtClean="0"/>
              <a:t>   </a:t>
            </a:r>
            <a:r>
              <a:rPr lang="en-US" altLang="zh-CN" dirty="0" err="1" smtClean="0"/>
              <a:t>hdc</a:t>
            </a:r>
            <a:r>
              <a:rPr lang="en-US" altLang="zh-CN" dirty="0" smtClean="0"/>
              <a:t>=</a:t>
            </a:r>
            <a:r>
              <a:rPr lang="en-US" altLang="zh-CN" dirty="0" err="1" smtClean="0"/>
              <a:t>BeginPaint</a:t>
            </a:r>
            <a:r>
              <a:rPr lang="en-US" altLang="zh-CN" dirty="0" smtClean="0"/>
              <a:t>(</a:t>
            </a:r>
            <a:r>
              <a:rPr lang="en-US" altLang="zh-CN" dirty="0" err="1" smtClean="0"/>
              <a:t>hwnd</a:t>
            </a:r>
            <a:r>
              <a:rPr lang="en-US" altLang="zh-CN" dirty="0"/>
              <a:t>,&amp;</a:t>
            </a:r>
            <a:r>
              <a:rPr lang="en-US" altLang="zh-CN" dirty="0" err="1"/>
              <a:t>ps</a:t>
            </a:r>
            <a:r>
              <a:rPr lang="en-US" altLang="zh-CN" dirty="0"/>
              <a:t>);</a:t>
            </a:r>
          </a:p>
          <a:p>
            <a:pPr>
              <a:lnSpc>
                <a:spcPts val="2500"/>
              </a:lnSpc>
            </a:pPr>
            <a:r>
              <a:rPr lang="en-US" altLang="zh-CN" dirty="0" smtClean="0">
                <a:solidFill>
                  <a:srgbClr val="0000FF"/>
                </a:solidFill>
              </a:rPr>
              <a:t>   for(</a:t>
            </a:r>
            <a:r>
              <a:rPr lang="en-US" altLang="zh-CN" dirty="0" err="1" smtClean="0">
                <a:solidFill>
                  <a:srgbClr val="0000FF"/>
                </a:solidFill>
              </a:rPr>
              <a:t>i</a:t>
            </a:r>
            <a:r>
              <a:rPr lang="en-US" altLang="zh-CN" dirty="0" smtClean="0">
                <a:solidFill>
                  <a:srgbClr val="0000FF"/>
                </a:solidFill>
              </a:rPr>
              <a:t>=0;i&lt;</a:t>
            </a:r>
            <a:r>
              <a:rPr lang="en-US" altLang="zh-CN" dirty="0" err="1" smtClean="0">
                <a:solidFill>
                  <a:srgbClr val="0000FF"/>
                </a:solidFill>
              </a:rPr>
              <a:t>n;i</a:t>
            </a:r>
            <a:r>
              <a:rPr lang="en-US" altLang="zh-CN" dirty="0">
                <a:solidFill>
                  <a:srgbClr val="0000FF"/>
                </a:solidFill>
              </a:rPr>
              <a:t>++)</a:t>
            </a:r>
          </a:p>
          <a:p>
            <a:pPr>
              <a:lnSpc>
                <a:spcPts val="2500"/>
              </a:lnSpc>
            </a:pPr>
            <a:r>
              <a:rPr lang="en-US" altLang="zh-CN" dirty="0" smtClean="0">
                <a:solidFill>
                  <a:srgbClr val="0000FF"/>
                </a:solidFill>
              </a:rPr>
              <a:t>    {   x[</a:t>
            </a:r>
            <a:r>
              <a:rPr lang="en-US" altLang="zh-CN" dirty="0" err="1" smtClean="0">
                <a:solidFill>
                  <a:srgbClr val="0000FF"/>
                </a:solidFill>
              </a:rPr>
              <a:t>i</a:t>
            </a:r>
            <a:r>
              <a:rPr lang="en-US" altLang="zh-CN" dirty="0">
                <a:solidFill>
                  <a:srgbClr val="0000FF"/>
                </a:solidFill>
              </a:rPr>
              <a:t>]=</a:t>
            </a:r>
            <a:r>
              <a:rPr lang="en-US" altLang="zh-CN" dirty="0" err="1">
                <a:solidFill>
                  <a:srgbClr val="0000FF"/>
                </a:solidFill>
              </a:rPr>
              <a:t>int</a:t>
            </a:r>
            <a:r>
              <a:rPr lang="en-US" altLang="zh-CN" dirty="0">
                <a:solidFill>
                  <a:srgbClr val="0000FF"/>
                </a:solidFill>
              </a:rPr>
              <a:t>(r*cos(</a:t>
            </a:r>
            <a:r>
              <a:rPr lang="en-US" altLang="zh-CN" dirty="0" err="1">
                <a:solidFill>
                  <a:srgbClr val="0000FF"/>
                </a:solidFill>
              </a:rPr>
              <a:t>i</a:t>
            </a:r>
            <a:r>
              <a:rPr lang="en-US" altLang="zh-CN" dirty="0">
                <a:solidFill>
                  <a:srgbClr val="0000FF"/>
                </a:solidFill>
              </a:rPr>
              <a:t>*t)+x0</a:t>
            </a:r>
            <a:r>
              <a:rPr lang="en-US" altLang="zh-CN" dirty="0" smtClean="0">
                <a:solidFill>
                  <a:srgbClr val="0000FF"/>
                </a:solidFill>
              </a:rPr>
              <a:t>);  y[</a:t>
            </a:r>
            <a:r>
              <a:rPr lang="en-US" altLang="zh-CN" dirty="0" err="1" smtClean="0">
                <a:solidFill>
                  <a:srgbClr val="0000FF"/>
                </a:solidFill>
              </a:rPr>
              <a:t>i</a:t>
            </a:r>
            <a:r>
              <a:rPr lang="en-US" altLang="zh-CN" dirty="0">
                <a:solidFill>
                  <a:srgbClr val="0000FF"/>
                </a:solidFill>
              </a:rPr>
              <a:t>]=</a:t>
            </a:r>
            <a:r>
              <a:rPr lang="en-US" altLang="zh-CN" dirty="0" err="1">
                <a:solidFill>
                  <a:srgbClr val="0000FF"/>
                </a:solidFill>
              </a:rPr>
              <a:t>int</a:t>
            </a:r>
            <a:r>
              <a:rPr lang="en-US" altLang="zh-CN" dirty="0">
                <a:solidFill>
                  <a:srgbClr val="0000FF"/>
                </a:solidFill>
              </a:rPr>
              <a:t>(r*sin(</a:t>
            </a:r>
            <a:r>
              <a:rPr lang="en-US" altLang="zh-CN" dirty="0" err="1">
                <a:solidFill>
                  <a:srgbClr val="0000FF"/>
                </a:solidFill>
              </a:rPr>
              <a:t>i</a:t>
            </a:r>
            <a:r>
              <a:rPr lang="en-US" altLang="zh-CN" dirty="0">
                <a:solidFill>
                  <a:srgbClr val="0000FF"/>
                </a:solidFill>
              </a:rPr>
              <a:t>*t)+y0</a:t>
            </a:r>
            <a:r>
              <a:rPr lang="en-US" altLang="zh-CN" dirty="0" smtClean="0">
                <a:solidFill>
                  <a:srgbClr val="0000FF"/>
                </a:solidFill>
              </a:rPr>
              <a:t>); }</a:t>
            </a:r>
            <a:endParaRPr lang="en-US" altLang="zh-CN" dirty="0">
              <a:solidFill>
                <a:srgbClr val="0000FF"/>
              </a:solidFill>
            </a:endParaRPr>
          </a:p>
          <a:p>
            <a:pPr>
              <a:lnSpc>
                <a:spcPts val="2500"/>
              </a:lnSpc>
            </a:pPr>
            <a:r>
              <a:rPr lang="en-US" altLang="zh-CN" dirty="0" smtClean="0">
                <a:solidFill>
                  <a:srgbClr val="990099"/>
                </a:solidFill>
              </a:rPr>
              <a:t>   for(</a:t>
            </a:r>
            <a:r>
              <a:rPr lang="en-US" altLang="zh-CN" dirty="0" err="1" smtClean="0">
                <a:solidFill>
                  <a:srgbClr val="990099"/>
                </a:solidFill>
              </a:rPr>
              <a:t>i</a:t>
            </a:r>
            <a:r>
              <a:rPr lang="en-US" altLang="zh-CN" dirty="0" smtClean="0">
                <a:solidFill>
                  <a:srgbClr val="990099"/>
                </a:solidFill>
              </a:rPr>
              <a:t>=0;i</a:t>
            </a:r>
            <a:r>
              <a:rPr lang="en-US" altLang="zh-CN" dirty="0">
                <a:solidFill>
                  <a:srgbClr val="990099"/>
                </a:solidFill>
              </a:rPr>
              <a:t>&lt;=n-2;i++)</a:t>
            </a:r>
          </a:p>
          <a:p>
            <a:pPr>
              <a:lnSpc>
                <a:spcPts val="2500"/>
              </a:lnSpc>
            </a:pPr>
            <a:r>
              <a:rPr lang="en-US" altLang="zh-CN" dirty="0" smtClean="0">
                <a:solidFill>
                  <a:srgbClr val="990099"/>
                </a:solidFill>
              </a:rPr>
              <a:t>   {   for(j=i+1;j</a:t>
            </a:r>
            <a:r>
              <a:rPr lang="en-US" altLang="zh-CN" dirty="0">
                <a:solidFill>
                  <a:srgbClr val="990099"/>
                </a:solidFill>
              </a:rPr>
              <a:t>&lt;=n-1;j++)</a:t>
            </a:r>
          </a:p>
          <a:p>
            <a:pPr>
              <a:lnSpc>
                <a:spcPts val="2500"/>
              </a:lnSpc>
            </a:pPr>
            <a:r>
              <a:rPr lang="en-US" altLang="zh-CN" dirty="0" smtClean="0">
                <a:solidFill>
                  <a:srgbClr val="990099"/>
                </a:solidFill>
              </a:rPr>
              <a:t>        {	</a:t>
            </a:r>
            <a:r>
              <a:rPr lang="en-US" altLang="zh-CN" dirty="0" err="1" smtClean="0">
                <a:solidFill>
                  <a:srgbClr val="990099"/>
                </a:solidFill>
              </a:rPr>
              <a:t>SelectObject</a:t>
            </a:r>
            <a:r>
              <a:rPr lang="en-US" altLang="zh-CN" dirty="0" smtClean="0">
                <a:solidFill>
                  <a:srgbClr val="990099"/>
                </a:solidFill>
              </a:rPr>
              <a:t>(</a:t>
            </a:r>
            <a:r>
              <a:rPr lang="en-US" altLang="zh-CN" dirty="0" err="1" smtClean="0">
                <a:solidFill>
                  <a:srgbClr val="990099"/>
                </a:solidFill>
              </a:rPr>
              <a:t>hdc,hpen</a:t>
            </a:r>
            <a:r>
              <a:rPr lang="en-US" altLang="zh-CN" dirty="0" smtClean="0">
                <a:solidFill>
                  <a:srgbClr val="990099"/>
                </a:solidFill>
              </a:rPr>
              <a:t>[j%6</a:t>
            </a:r>
            <a:r>
              <a:rPr lang="en-US" altLang="zh-CN" dirty="0">
                <a:solidFill>
                  <a:srgbClr val="990099"/>
                </a:solidFill>
              </a:rPr>
              <a:t>]);</a:t>
            </a:r>
          </a:p>
          <a:p>
            <a:pPr>
              <a:lnSpc>
                <a:spcPts val="2500"/>
              </a:lnSpc>
            </a:pPr>
            <a:r>
              <a:rPr lang="en-US" altLang="zh-CN" dirty="0" smtClean="0">
                <a:solidFill>
                  <a:srgbClr val="990099"/>
                </a:solidFill>
              </a:rPr>
              <a:t>   	Sleep(50</a:t>
            </a:r>
            <a:r>
              <a:rPr lang="en-US" altLang="zh-CN" dirty="0">
                <a:solidFill>
                  <a:srgbClr val="990099"/>
                </a:solidFill>
              </a:rPr>
              <a:t>);</a:t>
            </a:r>
          </a:p>
          <a:p>
            <a:pPr>
              <a:lnSpc>
                <a:spcPts val="2500"/>
              </a:lnSpc>
            </a:pPr>
            <a:r>
              <a:rPr lang="en-US" altLang="zh-CN" dirty="0" smtClean="0">
                <a:solidFill>
                  <a:srgbClr val="990099"/>
                </a:solidFill>
              </a:rPr>
              <a:t>	</a:t>
            </a:r>
            <a:r>
              <a:rPr lang="en-US" altLang="zh-CN" dirty="0" err="1" smtClean="0">
                <a:solidFill>
                  <a:srgbClr val="990099"/>
                </a:solidFill>
              </a:rPr>
              <a:t>MoveToEx</a:t>
            </a:r>
            <a:r>
              <a:rPr lang="en-US" altLang="zh-CN" dirty="0" smtClean="0">
                <a:solidFill>
                  <a:srgbClr val="990099"/>
                </a:solidFill>
              </a:rPr>
              <a:t>(</a:t>
            </a:r>
            <a:r>
              <a:rPr lang="en-US" altLang="zh-CN" dirty="0" err="1" smtClean="0">
                <a:solidFill>
                  <a:srgbClr val="990099"/>
                </a:solidFill>
              </a:rPr>
              <a:t>hdc,x</a:t>
            </a:r>
            <a:r>
              <a:rPr lang="en-US" altLang="zh-CN" dirty="0" smtClean="0">
                <a:solidFill>
                  <a:srgbClr val="990099"/>
                </a:solidFill>
              </a:rPr>
              <a:t>[</a:t>
            </a:r>
            <a:r>
              <a:rPr lang="en-US" altLang="zh-CN" dirty="0" err="1" smtClean="0">
                <a:solidFill>
                  <a:srgbClr val="990099"/>
                </a:solidFill>
              </a:rPr>
              <a:t>i</a:t>
            </a:r>
            <a:r>
              <a:rPr lang="en-US" altLang="zh-CN" dirty="0">
                <a:solidFill>
                  <a:srgbClr val="990099"/>
                </a:solidFill>
              </a:rPr>
              <a:t>],y[</a:t>
            </a:r>
            <a:r>
              <a:rPr lang="en-US" altLang="zh-CN" dirty="0" err="1">
                <a:solidFill>
                  <a:srgbClr val="990099"/>
                </a:solidFill>
              </a:rPr>
              <a:t>i</a:t>
            </a:r>
            <a:r>
              <a:rPr lang="en-US" altLang="zh-CN" dirty="0">
                <a:solidFill>
                  <a:srgbClr val="990099"/>
                </a:solidFill>
              </a:rPr>
              <a:t>],NULL);</a:t>
            </a:r>
          </a:p>
          <a:p>
            <a:pPr>
              <a:lnSpc>
                <a:spcPts val="2500"/>
              </a:lnSpc>
            </a:pPr>
            <a:r>
              <a:rPr lang="en-US" altLang="zh-CN" dirty="0" smtClean="0">
                <a:solidFill>
                  <a:srgbClr val="990099"/>
                </a:solidFill>
              </a:rPr>
              <a:t>	</a:t>
            </a:r>
            <a:r>
              <a:rPr lang="en-US" altLang="zh-CN" dirty="0" err="1" smtClean="0">
                <a:solidFill>
                  <a:srgbClr val="990099"/>
                </a:solidFill>
              </a:rPr>
              <a:t>LineTo</a:t>
            </a:r>
            <a:r>
              <a:rPr lang="en-US" altLang="zh-CN" dirty="0" smtClean="0">
                <a:solidFill>
                  <a:srgbClr val="990099"/>
                </a:solidFill>
              </a:rPr>
              <a:t>(</a:t>
            </a:r>
            <a:r>
              <a:rPr lang="en-US" altLang="zh-CN" dirty="0" err="1" smtClean="0">
                <a:solidFill>
                  <a:srgbClr val="990099"/>
                </a:solidFill>
              </a:rPr>
              <a:t>hdc,x</a:t>
            </a:r>
            <a:r>
              <a:rPr lang="en-US" altLang="zh-CN" dirty="0" smtClean="0">
                <a:solidFill>
                  <a:srgbClr val="990099"/>
                </a:solidFill>
              </a:rPr>
              <a:t>[j</a:t>
            </a:r>
            <a:r>
              <a:rPr lang="en-US" altLang="zh-CN" dirty="0">
                <a:solidFill>
                  <a:srgbClr val="990099"/>
                </a:solidFill>
              </a:rPr>
              <a:t>],y[j]);</a:t>
            </a:r>
          </a:p>
          <a:p>
            <a:pPr>
              <a:lnSpc>
                <a:spcPts val="2500"/>
              </a:lnSpc>
            </a:pPr>
            <a:r>
              <a:rPr lang="en-US" altLang="zh-CN" dirty="0" smtClean="0">
                <a:solidFill>
                  <a:srgbClr val="990099"/>
                </a:solidFill>
              </a:rPr>
              <a:t>        }</a:t>
            </a:r>
            <a:endParaRPr lang="en-US" altLang="zh-CN" dirty="0">
              <a:solidFill>
                <a:srgbClr val="990099"/>
              </a:solidFill>
            </a:endParaRPr>
          </a:p>
          <a:p>
            <a:pPr>
              <a:lnSpc>
                <a:spcPts val="2500"/>
              </a:lnSpc>
            </a:pPr>
            <a:r>
              <a:rPr lang="en-US" altLang="zh-CN" dirty="0" smtClean="0">
                <a:solidFill>
                  <a:srgbClr val="990099"/>
                </a:solidFill>
              </a:rPr>
              <a:t>   }</a:t>
            </a:r>
            <a:endParaRPr lang="en-US" altLang="zh-CN" dirty="0">
              <a:solidFill>
                <a:srgbClr val="990099"/>
              </a:solidFill>
            </a:endParaRPr>
          </a:p>
          <a:p>
            <a:pPr>
              <a:lnSpc>
                <a:spcPts val="2500"/>
              </a:lnSpc>
            </a:pPr>
            <a:r>
              <a:rPr lang="en-US" altLang="zh-CN" dirty="0" smtClean="0"/>
              <a:t>  </a:t>
            </a:r>
            <a:r>
              <a:rPr lang="en-US" altLang="zh-CN" dirty="0" err="1" smtClean="0"/>
              <a:t>EndPaint</a:t>
            </a:r>
            <a:r>
              <a:rPr lang="en-US" altLang="zh-CN" dirty="0" smtClean="0"/>
              <a:t>(</a:t>
            </a:r>
            <a:r>
              <a:rPr lang="en-US" altLang="zh-CN" dirty="0" err="1" smtClean="0"/>
              <a:t>hwnd</a:t>
            </a:r>
            <a:r>
              <a:rPr lang="en-US" altLang="zh-CN" dirty="0"/>
              <a:t>,&amp;</a:t>
            </a:r>
            <a:r>
              <a:rPr lang="en-US" altLang="zh-CN" dirty="0" err="1"/>
              <a:t>ps</a:t>
            </a:r>
            <a:r>
              <a:rPr lang="en-US" altLang="zh-CN" dirty="0"/>
              <a:t>);</a:t>
            </a:r>
          </a:p>
          <a:p>
            <a:pPr>
              <a:lnSpc>
                <a:spcPts val="2500"/>
              </a:lnSpc>
            </a:pPr>
            <a:r>
              <a:rPr lang="en-US" altLang="zh-CN" dirty="0"/>
              <a:t>}</a:t>
            </a:r>
          </a:p>
          <a:p>
            <a:pPr>
              <a:lnSpc>
                <a:spcPts val="2500"/>
              </a:lnSpc>
            </a:pPr>
            <a:r>
              <a:rPr lang="en-US" altLang="zh-CN" dirty="0"/>
              <a:t>break</a:t>
            </a:r>
            <a:r>
              <a:rPr lang="en-US" altLang="zh-CN" dirty="0" smtClean="0"/>
              <a:t>;</a:t>
            </a:r>
            <a:endParaRPr lang="en-US" altLang="zh-CN" dirty="0"/>
          </a:p>
        </p:txBody>
      </p:sp>
    </p:spTree>
    <p:extLst>
      <p:ext uri="{BB962C8B-B14F-4D97-AF65-F5344CB8AC3E}">
        <p14:creationId xmlns:p14="http://schemas.microsoft.com/office/powerpoint/2010/main" val="33653156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64</a:t>
            </a:fld>
            <a:endParaRPr lang="en-US" altLang="zh-CN"/>
          </a:p>
        </p:txBody>
      </p:sp>
      <p:sp>
        <p:nvSpPr>
          <p:cNvPr id="3" name="文本框 2"/>
          <p:cNvSpPr txBox="1"/>
          <p:nvPr/>
        </p:nvSpPr>
        <p:spPr>
          <a:xfrm>
            <a:off x="15552" y="44624"/>
            <a:ext cx="8681864" cy="3046988"/>
          </a:xfrm>
          <a:prstGeom prst="rect">
            <a:avLst/>
          </a:prstGeom>
          <a:noFill/>
        </p:spPr>
        <p:txBody>
          <a:bodyPr wrap="square" rtlCol="0">
            <a:spAutoFit/>
          </a:bodyPr>
          <a:lstStyle/>
          <a:p>
            <a:r>
              <a:rPr lang="en-US" altLang="zh-CN" dirty="0" smtClean="0"/>
              <a:t>case </a:t>
            </a:r>
            <a:r>
              <a:rPr lang="en-US" altLang="zh-CN" dirty="0"/>
              <a:t>WM_DESTROY:</a:t>
            </a:r>
          </a:p>
          <a:p>
            <a:r>
              <a:rPr lang="en-US" altLang="zh-CN" dirty="0" smtClean="0"/>
              <a:t>  	</a:t>
            </a:r>
            <a:r>
              <a:rPr lang="en-US" altLang="zh-CN" dirty="0" err="1" smtClean="0"/>
              <a:t>PostQuitMessage</a:t>
            </a:r>
            <a:r>
              <a:rPr lang="en-US" altLang="zh-CN" dirty="0" smtClean="0"/>
              <a:t>(0</a:t>
            </a:r>
            <a:r>
              <a:rPr lang="en-US" altLang="zh-CN" dirty="0"/>
              <a:t>);</a:t>
            </a:r>
          </a:p>
          <a:p>
            <a:r>
              <a:rPr lang="en-US" altLang="zh-CN" dirty="0" smtClean="0"/>
              <a:t>	break</a:t>
            </a:r>
            <a:r>
              <a:rPr lang="en-US" altLang="zh-CN" dirty="0"/>
              <a:t>;</a:t>
            </a:r>
          </a:p>
          <a:p>
            <a:r>
              <a:rPr lang="en-US" altLang="zh-CN" dirty="0"/>
              <a:t>default:</a:t>
            </a:r>
          </a:p>
          <a:p>
            <a:r>
              <a:rPr lang="en-US" altLang="zh-CN" dirty="0" smtClean="0"/>
              <a:t>	return </a:t>
            </a:r>
            <a:r>
              <a:rPr lang="en-US" altLang="zh-CN" dirty="0" err="1"/>
              <a:t>DefWindowProc</a:t>
            </a:r>
            <a:r>
              <a:rPr lang="en-US" altLang="zh-CN" dirty="0"/>
              <a:t>(</a:t>
            </a:r>
            <a:r>
              <a:rPr lang="en-US" altLang="zh-CN" dirty="0" err="1"/>
              <a:t>hwnd,message,wParam,lParam</a:t>
            </a:r>
            <a:r>
              <a:rPr lang="en-US" altLang="zh-CN" dirty="0"/>
              <a:t>);</a:t>
            </a:r>
          </a:p>
          <a:p>
            <a:r>
              <a:rPr lang="en-US" altLang="zh-CN" dirty="0"/>
              <a:t>}</a:t>
            </a:r>
          </a:p>
          <a:p>
            <a:r>
              <a:rPr lang="en-US" altLang="zh-CN" dirty="0"/>
              <a:t>return 0;</a:t>
            </a:r>
          </a:p>
          <a:p>
            <a:r>
              <a:rPr lang="en-US" altLang="zh-CN" dirty="0"/>
              <a:t>}</a:t>
            </a:r>
            <a:endParaRPr lang="zh-CN" altLang="en-US" dirty="0"/>
          </a:p>
        </p:txBody>
      </p:sp>
    </p:spTree>
    <p:extLst>
      <p:ext uri="{BB962C8B-B14F-4D97-AF65-F5344CB8AC3E}">
        <p14:creationId xmlns:p14="http://schemas.microsoft.com/office/powerpoint/2010/main" val="314240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53AC03A-BC47-4429-B596-01A75E169307}" type="slidenum">
              <a:rPr lang="en-US" altLang="zh-CN" smtClean="0"/>
              <a:pPr>
                <a:defRPr/>
              </a:pPr>
              <a:t>65</a:t>
            </a:fld>
            <a:endParaRPr lang="en-US" altLang="zh-CN"/>
          </a:p>
        </p:txBody>
      </p:sp>
      <p:sp>
        <p:nvSpPr>
          <p:cNvPr id="65539" name="文本框 2"/>
          <p:cNvSpPr txBox="1">
            <a:spLocks noChangeArrowheads="1"/>
          </p:cNvSpPr>
          <p:nvPr/>
        </p:nvSpPr>
        <p:spPr bwMode="auto">
          <a:xfrm>
            <a:off x="272480" y="260648"/>
            <a:ext cx="422423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楷体" panose="02010609060101010101" pitchFamily="49" charset="-122"/>
              </a:defRPr>
            </a:lvl1pPr>
            <a:lvl2pPr marL="742950" indent="-285750">
              <a:defRPr kumimoji="1" sz="2400">
                <a:solidFill>
                  <a:schemeClr val="tx1"/>
                </a:solidFill>
                <a:latin typeface="Times New Roman" panose="02020603050405020304" pitchFamily="18" charset="0"/>
                <a:ea typeface="楷体" panose="02010609060101010101" pitchFamily="49" charset="-122"/>
              </a:defRPr>
            </a:lvl2pPr>
            <a:lvl3pPr marL="1143000" indent="-228600">
              <a:defRPr kumimoji="1" sz="2400">
                <a:solidFill>
                  <a:schemeClr val="tx1"/>
                </a:solidFill>
                <a:latin typeface="Times New Roman" panose="02020603050405020304" pitchFamily="18" charset="0"/>
                <a:ea typeface="楷体" panose="02010609060101010101" pitchFamily="49" charset="-122"/>
              </a:defRPr>
            </a:lvl3pPr>
            <a:lvl4pPr marL="1600200" indent="-228600">
              <a:defRPr kumimoji="1" sz="2400">
                <a:solidFill>
                  <a:schemeClr val="tx1"/>
                </a:solidFill>
                <a:latin typeface="Times New Roman" panose="02020603050405020304" pitchFamily="18" charset="0"/>
                <a:ea typeface="楷体" panose="02010609060101010101" pitchFamily="49" charset="-122"/>
              </a:defRPr>
            </a:lvl4pPr>
            <a:lvl5pPr marL="2057400" indent="-228600">
              <a:defRPr kumimoji="1" sz="2400">
                <a:solidFill>
                  <a:schemeClr val="tx1"/>
                </a:solidFill>
                <a:latin typeface="Times New Roman" panose="02020603050405020304" pitchFamily="18" charset="0"/>
                <a:ea typeface="楷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 panose="02010609060101010101" pitchFamily="49" charset="-122"/>
              </a:defRPr>
            </a:lvl9pPr>
          </a:lstStyle>
          <a:p>
            <a:r>
              <a:rPr lang="en-US" altLang="zh-CN" sz="3200" dirty="0" smtClean="0"/>
              <a:t>【</a:t>
            </a:r>
            <a:r>
              <a:rPr lang="zh-CN" altLang="en-US" sz="3200" dirty="0" smtClean="0"/>
              <a:t>例</a:t>
            </a:r>
            <a:r>
              <a:rPr lang="en-US" altLang="zh-CN" sz="3200" dirty="0" smtClean="0"/>
              <a:t>3@@3】</a:t>
            </a:r>
            <a:r>
              <a:rPr lang="zh-CN" altLang="en-US" sz="3200" dirty="0" smtClean="0"/>
              <a:t>吃豆游戏</a:t>
            </a:r>
            <a:endParaRPr lang="zh-CN" altLang="en-US" sz="3200" dirty="0"/>
          </a:p>
        </p:txBody>
      </p:sp>
      <p:pic>
        <p:nvPicPr>
          <p:cNvPr id="655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588" y="1493838"/>
            <a:ext cx="4762500"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4438" y="1511300"/>
            <a:ext cx="476250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66</a:t>
            </a:fld>
            <a:endParaRPr lang="en-US" altLang="zh-CN"/>
          </a:p>
        </p:txBody>
      </p:sp>
      <p:sp>
        <p:nvSpPr>
          <p:cNvPr id="3" name="文本框 2"/>
          <p:cNvSpPr txBox="1"/>
          <p:nvPr/>
        </p:nvSpPr>
        <p:spPr>
          <a:xfrm>
            <a:off x="87561" y="287932"/>
            <a:ext cx="9761983" cy="6309420"/>
          </a:xfrm>
          <a:prstGeom prst="rect">
            <a:avLst/>
          </a:prstGeom>
          <a:noFill/>
        </p:spPr>
        <p:txBody>
          <a:bodyPr wrap="square" rtlCol="0">
            <a:spAutoFit/>
          </a:bodyPr>
          <a:lstStyle/>
          <a:p>
            <a:r>
              <a:rPr lang="en-US" altLang="zh-CN" b="1" dirty="0">
                <a:latin typeface="+mn-lt"/>
              </a:rPr>
              <a:t>#include &lt;</a:t>
            </a:r>
            <a:r>
              <a:rPr lang="en-US" altLang="zh-CN" b="1" dirty="0" err="1">
                <a:latin typeface="+mn-lt"/>
              </a:rPr>
              <a:t>windows.h</a:t>
            </a:r>
            <a:r>
              <a:rPr lang="en-US" altLang="zh-CN" b="1" dirty="0">
                <a:latin typeface="+mn-lt"/>
              </a:rPr>
              <a:t>&gt;</a:t>
            </a:r>
          </a:p>
          <a:p>
            <a:r>
              <a:rPr lang="en-US" altLang="zh-CN" b="1" dirty="0">
                <a:latin typeface="+mn-lt"/>
              </a:rPr>
              <a:t>#include &lt;</a:t>
            </a:r>
            <a:r>
              <a:rPr lang="en-US" altLang="zh-CN" b="1" dirty="0" err="1">
                <a:latin typeface="+mn-lt"/>
              </a:rPr>
              <a:t>stdlib.h</a:t>
            </a:r>
            <a:r>
              <a:rPr lang="en-US" altLang="zh-CN" b="1" dirty="0">
                <a:latin typeface="+mn-lt"/>
              </a:rPr>
              <a:t>&gt;</a:t>
            </a:r>
          </a:p>
          <a:p>
            <a:r>
              <a:rPr lang="en-US" altLang="zh-CN" b="1" dirty="0">
                <a:latin typeface="+mn-lt"/>
              </a:rPr>
              <a:t>#include &lt;</a:t>
            </a:r>
            <a:r>
              <a:rPr lang="en-US" altLang="zh-CN" b="1" dirty="0" err="1">
                <a:latin typeface="+mn-lt"/>
              </a:rPr>
              <a:t>string.h</a:t>
            </a:r>
            <a:r>
              <a:rPr lang="en-US" altLang="zh-CN" b="1" dirty="0">
                <a:latin typeface="+mn-lt"/>
              </a:rPr>
              <a:t>&gt;</a:t>
            </a:r>
          </a:p>
          <a:p>
            <a:r>
              <a:rPr lang="en-US" altLang="zh-CN" b="1" dirty="0">
                <a:latin typeface="+mn-lt"/>
              </a:rPr>
              <a:t>#include &lt;</a:t>
            </a:r>
            <a:r>
              <a:rPr lang="en-US" altLang="zh-CN" b="1" dirty="0" err="1">
                <a:latin typeface="+mn-lt"/>
              </a:rPr>
              <a:t>math.h</a:t>
            </a:r>
            <a:r>
              <a:rPr lang="en-US" altLang="zh-CN" b="1" dirty="0">
                <a:latin typeface="+mn-lt"/>
              </a:rPr>
              <a:t>&gt;</a:t>
            </a:r>
          </a:p>
          <a:p>
            <a:r>
              <a:rPr lang="en-US" altLang="zh-CN" b="1" dirty="0">
                <a:latin typeface="+mn-lt"/>
              </a:rPr>
              <a:t>#define Pi 3.1415926</a:t>
            </a:r>
          </a:p>
          <a:p>
            <a:r>
              <a:rPr lang="en-US" altLang="zh-CN" b="1" dirty="0">
                <a:latin typeface="+mn-lt"/>
              </a:rPr>
              <a:t>double </a:t>
            </a:r>
            <a:r>
              <a:rPr lang="en-US" altLang="zh-CN" b="1" dirty="0" err="1">
                <a:latin typeface="+mn-lt"/>
              </a:rPr>
              <a:t>fRotateDegree</a:t>
            </a:r>
            <a:r>
              <a:rPr lang="en-US" altLang="zh-CN" b="1" dirty="0">
                <a:latin typeface="+mn-lt"/>
              </a:rPr>
              <a:t> = 0; </a:t>
            </a:r>
            <a:r>
              <a:rPr lang="en-US" altLang="zh-CN" b="1" dirty="0" smtClean="0">
                <a:latin typeface="+mn-lt"/>
              </a:rPr>
              <a:t>	//</a:t>
            </a:r>
            <a:r>
              <a:rPr lang="zh-CN" altLang="en-US" b="1" dirty="0">
                <a:latin typeface="+mn-lt"/>
              </a:rPr>
              <a:t>豆的旋转角度</a:t>
            </a:r>
          </a:p>
          <a:p>
            <a:r>
              <a:rPr lang="en-US" altLang="zh-CN" b="1" dirty="0">
                <a:latin typeface="+mn-lt"/>
              </a:rPr>
              <a:t>double </a:t>
            </a:r>
            <a:r>
              <a:rPr lang="en-US" altLang="zh-CN" b="1" dirty="0" err="1">
                <a:latin typeface="+mn-lt"/>
              </a:rPr>
              <a:t>fBeanOrbit</a:t>
            </a:r>
            <a:r>
              <a:rPr lang="en-US" altLang="zh-CN" b="1" dirty="0">
                <a:latin typeface="+mn-lt"/>
              </a:rPr>
              <a:t>[2][24]; </a:t>
            </a:r>
            <a:r>
              <a:rPr lang="en-US" altLang="zh-CN" b="1" dirty="0" smtClean="0">
                <a:latin typeface="+mn-lt"/>
              </a:rPr>
              <a:t>	//</a:t>
            </a:r>
            <a:r>
              <a:rPr lang="en-US" altLang="zh-CN" b="1" dirty="0">
                <a:latin typeface="+mn-lt"/>
              </a:rPr>
              <a:t>24</a:t>
            </a:r>
            <a:r>
              <a:rPr lang="zh-CN" altLang="en-US" b="1" dirty="0">
                <a:latin typeface="+mn-lt"/>
              </a:rPr>
              <a:t>个豆的坐标，</a:t>
            </a:r>
            <a:r>
              <a:rPr lang="en-US" altLang="zh-CN" b="1" dirty="0">
                <a:latin typeface="+mn-lt"/>
              </a:rPr>
              <a:t>0</a:t>
            </a:r>
            <a:r>
              <a:rPr lang="zh-CN" altLang="en-US" b="1" dirty="0">
                <a:latin typeface="+mn-lt"/>
              </a:rPr>
              <a:t>行为</a:t>
            </a:r>
            <a:r>
              <a:rPr lang="en-US" altLang="zh-CN" b="1" dirty="0">
                <a:latin typeface="+mn-lt"/>
              </a:rPr>
              <a:t>x</a:t>
            </a:r>
            <a:r>
              <a:rPr lang="zh-CN" altLang="en-US" b="1" dirty="0">
                <a:latin typeface="+mn-lt"/>
              </a:rPr>
              <a:t>，</a:t>
            </a:r>
            <a:r>
              <a:rPr lang="en-US" altLang="zh-CN" b="1" dirty="0">
                <a:latin typeface="+mn-lt"/>
              </a:rPr>
              <a:t>1</a:t>
            </a:r>
            <a:r>
              <a:rPr lang="zh-CN" altLang="en-US" b="1" dirty="0">
                <a:latin typeface="+mn-lt"/>
              </a:rPr>
              <a:t>行为</a:t>
            </a:r>
            <a:r>
              <a:rPr lang="en-US" altLang="zh-CN" b="1" dirty="0">
                <a:latin typeface="+mn-lt"/>
              </a:rPr>
              <a:t>y</a:t>
            </a:r>
          </a:p>
          <a:p>
            <a:r>
              <a:rPr lang="en-US" altLang="zh-CN" sz="2000" b="1" dirty="0">
                <a:latin typeface="+mn-lt"/>
              </a:rPr>
              <a:t>long WINAPI </a:t>
            </a:r>
            <a:r>
              <a:rPr lang="en-US" altLang="zh-CN" sz="2000" b="1" dirty="0" err="1">
                <a:latin typeface="+mn-lt"/>
              </a:rPr>
              <a:t>WndProc</a:t>
            </a:r>
            <a:r>
              <a:rPr lang="en-US" altLang="zh-CN" sz="2000" b="1" dirty="0">
                <a:latin typeface="+mn-lt"/>
              </a:rPr>
              <a:t>(HWND </a:t>
            </a:r>
            <a:r>
              <a:rPr lang="en-US" altLang="zh-CN" sz="2000" b="1" dirty="0" err="1">
                <a:latin typeface="+mn-lt"/>
              </a:rPr>
              <a:t>hWnd,UINT</a:t>
            </a:r>
            <a:r>
              <a:rPr lang="en-US" altLang="zh-CN" sz="2000" b="1" dirty="0">
                <a:latin typeface="+mn-lt"/>
              </a:rPr>
              <a:t> </a:t>
            </a:r>
            <a:r>
              <a:rPr lang="en-US" altLang="zh-CN" sz="2000" b="1" dirty="0" err="1">
                <a:latin typeface="+mn-lt"/>
              </a:rPr>
              <a:t>iMessage,UINT</a:t>
            </a:r>
            <a:r>
              <a:rPr lang="en-US" altLang="zh-CN" sz="2000" b="1" dirty="0">
                <a:latin typeface="+mn-lt"/>
              </a:rPr>
              <a:t> </a:t>
            </a:r>
            <a:r>
              <a:rPr lang="en-US" altLang="zh-CN" sz="2000" b="1" dirty="0" err="1">
                <a:latin typeface="+mn-lt"/>
              </a:rPr>
              <a:t>wParam,LONG</a:t>
            </a:r>
            <a:r>
              <a:rPr lang="en-US" altLang="zh-CN" sz="2000" b="1" dirty="0">
                <a:latin typeface="+mn-lt"/>
              </a:rPr>
              <a:t> </a:t>
            </a:r>
            <a:r>
              <a:rPr lang="en-US" altLang="zh-CN" sz="2000" b="1" dirty="0" err="1">
                <a:latin typeface="+mn-lt"/>
              </a:rPr>
              <a:t>lParam</a:t>
            </a:r>
            <a:r>
              <a:rPr lang="en-US" altLang="zh-CN" sz="2000" b="1" dirty="0">
                <a:latin typeface="+mn-lt"/>
              </a:rPr>
              <a:t>);</a:t>
            </a:r>
          </a:p>
          <a:p>
            <a:r>
              <a:rPr lang="en-US" altLang="zh-CN" b="1" dirty="0" err="1">
                <a:latin typeface="+mn-lt"/>
              </a:rPr>
              <a:t>int</a:t>
            </a:r>
            <a:r>
              <a:rPr lang="en-US" altLang="zh-CN" b="1" dirty="0">
                <a:latin typeface="+mn-lt"/>
              </a:rPr>
              <a:t> WINAPI </a:t>
            </a:r>
            <a:r>
              <a:rPr lang="en-US" altLang="zh-CN" b="1" dirty="0" err="1">
                <a:latin typeface="+mn-lt"/>
              </a:rPr>
              <a:t>WinMain</a:t>
            </a:r>
            <a:r>
              <a:rPr lang="en-US" altLang="zh-CN" b="1" dirty="0">
                <a:latin typeface="+mn-lt"/>
              </a:rPr>
              <a:t>(HINSTANCE </a:t>
            </a:r>
            <a:r>
              <a:rPr lang="en-US" altLang="zh-CN" b="1" dirty="0" err="1">
                <a:latin typeface="+mn-lt"/>
              </a:rPr>
              <a:t>hInstance,HINSTANCE</a:t>
            </a:r>
            <a:r>
              <a:rPr lang="en-US" altLang="zh-CN" b="1" dirty="0">
                <a:latin typeface="+mn-lt"/>
              </a:rPr>
              <a:t> </a:t>
            </a:r>
            <a:r>
              <a:rPr lang="en-US" altLang="zh-CN" b="1" dirty="0" err="1">
                <a:latin typeface="+mn-lt"/>
              </a:rPr>
              <a:t>hPrevInstance,LPSTR</a:t>
            </a:r>
            <a:r>
              <a:rPr lang="en-US" altLang="zh-CN" b="1" dirty="0">
                <a:latin typeface="+mn-lt"/>
              </a:rPr>
              <a:t> </a:t>
            </a:r>
            <a:r>
              <a:rPr lang="en-US" altLang="zh-CN" b="1" dirty="0" err="1">
                <a:latin typeface="+mn-lt"/>
              </a:rPr>
              <a:t>lpCmdLine,int</a:t>
            </a:r>
            <a:r>
              <a:rPr lang="en-US" altLang="zh-CN" b="1" dirty="0">
                <a:latin typeface="+mn-lt"/>
              </a:rPr>
              <a:t> </a:t>
            </a:r>
            <a:r>
              <a:rPr lang="en-US" altLang="zh-CN" b="1" dirty="0" err="1">
                <a:latin typeface="+mn-lt"/>
              </a:rPr>
              <a:t>nCmdShow</a:t>
            </a:r>
            <a:r>
              <a:rPr lang="en-US" altLang="zh-CN" b="1" dirty="0">
                <a:latin typeface="+mn-lt"/>
              </a:rPr>
              <a:t>)</a:t>
            </a:r>
          </a:p>
          <a:p>
            <a:r>
              <a:rPr lang="en-US" altLang="zh-CN" b="1" dirty="0" smtClean="0">
                <a:latin typeface="+mn-lt"/>
              </a:rPr>
              <a:t>{MSG </a:t>
            </a:r>
            <a:r>
              <a:rPr lang="en-US" altLang="zh-CN" b="1" dirty="0">
                <a:latin typeface="+mn-lt"/>
              </a:rPr>
              <a:t>Message;</a:t>
            </a:r>
          </a:p>
          <a:p>
            <a:r>
              <a:rPr lang="en-US" altLang="zh-CN" b="1" dirty="0" smtClean="0">
                <a:latin typeface="+mn-lt"/>
              </a:rPr>
              <a:t> HWND </a:t>
            </a:r>
            <a:r>
              <a:rPr lang="en-US" altLang="zh-CN" b="1" dirty="0" err="1">
                <a:latin typeface="+mn-lt"/>
              </a:rPr>
              <a:t>hWnd</a:t>
            </a:r>
            <a:r>
              <a:rPr lang="en-US" altLang="zh-CN" b="1" dirty="0">
                <a:latin typeface="+mn-lt"/>
              </a:rPr>
              <a:t>;</a:t>
            </a:r>
          </a:p>
          <a:p>
            <a:r>
              <a:rPr lang="en-US" altLang="zh-CN" b="1" dirty="0" smtClean="0">
                <a:latin typeface="+mn-lt"/>
              </a:rPr>
              <a:t> </a:t>
            </a:r>
            <a:r>
              <a:rPr lang="en-US" altLang="zh-CN" b="1" dirty="0" err="1" smtClean="0">
                <a:latin typeface="+mn-lt"/>
              </a:rPr>
              <a:t>int</a:t>
            </a:r>
            <a:r>
              <a:rPr lang="en-US" altLang="zh-CN" b="1" dirty="0" smtClean="0">
                <a:latin typeface="+mn-lt"/>
              </a:rPr>
              <a:t> </a:t>
            </a:r>
            <a:r>
              <a:rPr lang="en-US" altLang="zh-CN" b="1" dirty="0" err="1">
                <a:latin typeface="+mn-lt"/>
              </a:rPr>
              <a:t>i</a:t>
            </a:r>
            <a:r>
              <a:rPr lang="en-US" altLang="zh-CN" b="1" dirty="0">
                <a:latin typeface="+mn-lt"/>
              </a:rPr>
              <a:t>;</a:t>
            </a:r>
          </a:p>
          <a:p>
            <a:r>
              <a:rPr lang="en-US" altLang="zh-CN" b="1" dirty="0" smtClean="0">
                <a:latin typeface="+mn-lt"/>
              </a:rPr>
              <a:t> for </a:t>
            </a:r>
            <a:r>
              <a:rPr lang="en-US" altLang="zh-CN" b="1" dirty="0">
                <a:latin typeface="+mn-lt"/>
              </a:rPr>
              <a:t>(</a:t>
            </a:r>
            <a:r>
              <a:rPr lang="en-US" altLang="zh-CN" b="1" dirty="0" err="1">
                <a:latin typeface="+mn-lt"/>
              </a:rPr>
              <a:t>i</a:t>
            </a:r>
            <a:r>
              <a:rPr lang="en-US" altLang="zh-CN" b="1" dirty="0">
                <a:latin typeface="+mn-lt"/>
              </a:rPr>
              <a:t> = 30; </a:t>
            </a:r>
            <a:r>
              <a:rPr lang="en-US" altLang="zh-CN" b="1" dirty="0" err="1">
                <a:latin typeface="+mn-lt"/>
              </a:rPr>
              <a:t>i</a:t>
            </a:r>
            <a:r>
              <a:rPr lang="en-US" altLang="zh-CN" b="1" dirty="0">
                <a:latin typeface="+mn-lt"/>
              </a:rPr>
              <a:t> &lt;= 720; </a:t>
            </a:r>
            <a:r>
              <a:rPr lang="en-US" altLang="zh-CN" b="1" dirty="0" err="1">
                <a:latin typeface="+mn-lt"/>
              </a:rPr>
              <a:t>i</a:t>
            </a:r>
            <a:r>
              <a:rPr lang="en-US" altLang="zh-CN" b="1" dirty="0">
                <a:latin typeface="+mn-lt"/>
              </a:rPr>
              <a:t>+=30 )//</a:t>
            </a:r>
            <a:r>
              <a:rPr lang="zh-CN" altLang="en-US" b="1" dirty="0">
                <a:latin typeface="+mn-lt"/>
              </a:rPr>
              <a:t>计算豆的坐标</a:t>
            </a:r>
          </a:p>
          <a:p>
            <a:r>
              <a:rPr lang="en-US" altLang="zh-CN" b="1" dirty="0" smtClean="0">
                <a:latin typeface="+mn-lt"/>
              </a:rPr>
              <a:t> { </a:t>
            </a:r>
            <a:r>
              <a:rPr lang="en-US" altLang="zh-CN" b="1" dirty="0" err="1" smtClean="0">
                <a:latin typeface="+mn-lt"/>
              </a:rPr>
              <a:t>fBeanOrbit</a:t>
            </a:r>
            <a:r>
              <a:rPr lang="en-US" altLang="zh-CN" b="1" dirty="0" smtClean="0">
                <a:latin typeface="+mn-lt"/>
              </a:rPr>
              <a:t>[0</a:t>
            </a:r>
            <a:r>
              <a:rPr lang="en-US" altLang="zh-CN" b="1" dirty="0">
                <a:latin typeface="+mn-lt"/>
              </a:rPr>
              <a:t>][(</a:t>
            </a:r>
            <a:r>
              <a:rPr lang="en-US" altLang="zh-CN" b="1" dirty="0" err="1">
                <a:latin typeface="+mn-lt"/>
              </a:rPr>
              <a:t>int</a:t>
            </a:r>
            <a:r>
              <a:rPr lang="en-US" altLang="zh-CN" b="1" dirty="0">
                <a:latin typeface="+mn-lt"/>
              </a:rPr>
              <a:t>)(</a:t>
            </a:r>
            <a:r>
              <a:rPr lang="en-US" altLang="zh-CN" b="1" dirty="0" err="1">
                <a:latin typeface="+mn-lt"/>
              </a:rPr>
              <a:t>i</a:t>
            </a:r>
            <a:r>
              <a:rPr lang="en-US" altLang="zh-CN" b="1" dirty="0">
                <a:latin typeface="+mn-lt"/>
              </a:rPr>
              <a:t>/30-1)] = (double)(250+0.2*</a:t>
            </a:r>
            <a:r>
              <a:rPr lang="en-US" altLang="zh-CN" b="1" dirty="0" err="1">
                <a:latin typeface="+mn-lt"/>
              </a:rPr>
              <a:t>i</a:t>
            </a:r>
            <a:r>
              <a:rPr lang="en-US" altLang="zh-CN" b="1" dirty="0">
                <a:latin typeface="+mn-lt"/>
              </a:rPr>
              <a:t>*cos(</a:t>
            </a:r>
            <a:r>
              <a:rPr lang="en-US" altLang="zh-CN" b="1" dirty="0" err="1">
                <a:latin typeface="+mn-lt"/>
              </a:rPr>
              <a:t>i</a:t>
            </a:r>
            <a:r>
              <a:rPr lang="en-US" altLang="zh-CN" b="1" dirty="0">
                <a:latin typeface="+mn-lt"/>
              </a:rPr>
              <a:t>*Pi/180));</a:t>
            </a:r>
          </a:p>
          <a:p>
            <a:r>
              <a:rPr lang="en-US" altLang="zh-CN" b="1" dirty="0" smtClean="0">
                <a:latin typeface="+mn-lt"/>
              </a:rPr>
              <a:t>    </a:t>
            </a:r>
            <a:r>
              <a:rPr lang="en-US" altLang="zh-CN" b="1" dirty="0" err="1" smtClean="0">
                <a:latin typeface="+mn-lt"/>
              </a:rPr>
              <a:t>fBeanOrbit</a:t>
            </a:r>
            <a:r>
              <a:rPr lang="en-US" altLang="zh-CN" b="1" dirty="0" smtClean="0">
                <a:latin typeface="+mn-lt"/>
              </a:rPr>
              <a:t>[1</a:t>
            </a:r>
            <a:r>
              <a:rPr lang="en-US" altLang="zh-CN" b="1" dirty="0">
                <a:latin typeface="+mn-lt"/>
              </a:rPr>
              <a:t>][(</a:t>
            </a:r>
            <a:r>
              <a:rPr lang="en-US" altLang="zh-CN" b="1" dirty="0" err="1">
                <a:latin typeface="+mn-lt"/>
              </a:rPr>
              <a:t>int</a:t>
            </a:r>
            <a:r>
              <a:rPr lang="en-US" altLang="zh-CN" b="1" dirty="0">
                <a:latin typeface="+mn-lt"/>
              </a:rPr>
              <a:t>)(</a:t>
            </a:r>
            <a:r>
              <a:rPr lang="en-US" altLang="zh-CN" b="1" dirty="0" err="1">
                <a:latin typeface="+mn-lt"/>
              </a:rPr>
              <a:t>i</a:t>
            </a:r>
            <a:r>
              <a:rPr lang="en-US" altLang="zh-CN" b="1" dirty="0">
                <a:latin typeface="+mn-lt"/>
              </a:rPr>
              <a:t>/30-1)] = (double)(250+0.2*</a:t>
            </a:r>
            <a:r>
              <a:rPr lang="en-US" altLang="zh-CN" b="1" dirty="0" err="1">
                <a:latin typeface="+mn-lt"/>
              </a:rPr>
              <a:t>i</a:t>
            </a:r>
            <a:r>
              <a:rPr lang="en-US" altLang="zh-CN" b="1" dirty="0">
                <a:latin typeface="+mn-lt"/>
              </a:rPr>
              <a:t>*sin(</a:t>
            </a:r>
            <a:r>
              <a:rPr lang="en-US" altLang="zh-CN" b="1" dirty="0" err="1">
                <a:latin typeface="+mn-lt"/>
              </a:rPr>
              <a:t>i</a:t>
            </a:r>
            <a:r>
              <a:rPr lang="en-US" altLang="zh-CN" b="1" dirty="0">
                <a:latin typeface="+mn-lt"/>
              </a:rPr>
              <a:t>*Pi/180));</a:t>
            </a:r>
          </a:p>
          <a:p>
            <a:r>
              <a:rPr lang="en-US" altLang="zh-CN" b="1" dirty="0" smtClean="0">
                <a:latin typeface="+mn-lt"/>
              </a:rPr>
              <a:t>}</a:t>
            </a:r>
            <a:endParaRPr lang="en-US" altLang="zh-CN" b="1" dirty="0">
              <a:latin typeface="+mn-lt"/>
            </a:endParaRPr>
          </a:p>
        </p:txBody>
      </p:sp>
    </p:spTree>
    <p:extLst>
      <p:ext uri="{BB962C8B-B14F-4D97-AF65-F5344CB8AC3E}">
        <p14:creationId xmlns:p14="http://schemas.microsoft.com/office/powerpoint/2010/main" val="5772855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67</a:t>
            </a:fld>
            <a:endParaRPr lang="en-US" altLang="zh-CN"/>
          </a:p>
        </p:txBody>
      </p:sp>
      <p:sp>
        <p:nvSpPr>
          <p:cNvPr id="3" name="文本框 2"/>
          <p:cNvSpPr txBox="1"/>
          <p:nvPr/>
        </p:nvSpPr>
        <p:spPr>
          <a:xfrm>
            <a:off x="87561" y="379685"/>
            <a:ext cx="9761983" cy="6001643"/>
          </a:xfrm>
          <a:prstGeom prst="rect">
            <a:avLst/>
          </a:prstGeom>
          <a:noFill/>
        </p:spPr>
        <p:txBody>
          <a:bodyPr wrap="square" rtlCol="0">
            <a:spAutoFit/>
          </a:bodyPr>
          <a:lstStyle/>
          <a:p>
            <a:r>
              <a:rPr lang="en-US" altLang="zh-CN" b="1" dirty="0" smtClean="0">
                <a:latin typeface="+mn-lt"/>
              </a:rPr>
              <a:t>WNDCLASS </a:t>
            </a:r>
            <a:r>
              <a:rPr lang="en-US" altLang="zh-CN" b="1" dirty="0" err="1">
                <a:latin typeface="+mn-lt"/>
              </a:rPr>
              <a:t>WndClass</a:t>
            </a:r>
            <a:r>
              <a:rPr lang="en-US" altLang="zh-CN" b="1" dirty="0">
                <a:latin typeface="+mn-lt"/>
              </a:rPr>
              <a:t>;</a:t>
            </a:r>
          </a:p>
          <a:p>
            <a:r>
              <a:rPr lang="en-US" altLang="zh-CN" b="1" dirty="0" err="1">
                <a:latin typeface="+mn-lt"/>
              </a:rPr>
              <a:t>WndClass.cbClsExtra</a:t>
            </a:r>
            <a:r>
              <a:rPr lang="en-US" altLang="zh-CN" b="1" dirty="0">
                <a:latin typeface="+mn-lt"/>
              </a:rPr>
              <a:t>    = 0;</a:t>
            </a:r>
          </a:p>
          <a:p>
            <a:r>
              <a:rPr lang="en-US" altLang="zh-CN" b="1" dirty="0" err="1">
                <a:latin typeface="+mn-lt"/>
              </a:rPr>
              <a:t>WndClass.cbWndExtra</a:t>
            </a:r>
            <a:r>
              <a:rPr lang="en-US" altLang="zh-CN" b="1" dirty="0">
                <a:latin typeface="+mn-lt"/>
              </a:rPr>
              <a:t>    = 0;</a:t>
            </a:r>
          </a:p>
          <a:p>
            <a:r>
              <a:rPr lang="en-US" altLang="zh-CN" b="1" dirty="0" err="1">
                <a:latin typeface="+mn-lt"/>
              </a:rPr>
              <a:t>WndClass.hbrBackground</a:t>
            </a:r>
            <a:r>
              <a:rPr lang="en-US" altLang="zh-CN" b="1" dirty="0">
                <a:latin typeface="+mn-lt"/>
              </a:rPr>
              <a:t> = (HBRUSH)(</a:t>
            </a:r>
            <a:r>
              <a:rPr lang="en-US" altLang="zh-CN" b="1" dirty="0" err="1">
                <a:latin typeface="+mn-lt"/>
              </a:rPr>
              <a:t>GetStockObject</a:t>
            </a:r>
            <a:r>
              <a:rPr lang="en-US" altLang="zh-CN" b="1" dirty="0">
                <a:latin typeface="+mn-lt"/>
              </a:rPr>
              <a:t>(BLACK_BRUSH));</a:t>
            </a:r>
          </a:p>
          <a:p>
            <a:r>
              <a:rPr lang="en-US" altLang="zh-CN" b="1" dirty="0" err="1" smtClean="0">
                <a:latin typeface="+mn-lt"/>
              </a:rPr>
              <a:t>WndClass.hCursor</a:t>
            </a:r>
            <a:r>
              <a:rPr lang="en-US" altLang="zh-CN" b="1" dirty="0" smtClean="0">
                <a:latin typeface="+mn-lt"/>
              </a:rPr>
              <a:t> </a:t>
            </a:r>
            <a:r>
              <a:rPr lang="en-US" altLang="zh-CN" b="1" dirty="0">
                <a:latin typeface="+mn-lt"/>
              </a:rPr>
              <a:t>= </a:t>
            </a:r>
            <a:r>
              <a:rPr lang="en-US" altLang="zh-CN" b="1" dirty="0" err="1">
                <a:latin typeface="+mn-lt"/>
              </a:rPr>
              <a:t>LoadCursor</a:t>
            </a:r>
            <a:r>
              <a:rPr lang="en-US" altLang="zh-CN" b="1" dirty="0">
                <a:latin typeface="+mn-lt"/>
              </a:rPr>
              <a:t>(NULL,IDC_ARROW);</a:t>
            </a:r>
          </a:p>
          <a:p>
            <a:r>
              <a:rPr lang="en-US" altLang="zh-CN" b="1" dirty="0" err="1">
                <a:latin typeface="+mn-lt"/>
              </a:rPr>
              <a:t>WndClass.hIcon</a:t>
            </a:r>
            <a:r>
              <a:rPr lang="en-US" altLang="zh-CN" b="1" dirty="0">
                <a:latin typeface="+mn-lt"/>
              </a:rPr>
              <a:t> </a:t>
            </a:r>
            <a:r>
              <a:rPr lang="en-US" altLang="zh-CN" b="1" dirty="0" smtClean="0">
                <a:latin typeface="+mn-lt"/>
              </a:rPr>
              <a:t>= </a:t>
            </a:r>
            <a:r>
              <a:rPr lang="en-US" altLang="zh-CN" b="1" dirty="0" err="1">
                <a:latin typeface="+mn-lt"/>
              </a:rPr>
              <a:t>LoadIcon</a:t>
            </a:r>
            <a:r>
              <a:rPr lang="en-US" altLang="zh-CN" b="1" dirty="0">
                <a:latin typeface="+mn-lt"/>
              </a:rPr>
              <a:t>(</a:t>
            </a:r>
            <a:r>
              <a:rPr lang="en-US" altLang="zh-CN" b="1" dirty="0" err="1">
                <a:latin typeface="+mn-lt"/>
              </a:rPr>
              <a:t>hInstance</a:t>
            </a:r>
            <a:r>
              <a:rPr lang="en-US" altLang="zh-CN" b="1" dirty="0">
                <a:latin typeface="+mn-lt"/>
              </a:rPr>
              <a:t>, (LPCTSTR)12);</a:t>
            </a:r>
          </a:p>
          <a:p>
            <a:r>
              <a:rPr lang="en-US" altLang="zh-CN" b="1" dirty="0" err="1">
                <a:latin typeface="+mn-lt"/>
              </a:rPr>
              <a:t>WndClass.hInstance</a:t>
            </a:r>
            <a:r>
              <a:rPr lang="en-US" altLang="zh-CN" b="1" dirty="0">
                <a:latin typeface="+mn-lt"/>
              </a:rPr>
              <a:t> </a:t>
            </a:r>
            <a:r>
              <a:rPr lang="en-US" altLang="zh-CN" b="1" dirty="0" smtClean="0">
                <a:latin typeface="+mn-lt"/>
              </a:rPr>
              <a:t>= </a:t>
            </a:r>
            <a:r>
              <a:rPr lang="en-US" altLang="zh-CN" b="1" dirty="0" err="1">
                <a:latin typeface="+mn-lt"/>
              </a:rPr>
              <a:t>hInstance</a:t>
            </a:r>
            <a:r>
              <a:rPr lang="en-US" altLang="zh-CN" b="1" dirty="0">
                <a:latin typeface="+mn-lt"/>
              </a:rPr>
              <a:t>;</a:t>
            </a:r>
          </a:p>
          <a:p>
            <a:r>
              <a:rPr lang="en-US" altLang="zh-CN" b="1" dirty="0" err="1">
                <a:latin typeface="+mn-lt"/>
              </a:rPr>
              <a:t>WndClass.lpfnWndProc</a:t>
            </a:r>
            <a:r>
              <a:rPr lang="en-US" altLang="zh-CN" b="1" dirty="0">
                <a:latin typeface="+mn-lt"/>
              </a:rPr>
              <a:t> </a:t>
            </a:r>
            <a:r>
              <a:rPr lang="en-US" altLang="zh-CN" b="1" dirty="0" smtClean="0">
                <a:latin typeface="+mn-lt"/>
              </a:rPr>
              <a:t>= </a:t>
            </a:r>
            <a:r>
              <a:rPr lang="en-US" altLang="zh-CN" b="1" dirty="0" err="1">
                <a:latin typeface="+mn-lt"/>
              </a:rPr>
              <a:t>WndProc</a:t>
            </a:r>
            <a:r>
              <a:rPr lang="en-US" altLang="zh-CN" b="1" dirty="0">
                <a:latin typeface="+mn-lt"/>
              </a:rPr>
              <a:t>;</a:t>
            </a:r>
          </a:p>
          <a:p>
            <a:r>
              <a:rPr lang="en-US" altLang="zh-CN" b="1" dirty="0" err="1">
                <a:latin typeface="+mn-lt"/>
              </a:rPr>
              <a:t>WndClass.lpszClassName</a:t>
            </a:r>
            <a:r>
              <a:rPr lang="en-US" altLang="zh-CN" b="1" dirty="0">
                <a:latin typeface="+mn-lt"/>
              </a:rPr>
              <a:t> = "Eat";</a:t>
            </a:r>
          </a:p>
          <a:p>
            <a:r>
              <a:rPr lang="en-US" altLang="zh-CN" b="1" dirty="0" err="1">
                <a:latin typeface="+mn-lt"/>
              </a:rPr>
              <a:t>WndClass.lpszMenuName</a:t>
            </a:r>
            <a:r>
              <a:rPr lang="en-US" altLang="zh-CN" b="1" dirty="0">
                <a:latin typeface="+mn-lt"/>
              </a:rPr>
              <a:t> </a:t>
            </a:r>
            <a:r>
              <a:rPr lang="en-US" altLang="zh-CN" b="1" dirty="0" smtClean="0">
                <a:latin typeface="+mn-lt"/>
              </a:rPr>
              <a:t>= </a:t>
            </a:r>
            <a:r>
              <a:rPr lang="en-US" altLang="zh-CN" b="1" dirty="0">
                <a:latin typeface="+mn-lt"/>
              </a:rPr>
              <a:t>NULL;</a:t>
            </a:r>
          </a:p>
          <a:p>
            <a:r>
              <a:rPr lang="en-US" altLang="zh-CN" b="1" dirty="0" err="1">
                <a:latin typeface="+mn-lt"/>
              </a:rPr>
              <a:t>WndClass.style</a:t>
            </a:r>
            <a:r>
              <a:rPr lang="en-US" altLang="zh-CN" b="1" dirty="0">
                <a:latin typeface="+mn-lt"/>
              </a:rPr>
              <a:t> </a:t>
            </a:r>
            <a:r>
              <a:rPr lang="en-US" altLang="zh-CN" b="1" dirty="0" smtClean="0">
                <a:latin typeface="+mn-lt"/>
              </a:rPr>
              <a:t>= </a:t>
            </a:r>
            <a:r>
              <a:rPr lang="en-US" altLang="zh-CN" b="1" dirty="0">
                <a:latin typeface="+mn-lt"/>
              </a:rPr>
              <a:t>0;</a:t>
            </a:r>
          </a:p>
          <a:p>
            <a:r>
              <a:rPr lang="en-US" altLang="zh-CN" b="1" dirty="0" smtClean="0">
                <a:latin typeface="+mn-lt"/>
              </a:rPr>
              <a:t>if</a:t>
            </a:r>
            <a:r>
              <a:rPr lang="en-US" altLang="zh-CN" b="1" dirty="0">
                <a:latin typeface="+mn-lt"/>
              </a:rPr>
              <a:t>(!</a:t>
            </a:r>
            <a:r>
              <a:rPr lang="en-US" altLang="zh-CN" b="1" dirty="0" err="1">
                <a:latin typeface="+mn-lt"/>
              </a:rPr>
              <a:t>RegisterClass</a:t>
            </a:r>
            <a:r>
              <a:rPr lang="en-US" altLang="zh-CN" b="1" dirty="0">
                <a:latin typeface="+mn-lt"/>
              </a:rPr>
              <a:t>(&amp;</a:t>
            </a:r>
            <a:r>
              <a:rPr lang="en-US" altLang="zh-CN" b="1" dirty="0" err="1">
                <a:latin typeface="+mn-lt"/>
              </a:rPr>
              <a:t>WndClass</a:t>
            </a:r>
            <a:r>
              <a:rPr lang="en-US" altLang="zh-CN" b="1" dirty="0">
                <a:latin typeface="+mn-lt"/>
              </a:rPr>
              <a:t>))</a:t>
            </a:r>
          </a:p>
          <a:p>
            <a:r>
              <a:rPr lang="en-US" altLang="zh-CN" b="1" dirty="0" smtClean="0">
                <a:latin typeface="+mn-lt"/>
              </a:rPr>
              <a:t>{	</a:t>
            </a:r>
            <a:r>
              <a:rPr lang="en-US" altLang="zh-CN" b="1" dirty="0" err="1" smtClean="0">
                <a:latin typeface="+mn-lt"/>
              </a:rPr>
              <a:t>MessageBeep</a:t>
            </a:r>
            <a:r>
              <a:rPr lang="en-US" altLang="zh-CN" b="1" dirty="0" smtClean="0">
                <a:latin typeface="+mn-lt"/>
              </a:rPr>
              <a:t>(0);</a:t>
            </a:r>
          </a:p>
          <a:p>
            <a:r>
              <a:rPr lang="en-US" altLang="zh-CN" b="1" dirty="0" smtClean="0">
                <a:latin typeface="+mn-lt"/>
              </a:rPr>
              <a:t>	return </a:t>
            </a:r>
            <a:r>
              <a:rPr lang="en-US" altLang="zh-CN" b="1" dirty="0">
                <a:latin typeface="+mn-lt"/>
              </a:rPr>
              <a:t>FALSE</a:t>
            </a:r>
            <a:r>
              <a:rPr lang="en-US" altLang="zh-CN" b="1" dirty="0" smtClean="0">
                <a:latin typeface="+mn-lt"/>
              </a:rPr>
              <a:t>;</a:t>
            </a:r>
          </a:p>
          <a:p>
            <a:r>
              <a:rPr lang="en-US" altLang="zh-CN" b="1" dirty="0" smtClean="0">
                <a:latin typeface="+mn-lt"/>
              </a:rPr>
              <a:t>}</a:t>
            </a:r>
            <a:endParaRPr lang="en-US" altLang="zh-CN" b="1" dirty="0">
              <a:latin typeface="+mn-lt"/>
            </a:endParaRPr>
          </a:p>
        </p:txBody>
      </p:sp>
    </p:spTree>
    <p:extLst>
      <p:ext uri="{BB962C8B-B14F-4D97-AF65-F5344CB8AC3E}">
        <p14:creationId xmlns:p14="http://schemas.microsoft.com/office/powerpoint/2010/main" val="31641867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68</a:t>
            </a:fld>
            <a:endParaRPr lang="en-US" altLang="zh-CN"/>
          </a:p>
        </p:txBody>
      </p:sp>
      <p:sp>
        <p:nvSpPr>
          <p:cNvPr id="3" name="文本框 2"/>
          <p:cNvSpPr txBox="1"/>
          <p:nvPr/>
        </p:nvSpPr>
        <p:spPr>
          <a:xfrm>
            <a:off x="87561" y="49275"/>
            <a:ext cx="9761983" cy="6740307"/>
          </a:xfrm>
          <a:prstGeom prst="rect">
            <a:avLst/>
          </a:prstGeom>
          <a:noFill/>
        </p:spPr>
        <p:txBody>
          <a:bodyPr wrap="square" rtlCol="0">
            <a:spAutoFit/>
          </a:bodyPr>
          <a:lstStyle/>
          <a:p>
            <a:r>
              <a:rPr lang="en-US" altLang="zh-CN" b="1" dirty="0" err="1" smtClean="0">
                <a:latin typeface="+mn-lt"/>
              </a:rPr>
              <a:t>hWnd</a:t>
            </a:r>
            <a:r>
              <a:rPr lang="en-US" altLang="zh-CN" b="1" dirty="0" smtClean="0">
                <a:latin typeface="+mn-lt"/>
              </a:rPr>
              <a:t>=</a:t>
            </a:r>
            <a:r>
              <a:rPr lang="en-US" altLang="zh-CN" b="1" dirty="0" err="1" smtClean="0">
                <a:latin typeface="+mn-lt"/>
              </a:rPr>
              <a:t>CreateWindow</a:t>
            </a:r>
            <a:r>
              <a:rPr lang="en-US" altLang="zh-CN" b="1" dirty="0">
                <a:latin typeface="+mn-lt"/>
              </a:rPr>
              <a:t>("Eat",</a:t>
            </a:r>
          </a:p>
          <a:p>
            <a:r>
              <a:rPr lang="en-US" altLang="zh-CN" b="1" dirty="0">
                <a:latin typeface="+mn-lt"/>
              </a:rPr>
              <a:t>  "Eat",</a:t>
            </a:r>
          </a:p>
          <a:p>
            <a:r>
              <a:rPr lang="en-US" altLang="zh-CN" b="1" dirty="0">
                <a:latin typeface="+mn-lt"/>
              </a:rPr>
              <a:t>  WS_OVERLAPPEDWINDOW,</a:t>
            </a:r>
          </a:p>
          <a:p>
            <a:r>
              <a:rPr lang="en-US" altLang="zh-CN" b="1" dirty="0">
                <a:latin typeface="+mn-lt"/>
              </a:rPr>
              <a:t>  CW_USEDEFAULT,</a:t>
            </a:r>
          </a:p>
          <a:p>
            <a:r>
              <a:rPr lang="zh-CN" altLang="en-US" b="1" dirty="0">
                <a:latin typeface="+mn-lt"/>
              </a:rPr>
              <a:t>  </a:t>
            </a:r>
            <a:r>
              <a:rPr lang="en-US" altLang="zh-CN" b="1" dirty="0">
                <a:latin typeface="+mn-lt"/>
              </a:rPr>
              <a:t>0,</a:t>
            </a:r>
          </a:p>
          <a:p>
            <a:r>
              <a:rPr lang="zh-CN" altLang="en-US" b="1" dirty="0">
                <a:latin typeface="+mn-lt"/>
              </a:rPr>
              <a:t>  </a:t>
            </a:r>
            <a:r>
              <a:rPr lang="en-US" altLang="zh-CN" b="1" dirty="0">
                <a:latin typeface="+mn-lt"/>
              </a:rPr>
              <a:t>500,</a:t>
            </a:r>
          </a:p>
          <a:p>
            <a:r>
              <a:rPr lang="zh-CN" altLang="en-US" b="1" dirty="0">
                <a:latin typeface="+mn-lt"/>
              </a:rPr>
              <a:t>  </a:t>
            </a:r>
            <a:r>
              <a:rPr lang="en-US" altLang="zh-CN" b="1" dirty="0">
                <a:latin typeface="+mn-lt"/>
              </a:rPr>
              <a:t>500,</a:t>
            </a:r>
          </a:p>
          <a:p>
            <a:r>
              <a:rPr lang="en-US" altLang="zh-CN" b="1" dirty="0">
                <a:latin typeface="+mn-lt"/>
              </a:rPr>
              <a:t>  NULL,</a:t>
            </a:r>
          </a:p>
          <a:p>
            <a:r>
              <a:rPr lang="en-US" altLang="zh-CN" b="1" dirty="0">
                <a:latin typeface="+mn-lt"/>
              </a:rPr>
              <a:t>  NULL,</a:t>
            </a:r>
          </a:p>
          <a:p>
            <a:r>
              <a:rPr lang="en-US" altLang="zh-CN" b="1" dirty="0">
                <a:latin typeface="+mn-lt"/>
              </a:rPr>
              <a:t>  </a:t>
            </a:r>
            <a:r>
              <a:rPr lang="en-US" altLang="zh-CN" b="1" dirty="0" err="1">
                <a:latin typeface="+mn-lt"/>
              </a:rPr>
              <a:t>hInstance</a:t>
            </a:r>
            <a:r>
              <a:rPr lang="en-US" altLang="zh-CN" b="1" dirty="0">
                <a:latin typeface="+mn-lt"/>
              </a:rPr>
              <a:t>,</a:t>
            </a:r>
          </a:p>
          <a:p>
            <a:r>
              <a:rPr lang="en-US" altLang="zh-CN" b="1" dirty="0">
                <a:latin typeface="+mn-lt"/>
              </a:rPr>
              <a:t>  NULL);</a:t>
            </a:r>
          </a:p>
          <a:p>
            <a:r>
              <a:rPr lang="en-US" altLang="zh-CN" b="1" dirty="0" err="1">
                <a:latin typeface="+mn-lt"/>
              </a:rPr>
              <a:t>ShowWindow</a:t>
            </a:r>
            <a:r>
              <a:rPr lang="en-US" altLang="zh-CN" b="1" dirty="0">
                <a:latin typeface="+mn-lt"/>
              </a:rPr>
              <a:t>(</a:t>
            </a:r>
            <a:r>
              <a:rPr lang="en-US" altLang="zh-CN" b="1" dirty="0" err="1">
                <a:latin typeface="+mn-lt"/>
              </a:rPr>
              <a:t>hWnd,nCmdShow</a:t>
            </a:r>
            <a:r>
              <a:rPr lang="en-US" altLang="zh-CN" b="1" dirty="0">
                <a:latin typeface="+mn-lt"/>
              </a:rPr>
              <a:t>);</a:t>
            </a:r>
          </a:p>
          <a:p>
            <a:r>
              <a:rPr lang="en-US" altLang="zh-CN" b="1" dirty="0" err="1">
                <a:latin typeface="+mn-lt"/>
              </a:rPr>
              <a:t>UpdateWindow</a:t>
            </a:r>
            <a:r>
              <a:rPr lang="en-US" altLang="zh-CN" b="1" dirty="0">
                <a:latin typeface="+mn-lt"/>
              </a:rPr>
              <a:t>(</a:t>
            </a:r>
            <a:r>
              <a:rPr lang="en-US" altLang="zh-CN" b="1" dirty="0" err="1">
                <a:latin typeface="+mn-lt"/>
              </a:rPr>
              <a:t>hWnd</a:t>
            </a:r>
            <a:r>
              <a:rPr lang="en-US" altLang="zh-CN" b="1" dirty="0">
                <a:latin typeface="+mn-lt"/>
              </a:rPr>
              <a:t>);</a:t>
            </a:r>
          </a:p>
          <a:p>
            <a:r>
              <a:rPr lang="en-US" altLang="zh-CN" b="1" dirty="0">
                <a:latin typeface="+mn-lt"/>
              </a:rPr>
              <a:t>while(</a:t>
            </a:r>
            <a:r>
              <a:rPr lang="en-US" altLang="zh-CN" b="1" dirty="0" err="1">
                <a:latin typeface="+mn-lt"/>
              </a:rPr>
              <a:t>GetMessage</a:t>
            </a:r>
            <a:r>
              <a:rPr lang="en-US" altLang="zh-CN" b="1" dirty="0">
                <a:latin typeface="+mn-lt"/>
              </a:rPr>
              <a:t>(&amp;Message,0,0,0))</a:t>
            </a:r>
          </a:p>
          <a:p>
            <a:r>
              <a:rPr lang="en-US" altLang="zh-CN" b="1" dirty="0" smtClean="0">
                <a:latin typeface="+mn-lt"/>
              </a:rPr>
              <a:t>{	</a:t>
            </a:r>
            <a:r>
              <a:rPr lang="en-US" altLang="zh-CN" b="1" dirty="0" err="1" smtClean="0">
                <a:latin typeface="+mn-lt"/>
              </a:rPr>
              <a:t>TranslateMessage</a:t>
            </a:r>
            <a:r>
              <a:rPr lang="en-US" altLang="zh-CN" b="1" dirty="0">
                <a:latin typeface="+mn-lt"/>
              </a:rPr>
              <a:t>(&amp;Message);</a:t>
            </a:r>
          </a:p>
          <a:p>
            <a:r>
              <a:rPr lang="en-US" altLang="zh-CN" b="1" dirty="0" smtClean="0">
                <a:latin typeface="+mn-lt"/>
              </a:rPr>
              <a:t>	</a:t>
            </a:r>
            <a:r>
              <a:rPr lang="en-US" altLang="zh-CN" b="1" dirty="0" err="1" smtClean="0">
                <a:latin typeface="+mn-lt"/>
              </a:rPr>
              <a:t>DispatchMessage</a:t>
            </a:r>
            <a:r>
              <a:rPr lang="en-US" altLang="zh-CN" b="1" dirty="0">
                <a:latin typeface="+mn-lt"/>
              </a:rPr>
              <a:t>(&amp;Message</a:t>
            </a:r>
            <a:r>
              <a:rPr lang="en-US" altLang="zh-CN" b="1" dirty="0" smtClean="0">
                <a:latin typeface="+mn-lt"/>
              </a:rPr>
              <a:t>);	}</a:t>
            </a:r>
            <a:endParaRPr lang="en-US" altLang="zh-CN" b="1" dirty="0">
              <a:latin typeface="+mn-lt"/>
            </a:endParaRPr>
          </a:p>
          <a:p>
            <a:r>
              <a:rPr lang="en-US" altLang="zh-CN" b="1" dirty="0">
                <a:latin typeface="+mn-lt"/>
              </a:rPr>
              <a:t>return </a:t>
            </a:r>
            <a:r>
              <a:rPr lang="en-US" altLang="zh-CN" b="1" dirty="0" err="1">
                <a:latin typeface="+mn-lt"/>
              </a:rPr>
              <a:t>Message.wParam</a:t>
            </a:r>
            <a:r>
              <a:rPr lang="en-US" altLang="zh-CN" b="1" dirty="0">
                <a:latin typeface="+mn-lt"/>
              </a:rPr>
              <a:t>;</a:t>
            </a:r>
          </a:p>
          <a:p>
            <a:r>
              <a:rPr lang="en-US" altLang="zh-CN" b="1" dirty="0" smtClean="0">
                <a:latin typeface="+mn-lt"/>
              </a:rPr>
              <a:t>}</a:t>
            </a:r>
            <a:endParaRPr lang="en-US" altLang="zh-CN" b="1" dirty="0">
              <a:latin typeface="+mn-lt"/>
            </a:endParaRPr>
          </a:p>
        </p:txBody>
      </p:sp>
    </p:spTree>
    <p:extLst>
      <p:ext uri="{BB962C8B-B14F-4D97-AF65-F5344CB8AC3E}">
        <p14:creationId xmlns:p14="http://schemas.microsoft.com/office/powerpoint/2010/main" val="31523909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69</a:t>
            </a:fld>
            <a:endParaRPr lang="en-US" altLang="zh-CN"/>
          </a:p>
        </p:txBody>
      </p:sp>
      <p:sp>
        <p:nvSpPr>
          <p:cNvPr id="3" name="文本框 2"/>
          <p:cNvSpPr txBox="1"/>
          <p:nvPr/>
        </p:nvSpPr>
        <p:spPr>
          <a:xfrm>
            <a:off x="87561" y="49275"/>
            <a:ext cx="9761983" cy="6678751"/>
          </a:xfrm>
          <a:prstGeom prst="rect">
            <a:avLst/>
          </a:prstGeom>
          <a:noFill/>
        </p:spPr>
        <p:txBody>
          <a:bodyPr wrap="square" rtlCol="0">
            <a:spAutoFit/>
          </a:bodyPr>
          <a:lstStyle/>
          <a:p>
            <a:r>
              <a:rPr lang="en-US" altLang="zh-CN" sz="2000" b="1" dirty="0" smtClean="0">
                <a:latin typeface="+mn-lt"/>
              </a:rPr>
              <a:t>long </a:t>
            </a:r>
            <a:r>
              <a:rPr lang="en-US" altLang="zh-CN" sz="2000" b="1" dirty="0">
                <a:latin typeface="+mn-lt"/>
              </a:rPr>
              <a:t>WINAPI </a:t>
            </a:r>
            <a:r>
              <a:rPr lang="en-US" altLang="zh-CN" sz="2000" b="1" dirty="0" err="1">
                <a:latin typeface="+mn-lt"/>
              </a:rPr>
              <a:t>WndProc</a:t>
            </a:r>
            <a:r>
              <a:rPr lang="en-US" altLang="zh-CN" sz="2000" b="1" dirty="0">
                <a:latin typeface="+mn-lt"/>
              </a:rPr>
              <a:t>(HWND </a:t>
            </a:r>
            <a:r>
              <a:rPr lang="en-US" altLang="zh-CN" sz="2000" b="1" dirty="0" err="1">
                <a:latin typeface="+mn-lt"/>
              </a:rPr>
              <a:t>hWnd,UINT</a:t>
            </a:r>
            <a:r>
              <a:rPr lang="en-US" altLang="zh-CN" sz="2000" b="1" dirty="0">
                <a:latin typeface="+mn-lt"/>
              </a:rPr>
              <a:t> </a:t>
            </a:r>
            <a:r>
              <a:rPr lang="en-US" altLang="zh-CN" sz="2000" b="1" dirty="0" err="1">
                <a:latin typeface="+mn-lt"/>
              </a:rPr>
              <a:t>iMessage,UINT</a:t>
            </a:r>
            <a:r>
              <a:rPr lang="en-US" altLang="zh-CN" sz="2000" b="1" dirty="0">
                <a:latin typeface="+mn-lt"/>
              </a:rPr>
              <a:t> </a:t>
            </a:r>
            <a:r>
              <a:rPr lang="en-US" altLang="zh-CN" sz="2000" b="1" dirty="0" err="1">
                <a:latin typeface="+mn-lt"/>
              </a:rPr>
              <a:t>wParam,LONG</a:t>
            </a:r>
            <a:r>
              <a:rPr lang="en-US" altLang="zh-CN" sz="2000" b="1" dirty="0">
                <a:latin typeface="+mn-lt"/>
              </a:rPr>
              <a:t> </a:t>
            </a:r>
            <a:r>
              <a:rPr lang="en-US" altLang="zh-CN" sz="2000" b="1" dirty="0" err="1">
                <a:latin typeface="+mn-lt"/>
              </a:rPr>
              <a:t>lParam</a:t>
            </a:r>
            <a:r>
              <a:rPr lang="en-US" altLang="zh-CN" sz="2000" b="1" dirty="0">
                <a:latin typeface="+mn-lt"/>
              </a:rPr>
              <a:t>)</a:t>
            </a:r>
          </a:p>
          <a:p>
            <a:r>
              <a:rPr lang="en-US" altLang="zh-CN" b="1" dirty="0" smtClean="0">
                <a:latin typeface="+mn-lt"/>
              </a:rPr>
              <a:t>{HDC  </a:t>
            </a:r>
            <a:r>
              <a:rPr lang="en-US" altLang="zh-CN" b="1" dirty="0" err="1" smtClean="0">
                <a:latin typeface="+mn-lt"/>
              </a:rPr>
              <a:t>hDC</a:t>
            </a:r>
            <a:r>
              <a:rPr lang="en-US" altLang="zh-CN" b="1" dirty="0" smtClean="0">
                <a:latin typeface="+mn-lt"/>
              </a:rPr>
              <a:t>;  HBRUSH  </a:t>
            </a:r>
            <a:r>
              <a:rPr lang="en-US" altLang="zh-CN" b="1" dirty="0" err="1" smtClean="0">
                <a:latin typeface="+mn-lt"/>
              </a:rPr>
              <a:t>hBrush</a:t>
            </a:r>
            <a:r>
              <a:rPr lang="en-US" altLang="zh-CN" b="1" dirty="0" smtClean="0">
                <a:latin typeface="+mn-lt"/>
              </a:rPr>
              <a:t>;  HPEN  </a:t>
            </a:r>
            <a:r>
              <a:rPr lang="en-US" altLang="zh-CN" b="1" dirty="0" err="1" smtClean="0">
                <a:latin typeface="+mn-lt"/>
              </a:rPr>
              <a:t>hPen</a:t>
            </a:r>
            <a:r>
              <a:rPr lang="en-US" altLang="zh-CN" b="1" dirty="0" smtClean="0">
                <a:latin typeface="+mn-lt"/>
              </a:rPr>
              <a:t>;  HFONT  </a:t>
            </a:r>
            <a:r>
              <a:rPr lang="en-US" altLang="zh-CN" b="1" dirty="0" err="1" smtClean="0">
                <a:latin typeface="+mn-lt"/>
              </a:rPr>
              <a:t>hFont</a:t>
            </a:r>
            <a:r>
              <a:rPr lang="en-US" altLang="zh-CN" b="1" dirty="0">
                <a:latin typeface="+mn-lt"/>
              </a:rPr>
              <a:t>;</a:t>
            </a:r>
          </a:p>
          <a:p>
            <a:r>
              <a:rPr lang="en-US" altLang="zh-CN" b="1" dirty="0" smtClean="0">
                <a:latin typeface="+mn-lt"/>
              </a:rPr>
              <a:t> PAINTSTRUCT </a:t>
            </a:r>
            <a:r>
              <a:rPr lang="en-US" altLang="zh-CN" b="1" dirty="0" err="1">
                <a:latin typeface="+mn-lt"/>
              </a:rPr>
              <a:t>PtStr</a:t>
            </a:r>
            <a:r>
              <a:rPr lang="en-US" altLang="zh-CN" b="1" dirty="0" smtClean="0">
                <a:latin typeface="+mn-lt"/>
              </a:rPr>
              <a:t>;  TEXTMETRIC  </a:t>
            </a:r>
            <a:r>
              <a:rPr lang="en-US" altLang="zh-CN" b="1" dirty="0">
                <a:latin typeface="+mn-lt"/>
              </a:rPr>
              <a:t>tm</a:t>
            </a:r>
            <a:r>
              <a:rPr lang="en-US" altLang="zh-CN" b="1" dirty="0" smtClean="0">
                <a:latin typeface="+mn-lt"/>
              </a:rPr>
              <a:t>;      </a:t>
            </a:r>
            <a:r>
              <a:rPr lang="en-US" altLang="zh-CN" b="1" dirty="0" err="1" smtClean="0">
                <a:latin typeface="+mn-lt"/>
              </a:rPr>
              <a:t>int</a:t>
            </a:r>
            <a:r>
              <a:rPr lang="en-US" altLang="zh-CN" b="1" dirty="0" smtClean="0">
                <a:latin typeface="+mn-lt"/>
              </a:rPr>
              <a:t> </a:t>
            </a:r>
            <a:r>
              <a:rPr lang="en-US" altLang="zh-CN" b="1" dirty="0" err="1">
                <a:latin typeface="+mn-lt"/>
              </a:rPr>
              <a:t>i</a:t>
            </a:r>
            <a:r>
              <a:rPr lang="en-US" altLang="zh-CN" b="1" dirty="0">
                <a:latin typeface="+mn-lt"/>
              </a:rPr>
              <a:t>;</a:t>
            </a:r>
          </a:p>
          <a:p>
            <a:r>
              <a:rPr lang="en-US" altLang="zh-CN" b="1" dirty="0" smtClean="0">
                <a:latin typeface="+mn-lt"/>
              </a:rPr>
              <a:t> switch(</a:t>
            </a:r>
            <a:r>
              <a:rPr lang="en-US" altLang="zh-CN" b="1" dirty="0" err="1" smtClean="0">
                <a:latin typeface="+mn-lt"/>
              </a:rPr>
              <a:t>iMessage</a:t>
            </a:r>
            <a:r>
              <a:rPr lang="en-US" altLang="zh-CN" b="1" dirty="0">
                <a:latin typeface="+mn-lt"/>
              </a:rPr>
              <a:t>)</a:t>
            </a:r>
          </a:p>
          <a:p>
            <a:r>
              <a:rPr lang="en-US" altLang="zh-CN" b="1" dirty="0" smtClean="0">
                <a:latin typeface="+mn-lt"/>
              </a:rPr>
              <a:t>{ double </a:t>
            </a:r>
            <a:r>
              <a:rPr lang="en-US" altLang="zh-CN" b="1" dirty="0">
                <a:latin typeface="+mn-lt"/>
              </a:rPr>
              <a:t>x1, y1, x2, y2, z, w;</a:t>
            </a:r>
          </a:p>
          <a:p>
            <a:r>
              <a:rPr lang="en-US" altLang="zh-CN" b="1" dirty="0" smtClean="0">
                <a:latin typeface="+mn-lt"/>
              </a:rPr>
              <a:t>  case </a:t>
            </a:r>
            <a:r>
              <a:rPr lang="en-US" altLang="zh-CN" b="1" dirty="0">
                <a:latin typeface="+mn-lt"/>
              </a:rPr>
              <a:t>WM_LBUTTONDOWN:</a:t>
            </a:r>
          </a:p>
          <a:p>
            <a:r>
              <a:rPr lang="en-US" altLang="zh-CN" b="1" dirty="0" smtClean="0">
                <a:latin typeface="+mn-lt"/>
              </a:rPr>
              <a:t>	</a:t>
            </a:r>
            <a:r>
              <a:rPr lang="en-US" altLang="zh-CN" b="1" dirty="0" err="1" smtClean="0">
                <a:latin typeface="+mn-lt"/>
              </a:rPr>
              <a:t>fRotateDegree</a:t>
            </a:r>
            <a:r>
              <a:rPr lang="en-US" altLang="zh-CN" b="1" dirty="0" smtClean="0">
                <a:latin typeface="+mn-lt"/>
              </a:rPr>
              <a:t> </a:t>
            </a:r>
            <a:r>
              <a:rPr lang="en-US" altLang="zh-CN" b="1" dirty="0">
                <a:latin typeface="+mn-lt"/>
              </a:rPr>
              <a:t>= 0;</a:t>
            </a:r>
          </a:p>
          <a:p>
            <a:r>
              <a:rPr lang="en-US" altLang="zh-CN" b="1" dirty="0" smtClean="0">
                <a:latin typeface="+mn-lt"/>
              </a:rPr>
              <a:t> 	</a:t>
            </a:r>
            <a:r>
              <a:rPr lang="en-US" altLang="zh-CN" b="1" dirty="0" err="1" smtClean="0">
                <a:latin typeface="+mn-lt"/>
              </a:rPr>
              <a:t>InvalidateRect</a:t>
            </a:r>
            <a:r>
              <a:rPr lang="en-US" altLang="zh-CN" b="1" dirty="0" smtClean="0">
                <a:latin typeface="+mn-lt"/>
              </a:rPr>
              <a:t>(hWnd,NULL,1</a:t>
            </a:r>
            <a:r>
              <a:rPr lang="en-US" altLang="zh-CN" b="1" dirty="0">
                <a:latin typeface="+mn-lt"/>
              </a:rPr>
              <a:t>);</a:t>
            </a:r>
          </a:p>
          <a:p>
            <a:r>
              <a:rPr lang="en-US" altLang="zh-CN" b="1" dirty="0" smtClean="0">
                <a:latin typeface="+mn-lt"/>
              </a:rPr>
              <a:t> 	return </a:t>
            </a:r>
            <a:r>
              <a:rPr lang="en-US" altLang="zh-CN" b="1" dirty="0">
                <a:latin typeface="+mn-lt"/>
              </a:rPr>
              <a:t>0;</a:t>
            </a:r>
          </a:p>
          <a:p>
            <a:r>
              <a:rPr lang="en-US" altLang="zh-CN" b="1" dirty="0" smtClean="0">
                <a:latin typeface="+mn-lt"/>
              </a:rPr>
              <a:t> case </a:t>
            </a:r>
            <a:r>
              <a:rPr lang="en-US" altLang="zh-CN" b="1" dirty="0">
                <a:latin typeface="+mn-lt"/>
              </a:rPr>
              <a:t>WM_PAINT:</a:t>
            </a:r>
          </a:p>
          <a:p>
            <a:r>
              <a:rPr lang="en-US" altLang="zh-CN" b="1" dirty="0" smtClean="0">
                <a:latin typeface="+mn-lt"/>
              </a:rPr>
              <a:t>   	if(</a:t>
            </a:r>
            <a:r>
              <a:rPr lang="en-US" altLang="zh-CN" b="1" dirty="0" err="1" smtClean="0">
                <a:latin typeface="+mn-lt"/>
              </a:rPr>
              <a:t>fRotateDegree</a:t>
            </a:r>
            <a:r>
              <a:rPr lang="en-US" altLang="zh-CN" b="1" dirty="0" smtClean="0">
                <a:latin typeface="+mn-lt"/>
              </a:rPr>
              <a:t> </a:t>
            </a:r>
            <a:r>
              <a:rPr lang="en-US" altLang="zh-CN" b="1" dirty="0">
                <a:latin typeface="+mn-lt"/>
              </a:rPr>
              <a:t>&lt; 720) </a:t>
            </a:r>
          </a:p>
          <a:p>
            <a:r>
              <a:rPr lang="en-US" altLang="zh-CN" b="1" dirty="0" smtClean="0">
                <a:latin typeface="+mn-lt"/>
              </a:rPr>
              <a:t>   	{</a:t>
            </a:r>
            <a:endParaRPr lang="en-US" altLang="zh-CN" b="1" dirty="0">
              <a:latin typeface="+mn-lt"/>
            </a:endParaRPr>
          </a:p>
          <a:p>
            <a:r>
              <a:rPr lang="en-US" altLang="zh-CN" b="1" dirty="0" smtClean="0">
                <a:latin typeface="+mn-lt"/>
              </a:rPr>
              <a:t>	x1 </a:t>
            </a:r>
            <a:r>
              <a:rPr lang="en-US" altLang="zh-CN" b="1" dirty="0">
                <a:latin typeface="+mn-lt"/>
              </a:rPr>
              <a:t>= 0.2*</a:t>
            </a:r>
            <a:r>
              <a:rPr lang="en-US" altLang="zh-CN" b="1" dirty="0" err="1">
                <a:latin typeface="+mn-lt"/>
              </a:rPr>
              <a:t>fRotateDegree</a:t>
            </a:r>
            <a:r>
              <a:rPr lang="en-US" altLang="zh-CN" b="1" dirty="0">
                <a:latin typeface="+mn-lt"/>
              </a:rPr>
              <a:t>*cos(</a:t>
            </a:r>
            <a:r>
              <a:rPr lang="en-US" altLang="zh-CN" b="1" dirty="0" err="1">
                <a:latin typeface="+mn-lt"/>
              </a:rPr>
              <a:t>fRotateDegree</a:t>
            </a:r>
            <a:r>
              <a:rPr lang="en-US" altLang="zh-CN" b="1" dirty="0">
                <a:latin typeface="+mn-lt"/>
              </a:rPr>
              <a:t>*Pi/180);</a:t>
            </a:r>
          </a:p>
          <a:p>
            <a:r>
              <a:rPr lang="en-US" altLang="zh-CN" b="1" dirty="0" smtClean="0">
                <a:latin typeface="+mn-lt"/>
              </a:rPr>
              <a:t>	y1 </a:t>
            </a:r>
            <a:r>
              <a:rPr lang="en-US" altLang="zh-CN" b="1" dirty="0">
                <a:latin typeface="+mn-lt"/>
              </a:rPr>
              <a:t>= 0.2*</a:t>
            </a:r>
            <a:r>
              <a:rPr lang="en-US" altLang="zh-CN" b="1" dirty="0" err="1">
                <a:latin typeface="+mn-lt"/>
              </a:rPr>
              <a:t>fRotateDegree</a:t>
            </a:r>
            <a:r>
              <a:rPr lang="en-US" altLang="zh-CN" b="1" dirty="0">
                <a:latin typeface="+mn-lt"/>
              </a:rPr>
              <a:t>*sin(</a:t>
            </a:r>
            <a:r>
              <a:rPr lang="en-US" altLang="zh-CN" b="1" dirty="0" err="1">
                <a:latin typeface="+mn-lt"/>
              </a:rPr>
              <a:t>fRotateDegree</a:t>
            </a:r>
            <a:r>
              <a:rPr lang="en-US" altLang="zh-CN" b="1" dirty="0">
                <a:latin typeface="+mn-lt"/>
              </a:rPr>
              <a:t>*Pi/180);</a:t>
            </a:r>
          </a:p>
          <a:p>
            <a:r>
              <a:rPr lang="en-US" altLang="zh-CN" b="1" dirty="0" smtClean="0">
                <a:latin typeface="+mn-lt"/>
              </a:rPr>
              <a:t>	x2 </a:t>
            </a:r>
            <a:r>
              <a:rPr lang="en-US" altLang="zh-CN" b="1" dirty="0">
                <a:latin typeface="+mn-lt"/>
              </a:rPr>
              <a:t>= 0.2*(fRotateDegree+5)*cos((fRotateDegree+5)*Pi/180);</a:t>
            </a:r>
          </a:p>
          <a:p>
            <a:r>
              <a:rPr lang="en-US" altLang="zh-CN" b="1" dirty="0" smtClean="0">
                <a:latin typeface="+mn-lt"/>
              </a:rPr>
              <a:t>	y2 </a:t>
            </a:r>
            <a:r>
              <a:rPr lang="en-US" altLang="zh-CN" b="1" dirty="0">
                <a:latin typeface="+mn-lt"/>
              </a:rPr>
              <a:t>= 0.2*(fRotateDegree+5)*sin((fRotateDegree+5)*Pi/180);</a:t>
            </a:r>
          </a:p>
          <a:p>
            <a:r>
              <a:rPr lang="en-US" altLang="zh-CN" b="1" dirty="0" smtClean="0">
                <a:latin typeface="+mn-lt"/>
              </a:rPr>
              <a:t>	z  </a:t>
            </a:r>
            <a:r>
              <a:rPr lang="en-US" altLang="zh-CN" b="1" dirty="0">
                <a:latin typeface="+mn-lt"/>
              </a:rPr>
              <a:t>= (y2-y1)/(x2-x1);</a:t>
            </a:r>
          </a:p>
          <a:p>
            <a:r>
              <a:rPr lang="en-US" altLang="zh-CN" b="1" dirty="0" smtClean="0">
                <a:latin typeface="+mn-lt"/>
              </a:rPr>
              <a:t>	</a:t>
            </a:r>
            <a:endParaRPr lang="zh-CN" altLang="en-US" b="1" dirty="0">
              <a:latin typeface="+mn-lt"/>
            </a:endParaRPr>
          </a:p>
        </p:txBody>
      </p:sp>
    </p:spTree>
    <p:extLst>
      <p:ext uri="{BB962C8B-B14F-4D97-AF65-F5344CB8AC3E}">
        <p14:creationId xmlns:p14="http://schemas.microsoft.com/office/powerpoint/2010/main" val="2015674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descr="点式菱形"/>
          <p:cNvSpPr txBox="1">
            <a:spLocks noChangeArrowheads="1"/>
          </p:cNvSpPr>
          <p:nvPr/>
        </p:nvSpPr>
        <p:spPr bwMode="auto">
          <a:xfrm>
            <a:off x="660400" y="2533650"/>
            <a:ext cx="2724150" cy="1382713"/>
          </a:xfrm>
          <a:prstGeom prst="rect">
            <a:avLst/>
          </a:prstGeom>
          <a:pattFill prst="dotDmnd">
            <a:fgClr>
              <a:schemeClr val="hlink"/>
            </a:fgClr>
            <a:bgClr>
              <a:srgbClr val="FFFFFF"/>
            </a:bgClr>
          </a:pattFill>
          <a:ln w="9525">
            <a:solidFill>
              <a:srgbClr val="008000"/>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800" b="1"/>
              <a:t>常用的</a:t>
            </a:r>
            <a:r>
              <a:rPr lang="en-US" altLang="zh-CN" sz="2800" b="1"/>
              <a:t>windows</a:t>
            </a:r>
            <a:r>
              <a:rPr lang="zh-CN" altLang="en-US" sz="2800" b="1"/>
              <a:t>应用程序刷新窗口的方法</a:t>
            </a:r>
            <a:endParaRPr lang="zh-CN" altLang="en-US" sz="2800"/>
          </a:p>
        </p:txBody>
      </p:sp>
      <p:sp>
        <p:nvSpPr>
          <p:cNvPr id="18435" name="Text Box 3" descr="白色大理石"/>
          <p:cNvSpPr txBox="1">
            <a:spLocks noChangeArrowheads="1"/>
          </p:cNvSpPr>
          <p:nvPr/>
        </p:nvSpPr>
        <p:spPr bwMode="auto">
          <a:xfrm>
            <a:off x="7099300" y="2590800"/>
            <a:ext cx="2559050" cy="1809750"/>
          </a:xfrm>
          <a:prstGeom prst="rect">
            <a:avLst/>
          </a:prstGeom>
          <a:blipFill dpi="0" rotWithShape="0">
            <a:blip r:embed="rId3"/>
            <a:srcRect/>
            <a:tile tx="0" ty="0" sx="100000" sy="100000" flip="none" algn="tl"/>
          </a:blipFill>
          <a:ln w="9525">
            <a:solidFill>
              <a:schemeClr val="tx1"/>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b="1">
                <a:solidFill>
                  <a:srgbClr val="FF0066"/>
                </a:solidFill>
              </a:rPr>
              <a:t>保存副本。刷新时将副本拷贝到相应的窗口中</a:t>
            </a:r>
            <a:endParaRPr lang="zh-CN" altLang="en-US" sz="2800">
              <a:solidFill>
                <a:srgbClr val="FF0066"/>
              </a:solidFill>
            </a:endParaRPr>
          </a:p>
        </p:txBody>
      </p:sp>
      <p:sp>
        <p:nvSpPr>
          <p:cNvPr id="18436" name="Text Box 4" descr="栎木"/>
          <p:cNvSpPr txBox="1">
            <a:spLocks noChangeArrowheads="1"/>
          </p:cNvSpPr>
          <p:nvPr/>
        </p:nvSpPr>
        <p:spPr bwMode="auto">
          <a:xfrm>
            <a:off x="4210050" y="609600"/>
            <a:ext cx="3136900" cy="1511300"/>
          </a:xfrm>
          <a:prstGeom prst="rect">
            <a:avLst/>
          </a:prstGeom>
          <a:blipFill dpi="0" rotWithShape="0">
            <a:blip r:embed="rId4"/>
            <a:srcRect/>
            <a:tile tx="0" ty="0" sx="100000" sy="100000" flip="none" algn="tl"/>
          </a:blipFill>
          <a:ln w="9525">
            <a:solidFill>
              <a:schemeClr val="tx1"/>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ClrTx/>
              <a:buFontTx/>
              <a:buNone/>
            </a:pPr>
            <a:r>
              <a:rPr lang="zh-CN" altLang="en-US" sz="2800" b="1">
                <a:solidFill>
                  <a:srgbClr val="FFFF00"/>
                </a:solidFill>
              </a:rPr>
              <a:t>记录事件。刷新时重新执行这个曾经发生的事件</a:t>
            </a:r>
          </a:p>
        </p:txBody>
      </p:sp>
      <p:sp>
        <p:nvSpPr>
          <p:cNvPr id="18437" name="Text Box 5" descr="羊皮纸"/>
          <p:cNvSpPr txBox="1">
            <a:spLocks noChangeArrowheads="1"/>
          </p:cNvSpPr>
          <p:nvPr/>
        </p:nvSpPr>
        <p:spPr bwMode="auto">
          <a:xfrm>
            <a:off x="3797300" y="4572000"/>
            <a:ext cx="3467100" cy="2236788"/>
          </a:xfrm>
          <a:prstGeom prst="rect">
            <a:avLst/>
          </a:prstGeom>
          <a:blipFill dpi="0" rotWithShape="0">
            <a:blip r:embed="rId5"/>
            <a:srcRect/>
            <a:tile tx="0" ty="0" sx="100000" sy="100000" flip="none" algn="tl"/>
          </a:blipFill>
          <a:ln w="9525">
            <a:solidFill>
              <a:schemeClr val="tx1"/>
            </a:solidFill>
            <a:miter lim="800000"/>
            <a:headEnd/>
            <a:tailEnd/>
          </a:ln>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800" b="1">
                <a:solidFill>
                  <a:srgbClr val="6600CC"/>
                </a:solidFill>
              </a:rPr>
              <a:t>重新绘制。将图形绘制处理程序放在消息</a:t>
            </a:r>
            <a:r>
              <a:rPr lang="en-US" altLang="zh-CN" sz="2800" b="1">
                <a:solidFill>
                  <a:srgbClr val="6600CC"/>
                </a:solidFill>
              </a:rPr>
              <a:t>WM_PAINT</a:t>
            </a:r>
            <a:r>
              <a:rPr lang="zh-CN" altLang="en-US" sz="2800" b="1">
                <a:solidFill>
                  <a:srgbClr val="6600CC"/>
                </a:solidFill>
              </a:rPr>
              <a:t>响应模块中，刷新时重绘图形</a:t>
            </a:r>
          </a:p>
        </p:txBody>
      </p:sp>
      <p:graphicFrame>
        <p:nvGraphicFramePr>
          <p:cNvPr id="18439" name="Object 7"/>
          <p:cNvGraphicFramePr>
            <a:graphicFrameLocks noChangeAspect="1"/>
          </p:cNvGraphicFramePr>
          <p:nvPr/>
        </p:nvGraphicFramePr>
        <p:xfrm>
          <a:off x="3467100" y="2133600"/>
          <a:ext cx="3632200" cy="2438400"/>
        </p:xfrm>
        <a:graphic>
          <a:graphicData uri="http://schemas.openxmlformats.org/presentationml/2006/ole">
            <mc:AlternateContent xmlns:mc="http://schemas.openxmlformats.org/markup-compatibility/2006">
              <mc:Choice xmlns:v="urn:schemas-microsoft-com:vml" Requires="v">
                <p:oleObj spid="_x0000_s12470" name="剪辑" r:id="rId6" imgW="6773863" imgH="4129088" progId="MS_ClipArt_Gallery.2">
                  <p:embed/>
                </p:oleObj>
              </mc:Choice>
              <mc:Fallback>
                <p:oleObj name="剪辑" r:id="rId6" imgW="6773863" imgH="4129088" progId="MS_ClipArt_Gallery.2">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7100" y="2133600"/>
                        <a:ext cx="36322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5" name="Text Box 8" descr="10%"/>
          <p:cNvSpPr txBox="1">
            <a:spLocks noChangeArrowheads="1"/>
          </p:cNvSpPr>
          <p:nvPr/>
        </p:nvSpPr>
        <p:spPr bwMode="auto">
          <a:xfrm>
            <a:off x="82550" y="76200"/>
            <a:ext cx="4032250" cy="579438"/>
          </a:xfrm>
          <a:prstGeom prst="rect">
            <a:avLst/>
          </a:prstGeom>
          <a:pattFill prst="pct10">
            <a:fgClr>
              <a:schemeClr val="hlink"/>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b="1">
                <a:solidFill>
                  <a:srgbClr val="FF0000"/>
                </a:solidFill>
              </a:rPr>
              <a:t>(3) </a:t>
            </a:r>
            <a:r>
              <a:rPr lang="zh-CN" altLang="en-US" b="1">
                <a:solidFill>
                  <a:srgbClr val="FF0000"/>
                </a:solidFill>
              </a:rPr>
              <a:t>有效的刷新方法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0-#ppt_w/2"/>
                                          </p:val>
                                        </p:tav>
                                        <p:tav tm="100000">
                                          <p:val>
                                            <p:strVal val="#ppt_x"/>
                                          </p:val>
                                        </p:tav>
                                      </p:tavLst>
                                    </p:anim>
                                    <p:anim calcmode="lin" valueType="num">
                                      <p:cBhvr additive="base">
                                        <p:cTn id="8" dur="5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nodeType="clickEffect">
                                  <p:stCondLst>
                                    <p:cond delay="0"/>
                                  </p:stCondLst>
                                  <p:childTnLst>
                                    <p:set>
                                      <p:cBhvr>
                                        <p:cTn id="12" dur="1" fill="hold">
                                          <p:stCondLst>
                                            <p:cond delay="0"/>
                                          </p:stCondLst>
                                        </p:cTn>
                                        <p:tgtEl>
                                          <p:spTgt spid="18439"/>
                                        </p:tgtEl>
                                        <p:attrNameLst>
                                          <p:attrName>style.visibility</p:attrName>
                                        </p:attrNameLst>
                                      </p:cBhvr>
                                      <p:to>
                                        <p:strVal val="visible"/>
                                      </p:to>
                                    </p:set>
                                    <p:anim calcmode="lin" valueType="num">
                                      <p:cBhvr>
                                        <p:cTn id="13" dur="500" fill="hold"/>
                                        <p:tgtEl>
                                          <p:spTgt spid="18439"/>
                                        </p:tgtEl>
                                        <p:attrNameLst>
                                          <p:attrName>ppt_x</p:attrName>
                                        </p:attrNameLst>
                                      </p:cBhvr>
                                      <p:tavLst>
                                        <p:tav tm="0">
                                          <p:val>
                                            <p:strVal val="#ppt_x-#ppt_w/2"/>
                                          </p:val>
                                        </p:tav>
                                        <p:tav tm="100000">
                                          <p:val>
                                            <p:strVal val="#ppt_x"/>
                                          </p:val>
                                        </p:tav>
                                      </p:tavLst>
                                    </p:anim>
                                    <p:anim calcmode="lin" valueType="num">
                                      <p:cBhvr>
                                        <p:cTn id="14" dur="500" fill="hold"/>
                                        <p:tgtEl>
                                          <p:spTgt spid="18439"/>
                                        </p:tgtEl>
                                        <p:attrNameLst>
                                          <p:attrName>ppt_y</p:attrName>
                                        </p:attrNameLst>
                                      </p:cBhvr>
                                      <p:tavLst>
                                        <p:tav tm="0">
                                          <p:val>
                                            <p:strVal val="#ppt_y"/>
                                          </p:val>
                                        </p:tav>
                                        <p:tav tm="100000">
                                          <p:val>
                                            <p:strVal val="#ppt_y"/>
                                          </p:val>
                                        </p:tav>
                                      </p:tavLst>
                                    </p:anim>
                                    <p:anim calcmode="lin" valueType="num">
                                      <p:cBhvr>
                                        <p:cTn id="15" dur="500" fill="hold"/>
                                        <p:tgtEl>
                                          <p:spTgt spid="18439"/>
                                        </p:tgtEl>
                                        <p:attrNameLst>
                                          <p:attrName>ppt_w</p:attrName>
                                        </p:attrNameLst>
                                      </p:cBhvr>
                                      <p:tavLst>
                                        <p:tav tm="0">
                                          <p:val>
                                            <p:fltVal val="0"/>
                                          </p:val>
                                        </p:tav>
                                        <p:tav tm="100000">
                                          <p:val>
                                            <p:strVal val="#ppt_w"/>
                                          </p:val>
                                        </p:tav>
                                      </p:tavLst>
                                    </p:anim>
                                    <p:anim calcmode="lin" valueType="num">
                                      <p:cBhvr>
                                        <p:cTn id="16" dur="500" fill="hold"/>
                                        <p:tgtEl>
                                          <p:spTgt spid="18439"/>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9" fill="hold" grpId="0" nodeType="clickEffect">
                                  <p:stCondLst>
                                    <p:cond delay="0"/>
                                  </p:stCondLst>
                                  <p:childTnLst>
                                    <p:set>
                                      <p:cBhvr>
                                        <p:cTn id="20" dur="1" fill="hold">
                                          <p:stCondLst>
                                            <p:cond delay="0"/>
                                          </p:stCondLst>
                                        </p:cTn>
                                        <p:tgtEl>
                                          <p:spTgt spid="18436"/>
                                        </p:tgtEl>
                                        <p:attrNameLst>
                                          <p:attrName>style.visibility</p:attrName>
                                        </p:attrNameLst>
                                      </p:cBhvr>
                                      <p:to>
                                        <p:strVal val="visible"/>
                                      </p:to>
                                    </p:set>
                                    <p:animEffect transition="in" filter="strips(upLeft)">
                                      <p:cBhvr>
                                        <p:cTn id="21" dur="500"/>
                                        <p:tgtEl>
                                          <p:spTgt spid="184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8435"/>
                                        </p:tgtEl>
                                        <p:attrNameLst>
                                          <p:attrName>style.visibility</p:attrName>
                                        </p:attrNameLst>
                                      </p:cBhvr>
                                      <p:to>
                                        <p:strVal val="visible"/>
                                      </p:to>
                                    </p:set>
                                    <p:animEffect transition="in" filter="strips(downRight)">
                                      <p:cBhvr>
                                        <p:cTn id="26" dur="500"/>
                                        <p:tgtEl>
                                          <p:spTgt spid="1843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8437"/>
                                        </p:tgtEl>
                                        <p:attrNameLst>
                                          <p:attrName>style.visibility</p:attrName>
                                        </p:attrNameLst>
                                      </p:cBhvr>
                                      <p:to>
                                        <p:strVal val="visible"/>
                                      </p:to>
                                    </p:set>
                                    <p:animEffect transition="in" filter="strips(downLeft)">
                                      <p:cBhvr>
                                        <p:cTn id="31"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autoUpdateAnimBg="0"/>
      <p:bldP spid="18435" grpId="0" animBg="1" autoUpdateAnimBg="0"/>
      <p:bldP spid="18436" grpId="0" animBg="1" autoUpdateAnimBg="0"/>
      <p:bldP spid="18437"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70</a:t>
            </a:fld>
            <a:endParaRPr lang="en-US" altLang="zh-CN"/>
          </a:p>
        </p:txBody>
      </p:sp>
      <p:sp>
        <p:nvSpPr>
          <p:cNvPr id="3" name="文本框 2"/>
          <p:cNvSpPr txBox="1"/>
          <p:nvPr/>
        </p:nvSpPr>
        <p:spPr>
          <a:xfrm>
            <a:off x="87561" y="49275"/>
            <a:ext cx="9761983" cy="6740307"/>
          </a:xfrm>
          <a:prstGeom prst="rect">
            <a:avLst/>
          </a:prstGeom>
          <a:noFill/>
        </p:spPr>
        <p:txBody>
          <a:bodyPr wrap="square" rtlCol="0">
            <a:spAutoFit/>
          </a:bodyPr>
          <a:lstStyle/>
          <a:p>
            <a:r>
              <a:rPr lang="en-US" altLang="zh-CN" b="1" dirty="0" smtClean="0">
                <a:latin typeface="+mn-lt"/>
              </a:rPr>
              <a:t>	if ((</a:t>
            </a:r>
            <a:r>
              <a:rPr lang="en-US" altLang="zh-CN" b="1" dirty="0" err="1" smtClean="0">
                <a:latin typeface="+mn-lt"/>
              </a:rPr>
              <a:t>fRotateDegree</a:t>
            </a:r>
            <a:r>
              <a:rPr lang="en-US" altLang="zh-CN" b="1" dirty="0" smtClean="0">
                <a:latin typeface="+mn-lt"/>
              </a:rPr>
              <a:t> </a:t>
            </a:r>
            <a:r>
              <a:rPr lang="en-US" altLang="zh-CN" b="1" dirty="0">
                <a:latin typeface="+mn-lt"/>
              </a:rPr>
              <a:t>&lt;= 45 || </a:t>
            </a:r>
            <a:r>
              <a:rPr lang="en-US" altLang="zh-CN" b="1" dirty="0" smtClean="0">
                <a:latin typeface="+mn-lt"/>
              </a:rPr>
              <a:t>(</a:t>
            </a:r>
            <a:r>
              <a:rPr lang="en-US" altLang="zh-CN" b="1" dirty="0" err="1">
                <a:latin typeface="+mn-lt"/>
              </a:rPr>
              <a:t>fRotateDegree</a:t>
            </a:r>
            <a:r>
              <a:rPr lang="en-US" altLang="zh-CN" b="1" dirty="0">
                <a:latin typeface="+mn-lt"/>
              </a:rPr>
              <a:t> &gt;=</a:t>
            </a:r>
            <a:r>
              <a:rPr lang="en-US" altLang="zh-CN" b="1" dirty="0" smtClean="0">
                <a:latin typeface="+mn-lt"/>
              </a:rPr>
              <a:t>195</a:t>
            </a:r>
            <a:r>
              <a:rPr lang="en-US" altLang="zh-CN" b="1" dirty="0">
                <a:latin typeface="+mn-lt"/>
              </a:rPr>
              <a:t>)</a:t>
            </a:r>
            <a:r>
              <a:rPr lang="en-US" altLang="zh-CN" b="1" dirty="0" smtClean="0">
                <a:latin typeface="+mn-lt"/>
              </a:rPr>
              <a:t> &amp;&amp;</a:t>
            </a:r>
          </a:p>
          <a:p>
            <a:r>
              <a:rPr lang="en-US" altLang="zh-CN" b="1" dirty="0">
                <a:latin typeface="+mn-lt"/>
              </a:rPr>
              <a:t>	</a:t>
            </a:r>
            <a:r>
              <a:rPr lang="en-US" altLang="zh-CN" b="1" dirty="0" smtClean="0">
                <a:latin typeface="+mn-lt"/>
              </a:rPr>
              <a:t>	 (</a:t>
            </a:r>
            <a:r>
              <a:rPr lang="en-US" altLang="zh-CN" b="1" dirty="0" err="1" smtClean="0">
                <a:latin typeface="+mn-lt"/>
              </a:rPr>
              <a:t>fRotateDegree</a:t>
            </a:r>
            <a:r>
              <a:rPr lang="en-US" altLang="zh-CN" b="1" dirty="0" smtClean="0">
                <a:latin typeface="+mn-lt"/>
              </a:rPr>
              <a:t> </a:t>
            </a:r>
            <a:r>
              <a:rPr lang="en-US" altLang="zh-CN" b="1" dirty="0">
                <a:latin typeface="+mn-lt"/>
              </a:rPr>
              <a:t>&lt;= 365) || </a:t>
            </a:r>
            <a:r>
              <a:rPr lang="en-US" altLang="zh-CN" b="1" dirty="0" err="1" smtClean="0">
                <a:latin typeface="+mn-lt"/>
              </a:rPr>
              <a:t>fRotateDegree</a:t>
            </a:r>
            <a:r>
              <a:rPr lang="en-US" altLang="zh-CN" b="1" dirty="0" smtClean="0">
                <a:latin typeface="+mn-lt"/>
              </a:rPr>
              <a:t> </a:t>
            </a:r>
            <a:r>
              <a:rPr lang="en-US" altLang="zh-CN" b="1" dirty="0">
                <a:latin typeface="+mn-lt"/>
              </a:rPr>
              <a:t>&gt;= 545</a:t>
            </a:r>
            <a:r>
              <a:rPr lang="en-US" altLang="zh-CN" b="1" dirty="0" smtClean="0">
                <a:latin typeface="+mn-lt"/>
              </a:rPr>
              <a:t>))</a:t>
            </a:r>
            <a:endParaRPr lang="en-US" altLang="zh-CN" b="1" dirty="0">
              <a:latin typeface="+mn-lt"/>
            </a:endParaRPr>
          </a:p>
          <a:p>
            <a:r>
              <a:rPr lang="en-US" altLang="zh-CN" b="1" dirty="0" smtClean="0">
                <a:latin typeface="+mn-lt"/>
              </a:rPr>
              <a:t>	w  </a:t>
            </a:r>
            <a:r>
              <a:rPr lang="en-US" altLang="zh-CN" b="1" dirty="0">
                <a:latin typeface="+mn-lt"/>
              </a:rPr>
              <a:t>= -8/</a:t>
            </a:r>
            <a:r>
              <a:rPr lang="en-US" altLang="zh-CN" b="1" dirty="0" err="1">
                <a:latin typeface="+mn-lt"/>
              </a:rPr>
              <a:t>sqrt</a:t>
            </a:r>
            <a:r>
              <a:rPr lang="en-US" altLang="zh-CN" b="1" dirty="0">
                <a:latin typeface="+mn-lt"/>
              </a:rPr>
              <a:t>(1+z*z);</a:t>
            </a:r>
          </a:p>
          <a:p>
            <a:r>
              <a:rPr lang="en-US" altLang="zh-CN" b="1" dirty="0">
                <a:latin typeface="+mn-lt"/>
              </a:rPr>
              <a:t>  </a:t>
            </a:r>
            <a:r>
              <a:rPr lang="en-US" altLang="zh-CN" b="1" dirty="0" smtClean="0">
                <a:latin typeface="+mn-lt"/>
              </a:rPr>
              <a:t>	else</a:t>
            </a:r>
            <a:endParaRPr lang="en-US" altLang="zh-CN" b="1" dirty="0">
              <a:latin typeface="+mn-lt"/>
            </a:endParaRPr>
          </a:p>
          <a:p>
            <a:r>
              <a:rPr lang="en-US" altLang="zh-CN" b="1" dirty="0" smtClean="0">
                <a:latin typeface="+mn-lt"/>
              </a:rPr>
              <a:t>		w= </a:t>
            </a:r>
            <a:r>
              <a:rPr lang="en-US" altLang="zh-CN" b="1" dirty="0">
                <a:latin typeface="+mn-lt"/>
              </a:rPr>
              <a:t>3/</a:t>
            </a:r>
            <a:r>
              <a:rPr lang="en-US" altLang="zh-CN" b="1" dirty="0" err="1">
                <a:latin typeface="+mn-lt"/>
              </a:rPr>
              <a:t>sqrt</a:t>
            </a:r>
            <a:r>
              <a:rPr lang="en-US" altLang="zh-CN" b="1" dirty="0">
                <a:latin typeface="+mn-lt"/>
              </a:rPr>
              <a:t>(1+z*z);</a:t>
            </a:r>
          </a:p>
          <a:p>
            <a:r>
              <a:rPr lang="en-US" altLang="zh-CN" b="1" dirty="0" smtClean="0">
                <a:latin typeface="+mn-lt"/>
              </a:rPr>
              <a:t>		</a:t>
            </a:r>
            <a:r>
              <a:rPr lang="en-US" altLang="zh-CN" b="1" dirty="0" err="1" smtClean="0">
                <a:latin typeface="+mn-lt"/>
              </a:rPr>
              <a:t>hDC</a:t>
            </a:r>
            <a:r>
              <a:rPr lang="en-US" altLang="zh-CN" b="1" dirty="0" smtClean="0">
                <a:latin typeface="+mn-lt"/>
              </a:rPr>
              <a:t>=</a:t>
            </a:r>
            <a:r>
              <a:rPr lang="en-US" altLang="zh-CN" b="1" dirty="0" err="1" smtClean="0">
                <a:latin typeface="+mn-lt"/>
              </a:rPr>
              <a:t>BeginPaint</a:t>
            </a:r>
            <a:r>
              <a:rPr lang="en-US" altLang="zh-CN" b="1" dirty="0" smtClean="0">
                <a:latin typeface="+mn-lt"/>
              </a:rPr>
              <a:t>(</a:t>
            </a:r>
            <a:r>
              <a:rPr lang="en-US" altLang="zh-CN" b="1" dirty="0" err="1" smtClean="0">
                <a:latin typeface="+mn-lt"/>
              </a:rPr>
              <a:t>hWnd</a:t>
            </a:r>
            <a:r>
              <a:rPr lang="en-US" altLang="zh-CN" b="1" dirty="0">
                <a:latin typeface="+mn-lt"/>
              </a:rPr>
              <a:t>, &amp;</a:t>
            </a:r>
            <a:r>
              <a:rPr lang="en-US" altLang="zh-CN" b="1" dirty="0" err="1">
                <a:latin typeface="+mn-lt"/>
              </a:rPr>
              <a:t>PtStr</a:t>
            </a:r>
            <a:r>
              <a:rPr lang="en-US" altLang="zh-CN" b="1" dirty="0">
                <a:latin typeface="+mn-lt"/>
              </a:rPr>
              <a:t>);</a:t>
            </a:r>
          </a:p>
          <a:p>
            <a:r>
              <a:rPr lang="en-US" altLang="zh-CN" b="1" dirty="0" smtClean="0">
                <a:latin typeface="+mn-lt"/>
              </a:rPr>
              <a:t>		</a:t>
            </a:r>
            <a:r>
              <a:rPr lang="en-US" altLang="zh-CN" b="1" dirty="0" err="1" smtClean="0">
                <a:latin typeface="+mn-lt"/>
              </a:rPr>
              <a:t>SetMapMode</a:t>
            </a:r>
            <a:r>
              <a:rPr lang="en-US" altLang="zh-CN" b="1" dirty="0" smtClean="0">
                <a:latin typeface="+mn-lt"/>
              </a:rPr>
              <a:t>(</a:t>
            </a:r>
            <a:r>
              <a:rPr lang="en-US" altLang="zh-CN" b="1" dirty="0" err="1" smtClean="0">
                <a:latin typeface="+mn-lt"/>
              </a:rPr>
              <a:t>hDC</a:t>
            </a:r>
            <a:r>
              <a:rPr lang="en-US" altLang="zh-CN" b="1" dirty="0">
                <a:latin typeface="+mn-lt"/>
              </a:rPr>
              <a:t>, MM_ANISOTROPIC );</a:t>
            </a:r>
          </a:p>
          <a:p>
            <a:r>
              <a:rPr lang="en-US" altLang="zh-CN" b="1" dirty="0" smtClean="0">
                <a:latin typeface="+mn-lt"/>
              </a:rPr>
              <a:t>		</a:t>
            </a:r>
            <a:r>
              <a:rPr lang="en-US" altLang="zh-CN" b="1" dirty="0" err="1" smtClean="0">
                <a:latin typeface="+mn-lt"/>
              </a:rPr>
              <a:t>hPen</a:t>
            </a:r>
            <a:r>
              <a:rPr lang="en-US" altLang="zh-CN" b="1" dirty="0" smtClean="0">
                <a:latin typeface="+mn-lt"/>
              </a:rPr>
              <a:t>=</a:t>
            </a:r>
            <a:r>
              <a:rPr lang="en-US" altLang="zh-CN" b="1" dirty="0" err="1" smtClean="0">
                <a:latin typeface="+mn-lt"/>
              </a:rPr>
              <a:t>CreatePen</a:t>
            </a:r>
            <a:r>
              <a:rPr lang="en-US" altLang="zh-CN" b="1" dirty="0" smtClean="0">
                <a:latin typeface="+mn-lt"/>
              </a:rPr>
              <a:t>(PS_SOLID</a:t>
            </a:r>
            <a:r>
              <a:rPr lang="en-US" altLang="zh-CN" b="1" dirty="0">
                <a:latin typeface="+mn-lt"/>
              </a:rPr>
              <a:t>, 3, RGB(230, 240, 24));</a:t>
            </a:r>
          </a:p>
          <a:p>
            <a:r>
              <a:rPr lang="en-US" altLang="zh-CN" b="1" dirty="0" smtClean="0">
                <a:latin typeface="+mn-lt"/>
              </a:rPr>
              <a:t>		</a:t>
            </a:r>
            <a:r>
              <a:rPr lang="en-US" altLang="zh-CN" b="1" dirty="0" err="1" smtClean="0">
                <a:latin typeface="+mn-lt"/>
              </a:rPr>
              <a:t>SelectObject</a:t>
            </a:r>
            <a:r>
              <a:rPr lang="en-US" altLang="zh-CN" b="1" dirty="0" smtClean="0">
                <a:latin typeface="+mn-lt"/>
              </a:rPr>
              <a:t>(</a:t>
            </a:r>
            <a:r>
              <a:rPr lang="en-US" altLang="zh-CN" b="1" dirty="0" err="1" smtClean="0">
                <a:latin typeface="+mn-lt"/>
              </a:rPr>
              <a:t>hDC</a:t>
            </a:r>
            <a:r>
              <a:rPr lang="en-US" altLang="zh-CN" b="1" dirty="0">
                <a:latin typeface="+mn-lt"/>
              </a:rPr>
              <a:t>, </a:t>
            </a:r>
            <a:r>
              <a:rPr lang="en-US" altLang="zh-CN" b="1" dirty="0" err="1">
                <a:latin typeface="+mn-lt"/>
              </a:rPr>
              <a:t>hPen</a:t>
            </a:r>
            <a:r>
              <a:rPr lang="en-US" altLang="zh-CN" b="1" dirty="0">
                <a:latin typeface="+mn-lt"/>
              </a:rPr>
              <a:t>);</a:t>
            </a:r>
          </a:p>
          <a:p>
            <a:r>
              <a:rPr lang="en-US" altLang="zh-CN" b="1" dirty="0" smtClean="0">
                <a:latin typeface="+mn-lt"/>
              </a:rPr>
              <a:t>		for(</a:t>
            </a:r>
            <a:r>
              <a:rPr lang="en-US" altLang="zh-CN" b="1" dirty="0" err="1" smtClean="0">
                <a:latin typeface="+mn-lt"/>
              </a:rPr>
              <a:t>i</a:t>
            </a:r>
            <a:r>
              <a:rPr lang="en-US" altLang="zh-CN" b="1" dirty="0">
                <a:latin typeface="+mn-lt"/>
              </a:rPr>
              <a:t>=(</a:t>
            </a:r>
            <a:r>
              <a:rPr lang="en-US" altLang="zh-CN" b="1" dirty="0" err="1">
                <a:latin typeface="+mn-lt"/>
              </a:rPr>
              <a:t>int</a:t>
            </a:r>
            <a:r>
              <a:rPr lang="en-US" altLang="zh-CN" b="1" dirty="0">
                <a:latin typeface="+mn-lt"/>
              </a:rPr>
              <a:t>)(</a:t>
            </a:r>
            <a:r>
              <a:rPr lang="en-US" altLang="zh-CN" b="1" dirty="0" err="1">
                <a:latin typeface="+mn-lt"/>
              </a:rPr>
              <a:t>fRotateDegree</a:t>
            </a:r>
            <a:r>
              <a:rPr lang="en-US" altLang="zh-CN" b="1" dirty="0">
                <a:latin typeface="+mn-lt"/>
              </a:rPr>
              <a:t>/30); </a:t>
            </a:r>
            <a:r>
              <a:rPr lang="en-US" altLang="zh-CN" b="1" dirty="0" err="1">
                <a:latin typeface="+mn-lt"/>
              </a:rPr>
              <a:t>i</a:t>
            </a:r>
            <a:r>
              <a:rPr lang="en-US" altLang="zh-CN" b="1" dirty="0">
                <a:latin typeface="+mn-lt"/>
              </a:rPr>
              <a:t>&lt;=23; </a:t>
            </a:r>
            <a:r>
              <a:rPr lang="en-US" altLang="zh-CN" b="1" dirty="0" err="1">
                <a:latin typeface="+mn-lt"/>
              </a:rPr>
              <a:t>i</a:t>
            </a:r>
            <a:r>
              <a:rPr lang="en-US" altLang="zh-CN" b="1" dirty="0">
                <a:latin typeface="+mn-lt"/>
              </a:rPr>
              <a:t>++)</a:t>
            </a:r>
          </a:p>
          <a:p>
            <a:r>
              <a:rPr lang="en-US" altLang="zh-CN" b="1" dirty="0" smtClean="0">
                <a:latin typeface="+mn-lt"/>
              </a:rPr>
              <a:t>		Arc(</a:t>
            </a:r>
            <a:r>
              <a:rPr lang="en-US" altLang="zh-CN" b="1" dirty="0" err="1" smtClean="0">
                <a:latin typeface="+mn-lt"/>
              </a:rPr>
              <a:t>hDC</a:t>
            </a:r>
            <a:r>
              <a:rPr lang="en-US" altLang="zh-CN" b="1" dirty="0">
                <a:latin typeface="+mn-lt"/>
              </a:rPr>
              <a:t>, </a:t>
            </a:r>
          </a:p>
          <a:p>
            <a:r>
              <a:rPr lang="en-US" altLang="zh-CN" b="1" dirty="0" smtClean="0">
                <a:latin typeface="+mn-lt"/>
              </a:rPr>
              <a:t>			</a:t>
            </a:r>
            <a:r>
              <a:rPr lang="en-US" altLang="zh-CN" b="1" dirty="0" err="1" smtClean="0">
                <a:latin typeface="+mn-lt"/>
              </a:rPr>
              <a:t>fBeanOrbit</a:t>
            </a:r>
            <a:r>
              <a:rPr lang="en-US" altLang="zh-CN" b="1" dirty="0" smtClean="0">
                <a:latin typeface="+mn-lt"/>
              </a:rPr>
              <a:t>[0</a:t>
            </a:r>
            <a:r>
              <a:rPr lang="en-US" altLang="zh-CN" b="1" dirty="0">
                <a:latin typeface="+mn-lt"/>
              </a:rPr>
              <a:t>][</a:t>
            </a:r>
            <a:r>
              <a:rPr lang="en-US" altLang="zh-CN" b="1" dirty="0" err="1">
                <a:latin typeface="+mn-lt"/>
              </a:rPr>
              <a:t>i</a:t>
            </a:r>
            <a:r>
              <a:rPr lang="en-US" altLang="zh-CN" b="1" dirty="0">
                <a:latin typeface="+mn-lt"/>
              </a:rPr>
              <a:t>]+5,fBeanOrbit[1][</a:t>
            </a:r>
            <a:r>
              <a:rPr lang="en-US" altLang="zh-CN" b="1" dirty="0" err="1">
                <a:latin typeface="+mn-lt"/>
              </a:rPr>
              <a:t>i</a:t>
            </a:r>
            <a:r>
              <a:rPr lang="en-US" altLang="zh-CN" b="1" dirty="0">
                <a:latin typeface="+mn-lt"/>
              </a:rPr>
              <a:t>]+5,</a:t>
            </a:r>
          </a:p>
          <a:p>
            <a:r>
              <a:rPr lang="en-US" altLang="zh-CN" b="1" dirty="0" smtClean="0">
                <a:latin typeface="+mn-lt"/>
              </a:rPr>
              <a:t>			</a:t>
            </a:r>
            <a:r>
              <a:rPr lang="en-US" altLang="zh-CN" b="1" dirty="0" err="1" smtClean="0">
                <a:latin typeface="+mn-lt"/>
              </a:rPr>
              <a:t>fBeanOrbit</a:t>
            </a:r>
            <a:r>
              <a:rPr lang="en-US" altLang="zh-CN" b="1" dirty="0" smtClean="0">
                <a:latin typeface="+mn-lt"/>
              </a:rPr>
              <a:t>[0</a:t>
            </a:r>
            <a:r>
              <a:rPr lang="en-US" altLang="zh-CN" b="1" dirty="0">
                <a:latin typeface="+mn-lt"/>
              </a:rPr>
              <a:t>][</a:t>
            </a:r>
            <a:r>
              <a:rPr lang="en-US" altLang="zh-CN" b="1" dirty="0" err="1">
                <a:latin typeface="+mn-lt"/>
              </a:rPr>
              <a:t>i</a:t>
            </a:r>
            <a:r>
              <a:rPr lang="en-US" altLang="zh-CN" b="1" dirty="0">
                <a:latin typeface="+mn-lt"/>
              </a:rPr>
              <a:t>]-5,fBeanOrbit[1][</a:t>
            </a:r>
            <a:r>
              <a:rPr lang="en-US" altLang="zh-CN" b="1" dirty="0" err="1">
                <a:latin typeface="+mn-lt"/>
              </a:rPr>
              <a:t>i</a:t>
            </a:r>
            <a:r>
              <a:rPr lang="en-US" altLang="zh-CN" b="1" dirty="0">
                <a:latin typeface="+mn-lt"/>
              </a:rPr>
              <a:t>]-5,</a:t>
            </a:r>
          </a:p>
          <a:p>
            <a:r>
              <a:rPr lang="en-US" altLang="zh-CN" b="1" dirty="0" smtClean="0">
                <a:latin typeface="+mn-lt"/>
              </a:rPr>
              <a:t>			</a:t>
            </a:r>
            <a:r>
              <a:rPr lang="en-US" altLang="zh-CN" b="1" dirty="0" err="1" smtClean="0">
                <a:latin typeface="+mn-lt"/>
              </a:rPr>
              <a:t>fBeanOrbit</a:t>
            </a:r>
            <a:r>
              <a:rPr lang="en-US" altLang="zh-CN" b="1" dirty="0" smtClean="0">
                <a:latin typeface="+mn-lt"/>
              </a:rPr>
              <a:t>[0</a:t>
            </a:r>
            <a:r>
              <a:rPr lang="en-US" altLang="zh-CN" b="1" dirty="0">
                <a:latin typeface="+mn-lt"/>
              </a:rPr>
              <a:t>][</a:t>
            </a:r>
            <a:r>
              <a:rPr lang="en-US" altLang="zh-CN" b="1" dirty="0" err="1">
                <a:latin typeface="+mn-lt"/>
              </a:rPr>
              <a:t>i</a:t>
            </a:r>
            <a:r>
              <a:rPr lang="en-US" altLang="zh-CN" b="1" dirty="0">
                <a:latin typeface="+mn-lt"/>
              </a:rPr>
              <a:t>]+5,fBeanOrbit[1][</a:t>
            </a:r>
            <a:r>
              <a:rPr lang="en-US" altLang="zh-CN" b="1" dirty="0" err="1">
                <a:latin typeface="+mn-lt"/>
              </a:rPr>
              <a:t>i</a:t>
            </a:r>
            <a:r>
              <a:rPr lang="en-US" altLang="zh-CN" b="1" dirty="0">
                <a:latin typeface="+mn-lt"/>
              </a:rPr>
              <a:t>]+5,</a:t>
            </a:r>
          </a:p>
          <a:p>
            <a:r>
              <a:rPr lang="en-US" altLang="zh-CN" b="1" dirty="0" smtClean="0">
                <a:latin typeface="+mn-lt"/>
              </a:rPr>
              <a:t>			</a:t>
            </a:r>
            <a:r>
              <a:rPr lang="en-US" altLang="zh-CN" b="1" dirty="0" err="1" smtClean="0">
                <a:latin typeface="+mn-lt"/>
              </a:rPr>
              <a:t>fBeanOrbit</a:t>
            </a:r>
            <a:r>
              <a:rPr lang="en-US" altLang="zh-CN" b="1" dirty="0" smtClean="0">
                <a:latin typeface="+mn-lt"/>
              </a:rPr>
              <a:t>[0</a:t>
            </a:r>
            <a:r>
              <a:rPr lang="en-US" altLang="zh-CN" b="1" dirty="0">
                <a:latin typeface="+mn-lt"/>
              </a:rPr>
              <a:t>][</a:t>
            </a:r>
            <a:r>
              <a:rPr lang="en-US" altLang="zh-CN" b="1" dirty="0" err="1">
                <a:latin typeface="+mn-lt"/>
              </a:rPr>
              <a:t>i</a:t>
            </a:r>
            <a:r>
              <a:rPr lang="en-US" altLang="zh-CN" b="1" dirty="0">
                <a:latin typeface="+mn-lt"/>
              </a:rPr>
              <a:t>]+5,fBeanOrbit[1][</a:t>
            </a:r>
            <a:r>
              <a:rPr lang="en-US" altLang="zh-CN" b="1" dirty="0" err="1">
                <a:latin typeface="+mn-lt"/>
              </a:rPr>
              <a:t>i</a:t>
            </a:r>
            <a:r>
              <a:rPr lang="en-US" altLang="zh-CN" b="1" dirty="0">
                <a:latin typeface="+mn-lt"/>
              </a:rPr>
              <a:t>]+5);</a:t>
            </a:r>
          </a:p>
          <a:p>
            <a:r>
              <a:rPr lang="en-US" altLang="zh-CN" b="1" dirty="0" smtClean="0">
                <a:latin typeface="+mn-lt"/>
              </a:rPr>
              <a:t>		</a:t>
            </a:r>
            <a:r>
              <a:rPr lang="en-US" altLang="zh-CN" b="1" dirty="0" err="1" smtClean="0">
                <a:latin typeface="+mn-lt"/>
              </a:rPr>
              <a:t>hBrush</a:t>
            </a:r>
            <a:r>
              <a:rPr lang="en-US" altLang="zh-CN" b="1" dirty="0" smtClean="0">
                <a:latin typeface="+mn-lt"/>
              </a:rPr>
              <a:t> </a:t>
            </a:r>
            <a:r>
              <a:rPr lang="en-US" altLang="zh-CN" b="1" dirty="0">
                <a:latin typeface="+mn-lt"/>
              </a:rPr>
              <a:t>= </a:t>
            </a:r>
            <a:r>
              <a:rPr lang="en-US" altLang="zh-CN" b="1" dirty="0" err="1">
                <a:latin typeface="+mn-lt"/>
              </a:rPr>
              <a:t>CreateSolidBrush</a:t>
            </a:r>
            <a:r>
              <a:rPr lang="en-US" altLang="zh-CN" b="1" dirty="0">
                <a:latin typeface="+mn-lt"/>
              </a:rPr>
              <a:t>(RGB(100+fRotateDegree/6, 0, </a:t>
            </a:r>
            <a:r>
              <a:rPr lang="en-US" altLang="zh-CN" b="1" dirty="0" smtClean="0">
                <a:latin typeface="+mn-lt"/>
              </a:rPr>
              <a:t>			255-fRotateDegree/3</a:t>
            </a:r>
            <a:r>
              <a:rPr lang="en-US" altLang="zh-CN" b="1" dirty="0">
                <a:latin typeface="+mn-lt"/>
              </a:rPr>
              <a:t>));</a:t>
            </a:r>
          </a:p>
          <a:p>
            <a:r>
              <a:rPr lang="en-US" altLang="zh-CN" b="1" dirty="0" smtClean="0">
                <a:latin typeface="+mn-lt"/>
              </a:rPr>
              <a:t>		</a:t>
            </a:r>
            <a:r>
              <a:rPr lang="en-US" altLang="zh-CN" b="1" dirty="0" err="1" smtClean="0">
                <a:latin typeface="+mn-lt"/>
              </a:rPr>
              <a:t>SelectObject</a:t>
            </a:r>
            <a:r>
              <a:rPr lang="en-US" altLang="zh-CN" b="1" dirty="0" smtClean="0">
                <a:latin typeface="+mn-lt"/>
              </a:rPr>
              <a:t>(</a:t>
            </a:r>
            <a:r>
              <a:rPr lang="en-US" altLang="zh-CN" b="1" dirty="0" err="1" smtClean="0">
                <a:latin typeface="+mn-lt"/>
              </a:rPr>
              <a:t>hDC</a:t>
            </a:r>
            <a:r>
              <a:rPr lang="en-US" altLang="zh-CN" b="1" dirty="0">
                <a:latin typeface="+mn-lt"/>
              </a:rPr>
              <a:t>, </a:t>
            </a:r>
            <a:r>
              <a:rPr lang="en-US" altLang="zh-CN" b="1" dirty="0" err="1">
                <a:latin typeface="+mn-lt"/>
              </a:rPr>
              <a:t>hBrush</a:t>
            </a:r>
            <a:r>
              <a:rPr lang="en-US" altLang="zh-CN" b="1" dirty="0" smtClean="0">
                <a:latin typeface="+mn-lt"/>
              </a:rPr>
              <a:t>);</a:t>
            </a:r>
            <a:endParaRPr lang="en-US" altLang="zh-CN" b="1" dirty="0">
              <a:latin typeface="+mn-lt"/>
            </a:endParaRPr>
          </a:p>
        </p:txBody>
      </p:sp>
    </p:spTree>
    <p:extLst>
      <p:ext uri="{BB962C8B-B14F-4D97-AF65-F5344CB8AC3E}">
        <p14:creationId xmlns:p14="http://schemas.microsoft.com/office/powerpoint/2010/main" val="27747050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71</a:t>
            </a:fld>
            <a:endParaRPr lang="en-US" altLang="zh-CN"/>
          </a:p>
        </p:txBody>
      </p:sp>
      <p:sp>
        <p:nvSpPr>
          <p:cNvPr id="3" name="文本框 2"/>
          <p:cNvSpPr txBox="1"/>
          <p:nvPr/>
        </p:nvSpPr>
        <p:spPr>
          <a:xfrm>
            <a:off x="87561" y="49275"/>
            <a:ext cx="9761983" cy="6370975"/>
          </a:xfrm>
          <a:prstGeom prst="rect">
            <a:avLst/>
          </a:prstGeom>
          <a:noFill/>
        </p:spPr>
        <p:txBody>
          <a:bodyPr wrap="square" rtlCol="0">
            <a:spAutoFit/>
          </a:bodyPr>
          <a:lstStyle/>
          <a:p>
            <a:r>
              <a:rPr lang="en-US" altLang="zh-CN" b="1" dirty="0" smtClean="0">
                <a:latin typeface="+mn-lt"/>
              </a:rPr>
              <a:t>	if </a:t>
            </a:r>
            <a:r>
              <a:rPr lang="en-US" altLang="zh-CN" b="1" dirty="0">
                <a:latin typeface="+mn-lt"/>
              </a:rPr>
              <a:t>((</a:t>
            </a:r>
            <a:r>
              <a:rPr lang="en-US" altLang="zh-CN" b="1" dirty="0" err="1">
                <a:latin typeface="+mn-lt"/>
              </a:rPr>
              <a:t>int</a:t>
            </a:r>
            <a:r>
              <a:rPr lang="en-US" altLang="zh-CN" b="1" dirty="0">
                <a:latin typeface="+mn-lt"/>
              </a:rPr>
              <a:t>)fRotateDegree%30)</a:t>
            </a:r>
          </a:p>
          <a:p>
            <a:r>
              <a:rPr lang="en-US" altLang="zh-CN" b="1" dirty="0" smtClean="0">
                <a:latin typeface="+mn-lt"/>
              </a:rPr>
              <a:t>	  Pie(hDC,275+x1,275+y1,225+x1,225+y1</a:t>
            </a:r>
            <a:r>
              <a:rPr lang="en-US" altLang="zh-CN" b="1" dirty="0">
                <a:latin typeface="+mn-lt"/>
              </a:rPr>
              <a:t>,</a:t>
            </a:r>
          </a:p>
          <a:p>
            <a:r>
              <a:rPr lang="en-US" altLang="zh-CN" b="1" dirty="0" smtClean="0">
                <a:latin typeface="+mn-lt"/>
              </a:rPr>
              <a:t>		250+x2-z*w,250+y2+w,250+x2+z*w,250+y2-w</a:t>
            </a:r>
            <a:r>
              <a:rPr lang="en-US" altLang="zh-CN" b="1" dirty="0">
                <a:latin typeface="+mn-lt"/>
              </a:rPr>
              <a:t>);</a:t>
            </a:r>
          </a:p>
          <a:p>
            <a:r>
              <a:rPr lang="en-US" altLang="zh-CN" b="1" dirty="0" smtClean="0">
                <a:latin typeface="+mn-lt"/>
              </a:rPr>
              <a:t>	else</a:t>
            </a:r>
            <a:endParaRPr lang="en-US" altLang="zh-CN" b="1" dirty="0">
              <a:latin typeface="+mn-lt"/>
            </a:endParaRPr>
          </a:p>
          <a:p>
            <a:r>
              <a:rPr lang="en-US" altLang="zh-CN" b="1" dirty="0" smtClean="0">
                <a:latin typeface="+mn-lt"/>
              </a:rPr>
              <a:t>	  Pie(hDC,275+x1,275+y1,225+x1,225+y1</a:t>
            </a:r>
            <a:r>
              <a:rPr lang="en-US" altLang="zh-CN" b="1" dirty="0">
                <a:latin typeface="+mn-lt"/>
              </a:rPr>
              <a:t>,</a:t>
            </a:r>
          </a:p>
          <a:p>
            <a:r>
              <a:rPr lang="en-US" altLang="zh-CN" b="1" dirty="0" smtClean="0">
                <a:latin typeface="+mn-lt"/>
              </a:rPr>
              <a:t>	    250+x2-0.1*z*w,250+y2+0.1*w,250+x2+0.1*z*w,250+y2-0.1*w</a:t>
            </a:r>
            <a:r>
              <a:rPr lang="en-US" altLang="zh-CN" b="1" dirty="0">
                <a:latin typeface="+mn-lt"/>
              </a:rPr>
              <a:t>);</a:t>
            </a:r>
          </a:p>
          <a:p>
            <a:r>
              <a:rPr lang="en-US" altLang="zh-CN" b="1" dirty="0" smtClean="0">
                <a:latin typeface="+mn-lt"/>
              </a:rPr>
              <a:t>	</a:t>
            </a:r>
            <a:r>
              <a:rPr lang="en-US" altLang="zh-CN" b="1" dirty="0" err="1" smtClean="0">
                <a:latin typeface="+mn-lt"/>
              </a:rPr>
              <a:t>fRotateDegree</a:t>
            </a:r>
            <a:r>
              <a:rPr lang="en-US" altLang="zh-CN" b="1" dirty="0" smtClean="0">
                <a:latin typeface="+mn-lt"/>
              </a:rPr>
              <a:t> </a:t>
            </a:r>
            <a:r>
              <a:rPr lang="en-US" altLang="zh-CN" b="1" dirty="0">
                <a:latin typeface="+mn-lt"/>
              </a:rPr>
              <a:t>+= 5;</a:t>
            </a:r>
          </a:p>
          <a:p>
            <a:r>
              <a:rPr lang="en-US" altLang="zh-CN" b="1" dirty="0" smtClean="0">
                <a:latin typeface="+mn-lt"/>
              </a:rPr>
              <a:t>	</a:t>
            </a:r>
            <a:r>
              <a:rPr lang="en-US" altLang="zh-CN" b="1" dirty="0" err="1" smtClean="0">
                <a:latin typeface="+mn-lt"/>
              </a:rPr>
              <a:t>DeleteObject</a:t>
            </a:r>
            <a:r>
              <a:rPr lang="en-US" altLang="zh-CN" b="1" dirty="0" smtClean="0">
                <a:latin typeface="+mn-lt"/>
              </a:rPr>
              <a:t>(</a:t>
            </a:r>
            <a:r>
              <a:rPr lang="en-US" altLang="zh-CN" b="1" dirty="0" err="1" smtClean="0">
                <a:latin typeface="+mn-lt"/>
              </a:rPr>
              <a:t>hPen</a:t>
            </a:r>
            <a:r>
              <a:rPr lang="en-US" altLang="zh-CN" b="1" dirty="0">
                <a:latin typeface="+mn-lt"/>
              </a:rPr>
              <a:t>);</a:t>
            </a:r>
          </a:p>
          <a:p>
            <a:r>
              <a:rPr lang="en-US" altLang="zh-CN" b="1" dirty="0" smtClean="0">
                <a:latin typeface="+mn-lt"/>
              </a:rPr>
              <a:t>	</a:t>
            </a:r>
            <a:r>
              <a:rPr lang="en-US" altLang="zh-CN" b="1" dirty="0" err="1" smtClean="0">
                <a:latin typeface="+mn-lt"/>
              </a:rPr>
              <a:t>DeleteObject</a:t>
            </a:r>
            <a:r>
              <a:rPr lang="en-US" altLang="zh-CN" b="1" dirty="0" smtClean="0">
                <a:latin typeface="+mn-lt"/>
              </a:rPr>
              <a:t>(</a:t>
            </a:r>
            <a:r>
              <a:rPr lang="en-US" altLang="zh-CN" b="1" dirty="0" err="1" smtClean="0">
                <a:latin typeface="+mn-lt"/>
              </a:rPr>
              <a:t>hBrush</a:t>
            </a:r>
            <a:r>
              <a:rPr lang="en-US" altLang="zh-CN" b="1" dirty="0">
                <a:latin typeface="+mn-lt"/>
              </a:rPr>
              <a:t>);</a:t>
            </a:r>
          </a:p>
          <a:p>
            <a:r>
              <a:rPr lang="en-US" altLang="zh-CN" b="1" dirty="0" smtClean="0">
                <a:latin typeface="+mn-lt"/>
              </a:rPr>
              <a:t>	</a:t>
            </a:r>
            <a:r>
              <a:rPr lang="en-US" altLang="zh-CN" b="1" dirty="0" err="1" smtClean="0">
                <a:latin typeface="+mn-lt"/>
              </a:rPr>
              <a:t>EndPaint</a:t>
            </a:r>
            <a:r>
              <a:rPr lang="en-US" altLang="zh-CN" b="1" dirty="0" smtClean="0">
                <a:latin typeface="+mn-lt"/>
              </a:rPr>
              <a:t>(</a:t>
            </a:r>
            <a:r>
              <a:rPr lang="en-US" altLang="zh-CN" b="1" dirty="0" err="1" smtClean="0">
                <a:latin typeface="+mn-lt"/>
              </a:rPr>
              <a:t>hWnd</a:t>
            </a:r>
            <a:r>
              <a:rPr lang="en-US" altLang="zh-CN" b="1" dirty="0">
                <a:latin typeface="+mn-lt"/>
              </a:rPr>
              <a:t>,&amp;</a:t>
            </a:r>
            <a:r>
              <a:rPr lang="en-US" altLang="zh-CN" b="1" dirty="0" err="1">
                <a:latin typeface="+mn-lt"/>
              </a:rPr>
              <a:t>PtStr</a:t>
            </a:r>
            <a:r>
              <a:rPr lang="en-US" altLang="zh-CN" b="1" dirty="0">
                <a:latin typeface="+mn-lt"/>
              </a:rPr>
              <a:t>);</a:t>
            </a:r>
          </a:p>
          <a:p>
            <a:r>
              <a:rPr lang="en-US" altLang="zh-CN" b="1" dirty="0" smtClean="0">
                <a:latin typeface="+mn-lt"/>
              </a:rPr>
              <a:t>	Sleep(80</a:t>
            </a:r>
            <a:r>
              <a:rPr lang="en-US" altLang="zh-CN" b="1" dirty="0">
                <a:latin typeface="+mn-lt"/>
              </a:rPr>
              <a:t>);</a:t>
            </a:r>
          </a:p>
          <a:p>
            <a:r>
              <a:rPr lang="en-US" altLang="zh-CN" b="1" dirty="0" smtClean="0">
                <a:latin typeface="+mn-lt"/>
              </a:rPr>
              <a:t>	</a:t>
            </a:r>
            <a:r>
              <a:rPr lang="en-US" altLang="zh-CN" b="1" dirty="0" err="1" smtClean="0">
                <a:latin typeface="+mn-lt"/>
              </a:rPr>
              <a:t>InvalidateRect</a:t>
            </a:r>
            <a:r>
              <a:rPr lang="en-US" altLang="zh-CN" b="1" dirty="0" smtClean="0">
                <a:latin typeface="+mn-lt"/>
              </a:rPr>
              <a:t>(hWnd,NULL,1</a:t>
            </a:r>
            <a:r>
              <a:rPr lang="en-US" altLang="zh-CN" b="1" dirty="0">
                <a:latin typeface="+mn-lt"/>
              </a:rPr>
              <a:t>);</a:t>
            </a:r>
          </a:p>
          <a:p>
            <a:r>
              <a:rPr lang="en-US" altLang="zh-CN" b="1" dirty="0" smtClean="0">
                <a:latin typeface="+mn-lt"/>
              </a:rPr>
              <a:t>	return </a:t>
            </a:r>
            <a:r>
              <a:rPr lang="en-US" altLang="zh-CN" b="1" dirty="0">
                <a:latin typeface="+mn-lt"/>
              </a:rPr>
              <a:t>0;</a:t>
            </a:r>
          </a:p>
          <a:p>
            <a:r>
              <a:rPr lang="en-US" altLang="zh-CN" b="1" dirty="0" smtClean="0">
                <a:latin typeface="+mn-lt"/>
              </a:rPr>
              <a:t>	}</a:t>
            </a:r>
            <a:endParaRPr lang="en-US" altLang="zh-CN" b="1" dirty="0">
              <a:latin typeface="+mn-lt"/>
            </a:endParaRPr>
          </a:p>
          <a:p>
            <a:r>
              <a:rPr lang="en-US" altLang="zh-CN" b="1" dirty="0">
                <a:latin typeface="+mn-lt"/>
              </a:rPr>
              <a:t>else</a:t>
            </a:r>
          </a:p>
          <a:p>
            <a:r>
              <a:rPr lang="en-US" altLang="zh-CN" b="1" dirty="0">
                <a:latin typeface="+mn-lt"/>
              </a:rPr>
              <a:t>{</a:t>
            </a:r>
          </a:p>
          <a:p>
            <a:r>
              <a:rPr lang="en-US" altLang="zh-CN" b="1" dirty="0" err="1">
                <a:latin typeface="+mn-lt"/>
              </a:rPr>
              <a:t>hDC</a:t>
            </a:r>
            <a:r>
              <a:rPr lang="en-US" altLang="zh-CN" b="1" dirty="0">
                <a:latin typeface="+mn-lt"/>
              </a:rPr>
              <a:t> = </a:t>
            </a:r>
            <a:r>
              <a:rPr lang="en-US" altLang="zh-CN" b="1" dirty="0" err="1">
                <a:latin typeface="+mn-lt"/>
              </a:rPr>
              <a:t>BeginPaint</a:t>
            </a:r>
            <a:r>
              <a:rPr lang="en-US" altLang="zh-CN" b="1" dirty="0">
                <a:latin typeface="+mn-lt"/>
              </a:rPr>
              <a:t>(</a:t>
            </a:r>
            <a:r>
              <a:rPr lang="en-US" altLang="zh-CN" b="1" dirty="0" err="1">
                <a:latin typeface="+mn-lt"/>
              </a:rPr>
              <a:t>hWnd</a:t>
            </a:r>
            <a:r>
              <a:rPr lang="en-US" altLang="zh-CN" b="1" dirty="0">
                <a:latin typeface="+mn-lt"/>
              </a:rPr>
              <a:t>, &amp;</a:t>
            </a:r>
            <a:r>
              <a:rPr lang="en-US" altLang="zh-CN" b="1" dirty="0" err="1">
                <a:latin typeface="+mn-lt"/>
              </a:rPr>
              <a:t>PtStr</a:t>
            </a:r>
            <a:r>
              <a:rPr lang="en-US" altLang="zh-CN" b="1" dirty="0" smtClean="0">
                <a:latin typeface="+mn-lt"/>
              </a:rPr>
              <a:t>);</a:t>
            </a:r>
            <a:endParaRPr lang="en-US" altLang="zh-CN" b="1" dirty="0">
              <a:latin typeface="+mn-lt"/>
            </a:endParaRPr>
          </a:p>
        </p:txBody>
      </p:sp>
    </p:spTree>
    <p:extLst>
      <p:ext uri="{BB962C8B-B14F-4D97-AF65-F5344CB8AC3E}">
        <p14:creationId xmlns:p14="http://schemas.microsoft.com/office/powerpoint/2010/main" val="39873673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72</a:t>
            </a:fld>
            <a:endParaRPr lang="en-US" altLang="zh-CN"/>
          </a:p>
        </p:txBody>
      </p:sp>
      <p:sp>
        <p:nvSpPr>
          <p:cNvPr id="3" name="文本框 2"/>
          <p:cNvSpPr txBox="1"/>
          <p:nvPr/>
        </p:nvSpPr>
        <p:spPr>
          <a:xfrm>
            <a:off x="87561" y="49275"/>
            <a:ext cx="9761983" cy="6740307"/>
          </a:xfrm>
          <a:prstGeom prst="rect">
            <a:avLst/>
          </a:prstGeom>
          <a:noFill/>
        </p:spPr>
        <p:txBody>
          <a:bodyPr wrap="square" rtlCol="0">
            <a:spAutoFit/>
          </a:bodyPr>
          <a:lstStyle/>
          <a:p>
            <a:r>
              <a:rPr lang="en-US" altLang="zh-CN" b="1" dirty="0" err="1" smtClean="0">
                <a:solidFill>
                  <a:srgbClr val="FF0000"/>
                </a:solidFill>
                <a:latin typeface="+mn-lt"/>
              </a:rPr>
              <a:t>hFont</a:t>
            </a:r>
            <a:r>
              <a:rPr lang="en-US" altLang="zh-CN" b="1" dirty="0" smtClean="0">
                <a:solidFill>
                  <a:srgbClr val="FF0000"/>
                </a:solidFill>
                <a:latin typeface="+mn-lt"/>
              </a:rPr>
              <a:t> </a:t>
            </a:r>
            <a:r>
              <a:rPr lang="en-US" altLang="zh-CN" b="1" dirty="0">
                <a:solidFill>
                  <a:srgbClr val="FF0000"/>
                </a:solidFill>
                <a:latin typeface="+mn-lt"/>
              </a:rPr>
              <a:t>= </a:t>
            </a:r>
            <a:r>
              <a:rPr lang="en-US" altLang="zh-CN" b="1" dirty="0" err="1">
                <a:solidFill>
                  <a:srgbClr val="FF0000"/>
                </a:solidFill>
                <a:latin typeface="+mn-lt"/>
              </a:rPr>
              <a:t>CreateFont</a:t>
            </a:r>
            <a:r>
              <a:rPr lang="en-US" altLang="zh-CN" b="1" dirty="0">
                <a:solidFill>
                  <a:srgbClr val="FF0000"/>
                </a:solidFill>
                <a:latin typeface="+mn-lt"/>
              </a:rPr>
              <a:t>( </a:t>
            </a:r>
            <a:r>
              <a:rPr lang="en-US" altLang="zh-CN" b="1" dirty="0" smtClean="0">
                <a:solidFill>
                  <a:srgbClr val="FF0000"/>
                </a:solidFill>
                <a:latin typeface="+mn-lt"/>
              </a:rPr>
              <a:t>30,0,0,0,FW_HEAVY,0,0,0,ANSI_CHARSET</a:t>
            </a:r>
            <a:r>
              <a:rPr lang="en-US" altLang="zh-CN" b="1" dirty="0">
                <a:solidFill>
                  <a:srgbClr val="FF0000"/>
                </a:solidFill>
                <a:latin typeface="+mn-lt"/>
              </a:rPr>
              <a:t>,</a:t>
            </a:r>
          </a:p>
          <a:p>
            <a:r>
              <a:rPr lang="en-US" altLang="zh-CN" b="1" dirty="0" smtClean="0">
                <a:solidFill>
                  <a:srgbClr val="FF0000"/>
                </a:solidFill>
                <a:latin typeface="+mn-lt"/>
              </a:rPr>
              <a:t>OUT_DEFAULT_PRECIS,CLIP_DEFAULT_PRECIS</a:t>
            </a:r>
            <a:r>
              <a:rPr lang="en-US" altLang="zh-CN" b="1" dirty="0">
                <a:solidFill>
                  <a:srgbClr val="FF0000"/>
                </a:solidFill>
                <a:latin typeface="+mn-lt"/>
              </a:rPr>
              <a:t>,</a:t>
            </a:r>
          </a:p>
          <a:p>
            <a:r>
              <a:rPr lang="en-US" altLang="zh-CN" b="1" dirty="0" smtClean="0">
                <a:solidFill>
                  <a:srgbClr val="FF0000"/>
                </a:solidFill>
                <a:latin typeface="+mn-lt"/>
              </a:rPr>
              <a:t>DEFAULT_QUALITY,DEFAULT_PITCH|FF_DONTCARE,"</a:t>
            </a:r>
            <a:r>
              <a:rPr lang="zh-CN" altLang="en-US" b="1" dirty="0">
                <a:solidFill>
                  <a:srgbClr val="FF0000"/>
                </a:solidFill>
                <a:latin typeface="+mn-lt"/>
              </a:rPr>
              <a:t>粗体字</a:t>
            </a:r>
            <a:r>
              <a:rPr lang="en-US" altLang="zh-CN" b="1" dirty="0">
                <a:solidFill>
                  <a:srgbClr val="FF0000"/>
                </a:solidFill>
                <a:latin typeface="+mn-lt"/>
              </a:rPr>
              <a:t>");</a:t>
            </a:r>
          </a:p>
          <a:p>
            <a:r>
              <a:rPr lang="en-US" altLang="zh-CN" b="1" dirty="0" err="1">
                <a:latin typeface="+mn-lt"/>
              </a:rPr>
              <a:t>SetTextColor</a:t>
            </a:r>
            <a:r>
              <a:rPr lang="en-US" altLang="zh-CN" b="1" dirty="0">
                <a:latin typeface="+mn-lt"/>
              </a:rPr>
              <a:t>(</a:t>
            </a:r>
            <a:r>
              <a:rPr lang="en-US" altLang="zh-CN" b="1" dirty="0" err="1">
                <a:latin typeface="+mn-lt"/>
              </a:rPr>
              <a:t>hDC</a:t>
            </a:r>
            <a:r>
              <a:rPr lang="en-US" altLang="zh-CN" b="1" dirty="0">
                <a:latin typeface="+mn-lt"/>
              </a:rPr>
              <a:t>, RGB(0, 255, 0));</a:t>
            </a:r>
          </a:p>
          <a:p>
            <a:r>
              <a:rPr lang="en-US" altLang="zh-CN" b="1" dirty="0" err="1">
                <a:latin typeface="+mn-lt"/>
              </a:rPr>
              <a:t>SetBkColor</a:t>
            </a:r>
            <a:r>
              <a:rPr lang="en-US" altLang="zh-CN" b="1" dirty="0">
                <a:latin typeface="+mn-lt"/>
              </a:rPr>
              <a:t>(</a:t>
            </a:r>
            <a:r>
              <a:rPr lang="en-US" altLang="zh-CN" b="1" dirty="0" err="1">
                <a:latin typeface="+mn-lt"/>
              </a:rPr>
              <a:t>hDC</a:t>
            </a:r>
            <a:r>
              <a:rPr lang="en-US" altLang="zh-CN" b="1" dirty="0">
                <a:latin typeface="+mn-lt"/>
              </a:rPr>
              <a:t>, RGB(0, 0, 0));</a:t>
            </a:r>
          </a:p>
          <a:p>
            <a:r>
              <a:rPr lang="en-US" altLang="zh-CN" b="1" dirty="0" err="1">
                <a:latin typeface="+mn-lt"/>
              </a:rPr>
              <a:t>SelectObject</a:t>
            </a:r>
            <a:r>
              <a:rPr lang="en-US" altLang="zh-CN" b="1" dirty="0">
                <a:latin typeface="+mn-lt"/>
              </a:rPr>
              <a:t>(</a:t>
            </a:r>
            <a:r>
              <a:rPr lang="en-US" altLang="zh-CN" b="1" dirty="0" err="1">
                <a:latin typeface="+mn-lt"/>
              </a:rPr>
              <a:t>hDC</a:t>
            </a:r>
            <a:r>
              <a:rPr lang="en-US" altLang="zh-CN" b="1" dirty="0">
                <a:latin typeface="+mn-lt"/>
              </a:rPr>
              <a:t>, </a:t>
            </a:r>
            <a:r>
              <a:rPr lang="en-US" altLang="zh-CN" b="1" dirty="0" err="1">
                <a:latin typeface="+mn-lt"/>
              </a:rPr>
              <a:t>hFont</a:t>
            </a:r>
            <a:r>
              <a:rPr lang="en-US" altLang="zh-CN" b="1" dirty="0">
                <a:latin typeface="+mn-lt"/>
              </a:rPr>
              <a:t>);</a:t>
            </a:r>
          </a:p>
          <a:p>
            <a:r>
              <a:rPr lang="en-US" altLang="zh-CN" b="1" dirty="0" err="1">
                <a:latin typeface="+mn-lt"/>
              </a:rPr>
              <a:t>GetTextMetrics</a:t>
            </a:r>
            <a:r>
              <a:rPr lang="en-US" altLang="zh-CN" b="1" dirty="0">
                <a:latin typeface="+mn-lt"/>
              </a:rPr>
              <a:t>(</a:t>
            </a:r>
            <a:r>
              <a:rPr lang="en-US" altLang="zh-CN" b="1" dirty="0" err="1">
                <a:latin typeface="+mn-lt"/>
              </a:rPr>
              <a:t>hDC</a:t>
            </a:r>
            <a:r>
              <a:rPr lang="en-US" altLang="zh-CN" b="1" dirty="0">
                <a:latin typeface="+mn-lt"/>
              </a:rPr>
              <a:t>,&amp;tm);</a:t>
            </a:r>
          </a:p>
          <a:p>
            <a:r>
              <a:rPr lang="en-US" altLang="zh-CN" b="1" dirty="0" err="1">
                <a:latin typeface="+mn-lt"/>
              </a:rPr>
              <a:t>TextOut</a:t>
            </a:r>
            <a:r>
              <a:rPr lang="en-US" altLang="zh-CN" b="1" dirty="0">
                <a:latin typeface="+mn-lt"/>
              </a:rPr>
              <a:t>(hDC,190,200,"Left Click!",</a:t>
            </a:r>
            <a:r>
              <a:rPr lang="en-US" altLang="zh-CN" b="1" dirty="0" err="1">
                <a:latin typeface="+mn-lt"/>
              </a:rPr>
              <a:t>strlen</a:t>
            </a:r>
            <a:r>
              <a:rPr lang="en-US" altLang="zh-CN" b="1" dirty="0">
                <a:latin typeface="+mn-lt"/>
              </a:rPr>
              <a:t>("Left Click!"));</a:t>
            </a:r>
          </a:p>
          <a:p>
            <a:r>
              <a:rPr lang="en-US" altLang="zh-CN" b="1" dirty="0" err="1">
                <a:latin typeface="+mn-lt"/>
              </a:rPr>
              <a:t>EndPaint</a:t>
            </a:r>
            <a:r>
              <a:rPr lang="en-US" altLang="zh-CN" b="1" dirty="0">
                <a:latin typeface="+mn-lt"/>
              </a:rPr>
              <a:t>(</a:t>
            </a:r>
            <a:r>
              <a:rPr lang="en-US" altLang="zh-CN" b="1" dirty="0" err="1">
                <a:latin typeface="+mn-lt"/>
              </a:rPr>
              <a:t>hWnd</a:t>
            </a:r>
            <a:r>
              <a:rPr lang="en-US" altLang="zh-CN" b="1" dirty="0">
                <a:latin typeface="+mn-lt"/>
              </a:rPr>
              <a:t>,&amp;</a:t>
            </a:r>
            <a:r>
              <a:rPr lang="en-US" altLang="zh-CN" b="1" dirty="0" err="1">
                <a:latin typeface="+mn-lt"/>
              </a:rPr>
              <a:t>PtStr</a:t>
            </a:r>
            <a:r>
              <a:rPr lang="en-US" altLang="zh-CN" b="1" dirty="0">
                <a:latin typeface="+mn-lt"/>
              </a:rPr>
              <a:t>);</a:t>
            </a:r>
          </a:p>
          <a:p>
            <a:r>
              <a:rPr lang="en-US" altLang="zh-CN" b="1" dirty="0" err="1">
                <a:latin typeface="+mn-lt"/>
              </a:rPr>
              <a:t>DeleteObject</a:t>
            </a:r>
            <a:r>
              <a:rPr lang="en-US" altLang="zh-CN" b="1" dirty="0">
                <a:latin typeface="+mn-lt"/>
              </a:rPr>
              <a:t>(</a:t>
            </a:r>
            <a:r>
              <a:rPr lang="en-US" altLang="zh-CN" b="1" dirty="0" err="1">
                <a:latin typeface="+mn-lt"/>
              </a:rPr>
              <a:t>hFont</a:t>
            </a:r>
            <a:r>
              <a:rPr lang="en-US" altLang="zh-CN" b="1" dirty="0">
                <a:latin typeface="+mn-lt"/>
              </a:rPr>
              <a:t>);</a:t>
            </a:r>
          </a:p>
          <a:p>
            <a:r>
              <a:rPr lang="en-US" altLang="zh-CN" b="1" dirty="0">
                <a:latin typeface="+mn-lt"/>
              </a:rPr>
              <a:t>return 0;</a:t>
            </a:r>
          </a:p>
          <a:p>
            <a:r>
              <a:rPr lang="en-US" altLang="zh-CN" b="1" dirty="0">
                <a:latin typeface="+mn-lt"/>
              </a:rPr>
              <a:t>}</a:t>
            </a:r>
          </a:p>
          <a:p>
            <a:r>
              <a:rPr lang="en-US" altLang="zh-CN" b="1" dirty="0" smtClean="0">
                <a:latin typeface="+mn-lt"/>
              </a:rPr>
              <a:t>case </a:t>
            </a:r>
            <a:r>
              <a:rPr lang="en-US" altLang="zh-CN" b="1" dirty="0">
                <a:latin typeface="+mn-lt"/>
              </a:rPr>
              <a:t>WM_DESTROY:</a:t>
            </a:r>
          </a:p>
          <a:p>
            <a:r>
              <a:rPr lang="en-US" altLang="zh-CN" b="1" dirty="0" err="1">
                <a:latin typeface="+mn-lt"/>
              </a:rPr>
              <a:t>PostQuitMessage</a:t>
            </a:r>
            <a:r>
              <a:rPr lang="en-US" altLang="zh-CN" b="1" dirty="0">
                <a:latin typeface="+mn-lt"/>
              </a:rPr>
              <a:t>(0);</a:t>
            </a:r>
          </a:p>
          <a:p>
            <a:r>
              <a:rPr lang="en-US" altLang="zh-CN" b="1" dirty="0">
                <a:latin typeface="+mn-lt"/>
              </a:rPr>
              <a:t>return 0;</a:t>
            </a:r>
          </a:p>
          <a:p>
            <a:r>
              <a:rPr lang="en-US" altLang="zh-CN" b="1" dirty="0" smtClean="0">
                <a:latin typeface="+mn-lt"/>
              </a:rPr>
              <a:t>default</a:t>
            </a:r>
            <a:r>
              <a:rPr lang="en-US" altLang="zh-CN" b="1" dirty="0">
                <a:latin typeface="+mn-lt"/>
              </a:rPr>
              <a:t>:</a:t>
            </a:r>
          </a:p>
          <a:p>
            <a:r>
              <a:rPr lang="en-US" altLang="zh-CN" b="1" dirty="0">
                <a:latin typeface="+mn-lt"/>
              </a:rPr>
              <a:t>return(</a:t>
            </a:r>
            <a:r>
              <a:rPr lang="en-US" altLang="zh-CN" b="1" dirty="0" err="1">
                <a:latin typeface="+mn-lt"/>
              </a:rPr>
              <a:t>DefWindowProc</a:t>
            </a:r>
            <a:r>
              <a:rPr lang="en-US" altLang="zh-CN" b="1" dirty="0">
                <a:latin typeface="+mn-lt"/>
              </a:rPr>
              <a:t>(</a:t>
            </a:r>
            <a:r>
              <a:rPr lang="en-US" altLang="zh-CN" b="1" dirty="0" err="1">
                <a:latin typeface="+mn-lt"/>
              </a:rPr>
              <a:t>hWnd,iMessage,wParam,lParam</a:t>
            </a:r>
            <a:r>
              <a:rPr lang="en-US" altLang="zh-CN" b="1" dirty="0">
                <a:latin typeface="+mn-lt"/>
              </a:rPr>
              <a:t>));</a:t>
            </a:r>
          </a:p>
          <a:p>
            <a:r>
              <a:rPr lang="en-US" altLang="zh-CN" b="1" smtClean="0">
                <a:latin typeface="+mn-lt"/>
              </a:rPr>
              <a:t>}}</a:t>
            </a:r>
            <a:endParaRPr lang="zh-CN" altLang="en-US" b="1" dirty="0">
              <a:latin typeface="+mn-lt"/>
            </a:endParaRPr>
          </a:p>
        </p:txBody>
      </p:sp>
    </p:spTree>
    <p:extLst>
      <p:ext uri="{BB962C8B-B14F-4D97-AF65-F5344CB8AC3E}">
        <p14:creationId xmlns:p14="http://schemas.microsoft.com/office/powerpoint/2010/main" val="18482237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73</a:t>
            </a:fld>
            <a:endParaRPr lang="en-US" altLang="zh-CN"/>
          </a:p>
        </p:txBody>
      </p:sp>
      <p:sp>
        <p:nvSpPr>
          <p:cNvPr id="3" name="文本框 2"/>
          <p:cNvSpPr txBox="1"/>
          <p:nvPr/>
        </p:nvSpPr>
        <p:spPr>
          <a:xfrm>
            <a:off x="128464" y="260648"/>
            <a:ext cx="3522118" cy="461665"/>
          </a:xfrm>
          <a:prstGeom prst="rect">
            <a:avLst/>
          </a:prstGeom>
          <a:noFill/>
        </p:spPr>
        <p:txBody>
          <a:bodyPr wrap="none" rtlCol="0">
            <a:spAutoFit/>
          </a:bodyPr>
          <a:lstStyle/>
          <a:p>
            <a:r>
              <a:rPr lang="en-US" altLang="zh-CN" dirty="0" smtClean="0"/>
              <a:t>【</a:t>
            </a:r>
            <a:r>
              <a:rPr lang="zh-CN" altLang="en-US" dirty="0" smtClean="0"/>
              <a:t>例</a:t>
            </a:r>
            <a:r>
              <a:rPr lang="en-US" altLang="zh-CN" dirty="0" smtClean="0"/>
              <a:t>3@@4】</a:t>
            </a:r>
            <a:r>
              <a:rPr lang="zh-CN" altLang="en-US" dirty="0" smtClean="0"/>
              <a:t>旋转的风车</a:t>
            </a:r>
            <a:endParaRPr lang="zh-CN" altLang="en-US" dirty="0"/>
          </a:p>
        </p:txBody>
      </p:sp>
      <p:pic>
        <p:nvPicPr>
          <p:cNvPr id="4" name="图片 3"/>
          <p:cNvPicPr>
            <a:picLocks noChangeAspect="1"/>
          </p:cNvPicPr>
          <p:nvPr/>
        </p:nvPicPr>
        <p:blipFill>
          <a:blip r:embed="rId2"/>
          <a:stretch>
            <a:fillRect/>
          </a:stretch>
        </p:blipFill>
        <p:spPr>
          <a:xfrm>
            <a:off x="992560" y="836712"/>
            <a:ext cx="7848872" cy="5946115"/>
          </a:xfrm>
          <a:prstGeom prst="rect">
            <a:avLst/>
          </a:prstGeom>
        </p:spPr>
      </p:pic>
    </p:spTree>
    <p:extLst>
      <p:ext uri="{BB962C8B-B14F-4D97-AF65-F5344CB8AC3E}">
        <p14:creationId xmlns:p14="http://schemas.microsoft.com/office/powerpoint/2010/main" val="40248729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74</a:t>
            </a:fld>
            <a:endParaRPr lang="en-US" altLang="zh-CN"/>
          </a:p>
        </p:txBody>
      </p:sp>
      <p:sp>
        <p:nvSpPr>
          <p:cNvPr id="3" name="文本框 2"/>
          <p:cNvSpPr txBox="1"/>
          <p:nvPr/>
        </p:nvSpPr>
        <p:spPr>
          <a:xfrm>
            <a:off x="72009" y="116632"/>
            <a:ext cx="9777535" cy="6678751"/>
          </a:xfrm>
          <a:prstGeom prst="rect">
            <a:avLst/>
          </a:prstGeom>
          <a:noFill/>
        </p:spPr>
        <p:txBody>
          <a:bodyPr wrap="square" rtlCol="0">
            <a:spAutoFit/>
          </a:bodyPr>
          <a:lstStyle/>
          <a:p>
            <a:r>
              <a:rPr lang="en-US" altLang="zh-CN" b="1" dirty="0"/>
              <a:t>#include &lt;</a:t>
            </a:r>
            <a:r>
              <a:rPr lang="en-US" altLang="zh-CN" b="1" dirty="0" err="1"/>
              <a:t>windows.h</a:t>
            </a:r>
            <a:r>
              <a:rPr lang="en-US" altLang="zh-CN" b="1" dirty="0"/>
              <a:t>&gt;</a:t>
            </a:r>
          </a:p>
          <a:p>
            <a:r>
              <a:rPr lang="en-US" altLang="zh-CN" b="1" dirty="0"/>
              <a:t>#include &lt;</a:t>
            </a:r>
            <a:r>
              <a:rPr lang="en-US" altLang="zh-CN" b="1" dirty="0" err="1"/>
              <a:t>stdlib.h</a:t>
            </a:r>
            <a:r>
              <a:rPr lang="en-US" altLang="zh-CN" b="1" dirty="0"/>
              <a:t>&gt;</a:t>
            </a:r>
          </a:p>
          <a:p>
            <a:r>
              <a:rPr lang="en-US" altLang="zh-CN" b="1" dirty="0"/>
              <a:t>#include &lt;</a:t>
            </a:r>
            <a:r>
              <a:rPr lang="en-US" altLang="zh-CN" b="1" dirty="0" err="1"/>
              <a:t>string.h</a:t>
            </a:r>
            <a:r>
              <a:rPr lang="en-US" altLang="zh-CN" b="1" dirty="0"/>
              <a:t>&gt;</a:t>
            </a:r>
          </a:p>
          <a:p>
            <a:r>
              <a:rPr lang="en-US" altLang="zh-CN" b="1" dirty="0"/>
              <a:t>#include &lt;</a:t>
            </a:r>
            <a:r>
              <a:rPr lang="en-US" altLang="zh-CN" b="1" dirty="0" err="1"/>
              <a:t>math.h</a:t>
            </a:r>
            <a:r>
              <a:rPr lang="en-US" altLang="zh-CN" b="1" dirty="0"/>
              <a:t>&gt;</a:t>
            </a:r>
          </a:p>
          <a:p>
            <a:r>
              <a:rPr lang="en-US" altLang="zh-CN" b="1" dirty="0"/>
              <a:t>#define Pi 3.1415926</a:t>
            </a:r>
          </a:p>
          <a:p>
            <a:r>
              <a:rPr lang="en-US" altLang="zh-CN" sz="2000" b="1" dirty="0" smtClean="0"/>
              <a:t>long </a:t>
            </a:r>
            <a:r>
              <a:rPr lang="en-US" altLang="zh-CN" sz="2000" b="1" dirty="0"/>
              <a:t>WINAPI </a:t>
            </a:r>
            <a:r>
              <a:rPr lang="en-US" altLang="zh-CN" sz="2000" b="1" dirty="0" err="1"/>
              <a:t>WndProc</a:t>
            </a:r>
            <a:r>
              <a:rPr lang="en-US" altLang="zh-CN" sz="2000" b="1" dirty="0"/>
              <a:t>(HWND </a:t>
            </a:r>
            <a:r>
              <a:rPr lang="en-US" altLang="zh-CN" sz="2000" b="1" dirty="0" err="1" smtClean="0"/>
              <a:t>hWnd,UINT</a:t>
            </a:r>
            <a:r>
              <a:rPr lang="en-US" altLang="zh-CN" sz="2000" b="1" dirty="0" smtClean="0"/>
              <a:t> </a:t>
            </a:r>
            <a:r>
              <a:rPr lang="en-US" altLang="zh-CN" sz="2000" b="1" dirty="0" err="1" smtClean="0"/>
              <a:t>iMessage,UINT</a:t>
            </a:r>
            <a:r>
              <a:rPr lang="en-US" altLang="zh-CN" sz="2000" b="1" dirty="0" smtClean="0"/>
              <a:t> </a:t>
            </a:r>
            <a:r>
              <a:rPr lang="en-US" altLang="zh-CN" sz="2000" b="1" dirty="0" err="1" smtClean="0"/>
              <a:t>wParam,LONG</a:t>
            </a:r>
            <a:r>
              <a:rPr lang="en-US" altLang="zh-CN" sz="2000" b="1" dirty="0" smtClean="0"/>
              <a:t> </a:t>
            </a:r>
            <a:r>
              <a:rPr lang="en-US" altLang="zh-CN" sz="2000" b="1" dirty="0" err="1"/>
              <a:t>lParam</a:t>
            </a:r>
            <a:r>
              <a:rPr lang="en-US" altLang="zh-CN" sz="2000" b="1" dirty="0" smtClean="0"/>
              <a:t>);</a:t>
            </a:r>
            <a:endParaRPr lang="zh-CN" altLang="en-US" sz="2000" b="1" dirty="0" smtClean="0"/>
          </a:p>
          <a:p>
            <a:r>
              <a:rPr lang="en-US" altLang="zh-CN" b="1" dirty="0" err="1" smtClean="0"/>
              <a:t>int</a:t>
            </a:r>
            <a:r>
              <a:rPr lang="zh-CN" altLang="en-US" b="1" dirty="0" smtClean="0"/>
              <a:t> </a:t>
            </a:r>
            <a:r>
              <a:rPr lang="en-US" altLang="zh-CN" b="1" dirty="0" err="1" smtClean="0"/>
              <a:t>nNum</a:t>
            </a:r>
            <a:r>
              <a:rPr lang="en-US" altLang="zh-CN" b="1" dirty="0" smtClean="0"/>
              <a:t> = 0		</a:t>
            </a:r>
            <a:r>
              <a:rPr lang="en-US" altLang="zh-CN" b="1" dirty="0"/>
              <a:t>//</a:t>
            </a:r>
            <a:r>
              <a:rPr lang="en-US" altLang="zh-CN" b="1" dirty="0" err="1"/>
              <a:t>nNum</a:t>
            </a:r>
            <a:r>
              <a:rPr lang="zh-CN" altLang="en-US" b="1" dirty="0"/>
              <a:t>记录了当前的</a:t>
            </a:r>
            <a:r>
              <a:rPr lang="zh-CN" altLang="en-US" b="1" dirty="0" smtClean="0"/>
              <a:t>序数</a:t>
            </a:r>
            <a:endParaRPr lang="en-US" altLang="zh-CN" b="1" dirty="0" smtClean="0"/>
          </a:p>
          <a:p>
            <a:r>
              <a:rPr lang="en-US" altLang="zh-CN" b="1" dirty="0" err="1"/>
              <a:t>i</a:t>
            </a:r>
            <a:r>
              <a:rPr lang="en-US" altLang="zh-CN" b="1" dirty="0" err="1" smtClean="0"/>
              <a:t>nt</a:t>
            </a:r>
            <a:r>
              <a:rPr lang="en-US" altLang="zh-CN" b="1" dirty="0" smtClean="0"/>
              <a:t> </a:t>
            </a:r>
            <a:r>
              <a:rPr lang="en-US" altLang="zh-CN" b="1" dirty="0" err="1" smtClean="0"/>
              <a:t>nMaxNum</a:t>
            </a:r>
            <a:r>
              <a:rPr lang="en-US" altLang="zh-CN" b="1" dirty="0" smtClean="0"/>
              <a:t> = 20;	//</a:t>
            </a:r>
            <a:r>
              <a:rPr lang="zh-CN" altLang="en-US" b="1" dirty="0" smtClean="0"/>
              <a:t>叶片循环一周中绘图的次数</a:t>
            </a:r>
            <a:endParaRPr lang="zh-CN" altLang="en-US" b="1" dirty="0"/>
          </a:p>
          <a:p>
            <a:r>
              <a:rPr lang="en-US" altLang="zh-CN" sz="1600" b="1" dirty="0" err="1"/>
              <a:t>int</a:t>
            </a:r>
            <a:r>
              <a:rPr lang="en-US" altLang="zh-CN" sz="1600" b="1" dirty="0"/>
              <a:t> WINAPI </a:t>
            </a:r>
            <a:r>
              <a:rPr lang="en-US" altLang="zh-CN" sz="1600" b="1" dirty="0" err="1"/>
              <a:t>WinMain</a:t>
            </a:r>
            <a:r>
              <a:rPr lang="en-US" altLang="zh-CN" sz="1600" b="1" dirty="0"/>
              <a:t>(HINSTANCE </a:t>
            </a:r>
            <a:r>
              <a:rPr lang="en-US" altLang="zh-CN" sz="1600" b="1" dirty="0" err="1" smtClean="0"/>
              <a:t>hInstance,HINSTANCE</a:t>
            </a:r>
            <a:r>
              <a:rPr lang="en-US" altLang="zh-CN" sz="1600" b="1" dirty="0" smtClean="0"/>
              <a:t> </a:t>
            </a:r>
            <a:r>
              <a:rPr lang="en-US" altLang="zh-CN" sz="1600" b="1" dirty="0" err="1" smtClean="0"/>
              <a:t>hPrevInstance,LPSTR</a:t>
            </a:r>
            <a:r>
              <a:rPr lang="en-US" altLang="zh-CN" sz="1600" b="1" dirty="0" smtClean="0"/>
              <a:t> </a:t>
            </a:r>
            <a:r>
              <a:rPr lang="en-US" altLang="zh-CN" sz="1600" b="1" dirty="0" err="1" smtClean="0"/>
              <a:t>lpCmdLine,int</a:t>
            </a:r>
            <a:r>
              <a:rPr lang="en-US" altLang="zh-CN" sz="1600" b="1" dirty="0" smtClean="0"/>
              <a:t> </a:t>
            </a:r>
            <a:r>
              <a:rPr lang="en-US" altLang="zh-CN" sz="1600" b="1" dirty="0" err="1"/>
              <a:t>nCmdShow</a:t>
            </a:r>
            <a:r>
              <a:rPr lang="en-US" altLang="zh-CN" sz="1600" b="1" dirty="0" smtClean="0"/>
              <a:t>)</a:t>
            </a:r>
            <a:endParaRPr lang="zh-CN" altLang="en-US" sz="1600" b="1" dirty="0"/>
          </a:p>
          <a:p>
            <a:r>
              <a:rPr lang="en-US" altLang="zh-CN" b="1" dirty="0" smtClean="0"/>
              <a:t>{MSG </a:t>
            </a:r>
            <a:r>
              <a:rPr lang="en-US" altLang="zh-CN" b="1" dirty="0"/>
              <a:t>Message</a:t>
            </a:r>
            <a:r>
              <a:rPr lang="en-US" altLang="zh-CN" b="1" dirty="0" smtClean="0"/>
              <a:t>;		//</a:t>
            </a:r>
            <a:r>
              <a:rPr lang="zh-CN" altLang="en-US" b="1" dirty="0"/>
              <a:t>定义消息变量</a:t>
            </a:r>
            <a:r>
              <a:rPr lang="en-US" altLang="zh-CN" b="1" dirty="0"/>
              <a:t>.</a:t>
            </a:r>
            <a:endParaRPr lang="zh-CN" altLang="en-US" b="1" dirty="0"/>
          </a:p>
          <a:p>
            <a:r>
              <a:rPr lang="en-US" altLang="zh-CN" b="1" dirty="0" smtClean="0"/>
              <a:t> HWND </a:t>
            </a:r>
            <a:r>
              <a:rPr lang="en-US" altLang="zh-CN" b="1" dirty="0" err="1"/>
              <a:t>hWnd</a:t>
            </a:r>
            <a:r>
              <a:rPr lang="en-US" altLang="zh-CN" b="1" dirty="0" smtClean="0"/>
              <a:t>;		//</a:t>
            </a:r>
            <a:r>
              <a:rPr lang="zh-CN" altLang="en-US" b="1" dirty="0"/>
              <a:t>定义窗口句柄</a:t>
            </a:r>
            <a:r>
              <a:rPr lang="en-US" altLang="zh-CN" b="1" dirty="0"/>
              <a:t>.</a:t>
            </a:r>
            <a:endParaRPr lang="zh-CN" altLang="en-US" b="1" dirty="0"/>
          </a:p>
          <a:p>
            <a:r>
              <a:rPr lang="en-US" altLang="zh-CN" b="1" dirty="0" smtClean="0"/>
              <a:t> WNDCLASS </a:t>
            </a:r>
            <a:r>
              <a:rPr lang="en-US" altLang="zh-CN" b="1" dirty="0" err="1"/>
              <a:t>WndClass</a:t>
            </a:r>
            <a:r>
              <a:rPr lang="en-US" altLang="zh-CN" b="1" dirty="0" smtClean="0"/>
              <a:t>;	//</a:t>
            </a:r>
            <a:r>
              <a:rPr lang="zh-CN" altLang="en-US" b="1" dirty="0"/>
              <a:t>定义窗口类</a:t>
            </a:r>
            <a:r>
              <a:rPr lang="en-US" altLang="zh-CN" b="1" dirty="0"/>
              <a:t>.</a:t>
            </a:r>
            <a:endParaRPr lang="zh-CN" altLang="en-US" b="1" dirty="0"/>
          </a:p>
          <a:p>
            <a:r>
              <a:rPr lang="en-US" altLang="zh-CN" b="1" dirty="0" smtClean="0"/>
              <a:t> </a:t>
            </a:r>
            <a:r>
              <a:rPr lang="en-US" altLang="zh-CN" b="1" dirty="0" err="1" smtClean="0"/>
              <a:t>WndClass.cbClsExtra</a:t>
            </a:r>
            <a:r>
              <a:rPr lang="en-US" altLang="zh-CN" b="1" dirty="0" smtClean="0"/>
              <a:t>=0</a:t>
            </a:r>
            <a:r>
              <a:rPr lang="en-US" altLang="zh-CN" b="1" dirty="0" smtClean="0"/>
              <a:t>;	//</a:t>
            </a:r>
            <a:r>
              <a:rPr lang="zh-CN" altLang="en-US" b="1" dirty="0"/>
              <a:t>无窗口类扩展</a:t>
            </a:r>
            <a:r>
              <a:rPr lang="en-US" altLang="zh-CN" b="1" dirty="0"/>
              <a:t>.</a:t>
            </a:r>
            <a:endParaRPr lang="zh-CN" altLang="en-US" b="1" dirty="0"/>
          </a:p>
          <a:p>
            <a:r>
              <a:rPr lang="en-US" altLang="zh-CN" b="1" dirty="0" smtClean="0"/>
              <a:t> </a:t>
            </a:r>
            <a:r>
              <a:rPr lang="en-US" altLang="zh-CN" b="1" dirty="0" err="1" smtClean="0"/>
              <a:t>WndClass.cbWndExtra</a:t>
            </a:r>
            <a:r>
              <a:rPr lang="en-US" altLang="zh-CN" b="1" dirty="0" smtClean="0"/>
              <a:t>=0</a:t>
            </a:r>
            <a:r>
              <a:rPr lang="en-US" altLang="zh-CN" b="1" dirty="0" smtClean="0"/>
              <a:t>;	//</a:t>
            </a:r>
            <a:r>
              <a:rPr lang="zh-CN" altLang="en-US" b="1" dirty="0"/>
              <a:t>无窗口实例扩展</a:t>
            </a:r>
            <a:r>
              <a:rPr lang="en-US" altLang="zh-CN" b="1" dirty="0"/>
              <a:t>.</a:t>
            </a:r>
            <a:endParaRPr lang="zh-CN" altLang="en-US" b="1" dirty="0"/>
          </a:p>
          <a:p>
            <a:r>
              <a:rPr lang="en-US" altLang="zh-CN" sz="2200" b="1" dirty="0" smtClean="0"/>
              <a:t> </a:t>
            </a:r>
            <a:r>
              <a:rPr lang="en-US" altLang="zh-CN" sz="2200" b="1" dirty="0" err="1" smtClean="0"/>
              <a:t>WndClass.hbrBackground</a:t>
            </a:r>
            <a:r>
              <a:rPr lang="en-US" altLang="zh-CN" sz="2200" b="1" dirty="0"/>
              <a:t>=(HBRUSH)(</a:t>
            </a:r>
            <a:r>
              <a:rPr lang="en-US" altLang="zh-CN" sz="2200" b="1" dirty="0" err="1"/>
              <a:t>GetStockObject</a:t>
            </a:r>
            <a:r>
              <a:rPr lang="en-US" altLang="zh-CN" sz="2200" b="1" dirty="0"/>
              <a:t>(WHITE_BRUSH</a:t>
            </a:r>
            <a:r>
              <a:rPr lang="en-US" altLang="zh-CN" sz="2200" b="1" dirty="0" smtClean="0"/>
              <a:t>));</a:t>
            </a:r>
            <a:endParaRPr lang="zh-CN" altLang="en-US" sz="2200" b="1" dirty="0"/>
          </a:p>
          <a:p>
            <a:r>
              <a:rPr lang="en-US" altLang="zh-CN" sz="2200" b="1" dirty="0" smtClean="0"/>
              <a:t> </a:t>
            </a:r>
            <a:r>
              <a:rPr lang="en-US" altLang="zh-CN" sz="2200" b="1" dirty="0" err="1" smtClean="0"/>
              <a:t>WndClass.hCursor</a:t>
            </a:r>
            <a:r>
              <a:rPr lang="en-US" altLang="zh-CN" sz="2200" b="1" dirty="0" smtClean="0"/>
              <a:t>=</a:t>
            </a:r>
            <a:r>
              <a:rPr lang="en-US" altLang="zh-CN" sz="2200" b="1" dirty="0" err="1" smtClean="0"/>
              <a:t>LoadCursor</a:t>
            </a:r>
            <a:r>
              <a:rPr lang="en-US" altLang="zh-CN" sz="2200" b="1" dirty="0" smtClean="0"/>
              <a:t>(NULL,IDC_ARROW</a:t>
            </a:r>
            <a:r>
              <a:rPr lang="en-US" altLang="zh-CN" sz="2200" b="1" dirty="0"/>
              <a:t>);//</a:t>
            </a:r>
            <a:r>
              <a:rPr lang="zh-CN" altLang="en-US" sz="2200" b="1" dirty="0"/>
              <a:t>窗口采用箭头</a:t>
            </a:r>
            <a:r>
              <a:rPr lang="zh-CN" altLang="en-US" sz="2200" b="1" dirty="0" smtClean="0"/>
              <a:t>光标</a:t>
            </a:r>
            <a:endParaRPr lang="zh-CN" altLang="en-US" sz="2200" b="1" dirty="0"/>
          </a:p>
          <a:p>
            <a:r>
              <a:rPr lang="en-US" altLang="zh-CN" sz="2200" b="1" dirty="0" smtClean="0"/>
              <a:t> </a:t>
            </a:r>
            <a:r>
              <a:rPr lang="en-US" altLang="zh-CN" sz="2200" b="1" dirty="0" err="1" smtClean="0"/>
              <a:t>WndClass.hIcon</a:t>
            </a:r>
            <a:r>
              <a:rPr lang="en-US" altLang="zh-CN" sz="2200" b="1" dirty="0" smtClean="0"/>
              <a:t>=</a:t>
            </a:r>
            <a:r>
              <a:rPr lang="en-US" altLang="zh-CN" sz="2200" b="1" dirty="0" err="1" smtClean="0"/>
              <a:t>LoadIcon</a:t>
            </a:r>
            <a:r>
              <a:rPr lang="en-US" altLang="zh-CN" sz="2200" b="1" dirty="0" smtClean="0"/>
              <a:t>(NULL,IDI_APPLICATION</a:t>
            </a:r>
            <a:r>
              <a:rPr lang="en-US" altLang="zh-CN" sz="2200" b="1" dirty="0"/>
              <a:t>);//</a:t>
            </a:r>
            <a:r>
              <a:rPr lang="zh-CN" altLang="en-US" sz="2200" b="1" dirty="0"/>
              <a:t>采用缺省图标</a:t>
            </a:r>
            <a:r>
              <a:rPr lang="en-US" altLang="zh-CN" sz="2200" b="1" dirty="0"/>
              <a:t>.</a:t>
            </a:r>
            <a:endParaRPr lang="zh-CN" altLang="en-US" sz="2200" b="1" dirty="0"/>
          </a:p>
          <a:p>
            <a:r>
              <a:rPr lang="en-US" altLang="zh-CN" sz="2200" b="1" dirty="0" smtClean="0"/>
              <a:t> </a:t>
            </a:r>
            <a:r>
              <a:rPr lang="en-US" altLang="zh-CN" sz="2200" b="1" dirty="0" err="1" smtClean="0"/>
              <a:t>WndClass.hInstance</a:t>
            </a:r>
            <a:r>
              <a:rPr lang="en-US" altLang="zh-CN" sz="2200" b="1" dirty="0" smtClean="0"/>
              <a:t>=</a:t>
            </a:r>
            <a:r>
              <a:rPr lang="en-US" altLang="zh-CN" sz="2200" b="1" dirty="0" err="1" smtClean="0"/>
              <a:t>hInstance</a:t>
            </a:r>
            <a:r>
              <a:rPr lang="en-US" altLang="zh-CN" sz="2200" b="1" dirty="0"/>
              <a:t>;//</a:t>
            </a:r>
            <a:r>
              <a:rPr lang="zh-CN" altLang="en-US" sz="2200" b="1" dirty="0"/>
              <a:t>当前应用程序</a:t>
            </a:r>
            <a:r>
              <a:rPr lang="zh-CN" altLang="en-US" sz="2200" b="1" dirty="0" smtClean="0"/>
              <a:t>句柄</a:t>
            </a:r>
            <a:endParaRPr lang="zh-CN" altLang="en-US" sz="2200" b="1" dirty="0"/>
          </a:p>
        </p:txBody>
      </p:sp>
    </p:spTree>
    <p:extLst>
      <p:ext uri="{BB962C8B-B14F-4D97-AF65-F5344CB8AC3E}">
        <p14:creationId xmlns:p14="http://schemas.microsoft.com/office/powerpoint/2010/main" val="42653476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75</a:t>
            </a:fld>
            <a:endParaRPr lang="en-US" altLang="zh-CN"/>
          </a:p>
        </p:txBody>
      </p:sp>
      <p:sp>
        <p:nvSpPr>
          <p:cNvPr id="3" name="文本框 2"/>
          <p:cNvSpPr txBox="1"/>
          <p:nvPr/>
        </p:nvSpPr>
        <p:spPr>
          <a:xfrm>
            <a:off x="56456" y="44624"/>
            <a:ext cx="9777535" cy="6740307"/>
          </a:xfrm>
          <a:prstGeom prst="rect">
            <a:avLst/>
          </a:prstGeom>
          <a:noFill/>
        </p:spPr>
        <p:txBody>
          <a:bodyPr wrap="square" rtlCol="0">
            <a:spAutoFit/>
          </a:bodyPr>
          <a:lstStyle/>
          <a:p>
            <a:r>
              <a:rPr lang="en-US" altLang="zh-CN" b="1" dirty="0" err="1" smtClean="0"/>
              <a:t>WndClass.lpfnWndProc</a:t>
            </a:r>
            <a:r>
              <a:rPr lang="en-US" altLang="zh-CN" b="1" dirty="0" smtClean="0"/>
              <a:t>=</a:t>
            </a:r>
            <a:r>
              <a:rPr lang="en-US" altLang="zh-CN" b="1" dirty="0" err="1" smtClean="0"/>
              <a:t>WndProc</a:t>
            </a:r>
            <a:r>
              <a:rPr lang="en-US" altLang="zh-CN" b="1" dirty="0" smtClean="0"/>
              <a:t>;	//</a:t>
            </a:r>
            <a:r>
              <a:rPr lang="zh-CN" altLang="en-US" b="1" dirty="0"/>
              <a:t>窗口处理函数</a:t>
            </a:r>
            <a:r>
              <a:rPr lang="en-US" altLang="zh-CN" b="1" dirty="0"/>
              <a:t>.</a:t>
            </a:r>
            <a:endParaRPr lang="zh-CN" altLang="en-US" b="1" dirty="0"/>
          </a:p>
          <a:p>
            <a:r>
              <a:rPr lang="en-US" altLang="zh-CN" b="1" dirty="0" err="1"/>
              <a:t>WndClass.lpszClassName</a:t>
            </a:r>
            <a:r>
              <a:rPr lang="en-US" altLang="zh-CN" b="1" dirty="0"/>
              <a:t>="4_9</a:t>
            </a:r>
            <a:r>
              <a:rPr lang="en-US" altLang="zh-CN" b="1" dirty="0" smtClean="0"/>
              <a:t>";		//</a:t>
            </a:r>
            <a:r>
              <a:rPr lang="zh-CN" altLang="en-US" b="1" dirty="0"/>
              <a:t>窗口类名称</a:t>
            </a:r>
            <a:r>
              <a:rPr lang="en-US" altLang="zh-CN" b="1" dirty="0"/>
              <a:t>.</a:t>
            </a:r>
            <a:endParaRPr lang="zh-CN" altLang="en-US" b="1" dirty="0"/>
          </a:p>
          <a:p>
            <a:r>
              <a:rPr lang="en-US" altLang="zh-CN" b="1" dirty="0" err="1"/>
              <a:t>WndClass.lpszMenuName</a:t>
            </a:r>
            <a:r>
              <a:rPr lang="en-US" altLang="zh-CN" b="1" dirty="0"/>
              <a:t>=NULL</a:t>
            </a:r>
            <a:r>
              <a:rPr lang="en-US" altLang="zh-CN" b="1" dirty="0" smtClean="0"/>
              <a:t>;		//</a:t>
            </a:r>
            <a:r>
              <a:rPr lang="zh-CN" altLang="en-US" b="1" dirty="0"/>
              <a:t>无窗口菜单</a:t>
            </a:r>
            <a:r>
              <a:rPr lang="en-US" altLang="zh-CN" b="1" dirty="0"/>
              <a:t>.</a:t>
            </a:r>
            <a:endParaRPr lang="zh-CN" altLang="en-US" b="1" dirty="0"/>
          </a:p>
          <a:p>
            <a:r>
              <a:rPr lang="en-US" altLang="zh-CN" b="1" dirty="0" err="1"/>
              <a:t>WndClass.style</a:t>
            </a:r>
            <a:r>
              <a:rPr lang="en-US" altLang="zh-CN" b="1" dirty="0"/>
              <a:t>=0</a:t>
            </a:r>
            <a:r>
              <a:rPr lang="en-US" altLang="zh-CN" b="1" dirty="0" smtClean="0"/>
              <a:t>;				//</a:t>
            </a:r>
            <a:r>
              <a:rPr lang="zh-CN" altLang="en-US" b="1" dirty="0"/>
              <a:t>窗口类型为缺省类型</a:t>
            </a:r>
            <a:r>
              <a:rPr lang="en-US" altLang="zh-CN" b="1" dirty="0"/>
              <a:t>.</a:t>
            </a:r>
            <a:endParaRPr lang="zh-CN" altLang="en-US" b="1" dirty="0"/>
          </a:p>
          <a:p>
            <a:r>
              <a:rPr lang="en-US" altLang="zh-CN" b="1" dirty="0" smtClean="0">
                <a:solidFill>
                  <a:srgbClr val="0070C0"/>
                </a:solidFill>
              </a:rPr>
              <a:t>if</a:t>
            </a:r>
            <a:r>
              <a:rPr lang="en-US" altLang="zh-CN" b="1" dirty="0">
                <a:solidFill>
                  <a:srgbClr val="0070C0"/>
                </a:solidFill>
              </a:rPr>
              <a:t>(!</a:t>
            </a:r>
            <a:r>
              <a:rPr lang="en-US" altLang="zh-CN" b="1" dirty="0" err="1">
                <a:solidFill>
                  <a:srgbClr val="0070C0"/>
                </a:solidFill>
              </a:rPr>
              <a:t>RegisterClass</a:t>
            </a:r>
            <a:r>
              <a:rPr lang="en-US" altLang="zh-CN" b="1" dirty="0">
                <a:solidFill>
                  <a:srgbClr val="0070C0"/>
                </a:solidFill>
              </a:rPr>
              <a:t>(&amp;</a:t>
            </a:r>
            <a:r>
              <a:rPr lang="en-US" altLang="zh-CN" b="1" dirty="0" err="1">
                <a:solidFill>
                  <a:srgbClr val="0070C0"/>
                </a:solidFill>
              </a:rPr>
              <a:t>WndClass</a:t>
            </a:r>
            <a:r>
              <a:rPr lang="en-US" altLang="zh-CN" b="1" dirty="0" smtClean="0">
                <a:solidFill>
                  <a:srgbClr val="0070C0"/>
                </a:solidFill>
              </a:rPr>
              <a:t>))		//</a:t>
            </a:r>
            <a:r>
              <a:rPr lang="zh-CN" altLang="en-US" b="1" dirty="0">
                <a:solidFill>
                  <a:srgbClr val="0070C0"/>
                </a:solidFill>
              </a:rPr>
              <a:t>注册窗口</a:t>
            </a:r>
            <a:r>
              <a:rPr lang="en-US" altLang="zh-CN" b="1" dirty="0">
                <a:solidFill>
                  <a:srgbClr val="0070C0"/>
                </a:solidFill>
              </a:rPr>
              <a:t>.</a:t>
            </a:r>
            <a:endParaRPr lang="zh-CN" altLang="en-US" b="1" dirty="0">
              <a:solidFill>
                <a:srgbClr val="0070C0"/>
              </a:solidFill>
            </a:endParaRPr>
          </a:p>
          <a:p>
            <a:r>
              <a:rPr lang="en-US" altLang="zh-CN" b="1" dirty="0" smtClean="0">
                <a:solidFill>
                  <a:srgbClr val="0070C0"/>
                </a:solidFill>
              </a:rPr>
              <a:t>{ </a:t>
            </a:r>
            <a:r>
              <a:rPr lang="en-US" altLang="zh-CN" b="1" dirty="0" err="1" smtClean="0">
                <a:solidFill>
                  <a:srgbClr val="0070C0"/>
                </a:solidFill>
              </a:rPr>
              <a:t>MessageBeep</a:t>
            </a:r>
            <a:r>
              <a:rPr lang="en-US" altLang="zh-CN" b="1" dirty="0" smtClean="0">
                <a:solidFill>
                  <a:srgbClr val="0070C0"/>
                </a:solidFill>
              </a:rPr>
              <a:t>(0);	return </a:t>
            </a:r>
            <a:r>
              <a:rPr lang="en-US" altLang="zh-CN" b="1" dirty="0">
                <a:solidFill>
                  <a:srgbClr val="0070C0"/>
                </a:solidFill>
              </a:rPr>
              <a:t>FALSE</a:t>
            </a:r>
            <a:r>
              <a:rPr lang="en-US" altLang="zh-CN" b="1" dirty="0" smtClean="0">
                <a:solidFill>
                  <a:srgbClr val="0070C0"/>
                </a:solidFill>
              </a:rPr>
              <a:t>;	}</a:t>
            </a:r>
            <a:endParaRPr lang="en-US" altLang="zh-CN" b="1" dirty="0">
              <a:solidFill>
                <a:srgbClr val="0070C0"/>
              </a:solidFill>
            </a:endParaRPr>
          </a:p>
          <a:p>
            <a:r>
              <a:rPr lang="en-US" altLang="zh-CN" b="1" dirty="0" err="1" smtClean="0"/>
              <a:t>hWnd</a:t>
            </a:r>
            <a:r>
              <a:rPr lang="en-US" altLang="zh-CN" b="1" dirty="0" smtClean="0"/>
              <a:t>=</a:t>
            </a:r>
            <a:r>
              <a:rPr lang="en-US" altLang="zh-CN" b="1" dirty="0" err="1" smtClean="0"/>
              <a:t>CreateWindow</a:t>
            </a:r>
            <a:r>
              <a:rPr lang="en-US" altLang="zh-CN" b="1" dirty="0"/>
              <a:t>("4_9</a:t>
            </a:r>
            <a:r>
              <a:rPr lang="en-US" altLang="zh-CN" b="1" dirty="0" smtClean="0"/>
              <a:t>",		//</a:t>
            </a:r>
            <a:r>
              <a:rPr lang="zh-CN" altLang="en-US" b="1" dirty="0"/>
              <a:t>窗口类名</a:t>
            </a:r>
            <a:r>
              <a:rPr lang="en-US" altLang="zh-CN" b="1" dirty="0"/>
              <a:t>.</a:t>
            </a:r>
            <a:endParaRPr lang="zh-CN" altLang="en-US" b="1" dirty="0"/>
          </a:p>
          <a:p>
            <a:r>
              <a:rPr lang="en-US" altLang="zh-CN" b="1" dirty="0"/>
              <a:t>"4_9</a:t>
            </a:r>
            <a:r>
              <a:rPr lang="en-US" altLang="zh-CN" b="1" dirty="0" smtClean="0"/>
              <a:t>",						//</a:t>
            </a:r>
            <a:r>
              <a:rPr lang="zh-CN" altLang="en-US" b="1" dirty="0"/>
              <a:t>标题名</a:t>
            </a:r>
            <a:r>
              <a:rPr lang="en-US" altLang="zh-CN" b="1" dirty="0"/>
              <a:t>.</a:t>
            </a:r>
            <a:endParaRPr lang="zh-CN" altLang="en-US" b="1" dirty="0"/>
          </a:p>
          <a:p>
            <a:r>
              <a:rPr lang="en-US" altLang="zh-CN" b="1" dirty="0"/>
              <a:t>WS_OVERLAPPEDWINDOW</a:t>
            </a:r>
            <a:r>
              <a:rPr lang="en-US" altLang="zh-CN" b="1" dirty="0" smtClean="0"/>
              <a:t>,	//</a:t>
            </a:r>
            <a:r>
              <a:rPr lang="zh-CN" altLang="en-US" b="1" dirty="0"/>
              <a:t>带标题栏</a:t>
            </a:r>
            <a:r>
              <a:rPr lang="en-US" altLang="zh-CN" b="1" dirty="0"/>
              <a:t>,</a:t>
            </a:r>
            <a:r>
              <a:rPr lang="zh-CN" altLang="en-US" b="1" dirty="0"/>
              <a:t>最大和最小按钮的窗口</a:t>
            </a:r>
            <a:r>
              <a:rPr lang="en-US" altLang="zh-CN" b="1" dirty="0"/>
              <a:t>.</a:t>
            </a:r>
            <a:endParaRPr lang="zh-CN" altLang="en-US" b="1" dirty="0"/>
          </a:p>
          <a:p>
            <a:r>
              <a:rPr lang="en-US" altLang="zh-CN" b="1" dirty="0"/>
              <a:t>CW_USEDEFAULT</a:t>
            </a:r>
            <a:r>
              <a:rPr lang="en-US" altLang="zh-CN" b="1" dirty="0" smtClean="0"/>
              <a:t>,			//</a:t>
            </a:r>
            <a:r>
              <a:rPr lang="zh-CN" altLang="en-US" b="1" dirty="0"/>
              <a:t>窗口左上角坐标</a:t>
            </a:r>
            <a:r>
              <a:rPr lang="en-US" altLang="zh-CN" b="1" dirty="0"/>
              <a:t>.</a:t>
            </a:r>
            <a:endParaRPr lang="zh-CN" altLang="en-US" b="1" dirty="0"/>
          </a:p>
          <a:p>
            <a:r>
              <a:rPr lang="en-US" altLang="zh-CN" b="1" dirty="0"/>
              <a:t>0,</a:t>
            </a:r>
          </a:p>
          <a:p>
            <a:r>
              <a:rPr lang="en-US" altLang="zh-CN" b="1" dirty="0"/>
              <a:t>600</a:t>
            </a:r>
            <a:r>
              <a:rPr lang="en-US" altLang="zh-CN" b="1" dirty="0" smtClean="0"/>
              <a:t>,					//</a:t>
            </a:r>
            <a:r>
              <a:rPr lang="zh-CN" altLang="en-US" b="1" dirty="0"/>
              <a:t>采用宽度为</a:t>
            </a:r>
            <a:r>
              <a:rPr lang="en-US" altLang="zh-CN" b="1" dirty="0"/>
              <a:t>450</a:t>
            </a:r>
            <a:r>
              <a:rPr lang="zh-CN" altLang="en-US" b="1" dirty="0"/>
              <a:t>，高度为</a:t>
            </a:r>
            <a:r>
              <a:rPr lang="en-US" altLang="zh-CN" b="1" dirty="0"/>
              <a:t>600.</a:t>
            </a:r>
            <a:endParaRPr lang="zh-CN" altLang="en-US" b="1" dirty="0"/>
          </a:p>
          <a:p>
            <a:r>
              <a:rPr lang="en-US" altLang="zh-CN" b="1" dirty="0"/>
              <a:t>450,</a:t>
            </a:r>
          </a:p>
          <a:p>
            <a:r>
              <a:rPr lang="en-US" altLang="zh-CN" b="1" dirty="0"/>
              <a:t>NULL</a:t>
            </a:r>
            <a:r>
              <a:rPr lang="en-US" altLang="zh-CN" b="1" dirty="0" smtClean="0"/>
              <a:t>,				//</a:t>
            </a:r>
            <a:r>
              <a:rPr lang="zh-CN" altLang="en-US" b="1" dirty="0"/>
              <a:t>无父窗口</a:t>
            </a:r>
            <a:r>
              <a:rPr lang="en-US" altLang="zh-CN" b="1" dirty="0"/>
              <a:t>.</a:t>
            </a:r>
            <a:endParaRPr lang="zh-CN" altLang="en-US" b="1" dirty="0"/>
          </a:p>
          <a:p>
            <a:r>
              <a:rPr lang="en-US" altLang="zh-CN" b="1" dirty="0"/>
              <a:t>NULL</a:t>
            </a:r>
            <a:r>
              <a:rPr lang="en-US" altLang="zh-CN" b="1" dirty="0" smtClean="0"/>
              <a:t>,				//</a:t>
            </a:r>
            <a:r>
              <a:rPr lang="zh-CN" altLang="en-US" b="1" dirty="0"/>
              <a:t>无主菜单</a:t>
            </a:r>
            <a:r>
              <a:rPr lang="en-US" altLang="zh-CN" b="1" dirty="0"/>
              <a:t>.</a:t>
            </a:r>
            <a:endParaRPr lang="zh-CN" altLang="en-US" b="1" dirty="0"/>
          </a:p>
          <a:p>
            <a:r>
              <a:rPr lang="en-US" altLang="zh-CN" b="1" dirty="0" err="1"/>
              <a:t>hInstance</a:t>
            </a:r>
            <a:r>
              <a:rPr lang="en-US" altLang="zh-CN" b="1" dirty="0" smtClean="0"/>
              <a:t>,				//</a:t>
            </a:r>
            <a:r>
              <a:rPr lang="zh-CN" altLang="en-US" b="1" dirty="0"/>
              <a:t>当前实例句柄</a:t>
            </a:r>
            <a:r>
              <a:rPr lang="en-US" altLang="zh-CN" b="1" dirty="0"/>
              <a:t>.</a:t>
            </a:r>
            <a:endParaRPr lang="zh-CN" altLang="en-US" b="1" dirty="0"/>
          </a:p>
          <a:p>
            <a:r>
              <a:rPr lang="en-US" altLang="zh-CN" b="1" dirty="0"/>
              <a:t>NULL</a:t>
            </a:r>
            <a:r>
              <a:rPr lang="en-US" altLang="zh-CN" b="1" dirty="0" smtClean="0"/>
              <a:t>);				//</a:t>
            </a:r>
            <a:r>
              <a:rPr lang="zh-CN" altLang="en-US" b="1" dirty="0"/>
              <a:t>不要此参数</a:t>
            </a:r>
            <a:r>
              <a:rPr lang="en-US" altLang="zh-CN" b="1" dirty="0"/>
              <a:t>.</a:t>
            </a:r>
            <a:endParaRPr lang="zh-CN" altLang="en-US" b="1" dirty="0"/>
          </a:p>
          <a:p>
            <a:r>
              <a:rPr lang="en-US" altLang="zh-CN" b="1" dirty="0" err="1"/>
              <a:t>ShowWindow</a:t>
            </a:r>
            <a:r>
              <a:rPr lang="en-US" altLang="zh-CN" b="1" dirty="0"/>
              <a:t>(</a:t>
            </a:r>
            <a:r>
              <a:rPr lang="en-US" altLang="zh-CN" b="1" dirty="0" err="1"/>
              <a:t>hWnd,nCmdShow</a:t>
            </a:r>
            <a:r>
              <a:rPr lang="en-US" altLang="zh-CN" b="1" dirty="0" smtClean="0"/>
              <a:t>);	//</a:t>
            </a:r>
            <a:r>
              <a:rPr lang="zh-CN" altLang="en-US" b="1" dirty="0"/>
              <a:t>显示窗口</a:t>
            </a:r>
            <a:r>
              <a:rPr lang="en-US" altLang="zh-CN" b="1" dirty="0" smtClean="0"/>
              <a:t>.</a:t>
            </a:r>
            <a:endParaRPr lang="zh-CN" altLang="en-US" b="1" dirty="0"/>
          </a:p>
        </p:txBody>
      </p:sp>
    </p:spTree>
    <p:extLst>
      <p:ext uri="{BB962C8B-B14F-4D97-AF65-F5344CB8AC3E}">
        <p14:creationId xmlns:p14="http://schemas.microsoft.com/office/powerpoint/2010/main" val="21206938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76</a:t>
            </a:fld>
            <a:endParaRPr lang="en-US" altLang="zh-CN"/>
          </a:p>
        </p:txBody>
      </p:sp>
      <p:sp>
        <p:nvSpPr>
          <p:cNvPr id="3" name="文本框 2"/>
          <p:cNvSpPr txBox="1"/>
          <p:nvPr/>
        </p:nvSpPr>
        <p:spPr>
          <a:xfrm>
            <a:off x="56456" y="441240"/>
            <a:ext cx="9777535" cy="5940088"/>
          </a:xfrm>
          <a:prstGeom prst="rect">
            <a:avLst/>
          </a:prstGeom>
          <a:noFill/>
        </p:spPr>
        <p:txBody>
          <a:bodyPr wrap="square" rtlCol="0">
            <a:spAutoFit/>
          </a:bodyPr>
          <a:lstStyle/>
          <a:p>
            <a:r>
              <a:rPr lang="en-US" altLang="zh-CN" b="1" dirty="0" err="1" smtClean="0"/>
              <a:t>UpdateWindow</a:t>
            </a:r>
            <a:r>
              <a:rPr lang="en-US" altLang="zh-CN" b="1" dirty="0" smtClean="0"/>
              <a:t>(</a:t>
            </a:r>
            <a:r>
              <a:rPr lang="en-US" altLang="zh-CN" b="1" dirty="0" err="1" smtClean="0"/>
              <a:t>hWnd</a:t>
            </a:r>
            <a:r>
              <a:rPr lang="en-US" altLang="zh-CN" b="1" dirty="0" smtClean="0"/>
              <a:t>);		//</a:t>
            </a:r>
            <a:r>
              <a:rPr lang="zh-CN" altLang="en-US" b="1" dirty="0"/>
              <a:t>更新并绘制用户区</a:t>
            </a:r>
            <a:r>
              <a:rPr lang="en-US" altLang="zh-CN" b="1" dirty="0"/>
              <a:t>.</a:t>
            </a:r>
            <a:endParaRPr lang="zh-CN" altLang="en-US" b="1" dirty="0"/>
          </a:p>
          <a:p>
            <a:r>
              <a:rPr lang="en-US" altLang="zh-CN" b="1" dirty="0" smtClean="0"/>
              <a:t>while(</a:t>
            </a:r>
            <a:r>
              <a:rPr lang="en-US" altLang="zh-CN" b="1" dirty="0" err="1" smtClean="0"/>
              <a:t>GetMessage</a:t>
            </a:r>
            <a:r>
              <a:rPr lang="en-US" altLang="zh-CN" b="1" dirty="0"/>
              <a:t>(&amp;Message,0,0,0))</a:t>
            </a:r>
          </a:p>
          <a:p>
            <a:r>
              <a:rPr lang="en-US" altLang="zh-CN" b="1" dirty="0" smtClean="0"/>
              <a:t>{ </a:t>
            </a:r>
            <a:r>
              <a:rPr lang="en-US" altLang="zh-CN" b="1" dirty="0" err="1" smtClean="0"/>
              <a:t>TranslateMessage</a:t>
            </a:r>
            <a:r>
              <a:rPr lang="en-US" altLang="zh-CN" b="1" dirty="0"/>
              <a:t>(&amp;Message);//</a:t>
            </a:r>
            <a:r>
              <a:rPr lang="zh-CN" altLang="en-US" b="1" dirty="0"/>
              <a:t>消息循环</a:t>
            </a:r>
            <a:r>
              <a:rPr lang="en-US" altLang="zh-CN" b="1" dirty="0"/>
              <a:t>.</a:t>
            </a:r>
            <a:endParaRPr lang="zh-CN" altLang="en-US" b="1" dirty="0"/>
          </a:p>
          <a:p>
            <a:r>
              <a:rPr lang="en-US" altLang="zh-CN" b="1" dirty="0" smtClean="0"/>
              <a:t>   </a:t>
            </a:r>
            <a:r>
              <a:rPr lang="en-US" altLang="zh-CN" b="1" dirty="0" err="1" smtClean="0"/>
              <a:t>DispatchMessage</a:t>
            </a:r>
            <a:r>
              <a:rPr lang="en-US" altLang="zh-CN" b="1" dirty="0"/>
              <a:t>(&amp;Message);</a:t>
            </a:r>
          </a:p>
          <a:p>
            <a:r>
              <a:rPr lang="en-US" altLang="zh-CN" b="1" dirty="0" smtClean="0"/>
              <a:t> }</a:t>
            </a:r>
            <a:endParaRPr lang="en-US" altLang="zh-CN" b="1" dirty="0"/>
          </a:p>
          <a:p>
            <a:r>
              <a:rPr lang="en-US" altLang="zh-CN" b="1" dirty="0"/>
              <a:t>return </a:t>
            </a:r>
            <a:r>
              <a:rPr lang="en-US" altLang="zh-CN" b="1" dirty="0" err="1"/>
              <a:t>Message.wParam</a:t>
            </a:r>
            <a:r>
              <a:rPr lang="en-US" altLang="zh-CN" b="1" dirty="0"/>
              <a:t>;</a:t>
            </a:r>
          </a:p>
          <a:p>
            <a:r>
              <a:rPr lang="en-US" altLang="zh-CN" b="1" dirty="0"/>
              <a:t>}</a:t>
            </a:r>
          </a:p>
          <a:p>
            <a:endParaRPr lang="zh-CN" altLang="en-US" b="1" dirty="0"/>
          </a:p>
          <a:p>
            <a:r>
              <a:rPr lang="en-US" altLang="zh-CN" sz="2000" b="1" dirty="0"/>
              <a:t>long WINAPI </a:t>
            </a:r>
            <a:r>
              <a:rPr lang="en-US" altLang="zh-CN" sz="2000" b="1" dirty="0" err="1"/>
              <a:t>WndProc</a:t>
            </a:r>
            <a:r>
              <a:rPr lang="en-US" altLang="zh-CN" sz="2000" b="1" dirty="0"/>
              <a:t>(HWND </a:t>
            </a:r>
            <a:r>
              <a:rPr lang="en-US" altLang="zh-CN" sz="2000" b="1" dirty="0" err="1" smtClean="0"/>
              <a:t>hWnd,UINT</a:t>
            </a:r>
            <a:r>
              <a:rPr lang="en-US" altLang="zh-CN" sz="2000" b="1" dirty="0" smtClean="0"/>
              <a:t> </a:t>
            </a:r>
            <a:r>
              <a:rPr lang="en-US" altLang="zh-CN" sz="2000" b="1" dirty="0" err="1" smtClean="0"/>
              <a:t>iMessage,UINT</a:t>
            </a:r>
            <a:r>
              <a:rPr lang="en-US" altLang="zh-CN" sz="2000" b="1" dirty="0" smtClean="0"/>
              <a:t> </a:t>
            </a:r>
            <a:r>
              <a:rPr lang="en-US" altLang="zh-CN" sz="2000" b="1" dirty="0" err="1" smtClean="0"/>
              <a:t>wParam,LONG</a:t>
            </a:r>
            <a:r>
              <a:rPr lang="en-US" altLang="zh-CN" sz="2000" b="1" dirty="0" smtClean="0"/>
              <a:t> </a:t>
            </a:r>
            <a:r>
              <a:rPr lang="en-US" altLang="zh-CN" sz="2000" b="1" dirty="0" err="1"/>
              <a:t>lParam</a:t>
            </a:r>
            <a:r>
              <a:rPr lang="en-US" altLang="zh-CN" sz="2000" b="1" dirty="0" smtClean="0"/>
              <a:t>)</a:t>
            </a:r>
            <a:endParaRPr lang="zh-CN" altLang="en-US" sz="2000" b="1" dirty="0"/>
          </a:p>
          <a:p>
            <a:r>
              <a:rPr lang="en-US" altLang="zh-CN" b="1" dirty="0"/>
              <a:t>{</a:t>
            </a:r>
          </a:p>
          <a:p>
            <a:r>
              <a:rPr lang="en-US" altLang="zh-CN" b="1" dirty="0"/>
              <a:t>HDC</a:t>
            </a:r>
            <a:r>
              <a:rPr lang="zh-CN" altLang="en-US" b="1" dirty="0"/>
              <a:t> </a:t>
            </a:r>
            <a:r>
              <a:rPr lang="en-US" altLang="zh-CN" b="1" dirty="0" err="1"/>
              <a:t>hDC</a:t>
            </a:r>
            <a:r>
              <a:rPr lang="en-US" altLang="zh-CN" b="1" dirty="0" smtClean="0"/>
              <a:t>;		//</a:t>
            </a:r>
            <a:r>
              <a:rPr lang="zh-CN" altLang="en-US" b="1" dirty="0"/>
              <a:t>定义设备环境句柄</a:t>
            </a:r>
            <a:r>
              <a:rPr lang="en-US" altLang="zh-CN" b="1" dirty="0"/>
              <a:t>.</a:t>
            </a:r>
            <a:endParaRPr lang="zh-CN" altLang="en-US" b="1" dirty="0"/>
          </a:p>
          <a:p>
            <a:r>
              <a:rPr lang="en-US" altLang="zh-CN" b="1" dirty="0"/>
              <a:t>HBRUSH </a:t>
            </a:r>
            <a:r>
              <a:rPr lang="en-US" altLang="zh-CN" b="1" dirty="0" err="1"/>
              <a:t>hBrush</a:t>
            </a:r>
            <a:r>
              <a:rPr lang="en-US" altLang="zh-CN" b="1" dirty="0" smtClean="0"/>
              <a:t>;	//</a:t>
            </a:r>
            <a:r>
              <a:rPr lang="zh-CN" altLang="en-US" b="1" dirty="0"/>
              <a:t>定义画刷句柄</a:t>
            </a:r>
          </a:p>
          <a:p>
            <a:r>
              <a:rPr lang="en-US" altLang="zh-CN" b="1" dirty="0"/>
              <a:t>HPEN</a:t>
            </a:r>
            <a:r>
              <a:rPr lang="zh-CN" altLang="en-US" b="1" dirty="0"/>
              <a:t> </a:t>
            </a:r>
            <a:r>
              <a:rPr lang="en-US" altLang="zh-CN" b="1" dirty="0" err="1"/>
              <a:t>hPen</a:t>
            </a:r>
            <a:r>
              <a:rPr lang="en-US" altLang="zh-CN" b="1" dirty="0" smtClean="0"/>
              <a:t>;		//</a:t>
            </a:r>
            <a:r>
              <a:rPr lang="zh-CN" altLang="en-US" b="1" dirty="0"/>
              <a:t>定义画笔句柄</a:t>
            </a:r>
          </a:p>
          <a:p>
            <a:r>
              <a:rPr lang="en-US" altLang="zh-CN" b="1" dirty="0"/>
              <a:t>PAINTSTRUCT </a:t>
            </a:r>
            <a:r>
              <a:rPr lang="en-US" altLang="zh-CN" b="1" dirty="0" err="1"/>
              <a:t>PtStr</a:t>
            </a:r>
            <a:r>
              <a:rPr lang="en-US" altLang="zh-CN" b="1" dirty="0" smtClean="0"/>
              <a:t>;	//</a:t>
            </a:r>
            <a:r>
              <a:rPr lang="zh-CN" altLang="en-US" b="1" dirty="0"/>
              <a:t>定义包含绘图信息的结构体变量</a:t>
            </a:r>
          </a:p>
          <a:p>
            <a:r>
              <a:rPr lang="en-US" altLang="zh-CN" b="1" dirty="0" err="1"/>
              <a:t>int</a:t>
            </a:r>
            <a:r>
              <a:rPr lang="en-US" altLang="zh-CN" b="1" dirty="0"/>
              <a:t> </a:t>
            </a:r>
            <a:r>
              <a:rPr lang="en-US" altLang="zh-CN" b="1" dirty="0" err="1"/>
              <a:t>nCentreX,nCentreY</a:t>
            </a:r>
            <a:r>
              <a:rPr lang="en-US" altLang="zh-CN" b="1" dirty="0" smtClean="0"/>
              <a:t>;	//</a:t>
            </a:r>
            <a:r>
              <a:rPr lang="zh-CN" altLang="en-US" b="1" dirty="0"/>
              <a:t>定义</a:t>
            </a:r>
            <a:r>
              <a:rPr lang="en-US" altLang="zh-CN" b="1" dirty="0"/>
              <a:t>3</a:t>
            </a:r>
            <a:r>
              <a:rPr lang="zh-CN" altLang="en-US" b="1" dirty="0"/>
              <a:t>个叶片的圆心的坐标</a:t>
            </a:r>
            <a:r>
              <a:rPr lang="en-US" altLang="zh-CN" b="1" dirty="0"/>
              <a:t>.</a:t>
            </a:r>
            <a:endParaRPr lang="zh-CN" altLang="en-US" b="1" dirty="0"/>
          </a:p>
          <a:p>
            <a:r>
              <a:rPr lang="en-US" altLang="zh-CN" b="1" dirty="0"/>
              <a:t>double </a:t>
            </a:r>
            <a:r>
              <a:rPr lang="en-US" altLang="zh-CN" b="1" dirty="0" err="1"/>
              <a:t>fAngle</a:t>
            </a:r>
            <a:r>
              <a:rPr lang="en-US" altLang="zh-CN" b="1" dirty="0" smtClean="0"/>
              <a:t>;</a:t>
            </a:r>
            <a:endParaRPr lang="en-US" altLang="zh-CN" b="1" dirty="0"/>
          </a:p>
        </p:txBody>
      </p:sp>
    </p:spTree>
    <p:extLst>
      <p:ext uri="{BB962C8B-B14F-4D97-AF65-F5344CB8AC3E}">
        <p14:creationId xmlns:p14="http://schemas.microsoft.com/office/powerpoint/2010/main" val="40065729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77</a:t>
            </a:fld>
            <a:endParaRPr lang="en-US" altLang="zh-CN"/>
          </a:p>
        </p:txBody>
      </p:sp>
      <p:sp>
        <p:nvSpPr>
          <p:cNvPr id="3" name="文本框 2"/>
          <p:cNvSpPr txBox="1"/>
          <p:nvPr/>
        </p:nvSpPr>
        <p:spPr>
          <a:xfrm>
            <a:off x="56456" y="44624"/>
            <a:ext cx="9777535" cy="5570756"/>
          </a:xfrm>
          <a:prstGeom prst="rect">
            <a:avLst/>
          </a:prstGeom>
          <a:noFill/>
        </p:spPr>
        <p:txBody>
          <a:bodyPr wrap="square" rtlCol="0">
            <a:spAutoFit/>
          </a:bodyPr>
          <a:lstStyle/>
          <a:p>
            <a:r>
              <a:rPr lang="en-US" altLang="zh-CN" b="1" dirty="0" smtClean="0"/>
              <a:t>switch(</a:t>
            </a:r>
            <a:r>
              <a:rPr lang="en-US" altLang="zh-CN" b="1" dirty="0" err="1" smtClean="0"/>
              <a:t>iMessage</a:t>
            </a:r>
            <a:r>
              <a:rPr lang="en-US" altLang="zh-CN" b="1" dirty="0"/>
              <a:t>)</a:t>
            </a:r>
          </a:p>
          <a:p>
            <a:r>
              <a:rPr lang="en-US" altLang="zh-CN" b="1" dirty="0"/>
              <a:t>{</a:t>
            </a:r>
          </a:p>
          <a:p>
            <a:r>
              <a:rPr lang="en-US" altLang="zh-CN" b="1" dirty="0">
                <a:solidFill>
                  <a:srgbClr val="FF0000"/>
                </a:solidFill>
              </a:rPr>
              <a:t>case WM_PAINT</a:t>
            </a:r>
            <a:r>
              <a:rPr lang="en-US" altLang="zh-CN" b="1" dirty="0" smtClean="0">
                <a:solidFill>
                  <a:srgbClr val="FF0000"/>
                </a:solidFill>
              </a:rPr>
              <a:t>:	//</a:t>
            </a:r>
            <a:r>
              <a:rPr lang="zh-CN" altLang="en-US" b="1" dirty="0">
                <a:solidFill>
                  <a:srgbClr val="FF0000"/>
                </a:solidFill>
              </a:rPr>
              <a:t>处理绘图消息</a:t>
            </a:r>
            <a:r>
              <a:rPr lang="en-US" altLang="zh-CN" b="1" dirty="0"/>
              <a:t>.</a:t>
            </a:r>
            <a:endParaRPr lang="zh-CN" altLang="en-US" b="1" dirty="0"/>
          </a:p>
          <a:p>
            <a:r>
              <a:rPr lang="en-US" altLang="zh-CN" b="1" dirty="0" err="1"/>
              <a:t>hDC</a:t>
            </a:r>
            <a:r>
              <a:rPr lang="en-US" altLang="zh-CN" b="1" dirty="0"/>
              <a:t>=</a:t>
            </a:r>
            <a:r>
              <a:rPr lang="en-US" altLang="zh-CN" b="1" dirty="0" err="1"/>
              <a:t>BeginPaint</a:t>
            </a:r>
            <a:r>
              <a:rPr lang="en-US" altLang="zh-CN" b="1" dirty="0"/>
              <a:t>(</a:t>
            </a:r>
            <a:r>
              <a:rPr lang="en-US" altLang="zh-CN" b="1" dirty="0" err="1"/>
              <a:t>hWnd</a:t>
            </a:r>
            <a:r>
              <a:rPr lang="en-US" altLang="zh-CN" b="1" dirty="0"/>
              <a:t>,&amp;</a:t>
            </a:r>
            <a:r>
              <a:rPr lang="en-US" altLang="zh-CN" b="1" dirty="0" err="1"/>
              <a:t>PtStr</a:t>
            </a:r>
            <a:r>
              <a:rPr lang="en-US" altLang="zh-CN" b="1" dirty="0" smtClean="0"/>
              <a:t>);	//</a:t>
            </a:r>
            <a:r>
              <a:rPr lang="zh-CN" altLang="en-US" b="1" dirty="0"/>
              <a:t>获得设备环境指针</a:t>
            </a:r>
            <a:r>
              <a:rPr lang="en-US" altLang="zh-CN" b="1" dirty="0"/>
              <a:t>.</a:t>
            </a:r>
            <a:endParaRPr lang="zh-CN" altLang="en-US" b="1" dirty="0"/>
          </a:p>
          <a:p>
            <a:r>
              <a:rPr lang="en-US" altLang="zh-CN" b="1" dirty="0" err="1"/>
              <a:t>SetMapMode</a:t>
            </a:r>
            <a:r>
              <a:rPr lang="en-US" altLang="zh-CN" b="1" dirty="0"/>
              <a:t>(</a:t>
            </a:r>
            <a:r>
              <a:rPr lang="en-US" altLang="zh-CN" b="1" dirty="0" err="1"/>
              <a:t>hDC,MM_ANISOTROPIC</a:t>
            </a:r>
            <a:r>
              <a:rPr lang="en-US" altLang="zh-CN" b="1" dirty="0" smtClean="0"/>
              <a:t>);	//</a:t>
            </a:r>
            <a:r>
              <a:rPr lang="zh-CN" altLang="en-US" b="1" dirty="0"/>
              <a:t>设置映射模式</a:t>
            </a:r>
            <a:r>
              <a:rPr lang="en-US" altLang="zh-CN" b="1" dirty="0"/>
              <a:t>.</a:t>
            </a:r>
            <a:endParaRPr lang="zh-CN" altLang="en-US" b="1" dirty="0"/>
          </a:p>
          <a:p>
            <a:r>
              <a:rPr lang="en-US" altLang="zh-CN" b="1" dirty="0" err="1"/>
              <a:t>SetWindowExtEx</a:t>
            </a:r>
            <a:r>
              <a:rPr lang="en-US" altLang="zh-CN" b="1" dirty="0"/>
              <a:t>(hDC,400,300,NULL</a:t>
            </a:r>
            <a:r>
              <a:rPr lang="en-US" altLang="zh-CN" b="1" dirty="0" smtClean="0"/>
              <a:t>);	//</a:t>
            </a:r>
            <a:r>
              <a:rPr lang="zh-CN" altLang="en-US" b="1" dirty="0"/>
              <a:t>设置窗口区域</a:t>
            </a:r>
            <a:r>
              <a:rPr lang="en-US" altLang="zh-CN" b="1" dirty="0"/>
              <a:t>.</a:t>
            </a:r>
            <a:r>
              <a:rPr lang="zh-CN" altLang="en-US" b="1" dirty="0"/>
              <a:t>逻辑单位</a:t>
            </a:r>
            <a:r>
              <a:rPr lang="en-US" altLang="zh-CN" b="1" dirty="0"/>
              <a:t>.</a:t>
            </a:r>
            <a:endParaRPr lang="zh-CN" altLang="en-US" b="1" dirty="0"/>
          </a:p>
          <a:p>
            <a:r>
              <a:rPr lang="en-US" altLang="zh-CN" b="1" dirty="0" err="1"/>
              <a:t>SetViewportExtEx</a:t>
            </a:r>
            <a:r>
              <a:rPr lang="en-US" altLang="zh-CN" b="1" dirty="0"/>
              <a:t>(hDC,600,450,NULL</a:t>
            </a:r>
            <a:r>
              <a:rPr lang="en-US" altLang="zh-CN" b="1" dirty="0" smtClean="0"/>
              <a:t>);	//</a:t>
            </a:r>
            <a:r>
              <a:rPr lang="zh-CN" altLang="en-US" b="1" dirty="0"/>
              <a:t>设置视口区域</a:t>
            </a:r>
            <a:r>
              <a:rPr lang="en-US" altLang="zh-CN" b="1" dirty="0"/>
              <a:t>.</a:t>
            </a:r>
            <a:r>
              <a:rPr lang="zh-CN" altLang="en-US" b="1" dirty="0"/>
              <a:t>物理单位</a:t>
            </a:r>
            <a:r>
              <a:rPr lang="en-US" altLang="zh-CN" b="1" dirty="0"/>
              <a:t>.</a:t>
            </a:r>
            <a:endParaRPr lang="zh-CN" altLang="en-US" b="1" dirty="0"/>
          </a:p>
          <a:p>
            <a:r>
              <a:rPr lang="en-US" altLang="zh-CN" sz="2000" b="1" dirty="0" err="1">
                <a:latin typeface="+mn-ea"/>
                <a:ea typeface="+mn-ea"/>
              </a:rPr>
              <a:t>SetViewportOrgEx</a:t>
            </a:r>
            <a:r>
              <a:rPr lang="en-US" altLang="zh-CN" sz="2000" b="1" dirty="0">
                <a:latin typeface="+mn-ea"/>
                <a:ea typeface="+mn-ea"/>
              </a:rPr>
              <a:t>(hDC,300,200,NULL</a:t>
            </a:r>
            <a:r>
              <a:rPr lang="en-US" altLang="zh-CN" sz="2000" b="1" dirty="0" smtClean="0">
                <a:latin typeface="+mn-ea"/>
                <a:ea typeface="+mn-ea"/>
              </a:rPr>
              <a:t>);	//</a:t>
            </a:r>
            <a:r>
              <a:rPr lang="zh-CN" altLang="en-US" sz="2000" b="1" dirty="0">
                <a:latin typeface="+mn-ea"/>
                <a:ea typeface="+mn-ea"/>
              </a:rPr>
              <a:t>设置视口原点坐标为</a:t>
            </a:r>
            <a:r>
              <a:rPr lang="en-US" altLang="zh-CN" sz="2000" b="1" dirty="0">
                <a:latin typeface="+mn-ea"/>
                <a:ea typeface="+mn-ea"/>
              </a:rPr>
              <a:t>(300,200).</a:t>
            </a:r>
            <a:r>
              <a:rPr lang="zh-CN" altLang="en-US" sz="2000" b="1" dirty="0">
                <a:latin typeface="+mn-ea"/>
                <a:ea typeface="+mn-ea"/>
              </a:rPr>
              <a:t>物理单位</a:t>
            </a:r>
            <a:r>
              <a:rPr lang="en-US" altLang="zh-CN" sz="2000" b="1" dirty="0">
                <a:latin typeface="+mn-ea"/>
                <a:ea typeface="+mn-ea"/>
              </a:rPr>
              <a:t>.</a:t>
            </a:r>
            <a:endParaRPr lang="zh-CN" altLang="en-US" sz="2000" b="1" dirty="0">
              <a:latin typeface="+mn-ea"/>
              <a:ea typeface="+mn-ea"/>
            </a:endParaRPr>
          </a:p>
          <a:p>
            <a:r>
              <a:rPr lang="en-US" altLang="zh-CN" b="1" dirty="0"/>
              <a:t>//</a:t>
            </a:r>
            <a:r>
              <a:rPr lang="zh-CN" altLang="en-US" b="1" dirty="0"/>
              <a:t>绘制外圆。</a:t>
            </a:r>
          </a:p>
          <a:p>
            <a:r>
              <a:rPr lang="en-US" altLang="zh-CN" b="1" dirty="0" err="1"/>
              <a:t>hPen</a:t>
            </a:r>
            <a:r>
              <a:rPr lang="en-US" altLang="zh-CN" b="1" dirty="0"/>
              <a:t> = (HPEN)</a:t>
            </a:r>
            <a:r>
              <a:rPr lang="en-US" altLang="zh-CN" b="1" dirty="0" err="1"/>
              <a:t>GetStockObject</a:t>
            </a:r>
            <a:r>
              <a:rPr lang="en-US" altLang="zh-CN" b="1" dirty="0"/>
              <a:t>(BLACK_PEN);</a:t>
            </a:r>
          </a:p>
          <a:p>
            <a:r>
              <a:rPr lang="en-US" altLang="zh-CN" b="1" dirty="0" err="1"/>
              <a:t>SelectObject</a:t>
            </a:r>
            <a:r>
              <a:rPr lang="en-US" altLang="zh-CN" b="1" dirty="0"/>
              <a:t>(</a:t>
            </a:r>
            <a:r>
              <a:rPr lang="en-US" altLang="zh-CN" b="1" dirty="0" err="1"/>
              <a:t>hDC,hPen</a:t>
            </a:r>
            <a:r>
              <a:rPr lang="en-US" altLang="zh-CN" b="1" dirty="0"/>
              <a:t>);</a:t>
            </a:r>
          </a:p>
          <a:p>
            <a:r>
              <a:rPr lang="en-US" altLang="zh-CN" b="1" dirty="0"/>
              <a:t>Ellipse(hDC,-100,-100,100,100);</a:t>
            </a:r>
          </a:p>
          <a:p>
            <a:r>
              <a:rPr lang="en-US" altLang="zh-CN" b="1" dirty="0"/>
              <a:t>//</a:t>
            </a:r>
            <a:r>
              <a:rPr lang="zh-CN" altLang="en-US" b="1" dirty="0"/>
              <a:t>绘制风车的叶片。</a:t>
            </a:r>
          </a:p>
          <a:p>
            <a:r>
              <a:rPr lang="en-US" altLang="zh-CN" b="1" dirty="0" err="1"/>
              <a:t>hBrush</a:t>
            </a:r>
            <a:r>
              <a:rPr lang="en-US" altLang="zh-CN" b="1" dirty="0"/>
              <a:t> = </a:t>
            </a:r>
            <a:r>
              <a:rPr lang="en-US" altLang="zh-CN" b="1" dirty="0" err="1"/>
              <a:t>CreateSolidBrush</a:t>
            </a:r>
            <a:r>
              <a:rPr lang="en-US" altLang="zh-CN" b="1" dirty="0"/>
              <a:t>(RGB(255,0,0));//</a:t>
            </a:r>
            <a:r>
              <a:rPr lang="zh-CN" altLang="en-US" b="1" dirty="0"/>
              <a:t>画红色的叶片</a:t>
            </a:r>
            <a:r>
              <a:rPr lang="en-US" altLang="zh-CN" b="1" dirty="0"/>
              <a:t>.</a:t>
            </a:r>
            <a:endParaRPr lang="zh-CN" altLang="en-US" b="1" dirty="0"/>
          </a:p>
          <a:p>
            <a:r>
              <a:rPr lang="en-US" altLang="zh-CN" b="1" dirty="0" err="1"/>
              <a:t>SelectObject</a:t>
            </a:r>
            <a:r>
              <a:rPr lang="en-US" altLang="zh-CN" b="1" dirty="0"/>
              <a:t>(</a:t>
            </a:r>
            <a:r>
              <a:rPr lang="en-US" altLang="zh-CN" b="1" dirty="0" err="1"/>
              <a:t>hDC,hBrush</a:t>
            </a:r>
            <a:r>
              <a:rPr lang="en-US" altLang="zh-CN" b="1" dirty="0" smtClean="0"/>
              <a:t>);</a:t>
            </a:r>
            <a:endParaRPr lang="en-US" altLang="zh-CN" b="1" dirty="0"/>
          </a:p>
        </p:txBody>
      </p:sp>
    </p:spTree>
    <p:extLst>
      <p:ext uri="{BB962C8B-B14F-4D97-AF65-F5344CB8AC3E}">
        <p14:creationId xmlns:p14="http://schemas.microsoft.com/office/powerpoint/2010/main" val="382551686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78</a:t>
            </a:fld>
            <a:endParaRPr lang="en-US" altLang="zh-CN"/>
          </a:p>
        </p:txBody>
      </p:sp>
      <p:sp>
        <p:nvSpPr>
          <p:cNvPr id="3" name="文本框 2"/>
          <p:cNvSpPr txBox="1"/>
          <p:nvPr/>
        </p:nvSpPr>
        <p:spPr>
          <a:xfrm>
            <a:off x="56456" y="103267"/>
            <a:ext cx="9777535" cy="6494085"/>
          </a:xfrm>
          <a:prstGeom prst="rect">
            <a:avLst/>
          </a:prstGeom>
          <a:noFill/>
        </p:spPr>
        <p:txBody>
          <a:bodyPr wrap="square" rtlCol="0">
            <a:spAutoFit/>
          </a:bodyPr>
          <a:lstStyle/>
          <a:p>
            <a:r>
              <a:rPr lang="en-US" altLang="zh-CN" b="1" dirty="0" err="1" smtClean="0"/>
              <a:t>fAngle</a:t>
            </a:r>
            <a:r>
              <a:rPr lang="en-US" altLang="zh-CN" b="1" dirty="0" smtClean="0"/>
              <a:t> </a:t>
            </a:r>
            <a:r>
              <a:rPr lang="en-US" altLang="zh-CN" b="1" dirty="0"/>
              <a:t>= 2*Pi/</a:t>
            </a:r>
            <a:r>
              <a:rPr lang="en-US" altLang="zh-CN" b="1" dirty="0" err="1"/>
              <a:t>nMaxNum</a:t>
            </a:r>
            <a:r>
              <a:rPr lang="en-US" altLang="zh-CN" b="1" dirty="0"/>
              <a:t>*</a:t>
            </a:r>
            <a:r>
              <a:rPr lang="en-US" altLang="zh-CN" b="1" dirty="0" err="1"/>
              <a:t>nNum</a:t>
            </a:r>
            <a:r>
              <a:rPr lang="en-US" altLang="zh-CN" b="1" dirty="0"/>
              <a:t>;</a:t>
            </a:r>
          </a:p>
          <a:p>
            <a:r>
              <a:rPr lang="en-US" altLang="zh-CN" b="1" dirty="0" err="1"/>
              <a:t>nCentreX</a:t>
            </a:r>
            <a:r>
              <a:rPr lang="en-US" altLang="zh-CN" b="1" dirty="0"/>
              <a:t> = (</a:t>
            </a:r>
            <a:r>
              <a:rPr lang="en-US" altLang="zh-CN" b="1" dirty="0" err="1"/>
              <a:t>int</a:t>
            </a:r>
            <a:r>
              <a:rPr lang="en-US" altLang="zh-CN" b="1" dirty="0"/>
              <a:t>)(50*cos(</a:t>
            </a:r>
            <a:r>
              <a:rPr lang="en-US" altLang="zh-CN" b="1" dirty="0" err="1"/>
              <a:t>fAngle</a:t>
            </a:r>
            <a:r>
              <a:rPr lang="en-US" altLang="zh-CN" b="1" dirty="0"/>
              <a:t>));</a:t>
            </a:r>
          </a:p>
          <a:p>
            <a:r>
              <a:rPr lang="en-US" altLang="zh-CN" b="1" dirty="0" err="1"/>
              <a:t>nCentreY</a:t>
            </a:r>
            <a:r>
              <a:rPr lang="en-US" altLang="zh-CN" b="1" dirty="0"/>
              <a:t> = (</a:t>
            </a:r>
            <a:r>
              <a:rPr lang="en-US" altLang="zh-CN" b="1" dirty="0" err="1"/>
              <a:t>int</a:t>
            </a:r>
            <a:r>
              <a:rPr lang="en-US" altLang="zh-CN" b="1" dirty="0"/>
              <a:t>)(50*sin(</a:t>
            </a:r>
            <a:r>
              <a:rPr lang="en-US" altLang="zh-CN" b="1" dirty="0" err="1"/>
              <a:t>fAngle</a:t>
            </a:r>
            <a:r>
              <a:rPr lang="en-US" altLang="zh-CN" b="1" dirty="0"/>
              <a:t>));</a:t>
            </a:r>
          </a:p>
          <a:p>
            <a:r>
              <a:rPr lang="en-US" altLang="zh-CN" b="1" dirty="0" smtClean="0">
                <a:solidFill>
                  <a:srgbClr val="FF0000"/>
                </a:solidFill>
              </a:rPr>
              <a:t>Pie(hDC,nCentreX-50,nCentreY-50,nCentreX+50,nCentreY+50</a:t>
            </a:r>
            <a:r>
              <a:rPr lang="en-US" altLang="zh-CN" b="1" dirty="0">
                <a:solidFill>
                  <a:srgbClr val="FF0000"/>
                </a:solidFill>
              </a:rPr>
              <a:t>,</a:t>
            </a:r>
          </a:p>
          <a:p>
            <a:r>
              <a:rPr lang="en-US" altLang="zh-CN" b="1" dirty="0" smtClean="0">
                <a:solidFill>
                  <a:srgbClr val="FF0000"/>
                </a:solidFill>
              </a:rPr>
              <a:t>    (</a:t>
            </a:r>
            <a:r>
              <a:rPr lang="en-US" altLang="zh-CN" b="1" dirty="0" err="1">
                <a:solidFill>
                  <a:srgbClr val="FF0000"/>
                </a:solidFill>
              </a:rPr>
              <a:t>int</a:t>
            </a:r>
            <a:r>
              <a:rPr lang="en-US" altLang="zh-CN" b="1" dirty="0">
                <a:solidFill>
                  <a:srgbClr val="FF0000"/>
                </a:solidFill>
              </a:rPr>
              <a:t>)(nCentreX+50*cos(</a:t>
            </a:r>
            <a:r>
              <a:rPr lang="en-US" altLang="zh-CN" b="1" dirty="0" err="1">
                <a:solidFill>
                  <a:srgbClr val="FF0000"/>
                </a:solidFill>
              </a:rPr>
              <a:t>fAngle</a:t>
            </a:r>
            <a:r>
              <a:rPr lang="en-US" altLang="zh-CN" b="1" dirty="0">
                <a:solidFill>
                  <a:srgbClr val="FF0000"/>
                </a:solidFill>
              </a:rPr>
              <a:t>)),(</a:t>
            </a:r>
            <a:r>
              <a:rPr lang="en-US" altLang="zh-CN" b="1" dirty="0" err="1">
                <a:solidFill>
                  <a:srgbClr val="FF0000"/>
                </a:solidFill>
              </a:rPr>
              <a:t>int</a:t>
            </a:r>
            <a:r>
              <a:rPr lang="en-US" altLang="zh-CN" b="1" dirty="0">
                <a:solidFill>
                  <a:srgbClr val="FF0000"/>
                </a:solidFill>
              </a:rPr>
              <a:t>)(nCentreY+50*sin(</a:t>
            </a:r>
            <a:r>
              <a:rPr lang="en-US" altLang="zh-CN" b="1" dirty="0" err="1">
                <a:solidFill>
                  <a:srgbClr val="FF0000"/>
                </a:solidFill>
              </a:rPr>
              <a:t>fAngle</a:t>
            </a:r>
            <a:r>
              <a:rPr lang="en-US" altLang="zh-CN" b="1" dirty="0">
                <a:solidFill>
                  <a:srgbClr val="FF0000"/>
                </a:solidFill>
              </a:rPr>
              <a:t>)),</a:t>
            </a:r>
          </a:p>
          <a:p>
            <a:r>
              <a:rPr lang="en-US" altLang="zh-CN" b="1" dirty="0" smtClean="0">
                <a:solidFill>
                  <a:srgbClr val="FF0000"/>
                </a:solidFill>
              </a:rPr>
              <a:t>  (</a:t>
            </a:r>
            <a:r>
              <a:rPr lang="en-US" altLang="zh-CN" b="1" dirty="0" err="1">
                <a:solidFill>
                  <a:srgbClr val="FF0000"/>
                </a:solidFill>
              </a:rPr>
              <a:t>int</a:t>
            </a:r>
            <a:r>
              <a:rPr lang="en-US" altLang="zh-CN" b="1" dirty="0">
                <a:solidFill>
                  <a:srgbClr val="FF0000"/>
                </a:solidFill>
              </a:rPr>
              <a:t>)(nCentreX+50*cos(</a:t>
            </a:r>
            <a:r>
              <a:rPr lang="en-US" altLang="zh-CN" b="1" dirty="0" err="1">
                <a:solidFill>
                  <a:srgbClr val="FF0000"/>
                </a:solidFill>
              </a:rPr>
              <a:t>fAngle+Pi</a:t>
            </a:r>
            <a:r>
              <a:rPr lang="en-US" altLang="zh-CN" b="1" dirty="0">
                <a:solidFill>
                  <a:srgbClr val="FF0000"/>
                </a:solidFill>
              </a:rPr>
              <a:t>)),(</a:t>
            </a:r>
            <a:r>
              <a:rPr lang="en-US" altLang="zh-CN" b="1" dirty="0" err="1">
                <a:solidFill>
                  <a:srgbClr val="FF0000"/>
                </a:solidFill>
              </a:rPr>
              <a:t>int</a:t>
            </a:r>
            <a:r>
              <a:rPr lang="en-US" altLang="zh-CN" b="1" dirty="0">
                <a:solidFill>
                  <a:srgbClr val="FF0000"/>
                </a:solidFill>
              </a:rPr>
              <a:t>)(nCentreY+50*sin(</a:t>
            </a:r>
            <a:r>
              <a:rPr lang="en-US" altLang="zh-CN" b="1" dirty="0" err="1">
                <a:solidFill>
                  <a:srgbClr val="FF0000"/>
                </a:solidFill>
              </a:rPr>
              <a:t>fAngle+Pi</a:t>
            </a:r>
            <a:r>
              <a:rPr lang="en-US" altLang="zh-CN" b="1" dirty="0">
                <a:solidFill>
                  <a:srgbClr val="FF0000"/>
                </a:solidFill>
              </a:rPr>
              <a:t>)));</a:t>
            </a:r>
          </a:p>
          <a:p>
            <a:r>
              <a:rPr lang="en-US" altLang="zh-CN" b="1" dirty="0" err="1"/>
              <a:t>hBrush</a:t>
            </a:r>
            <a:r>
              <a:rPr lang="en-US" altLang="zh-CN" b="1" dirty="0"/>
              <a:t> = </a:t>
            </a:r>
            <a:r>
              <a:rPr lang="en-US" altLang="zh-CN" b="1" dirty="0" err="1"/>
              <a:t>CreateSolidBrush</a:t>
            </a:r>
            <a:r>
              <a:rPr lang="en-US" altLang="zh-CN" b="1" dirty="0"/>
              <a:t>(RGB(255,255,0</a:t>
            </a:r>
            <a:r>
              <a:rPr lang="en-US" altLang="zh-CN" b="1" dirty="0" smtClean="0"/>
              <a:t>));	//</a:t>
            </a:r>
            <a:r>
              <a:rPr lang="zh-CN" altLang="en-US" b="1" dirty="0"/>
              <a:t>画天蓝色的叶片</a:t>
            </a:r>
            <a:r>
              <a:rPr lang="en-US" altLang="zh-CN" b="1" dirty="0"/>
              <a:t>.</a:t>
            </a:r>
            <a:endParaRPr lang="zh-CN" altLang="en-US" b="1" dirty="0"/>
          </a:p>
          <a:p>
            <a:r>
              <a:rPr lang="en-US" altLang="zh-CN" b="1" dirty="0" err="1"/>
              <a:t>SelectObject</a:t>
            </a:r>
            <a:r>
              <a:rPr lang="en-US" altLang="zh-CN" b="1" dirty="0"/>
              <a:t>(</a:t>
            </a:r>
            <a:r>
              <a:rPr lang="en-US" altLang="zh-CN" b="1" dirty="0" err="1"/>
              <a:t>hDC,hBrush</a:t>
            </a:r>
            <a:r>
              <a:rPr lang="en-US" altLang="zh-CN" b="1" dirty="0"/>
              <a:t>);</a:t>
            </a:r>
          </a:p>
          <a:p>
            <a:r>
              <a:rPr lang="en-US" altLang="zh-CN" b="1" dirty="0" err="1"/>
              <a:t>nCentreX</a:t>
            </a:r>
            <a:r>
              <a:rPr lang="en-US" altLang="zh-CN" b="1" dirty="0"/>
              <a:t> = (</a:t>
            </a:r>
            <a:r>
              <a:rPr lang="en-US" altLang="zh-CN" b="1" dirty="0" err="1"/>
              <a:t>int</a:t>
            </a:r>
            <a:r>
              <a:rPr lang="en-US" altLang="zh-CN" b="1" dirty="0"/>
              <a:t>)(50*cos(fAngle+2*Pi/3));</a:t>
            </a:r>
          </a:p>
          <a:p>
            <a:r>
              <a:rPr lang="en-US" altLang="zh-CN" b="1" dirty="0" err="1"/>
              <a:t>nCentreY</a:t>
            </a:r>
            <a:r>
              <a:rPr lang="en-US" altLang="zh-CN" b="1" dirty="0"/>
              <a:t> = (</a:t>
            </a:r>
            <a:r>
              <a:rPr lang="en-US" altLang="zh-CN" b="1" dirty="0" err="1"/>
              <a:t>int</a:t>
            </a:r>
            <a:r>
              <a:rPr lang="en-US" altLang="zh-CN" b="1" dirty="0"/>
              <a:t>)(50*sin(fAngle+2*Pi/3));</a:t>
            </a:r>
          </a:p>
          <a:p>
            <a:r>
              <a:rPr lang="en-US" altLang="zh-CN" sz="2000" b="1" dirty="0" smtClean="0">
                <a:solidFill>
                  <a:srgbClr val="0000FF"/>
                </a:solidFill>
              </a:rPr>
              <a:t>Pie(hDC,nCentreX-50,nCentreY-50,nCentreX+50,nCentreY+50</a:t>
            </a:r>
            <a:r>
              <a:rPr lang="en-US" altLang="zh-CN" sz="2000" b="1" dirty="0">
                <a:solidFill>
                  <a:srgbClr val="0000FF"/>
                </a:solidFill>
              </a:rPr>
              <a:t>,</a:t>
            </a:r>
          </a:p>
          <a:p>
            <a:r>
              <a:rPr lang="en-US" altLang="zh-CN" sz="2000" b="1" dirty="0" smtClean="0">
                <a:solidFill>
                  <a:srgbClr val="0000FF"/>
                </a:solidFill>
              </a:rPr>
              <a:t>   (</a:t>
            </a:r>
            <a:r>
              <a:rPr lang="en-US" altLang="zh-CN" sz="2000" b="1" dirty="0" err="1">
                <a:solidFill>
                  <a:srgbClr val="0000FF"/>
                </a:solidFill>
              </a:rPr>
              <a:t>int</a:t>
            </a:r>
            <a:r>
              <a:rPr lang="en-US" altLang="zh-CN" sz="2000" b="1" dirty="0">
                <a:solidFill>
                  <a:srgbClr val="0000FF"/>
                </a:solidFill>
              </a:rPr>
              <a:t>)(nCentreX+50*cos(fAngle+2*Pi/3)),(</a:t>
            </a:r>
            <a:r>
              <a:rPr lang="en-US" altLang="zh-CN" sz="2000" b="1" dirty="0" err="1">
                <a:solidFill>
                  <a:srgbClr val="0000FF"/>
                </a:solidFill>
              </a:rPr>
              <a:t>int</a:t>
            </a:r>
            <a:r>
              <a:rPr lang="en-US" altLang="zh-CN" sz="2000" b="1" dirty="0">
                <a:solidFill>
                  <a:srgbClr val="0000FF"/>
                </a:solidFill>
              </a:rPr>
              <a:t>)(nCentreY+50*sin(fAngle+2*Pi/3)),</a:t>
            </a:r>
          </a:p>
          <a:p>
            <a:r>
              <a:rPr lang="en-US" altLang="zh-CN" sz="2000" b="1" dirty="0" smtClean="0">
                <a:solidFill>
                  <a:srgbClr val="0000FF"/>
                </a:solidFill>
              </a:rPr>
              <a:t>   (</a:t>
            </a:r>
            <a:r>
              <a:rPr lang="en-US" altLang="zh-CN" sz="2000" b="1" dirty="0" err="1">
                <a:solidFill>
                  <a:srgbClr val="0000FF"/>
                </a:solidFill>
              </a:rPr>
              <a:t>int</a:t>
            </a:r>
            <a:r>
              <a:rPr lang="en-US" altLang="zh-CN" sz="2000" b="1" dirty="0">
                <a:solidFill>
                  <a:srgbClr val="0000FF"/>
                </a:solidFill>
              </a:rPr>
              <a:t>)(nCentreX+50*cos(fAngle+Pi+2*Pi/3)),(</a:t>
            </a:r>
            <a:r>
              <a:rPr lang="en-US" altLang="zh-CN" sz="2000" b="1" dirty="0" err="1">
                <a:solidFill>
                  <a:srgbClr val="0000FF"/>
                </a:solidFill>
              </a:rPr>
              <a:t>int</a:t>
            </a:r>
            <a:r>
              <a:rPr lang="en-US" altLang="zh-CN" sz="2000" b="1" dirty="0">
                <a:solidFill>
                  <a:srgbClr val="0000FF"/>
                </a:solidFill>
              </a:rPr>
              <a:t>)(nCentreY+50*sin(fAngle+Pi+2*Pi/3)));</a:t>
            </a:r>
          </a:p>
          <a:p>
            <a:r>
              <a:rPr lang="en-US" altLang="zh-CN" b="1" dirty="0" err="1"/>
              <a:t>hBrush</a:t>
            </a:r>
            <a:r>
              <a:rPr lang="en-US" altLang="zh-CN" b="1" dirty="0"/>
              <a:t> = </a:t>
            </a:r>
            <a:r>
              <a:rPr lang="en-US" altLang="zh-CN" b="1" dirty="0" err="1"/>
              <a:t>CreateSolidBrush</a:t>
            </a:r>
            <a:r>
              <a:rPr lang="en-US" altLang="zh-CN" b="1"/>
              <a:t>(RGB(0,255,255</a:t>
            </a:r>
            <a:r>
              <a:rPr lang="en-US" altLang="zh-CN" b="1" smtClean="0"/>
              <a:t>));	//</a:t>
            </a:r>
            <a:r>
              <a:rPr lang="zh-CN" altLang="en-US" b="1" dirty="0"/>
              <a:t>画黄色的叶片</a:t>
            </a:r>
            <a:r>
              <a:rPr lang="en-US" altLang="zh-CN" b="1" dirty="0"/>
              <a:t>.</a:t>
            </a:r>
            <a:endParaRPr lang="zh-CN" altLang="en-US" b="1" dirty="0"/>
          </a:p>
          <a:p>
            <a:r>
              <a:rPr lang="en-US" altLang="zh-CN" b="1" dirty="0" err="1"/>
              <a:t>SelectObject</a:t>
            </a:r>
            <a:r>
              <a:rPr lang="en-US" altLang="zh-CN" b="1" dirty="0"/>
              <a:t>(</a:t>
            </a:r>
            <a:r>
              <a:rPr lang="en-US" altLang="zh-CN" b="1" dirty="0" err="1"/>
              <a:t>hDC,hBrush</a:t>
            </a:r>
            <a:r>
              <a:rPr lang="en-US" altLang="zh-CN" b="1" dirty="0"/>
              <a:t>);</a:t>
            </a:r>
          </a:p>
          <a:p>
            <a:r>
              <a:rPr lang="en-US" altLang="zh-CN" b="1" dirty="0" err="1"/>
              <a:t>nCentreX</a:t>
            </a:r>
            <a:r>
              <a:rPr lang="en-US" altLang="zh-CN" b="1" dirty="0"/>
              <a:t> = (</a:t>
            </a:r>
            <a:r>
              <a:rPr lang="en-US" altLang="zh-CN" b="1" dirty="0" err="1"/>
              <a:t>int</a:t>
            </a:r>
            <a:r>
              <a:rPr lang="en-US" altLang="zh-CN" b="1" dirty="0"/>
              <a:t>)(50*cos(fAngle+4*Pi/3));</a:t>
            </a:r>
          </a:p>
          <a:p>
            <a:r>
              <a:rPr lang="en-US" altLang="zh-CN" b="1" dirty="0" err="1"/>
              <a:t>nCentreY</a:t>
            </a:r>
            <a:r>
              <a:rPr lang="en-US" altLang="zh-CN" b="1" dirty="0"/>
              <a:t> = (</a:t>
            </a:r>
            <a:r>
              <a:rPr lang="en-US" altLang="zh-CN" b="1" dirty="0" err="1"/>
              <a:t>int</a:t>
            </a:r>
            <a:r>
              <a:rPr lang="en-US" altLang="zh-CN" b="1" dirty="0"/>
              <a:t>)(50*sin(fAngle+4*Pi/3</a:t>
            </a:r>
            <a:r>
              <a:rPr lang="en-US" altLang="zh-CN" b="1" dirty="0" smtClean="0"/>
              <a:t>));</a:t>
            </a:r>
            <a:endParaRPr lang="en-US" altLang="zh-CN" b="1" dirty="0"/>
          </a:p>
        </p:txBody>
      </p:sp>
    </p:spTree>
    <p:extLst>
      <p:ext uri="{BB962C8B-B14F-4D97-AF65-F5344CB8AC3E}">
        <p14:creationId xmlns:p14="http://schemas.microsoft.com/office/powerpoint/2010/main" val="31168571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56D943DE-8FA6-47C7-A5C9-5B81432C06BB}" type="slidenum">
              <a:rPr lang="en-US" altLang="zh-CN" smtClean="0"/>
              <a:pPr>
                <a:defRPr/>
              </a:pPr>
              <a:t>79</a:t>
            </a:fld>
            <a:endParaRPr lang="en-US" altLang="zh-CN"/>
          </a:p>
        </p:txBody>
      </p:sp>
      <p:sp>
        <p:nvSpPr>
          <p:cNvPr id="3" name="文本框 2"/>
          <p:cNvSpPr txBox="1"/>
          <p:nvPr/>
        </p:nvSpPr>
        <p:spPr>
          <a:xfrm>
            <a:off x="56456" y="492343"/>
            <a:ext cx="9777535" cy="5816977"/>
          </a:xfrm>
          <a:prstGeom prst="rect">
            <a:avLst/>
          </a:prstGeom>
          <a:noFill/>
        </p:spPr>
        <p:txBody>
          <a:bodyPr wrap="square" rtlCol="0">
            <a:spAutoFit/>
          </a:bodyPr>
          <a:lstStyle/>
          <a:p>
            <a:r>
              <a:rPr lang="en-US" altLang="zh-CN" sz="2000" b="1" dirty="0" smtClean="0">
                <a:solidFill>
                  <a:srgbClr val="0000FF"/>
                </a:solidFill>
              </a:rPr>
              <a:t>Pie(hDC,nCentreX-50,nCentreY-50,nCentreX+50,nCentreY+50</a:t>
            </a:r>
            <a:r>
              <a:rPr lang="en-US" altLang="zh-CN" sz="2000" b="1" dirty="0">
                <a:solidFill>
                  <a:srgbClr val="0000FF"/>
                </a:solidFill>
              </a:rPr>
              <a:t>,</a:t>
            </a:r>
          </a:p>
          <a:p>
            <a:r>
              <a:rPr lang="en-US" altLang="zh-CN" sz="2000" b="1" dirty="0" smtClean="0">
                <a:solidFill>
                  <a:srgbClr val="0000FF"/>
                </a:solidFill>
              </a:rPr>
              <a:t>      (</a:t>
            </a:r>
            <a:r>
              <a:rPr lang="en-US" altLang="zh-CN" sz="2000" b="1" dirty="0" err="1">
                <a:solidFill>
                  <a:srgbClr val="0000FF"/>
                </a:solidFill>
              </a:rPr>
              <a:t>int</a:t>
            </a:r>
            <a:r>
              <a:rPr lang="en-US" altLang="zh-CN" sz="2000" b="1" dirty="0">
                <a:solidFill>
                  <a:srgbClr val="0000FF"/>
                </a:solidFill>
              </a:rPr>
              <a:t>)(nCentreX+50*cos(fAngle+4*Pi/3)),(</a:t>
            </a:r>
            <a:r>
              <a:rPr lang="en-US" altLang="zh-CN" sz="2000" b="1" dirty="0" err="1">
                <a:solidFill>
                  <a:srgbClr val="0000FF"/>
                </a:solidFill>
              </a:rPr>
              <a:t>int</a:t>
            </a:r>
            <a:r>
              <a:rPr lang="en-US" altLang="zh-CN" sz="2000" b="1" dirty="0">
                <a:solidFill>
                  <a:srgbClr val="0000FF"/>
                </a:solidFill>
              </a:rPr>
              <a:t>)(nCentreY+50*sin(fAngle+4*Pi/3)),</a:t>
            </a:r>
          </a:p>
          <a:p>
            <a:r>
              <a:rPr lang="en-US" altLang="zh-CN" sz="2000" b="1" dirty="0" smtClean="0">
                <a:solidFill>
                  <a:srgbClr val="0000FF"/>
                </a:solidFill>
              </a:rPr>
              <a:t>(</a:t>
            </a:r>
            <a:r>
              <a:rPr lang="en-US" altLang="zh-CN" sz="2000" b="1" dirty="0" err="1">
                <a:solidFill>
                  <a:srgbClr val="0000FF"/>
                </a:solidFill>
              </a:rPr>
              <a:t>int</a:t>
            </a:r>
            <a:r>
              <a:rPr lang="en-US" altLang="zh-CN" sz="2000" b="1" dirty="0">
                <a:solidFill>
                  <a:srgbClr val="0000FF"/>
                </a:solidFill>
              </a:rPr>
              <a:t>)(nCentreX+50*cos(fAngle+Pi+4*Pi/3)),(</a:t>
            </a:r>
            <a:r>
              <a:rPr lang="en-US" altLang="zh-CN" sz="2000" b="1" dirty="0" err="1">
                <a:solidFill>
                  <a:srgbClr val="0000FF"/>
                </a:solidFill>
              </a:rPr>
              <a:t>int</a:t>
            </a:r>
            <a:r>
              <a:rPr lang="en-US" altLang="zh-CN" sz="2000" b="1" dirty="0">
                <a:solidFill>
                  <a:srgbClr val="0000FF"/>
                </a:solidFill>
              </a:rPr>
              <a:t>)(nCentreY+50*sin(fAngle+Pi+4*Pi/3)));</a:t>
            </a:r>
          </a:p>
          <a:p>
            <a:r>
              <a:rPr lang="en-US" altLang="zh-CN" b="1" dirty="0" err="1" smtClean="0"/>
              <a:t>nNum</a:t>
            </a:r>
            <a:r>
              <a:rPr lang="en-US" altLang="zh-CN" b="1" dirty="0" smtClean="0"/>
              <a:t>++;					//</a:t>
            </a:r>
            <a:r>
              <a:rPr lang="zh-CN" altLang="en-US" b="1" dirty="0"/>
              <a:t>当前序数加</a:t>
            </a:r>
            <a:r>
              <a:rPr lang="en-US" altLang="zh-CN" b="1" dirty="0"/>
              <a:t>1.</a:t>
            </a:r>
            <a:endParaRPr lang="zh-CN" altLang="en-US" b="1" dirty="0"/>
          </a:p>
          <a:p>
            <a:r>
              <a:rPr lang="en-US" altLang="zh-CN" b="1" dirty="0"/>
              <a:t>Sleep(100</a:t>
            </a:r>
            <a:r>
              <a:rPr lang="en-US" altLang="zh-CN" b="1" dirty="0" smtClean="0"/>
              <a:t>);					//</a:t>
            </a:r>
            <a:r>
              <a:rPr lang="zh-CN" altLang="en-US" b="1" dirty="0"/>
              <a:t>等待</a:t>
            </a:r>
            <a:r>
              <a:rPr lang="en-US" altLang="zh-CN" b="1" dirty="0"/>
              <a:t>0.1</a:t>
            </a:r>
            <a:r>
              <a:rPr lang="zh-CN" altLang="en-US" b="1" dirty="0"/>
              <a:t>秒</a:t>
            </a:r>
            <a:r>
              <a:rPr lang="en-US" altLang="zh-CN" b="1" dirty="0"/>
              <a:t>.</a:t>
            </a:r>
            <a:endParaRPr lang="zh-CN" altLang="en-US" b="1" dirty="0"/>
          </a:p>
          <a:p>
            <a:r>
              <a:rPr lang="en-US" altLang="zh-CN" b="1" dirty="0" err="1"/>
              <a:t>InvalidateRect</a:t>
            </a:r>
            <a:r>
              <a:rPr lang="en-US" altLang="zh-CN" b="1" dirty="0"/>
              <a:t>(hWnd,NULL,1</a:t>
            </a:r>
            <a:r>
              <a:rPr lang="en-US" altLang="zh-CN" b="1" dirty="0" smtClean="0"/>
              <a:t>);		//</a:t>
            </a:r>
            <a:r>
              <a:rPr lang="zh-CN" altLang="en-US" b="1" dirty="0"/>
              <a:t>重绘窗口区域</a:t>
            </a:r>
            <a:r>
              <a:rPr lang="en-US" altLang="zh-CN" b="1" dirty="0"/>
              <a:t>.</a:t>
            </a:r>
            <a:endParaRPr lang="zh-CN" altLang="en-US" b="1" dirty="0"/>
          </a:p>
          <a:p>
            <a:r>
              <a:rPr lang="en-US" altLang="zh-CN" b="1" dirty="0" err="1" smtClean="0"/>
              <a:t>EndPaint</a:t>
            </a:r>
            <a:r>
              <a:rPr lang="en-US" altLang="zh-CN" b="1" dirty="0" smtClean="0"/>
              <a:t>(</a:t>
            </a:r>
            <a:r>
              <a:rPr lang="en-US" altLang="zh-CN" b="1" dirty="0" err="1" smtClean="0"/>
              <a:t>hWnd</a:t>
            </a:r>
            <a:r>
              <a:rPr lang="en-US" altLang="zh-CN" b="1" dirty="0"/>
              <a:t>,&amp;</a:t>
            </a:r>
            <a:r>
              <a:rPr lang="en-US" altLang="zh-CN" b="1" dirty="0" err="1"/>
              <a:t>PtStr</a:t>
            </a:r>
            <a:r>
              <a:rPr lang="en-US" altLang="zh-CN" b="1" dirty="0" smtClean="0"/>
              <a:t>);			//</a:t>
            </a:r>
            <a:r>
              <a:rPr lang="zh-CN" altLang="en-US" b="1" dirty="0"/>
              <a:t>释放环境指针。</a:t>
            </a:r>
          </a:p>
          <a:p>
            <a:r>
              <a:rPr lang="en-US" altLang="zh-CN" b="1" dirty="0"/>
              <a:t>return 0;</a:t>
            </a:r>
          </a:p>
          <a:p>
            <a:endParaRPr lang="en-US" altLang="zh-CN" b="1" dirty="0" smtClean="0"/>
          </a:p>
          <a:p>
            <a:r>
              <a:rPr lang="en-US" altLang="zh-CN" b="1" dirty="0" smtClean="0">
                <a:solidFill>
                  <a:srgbClr val="FF0000"/>
                </a:solidFill>
              </a:rPr>
              <a:t>case </a:t>
            </a:r>
            <a:r>
              <a:rPr lang="en-US" altLang="zh-CN" b="1" dirty="0">
                <a:solidFill>
                  <a:srgbClr val="FF0000"/>
                </a:solidFill>
              </a:rPr>
              <a:t>WM_DESTROY://</a:t>
            </a:r>
            <a:r>
              <a:rPr lang="zh-CN" altLang="en-US" b="1" dirty="0">
                <a:solidFill>
                  <a:srgbClr val="FF0000"/>
                </a:solidFill>
              </a:rPr>
              <a:t>关闭窗口</a:t>
            </a:r>
            <a:r>
              <a:rPr lang="en-US" altLang="zh-CN" b="1" dirty="0">
                <a:solidFill>
                  <a:srgbClr val="FF0000"/>
                </a:solidFill>
              </a:rPr>
              <a:t>.</a:t>
            </a:r>
            <a:endParaRPr lang="zh-CN" altLang="en-US" b="1" dirty="0">
              <a:solidFill>
                <a:srgbClr val="FF0000"/>
              </a:solidFill>
            </a:endParaRPr>
          </a:p>
          <a:p>
            <a:r>
              <a:rPr lang="en-US" altLang="zh-CN" b="1" dirty="0" smtClean="0"/>
              <a:t>  </a:t>
            </a:r>
            <a:r>
              <a:rPr lang="en-US" altLang="zh-CN" b="1" dirty="0" err="1" smtClean="0"/>
              <a:t>PostQuitMessage</a:t>
            </a:r>
            <a:r>
              <a:rPr lang="en-US" altLang="zh-CN" b="1" dirty="0" smtClean="0"/>
              <a:t>(0</a:t>
            </a:r>
            <a:r>
              <a:rPr lang="en-US" altLang="zh-CN" b="1" dirty="0"/>
              <a:t>);</a:t>
            </a:r>
          </a:p>
          <a:p>
            <a:r>
              <a:rPr lang="en-US" altLang="zh-CN" b="1" dirty="0" smtClean="0"/>
              <a:t>  return </a:t>
            </a:r>
            <a:r>
              <a:rPr lang="en-US" altLang="zh-CN" b="1" dirty="0"/>
              <a:t>0;</a:t>
            </a:r>
          </a:p>
          <a:p>
            <a:r>
              <a:rPr lang="en-US" altLang="zh-CN" b="1" dirty="0">
                <a:solidFill>
                  <a:srgbClr val="FF0000"/>
                </a:solidFill>
              </a:rPr>
              <a:t>default:</a:t>
            </a:r>
          </a:p>
          <a:p>
            <a:r>
              <a:rPr lang="en-US" altLang="zh-CN" b="1" dirty="0" smtClean="0"/>
              <a:t>  return(</a:t>
            </a:r>
            <a:r>
              <a:rPr lang="en-US" altLang="zh-CN" b="1" dirty="0" err="1" smtClean="0"/>
              <a:t>DefWindowProc</a:t>
            </a:r>
            <a:r>
              <a:rPr lang="en-US" altLang="zh-CN" b="1" dirty="0" smtClean="0"/>
              <a:t>(</a:t>
            </a:r>
            <a:r>
              <a:rPr lang="en-US" altLang="zh-CN" b="1" dirty="0" err="1" smtClean="0"/>
              <a:t>hWnd,iMessage,wParam,lParam</a:t>
            </a:r>
            <a:r>
              <a:rPr lang="en-US" altLang="zh-CN" b="1" dirty="0" smtClean="0"/>
              <a:t>));</a:t>
            </a:r>
            <a:endParaRPr lang="en-US" altLang="zh-CN" b="1" dirty="0"/>
          </a:p>
          <a:p>
            <a:r>
              <a:rPr lang="en-US" altLang="zh-CN" b="1" dirty="0" smtClean="0"/>
              <a:t>}</a:t>
            </a:r>
            <a:endParaRPr lang="en-US" altLang="zh-CN" b="1" dirty="0"/>
          </a:p>
          <a:p>
            <a:r>
              <a:rPr lang="en-US" altLang="zh-CN" b="1" dirty="0"/>
              <a:t>}</a:t>
            </a:r>
            <a:endParaRPr lang="zh-CN" altLang="en-US" b="1" dirty="0"/>
          </a:p>
        </p:txBody>
      </p:sp>
    </p:spTree>
    <p:extLst>
      <p:ext uri="{BB962C8B-B14F-4D97-AF65-F5344CB8AC3E}">
        <p14:creationId xmlns:p14="http://schemas.microsoft.com/office/powerpoint/2010/main" val="3484620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47638" y="65088"/>
            <a:ext cx="3929281" cy="52322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800" b="1" dirty="0" smtClean="0">
                <a:latin typeface="Arial" panose="020B0604020202020204" pitchFamily="34" charset="0"/>
              </a:rPr>
              <a:t>3</a:t>
            </a:r>
            <a:r>
              <a:rPr lang="en-US" altLang="zh-CN" sz="2800" b="1" dirty="0">
                <a:latin typeface="Arial" panose="020B0604020202020204" pitchFamily="34" charset="0"/>
              </a:rPr>
              <a:t>.  </a:t>
            </a:r>
            <a:r>
              <a:rPr lang="zh-CN" altLang="en-US" sz="2800" b="1" dirty="0">
                <a:latin typeface="Arial" panose="020B0604020202020204" pitchFamily="34" charset="0"/>
              </a:rPr>
              <a:t>获取设备环境的方法</a:t>
            </a:r>
          </a:p>
        </p:txBody>
      </p:sp>
      <p:sp>
        <p:nvSpPr>
          <p:cNvPr id="13315" name="Text Box 4"/>
          <p:cNvSpPr txBox="1">
            <a:spLocks noChangeArrowheads="1"/>
          </p:cNvSpPr>
          <p:nvPr/>
        </p:nvSpPr>
        <p:spPr bwMode="auto">
          <a:xfrm>
            <a:off x="82550" y="625475"/>
            <a:ext cx="9675813" cy="822325"/>
          </a:xfrm>
          <a:prstGeom prst="rect">
            <a:avLst/>
          </a:prstGeom>
          <a:gradFill rotWithShape="0">
            <a:gsLst>
              <a:gs pos="0">
                <a:srgbClr val="FFFFCC"/>
              </a:gs>
              <a:gs pos="50000">
                <a:srgbClr val="CCFFFF"/>
              </a:gs>
              <a:gs pos="100000">
                <a:srgbClr val="FFFFCC"/>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solidFill>
                  <a:srgbClr val="000000"/>
                </a:solidFill>
              </a:rPr>
              <a:t>获取设备环境是应用程序输出图形的先决条件，常用的两种方法是调用函数</a:t>
            </a:r>
            <a:r>
              <a:rPr lang="en-US" altLang="zh-CN" sz="2400" b="1">
                <a:solidFill>
                  <a:srgbClr val="CC3300"/>
                </a:solidFill>
              </a:rPr>
              <a:t>BeginPaint</a:t>
            </a:r>
            <a:r>
              <a:rPr lang="zh-CN" altLang="en-US" sz="2400" b="1"/>
              <a:t>或</a:t>
            </a:r>
            <a:r>
              <a:rPr lang="en-US" altLang="zh-CN" sz="2400" b="1">
                <a:solidFill>
                  <a:srgbClr val="CC3300"/>
                </a:solidFill>
              </a:rPr>
              <a:t>GetDC</a:t>
            </a:r>
            <a:endParaRPr lang="en-US" altLang="zh-CN" sz="2400" b="1"/>
          </a:p>
        </p:txBody>
      </p:sp>
      <p:grpSp>
        <p:nvGrpSpPr>
          <p:cNvPr id="19463" name="Group 7"/>
          <p:cNvGrpSpPr>
            <a:grpSpLocks/>
          </p:cNvGrpSpPr>
          <p:nvPr/>
        </p:nvGrpSpPr>
        <p:grpSpPr bwMode="auto">
          <a:xfrm>
            <a:off x="165100" y="1524000"/>
            <a:ext cx="9575800" cy="3581400"/>
            <a:chOff x="192" y="960"/>
            <a:chExt cx="5376" cy="2256"/>
          </a:xfrm>
        </p:grpSpPr>
        <p:sp>
          <p:nvSpPr>
            <p:cNvPr id="13318" name="Text Box 2" descr="10%"/>
            <p:cNvSpPr txBox="1">
              <a:spLocks noChangeArrowheads="1"/>
            </p:cNvSpPr>
            <p:nvPr/>
          </p:nvSpPr>
          <p:spPr bwMode="auto">
            <a:xfrm>
              <a:off x="192" y="960"/>
              <a:ext cx="5376" cy="1438"/>
            </a:xfrm>
            <a:prstGeom prst="rect">
              <a:avLst/>
            </a:prstGeom>
            <a:pattFill prst="pct10">
              <a:fgClr>
                <a:srgbClr val="FFCCFF"/>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6600CC"/>
                  </a:solidFill>
                </a:rPr>
                <a:t>(1) </a:t>
              </a:r>
              <a:r>
                <a:rPr lang="zh-CN" altLang="en-US" sz="2400" b="1">
                  <a:solidFill>
                    <a:srgbClr val="6600CC"/>
                  </a:solidFill>
                </a:rPr>
                <a:t>调用</a:t>
              </a:r>
              <a:r>
                <a:rPr lang="en-US" altLang="zh-CN" sz="2400" b="1">
                  <a:solidFill>
                    <a:srgbClr val="6600CC"/>
                  </a:solidFill>
                </a:rPr>
                <a:t>BeginPaint</a:t>
              </a:r>
              <a:r>
                <a:rPr lang="zh-CN" altLang="en-US" sz="2400" b="1">
                  <a:solidFill>
                    <a:srgbClr val="6600CC"/>
                  </a:solidFill>
                </a:rPr>
                <a:t>函数</a:t>
              </a:r>
              <a:endParaRPr lang="zh-CN" altLang="en-US" sz="2400" b="1"/>
            </a:p>
            <a:p>
              <a:pPr>
                <a:spcBef>
                  <a:spcPct val="0"/>
                </a:spcBef>
                <a:buClrTx/>
                <a:buFontTx/>
                <a:buNone/>
              </a:pPr>
              <a:r>
                <a:rPr lang="zh-CN" altLang="en-US" sz="2400" b="1"/>
                <a:t>        </a:t>
              </a:r>
              <a:r>
                <a:rPr lang="zh-CN" altLang="en-US" sz="2400" b="1">
                  <a:solidFill>
                    <a:srgbClr val="000000"/>
                  </a:solidFill>
                </a:rPr>
                <a:t>应用程序响应</a:t>
              </a:r>
              <a:r>
                <a:rPr lang="en-US" altLang="zh-CN" sz="2400" b="1">
                  <a:solidFill>
                    <a:srgbClr val="000000"/>
                  </a:solidFill>
                </a:rPr>
                <a:t>WM_PAINT</a:t>
              </a:r>
              <a:r>
                <a:rPr lang="zh-CN" altLang="en-US" sz="2400" b="1">
                  <a:solidFill>
                    <a:srgbClr val="000000"/>
                  </a:solidFill>
                </a:rPr>
                <a:t>消息进行图形刷新时，主要通过调用</a:t>
              </a:r>
              <a:r>
                <a:rPr lang="en-US" altLang="zh-CN" sz="2400" b="1">
                  <a:solidFill>
                    <a:srgbClr val="CC3300"/>
                  </a:solidFill>
                </a:rPr>
                <a:t>BeginPaint</a:t>
              </a:r>
              <a:r>
                <a:rPr lang="zh-CN" altLang="en-US" sz="2400" b="1">
                  <a:solidFill>
                    <a:srgbClr val="000000"/>
                  </a:solidFill>
                </a:rPr>
                <a:t>函数获取设备环境</a:t>
              </a:r>
              <a:endParaRPr lang="zh-CN" altLang="en-US" sz="2400" b="1"/>
            </a:p>
            <a:p>
              <a:pPr>
                <a:spcBef>
                  <a:spcPct val="0"/>
                </a:spcBef>
                <a:buClrTx/>
                <a:buFontTx/>
                <a:buNone/>
              </a:pPr>
              <a:r>
                <a:rPr lang="zh-CN" altLang="en-US" sz="2400" b="1">
                  <a:latin typeface="黑体" panose="02010609060101010101" pitchFamily="49" charset="-122"/>
                  <a:ea typeface="黑体" panose="02010609060101010101" pitchFamily="49" charset="-122"/>
                </a:rPr>
                <a:t> </a:t>
              </a:r>
              <a:r>
                <a:rPr lang="en-US" altLang="zh-CN" sz="2400" b="1">
                  <a:solidFill>
                    <a:srgbClr val="CC3300"/>
                  </a:solidFill>
                  <a:latin typeface="黑体" panose="02010609060101010101" pitchFamily="49" charset="-122"/>
                  <a:ea typeface="黑体" panose="02010609060101010101" pitchFamily="49" charset="-122"/>
                </a:rPr>
                <a:t>hdc=BeginPaint(hwnd,&amp;</a:t>
              </a:r>
              <a:r>
                <a:rPr lang="en-US" altLang="zh-CN" sz="2400" b="1">
                  <a:solidFill>
                    <a:schemeClr val="accent2"/>
                  </a:solidFill>
                  <a:latin typeface="黑体" panose="02010609060101010101" pitchFamily="49" charset="-122"/>
                  <a:ea typeface="黑体" panose="02010609060101010101" pitchFamily="49" charset="-122"/>
                </a:rPr>
                <a:t>ps</a:t>
              </a:r>
              <a:r>
                <a:rPr lang="en-US" altLang="zh-CN" sz="2400" b="1">
                  <a:solidFill>
                    <a:srgbClr val="CC3300"/>
                  </a:solidFill>
                  <a:latin typeface="黑体" panose="02010609060101010101" pitchFamily="49" charset="-122"/>
                  <a:ea typeface="黑体" panose="02010609060101010101" pitchFamily="49" charset="-122"/>
                </a:rPr>
                <a:t>)</a:t>
              </a:r>
              <a:r>
                <a:rPr lang="zh-CN" altLang="en-US" sz="2400" b="1">
                  <a:solidFill>
                    <a:srgbClr val="CC3300"/>
                  </a:solidFill>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a:t>
              </a:r>
              <a:r>
                <a:rPr lang="en-US" altLang="zh-CN" sz="2400" b="1">
                  <a:solidFill>
                    <a:schemeClr val="accent2"/>
                  </a:solidFill>
                  <a:latin typeface="黑体" panose="02010609060101010101" pitchFamily="49" charset="-122"/>
                  <a:ea typeface="黑体" panose="02010609060101010101" pitchFamily="49" charset="-122"/>
                </a:rPr>
                <a:t>ps</a:t>
              </a:r>
              <a:r>
                <a:rPr lang="zh-CN" altLang="en-US" sz="2400" b="1">
                  <a:solidFill>
                    <a:srgbClr val="000000"/>
                  </a:solidFill>
                </a:rPr>
                <a:t>为</a:t>
              </a:r>
              <a:r>
                <a:rPr lang="en-US" altLang="zh-CN" sz="2400" b="1">
                  <a:solidFill>
                    <a:srgbClr val="FF3300"/>
                  </a:solidFill>
                  <a:latin typeface="黑体" panose="02010609060101010101" pitchFamily="49" charset="-122"/>
                  <a:ea typeface="黑体" panose="02010609060101010101" pitchFamily="49" charset="-122"/>
                </a:rPr>
                <a:t>PAINTSTRUCT</a:t>
              </a:r>
              <a:r>
                <a:rPr lang="zh-CN" altLang="en-US" sz="2400" b="1">
                  <a:solidFill>
                    <a:srgbClr val="000000"/>
                  </a:solidFill>
                </a:rPr>
                <a:t>类型结构</a:t>
              </a:r>
              <a:endParaRPr lang="zh-CN" altLang="en-US" sz="2400" b="1">
                <a:latin typeface="黑体" panose="02010609060101010101" pitchFamily="49" charset="-122"/>
                <a:ea typeface="黑体" panose="02010609060101010101" pitchFamily="49" charset="-122"/>
              </a:endParaRPr>
            </a:p>
            <a:p>
              <a:pPr>
                <a:spcBef>
                  <a:spcPct val="0"/>
                </a:spcBef>
                <a:buClrTx/>
                <a:buFontTx/>
                <a:buNone/>
              </a:pPr>
              <a:endParaRPr lang="zh-CN" altLang="en-US" sz="2400" b="1">
                <a:latin typeface="宋体" panose="02010600030101010101" pitchFamily="2" charset="-122"/>
              </a:endParaRPr>
            </a:p>
            <a:p>
              <a:pPr>
                <a:spcBef>
                  <a:spcPct val="0"/>
                </a:spcBef>
                <a:buClrTx/>
                <a:buFontTx/>
                <a:buNone/>
              </a:pPr>
              <a:r>
                <a:rPr lang="zh-CN" altLang="en-US" sz="2400" b="1">
                  <a:latin typeface="宋体" panose="02010600030101010101" pitchFamily="2" charset="-122"/>
                </a:rPr>
                <a:t>定义方式为：</a:t>
              </a:r>
              <a:r>
                <a:rPr lang="en-US" altLang="zh-CN" sz="2400" b="1">
                  <a:latin typeface="宋体" panose="02010600030101010101" pitchFamily="2" charset="-122"/>
                </a:rPr>
                <a:t>PAINTSTRUCT </a:t>
              </a:r>
              <a:r>
                <a:rPr lang="en-US" altLang="zh-CN" sz="2400" b="1">
                  <a:solidFill>
                    <a:srgbClr val="FF00FF"/>
                  </a:solidFill>
                  <a:latin typeface="宋体" panose="02010600030101010101" pitchFamily="2" charset="-122"/>
                </a:rPr>
                <a:t>ps;</a:t>
              </a:r>
              <a:r>
                <a:rPr lang="en-US" altLang="zh-CN" sz="2400" b="1"/>
                <a:t>    </a:t>
              </a:r>
            </a:p>
          </p:txBody>
        </p:sp>
        <p:sp>
          <p:nvSpPr>
            <p:cNvPr id="13319" name="AutoShape 5"/>
            <p:cNvSpPr>
              <a:spLocks noChangeArrowheads="1"/>
            </p:cNvSpPr>
            <p:nvPr/>
          </p:nvSpPr>
          <p:spPr bwMode="auto">
            <a:xfrm>
              <a:off x="3216" y="2256"/>
              <a:ext cx="2352" cy="960"/>
            </a:xfrm>
            <a:prstGeom prst="cloudCallout">
              <a:avLst>
                <a:gd name="adj1" fmla="val -46301"/>
                <a:gd name="adj2" fmla="val -78750"/>
              </a:avLst>
            </a:prstGeom>
            <a:solidFill>
              <a:schemeClr val="accent2"/>
            </a:solidFill>
            <a:ln w="9525">
              <a:solidFill>
                <a:schemeClr val="tx1"/>
              </a:solidFill>
              <a:round/>
              <a:headEnd/>
              <a:tailEnd/>
            </a:ln>
          </p:spPr>
          <p:txBody>
            <a:bodyPr wrap="none" anchor="ct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1">
                  <a:solidFill>
                    <a:srgbClr val="FFFF99"/>
                  </a:solidFill>
                </a:rPr>
                <a:t>系统获取设备环境的</a:t>
              </a:r>
            </a:p>
            <a:p>
              <a:pPr eaLnBrk="1" hangingPunct="1">
                <a:spcBef>
                  <a:spcPct val="0"/>
                </a:spcBef>
                <a:buClrTx/>
                <a:buFontTx/>
                <a:buNone/>
              </a:pPr>
              <a:r>
                <a:rPr lang="zh-CN" altLang="en-US" sz="2400" b="1">
                  <a:solidFill>
                    <a:srgbClr val="FFFF99"/>
                  </a:solidFill>
                </a:rPr>
                <a:t>同时填写</a:t>
              </a:r>
              <a:r>
                <a:rPr lang="en-US" altLang="zh-CN" sz="2400" b="1">
                  <a:solidFill>
                    <a:srgbClr val="FFFF99"/>
                  </a:solidFill>
                </a:rPr>
                <a:t>ps</a:t>
              </a:r>
              <a:r>
                <a:rPr lang="zh-CN" altLang="en-US" sz="2400" b="1">
                  <a:solidFill>
                    <a:srgbClr val="FFFF99"/>
                  </a:solidFill>
                </a:rPr>
                <a:t>结构，以</a:t>
              </a:r>
            </a:p>
            <a:p>
              <a:pPr eaLnBrk="1" hangingPunct="1">
                <a:spcBef>
                  <a:spcPct val="0"/>
                </a:spcBef>
                <a:buClrTx/>
                <a:buFontTx/>
                <a:buNone/>
              </a:pPr>
              <a:r>
                <a:rPr lang="zh-CN" altLang="en-US" sz="2400" b="1">
                  <a:solidFill>
                    <a:srgbClr val="FFFF99"/>
                  </a:solidFill>
                </a:rPr>
                <a:t>标识无效矩形区</a:t>
              </a:r>
            </a:p>
          </p:txBody>
        </p:sp>
      </p:grpSp>
      <p:sp>
        <p:nvSpPr>
          <p:cNvPr id="19462" name="Text Box 6" descr="瓦形"/>
          <p:cNvSpPr txBox="1">
            <a:spLocks noChangeArrowheads="1"/>
          </p:cNvSpPr>
          <p:nvPr/>
        </p:nvSpPr>
        <p:spPr bwMode="auto">
          <a:xfrm>
            <a:off x="87313" y="5378450"/>
            <a:ext cx="8997950" cy="946150"/>
          </a:xfrm>
          <a:prstGeom prst="rect">
            <a:avLst/>
          </a:prstGeom>
          <a:pattFill prst="shingle">
            <a:fgClr>
              <a:srgbClr val="66FFFF"/>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800" b="1">
                <a:solidFill>
                  <a:srgbClr val="000000"/>
                </a:solidFill>
              </a:rPr>
              <a:t>由</a:t>
            </a:r>
            <a:r>
              <a:rPr lang="en-US" altLang="zh-CN" sz="2800" b="1">
                <a:solidFill>
                  <a:srgbClr val="CC3300"/>
                </a:solidFill>
              </a:rPr>
              <a:t>BeginPaint</a:t>
            </a:r>
            <a:r>
              <a:rPr lang="zh-CN" altLang="en-US" sz="2800" b="1">
                <a:solidFill>
                  <a:srgbClr val="000000"/>
                </a:solidFill>
              </a:rPr>
              <a:t>函数获取的设备环境要用</a:t>
            </a:r>
            <a:r>
              <a:rPr lang="en-US" altLang="zh-CN" sz="2800" b="1">
                <a:solidFill>
                  <a:srgbClr val="CC3300"/>
                </a:solidFill>
              </a:rPr>
              <a:t>EndPaint</a:t>
            </a:r>
            <a:r>
              <a:rPr lang="zh-CN" altLang="en-US" sz="2800" b="1">
                <a:solidFill>
                  <a:srgbClr val="000000"/>
                </a:solidFill>
              </a:rPr>
              <a:t>函数释放</a:t>
            </a:r>
          </a:p>
          <a:p>
            <a:pPr>
              <a:spcBef>
                <a:spcPct val="0"/>
              </a:spcBef>
              <a:buClrTx/>
              <a:buFontTx/>
              <a:buNone/>
            </a:pPr>
            <a:r>
              <a:rPr lang="en-US" altLang="zh-CN" sz="2800" b="1">
                <a:solidFill>
                  <a:srgbClr val="000000"/>
                </a:solidFill>
              </a:rPr>
              <a:t>BOOL EndPaint(HWND hwnd, PAINTSTRUCT &amp;</a:t>
            </a:r>
            <a:r>
              <a:rPr lang="en-US" altLang="zh-CN" sz="2800" b="1">
                <a:solidFill>
                  <a:srgbClr val="FF00FF"/>
                </a:solidFill>
              </a:rPr>
              <a:t>ps</a:t>
            </a:r>
            <a:r>
              <a:rPr lang="en-US" altLang="zh-CN" sz="2800" b="1">
                <a:solidFill>
                  <a:srgbClr val="000000"/>
                </a:solidFill>
              </a:rPr>
              <a:t>)</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checkerboard(down)">
                                      <p:cBhvr>
                                        <p:cTn id="7" dur="500"/>
                                        <p:tgtEl>
                                          <p:spTgt spid="194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checkerboard(across)">
                                      <p:cBhvr>
                                        <p:cTn id="12"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30188" y="346075"/>
            <a:ext cx="9345612" cy="155257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b="1">
                <a:solidFill>
                  <a:srgbClr val="FF3300"/>
                </a:solidFill>
              </a:rPr>
              <a:t>(2)   </a:t>
            </a:r>
            <a:r>
              <a:rPr lang="zh-CN" altLang="en-US" sz="2400" b="1">
                <a:solidFill>
                  <a:srgbClr val="FF3300"/>
                </a:solidFill>
              </a:rPr>
              <a:t>调用</a:t>
            </a:r>
            <a:r>
              <a:rPr lang="en-US" altLang="zh-CN" sz="2400" b="1">
                <a:solidFill>
                  <a:srgbClr val="FF3300"/>
                </a:solidFill>
              </a:rPr>
              <a:t>GetDC</a:t>
            </a:r>
            <a:r>
              <a:rPr lang="zh-CN" altLang="en-US" sz="2400" b="1">
                <a:solidFill>
                  <a:srgbClr val="FF3300"/>
                </a:solidFill>
              </a:rPr>
              <a:t>函数</a:t>
            </a:r>
            <a:endParaRPr lang="zh-CN" altLang="en-US" sz="2400" b="1"/>
          </a:p>
          <a:p>
            <a:pPr>
              <a:spcBef>
                <a:spcPct val="0"/>
              </a:spcBef>
              <a:buClrTx/>
              <a:buFontTx/>
              <a:buNone/>
            </a:pPr>
            <a:r>
              <a:rPr lang="zh-CN" altLang="en-US" sz="2400" b="1"/>
              <a:t>      </a:t>
            </a:r>
            <a:r>
              <a:rPr lang="zh-CN" altLang="en-US" sz="2400" b="1">
                <a:solidFill>
                  <a:srgbClr val="000000"/>
                </a:solidFill>
              </a:rPr>
              <a:t>如果绘图工作并非由</a:t>
            </a:r>
            <a:r>
              <a:rPr lang="en-US" altLang="zh-CN" sz="2400" b="1">
                <a:solidFill>
                  <a:srgbClr val="000000"/>
                </a:solidFill>
              </a:rPr>
              <a:t>WM_PAINT</a:t>
            </a:r>
            <a:r>
              <a:rPr lang="zh-CN" altLang="en-US" sz="2400" b="1">
                <a:solidFill>
                  <a:srgbClr val="000000"/>
                </a:solidFill>
              </a:rPr>
              <a:t>消息驱动，则调用</a:t>
            </a:r>
            <a:r>
              <a:rPr lang="en-US" altLang="zh-CN" sz="2400" b="1">
                <a:solidFill>
                  <a:srgbClr val="000000"/>
                </a:solidFill>
              </a:rPr>
              <a:t>GetDC</a:t>
            </a:r>
            <a:r>
              <a:rPr lang="zh-CN" altLang="en-US" sz="2400" b="1">
                <a:solidFill>
                  <a:srgbClr val="000000"/>
                </a:solidFill>
              </a:rPr>
              <a:t>函数获取设备环境。</a:t>
            </a:r>
            <a:endParaRPr lang="zh-CN" altLang="en-US" sz="2400" b="1"/>
          </a:p>
          <a:p>
            <a:pPr lvl="2">
              <a:spcBef>
                <a:spcPct val="0"/>
              </a:spcBef>
              <a:buFontTx/>
              <a:buNone/>
            </a:pPr>
            <a:r>
              <a:rPr lang="en-US" altLang="zh-CN" b="1">
                <a:solidFill>
                  <a:srgbClr val="CC3300"/>
                </a:solidFill>
                <a:latin typeface="黑体" panose="02010609060101010101" pitchFamily="49" charset="-122"/>
                <a:ea typeface="黑体" panose="02010609060101010101" pitchFamily="49" charset="-122"/>
              </a:rPr>
              <a:t>hdc=GetDC(hwnd);</a:t>
            </a:r>
            <a:r>
              <a:rPr lang="en-US" altLang="zh-CN" b="1"/>
              <a:t>    </a:t>
            </a:r>
          </a:p>
        </p:txBody>
      </p:sp>
      <p:sp>
        <p:nvSpPr>
          <p:cNvPr id="20483" name="Text Box 3" descr="瓦形"/>
          <p:cNvSpPr txBox="1">
            <a:spLocks noChangeArrowheads="1"/>
          </p:cNvSpPr>
          <p:nvPr/>
        </p:nvSpPr>
        <p:spPr bwMode="auto">
          <a:xfrm>
            <a:off x="249238" y="2133600"/>
            <a:ext cx="9007475" cy="946150"/>
          </a:xfrm>
          <a:prstGeom prst="rect">
            <a:avLst/>
          </a:prstGeom>
          <a:pattFill prst="shingle">
            <a:fgClr>
              <a:srgbClr val="66FFFF"/>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lr>
                <a:schemeClr val="hlink"/>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800" b="1"/>
              <a:t>由</a:t>
            </a:r>
            <a:r>
              <a:rPr lang="en-US" altLang="zh-CN" sz="2800" b="1">
                <a:solidFill>
                  <a:srgbClr val="CC3300"/>
                </a:solidFill>
              </a:rPr>
              <a:t>GetDC</a:t>
            </a:r>
            <a:r>
              <a:rPr lang="zh-CN" altLang="en-US" sz="2800" b="1"/>
              <a:t>函数获取的设备环境必须用</a:t>
            </a:r>
            <a:r>
              <a:rPr lang="en-US" altLang="zh-CN" sz="2800" b="1">
                <a:solidFill>
                  <a:srgbClr val="CC3300"/>
                </a:solidFill>
              </a:rPr>
              <a:t>ReleaseDC</a:t>
            </a:r>
            <a:r>
              <a:rPr lang="zh-CN" altLang="en-US" sz="2800" b="1"/>
              <a:t>函数释放</a:t>
            </a:r>
          </a:p>
          <a:p>
            <a:pPr>
              <a:spcBef>
                <a:spcPct val="0"/>
              </a:spcBef>
              <a:buClrTx/>
              <a:buFontTx/>
              <a:buNone/>
            </a:pPr>
            <a:r>
              <a:rPr lang="zh-CN" altLang="en-US" sz="2800" b="1"/>
              <a:t>           </a:t>
            </a:r>
            <a:r>
              <a:rPr lang="en-US" altLang="zh-CN" sz="2800" b="1"/>
              <a:t>void  ReleaseDC(HWND hwnd);</a:t>
            </a:r>
          </a:p>
        </p:txBody>
      </p:sp>
      <p:graphicFrame>
        <p:nvGraphicFramePr>
          <p:cNvPr id="20484" name="Object 4"/>
          <p:cNvGraphicFramePr>
            <a:graphicFrameLocks noChangeAspect="1"/>
          </p:cNvGraphicFramePr>
          <p:nvPr/>
        </p:nvGraphicFramePr>
        <p:xfrm>
          <a:off x="0" y="3175000"/>
          <a:ext cx="9906000" cy="3684588"/>
        </p:xfrm>
        <a:graphic>
          <a:graphicData uri="http://schemas.openxmlformats.org/presentationml/2006/ole">
            <mc:AlternateContent xmlns:mc="http://schemas.openxmlformats.org/markup-compatibility/2006">
              <mc:Choice xmlns:v="urn:schemas-microsoft-com:vml" Requires="v">
                <p:oleObj spid="_x0000_s14515" name="文档" r:id="rId3" imgW="4390030" imgH="1974376" progId="Word.Document.8">
                  <p:embed/>
                </p:oleObj>
              </mc:Choice>
              <mc:Fallback>
                <p:oleObj name="文档" r:id="rId3" imgW="4390030" imgH="197437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75000"/>
                        <a:ext cx="9906000" cy="36845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0-#ppt_w/2"/>
                                          </p:val>
                                        </p:tav>
                                        <p:tav tm="100000">
                                          <p:val>
                                            <p:strVal val="#ppt_x"/>
                                          </p:val>
                                        </p:tav>
                                      </p:tavLst>
                                    </p:anim>
                                    <p:anim calcmode="lin" valueType="num">
                                      <p:cBhvr additive="base">
                                        <p:cTn id="8" dur="500" fill="hold"/>
                                        <p:tgtEl>
                                          <p:spTgt spid="2048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0484"/>
                                        </p:tgtEl>
                                        <p:attrNameLst>
                                          <p:attrName>style.visibility</p:attrName>
                                        </p:attrNameLst>
                                      </p:cBhvr>
                                      <p:to>
                                        <p:strVal val="visible"/>
                                      </p:to>
                                    </p:set>
                                    <p:animEffect transition="in" filter="blinds(horizontal)">
                                      <p:cBhvr>
                                        <p:cTn id="13"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4211</TotalTime>
  <Words>8929</Words>
  <Application>Microsoft Office PowerPoint</Application>
  <PresentationFormat>A4 纸张(210x297 毫米)</PresentationFormat>
  <Paragraphs>1244</Paragraphs>
  <Slides>79</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79</vt:i4>
      </vt:variant>
    </vt:vector>
  </HeadingPairs>
  <TitlesOfParts>
    <vt:vector size="94" baseType="lpstr">
      <vt:lpstr>黑体</vt:lpstr>
      <vt:lpstr>楷体</vt:lpstr>
      <vt:lpstr>楷体_GB2312</vt:lpstr>
      <vt:lpstr>宋体</vt:lpstr>
      <vt:lpstr>新宋体</vt:lpstr>
      <vt:lpstr>Arial</vt:lpstr>
      <vt:lpstr>Calibri</vt:lpstr>
      <vt:lpstr>Calibri Light</vt:lpstr>
      <vt:lpstr>Courier New</vt:lpstr>
      <vt:lpstr>Times New Roman</vt:lpstr>
      <vt:lpstr>Office 主题</vt:lpstr>
      <vt:lpstr>Clip</vt:lpstr>
      <vt:lpstr>剪辑</vt:lpstr>
      <vt:lpstr>文档</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Huangwt</dc:creator>
  <cp:lastModifiedBy>guan</cp:lastModifiedBy>
  <cp:revision>823</cp:revision>
  <cp:lastPrinted>2000-02-16T06:21:24Z</cp:lastPrinted>
  <dcterms:created xsi:type="dcterms:W3CDTF">2000-11-16T01:03:00Z</dcterms:created>
  <dcterms:modified xsi:type="dcterms:W3CDTF">2020-10-14T12:09:57Z</dcterms:modified>
</cp:coreProperties>
</file>