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9"/>
  </p:notesMasterIdLst>
  <p:handoutMasterIdLst>
    <p:handoutMasterId r:id="rId60"/>
  </p:handoutMasterIdLst>
  <p:sldIdLst>
    <p:sldId id="256" r:id="rId2"/>
    <p:sldId id="257" r:id="rId3"/>
    <p:sldId id="259" r:id="rId4"/>
    <p:sldId id="260" r:id="rId5"/>
    <p:sldId id="261" r:id="rId6"/>
    <p:sldId id="262" r:id="rId7"/>
    <p:sldId id="263" r:id="rId8"/>
    <p:sldId id="338" r:id="rId9"/>
    <p:sldId id="316" r:id="rId10"/>
    <p:sldId id="340" r:id="rId11"/>
    <p:sldId id="341" r:id="rId12"/>
    <p:sldId id="342" r:id="rId13"/>
    <p:sldId id="343" r:id="rId14"/>
    <p:sldId id="344" r:id="rId15"/>
    <p:sldId id="345" r:id="rId16"/>
    <p:sldId id="317" r:id="rId17"/>
    <p:sldId id="318" r:id="rId18"/>
    <p:sldId id="265" r:id="rId19"/>
    <p:sldId id="266" r:id="rId20"/>
    <p:sldId id="269" r:id="rId21"/>
    <p:sldId id="324" r:id="rId22"/>
    <p:sldId id="300" r:id="rId23"/>
    <p:sldId id="325" r:id="rId24"/>
    <p:sldId id="270" r:id="rId25"/>
    <p:sldId id="281" r:id="rId26"/>
    <p:sldId id="282" r:id="rId27"/>
    <p:sldId id="284" r:id="rId28"/>
    <p:sldId id="285" r:id="rId29"/>
    <p:sldId id="287" r:id="rId30"/>
    <p:sldId id="288" r:id="rId31"/>
    <p:sldId id="290" r:id="rId32"/>
    <p:sldId id="291" r:id="rId33"/>
    <p:sldId id="323" r:id="rId34"/>
    <p:sldId id="295" r:id="rId35"/>
    <p:sldId id="301" r:id="rId36"/>
    <p:sldId id="296" r:id="rId37"/>
    <p:sldId id="346" r:id="rId38"/>
    <p:sldId id="347" r:id="rId39"/>
    <p:sldId id="348" r:id="rId40"/>
    <p:sldId id="349" r:id="rId41"/>
    <p:sldId id="302" r:id="rId42"/>
    <p:sldId id="303" r:id="rId43"/>
    <p:sldId id="304" r:id="rId44"/>
    <p:sldId id="322" r:id="rId45"/>
    <p:sldId id="326" r:id="rId46"/>
    <p:sldId id="339" r:id="rId47"/>
    <p:sldId id="327" r:id="rId48"/>
    <p:sldId id="328" r:id="rId49"/>
    <p:sldId id="330" r:id="rId50"/>
    <p:sldId id="329" r:id="rId51"/>
    <p:sldId id="331" r:id="rId52"/>
    <p:sldId id="332" r:id="rId53"/>
    <p:sldId id="333" r:id="rId54"/>
    <p:sldId id="334" r:id="rId55"/>
    <p:sldId id="335" r:id="rId56"/>
    <p:sldId id="336" r:id="rId57"/>
    <p:sldId id="337" r:id="rId58"/>
  </p:sldIdLst>
  <p:sldSz cx="9906000" cy="6858000" type="A4"/>
  <p:notesSz cx="6662738" cy="987266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400" userDrawn="1">
          <p15:clr>
            <a:srgbClr val="A4A3A4"/>
          </p15:clr>
        </p15:guide>
      </p15:sldGuideLst>
    </p:ext>
    <p:ext uri="{2D200454-40CA-4A62-9FC3-DE9A4176ACB9}">
      <p15:notesGuideLst xmlns:p15="http://schemas.microsoft.com/office/powerpoint/2012/main">
        <p15:guide id="1" orient="horz" pos="3109">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CC6600"/>
    <a:srgbClr val="000066"/>
    <a:srgbClr val="CCFFFF"/>
    <a:srgbClr val="FFFFCC"/>
    <a:srgbClr val="E7E7F9"/>
    <a:srgbClr val="3333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2" autoAdjust="0"/>
    <p:restoredTop sz="90994" autoAdjust="0"/>
  </p:normalViewPr>
  <p:slideViewPr>
    <p:cSldViewPr>
      <p:cViewPr varScale="1">
        <p:scale>
          <a:sx n="106" d="100"/>
          <a:sy n="106" d="100"/>
        </p:scale>
        <p:origin x="255" y="39"/>
      </p:cViewPr>
      <p:guideLst>
        <p:guide orient="horz" pos="2880"/>
        <p:guide pos="2400"/>
      </p:guideLst>
    </p:cSldViewPr>
  </p:slideViewPr>
  <p:outlineViewPr>
    <p:cViewPr>
      <p:scale>
        <a:sx n="33" d="100"/>
        <a:sy n="33" d="100"/>
      </p:scale>
      <p:origin x="0" y="-1219"/>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2755" y="62"/>
      </p:cViewPr>
      <p:guideLst>
        <p:guide orient="horz" pos="3109"/>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57200" y="4206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r>
              <a:rPr lang="en-US" altLang="zh-CN"/>
              <a:t>第6章 Windows应用程序中的键盘与鼠标</a:t>
            </a:r>
          </a:p>
        </p:txBody>
      </p:sp>
      <p:sp>
        <p:nvSpPr>
          <p:cNvPr id="3075" name="Rectangle 3"/>
          <p:cNvSpPr>
            <a:spLocks noGrp="1" noChangeArrowheads="1"/>
          </p:cNvSpPr>
          <p:nvPr>
            <p:ph type="dt" sz="quarter" idx="1"/>
          </p:nvPr>
        </p:nvSpPr>
        <p:spPr bwMode="auto">
          <a:xfrm>
            <a:off x="3276600" y="4206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F95F651D-B9DF-4CCF-B20C-7BA3FD99945C}" type="datetime1">
              <a:rPr lang="zh-CN" altLang="en-US"/>
              <a:pPr/>
              <a:t>2021/10/6</a:t>
            </a:fld>
            <a:endParaRPr lang="en-US" altLang="zh-CN"/>
          </a:p>
        </p:txBody>
      </p:sp>
      <p:sp>
        <p:nvSpPr>
          <p:cNvPr id="3076" name="Rectangle 4"/>
          <p:cNvSpPr>
            <a:spLocks noGrp="1" noChangeArrowheads="1"/>
          </p:cNvSpPr>
          <p:nvPr>
            <p:ph type="ftr" sz="quarter" idx="2"/>
          </p:nvPr>
        </p:nvSpPr>
        <p:spPr bwMode="auto">
          <a:xfrm>
            <a:off x="457200" y="89550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ltLang="zh-CN"/>
              <a:t>Huang Weitong</a:t>
            </a:r>
          </a:p>
        </p:txBody>
      </p:sp>
      <p:sp>
        <p:nvSpPr>
          <p:cNvPr id="3077" name="Rectangle 5"/>
          <p:cNvSpPr>
            <a:spLocks noGrp="1" noChangeArrowheads="1"/>
          </p:cNvSpPr>
          <p:nvPr>
            <p:ph type="sldNum" sz="quarter" idx="3"/>
          </p:nvPr>
        </p:nvSpPr>
        <p:spPr bwMode="auto">
          <a:xfrm>
            <a:off x="3276600" y="89154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5FB1080-4486-43A4-AF15-7D892081D525}" type="slidenum">
              <a:rPr lang="en-US" altLang="zh-CN"/>
              <a:pPr/>
              <a:t>‹#›</a:t>
            </a:fld>
            <a:endParaRPr lang="en-US" altLang="zh-CN"/>
          </a:p>
        </p:txBody>
      </p:sp>
    </p:spTree>
    <p:extLst>
      <p:ext uri="{BB962C8B-B14F-4D97-AF65-F5344CB8AC3E}">
        <p14:creationId xmlns:p14="http://schemas.microsoft.com/office/powerpoint/2010/main" val="2786902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r>
              <a:rPr lang="en-US" altLang="zh-CN"/>
              <a:t>第6章 Windows应用程序中的键盘与鼠标</a:t>
            </a:r>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E7FAB690-851C-41E4-8685-A996EA6016E2}" type="datetime1">
              <a:rPr lang="zh-CN" altLang="en-US"/>
              <a:pPr/>
              <a:t>2021/10/6</a:t>
            </a:fld>
            <a:endParaRPr lang="en-US" altLang="zh-CN"/>
          </a:p>
        </p:txBody>
      </p:sp>
      <p:sp>
        <p:nvSpPr>
          <p:cNvPr id="2052"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r>
              <a:rPr lang="en-US" altLang="zh-CN"/>
              <a:t>Huang Weitong</a:t>
            </a:r>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1C89746-C2B3-4F07-8D0B-DB915030343D}" type="slidenum">
              <a:rPr lang="en-US" altLang="zh-CN"/>
              <a:pPr/>
              <a:t>‹#›</a:t>
            </a:fld>
            <a:endParaRPr lang="en-US" altLang="zh-CN"/>
          </a:p>
        </p:txBody>
      </p:sp>
    </p:spTree>
    <p:extLst>
      <p:ext uri="{BB962C8B-B14F-4D97-AF65-F5344CB8AC3E}">
        <p14:creationId xmlns:p14="http://schemas.microsoft.com/office/powerpoint/2010/main" val="989086066"/>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第6章 Windows应用程序中的键盘与鼠标</a:t>
            </a:r>
          </a:p>
        </p:txBody>
      </p:sp>
      <p:sp>
        <p:nvSpPr>
          <p:cNvPr id="5" name="Rectangle 3"/>
          <p:cNvSpPr>
            <a:spLocks noGrp="1" noChangeArrowheads="1"/>
          </p:cNvSpPr>
          <p:nvPr>
            <p:ph type="dt" idx="1"/>
          </p:nvPr>
        </p:nvSpPr>
        <p:spPr>
          <a:ln/>
        </p:spPr>
        <p:txBody>
          <a:bodyPr/>
          <a:lstStyle/>
          <a:p>
            <a:fld id="{0DDFB8CA-D477-4F75-848E-87AF00CE5789}" type="datetime1">
              <a:rPr lang="zh-CN" altLang="en-US"/>
              <a:pPr/>
              <a:t>2021/10/6</a:t>
            </a:fld>
            <a:endParaRPr lang="en-US" altLang="zh-CN"/>
          </a:p>
        </p:txBody>
      </p:sp>
      <p:sp>
        <p:nvSpPr>
          <p:cNvPr id="6" name="Rectangle 6"/>
          <p:cNvSpPr>
            <a:spLocks noGrp="1" noChangeArrowheads="1"/>
          </p:cNvSpPr>
          <p:nvPr>
            <p:ph type="ftr" sz="quarter" idx="4"/>
          </p:nvPr>
        </p:nvSpPr>
        <p:spPr>
          <a:ln/>
        </p:spPr>
        <p:txBody>
          <a:bodyPr/>
          <a:lstStyle/>
          <a:p>
            <a:r>
              <a:rPr lang="en-US" altLang="zh-CN"/>
              <a:t>Huang Weitong</a:t>
            </a:r>
          </a:p>
        </p:txBody>
      </p:sp>
      <p:sp>
        <p:nvSpPr>
          <p:cNvPr id="7" name="Rectangle 7"/>
          <p:cNvSpPr>
            <a:spLocks noGrp="1" noChangeArrowheads="1"/>
          </p:cNvSpPr>
          <p:nvPr>
            <p:ph type="sldNum" sz="quarter" idx="5"/>
          </p:nvPr>
        </p:nvSpPr>
        <p:spPr>
          <a:ln/>
        </p:spPr>
        <p:txBody>
          <a:bodyPr/>
          <a:lstStyle/>
          <a:p>
            <a:fld id="{E11F0871-EB88-4B97-827A-E336EF906D1E}" type="slidenum">
              <a:rPr lang="en-US" altLang="zh-CN"/>
              <a:pPr/>
              <a:t>1</a:t>
            </a:fld>
            <a:endParaRPr lang="en-US" altLang="zh-CN"/>
          </a:p>
        </p:txBody>
      </p:sp>
      <p:sp>
        <p:nvSpPr>
          <p:cNvPr id="62466" name="Rectangle 2"/>
          <p:cNvSpPr>
            <a:spLocks noGrp="1" noRot="1" noChangeAspect="1" noChangeArrowheads="1"/>
          </p:cNvSpPr>
          <p:nvPr>
            <p:ph type="sldImg"/>
          </p:nvPr>
        </p:nvSpPr>
        <p:spPr>
          <a:xfrm>
            <a:off x="658813" y="739775"/>
            <a:ext cx="5348287" cy="3703638"/>
          </a:xfrm>
          <a:ln/>
        </p:spPr>
      </p:sp>
      <p:sp>
        <p:nvSpPr>
          <p:cNvPr id="62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375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第6章 Windows应用程序中的键盘与鼠标</a:t>
            </a:r>
          </a:p>
        </p:txBody>
      </p:sp>
      <p:sp>
        <p:nvSpPr>
          <p:cNvPr id="5" name="Rectangle 3"/>
          <p:cNvSpPr>
            <a:spLocks noGrp="1" noChangeArrowheads="1"/>
          </p:cNvSpPr>
          <p:nvPr>
            <p:ph type="dt" idx="1"/>
          </p:nvPr>
        </p:nvSpPr>
        <p:spPr>
          <a:ln/>
        </p:spPr>
        <p:txBody>
          <a:bodyPr/>
          <a:lstStyle/>
          <a:p>
            <a:fld id="{3827EE28-CB4F-45CD-BA7A-FE711C78C038}" type="datetime1">
              <a:rPr lang="zh-CN" altLang="en-US"/>
              <a:pPr/>
              <a:t>2021/10/6</a:t>
            </a:fld>
            <a:endParaRPr lang="en-US" altLang="zh-CN"/>
          </a:p>
        </p:txBody>
      </p:sp>
      <p:sp>
        <p:nvSpPr>
          <p:cNvPr id="6" name="Rectangle 6"/>
          <p:cNvSpPr>
            <a:spLocks noGrp="1" noChangeArrowheads="1"/>
          </p:cNvSpPr>
          <p:nvPr>
            <p:ph type="ftr" sz="quarter" idx="4"/>
          </p:nvPr>
        </p:nvSpPr>
        <p:spPr>
          <a:ln/>
        </p:spPr>
        <p:txBody>
          <a:bodyPr/>
          <a:lstStyle/>
          <a:p>
            <a:r>
              <a:rPr lang="en-US" altLang="zh-CN"/>
              <a:t>Huang Weitong</a:t>
            </a:r>
          </a:p>
        </p:txBody>
      </p:sp>
      <p:sp>
        <p:nvSpPr>
          <p:cNvPr id="7" name="Rectangle 7"/>
          <p:cNvSpPr>
            <a:spLocks noGrp="1" noChangeArrowheads="1"/>
          </p:cNvSpPr>
          <p:nvPr>
            <p:ph type="sldNum" sz="quarter" idx="5"/>
          </p:nvPr>
        </p:nvSpPr>
        <p:spPr>
          <a:ln/>
        </p:spPr>
        <p:txBody>
          <a:bodyPr/>
          <a:lstStyle/>
          <a:p>
            <a:fld id="{ADACA792-1D07-4FED-9C5A-43CD6FC070C2}" type="slidenum">
              <a:rPr lang="en-US" altLang="zh-CN"/>
              <a:pPr/>
              <a:t>43</a:t>
            </a:fld>
            <a:endParaRPr lang="en-US" altLang="zh-CN"/>
          </a:p>
        </p:txBody>
      </p:sp>
      <p:sp>
        <p:nvSpPr>
          <p:cNvPr id="68610" name="Rectangle 2"/>
          <p:cNvSpPr>
            <a:spLocks noGrp="1" noRot="1" noChangeAspect="1" noChangeArrowheads="1"/>
          </p:cNvSpPr>
          <p:nvPr>
            <p:ph type="sldImg"/>
          </p:nvPr>
        </p:nvSpPr>
        <p:spPr>
          <a:xfrm>
            <a:off x="658813" y="739775"/>
            <a:ext cx="5348287" cy="3703638"/>
          </a:xfrm>
          <a:ln/>
        </p:spPr>
      </p:sp>
      <p:sp>
        <p:nvSpPr>
          <p:cNvPr id="6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0190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0418" name="Group 2"/>
          <p:cNvGrpSpPr>
            <a:grpSpLocks/>
          </p:cNvGrpSpPr>
          <p:nvPr/>
        </p:nvGrpSpPr>
        <p:grpSpPr bwMode="auto">
          <a:xfrm>
            <a:off x="0" y="0"/>
            <a:ext cx="9906000" cy="6858000"/>
            <a:chOff x="0" y="0"/>
            <a:chExt cx="5760" cy="4320"/>
          </a:xfrm>
        </p:grpSpPr>
        <p:grpSp>
          <p:nvGrpSpPr>
            <p:cNvPr id="60419" name="Group 3"/>
            <p:cNvGrpSpPr>
              <a:grpSpLocks/>
            </p:cNvGrpSpPr>
            <p:nvPr/>
          </p:nvGrpSpPr>
          <p:grpSpPr bwMode="auto">
            <a:xfrm>
              <a:off x="0" y="0"/>
              <a:ext cx="5760" cy="4320"/>
              <a:chOff x="0" y="0"/>
              <a:chExt cx="5760" cy="4320"/>
            </a:xfrm>
          </p:grpSpPr>
          <p:sp>
            <p:nvSpPr>
              <p:cNvPr id="60420" name="Rectangle 4"/>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sp>
            <p:nvSpPr>
              <p:cNvPr id="60421" name="Rectangle 5"/>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grpSp>
        <p:pic>
          <p:nvPicPr>
            <p:cNvPr id="60422" name="Picture 6" descr="gra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extLst>
              <a:ext uri="{909E8E84-426E-40DD-AFC4-6F175D3DCCD1}">
                <a14:hiddenFill xmlns:a14="http://schemas.microsoft.com/office/drawing/2010/main">
                  <a:solidFill>
                    <a:srgbClr val="FFFFFF"/>
                  </a:solidFill>
                </a14:hiddenFill>
              </a:ext>
            </a:extLst>
          </p:spPr>
        </p:pic>
        <p:grpSp>
          <p:nvGrpSpPr>
            <p:cNvPr id="60423" name="Group 7"/>
            <p:cNvGrpSpPr>
              <a:grpSpLocks/>
            </p:cNvGrpSpPr>
            <p:nvPr/>
          </p:nvGrpSpPr>
          <p:grpSpPr bwMode="auto">
            <a:xfrm>
              <a:off x="648" y="0"/>
              <a:ext cx="97" cy="3613"/>
              <a:chOff x="226" y="0"/>
              <a:chExt cx="80" cy="3613"/>
            </a:xfrm>
          </p:grpSpPr>
          <p:sp>
            <p:nvSpPr>
              <p:cNvPr id="60424" name="Rectangle 8"/>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sp>
            <p:nvSpPr>
              <p:cNvPr id="60425" name="Rectangle 9"/>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grpSp>
        <p:sp>
          <p:nvSpPr>
            <p:cNvPr id="60426" name="Rectangle 10"/>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grpSp>
      <p:sp>
        <p:nvSpPr>
          <p:cNvPr id="60427" name="Rectangle 11"/>
          <p:cNvSpPr>
            <a:spLocks noGrp="1" noChangeArrowheads="1"/>
          </p:cNvSpPr>
          <p:nvPr>
            <p:ph type="ctrTitle"/>
          </p:nvPr>
        </p:nvSpPr>
        <p:spPr>
          <a:xfrm>
            <a:off x="1485900" y="1100138"/>
            <a:ext cx="84201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smtClean="0"/>
              <a:t>单击此处编辑母版标题样式</a:t>
            </a:r>
            <a:endParaRPr lang="zh-CN" altLang="zh-CN" noProof="0" smtClean="0"/>
          </a:p>
        </p:txBody>
      </p:sp>
      <p:sp>
        <p:nvSpPr>
          <p:cNvPr id="60428" name="Rectangle 12"/>
          <p:cNvSpPr>
            <a:spLocks noGrp="1" noChangeArrowheads="1"/>
          </p:cNvSpPr>
          <p:nvPr>
            <p:ph type="subTitle" idx="1"/>
          </p:nvPr>
        </p:nvSpPr>
        <p:spPr>
          <a:xfrm>
            <a:off x="1485900" y="3886200"/>
            <a:ext cx="6934200" cy="1752600"/>
          </a:xfrm>
        </p:spPr>
        <p:txBody>
          <a:bodyPr/>
          <a:lstStyle>
            <a:lvl1pPr marL="0" indent="0">
              <a:buFontTx/>
              <a:buNone/>
              <a:defRPr/>
            </a:lvl1pPr>
          </a:lstStyle>
          <a:p>
            <a:pPr lvl="0"/>
            <a:r>
              <a:rPr lang="zh-CN" altLang="en-US" noProof="0" smtClean="0"/>
              <a:t>单击此处编辑母版副标题样式</a:t>
            </a:r>
          </a:p>
        </p:txBody>
      </p:sp>
      <p:sp>
        <p:nvSpPr>
          <p:cNvPr id="60429" name="Rectangle 13"/>
          <p:cNvSpPr>
            <a:spLocks noGrp="1" noChangeArrowheads="1"/>
          </p:cNvSpPr>
          <p:nvPr>
            <p:ph type="dt" sz="half" idx="2"/>
          </p:nvPr>
        </p:nvSpPr>
        <p:spPr>
          <a:xfrm>
            <a:off x="742950" y="6248400"/>
            <a:ext cx="2063750" cy="457200"/>
          </a:xfrm>
        </p:spPr>
        <p:txBody>
          <a:bodyPr/>
          <a:lstStyle>
            <a:lvl1pPr>
              <a:defRPr>
                <a:solidFill>
                  <a:srgbClr val="660066"/>
                </a:solidFill>
              </a:defRPr>
            </a:lvl1pPr>
          </a:lstStyle>
          <a:p>
            <a:endParaRPr lang="en-US" altLang="zh-CN"/>
          </a:p>
        </p:txBody>
      </p:sp>
      <p:sp>
        <p:nvSpPr>
          <p:cNvPr id="60430" name="Rectangle 14"/>
          <p:cNvSpPr>
            <a:spLocks noGrp="1" noChangeArrowheads="1"/>
          </p:cNvSpPr>
          <p:nvPr>
            <p:ph type="ftr" sz="quarter" idx="3"/>
          </p:nvPr>
        </p:nvSpPr>
        <p:spPr>
          <a:xfrm>
            <a:off x="3384550" y="6248400"/>
            <a:ext cx="3136900" cy="457200"/>
          </a:xfrm>
        </p:spPr>
        <p:txBody>
          <a:bodyPr/>
          <a:lstStyle>
            <a:lvl1pPr>
              <a:defRPr>
                <a:solidFill>
                  <a:srgbClr val="660066"/>
                </a:solidFill>
              </a:defRPr>
            </a:lvl1pPr>
          </a:lstStyle>
          <a:p>
            <a:endParaRPr lang="en-US" altLang="zh-CN"/>
          </a:p>
        </p:txBody>
      </p:sp>
      <p:sp>
        <p:nvSpPr>
          <p:cNvPr id="60431" name="Rectangle 15"/>
          <p:cNvSpPr>
            <a:spLocks noGrp="1" noChangeArrowheads="1"/>
          </p:cNvSpPr>
          <p:nvPr>
            <p:ph type="sldNum" sz="quarter" idx="4"/>
          </p:nvPr>
        </p:nvSpPr>
        <p:spPr>
          <a:xfrm>
            <a:off x="7099300" y="6248400"/>
            <a:ext cx="2063750" cy="457200"/>
          </a:xfrm>
        </p:spPr>
        <p:txBody>
          <a:bodyPr/>
          <a:lstStyle>
            <a:lvl1pPr>
              <a:defRPr>
                <a:solidFill>
                  <a:srgbClr val="660066"/>
                </a:solidFill>
              </a:defRPr>
            </a:lvl1pPr>
          </a:lstStyle>
          <a:p>
            <a:fld id="{73F7BE72-4372-4496-AA44-700DDFD3D5F4}"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0554743-7253-4058-84BF-5FAFC6B50074}" type="slidenum">
              <a:rPr lang="en-US" altLang="zh-CN"/>
              <a:pPr/>
              <a:t>‹#›</a:t>
            </a:fld>
            <a:endParaRPr lang="en-US" altLang="zh-CN"/>
          </a:p>
        </p:txBody>
      </p:sp>
    </p:spTree>
    <p:extLst>
      <p:ext uri="{BB962C8B-B14F-4D97-AF65-F5344CB8AC3E}">
        <p14:creationId xmlns:p14="http://schemas.microsoft.com/office/powerpoint/2010/main" val="213712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184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403352" y="609600"/>
            <a:ext cx="6162675"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CE2643-9394-433E-B4E8-437899739FD7}" type="slidenum">
              <a:rPr lang="en-US" altLang="zh-CN"/>
              <a:pPr/>
              <a:t>‹#›</a:t>
            </a:fld>
            <a:endParaRPr lang="en-US" altLang="zh-CN"/>
          </a:p>
        </p:txBody>
      </p:sp>
    </p:spTree>
    <p:extLst>
      <p:ext uri="{BB962C8B-B14F-4D97-AF65-F5344CB8AC3E}">
        <p14:creationId xmlns:p14="http://schemas.microsoft.com/office/powerpoint/2010/main" val="161975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6D2DEED-925A-45D2-9574-071867C11206}" type="slidenum">
              <a:rPr lang="en-US" altLang="zh-CN"/>
              <a:pPr/>
              <a:t>‹#›</a:t>
            </a:fld>
            <a:endParaRPr lang="en-US" altLang="zh-CN"/>
          </a:p>
        </p:txBody>
      </p:sp>
    </p:spTree>
    <p:extLst>
      <p:ext uri="{BB962C8B-B14F-4D97-AF65-F5344CB8AC3E}">
        <p14:creationId xmlns:p14="http://schemas.microsoft.com/office/powerpoint/2010/main" val="421721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40"/>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5"/>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79FC258-DFD7-4B4B-891A-8356FCFA6412}" type="slidenum">
              <a:rPr lang="en-US" altLang="zh-CN"/>
              <a:pPr/>
              <a:t>‹#›</a:t>
            </a:fld>
            <a:endParaRPr lang="en-US" altLang="zh-CN"/>
          </a:p>
        </p:txBody>
      </p:sp>
    </p:spTree>
    <p:extLst>
      <p:ext uri="{BB962C8B-B14F-4D97-AF65-F5344CB8AC3E}">
        <p14:creationId xmlns:p14="http://schemas.microsoft.com/office/powerpoint/2010/main" val="206596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03350" y="1981200"/>
            <a:ext cx="4133851"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89599" y="1981200"/>
            <a:ext cx="4133851"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4FCC42-8728-4982-AD55-CF899769D0D7}" type="slidenum">
              <a:rPr lang="en-US" altLang="zh-CN"/>
              <a:pPr/>
              <a:t>‹#›</a:t>
            </a:fld>
            <a:endParaRPr lang="en-US" altLang="zh-CN"/>
          </a:p>
        </p:txBody>
      </p:sp>
    </p:spTree>
    <p:extLst>
      <p:ext uri="{BB962C8B-B14F-4D97-AF65-F5344CB8AC3E}">
        <p14:creationId xmlns:p14="http://schemas.microsoft.com/office/powerpoint/2010/main" val="319394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6" y="365127"/>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6"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82626" y="2505075"/>
            <a:ext cx="41910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4"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4914" y="2505075"/>
            <a:ext cx="42116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AB33EDE-19DC-4550-8B46-292AABD093ED}" type="slidenum">
              <a:rPr lang="en-US" altLang="zh-CN"/>
              <a:pPr/>
              <a:t>‹#›</a:t>
            </a:fld>
            <a:endParaRPr lang="en-US" altLang="zh-CN"/>
          </a:p>
        </p:txBody>
      </p:sp>
    </p:spTree>
    <p:extLst>
      <p:ext uri="{BB962C8B-B14F-4D97-AF65-F5344CB8AC3E}">
        <p14:creationId xmlns:p14="http://schemas.microsoft.com/office/powerpoint/2010/main" val="52488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B0C711C-7286-43B0-A62F-30A6746C510A}" type="slidenum">
              <a:rPr lang="en-US" altLang="zh-CN"/>
              <a:pPr/>
              <a:t>‹#›</a:t>
            </a:fld>
            <a:endParaRPr lang="en-US" altLang="zh-CN"/>
          </a:p>
        </p:txBody>
      </p:sp>
    </p:spTree>
    <p:extLst>
      <p:ext uri="{BB962C8B-B14F-4D97-AF65-F5344CB8AC3E}">
        <p14:creationId xmlns:p14="http://schemas.microsoft.com/office/powerpoint/2010/main" val="37393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9F94559-5D38-4055-85C1-1AD5181A47A2}" type="slidenum">
              <a:rPr lang="en-US" altLang="zh-CN"/>
              <a:pPr/>
              <a:t>‹#›</a:t>
            </a:fld>
            <a:endParaRPr lang="en-US" altLang="zh-CN"/>
          </a:p>
        </p:txBody>
      </p:sp>
    </p:spTree>
    <p:extLst>
      <p:ext uri="{BB962C8B-B14F-4D97-AF65-F5344CB8AC3E}">
        <p14:creationId xmlns:p14="http://schemas.microsoft.com/office/powerpoint/2010/main" val="237719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BE2F7A-07F5-481B-9650-1A455AEF077F}" type="slidenum">
              <a:rPr lang="en-US" altLang="zh-CN"/>
              <a:pPr/>
              <a:t>‹#›</a:t>
            </a:fld>
            <a:endParaRPr lang="en-US" altLang="zh-CN"/>
          </a:p>
        </p:txBody>
      </p:sp>
    </p:spTree>
    <p:extLst>
      <p:ext uri="{BB962C8B-B14F-4D97-AF65-F5344CB8AC3E}">
        <p14:creationId xmlns:p14="http://schemas.microsoft.com/office/powerpoint/2010/main" val="161805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7"/>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B5C615-2DE2-4899-8817-3D8BDE9C7E81}" type="slidenum">
              <a:rPr lang="en-US" altLang="zh-CN"/>
              <a:pPr/>
              <a:t>‹#›</a:t>
            </a:fld>
            <a:endParaRPr lang="en-US" altLang="zh-CN"/>
          </a:p>
        </p:txBody>
      </p:sp>
    </p:spTree>
    <p:extLst>
      <p:ext uri="{BB962C8B-B14F-4D97-AF65-F5344CB8AC3E}">
        <p14:creationId xmlns:p14="http://schemas.microsoft.com/office/powerpoint/2010/main" val="378381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59394" name="Group 2"/>
          <p:cNvGrpSpPr>
            <a:grpSpLocks/>
          </p:cNvGrpSpPr>
          <p:nvPr/>
        </p:nvGrpSpPr>
        <p:grpSpPr bwMode="auto">
          <a:xfrm>
            <a:off x="0" y="0"/>
            <a:ext cx="9906000" cy="6858000"/>
            <a:chOff x="0" y="0"/>
            <a:chExt cx="5760" cy="4320"/>
          </a:xfrm>
        </p:grpSpPr>
        <p:grpSp>
          <p:nvGrpSpPr>
            <p:cNvPr id="59395" name="Group 3"/>
            <p:cNvGrpSpPr>
              <a:grpSpLocks/>
            </p:cNvGrpSpPr>
            <p:nvPr/>
          </p:nvGrpSpPr>
          <p:grpSpPr bwMode="auto">
            <a:xfrm>
              <a:off x="0" y="0"/>
              <a:ext cx="5760" cy="4320"/>
              <a:chOff x="0" y="0"/>
              <a:chExt cx="5760" cy="4320"/>
            </a:xfrm>
          </p:grpSpPr>
          <p:sp>
            <p:nvSpPr>
              <p:cNvPr id="59396" name="Rectangle 4"/>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sp>
            <p:nvSpPr>
              <p:cNvPr id="59397" name="Rectangle 5"/>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endParaRPr lang="zh-CN" altLang="zh-CN" sz="2400"/>
              </a:p>
            </p:txBody>
          </p:sp>
        </p:grpSp>
        <p:grpSp>
          <p:nvGrpSpPr>
            <p:cNvPr id="59398" name="Group 6"/>
            <p:cNvGrpSpPr>
              <a:grpSpLocks/>
            </p:cNvGrpSpPr>
            <p:nvPr/>
          </p:nvGrpSpPr>
          <p:grpSpPr bwMode="auto">
            <a:xfrm>
              <a:off x="0" y="0"/>
              <a:ext cx="1667" cy="3613"/>
              <a:chOff x="0" y="0"/>
              <a:chExt cx="1667" cy="3613"/>
            </a:xfrm>
          </p:grpSpPr>
          <p:pic>
            <p:nvPicPr>
              <p:cNvPr id="59399" name="Picture 7" descr="grap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63" y="0"/>
                <a:ext cx="534" cy="3152"/>
              </a:xfrm>
              <a:prstGeom prst="rect">
                <a:avLst/>
              </a:prstGeom>
              <a:noFill/>
              <a:extLst>
                <a:ext uri="{909E8E84-426E-40DD-AFC4-6F175D3DCCD1}">
                  <a14:hiddenFill xmlns:a14="http://schemas.microsoft.com/office/drawing/2010/main">
                    <a:solidFill>
                      <a:srgbClr val="FFFFFF"/>
                    </a:solidFill>
                  </a14:hiddenFill>
                </a:ext>
              </a:extLst>
            </p:spPr>
          </p:pic>
          <p:grpSp>
            <p:nvGrpSpPr>
              <p:cNvPr id="59400" name="Group 8"/>
              <p:cNvGrpSpPr>
                <a:grpSpLocks/>
              </p:cNvGrpSpPr>
              <p:nvPr/>
            </p:nvGrpSpPr>
            <p:grpSpPr bwMode="auto">
              <a:xfrm>
                <a:off x="226" y="0"/>
                <a:ext cx="80" cy="3613"/>
                <a:chOff x="226" y="0"/>
                <a:chExt cx="80" cy="3613"/>
              </a:xfrm>
            </p:grpSpPr>
            <p:sp>
              <p:nvSpPr>
                <p:cNvPr id="59401" name="Rectangle 9"/>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sp>
              <p:nvSpPr>
                <p:cNvPr id="59402" name="Rectangle 10"/>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grpSp>
          <p:sp>
            <p:nvSpPr>
              <p:cNvPr id="59403" name="Rectangle 11"/>
              <p:cNvSpPr>
                <a:spLocks noChangeArrowheads="1"/>
              </p:cNvSpPr>
              <p:nvPr/>
            </p:nvSpPr>
            <p:spPr bwMode="ltGray">
              <a:xfrm>
                <a:off x="0" y="347"/>
                <a:ext cx="1667" cy="8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zh-CN" altLang="zh-CN" sz="2400"/>
              </a:p>
            </p:txBody>
          </p:sp>
        </p:grpSp>
      </p:grpSp>
      <p:sp>
        <p:nvSpPr>
          <p:cNvPr id="59404" name="Rectangle 12"/>
          <p:cNvSpPr>
            <a:spLocks noGrp="1" noChangeArrowheads="1"/>
          </p:cNvSpPr>
          <p:nvPr>
            <p:ph type="title"/>
          </p:nvPr>
        </p:nvSpPr>
        <p:spPr bwMode="auto">
          <a:xfrm>
            <a:off x="1403350" y="609600"/>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9405" name="Rectangle 13"/>
          <p:cNvSpPr>
            <a:spLocks noGrp="1" noChangeArrowheads="1"/>
          </p:cNvSpPr>
          <p:nvPr>
            <p:ph type="body" idx="1"/>
          </p:nvPr>
        </p:nvSpPr>
        <p:spPr bwMode="auto">
          <a:xfrm>
            <a:off x="1403350" y="1981200"/>
            <a:ext cx="84201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406" name="Rectangle 14"/>
          <p:cNvSpPr>
            <a:spLocks noGrp="1" noChangeArrowheads="1"/>
          </p:cNvSpPr>
          <p:nvPr>
            <p:ph type="dt" sz="half" idx="2"/>
          </p:nvPr>
        </p:nvSpPr>
        <p:spPr bwMode="auto">
          <a:xfrm>
            <a:off x="140335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mn-lt"/>
              </a:defRPr>
            </a:lvl1pPr>
          </a:lstStyle>
          <a:p>
            <a:endParaRPr lang="en-US" altLang="zh-CN"/>
          </a:p>
        </p:txBody>
      </p:sp>
      <p:sp>
        <p:nvSpPr>
          <p:cNvPr id="59407" name="Rectangle 15"/>
          <p:cNvSpPr>
            <a:spLocks noGrp="1" noChangeArrowheads="1"/>
          </p:cNvSpPr>
          <p:nvPr>
            <p:ph type="ftr" sz="quarter" idx="3"/>
          </p:nvPr>
        </p:nvSpPr>
        <p:spPr bwMode="auto">
          <a:xfrm>
            <a:off x="4044950" y="6248400"/>
            <a:ext cx="3136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atin typeface="+mn-lt"/>
              </a:defRPr>
            </a:lvl1pPr>
          </a:lstStyle>
          <a:p>
            <a:endParaRPr lang="en-US" altLang="zh-CN"/>
          </a:p>
        </p:txBody>
      </p:sp>
      <p:sp>
        <p:nvSpPr>
          <p:cNvPr id="59408" name="Rectangle 16"/>
          <p:cNvSpPr>
            <a:spLocks noGrp="1" noChangeArrowheads="1"/>
          </p:cNvSpPr>
          <p:nvPr>
            <p:ph type="sldNum" sz="quarter" idx="4"/>
          </p:nvPr>
        </p:nvSpPr>
        <p:spPr bwMode="auto">
          <a:xfrm>
            <a:off x="775970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atin typeface="+mn-lt"/>
              </a:defRPr>
            </a:lvl1pPr>
          </a:lstStyle>
          <a:p>
            <a:fld id="{A6B39D3E-6E75-4250-839C-FE244B98F74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3074" descr="瓦形"/>
          <p:cNvSpPr txBox="1">
            <a:spLocks noChangeArrowheads="1"/>
          </p:cNvSpPr>
          <p:nvPr/>
        </p:nvSpPr>
        <p:spPr bwMode="auto">
          <a:xfrm>
            <a:off x="458211" y="2243138"/>
            <a:ext cx="8918146" cy="1938992"/>
          </a:xfrm>
          <a:prstGeom prst="rect">
            <a:avLst/>
          </a:prstGeom>
          <a:pattFill prst="shingle">
            <a:fgClr>
              <a:schemeClr val="accent1"/>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1" hangingPunct="1"/>
            <a:r>
              <a:rPr lang="zh-CN" altLang="en-US" sz="4000" b="1" dirty="0">
                <a:solidFill>
                  <a:srgbClr val="FF0000"/>
                </a:solidFill>
              </a:rPr>
              <a:t>第</a:t>
            </a:r>
            <a:r>
              <a:rPr lang="en-US" altLang="zh-CN" sz="4000" b="1" dirty="0">
                <a:solidFill>
                  <a:srgbClr val="FF0000"/>
                </a:solidFill>
              </a:rPr>
              <a:t>5</a:t>
            </a:r>
            <a:r>
              <a:rPr lang="zh-CN" altLang="en-US" sz="4000" b="1" dirty="0">
                <a:solidFill>
                  <a:srgbClr val="FF0000"/>
                </a:solidFill>
              </a:rPr>
              <a:t>讲</a:t>
            </a:r>
          </a:p>
          <a:p>
            <a:pPr algn="ctr" eaLnBrk="1" hangingPunct="1"/>
            <a:r>
              <a:rPr lang="zh-CN" altLang="en-US" sz="4000" b="1" dirty="0">
                <a:solidFill>
                  <a:srgbClr val="FF0000"/>
                </a:solidFill>
              </a:rPr>
              <a:t>  </a:t>
            </a:r>
          </a:p>
          <a:p>
            <a:pPr algn="ctr" eaLnBrk="1" hangingPunct="1"/>
            <a:r>
              <a:rPr lang="en-US" altLang="zh-CN" sz="4000" b="1" dirty="0">
                <a:solidFill>
                  <a:srgbClr val="FF0000"/>
                </a:solidFill>
              </a:rPr>
              <a:t>Windows</a:t>
            </a:r>
            <a:r>
              <a:rPr lang="zh-CN" altLang="en-US" sz="4000" b="1" dirty="0">
                <a:solidFill>
                  <a:srgbClr val="FF0000"/>
                </a:solidFill>
              </a:rPr>
              <a:t>应用程序对键盘与鼠标的响应</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标注 3"/>
          <p:cNvSpPr/>
          <p:nvPr/>
        </p:nvSpPr>
        <p:spPr bwMode="auto">
          <a:xfrm>
            <a:off x="4376936" y="4221088"/>
            <a:ext cx="5256584" cy="2376264"/>
          </a:xfrm>
          <a:prstGeom prst="wedgeRoundRectCallout">
            <a:avLst>
              <a:gd name="adj1" fmla="val -46326"/>
              <a:gd name="adj2" fmla="val -104028"/>
              <a:gd name="adj3" fmla="val 16667"/>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zh-CN" sz="2000" b="1" dirty="0"/>
              <a:t>对于</a:t>
            </a:r>
            <a:r>
              <a:rPr lang="en-US" altLang="zh-CN" sz="2000" b="1" dirty="0" err="1"/>
              <a:t>Shift+B</a:t>
            </a:r>
            <a:r>
              <a:rPr lang="zh-CN" altLang="zh-CN" sz="2000" b="1" dirty="0"/>
              <a:t>的操作，则判断</a:t>
            </a:r>
            <a:r>
              <a:rPr lang="en-US" altLang="zh-CN" sz="2000" b="1" dirty="0" err="1"/>
              <a:t>wParam</a:t>
            </a:r>
            <a:r>
              <a:rPr lang="zh-CN" altLang="zh-CN" sz="2000" b="1" dirty="0"/>
              <a:t>，当是</a:t>
            </a:r>
            <a:r>
              <a:rPr lang="en-US" altLang="zh-CN" sz="2000" b="1" dirty="0"/>
              <a:t>98</a:t>
            </a:r>
            <a:r>
              <a:rPr lang="zh-CN" altLang="zh-CN" sz="2000" b="1" dirty="0"/>
              <a:t>和</a:t>
            </a:r>
            <a:r>
              <a:rPr lang="en-US" altLang="zh-CN" sz="2000" b="1" dirty="0"/>
              <a:t>66</a:t>
            </a:r>
            <a:r>
              <a:rPr lang="zh-CN" altLang="zh-CN" sz="2000" b="1" dirty="0"/>
              <a:t>时，表明</a:t>
            </a:r>
            <a:r>
              <a:rPr lang="en-US" altLang="zh-CN" sz="2000" b="1" dirty="0"/>
              <a:t>B/b</a:t>
            </a:r>
            <a:r>
              <a:rPr lang="zh-CN" altLang="zh-CN" sz="2000" b="1" dirty="0"/>
              <a:t>键按下，同时调用函数</a:t>
            </a:r>
            <a:r>
              <a:rPr lang="en-US" altLang="zh-CN" sz="2000" b="1" dirty="0" err="1"/>
              <a:t>GetKeyState</a:t>
            </a:r>
            <a:r>
              <a:rPr lang="en-US" altLang="zh-CN" sz="2000" b="1" dirty="0"/>
              <a:t>(VK_SHIFT)</a:t>
            </a:r>
            <a:r>
              <a:rPr lang="zh-CN" altLang="zh-CN" sz="2000" b="1" dirty="0"/>
              <a:t>来判断</a:t>
            </a:r>
            <a:r>
              <a:rPr lang="en-US" altLang="zh-CN" sz="2000" b="1" dirty="0"/>
              <a:t>shift</a:t>
            </a:r>
            <a:r>
              <a:rPr lang="zh-CN" altLang="zh-CN" sz="2000" b="1" dirty="0"/>
              <a:t>键的状态，当按下时返回值为</a:t>
            </a:r>
            <a:r>
              <a:rPr lang="en-US" altLang="zh-CN" sz="2000" b="1" dirty="0"/>
              <a:t>1</a:t>
            </a:r>
            <a:r>
              <a:rPr lang="zh-CN" altLang="zh-CN" sz="2000" b="1" dirty="0"/>
              <a:t>，此时设置</a:t>
            </a:r>
            <a:r>
              <a:rPr lang="en-US" altLang="zh-CN" sz="2000" b="1" dirty="0" err="1"/>
              <a:t>nShiftBKeyDown</a:t>
            </a:r>
            <a:r>
              <a:rPr lang="zh-CN" altLang="zh-CN" sz="2000" b="1" dirty="0"/>
              <a:t>的值为“真”，同时将</a:t>
            </a:r>
            <a:r>
              <a:rPr lang="en-US" altLang="zh-CN" sz="2000" b="1" dirty="0" err="1"/>
              <a:t>nShiftKeyDown</a:t>
            </a:r>
            <a:r>
              <a:rPr lang="zh-CN" altLang="zh-CN" sz="2000" b="1" dirty="0"/>
              <a:t>的值设为“假”。同理处理</a:t>
            </a:r>
            <a:r>
              <a:rPr lang="en-US" altLang="zh-CN" sz="2000" b="1" dirty="0" err="1"/>
              <a:t>nCtrlAKeyDown</a:t>
            </a:r>
            <a:r>
              <a:rPr lang="zh-CN" altLang="zh-CN" sz="2000" b="1" dirty="0"/>
              <a:t>和</a:t>
            </a:r>
            <a:r>
              <a:rPr lang="en-US" altLang="zh-CN" sz="2000" b="1" dirty="0" err="1"/>
              <a:t>nCtrlKeyDown</a:t>
            </a:r>
            <a:r>
              <a:rPr lang="zh-CN" altLang="zh-CN" sz="2000" b="1" dirty="0"/>
              <a:t>的值。</a:t>
            </a:r>
            <a:endParaRPr lang="zh-CN" altLang="en-US" sz="2000" b="1" dirty="0"/>
          </a:p>
        </p:txBody>
      </p:sp>
      <p:sp>
        <p:nvSpPr>
          <p:cNvPr id="2" name="文本框 1"/>
          <p:cNvSpPr txBox="1"/>
          <p:nvPr/>
        </p:nvSpPr>
        <p:spPr>
          <a:xfrm>
            <a:off x="128464" y="117693"/>
            <a:ext cx="9505056" cy="5632311"/>
          </a:xfrm>
          <a:prstGeom prst="rect">
            <a:avLst/>
          </a:prstGeom>
          <a:noFill/>
        </p:spPr>
        <p:txBody>
          <a:bodyPr wrap="square" rtlCol="0">
            <a:spAutoFit/>
          </a:bodyPr>
          <a:lstStyle/>
          <a:p>
            <a:r>
              <a:rPr lang="en-US" altLang="zh-CN" dirty="0"/>
              <a:t>case WM_CHAR:</a:t>
            </a:r>
            <a:endParaRPr lang="zh-CN" altLang="zh-CN" dirty="0"/>
          </a:p>
          <a:p>
            <a:r>
              <a:rPr lang="en-US" altLang="zh-CN" dirty="0"/>
              <a:t> if(</a:t>
            </a:r>
            <a:r>
              <a:rPr lang="en-US" altLang="zh-CN" dirty="0" err="1"/>
              <a:t>wParam</a:t>
            </a:r>
            <a:r>
              <a:rPr lang="en-US" altLang="zh-CN" dirty="0"/>
              <a:t>==1)	</a:t>
            </a:r>
            <a:endParaRPr lang="zh-CN" altLang="zh-CN" dirty="0"/>
          </a:p>
          <a:p>
            <a:r>
              <a:rPr lang="en-US" altLang="zh-CN" dirty="0"/>
              <a:t>  { if(</a:t>
            </a:r>
            <a:r>
              <a:rPr lang="en-US" altLang="zh-CN" dirty="0" err="1"/>
              <a:t>nCtrlKeyDown</a:t>
            </a:r>
            <a:r>
              <a:rPr lang="en-US" altLang="zh-CN" dirty="0"/>
              <a:t> == TRUE)</a:t>
            </a:r>
            <a:endParaRPr lang="zh-CN" altLang="zh-CN" dirty="0"/>
          </a:p>
          <a:p>
            <a:r>
              <a:rPr lang="en-US" altLang="zh-CN" dirty="0"/>
              <a:t>       {</a:t>
            </a:r>
            <a:r>
              <a:rPr lang="en-US" altLang="zh-CN" dirty="0" err="1"/>
              <a:t>nCtrlAKeyDown</a:t>
            </a:r>
            <a:r>
              <a:rPr lang="en-US" altLang="zh-CN" dirty="0"/>
              <a:t> = TRUE;</a:t>
            </a:r>
            <a:endParaRPr lang="zh-CN" altLang="zh-CN" dirty="0"/>
          </a:p>
          <a:p>
            <a:r>
              <a:rPr lang="en-US" altLang="zh-CN" dirty="0"/>
              <a:t>         </a:t>
            </a:r>
            <a:r>
              <a:rPr lang="en-US" altLang="zh-CN" dirty="0" err="1"/>
              <a:t>nCtrlKeyDown</a:t>
            </a:r>
            <a:r>
              <a:rPr lang="en-US" altLang="zh-CN" dirty="0"/>
              <a:t> = FALSE;</a:t>
            </a:r>
            <a:endParaRPr lang="zh-CN" altLang="zh-CN" dirty="0"/>
          </a:p>
          <a:p>
            <a:r>
              <a:rPr lang="en-US" altLang="zh-CN" dirty="0"/>
              <a:t>       }</a:t>
            </a:r>
            <a:endParaRPr lang="zh-CN" altLang="zh-CN" dirty="0"/>
          </a:p>
          <a:p>
            <a:r>
              <a:rPr lang="en-US" altLang="zh-CN" dirty="0"/>
              <a:t> }</a:t>
            </a:r>
            <a:endParaRPr lang="zh-CN" altLang="zh-CN" dirty="0"/>
          </a:p>
          <a:p>
            <a:r>
              <a:rPr lang="en-US" altLang="zh-CN" dirty="0"/>
              <a:t> else if(</a:t>
            </a:r>
            <a:r>
              <a:rPr lang="en-US" altLang="zh-CN" dirty="0" err="1"/>
              <a:t>wParam</a:t>
            </a:r>
            <a:r>
              <a:rPr lang="en-US" altLang="zh-CN" dirty="0"/>
              <a:t>==98||</a:t>
            </a:r>
            <a:r>
              <a:rPr lang="en-US" altLang="zh-CN" dirty="0" err="1"/>
              <a:t>wParam</a:t>
            </a:r>
            <a:r>
              <a:rPr lang="en-US" altLang="zh-CN" dirty="0"/>
              <a:t>==66)	//</a:t>
            </a:r>
            <a:r>
              <a:rPr lang="zh-CN" altLang="zh-CN" dirty="0"/>
              <a:t>当按下</a:t>
            </a:r>
            <a:r>
              <a:rPr lang="en-US" altLang="zh-CN" dirty="0"/>
              <a:t>b</a:t>
            </a:r>
            <a:r>
              <a:rPr lang="zh-CN" altLang="zh-CN" dirty="0"/>
              <a:t>键时</a:t>
            </a:r>
          </a:p>
          <a:p>
            <a:r>
              <a:rPr lang="en-US" altLang="zh-CN" dirty="0"/>
              <a:t> {	if(</a:t>
            </a:r>
            <a:r>
              <a:rPr lang="en-US" altLang="zh-CN" dirty="0" err="1"/>
              <a:t>nShiftKeyDown</a:t>
            </a:r>
            <a:r>
              <a:rPr lang="en-US" altLang="zh-CN" dirty="0"/>
              <a:t> == TRUE)//</a:t>
            </a:r>
            <a:r>
              <a:rPr lang="zh-CN" altLang="zh-CN" dirty="0"/>
              <a:t>检查</a:t>
            </a:r>
            <a:r>
              <a:rPr lang="en-US" altLang="zh-CN" dirty="0"/>
              <a:t>shift</a:t>
            </a:r>
            <a:r>
              <a:rPr lang="zh-CN" altLang="zh-CN" dirty="0"/>
              <a:t>键是否处于按下状态</a:t>
            </a:r>
          </a:p>
          <a:p>
            <a:r>
              <a:rPr lang="en-US" altLang="zh-CN" dirty="0"/>
              <a:t>	{</a:t>
            </a:r>
            <a:r>
              <a:rPr lang="en-US" altLang="zh-CN" dirty="0" err="1"/>
              <a:t>nShiftBKeyDown</a:t>
            </a:r>
            <a:r>
              <a:rPr lang="en-US" altLang="zh-CN" dirty="0"/>
              <a:t> = TRUE;	//</a:t>
            </a:r>
            <a:r>
              <a:rPr lang="zh-CN" altLang="zh-CN" dirty="0"/>
              <a:t>当</a:t>
            </a:r>
            <a:r>
              <a:rPr lang="en-US" altLang="zh-CN" dirty="0"/>
              <a:t>SHIFT</a:t>
            </a:r>
            <a:r>
              <a:rPr lang="zh-CN" altLang="zh-CN" dirty="0"/>
              <a:t>键按下时，变量置为真</a:t>
            </a:r>
          </a:p>
          <a:p>
            <a:r>
              <a:rPr lang="en-US" altLang="zh-CN" dirty="0"/>
              <a:t>	 </a:t>
            </a:r>
            <a:r>
              <a:rPr lang="en-US" altLang="zh-CN" dirty="0" err="1"/>
              <a:t>nShiftKeyDown</a:t>
            </a:r>
            <a:r>
              <a:rPr lang="en-US" altLang="zh-CN" dirty="0"/>
              <a:t> = FALSE;	</a:t>
            </a:r>
            <a:endParaRPr lang="zh-CN" altLang="zh-CN" dirty="0"/>
          </a:p>
          <a:p>
            <a:r>
              <a:rPr lang="en-US" altLang="zh-CN" dirty="0"/>
              <a:t>	}</a:t>
            </a:r>
            <a:endParaRPr lang="zh-CN" altLang="zh-CN" dirty="0"/>
          </a:p>
          <a:p>
            <a:r>
              <a:rPr lang="en-US" altLang="zh-CN" dirty="0"/>
              <a:t> }</a:t>
            </a:r>
            <a:endParaRPr lang="zh-CN" altLang="zh-CN" dirty="0"/>
          </a:p>
          <a:p>
            <a:r>
              <a:rPr lang="en-US" altLang="zh-CN" dirty="0"/>
              <a:t> else;</a:t>
            </a:r>
            <a:endParaRPr lang="zh-CN" altLang="zh-CN" dirty="0"/>
          </a:p>
          <a:p>
            <a:r>
              <a:rPr lang="en-US" altLang="zh-CN" dirty="0"/>
              <a:t>break;</a:t>
            </a:r>
            <a:endParaRPr lang="zh-CN" altLang="en-US" dirty="0"/>
          </a:p>
        </p:txBody>
      </p:sp>
      <p:sp>
        <p:nvSpPr>
          <p:cNvPr id="3" name="圆角矩形标注 2"/>
          <p:cNvSpPr/>
          <p:nvPr/>
        </p:nvSpPr>
        <p:spPr bwMode="auto">
          <a:xfrm>
            <a:off x="4376936" y="117695"/>
            <a:ext cx="5400600" cy="2087171"/>
          </a:xfrm>
          <a:prstGeom prst="wedgeRoundRectCallout">
            <a:avLst>
              <a:gd name="adj1" fmla="val -74838"/>
              <a:gd name="adj2" fmla="val -22100"/>
              <a:gd name="adj3" fmla="val 16667"/>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zh-CN" sz="2000" b="1" dirty="0">
                <a:latin typeface="+mn-ea"/>
                <a:ea typeface="+mn-ea"/>
              </a:rPr>
              <a:t>由于</a:t>
            </a:r>
            <a:r>
              <a:rPr lang="en-US" altLang="zh-CN" sz="2000" b="1" dirty="0">
                <a:latin typeface="+mn-ea"/>
                <a:ea typeface="+mn-ea"/>
              </a:rPr>
              <a:t>“</a:t>
            </a:r>
            <a:r>
              <a:rPr lang="en-US" altLang="zh-CN" sz="2000" b="1" dirty="0" err="1">
                <a:latin typeface="+mn-ea"/>
                <a:ea typeface="+mn-ea"/>
              </a:rPr>
              <a:t>Ctrl+a</a:t>
            </a:r>
            <a:r>
              <a:rPr lang="en-US" altLang="zh-CN" sz="2000" b="1" dirty="0">
                <a:latin typeface="+mn-ea"/>
                <a:ea typeface="+mn-ea"/>
              </a:rPr>
              <a:t>” </a:t>
            </a:r>
            <a:r>
              <a:rPr lang="zh-CN" altLang="zh-CN" sz="2000" b="1" dirty="0">
                <a:latin typeface="+mn-ea"/>
                <a:ea typeface="+mn-ea"/>
              </a:rPr>
              <a:t>是组合键，</a:t>
            </a:r>
            <a:r>
              <a:rPr lang="en-US" altLang="zh-CN" sz="2000" b="1" dirty="0">
                <a:latin typeface="+mn-ea"/>
                <a:ea typeface="+mn-ea"/>
              </a:rPr>
              <a:t>WM_CHAR</a:t>
            </a:r>
            <a:r>
              <a:rPr lang="zh-CN" altLang="zh-CN" sz="2000" b="1" dirty="0">
                <a:latin typeface="+mn-ea"/>
                <a:ea typeface="+mn-ea"/>
              </a:rPr>
              <a:t>传入的</a:t>
            </a:r>
            <a:r>
              <a:rPr lang="en-US" altLang="zh-CN" sz="2000" b="1" dirty="0" err="1">
                <a:latin typeface="+mn-ea"/>
                <a:ea typeface="+mn-ea"/>
              </a:rPr>
              <a:t>wParam</a:t>
            </a:r>
            <a:r>
              <a:rPr lang="zh-CN" altLang="zh-CN" sz="2000" b="1" dirty="0">
                <a:latin typeface="+mn-ea"/>
                <a:ea typeface="+mn-ea"/>
              </a:rPr>
              <a:t>并不是</a:t>
            </a:r>
            <a:r>
              <a:rPr lang="en-US" altLang="zh-CN" sz="2000" b="1" dirty="0">
                <a:latin typeface="+mn-ea"/>
                <a:ea typeface="+mn-ea"/>
              </a:rPr>
              <a:t>a</a:t>
            </a:r>
            <a:r>
              <a:rPr lang="zh-CN" altLang="zh-CN" sz="2000" b="1" dirty="0">
                <a:latin typeface="+mn-ea"/>
                <a:ea typeface="+mn-ea"/>
              </a:rPr>
              <a:t>的键码，也不是</a:t>
            </a:r>
            <a:r>
              <a:rPr lang="en-US" altLang="zh-CN" sz="2000" b="1" dirty="0">
                <a:latin typeface="+mn-ea"/>
                <a:ea typeface="+mn-ea"/>
              </a:rPr>
              <a:t>a</a:t>
            </a:r>
            <a:r>
              <a:rPr lang="zh-CN" altLang="zh-CN" sz="2000" b="1" dirty="0">
                <a:latin typeface="+mn-ea"/>
                <a:ea typeface="+mn-ea"/>
              </a:rPr>
              <a:t>和</a:t>
            </a:r>
            <a:r>
              <a:rPr lang="en-US" altLang="zh-CN" sz="2000" b="1" dirty="0">
                <a:latin typeface="+mn-ea"/>
                <a:ea typeface="+mn-ea"/>
              </a:rPr>
              <a:t>Ctrl</a:t>
            </a:r>
            <a:r>
              <a:rPr lang="zh-CN" altLang="zh-CN" sz="2000" b="1" dirty="0">
                <a:latin typeface="+mn-ea"/>
                <a:ea typeface="+mn-ea"/>
              </a:rPr>
              <a:t>的与运算，而是</a:t>
            </a:r>
            <a:r>
              <a:rPr lang="en-US" altLang="zh-CN" sz="2000" b="1" dirty="0">
                <a:latin typeface="+mn-ea"/>
                <a:ea typeface="+mn-ea"/>
              </a:rPr>
              <a:t>1</a:t>
            </a:r>
            <a:r>
              <a:rPr lang="zh-CN" altLang="zh-CN" sz="2000" b="1" dirty="0">
                <a:latin typeface="+mn-ea"/>
                <a:ea typeface="+mn-ea"/>
              </a:rPr>
              <a:t>，</a:t>
            </a:r>
            <a:r>
              <a:rPr lang="zh-CN" altLang="en-US" sz="2000" b="1" dirty="0">
                <a:latin typeface="+mn-ea"/>
                <a:ea typeface="+mn-ea"/>
              </a:rPr>
              <a:t>若</a:t>
            </a:r>
            <a:r>
              <a:rPr lang="zh-CN" altLang="zh-CN" sz="2000" b="1" dirty="0">
                <a:latin typeface="+mn-ea"/>
                <a:ea typeface="+mn-ea"/>
              </a:rPr>
              <a:t>是其他键比如</a:t>
            </a:r>
            <a:r>
              <a:rPr lang="en-US" altLang="zh-CN" sz="2000" b="1" dirty="0" err="1">
                <a:latin typeface="+mn-ea"/>
                <a:ea typeface="+mn-ea"/>
              </a:rPr>
              <a:t>shift+a</a:t>
            </a:r>
            <a:r>
              <a:rPr lang="zh-CN" altLang="zh-CN" sz="2000" b="1" dirty="0">
                <a:latin typeface="+mn-ea"/>
                <a:ea typeface="+mn-ea"/>
              </a:rPr>
              <a:t>的话</a:t>
            </a:r>
            <a:r>
              <a:rPr lang="en-US" altLang="zh-CN" sz="2000" b="1" dirty="0" err="1">
                <a:latin typeface="+mn-ea"/>
                <a:ea typeface="+mn-ea"/>
              </a:rPr>
              <a:t>wParam</a:t>
            </a:r>
            <a:r>
              <a:rPr lang="zh-CN" altLang="zh-CN" sz="2000" b="1" dirty="0">
                <a:latin typeface="+mn-ea"/>
                <a:ea typeface="+mn-ea"/>
              </a:rPr>
              <a:t>传入的就是</a:t>
            </a:r>
            <a:r>
              <a:rPr lang="en-US" altLang="zh-CN" sz="2000" b="1" dirty="0">
                <a:latin typeface="+mn-ea"/>
                <a:ea typeface="+mn-ea"/>
              </a:rPr>
              <a:t>a</a:t>
            </a:r>
            <a:r>
              <a:rPr lang="zh-CN" altLang="zh-CN" sz="2000" b="1" dirty="0">
                <a:latin typeface="+mn-ea"/>
                <a:ea typeface="+mn-ea"/>
              </a:rPr>
              <a:t>的键码，所以</a:t>
            </a:r>
            <a:r>
              <a:rPr lang="en-US" altLang="zh-CN" sz="2000" b="1" dirty="0" err="1">
                <a:latin typeface="+mn-ea"/>
                <a:ea typeface="+mn-ea"/>
              </a:rPr>
              <a:t>ctrl+a</a:t>
            </a:r>
            <a:r>
              <a:rPr lang="zh-CN" altLang="zh-CN" sz="2000" b="1" dirty="0">
                <a:latin typeface="+mn-ea"/>
                <a:ea typeface="+mn-ea"/>
              </a:rPr>
              <a:t>应该是一个系统组合键，所以，这里对</a:t>
            </a:r>
            <a:r>
              <a:rPr lang="en-US" altLang="zh-CN" sz="2000" b="1" dirty="0" err="1">
                <a:latin typeface="+mn-ea"/>
                <a:ea typeface="+mn-ea"/>
              </a:rPr>
              <a:t>Ctrl+A</a:t>
            </a:r>
            <a:r>
              <a:rPr lang="zh-CN" altLang="zh-CN" sz="2000" b="1" dirty="0">
                <a:latin typeface="+mn-ea"/>
                <a:ea typeface="+mn-ea"/>
              </a:rPr>
              <a:t>的判断用的是“</a:t>
            </a:r>
            <a:r>
              <a:rPr lang="en-US" altLang="zh-CN" sz="2000" b="1" dirty="0" err="1">
                <a:latin typeface="+mn-ea"/>
                <a:ea typeface="+mn-ea"/>
              </a:rPr>
              <a:t>wParam</a:t>
            </a:r>
            <a:r>
              <a:rPr lang="en-US" altLang="zh-CN" sz="2000" b="1" dirty="0">
                <a:latin typeface="+mn-ea"/>
                <a:ea typeface="+mn-ea"/>
              </a:rPr>
              <a:t>==1</a:t>
            </a:r>
            <a:r>
              <a:rPr lang="zh-CN" altLang="zh-CN" sz="2000" b="1" dirty="0">
                <a:latin typeface="+mn-ea"/>
                <a:ea typeface="+mn-ea"/>
              </a:rPr>
              <a:t>”</a:t>
            </a:r>
            <a:endParaRPr lang="zh-CN" altLang="en-US" sz="2000" b="1" dirty="0">
              <a:latin typeface="+mn-ea"/>
              <a:ea typeface="+mn-ea"/>
            </a:endParaRPr>
          </a:p>
        </p:txBody>
      </p:sp>
      <p:sp>
        <p:nvSpPr>
          <p:cNvPr id="5" name="圆角矩形标注 4"/>
          <p:cNvSpPr/>
          <p:nvPr/>
        </p:nvSpPr>
        <p:spPr bwMode="auto">
          <a:xfrm>
            <a:off x="1064568" y="4653136"/>
            <a:ext cx="3168352" cy="2088232"/>
          </a:xfrm>
          <a:prstGeom prst="wedgeRoundRectCallout">
            <a:avLst>
              <a:gd name="adj1" fmla="val -19838"/>
              <a:gd name="adj2" fmla="val 49666"/>
              <a:gd name="adj3" fmla="val 16667"/>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zh-CN" dirty="0"/>
              <a:t>抬起键时，系统发送</a:t>
            </a:r>
            <a:r>
              <a:rPr lang="en-US" altLang="zh-CN" dirty="0"/>
              <a:t>WM_KEYUP</a:t>
            </a:r>
            <a:r>
              <a:rPr lang="zh-CN" altLang="zh-CN" dirty="0"/>
              <a:t>消息，消息处理程序中调用</a:t>
            </a:r>
            <a:r>
              <a:rPr lang="en-US" altLang="zh-CN" dirty="0" err="1"/>
              <a:t>InvalidateRect</a:t>
            </a:r>
            <a:r>
              <a:rPr lang="en-US" altLang="zh-CN" dirty="0"/>
              <a:t>()</a:t>
            </a:r>
            <a:r>
              <a:rPr lang="zh-CN" altLang="zh-CN" dirty="0"/>
              <a:t>产生</a:t>
            </a:r>
            <a:r>
              <a:rPr lang="en-US" altLang="zh-CN" dirty="0"/>
              <a:t>WM_PAINT</a:t>
            </a:r>
            <a:r>
              <a:rPr lang="zh-CN" altLang="zh-CN" dirty="0"/>
              <a:t>消息。</a:t>
            </a:r>
          </a:p>
          <a:p>
            <a:endParaRPr lang="zh-CN" altLang="en-US" dirty="0"/>
          </a:p>
        </p:txBody>
      </p:sp>
    </p:spTree>
    <p:extLst>
      <p:ext uri="{BB962C8B-B14F-4D97-AF65-F5344CB8AC3E}">
        <p14:creationId xmlns:p14="http://schemas.microsoft.com/office/powerpoint/2010/main" val="28088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42294"/>
            <a:ext cx="9777536" cy="6678751"/>
          </a:xfrm>
          <a:prstGeom prst="rect">
            <a:avLst/>
          </a:prstGeom>
          <a:noFill/>
        </p:spPr>
        <p:txBody>
          <a:bodyPr wrap="square" rtlCol="0">
            <a:spAutoFit/>
          </a:bodyPr>
          <a:lstStyle/>
          <a:p>
            <a:r>
              <a:rPr lang="en-US" altLang="zh-CN" b="1" dirty="0"/>
              <a:t>#include &lt;</a:t>
            </a:r>
            <a:r>
              <a:rPr lang="en-US" altLang="zh-CN" b="1" dirty="0" err="1"/>
              <a:t>windows.h</a:t>
            </a:r>
            <a:r>
              <a:rPr lang="en-US" altLang="zh-CN" b="1" dirty="0"/>
              <a:t>&gt;</a:t>
            </a:r>
            <a:endParaRPr lang="zh-CN" altLang="zh-CN" b="1" dirty="0"/>
          </a:p>
          <a:p>
            <a:r>
              <a:rPr lang="en-US" altLang="zh-CN" sz="2000" b="1" dirty="0">
                <a:latin typeface="+mn-ea"/>
                <a:ea typeface="+mn-ea"/>
              </a:rPr>
              <a:t>long WINAPI </a:t>
            </a:r>
            <a:r>
              <a:rPr lang="en-US" altLang="zh-CN" sz="2000" b="1" dirty="0" err="1">
                <a:latin typeface="+mn-ea"/>
                <a:ea typeface="+mn-ea"/>
              </a:rPr>
              <a:t>WndProc</a:t>
            </a:r>
            <a:r>
              <a:rPr lang="en-US" altLang="zh-CN" sz="2000" b="1" dirty="0">
                <a:latin typeface="+mn-ea"/>
                <a:ea typeface="+mn-ea"/>
              </a:rPr>
              <a:t>(HWND </a:t>
            </a:r>
            <a:r>
              <a:rPr lang="en-US" altLang="zh-CN" sz="2000" b="1" dirty="0" err="1">
                <a:latin typeface="+mn-ea"/>
                <a:ea typeface="+mn-ea"/>
              </a:rPr>
              <a:t>hWnd,UINT</a:t>
            </a:r>
            <a:r>
              <a:rPr lang="en-US" altLang="zh-CN" sz="2000" b="1" dirty="0">
                <a:latin typeface="+mn-ea"/>
                <a:ea typeface="+mn-ea"/>
              </a:rPr>
              <a:t> </a:t>
            </a:r>
            <a:r>
              <a:rPr lang="en-US" altLang="zh-CN" sz="2000" b="1" dirty="0" err="1">
                <a:latin typeface="+mn-ea"/>
                <a:ea typeface="+mn-ea"/>
              </a:rPr>
              <a:t>iMessage,UINT</a:t>
            </a:r>
            <a:r>
              <a:rPr lang="en-US" altLang="zh-CN" sz="2000" b="1" dirty="0">
                <a:latin typeface="+mn-ea"/>
                <a:ea typeface="+mn-ea"/>
              </a:rPr>
              <a:t> </a:t>
            </a:r>
            <a:r>
              <a:rPr lang="en-US" altLang="zh-CN" sz="2000" b="1" dirty="0" err="1">
                <a:latin typeface="+mn-ea"/>
                <a:ea typeface="+mn-ea"/>
              </a:rPr>
              <a:t>wParam,LONG</a:t>
            </a:r>
            <a:r>
              <a:rPr lang="en-US" altLang="zh-CN" sz="2000" b="1" dirty="0">
                <a:latin typeface="+mn-ea"/>
                <a:ea typeface="+mn-ea"/>
              </a:rPr>
              <a:t> </a:t>
            </a:r>
            <a:r>
              <a:rPr lang="en-US" altLang="zh-CN" sz="2000" b="1" dirty="0" err="1">
                <a:latin typeface="+mn-ea"/>
                <a:ea typeface="+mn-ea"/>
              </a:rPr>
              <a:t>lParam</a:t>
            </a:r>
            <a:r>
              <a:rPr lang="en-US" altLang="zh-CN" sz="2000" b="1" dirty="0">
                <a:latin typeface="+mn-ea"/>
                <a:ea typeface="+mn-ea"/>
              </a:rPr>
              <a:t>);</a:t>
            </a:r>
            <a:endParaRPr lang="zh-CN" altLang="zh-CN" sz="2000" b="1" dirty="0">
              <a:latin typeface="+mn-ea"/>
              <a:ea typeface="+mn-ea"/>
            </a:endParaRPr>
          </a:p>
          <a:p>
            <a:r>
              <a:rPr lang="en-US" altLang="zh-CN" b="1" dirty="0"/>
              <a:t>BOOL </a:t>
            </a:r>
            <a:r>
              <a:rPr lang="en-US" altLang="zh-CN" b="1" dirty="0" err="1"/>
              <a:t>InitWindowsClass</a:t>
            </a:r>
            <a:r>
              <a:rPr lang="en-US" altLang="zh-CN" b="1" dirty="0"/>
              <a:t>(HINSTANCE </a:t>
            </a:r>
            <a:r>
              <a:rPr lang="en-US" altLang="zh-CN" b="1" dirty="0" err="1"/>
              <a:t>hInstance</a:t>
            </a:r>
            <a:r>
              <a:rPr lang="en-US" altLang="zh-CN" b="1" dirty="0"/>
              <a:t>);	</a:t>
            </a:r>
            <a:endParaRPr lang="zh-CN" altLang="zh-CN" b="1" dirty="0"/>
          </a:p>
          <a:p>
            <a:r>
              <a:rPr lang="en-US" altLang="zh-CN" b="1" dirty="0"/>
              <a:t>BOOL </a:t>
            </a:r>
            <a:r>
              <a:rPr lang="en-US" altLang="zh-CN" b="1" dirty="0" err="1"/>
              <a:t>InitWindows</a:t>
            </a:r>
            <a:r>
              <a:rPr lang="en-US" altLang="zh-CN" b="1" dirty="0"/>
              <a:t>(HINSTANCE </a:t>
            </a:r>
            <a:r>
              <a:rPr lang="en-US" altLang="zh-CN" b="1" dirty="0" err="1"/>
              <a:t>hInstance</a:t>
            </a:r>
            <a:r>
              <a:rPr lang="en-US" altLang="zh-CN" b="1" dirty="0"/>
              <a:t>, </a:t>
            </a:r>
            <a:r>
              <a:rPr lang="en-US" altLang="zh-CN" b="1" dirty="0" err="1"/>
              <a:t>int</a:t>
            </a:r>
            <a:r>
              <a:rPr lang="en-US" altLang="zh-CN" b="1" dirty="0"/>
              <a:t> </a:t>
            </a:r>
            <a:r>
              <a:rPr lang="en-US" altLang="zh-CN" b="1" dirty="0" err="1"/>
              <a:t>nCmdShow</a:t>
            </a:r>
            <a:r>
              <a:rPr lang="en-US" altLang="zh-CN" b="1" dirty="0"/>
              <a:t>);</a:t>
            </a:r>
            <a:endParaRPr lang="zh-CN" altLang="zh-CN" b="1" dirty="0"/>
          </a:p>
          <a:p>
            <a:r>
              <a:rPr lang="en-US" altLang="zh-CN" b="1" dirty="0"/>
              <a:t>HWND </a:t>
            </a:r>
            <a:r>
              <a:rPr lang="en-US" altLang="zh-CN" b="1" dirty="0" err="1"/>
              <a:t>hWndMain</a:t>
            </a:r>
            <a:r>
              <a:rPr lang="en-US" altLang="zh-CN" b="1" dirty="0"/>
              <a:t>;</a:t>
            </a:r>
            <a:endParaRPr lang="zh-CN" altLang="zh-CN" b="1" dirty="0"/>
          </a:p>
          <a:p>
            <a:r>
              <a:rPr lang="en-US" altLang="zh-CN" b="1" dirty="0" err="1">
                <a:latin typeface="+mn-ea"/>
                <a:ea typeface="+mn-ea"/>
              </a:rPr>
              <a:t>int</a:t>
            </a:r>
            <a:r>
              <a:rPr lang="en-US" altLang="zh-CN" b="1" dirty="0">
                <a:latin typeface="+mn-ea"/>
                <a:ea typeface="+mn-ea"/>
              </a:rPr>
              <a:t> WINAPI </a:t>
            </a:r>
            <a:r>
              <a:rPr lang="en-US" altLang="zh-CN" b="1" dirty="0" err="1">
                <a:latin typeface="+mn-ea"/>
                <a:ea typeface="+mn-ea"/>
              </a:rPr>
              <a:t>WinMain</a:t>
            </a:r>
            <a:r>
              <a:rPr lang="en-US" altLang="zh-CN" b="1" dirty="0">
                <a:latin typeface="+mn-ea"/>
                <a:ea typeface="+mn-ea"/>
              </a:rPr>
              <a:t>(HINSTANCE </a:t>
            </a:r>
            <a:r>
              <a:rPr lang="en-US" altLang="zh-CN" b="1" dirty="0" err="1">
                <a:latin typeface="+mn-ea"/>
                <a:ea typeface="+mn-ea"/>
              </a:rPr>
              <a:t>hInstance,HINSTANCE</a:t>
            </a:r>
            <a:r>
              <a:rPr lang="en-US" altLang="zh-CN" b="1" dirty="0">
                <a:latin typeface="+mn-ea"/>
                <a:ea typeface="+mn-ea"/>
              </a:rPr>
              <a:t> 				</a:t>
            </a:r>
            <a:r>
              <a:rPr lang="en-US" altLang="zh-CN" b="1" dirty="0" err="1">
                <a:latin typeface="+mn-ea"/>
                <a:ea typeface="+mn-ea"/>
              </a:rPr>
              <a:t>hPrevInstance,LPSTR</a:t>
            </a:r>
            <a:r>
              <a:rPr lang="en-US" altLang="zh-CN" b="1" dirty="0">
                <a:latin typeface="+mn-ea"/>
                <a:ea typeface="+mn-ea"/>
              </a:rPr>
              <a:t> </a:t>
            </a:r>
            <a:r>
              <a:rPr lang="en-US" altLang="zh-CN" b="1" dirty="0" err="1">
                <a:latin typeface="+mn-ea"/>
                <a:ea typeface="+mn-ea"/>
              </a:rPr>
              <a:t>lpCmdLine,int</a:t>
            </a:r>
            <a:r>
              <a:rPr lang="en-US" altLang="zh-CN" b="1" dirty="0">
                <a:latin typeface="+mn-ea"/>
                <a:ea typeface="+mn-ea"/>
              </a:rPr>
              <a:t> </a:t>
            </a:r>
            <a:r>
              <a:rPr lang="en-US" altLang="zh-CN" b="1" dirty="0" err="1">
                <a:latin typeface="+mn-ea"/>
                <a:ea typeface="+mn-ea"/>
              </a:rPr>
              <a:t>nCmdShow</a:t>
            </a:r>
            <a:r>
              <a:rPr lang="en-US" altLang="zh-CN" b="1" dirty="0">
                <a:latin typeface="+mn-ea"/>
                <a:ea typeface="+mn-ea"/>
              </a:rPr>
              <a:t>)</a:t>
            </a:r>
            <a:endParaRPr lang="zh-CN" altLang="zh-CN" b="1" dirty="0">
              <a:latin typeface="+mn-ea"/>
              <a:ea typeface="+mn-ea"/>
            </a:endParaRPr>
          </a:p>
          <a:p>
            <a:r>
              <a:rPr lang="en-US" altLang="zh-CN" b="1" dirty="0"/>
              <a:t>{ MSG Message;</a:t>
            </a:r>
            <a:endParaRPr lang="zh-CN" altLang="zh-CN" b="1" dirty="0"/>
          </a:p>
          <a:p>
            <a:r>
              <a:rPr lang="en-US" altLang="zh-CN" b="1" dirty="0"/>
              <a:t>  if(!</a:t>
            </a:r>
            <a:r>
              <a:rPr lang="en-US" altLang="zh-CN" b="1" dirty="0" err="1"/>
              <a:t>InitWindowsClass</a:t>
            </a:r>
            <a:r>
              <a:rPr lang="en-US" altLang="zh-CN" b="1" dirty="0"/>
              <a:t>(</a:t>
            </a:r>
            <a:r>
              <a:rPr lang="en-US" altLang="zh-CN" b="1" dirty="0" err="1"/>
              <a:t>hInstance</a:t>
            </a:r>
            <a:r>
              <a:rPr lang="en-US" altLang="zh-CN" b="1" dirty="0"/>
              <a:t>))</a:t>
            </a:r>
            <a:endParaRPr lang="zh-CN" altLang="zh-CN" b="1" dirty="0"/>
          </a:p>
          <a:p>
            <a:r>
              <a:rPr lang="en-US" altLang="zh-CN" b="1" dirty="0"/>
              <a:t>	return FALSE;</a:t>
            </a:r>
            <a:endParaRPr lang="zh-CN" altLang="zh-CN" b="1" dirty="0"/>
          </a:p>
          <a:p>
            <a:r>
              <a:rPr lang="en-US" altLang="zh-CN" b="1" dirty="0"/>
              <a:t> if(!</a:t>
            </a:r>
            <a:r>
              <a:rPr lang="en-US" altLang="zh-CN" b="1" dirty="0" err="1"/>
              <a:t>InitWindows</a:t>
            </a:r>
            <a:r>
              <a:rPr lang="en-US" altLang="zh-CN" b="1" dirty="0"/>
              <a:t>(</a:t>
            </a:r>
            <a:r>
              <a:rPr lang="en-US" altLang="zh-CN" b="1" dirty="0" err="1"/>
              <a:t>hInstance,nCmdShow</a:t>
            </a:r>
            <a:r>
              <a:rPr lang="en-US" altLang="zh-CN" b="1" dirty="0"/>
              <a:t>))</a:t>
            </a:r>
            <a:endParaRPr lang="zh-CN" altLang="zh-CN" b="1" dirty="0"/>
          </a:p>
          <a:p>
            <a:r>
              <a:rPr lang="en-US" altLang="zh-CN" b="1" dirty="0"/>
              <a:t>	return FALSE;</a:t>
            </a:r>
            <a:endParaRPr lang="zh-CN" altLang="zh-CN" b="1" dirty="0"/>
          </a:p>
          <a:p>
            <a:r>
              <a:rPr lang="en-US" altLang="zh-CN" b="1" dirty="0"/>
              <a:t> while(</a:t>
            </a:r>
            <a:r>
              <a:rPr lang="en-US" altLang="zh-CN" b="1" dirty="0" err="1"/>
              <a:t>GetMessage</a:t>
            </a:r>
            <a:r>
              <a:rPr lang="en-US" altLang="zh-CN" b="1" dirty="0"/>
              <a:t>(&amp;Message,0,0,0))</a:t>
            </a:r>
            <a:endParaRPr lang="zh-CN" altLang="zh-CN" b="1" dirty="0"/>
          </a:p>
          <a:p>
            <a:r>
              <a:rPr lang="en-US" altLang="zh-CN" b="1" dirty="0"/>
              <a:t> {	</a:t>
            </a:r>
            <a:r>
              <a:rPr lang="en-US" altLang="zh-CN" b="1" dirty="0" err="1"/>
              <a:t>TranslateMessage</a:t>
            </a:r>
            <a:r>
              <a:rPr lang="en-US" altLang="zh-CN" b="1" dirty="0"/>
              <a:t>(&amp;Message);	</a:t>
            </a:r>
            <a:endParaRPr lang="zh-CN" altLang="zh-CN" b="1" dirty="0"/>
          </a:p>
          <a:p>
            <a:r>
              <a:rPr lang="en-US" altLang="zh-CN" b="1" dirty="0"/>
              <a:t>	</a:t>
            </a:r>
            <a:r>
              <a:rPr lang="en-US" altLang="zh-CN" b="1" dirty="0" err="1"/>
              <a:t>DispatchMessage</a:t>
            </a:r>
            <a:r>
              <a:rPr lang="en-US" altLang="zh-CN" b="1" dirty="0"/>
              <a:t>(&amp;Message);</a:t>
            </a:r>
            <a:endParaRPr lang="zh-CN" altLang="zh-CN" b="1" dirty="0"/>
          </a:p>
          <a:p>
            <a:r>
              <a:rPr lang="en-US" altLang="zh-CN" b="1" dirty="0"/>
              <a:t> }</a:t>
            </a:r>
            <a:endParaRPr lang="zh-CN" altLang="zh-CN" b="1" dirty="0"/>
          </a:p>
          <a:p>
            <a:r>
              <a:rPr lang="en-US" altLang="zh-CN" b="1" dirty="0"/>
              <a:t> return </a:t>
            </a:r>
            <a:r>
              <a:rPr lang="en-US" altLang="zh-CN" b="1" dirty="0" err="1"/>
              <a:t>Message.wParam</a:t>
            </a:r>
            <a:r>
              <a:rPr lang="en-US" altLang="zh-CN" b="1" dirty="0"/>
              <a:t>;</a:t>
            </a:r>
            <a:endParaRPr lang="zh-CN" altLang="zh-CN" b="1" dirty="0"/>
          </a:p>
          <a:p>
            <a:r>
              <a:rPr lang="en-US" altLang="zh-CN" b="1" dirty="0"/>
              <a:t>}</a:t>
            </a:r>
            <a:endParaRPr lang="zh-CN" altLang="en-US" b="1" dirty="0"/>
          </a:p>
        </p:txBody>
      </p:sp>
    </p:spTree>
    <p:extLst>
      <p:ext uri="{BB962C8B-B14F-4D97-AF65-F5344CB8AC3E}">
        <p14:creationId xmlns:p14="http://schemas.microsoft.com/office/powerpoint/2010/main" val="485573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44624"/>
            <a:ext cx="9777536" cy="6876241"/>
          </a:xfrm>
          <a:prstGeom prst="rect">
            <a:avLst/>
          </a:prstGeom>
          <a:noFill/>
        </p:spPr>
        <p:txBody>
          <a:bodyPr wrap="square" rtlCol="0">
            <a:spAutoFit/>
          </a:bodyPr>
          <a:lstStyle/>
          <a:p>
            <a:pPr>
              <a:lnSpc>
                <a:spcPts val="2300"/>
              </a:lnSpc>
            </a:pPr>
            <a:r>
              <a:rPr lang="en-US" altLang="zh-CN" sz="2000" b="1" dirty="0">
                <a:latin typeface="+mn-ea"/>
                <a:ea typeface="+mn-ea"/>
              </a:rPr>
              <a:t>long WINAPI </a:t>
            </a:r>
            <a:r>
              <a:rPr lang="en-US" altLang="zh-CN" sz="2000" b="1" dirty="0" err="1">
                <a:latin typeface="+mn-ea"/>
                <a:ea typeface="+mn-ea"/>
              </a:rPr>
              <a:t>WndProc</a:t>
            </a:r>
            <a:r>
              <a:rPr lang="en-US" altLang="zh-CN" sz="2000" b="1" dirty="0">
                <a:latin typeface="+mn-ea"/>
                <a:ea typeface="+mn-ea"/>
              </a:rPr>
              <a:t>(HWND </a:t>
            </a:r>
            <a:r>
              <a:rPr lang="en-US" altLang="zh-CN" sz="2000" b="1" dirty="0" err="1">
                <a:latin typeface="+mn-ea"/>
                <a:ea typeface="+mn-ea"/>
              </a:rPr>
              <a:t>hWnd,UINT</a:t>
            </a:r>
            <a:r>
              <a:rPr lang="en-US" altLang="zh-CN" sz="2000" b="1" dirty="0">
                <a:latin typeface="+mn-ea"/>
                <a:ea typeface="+mn-ea"/>
              </a:rPr>
              <a:t> </a:t>
            </a:r>
            <a:r>
              <a:rPr lang="en-US" altLang="zh-CN" sz="2000" b="1" dirty="0" err="1">
                <a:latin typeface="+mn-ea"/>
                <a:ea typeface="+mn-ea"/>
              </a:rPr>
              <a:t>iMessage,UINT</a:t>
            </a:r>
            <a:r>
              <a:rPr lang="en-US" altLang="zh-CN" sz="2000" b="1" dirty="0">
                <a:latin typeface="+mn-ea"/>
                <a:ea typeface="+mn-ea"/>
              </a:rPr>
              <a:t> </a:t>
            </a:r>
            <a:r>
              <a:rPr lang="en-US" altLang="zh-CN" sz="2000" b="1" dirty="0" err="1">
                <a:latin typeface="+mn-ea"/>
                <a:ea typeface="+mn-ea"/>
              </a:rPr>
              <a:t>wParam,LONG</a:t>
            </a:r>
            <a:r>
              <a:rPr lang="en-US" altLang="zh-CN" sz="2000" b="1" dirty="0">
                <a:latin typeface="+mn-ea"/>
                <a:ea typeface="+mn-ea"/>
              </a:rPr>
              <a:t> </a:t>
            </a:r>
            <a:r>
              <a:rPr lang="en-US" altLang="zh-CN" sz="2000" b="1" dirty="0" err="1">
                <a:latin typeface="+mn-ea"/>
                <a:ea typeface="+mn-ea"/>
              </a:rPr>
              <a:t>lParam</a:t>
            </a:r>
            <a:r>
              <a:rPr lang="en-US" altLang="zh-CN" sz="2000" b="1" dirty="0">
                <a:latin typeface="+mn-ea"/>
                <a:ea typeface="+mn-ea"/>
              </a:rPr>
              <a:t>)</a:t>
            </a:r>
            <a:endParaRPr lang="zh-CN" altLang="zh-CN" sz="2000" b="1" dirty="0">
              <a:latin typeface="+mn-ea"/>
              <a:ea typeface="+mn-ea"/>
            </a:endParaRPr>
          </a:p>
          <a:p>
            <a:pPr>
              <a:lnSpc>
                <a:spcPts val="2300"/>
              </a:lnSpc>
            </a:pPr>
            <a:r>
              <a:rPr lang="en-US" altLang="zh-CN" b="1" dirty="0"/>
              <a:t>{ HDC </a:t>
            </a:r>
            <a:r>
              <a:rPr lang="en-US" altLang="zh-CN" b="1" dirty="0" err="1"/>
              <a:t>hDC</a:t>
            </a:r>
            <a:r>
              <a:rPr lang="en-US" altLang="zh-CN" b="1" dirty="0"/>
              <a:t>;						//</a:t>
            </a:r>
            <a:r>
              <a:rPr lang="zh-CN" altLang="zh-CN" b="1" dirty="0"/>
              <a:t>定义设备环境句柄</a:t>
            </a:r>
          </a:p>
          <a:p>
            <a:pPr>
              <a:lnSpc>
                <a:spcPts val="2300"/>
              </a:lnSpc>
            </a:pPr>
            <a:r>
              <a:rPr lang="en-US" altLang="zh-CN" b="1" dirty="0"/>
              <a:t> PAINTSTRUCT </a:t>
            </a:r>
            <a:r>
              <a:rPr lang="en-US" altLang="zh-CN" b="1" dirty="0" err="1"/>
              <a:t>ps</a:t>
            </a:r>
            <a:r>
              <a:rPr lang="en-US" altLang="zh-CN" b="1" dirty="0"/>
              <a:t>;			//</a:t>
            </a:r>
            <a:r>
              <a:rPr lang="zh-CN" altLang="zh-CN" b="1" dirty="0"/>
              <a:t>定义包含绘图信息的结构体变量</a:t>
            </a:r>
          </a:p>
          <a:p>
            <a:pPr>
              <a:lnSpc>
                <a:spcPts val="2300"/>
              </a:lnSpc>
            </a:pPr>
            <a:r>
              <a:rPr lang="en-US" altLang="zh-CN" b="1" dirty="0"/>
              <a:t> HPEN </a:t>
            </a:r>
            <a:r>
              <a:rPr lang="en-US" altLang="zh-CN" b="1" dirty="0" err="1"/>
              <a:t>hPen</a:t>
            </a:r>
            <a:r>
              <a:rPr lang="en-US" altLang="zh-CN" b="1" dirty="0"/>
              <a:t>;				//</a:t>
            </a:r>
            <a:r>
              <a:rPr lang="zh-CN" altLang="zh-CN" b="1" dirty="0"/>
              <a:t>定义画笔句柄</a:t>
            </a:r>
          </a:p>
          <a:p>
            <a:pPr>
              <a:lnSpc>
                <a:spcPts val="2300"/>
              </a:lnSpc>
            </a:pPr>
            <a:r>
              <a:rPr lang="en-US" altLang="zh-CN" b="1" dirty="0"/>
              <a:t> HBRUSH </a:t>
            </a:r>
            <a:r>
              <a:rPr lang="en-US" altLang="zh-CN" b="1" dirty="0" err="1"/>
              <a:t>hBrush</a:t>
            </a:r>
            <a:r>
              <a:rPr lang="en-US" altLang="zh-CN" b="1" dirty="0"/>
              <a:t>;			//</a:t>
            </a:r>
            <a:r>
              <a:rPr lang="zh-CN" altLang="zh-CN" b="1" dirty="0"/>
              <a:t>定义画刷句柄</a:t>
            </a:r>
          </a:p>
          <a:p>
            <a:pPr>
              <a:lnSpc>
                <a:spcPts val="2300"/>
              </a:lnSpc>
            </a:pPr>
            <a:r>
              <a:rPr lang="en-US" altLang="zh-CN" b="1" dirty="0"/>
              <a:t> static char </a:t>
            </a:r>
            <a:r>
              <a:rPr lang="en-US" altLang="zh-CN" b="1" dirty="0" err="1"/>
              <a:t>cUp</a:t>
            </a:r>
            <a:r>
              <a:rPr lang="en-US" altLang="zh-CN" b="1" dirty="0"/>
              <a:t>[]="You had pressed the UP key";</a:t>
            </a:r>
            <a:endParaRPr lang="zh-CN" altLang="zh-CN" b="1" dirty="0"/>
          </a:p>
          <a:p>
            <a:pPr>
              <a:lnSpc>
                <a:spcPts val="2300"/>
              </a:lnSpc>
            </a:pPr>
            <a:r>
              <a:rPr lang="en-US" altLang="zh-CN" b="1" dirty="0"/>
              <a:t> static char </a:t>
            </a:r>
            <a:r>
              <a:rPr lang="en-US" altLang="zh-CN" b="1" dirty="0" err="1"/>
              <a:t>cCtrl</a:t>
            </a:r>
            <a:r>
              <a:rPr lang="en-US" altLang="zh-CN" b="1" dirty="0"/>
              <a:t>[]="You had pressed the Ctrl key";</a:t>
            </a:r>
            <a:endParaRPr lang="zh-CN" altLang="zh-CN" b="1" dirty="0"/>
          </a:p>
          <a:p>
            <a:pPr>
              <a:lnSpc>
                <a:spcPts val="2300"/>
              </a:lnSpc>
            </a:pPr>
            <a:r>
              <a:rPr lang="en-US" altLang="zh-CN" b="1" dirty="0"/>
              <a:t> static char </a:t>
            </a:r>
            <a:r>
              <a:rPr lang="en-US" altLang="zh-CN" b="1" dirty="0" err="1"/>
              <a:t>cShift</a:t>
            </a:r>
            <a:r>
              <a:rPr lang="en-US" altLang="zh-CN" b="1" dirty="0"/>
              <a:t>[]="You had pressed the SHIFT key";</a:t>
            </a:r>
            <a:endParaRPr lang="zh-CN" altLang="zh-CN" b="1" dirty="0"/>
          </a:p>
          <a:p>
            <a:pPr>
              <a:lnSpc>
                <a:spcPts val="2300"/>
              </a:lnSpc>
            </a:pPr>
            <a:r>
              <a:rPr lang="en-US" altLang="zh-CN" b="1" dirty="0"/>
              <a:t> static char </a:t>
            </a:r>
            <a:r>
              <a:rPr lang="en-US" altLang="zh-CN" b="1" dirty="0" err="1"/>
              <a:t>cCtrl_A</a:t>
            </a:r>
            <a:r>
              <a:rPr lang="en-US" altLang="zh-CN" b="1" dirty="0"/>
              <a:t>[]="You had pressed the CTRL A key";</a:t>
            </a:r>
            <a:endParaRPr lang="zh-CN" altLang="zh-CN" b="1" dirty="0"/>
          </a:p>
          <a:p>
            <a:pPr>
              <a:lnSpc>
                <a:spcPts val="2300"/>
              </a:lnSpc>
            </a:pPr>
            <a:r>
              <a:rPr lang="en-US" altLang="zh-CN" b="1" dirty="0"/>
              <a:t> static char </a:t>
            </a:r>
            <a:r>
              <a:rPr lang="en-US" altLang="zh-CN" b="1" dirty="0" err="1"/>
              <a:t>cShift_B</a:t>
            </a:r>
            <a:r>
              <a:rPr lang="en-US" altLang="zh-CN" b="1" dirty="0"/>
              <a:t>[]="You had pressed the SHIFT B key";</a:t>
            </a:r>
            <a:endParaRPr lang="zh-CN" altLang="zh-CN" b="1" dirty="0"/>
          </a:p>
          <a:p>
            <a:pPr>
              <a:lnSpc>
                <a:spcPts val="2300"/>
              </a:lnSpc>
            </a:pPr>
            <a:r>
              <a:rPr lang="en-US" altLang="zh-CN" b="1" dirty="0"/>
              <a:t> static BOOL </a:t>
            </a:r>
            <a:r>
              <a:rPr lang="en-US" altLang="zh-CN" b="1" dirty="0" err="1"/>
              <a:t>nUpKeyDown</a:t>
            </a:r>
            <a:r>
              <a:rPr lang="en-US" altLang="zh-CN" b="1" dirty="0"/>
              <a:t>=</a:t>
            </a:r>
            <a:r>
              <a:rPr lang="en-US" altLang="zh-CN" b="1" dirty="0" err="1"/>
              <a:t>FALSE,nShiftKeyDown</a:t>
            </a:r>
            <a:r>
              <a:rPr lang="en-US" altLang="zh-CN" b="1" dirty="0"/>
              <a:t>=FALSE,</a:t>
            </a:r>
          </a:p>
          <a:p>
            <a:pPr>
              <a:lnSpc>
                <a:spcPts val="2300"/>
              </a:lnSpc>
            </a:pPr>
            <a:r>
              <a:rPr lang="en-US" altLang="zh-CN" b="1" dirty="0"/>
              <a:t>    						</a:t>
            </a:r>
            <a:r>
              <a:rPr lang="en-US" altLang="zh-CN" b="1" dirty="0" err="1"/>
              <a:t>nCtrlKeyDown</a:t>
            </a:r>
            <a:r>
              <a:rPr lang="en-US" altLang="zh-CN" b="1" dirty="0"/>
              <a:t>=FALSE;</a:t>
            </a:r>
            <a:endParaRPr lang="zh-CN" altLang="zh-CN" b="1" dirty="0"/>
          </a:p>
          <a:p>
            <a:pPr>
              <a:lnSpc>
                <a:spcPts val="2300"/>
              </a:lnSpc>
            </a:pPr>
            <a:r>
              <a:rPr lang="en-US" altLang="zh-CN" b="1" dirty="0"/>
              <a:t> static BOOL </a:t>
            </a:r>
            <a:r>
              <a:rPr lang="en-US" altLang="zh-CN" b="1" dirty="0" err="1"/>
              <a:t>nCtrlAKeyDown</a:t>
            </a:r>
            <a:r>
              <a:rPr lang="en-US" altLang="zh-CN" b="1" dirty="0"/>
              <a:t>=FALSE, </a:t>
            </a:r>
            <a:r>
              <a:rPr lang="en-US" altLang="zh-CN" b="1" dirty="0" err="1"/>
              <a:t>nShiftBKeyDown</a:t>
            </a:r>
            <a:r>
              <a:rPr lang="en-US" altLang="zh-CN" b="1" dirty="0"/>
              <a:t>=FALSE;</a:t>
            </a:r>
            <a:endParaRPr lang="zh-CN" altLang="zh-CN" b="1" dirty="0"/>
          </a:p>
          <a:p>
            <a:pPr>
              <a:lnSpc>
                <a:spcPts val="2300"/>
              </a:lnSpc>
            </a:pPr>
            <a:r>
              <a:rPr lang="en-US" altLang="zh-CN" b="1" dirty="0"/>
              <a:t> switch(</a:t>
            </a:r>
            <a:r>
              <a:rPr lang="en-US" altLang="zh-CN" b="1" dirty="0" err="1"/>
              <a:t>iMessage</a:t>
            </a:r>
            <a:r>
              <a:rPr lang="en-US" altLang="zh-CN" b="1" dirty="0"/>
              <a:t>)</a:t>
            </a:r>
            <a:endParaRPr lang="zh-CN" altLang="zh-CN" b="1" dirty="0"/>
          </a:p>
          <a:p>
            <a:pPr>
              <a:lnSpc>
                <a:spcPts val="2300"/>
              </a:lnSpc>
            </a:pPr>
            <a:r>
              <a:rPr lang="en-US" altLang="zh-CN" b="1" dirty="0"/>
              <a:t> {case WM_KEYDOWN:</a:t>
            </a:r>
            <a:endParaRPr lang="zh-CN" altLang="zh-CN" b="1" dirty="0"/>
          </a:p>
          <a:p>
            <a:pPr>
              <a:lnSpc>
                <a:spcPts val="2300"/>
              </a:lnSpc>
            </a:pPr>
            <a:r>
              <a:rPr lang="en-US" altLang="zh-CN" b="1" dirty="0"/>
              <a:t>   { switch(</a:t>
            </a:r>
            <a:r>
              <a:rPr lang="en-US" altLang="zh-CN" b="1" dirty="0" err="1"/>
              <a:t>wParam</a:t>
            </a:r>
            <a:r>
              <a:rPr lang="en-US" altLang="zh-CN" b="1" dirty="0"/>
              <a:t>)</a:t>
            </a:r>
            <a:endParaRPr lang="zh-CN" altLang="zh-CN" b="1" dirty="0"/>
          </a:p>
          <a:p>
            <a:pPr>
              <a:lnSpc>
                <a:spcPts val="2300"/>
              </a:lnSpc>
            </a:pPr>
            <a:r>
              <a:rPr lang="en-US" altLang="zh-CN" b="1" dirty="0"/>
              <a:t>     { case VK_UP:			//</a:t>
            </a:r>
            <a:r>
              <a:rPr lang="zh-CN" altLang="zh-CN" b="1" dirty="0"/>
              <a:t>当按上箭头键时，变量置为真</a:t>
            </a:r>
          </a:p>
          <a:p>
            <a:pPr>
              <a:lnSpc>
                <a:spcPts val="2300"/>
              </a:lnSpc>
            </a:pPr>
            <a:r>
              <a:rPr lang="en-US" altLang="zh-CN" b="1" dirty="0"/>
              <a:t>	</a:t>
            </a:r>
            <a:r>
              <a:rPr lang="en-US" altLang="zh-CN" b="1" dirty="0" err="1"/>
              <a:t>nUpKeyDown</a:t>
            </a:r>
            <a:r>
              <a:rPr lang="en-US" altLang="zh-CN" b="1" dirty="0"/>
              <a:t> = TRUE;</a:t>
            </a:r>
            <a:endParaRPr lang="zh-CN" altLang="zh-CN" b="1" dirty="0"/>
          </a:p>
          <a:p>
            <a:pPr>
              <a:lnSpc>
                <a:spcPts val="2300"/>
              </a:lnSpc>
            </a:pPr>
            <a:r>
              <a:rPr lang="en-US" altLang="zh-CN" b="1" dirty="0"/>
              <a:t>	break;</a:t>
            </a:r>
            <a:endParaRPr lang="zh-CN" altLang="zh-CN" b="1" dirty="0"/>
          </a:p>
          <a:p>
            <a:pPr>
              <a:lnSpc>
                <a:spcPts val="2300"/>
              </a:lnSpc>
            </a:pPr>
            <a:r>
              <a:rPr lang="en-US" altLang="zh-CN" b="1" dirty="0"/>
              <a:t>       case VK_SHIFT:		//</a:t>
            </a:r>
            <a:r>
              <a:rPr lang="zh-CN" altLang="zh-CN" b="1" dirty="0"/>
              <a:t>当按</a:t>
            </a:r>
            <a:r>
              <a:rPr lang="en-US" altLang="zh-CN" b="1" dirty="0"/>
              <a:t>shift</a:t>
            </a:r>
            <a:r>
              <a:rPr lang="zh-CN" altLang="zh-CN" b="1" dirty="0"/>
              <a:t>键时，变量置为真</a:t>
            </a:r>
          </a:p>
          <a:p>
            <a:pPr>
              <a:lnSpc>
                <a:spcPts val="2300"/>
              </a:lnSpc>
            </a:pPr>
            <a:r>
              <a:rPr lang="en-US" altLang="zh-CN" b="1" dirty="0"/>
              <a:t>	</a:t>
            </a:r>
            <a:r>
              <a:rPr lang="en-US" altLang="zh-CN" b="1" dirty="0" err="1"/>
              <a:t>nShiftKeyDown</a:t>
            </a:r>
            <a:r>
              <a:rPr lang="en-US" altLang="zh-CN" b="1" dirty="0"/>
              <a:t> = TRUE;</a:t>
            </a:r>
            <a:endParaRPr lang="zh-CN" altLang="zh-CN" b="1" dirty="0"/>
          </a:p>
          <a:p>
            <a:pPr>
              <a:lnSpc>
                <a:spcPts val="2300"/>
              </a:lnSpc>
            </a:pPr>
            <a:r>
              <a:rPr lang="en-US" altLang="zh-CN" b="1" dirty="0"/>
              <a:t>	</a:t>
            </a:r>
            <a:r>
              <a:rPr lang="en-US" altLang="zh-CN" b="1" dirty="0" err="1"/>
              <a:t>nShiftBKeyDown</a:t>
            </a:r>
            <a:r>
              <a:rPr lang="en-US" altLang="zh-CN" b="1" dirty="0"/>
              <a:t>=FALSE;</a:t>
            </a:r>
            <a:endParaRPr lang="zh-CN" altLang="zh-CN" b="1" dirty="0"/>
          </a:p>
          <a:p>
            <a:pPr>
              <a:lnSpc>
                <a:spcPts val="2300"/>
              </a:lnSpc>
            </a:pPr>
            <a:r>
              <a:rPr lang="en-US" altLang="zh-CN" b="1" dirty="0"/>
              <a:t>	break;</a:t>
            </a:r>
            <a:endParaRPr lang="zh-CN" altLang="en-US" b="1" dirty="0"/>
          </a:p>
        </p:txBody>
      </p:sp>
    </p:spTree>
    <p:extLst>
      <p:ext uri="{BB962C8B-B14F-4D97-AF65-F5344CB8AC3E}">
        <p14:creationId xmlns:p14="http://schemas.microsoft.com/office/powerpoint/2010/main" val="2782512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70311"/>
            <a:ext cx="9777536" cy="6671057"/>
          </a:xfrm>
          <a:prstGeom prst="rect">
            <a:avLst/>
          </a:prstGeom>
          <a:noFill/>
        </p:spPr>
        <p:txBody>
          <a:bodyPr wrap="square" rtlCol="0">
            <a:spAutoFit/>
          </a:bodyPr>
          <a:lstStyle/>
          <a:p>
            <a:pPr>
              <a:lnSpc>
                <a:spcPts val="2700"/>
              </a:lnSpc>
            </a:pPr>
            <a:r>
              <a:rPr lang="en-US" altLang="zh-CN" b="1" dirty="0"/>
              <a:t>   case VK_CONTROL:		//</a:t>
            </a:r>
            <a:r>
              <a:rPr lang="zh-CN" altLang="zh-CN" b="1" dirty="0"/>
              <a:t>当按</a:t>
            </a:r>
            <a:r>
              <a:rPr lang="en-US" altLang="zh-CN" b="1" dirty="0"/>
              <a:t>control</a:t>
            </a:r>
            <a:r>
              <a:rPr lang="zh-CN" altLang="zh-CN" b="1" dirty="0"/>
              <a:t>键时，变量置为真</a:t>
            </a:r>
          </a:p>
          <a:p>
            <a:pPr>
              <a:lnSpc>
                <a:spcPts val="2700"/>
              </a:lnSpc>
            </a:pPr>
            <a:r>
              <a:rPr lang="en-US" altLang="zh-CN" b="1" dirty="0"/>
              <a:t>	</a:t>
            </a:r>
            <a:r>
              <a:rPr lang="en-US" altLang="zh-CN" b="1" dirty="0" err="1"/>
              <a:t>nCtrlKeyDown</a:t>
            </a:r>
            <a:r>
              <a:rPr lang="en-US" altLang="zh-CN" b="1" dirty="0"/>
              <a:t> = TRUE;</a:t>
            </a:r>
            <a:endParaRPr lang="zh-CN" altLang="zh-CN" b="1" dirty="0"/>
          </a:p>
          <a:p>
            <a:pPr>
              <a:lnSpc>
                <a:spcPts val="2700"/>
              </a:lnSpc>
            </a:pPr>
            <a:r>
              <a:rPr lang="en-US" altLang="zh-CN" b="1" dirty="0"/>
              <a:t>	</a:t>
            </a:r>
            <a:r>
              <a:rPr lang="en-US" altLang="zh-CN" b="1" dirty="0" err="1"/>
              <a:t>nCtrlAKeyDown</a:t>
            </a:r>
            <a:r>
              <a:rPr lang="en-US" altLang="zh-CN" b="1" dirty="0"/>
              <a:t>=FALSE;</a:t>
            </a:r>
            <a:endParaRPr lang="zh-CN" altLang="zh-CN" b="1" dirty="0"/>
          </a:p>
          <a:p>
            <a:pPr>
              <a:lnSpc>
                <a:spcPts val="2700"/>
              </a:lnSpc>
            </a:pPr>
            <a:r>
              <a:rPr lang="en-US" altLang="zh-CN" b="1" dirty="0"/>
              <a:t>	break;</a:t>
            </a:r>
            <a:endParaRPr lang="zh-CN" altLang="zh-CN" b="1" dirty="0"/>
          </a:p>
          <a:p>
            <a:pPr>
              <a:lnSpc>
                <a:spcPts val="2700"/>
              </a:lnSpc>
            </a:pPr>
            <a:r>
              <a:rPr lang="en-US" altLang="zh-CN" b="1" dirty="0"/>
              <a:t>   default:</a:t>
            </a:r>
            <a:endParaRPr lang="zh-CN" altLang="zh-CN" b="1" dirty="0"/>
          </a:p>
          <a:p>
            <a:pPr>
              <a:lnSpc>
                <a:spcPts val="2700"/>
              </a:lnSpc>
            </a:pPr>
            <a:r>
              <a:rPr lang="en-US" altLang="zh-CN" b="1" dirty="0"/>
              <a:t>	break;</a:t>
            </a:r>
            <a:endParaRPr lang="zh-CN" altLang="zh-CN" b="1" dirty="0"/>
          </a:p>
          <a:p>
            <a:pPr>
              <a:lnSpc>
                <a:spcPts val="2700"/>
              </a:lnSpc>
            </a:pPr>
            <a:r>
              <a:rPr lang="en-US" altLang="zh-CN" b="1" dirty="0"/>
              <a:t>	}</a:t>
            </a:r>
            <a:endParaRPr lang="zh-CN" altLang="zh-CN" b="1" dirty="0"/>
          </a:p>
          <a:p>
            <a:pPr>
              <a:lnSpc>
                <a:spcPts val="2700"/>
              </a:lnSpc>
            </a:pPr>
            <a:r>
              <a:rPr lang="en-US" altLang="zh-CN" b="1" dirty="0"/>
              <a:t>  }</a:t>
            </a:r>
            <a:endParaRPr lang="zh-CN" altLang="zh-CN" b="1" dirty="0"/>
          </a:p>
          <a:p>
            <a:pPr>
              <a:lnSpc>
                <a:spcPts val="2700"/>
              </a:lnSpc>
            </a:pPr>
            <a:r>
              <a:rPr lang="en-US" altLang="zh-CN" b="1" dirty="0"/>
              <a:t> break;</a:t>
            </a:r>
            <a:endParaRPr lang="zh-CN" altLang="zh-CN" b="1" dirty="0"/>
          </a:p>
          <a:p>
            <a:pPr>
              <a:lnSpc>
                <a:spcPts val="2700"/>
              </a:lnSpc>
            </a:pPr>
            <a:r>
              <a:rPr lang="en-US" altLang="zh-CN" b="1" dirty="0"/>
              <a:t>case WM_KEYUP:</a:t>
            </a:r>
            <a:endParaRPr lang="zh-CN" altLang="zh-CN" b="1" dirty="0"/>
          </a:p>
          <a:p>
            <a:pPr>
              <a:lnSpc>
                <a:spcPts val="2700"/>
              </a:lnSpc>
            </a:pPr>
            <a:r>
              <a:rPr lang="en-US" altLang="zh-CN" b="1" dirty="0"/>
              <a:t>	</a:t>
            </a:r>
            <a:r>
              <a:rPr lang="en-US" altLang="zh-CN" b="1" dirty="0" err="1"/>
              <a:t>InvalidateRect</a:t>
            </a:r>
            <a:r>
              <a:rPr lang="en-US" altLang="zh-CN" b="1" dirty="0"/>
              <a:t>(</a:t>
            </a:r>
            <a:r>
              <a:rPr lang="en-US" altLang="zh-CN" b="1" dirty="0" err="1"/>
              <a:t>hWnd,NULL,FALSE</a:t>
            </a:r>
            <a:r>
              <a:rPr lang="en-US" altLang="zh-CN" b="1" dirty="0"/>
              <a:t>);	//</a:t>
            </a:r>
            <a:r>
              <a:rPr lang="zh-CN" altLang="zh-CN" b="1" dirty="0"/>
              <a:t>刷新用户区</a:t>
            </a:r>
          </a:p>
          <a:p>
            <a:pPr>
              <a:lnSpc>
                <a:spcPts val="2700"/>
              </a:lnSpc>
            </a:pPr>
            <a:r>
              <a:rPr lang="en-US" altLang="zh-CN" b="1" dirty="0"/>
              <a:t>	break;</a:t>
            </a:r>
            <a:endParaRPr lang="zh-CN" altLang="zh-CN" b="1" dirty="0"/>
          </a:p>
          <a:p>
            <a:pPr>
              <a:lnSpc>
                <a:spcPts val="2700"/>
              </a:lnSpc>
            </a:pPr>
            <a:r>
              <a:rPr lang="en-US" altLang="zh-CN" b="1" dirty="0"/>
              <a:t>case WM_CHAR:</a:t>
            </a:r>
            <a:endParaRPr lang="zh-CN" altLang="zh-CN" b="1" dirty="0"/>
          </a:p>
          <a:p>
            <a:pPr>
              <a:lnSpc>
                <a:spcPts val="2700"/>
              </a:lnSpc>
            </a:pPr>
            <a:r>
              <a:rPr lang="en-US" altLang="zh-CN" b="1" dirty="0"/>
              <a:t>	if(</a:t>
            </a:r>
            <a:r>
              <a:rPr lang="en-US" altLang="zh-CN" b="1" dirty="0" err="1"/>
              <a:t>wParam</a:t>
            </a:r>
            <a:r>
              <a:rPr lang="en-US" altLang="zh-CN" b="1" dirty="0"/>
              <a:t>==1)	</a:t>
            </a:r>
            <a:endParaRPr lang="zh-CN" altLang="zh-CN" b="1" dirty="0"/>
          </a:p>
          <a:p>
            <a:pPr>
              <a:lnSpc>
                <a:spcPts val="2700"/>
              </a:lnSpc>
            </a:pPr>
            <a:r>
              <a:rPr lang="en-US" altLang="zh-CN" b="1" dirty="0"/>
              <a:t>	{ if(</a:t>
            </a:r>
            <a:r>
              <a:rPr lang="en-US" altLang="zh-CN" b="1" dirty="0" err="1"/>
              <a:t>nCtrlKeyDown</a:t>
            </a:r>
            <a:r>
              <a:rPr lang="en-US" altLang="zh-CN" b="1" dirty="0"/>
              <a:t> == TRUE)</a:t>
            </a:r>
            <a:endParaRPr lang="zh-CN" altLang="zh-CN" b="1" dirty="0"/>
          </a:p>
          <a:p>
            <a:pPr>
              <a:lnSpc>
                <a:spcPts val="2700"/>
              </a:lnSpc>
            </a:pPr>
            <a:r>
              <a:rPr lang="en-US" altLang="zh-CN" b="1" dirty="0"/>
              <a:t>	   { </a:t>
            </a:r>
            <a:r>
              <a:rPr lang="en-US" altLang="zh-CN" b="1" dirty="0" err="1"/>
              <a:t>nCtrlAKeyDown</a:t>
            </a:r>
            <a:r>
              <a:rPr lang="en-US" altLang="zh-CN" b="1" dirty="0"/>
              <a:t> = TRUE;</a:t>
            </a:r>
            <a:endParaRPr lang="zh-CN" altLang="zh-CN" b="1" dirty="0"/>
          </a:p>
          <a:p>
            <a:pPr>
              <a:lnSpc>
                <a:spcPts val="2700"/>
              </a:lnSpc>
            </a:pPr>
            <a:r>
              <a:rPr lang="en-US" altLang="zh-CN" b="1" dirty="0"/>
              <a:t>	     </a:t>
            </a:r>
            <a:r>
              <a:rPr lang="en-US" altLang="zh-CN" b="1" dirty="0" err="1"/>
              <a:t>nCtrlKeyDown</a:t>
            </a:r>
            <a:r>
              <a:rPr lang="en-US" altLang="zh-CN" b="1" dirty="0"/>
              <a:t> = FALSE;</a:t>
            </a:r>
            <a:endParaRPr lang="zh-CN" altLang="zh-CN" b="1" dirty="0"/>
          </a:p>
          <a:p>
            <a:pPr>
              <a:lnSpc>
                <a:spcPts val="2700"/>
              </a:lnSpc>
            </a:pPr>
            <a:r>
              <a:rPr lang="en-US" altLang="zh-CN" b="1" dirty="0"/>
              <a:t>	   }</a:t>
            </a:r>
            <a:endParaRPr lang="zh-CN" altLang="zh-CN" b="1" dirty="0"/>
          </a:p>
          <a:p>
            <a:pPr>
              <a:lnSpc>
                <a:spcPts val="2700"/>
              </a:lnSpc>
            </a:pPr>
            <a:r>
              <a:rPr lang="en-US" altLang="zh-CN" b="1" dirty="0"/>
              <a:t>	}	</a:t>
            </a:r>
            <a:endParaRPr lang="zh-CN" altLang="en-US" b="1" dirty="0"/>
          </a:p>
        </p:txBody>
      </p:sp>
    </p:spTree>
    <p:extLst>
      <p:ext uri="{BB962C8B-B14F-4D97-AF65-F5344CB8AC3E}">
        <p14:creationId xmlns:p14="http://schemas.microsoft.com/office/powerpoint/2010/main" val="1287051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44624"/>
            <a:ext cx="9777536" cy="6760825"/>
          </a:xfrm>
          <a:prstGeom prst="rect">
            <a:avLst/>
          </a:prstGeom>
          <a:noFill/>
        </p:spPr>
        <p:txBody>
          <a:bodyPr wrap="square" rtlCol="0">
            <a:spAutoFit/>
          </a:bodyPr>
          <a:lstStyle/>
          <a:p>
            <a:pPr>
              <a:lnSpc>
                <a:spcPts val="2600"/>
              </a:lnSpc>
            </a:pPr>
            <a:r>
              <a:rPr lang="en-US" altLang="zh-CN" b="1" dirty="0"/>
              <a:t>     else if(</a:t>
            </a:r>
            <a:r>
              <a:rPr lang="en-US" altLang="zh-CN" b="1" dirty="0" err="1"/>
              <a:t>wParam</a:t>
            </a:r>
            <a:r>
              <a:rPr lang="en-US" altLang="zh-CN" b="1" dirty="0"/>
              <a:t>==98||</a:t>
            </a:r>
            <a:r>
              <a:rPr lang="en-US" altLang="zh-CN" b="1" dirty="0" err="1"/>
              <a:t>wParam</a:t>
            </a:r>
            <a:r>
              <a:rPr lang="en-US" altLang="zh-CN" b="1" dirty="0"/>
              <a:t>==66)	//</a:t>
            </a:r>
            <a:r>
              <a:rPr lang="zh-CN" altLang="zh-CN" b="1" dirty="0"/>
              <a:t>当按下</a:t>
            </a:r>
            <a:r>
              <a:rPr lang="en-US" altLang="zh-CN" b="1" dirty="0"/>
              <a:t>b</a:t>
            </a:r>
            <a:r>
              <a:rPr lang="zh-CN" altLang="zh-CN" b="1" dirty="0"/>
              <a:t>键时</a:t>
            </a:r>
          </a:p>
          <a:p>
            <a:pPr>
              <a:lnSpc>
                <a:spcPts val="2600"/>
              </a:lnSpc>
            </a:pPr>
            <a:r>
              <a:rPr lang="en-US" altLang="zh-CN" b="1" dirty="0"/>
              <a:t>     { if(</a:t>
            </a:r>
            <a:r>
              <a:rPr lang="en-US" altLang="zh-CN" b="1" dirty="0" err="1"/>
              <a:t>nShiftKeyDown</a:t>
            </a:r>
            <a:r>
              <a:rPr lang="en-US" altLang="zh-CN" b="1" dirty="0"/>
              <a:t> == TRUE) //</a:t>
            </a:r>
            <a:r>
              <a:rPr lang="zh-CN" altLang="zh-CN" b="1" dirty="0"/>
              <a:t>检查</a:t>
            </a:r>
            <a:r>
              <a:rPr lang="en-US" altLang="zh-CN" b="1" dirty="0"/>
              <a:t>shift</a:t>
            </a:r>
            <a:r>
              <a:rPr lang="zh-CN" altLang="zh-CN" b="1" dirty="0"/>
              <a:t>键是否处于按下状态</a:t>
            </a:r>
          </a:p>
          <a:p>
            <a:pPr>
              <a:lnSpc>
                <a:spcPts val="2600"/>
              </a:lnSpc>
            </a:pPr>
            <a:r>
              <a:rPr lang="en-US" altLang="zh-CN" b="1" dirty="0"/>
              <a:t>	{ </a:t>
            </a:r>
            <a:r>
              <a:rPr lang="en-US" altLang="zh-CN" b="1" dirty="0" err="1"/>
              <a:t>nShiftBKeyDown</a:t>
            </a:r>
            <a:r>
              <a:rPr lang="en-US" altLang="zh-CN" b="1" dirty="0"/>
              <a:t> = TRUE; //</a:t>
            </a:r>
            <a:r>
              <a:rPr lang="zh-CN" altLang="zh-CN" b="1" dirty="0"/>
              <a:t>当</a:t>
            </a:r>
            <a:r>
              <a:rPr lang="en-US" altLang="zh-CN" b="1" dirty="0"/>
              <a:t>SHIFT</a:t>
            </a:r>
            <a:r>
              <a:rPr lang="zh-CN" altLang="zh-CN" b="1" dirty="0"/>
              <a:t>键按下时，变量置为真</a:t>
            </a:r>
          </a:p>
          <a:p>
            <a:pPr>
              <a:lnSpc>
                <a:spcPts val="2600"/>
              </a:lnSpc>
            </a:pPr>
            <a:r>
              <a:rPr lang="en-US" altLang="zh-CN" b="1" dirty="0"/>
              <a:t>	  </a:t>
            </a:r>
            <a:r>
              <a:rPr lang="en-US" altLang="zh-CN" b="1" dirty="0" err="1"/>
              <a:t>nShiftKeyDown</a:t>
            </a:r>
            <a:r>
              <a:rPr lang="en-US" altLang="zh-CN" b="1" dirty="0"/>
              <a:t> = FALSE;	</a:t>
            </a:r>
            <a:endParaRPr lang="zh-CN" altLang="zh-CN" b="1" dirty="0"/>
          </a:p>
          <a:p>
            <a:pPr>
              <a:lnSpc>
                <a:spcPts val="2600"/>
              </a:lnSpc>
            </a:pPr>
            <a:r>
              <a:rPr lang="en-US" altLang="zh-CN" b="1" dirty="0"/>
              <a:t>	 }</a:t>
            </a:r>
            <a:endParaRPr lang="zh-CN" altLang="zh-CN" b="1" dirty="0"/>
          </a:p>
          <a:p>
            <a:pPr>
              <a:lnSpc>
                <a:spcPts val="2600"/>
              </a:lnSpc>
            </a:pPr>
            <a:r>
              <a:rPr lang="en-US" altLang="zh-CN" b="1" dirty="0"/>
              <a:t>     }</a:t>
            </a:r>
            <a:endParaRPr lang="zh-CN" altLang="zh-CN" b="1" dirty="0"/>
          </a:p>
          <a:p>
            <a:pPr>
              <a:lnSpc>
                <a:spcPts val="2600"/>
              </a:lnSpc>
            </a:pPr>
            <a:r>
              <a:rPr lang="en-US" altLang="zh-CN" b="1" dirty="0"/>
              <a:t>     else;</a:t>
            </a:r>
            <a:endParaRPr lang="zh-CN" altLang="zh-CN" b="1" dirty="0"/>
          </a:p>
          <a:p>
            <a:pPr>
              <a:lnSpc>
                <a:spcPts val="2600"/>
              </a:lnSpc>
            </a:pPr>
            <a:r>
              <a:rPr lang="en-US" altLang="zh-CN" b="1" dirty="0"/>
              <a:t>  	break;</a:t>
            </a:r>
            <a:endParaRPr lang="zh-CN" altLang="zh-CN" b="1" dirty="0"/>
          </a:p>
          <a:p>
            <a:pPr>
              <a:lnSpc>
                <a:spcPts val="2600"/>
              </a:lnSpc>
            </a:pPr>
            <a:r>
              <a:rPr lang="en-US" altLang="zh-CN" b="1" dirty="0"/>
              <a:t>  case WM_PAINT:					//</a:t>
            </a:r>
            <a:r>
              <a:rPr lang="zh-CN" altLang="zh-CN" b="1" dirty="0"/>
              <a:t>处理绘图消息</a:t>
            </a:r>
          </a:p>
          <a:p>
            <a:pPr>
              <a:lnSpc>
                <a:spcPts val="2600"/>
              </a:lnSpc>
            </a:pPr>
            <a:r>
              <a:rPr lang="en-US" altLang="zh-CN" b="1" dirty="0"/>
              <a:t>	</a:t>
            </a:r>
            <a:r>
              <a:rPr lang="en-US" altLang="zh-CN" b="1" dirty="0" err="1"/>
              <a:t>hDC</a:t>
            </a:r>
            <a:r>
              <a:rPr lang="en-US" altLang="zh-CN" b="1" dirty="0"/>
              <a:t>=</a:t>
            </a:r>
            <a:r>
              <a:rPr lang="en-US" altLang="zh-CN" b="1" dirty="0" err="1"/>
              <a:t>BeginPaint</a:t>
            </a:r>
            <a:r>
              <a:rPr lang="en-US" altLang="zh-CN" b="1" dirty="0"/>
              <a:t>(</a:t>
            </a:r>
            <a:r>
              <a:rPr lang="en-US" altLang="zh-CN" b="1" dirty="0" err="1"/>
              <a:t>hWnd</a:t>
            </a:r>
            <a:r>
              <a:rPr lang="en-US" altLang="zh-CN" b="1" dirty="0"/>
              <a:t>,&amp;</a:t>
            </a:r>
            <a:r>
              <a:rPr lang="en-US" altLang="zh-CN" b="1" dirty="0" err="1"/>
              <a:t>ps</a:t>
            </a:r>
            <a:r>
              <a:rPr lang="en-US" altLang="zh-CN" b="1" dirty="0"/>
              <a:t>);</a:t>
            </a:r>
            <a:endParaRPr lang="zh-CN" altLang="zh-CN" b="1" dirty="0"/>
          </a:p>
          <a:p>
            <a:pPr>
              <a:lnSpc>
                <a:spcPts val="2600"/>
              </a:lnSpc>
            </a:pPr>
            <a:r>
              <a:rPr lang="en-US" altLang="zh-CN" b="1" dirty="0"/>
              <a:t>	</a:t>
            </a:r>
            <a:r>
              <a:rPr lang="en-US" altLang="zh-CN" b="1" dirty="0" err="1"/>
              <a:t>hBrush</a:t>
            </a:r>
            <a:r>
              <a:rPr lang="en-US" altLang="zh-CN" b="1" dirty="0"/>
              <a:t> = (HBRUSH)</a:t>
            </a:r>
            <a:r>
              <a:rPr lang="en-US" altLang="zh-CN" b="1" dirty="0" err="1"/>
              <a:t>GetStockObject</a:t>
            </a:r>
            <a:r>
              <a:rPr lang="en-US" altLang="zh-CN" b="1" dirty="0"/>
              <a:t>(WHITE_BRUSH);	</a:t>
            </a:r>
            <a:endParaRPr lang="zh-CN" altLang="zh-CN" b="1" dirty="0"/>
          </a:p>
          <a:p>
            <a:pPr>
              <a:lnSpc>
                <a:spcPts val="2600"/>
              </a:lnSpc>
            </a:pPr>
            <a:r>
              <a:rPr lang="en-US" altLang="zh-CN" b="1" dirty="0"/>
              <a:t>	</a:t>
            </a:r>
            <a:r>
              <a:rPr lang="en-US" altLang="zh-CN" b="1" dirty="0" err="1"/>
              <a:t>hPen</a:t>
            </a:r>
            <a:r>
              <a:rPr lang="en-US" altLang="zh-CN" b="1" dirty="0"/>
              <a:t> = (HPEN)</a:t>
            </a:r>
            <a:r>
              <a:rPr lang="en-US" altLang="zh-CN" b="1" dirty="0" err="1"/>
              <a:t>GetStockObject</a:t>
            </a:r>
            <a:r>
              <a:rPr lang="en-US" altLang="zh-CN" b="1" dirty="0"/>
              <a:t>(WHITE_PEN);		</a:t>
            </a:r>
            <a:endParaRPr lang="zh-CN" altLang="zh-CN" b="1" dirty="0"/>
          </a:p>
          <a:p>
            <a:pPr>
              <a:lnSpc>
                <a:spcPts val="2600"/>
              </a:lnSpc>
            </a:pPr>
            <a:r>
              <a:rPr lang="en-US" altLang="zh-CN" b="1" dirty="0"/>
              <a:t>	</a:t>
            </a:r>
            <a:r>
              <a:rPr lang="en-US" altLang="zh-CN" b="1" dirty="0" err="1"/>
              <a:t>SelectObject</a:t>
            </a:r>
            <a:r>
              <a:rPr lang="en-US" altLang="zh-CN" b="1" dirty="0"/>
              <a:t>(</a:t>
            </a:r>
            <a:r>
              <a:rPr lang="en-US" altLang="zh-CN" b="1" dirty="0" err="1"/>
              <a:t>hDC,hPen</a:t>
            </a:r>
            <a:r>
              <a:rPr lang="en-US" altLang="zh-CN" b="1" dirty="0"/>
              <a:t>);				</a:t>
            </a:r>
            <a:endParaRPr lang="zh-CN" altLang="zh-CN" b="1" dirty="0"/>
          </a:p>
          <a:p>
            <a:pPr>
              <a:lnSpc>
                <a:spcPts val="2600"/>
              </a:lnSpc>
            </a:pPr>
            <a:r>
              <a:rPr lang="en-US" altLang="zh-CN" b="1" dirty="0"/>
              <a:t>	</a:t>
            </a:r>
            <a:r>
              <a:rPr lang="en-US" altLang="zh-CN" b="1" dirty="0" err="1"/>
              <a:t>SelectObject</a:t>
            </a:r>
            <a:r>
              <a:rPr lang="en-US" altLang="zh-CN" b="1" dirty="0"/>
              <a:t>(</a:t>
            </a:r>
            <a:r>
              <a:rPr lang="en-US" altLang="zh-CN" b="1" dirty="0" err="1"/>
              <a:t>hDC,hBrush</a:t>
            </a:r>
            <a:r>
              <a:rPr lang="en-US" altLang="zh-CN" b="1" dirty="0"/>
              <a:t>);			</a:t>
            </a:r>
            <a:endParaRPr lang="zh-CN" altLang="zh-CN" b="1" dirty="0"/>
          </a:p>
          <a:p>
            <a:pPr>
              <a:lnSpc>
                <a:spcPts val="2600"/>
              </a:lnSpc>
            </a:pPr>
            <a:r>
              <a:rPr lang="en-US" altLang="zh-CN" b="1" dirty="0"/>
              <a:t>	</a:t>
            </a:r>
            <a:r>
              <a:rPr lang="en-US" altLang="zh-CN" b="1" dirty="0" err="1"/>
              <a:t>SetTextColor</a:t>
            </a:r>
            <a:r>
              <a:rPr lang="en-US" altLang="zh-CN" b="1" dirty="0"/>
              <a:t>(</a:t>
            </a:r>
            <a:r>
              <a:rPr lang="en-US" altLang="zh-CN" b="1" dirty="0" err="1"/>
              <a:t>hDC,RGB</a:t>
            </a:r>
            <a:r>
              <a:rPr lang="en-US" altLang="zh-CN" b="1" dirty="0"/>
              <a:t>(255,0,0));		</a:t>
            </a:r>
            <a:r>
              <a:rPr lang="en-US" altLang="zh-CN" b="1" dirty="0" smtClean="0"/>
              <a:t>//</a:t>
            </a:r>
            <a:r>
              <a:rPr lang="zh-CN" altLang="zh-CN" b="1" dirty="0"/>
              <a:t>设置字体颜色为红色</a:t>
            </a:r>
          </a:p>
          <a:p>
            <a:pPr>
              <a:lnSpc>
                <a:spcPts val="2600"/>
              </a:lnSpc>
            </a:pPr>
            <a:r>
              <a:rPr lang="en-US" altLang="zh-CN" b="1" dirty="0"/>
              <a:t>	</a:t>
            </a:r>
            <a:r>
              <a:rPr lang="en-US" altLang="zh-CN" b="1" dirty="0" smtClean="0"/>
              <a:t>if(</a:t>
            </a:r>
            <a:r>
              <a:rPr lang="en-US" altLang="zh-CN" b="1" dirty="0" err="1" smtClean="0"/>
              <a:t>nUpKeyDown</a:t>
            </a:r>
            <a:r>
              <a:rPr lang="en-US" altLang="zh-CN" b="1" dirty="0" smtClean="0"/>
              <a:t> </a:t>
            </a:r>
            <a:r>
              <a:rPr lang="en-US" altLang="zh-CN" b="1" dirty="0"/>
              <a:t>== TRUE</a:t>
            </a:r>
            <a:r>
              <a:rPr lang="en-US" altLang="zh-CN" b="1" dirty="0" smtClean="0"/>
              <a:t>)		 </a:t>
            </a:r>
            <a:r>
              <a:rPr lang="en-US" altLang="zh-CN" b="1" dirty="0"/>
              <a:t>//</a:t>
            </a:r>
            <a:r>
              <a:rPr lang="zh-CN" altLang="zh-CN" b="1" dirty="0"/>
              <a:t>输出信息。</a:t>
            </a:r>
          </a:p>
          <a:p>
            <a:pPr>
              <a:lnSpc>
                <a:spcPts val="2600"/>
              </a:lnSpc>
            </a:pPr>
            <a:r>
              <a:rPr lang="en-US" altLang="zh-CN" b="1" dirty="0"/>
              <a:t>	</a:t>
            </a:r>
            <a:r>
              <a:rPr lang="en-US" altLang="zh-CN" b="1" dirty="0" smtClean="0"/>
              <a:t>{</a:t>
            </a:r>
            <a:r>
              <a:rPr lang="en-US" altLang="zh-CN" b="1" dirty="0"/>
              <a:t>	Rectangle(hDC,0,0,300,200);</a:t>
            </a:r>
            <a:endParaRPr lang="zh-CN" altLang="zh-CN" b="1" dirty="0"/>
          </a:p>
          <a:p>
            <a:pPr>
              <a:lnSpc>
                <a:spcPts val="2600"/>
              </a:lnSpc>
            </a:pPr>
            <a:r>
              <a:rPr lang="en-US" altLang="zh-CN" b="1" dirty="0"/>
              <a:t>		</a:t>
            </a:r>
            <a:r>
              <a:rPr lang="en-US" altLang="zh-CN" b="1" dirty="0" err="1"/>
              <a:t>TextOut</a:t>
            </a:r>
            <a:r>
              <a:rPr lang="en-US" altLang="zh-CN" b="1" dirty="0"/>
              <a:t>(hDC,0,0,cUp,strlen(</a:t>
            </a:r>
            <a:r>
              <a:rPr lang="en-US" altLang="zh-CN" b="1" dirty="0" err="1"/>
              <a:t>cUp</a:t>
            </a:r>
            <a:r>
              <a:rPr lang="en-US" altLang="zh-CN" b="1" dirty="0"/>
              <a:t>));</a:t>
            </a:r>
            <a:endParaRPr lang="zh-CN" altLang="zh-CN" b="1" dirty="0"/>
          </a:p>
          <a:p>
            <a:pPr>
              <a:lnSpc>
                <a:spcPts val="2600"/>
              </a:lnSpc>
            </a:pPr>
            <a:r>
              <a:rPr lang="en-US" altLang="zh-CN" b="1" dirty="0"/>
              <a:t>		</a:t>
            </a:r>
            <a:r>
              <a:rPr lang="en-US" altLang="zh-CN" b="1" dirty="0" err="1"/>
              <a:t>nUpKeyDown</a:t>
            </a:r>
            <a:r>
              <a:rPr lang="en-US" altLang="zh-CN" b="1" dirty="0"/>
              <a:t> = FALSE;</a:t>
            </a:r>
            <a:endParaRPr lang="zh-CN" altLang="zh-CN" b="1" dirty="0"/>
          </a:p>
          <a:p>
            <a:pPr>
              <a:lnSpc>
                <a:spcPts val="2600"/>
              </a:lnSpc>
            </a:pPr>
            <a:r>
              <a:rPr lang="en-US" altLang="zh-CN" b="1" dirty="0"/>
              <a:t>	</a:t>
            </a:r>
            <a:r>
              <a:rPr lang="en-US" altLang="zh-CN" b="1" dirty="0" smtClean="0"/>
              <a:t>}</a:t>
            </a:r>
            <a:endParaRPr lang="zh-CN" altLang="en-US" b="1" dirty="0"/>
          </a:p>
        </p:txBody>
      </p:sp>
    </p:spTree>
    <p:extLst>
      <p:ext uri="{BB962C8B-B14F-4D97-AF65-F5344CB8AC3E}">
        <p14:creationId xmlns:p14="http://schemas.microsoft.com/office/powerpoint/2010/main" val="299959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44624"/>
            <a:ext cx="9777536" cy="5760551"/>
          </a:xfrm>
          <a:prstGeom prst="rect">
            <a:avLst/>
          </a:prstGeom>
          <a:noFill/>
        </p:spPr>
        <p:txBody>
          <a:bodyPr wrap="square" rtlCol="0">
            <a:spAutoFit/>
          </a:bodyPr>
          <a:lstStyle/>
          <a:p>
            <a:pPr>
              <a:lnSpc>
                <a:spcPts val="2600"/>
              </a:lnSpc>
            </a:pPr>
            <a:r>
              <a:rPr lang="en-US" altLang="zh-CN" b="1" dirty="0" smtClean="0"/>
              <a:t>  else </a:t>
            </a:r>
            <a:r>
              <a:rPr lang="en-US" altLang="zh-CN" b="1" dirty="0"/>
              <a:t>if(</a:t>
            </a:r>
            <a:r>
              <a:rPr lang="en-US" altLang="zh-CN" b="1" dirty="0" err="1"/>
              <a:t>nCtrlAKeyDown</a:t>
            </a:r>
            <a:r>
              <a:rPr lang="en-US" altLang="zh-CN" b="1" dirty="0"/>
              <a:t> == TRUE) </a:t>
            </a:r>
            <a:endParaRPr lang="zh-CN" altLang="zh-CN" b="1" dirty="0"/>
          </a:p>
          <a:p>
            <a:pPr>
              <a:lnSpc>
                <a:spcPts val="2600"/>
              </a:lnSpc>
            </a:pPr>
            <a:r>
              <a:rPr lang="en-US" altLang="zh-CN" b="1" dirty="0" smtClean="0"/>
              <a:t> {</a:t>
            </a:r>
            <a:r>
              <a:rPr lang="en-US" altLang="zh-CN" b="1" dirty="0"/>
              <a:t>	Rectangle(hDC,0,0,300,200);</a:t>
            </a:r>
            <a:endParaRPr lang="zh-CN" altLang="zh-CN" b="1" dirty="0"/>
          </a:p>
          <a:p>
            <a:pPr>
              <a:lnSpc>
                <a:spcPts val="2600"/>
              </a:lnSpc>
            </a:pPr>
            <a:r>
              <a:rPr lang="en-US" altLang="zh-CN" b="1" dirty="0"/>
              <a:t>	</a:t>
            </a:r>
            <a:r>
              <a:rPr lang="en-US" altLang="zh-CN" b="1" dirty="0" err="1"/>
              <a:t>TextOut</a:t>
            </a:r>
            <a:r>
              <a:rPr lang="en-US" altLang="zh-CN" b="1" dirty="0"/>
              <a:t>(hDC,0,100,cCtrl_A,strlen(</a:t>
            </a:r>
            <a:r>
              <a:rPr lang="en-US" altLang="zh-CN" b="1" dirty="0" err="1"/>
              <a:t>cCtrl_A</a:t>
            </a:r>
            <a:r>
              <a:rPr lang="en-US" altLang="zh-CN" b="1" dirty="0"/>
              <a:t>));</a:t>
            </a:r>
            <a:endParaRPr lang="zh-CN" altLang="zh-CN" b="1" dirty="0"/>
          </a:p>
          <a:p>
            <a:pPr>
              <a:lnSpc>
                <a:spcPts val="2600"/>
              </a:lnSpc>
            </a:pPr>
            <a:r>
              <a:rPr lang="en-US" altLang="zh-CN" b="1" dirty="0"/>
              <a:t>	</a:t>
            </a:r>
            <a:r>
              <a:rPr lang="en-US" altLang="zh-CN" b="1" dirty="0" err="1"/>
              <a:t>nCtrlAKeyDown</a:t>
            </a:r>
            <a:r>
              <a:rPr lang="en-US" altLang="zh-CN" b="1" dirty="0"/>
              <a:t> = FALSE;</a:t>
            </a:r>
            <a:endParaRPr lang="zh-CN" altLang="zh-CN" b="1" dirty="0"/>
          </a:p>
          <a:p>
            <a:pPr>
              <a:lnSpc>
                <a:spcPts val="2600"/>
              </a:lnSpc>
            </a:pPr>
            <a:r>
              <a:rPr lang="en-US" altLang="zh-CN" b="1" dirty="0"/>
              <a:t>	</a:t>
            </a:r>
            <a:r>
              <a:rPr lang="en-US" altLang="zh-CN" b="1" dirty="0" err="1"/>
              <a:t>nCtrlKeyDown</a:t>
            </a:r>
            <a:r>
              <a:rPr lang="en-US" altLang="zh-CN" b="1" dirty="0"/>
              <a:t> = FALSE;</a:t>
            </a:r>
            <a:endParaRPr lang="zh-CN" altLang="zh-CN" b="1" dirty="0"/>
          </a:p>
          <a:p>
            <a:pPr>
              <a:lnSpc>
                <a:spcPts val="2600"/>
              </a:lnSpc>
            </a:pPr>
            <a:r>
              <a:rPr lang="en-US" altLang="zh-CN" b="1" dirty="0" smtClean="0"/>
              <a:t> }</a:t>
            </a:r>
            <a:endParaRPr lang="zh-CN" altLang="zh-CN" b="1" dirty="0"/>
          </a:p>
          <a:p>
            <a:pPr>
              <a:lnSpc>
                <a:spcPts val="2600"/>
              </a:lnSpc>
            </a:pPr>
            <a:r>
              <a:rPr lang="en-US" altLang="zh-CN" b="1" dirty="0" smtClean="0"/>
              <a:t>else </a:t>
            </a:r>
            <a:r>
              <a:rPr lang="en-US" altLang="zh-CN" b="1" dirty="0"/>
              <a:t>if((</a:t>
            </a:r>
            <a:r>
              <a:rPr lang="en-US" altLang="zh-CN" b="1" dirty="0" err="1"/>
              <a:t>nCtrlKeyDown</a:t>
            </a:r>
            <a:r>
              <a:rPr lang="en-US" altLang="zh-CN" b="1" dirty="0"/>
              <a:t> == TRUE) &amp;&amp; (</a:t>
            </a:r>
            <a:r>
              <a:rPr lang="en-US" altLang="zh-CN" b="1" dirty="0" err="1"/>
              <a:t>nCtrlAKeyDown</a:t>
            </a:r>
            <a:r>
              <a:rPr lang="en-US" altLang="zh-CN" b="1" dirty="0"/>
              <a:t> == FALSE))</a:t>
            </a:r>
            <a:endParaRPr lang="zh-CN" altLang="zh-CN" b="1" dirty="0"/>
          </a:p>
          <a:p>
            <a:pPr>
              <a:lnSpc>
                <a:spcPts val="2600"/>
              </a:lnSpc>
            </a:pPr>
            <a:r>
              <a:rPr lang="en-US" altLang="zh-CN" b="1" dirty="0" smtClean="0"/>
              <a:t>{</a:t>
            </a:r>
            <a:r>
              <a:rPr lang="en-US" altLang="zh-CN" b="1" dirty="0"/>
              <a:t>	Rectangle(hDC,0,0,300,200);</a:t>
            </a:r>
            <a:endParaRPr lang="zh-CN" altLang="zh-CN" b="1" dirty="0"/>
          </a:p>
          <a:p>
            <a:pPr>
              <a:lnSpc>
                <a:spcPts val="2600"/>
              </a:lnSpc>
            </a:pPr>
            <a:r>
              <a:rPr lang="en-US" altLang="zh-CN" b="1" dirty="0"/>
              <a:t>	</a:t>
            </a:r>
            <a:r>
              <a:rPr lang="en-US" altLang="zh-CN" b="1" dirty="0" err="1"/>
              <a:t>TextOut</a:t>
            </a:r>
            <a:r>
              <a:rPr lang="en-US" altLang="zh-CN" b="1" dirty="0"/>
              <a:t>(hDC,0,60,cCtrl,strlen(</a:t>
            </a:r>
            <a:r>
              <a:rPr lang="en-US" altLang="zh-CN" b="1" dirty="0" err="1"/>
              <a:t>cCtrl</a:t>
            </a:r>
            <a:r>
              <a:rPr lang="en-US" altLang="zh-CN" b="1" dirty="0"/>
              <a:t>));</a:t>
            </a:r>
            <a:endParaRPr lang="zh-CN" altLang="zh-CN" b="1" dirty="0"/>
          </a:p>
          <a:p>
            <a:pPr>
              <a:lnSpc>
                <a:spcPts val="2600"/>
              </a:lnSpc>
            </a:pPr>
            <a:r>
              <a:rPr lang="en-US" altLang="zh-CN" b="1" dirty="0"/>
              <a:t>	</a:t>
            </a:r>
            <a:r>
              <a:rPr lang="en-US" altLang="zh-CN" b="1" dirty="0" err="1"/>
              <a:t>nCtrlKeyDown</a:t>
            </a:r>
            <a:r>
              <a:rPr lang="en-US" altLang="zh-CN" b="1" dirty="0"/>
              <a:t> = FALSE;</a:t>
            </a:r>
            <a:endParaRPr lang="zh-CN" altLang="zh-CN" b="1" dirty="0"/>
          </a:p>
          <a:p>
            <a:pPr>
              <a:lnSpc>
                <a:spcPts val="2600"/>
              </a:lnSpc>
            </a:pPr>
            <a:r>
              <a:rPr lang="en-US" altLang="zh-CN" b="1" dirty="0" smtClean="0"/>
              <a:t>}</a:t>
            </a:r>
            <a:endParaRPr lang="zh-CN" altLang="zh-CN" b="1" dirty="0"/>
          </a:p>
          <a:p>
            <a:pPr>
              <a:lnSpc>
                <a:spcPts val="2600"/>
              </a:lnSpc>
            </a:pPr>
            <a:r>
              <a:rPr lang="en-US" altLang="zh-CN" b="1" dirty="0" smtClean="0"/>
              <a:t>else </a:t>
            </a:r>
            <a:r>
              <a:rPr lang="en-US" altLang="zh-CN" b="1" dirty="0"/>
              <a:t>if(</a:t>
            </a:r>
            <a:r>
              <a:rPr lang="en-US" altLang="zh-CN" b="1" dirty="0" err="1"/>
              <a:t>nShiftBKeyDown</a:t>
            </a:r>
            <a:r>
              <a:rPr lang="en-US" altLang="zh-CN" b="1" dirty="0"/>
              <a:t> == TRUE) </a:t>
            </a:r>
            <a:endParaRPr lang="zh-CN" altLang="zh-CN" b="1" dirty="0"/>
          </a:p>
          <a:p>
            <a:pPr>
              <a:lnSpc>
                <a:spcPts val="2600"/>
              </a:lnSpc>
            </a:pPr>
            <a:r>
              <a:rPr lang="en-US" altLang="zh-CN" b="1" dirty="0" smtClean="0"/>
              <a:t>{</a:t>
            </a:r>
            <a:r>
              <a:rPr lang="en-US" altLang="zh-CN" b="1" dirty="0"/>
              <a:t>	Rectangle(hDC,0,0,300,200);</a:t>
            </a:r>
            <a:endParaRPr lang="zh-CN" altLang="zh-CN" b="1" dirty="0"/>
          </a:p>
          <a:p>
            <a:pPr>
              <a:lnSpc>
                <a:spcPts val="2600"/>
              </a:lnSpc>
            </a:pPr>
            <a:r>
              <a:rPr lang="en-US" altLang="zh-CN" b="1" dirty="0"/>
              <a:t>	</a:t>
            </a:r>
            <a:r>
              <a:rPr lang="en-US" altLang="zh-CN" b="1" dirty="0" err="1"/>
              <a:t>TextOut</a:t>
            </a:r>
            <a:r>
              <a:rPr lang="en-US" altLang="zh-CN" b="1" dirty="0"/>
              <a:t>(hDC,0,0,cShift_B,strlen(</a:t>
            </a:r>
            <a:r>
              <a:rPr lang="en-US" altLang="zh-CN" b="1" dirty="0" err="1"/>
              <a:t>cShift_B</a:t>
            </a:r>
            <a:r>
              <a:rPr lang="en-US" altLang="zh-CN" b="1" dirty="0"/>
              <a:t>));</a:t>
            </a:r>
            <a:endParaRPr lang="zh-CN" altLang="zh-CN" b="1" dirty="0"/>
          </a:p>
          <a:p>
            <a:pPr>
              <a:lnSpc>
                <a:spcPts val="2600"/>
              </a:lnSpc>
            </a:pPr>
            <a:r>
              <a:rPr lang="en-US" altLang="zh-CN" b="1" dirty="0"/>
              <a:t>	</a:t>
            </a:r>
            <a:r>
              <a:rPr lang="en-US" altLang="zh-CN" b="1" dirty="0" err="1"/>
              <a:t>nShiftBKeyDown</a:t>
            </a:r>
            <a:r>
              <a:rPr lang="en-US" altLang="zh-CN" b="1" dirty="0"/>
              <a:t> = FALSE;</a:t>
            </a:r>
            <a:endParaRPr lang="zh-CN" altLang="zh-CN" b="1" dirty="0"/>
          </a:p>
          <a:p>
            <a:pPr>
              <a:lnSpc>
                <a:spcPts val="2600"/>
              </a:lnSpc>
            </a:pPr>
            <a:r>
              <a:rPr lang="en-US" altLang="zh-CN" b="1" dirty="0"/>
              <a:t>	</a:t>
            </a:r>
            <a:r>
              <a:rPr lang="en-US" altLang="zh-CN" b="1" dirty="0" err="1"/>
              <a:t>nShiftKeyDown</a:t>
            </a:r>
            <a:r>
              <a:rPr lang="en-US" altLang="zh-CN" b="1" dirty="0"/>
              <a:t> = FALSE;</a:t>
            </a:r>
            <a:endParaRPr lang="zh-CN" altLang="zh-CN" b="1" dirty="0"/>
          </a:p>
          <a:p>
            <a:pPr>
              <a:lnSpc>
                <a:spcPts val="2600"/>
              </a:lnSpc>
            </a:pPr>
            <a:r>
              <a:rPr lang="en-US" altLang="zh-CN" b="1" dirty="0" smtClean="0"/>
              <a:t>}</a:t>
            </a:r>
            <a:endParaRPr lang="zh-CN" altLang="zh-CN" b="1" dirty="0"/>
          </a:p>
        </p:txBody>
      </p:sp>
    </p:spTree>
    <p:extLst>
      <p:ext uri="{BB962C8B-B14F-4D97-AF65-F5344CB8AC3E}">
        <p14:creationId xmlns:p14="http://schemas.microsoft.com/office/powerpoint/2010/main" val="290742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144016" y="101216"/>
            <a:ext cx="9777536" cy="6427401"/>
          </a:xfrm>
          <a:prstGeom prst="rect">
            <a:avLst/>
          </a:prstGeom>
          <a:noFill/>
        </p:spPr>
        <p:txBody>
          <a:bodyPr wrap="square" rtlCol="0">
            <a:spAutoFit/>
          </a:bodyPr>
          <a:lstStyle/>
          <a:p>
            <a:pPr>
              <a:lnSpc>
                <a:spcPts val="2600"/>
              </a:lnSpc>
            </a:pPr>
            <a:r>
              <a:rPr lang="en-US" altLang="zh-CN" b="1" dirty="0" smtClean="0"/>
              <a:t>else </a:t>
            </a:r>
            <a:r>
              <a:rPr lang="en-US" altLang="zh-CN" b="1" dirty="0"/>
              <a:t>if((</a:t>
            </a:r>
            <a:r>
              <a:rPr lang="en-US" altLang="zh-CN" b="1" dirty="0" err="1"/>
              <a:t>nShiftKeyDown</a:t>
            </a:r>
            <a:r>
              <a:rPr lang="en-US" altLang="zh-CN" b="1" dirty="0"/>
              <a:t> == TRUE) &amp;&amp; (</a:t>
            </a:r>
            <a:r>
              <a:rPr lang="en-US" altLang="zh-CN" b="1" dirty="0" err="1"/>
              <a:t>nShiftBKeyDown</a:t>
            </a:r>
            <a:r>
              <a:rPr lang="en-US" altLang="zh-CN" b="1" dirty="0"/>
              <a:t> == FALSE))</a:t>
            </a:r>
            <a:endParaRPr lang="zh-CN" altLang="zh-CN" b="1" dirty="0"/>
          </a:p>
          <a:p>
            <a:pPr>
              <a:lnSpc>
                <a:spcPts val="2600"/>
              </a:lnSpc>
            </a:pPr>
            <a:r>
              <a:rPr lang="en-US" altLang="zh-CN" b="1" dirty="0" smtClean="0"/>
              <a:t>{</a:t>
            </a:r>
            <a:r>
              <a:rPr lang="en-US" altLang="zh-CN" b="1" dirty="0"/>
              <a:t>	Rectangle(hDC,0,0,300,200);</a:t>
            </a:r>
            <a:endParaRPr lang="zh-CN" altLang="zh-CN" b="1" dirty="0"/>
          </a:p>
          <a:p>
            <a:pPr>
              <a:lnSpc>
                <a:spcPts val="2600"/>
              </a:lnSpc>
            </a:pPr>
            <a:r>
              <a:rPr lang="en-US" altLang="zh-CN" b="1" dirty="0"/>
              <a:t>	</a:t>
            </a:r>
            <a:r>
              <a:rPr lang="en-US" altLang="zh-CN" b="1" dirty="0" err="1"/>
              <a:t>TextOut</a:t>
            </a:r>
            <a:r>
              <a:rPr lang="en-US" altLang="zh-CN" b="1" dirty="0"/>
              <a:t>(hDC,0,0,cShift,strlen(</a:t>
            </a:r>
            <a:r>
              <a:rPr lang="en-US" altLang="zh-CN" b="1" dirty="0" err="1"/>
              <a:t>cShift</a:t>
            </a:r>
            <a:r>
              <a:rPr lang="en-US" altLang="zh-CN" b="1" dirty="0"/>
              <a:t>));</a:t>
            </a:r>
            <a:endParaRPr lang="zh-CN" altLang="zh-CN" b="1" dirty="0"/>
          </a:p>
          <a:p>
            <a:pPr>
              <a:lnSpc>
                <a:spcPts val="2600"/>
              </a:lnSpc>
            </a:pPr>
            <a:r>
              <a:rPr lang="en-US" altLang="zh-CN" b="1" dirty="0"/>
              <a:t>	</a:t>
            </a:r>
            <a:r>
              <a:rPr lang="en-US" altLang="zh-CN" b="1" dirty="0" err="1"/>
              <a:t>nShiftKeyDown</a:t>
            </a:r>
            <a:r>
              <a:rPr lang="en-US" altLang="zh-CN" b="1" dirty="0"/>
              <a:t> = FALSE;</a:t>
            </a:r>
            <a:endParaRPr lang="zh-CN" altLang="zh-CN" b="1" dirty="0"/>
          </a:p>
          <a:p>
            <a:pPr>
              <a:lnSpc>
                <a:spcPts val="2600"/>
              </a:lnSpc>
            </a:pPr>
            <a:r>
              <a:rPr lang="en-US" altLang="zh-CN" b="1" dirty="0" smtClean="0"/>
              <a:t>}</a:t>
            </a:r>
            <a:endParaRPr lang="zh-CN" altLang="zh-CN" b="1" dirty="0"/>
          </a:p>
          <a:p>
            <a:pPr>
              <a:lnSpc>
                <a:spcPts val="2600"/>
              </a:lnSpc>
            </a:pPr>
            <a:r>
              <a:rPr lang="en-US" altLang="zh-CN" b="1" dirty="0" smtClean="0"/>
              <a:t>else</a:t>
            </a:r>
            <a:r>
              <a:rPr lang="en-US" altLang="zh-CN" b="1" dirty="0"/>
              <a:t>;</a:t>
            </a:r>
            <a:endParaRPr lang="zh-CN" altLang="zh-CN" b="1" dirty="0"/>
          </a:p>
          <a:p>
            <a:pPr>
              <a:lnSpc>
                <a:spcPts val="2600"/>
              </a:lnSpc>
            </a:pPr>
            <a:r>
              <a:rPr lang="en-US" altLang="zh-CN" b="1" dirty="0"/>
              <a:t>	</a:t>
            </a:r>
            <a:r>
              <a:rPr lang="en-US" altLang="zh-CN" b="1" dirty="0" err="1"/>
              <a:t>DeleteObject</a:t>
            </a:r>
            <a:r>
              <a:rPr lang="en-US" altLang="zh-CN" b="1" dirty="0"/>
              <a:t>(</a:t>
            </a:r>
            <a:r>
              <a:rPr lang="en-US" altLang="zh-CN" b="1" dirty="0" err="1"/>
              <a:t>hPen</a:t>
            </a:r>
            <a:r>
              <a:rPr lang="en-US" altLang="zh-CN" b="1" dirty="0"/>
              <a:t>);				//</a:t>
            </a:r>
            <a:r>
              <a:rPr lang="zh-CN" altLang="zh-CN" b="1" dirty="0"/>
              <a:t>删除画笔和画刷</a:t>
            </a:r>
          </a:p>
          <a:p>
            <a:pPr>
              <a:lnSpc>
                <a:spcPts val="2600"/>
              </a:lnSpc>
            </a:pPr>
            <a:r>
              <a:rPr lang="en-US" altLang="zh-CN" b="1" dirty="0"/>
              <a:t>	</a:t>
            </a:r>
            <a:r>
              <a:rPr lang="en-US" altLang="zh-CN" b="1" dirty="0" err="1"/>
              <a:t>DeleteObject</a:t>
            </a:r>
            <a:r>
              <a:rPr lang="en-US" altLang="zh-CN" b="1" dirty="0"/>
              <a:t>(</a:t>
            </a:r>
            <a:r>
              <a:rPr lang="en-US" altLang="zh-CN" b="1" dirty="0" err="1"/>
              <a:t>hBrush</a:t>
            </a:r>
            <a:r>
              <a:rPr lang="en-US" altLang="zh-CN" b="1" dirty="0"/>
              <a:t>);</a:t>
            </a:r>
            <a:endParaRPr lang="zh-CN" altLang="zh-CN" b="1" dirty="0"/>
          </a:p>
          <a:p>
            <a:pPr>
              <a:lnSpc>
                <a:spcPts val="2600"/>
              </a:lnSpc>
            </a:pPr>
            <a:r>
              <a:rPr lang="en-US" altLang="zh-CN" b="1" dirty="0"/>
              <a:t>	</a:t>
            </a:r>
            <a:r>
              <a:rPr lang="en-US" altLang="zh-CN" b="1" dirty="0" err="1"/>
              <a:t>EndPaint</a:t>
            </a:r>
            <a:r>
              <a:rPr lang="en-US" altLang="zh-CN" b="1" dirty="0"/>
              <a:t>(</a:t>
            </a:r>
            <a:r>
              <a:rPr lang="en-US" altLang="zh-CN" b="1" dirty="0" err="1"/>
              <a:t>hWnd</a:t>
            </a:r>
            <a:r>
              <a:rPr lang="en-US" altLang="zh-CN" b="1" dirty="0"/>
              <a:t>,&amp;</a:t>
            </a:r>
            <a:r>
              <a:rPr lang="en-US" altLang="zh-CN" b="1" dirty="0" err="1"/>
              <a:t>ps</a:t>
            </a:r>
            <a:r>
              <a:rPr lang="en-US" altLang="zh-CN" b="1" dirty="0"/>
              <a:t>);</a:t>
            </a:r>
            <a:endParaRPr lang="zh-CN" altLang="zh-CN" b="1" dirty="0"/>
          </a:p>
          <a:p>
            <a:pPr>
              <a:lnSpc>
                <a:spcPts val="2600"/>
              </a:lnSpc>
            </a:pPr>
            <a:r>
              <a:rPr lang="en-US" altLang="zh-CN" b="1" dirty="0"/>
              <a:t>	break;</a:t>
            </a:r>
            <a:endParaRPr lang="zh-CN" altLang="zh-CN" b="1" dirty="0"/>
          </a:p>
          <a:p>
            <a:pPr>
              <a:lnSpc>
                <a:spcPts val="2600"/>
              </a:lnSpc>
            </a:pPr>
            <a:r>
              <a:rPr lang="en-US" altLang="zh-CN" b="1" dirty="0" smtClean="0"/>
              <a:t> case </a:t>
            </a:r>
            <a:r>
              <a:rPr lang="en-US" altLang="zh-CN" b="1" dirty="0"/>
              <a:t>WM_DESTROY:</a:t>
            </a:r>
            <a:endParaRPr lang="zh-CN" altLang="zh-CN" b="1" dirty="0"/>
          </a:p>
          <a:p>
            <a:pPr>
              <a:lnSpc>
                <a:spcPts val="2600"/>
              </a:lnSpc>
            </a:pPr>
            <a:r>
              <a:rPr lang="en-US" altLang="zh-CN" b="1" dirty="0"/>
              <a:t>	</a:t>
            </a:r>
            <a:r>
              <a:rPr lang="en-US" altLang="zh-CN" b="1" dirty="0" err="1"/>
              <a:t>PostQuitMessage</a:t>
            </a:r>
            <a:r>
              <a:rPr lang="en-US" altLang="zh-CN" b="1" dirty="0"/>
              <a:t>(0);</a:t>
            </a:r>
            <a:endParaRPr lang="zh-CN" altLang="zh-CN" b="1" dirty="0"/>
          </a:p>
          <a:p>
            <a:pPr>
              <a:lnSpc>
                <a:spcPts val="2600"/>
              </a:lnSpc>
            </a:pPr>
            <a:r>
              <a:rPr lang="en-US" altLang="zh-CN" b="1" dirty="0"/>
              <a:t>	return 0;</a:t>
            </a:r>
            <a:endParaRPr lang="zh-CN" altLang="zh-CN" b="1" dirty="0"/>
          </a:p>
          <a:p>
            <a:pPr>
              <a:lnSpc>
                <a:spcPts val="2600"/>
              </a:lnSpc>
            </a:pPr>
            <a:r>
              <a:rPr lang="en-US" altLang="zh-CN" b="1" dirty="0"/>
              <a:t>default:</a:t>
            </a:r>
            <a:endParaRPr lang="zh-CN" altLang="zh-CN" b="1" dirty="0"/>
          </a:p>
          <a:p>
            <a:pPr>
              <a:lnSpc>
                <a:spcPts val="2600"/>
              </a:lnSpc>
            </a:pPr>
            <a:r>
              <a:rPr lang="en-US" altLang="zh-CN" b="1" dirty="0"/>
              <a:t>	return(</a:t>
            </a:r>
            <a:r>
              <a:rPr lang="en-US" altLang="zh-CN" b="1" dirty="0" err="1"/>
              <a:t>DefWindowProc</a:t>
            </a:r>
            <a:r>
              <a:rPr lang="en-US" altLang="zh-CN" b="1" dirty="0"/>
              <a:t>(</a:t>
            </a:r>
            <a:r>
              <a:rPr lang="en-US" altLang="zh-CN" b="1" dirty="0" err="1"/>
              <a:t>hWnd,iMessage,wParam,lParam</a:t>
            </a:r>
            <a:r>
              <a:rPr lang="en-US" altLang="zh-CN" b="1" dirty="0"/>
              <a:t>));</a:t>
            </a:r>
            <a:endParaRPr lang="zh-CN" altLang="zh-CN" b="1" dirty="0"/>
          </a:p>
          <a:p>
            <a:pPr>
              <a:lnSpc>
                <a:spcPts val="2600"/>
              </a:lnSpc>
            </a:pPr>
            <a:r>
              <a:rPr lang="en-US" altLang="zh-CN" b="1" dirty="0"/>
              <a:t>}</a:t>
            </a:r>
            <a:endParaRPr lang="zh-CN" altLang="zh-CN" b="1" dirty="0"/>
          </a:p>
          <a:p>
            <a:pPr>
              <a:lnSpc>
                <a:spcPts val="2600"/>
              </a:lnSpc>
            </a:pPr>
            <a:r>
              <a:rPr lang="en-US" altLang="zh-CN" b="1" dirty="0"/>
              <a:t>return 0;</a:t>
            </a:r>
            <a:endParaRPr lang="zh-CN" altLang="zh-CN" b="1" dirty="0"/>
          </a:p>
          <a:p>
            <a:pPr>
              <a:lnSpc>
                <a:spcPts val="2600"/>
              </a:lnSpc>
            </a:pPr>
            <a:r>
              <a:rPr lang="en-US" altLang="zh-CN" b="1" dirty="0"/>
              <a:t>}</a:t>
            </a:r>
            <a:endParaRPr lang="zh-CN" altLang="zh-CN" b="1" dirty="0"/>
          </a:p>
          <a:p>
            <a:pPr>
              <a:lnSpc>
                <a:spcPts val="2600"/>
              </a:lnSpc>
            </a:pPr>
            <a:r>
              <a:rPr lang="en-US" altLang="zh-CN" b="1" dirty="0"/>
              <a:t> </a:t>
            </a:r>
            <a:endParaRPr lang="zh-CN" altLang="zh-CN"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56456" y="143336"/>
            <a:ext cx="9777536" cy="6093976"/>
          </a:xfrm>
          <a:prstGeom prst="rect">
            <a:avLst/>
          </a:prstGeom>
          <a:noFill/>
        </p:spPr>
        <p:txBody>
          <a:bodyPr wrap="square" rtlCol="0">
            <a:spAutoFit/>
          </a:bodyPr>
          <a:lstStyle/>
          <a:p>
            <a:pPr>
              <a:lnSpc>
                <a:spcPts val="2600"/>
              </a:lnSpc>
            </a:pPr>
            <a:r>
              <a:rPr lang="en-US" altLang="zh-CN" sz="2800" b="1" dirty="0" smtClean="0"/>
              <a:t>BOOL </a:t>
            </a:r>
            <a:r>
              <a:rPr lang="en-US" altLang="zh-CN" sz="2800" b="1" dirty="0" err="1"/>
              <a:t>InitWindows</a:t>
            </a:r>
            <a:r>
              <a:rPr lang="en-US" altLang="zh-CN" sz="2800" b="1" dirty="0"/>
              <a:t>(HINSTANCE </a:t>
            </a:r>
            <a:r>
              <a:rPr lang="en-US" altLang="zh-CN" sz="2800" b="1" dirty="0" err="1"/>
              <a:t>hInstance</a:t>
            </a:r>
            <a:r>
              <a:rPr lang="en-US" altLang="zh-CN" sz="2800" b="1" dirty="0"/>
              <a:t>, </a:t>
            </a:r>
            <a:r>
              <a:rPr lang="en-US" altLang="zh-CN" sz="2800" b="1" dirty="0" err="1"/>
              <a:t>int</a:t>
            </a:r>
            <a:r>
              <a:rPr lang="en-US" altLang="zh-CN" sz="2800" b="1" dirty="0"/>
              <a:t> </a:t>
            </a:r>
            <a:r>
              <a:rPr lang="en-US" altLang="zh-CN" sz="2800" b="1" dirty="0" err="1"/>
              <a:t>nCmdShow</a:t>
            </a:r>
            <a:r>
              <a:rPr lang="en-US" altLang="zh-CN" sz="2800" b="1" dirty="0"/>
              <a:t>)</a:t>
            </a:r>
            <a:endParaRPr lang="zh-CN" altLang="zh-CN" sz="2800" b="1" dirty="0"/>
          </a:p>
          <a:p>
            <a:pPr>
              <a:lnSpc>
                <a:spcPts val="2600"/>
              </a:lnSpc>
            </a:pPr>
            <a:r>
              <a:rPr lang="en-US" altLang="zh-CN" sz="2800" b="1" dirty="0"/>
              <a:t>{</a:t>
            </a:r>
            <a:endParaRPr lang="zh-CN" altLang="zh-CN" sz="2800" b="1" dirty="0"/>
          </a:p>
          <a:p>
            <a:pPr>
              <a:lnSpc>
                <a:spcPts val="2600"/>
              </a:lnSpc>
            </a:pPr>
            <a:r>
              <a:rPr lang="en-US" altLang="zh-CN" sz="2800" b="1" dirty="0"/>
              <a:t>	HWND </a:t>
            </a:r>
            <a:r>
              <a:rPr lang="en-US" altLang="zh-CN" sz="2800" b="1" dirty="0" err="1"/>
              <a:t>hWnd</a:t>
            </a:r>
            <a:r>
              <a:rPr lang="en-US" altLang="zh-CN" sz="2800" b="1" dirty="0"/>
              <a:t>;</a:t>
            </a:r>
            <a:endParaRPr lang="zh-CN" altLang="zh-CN" sz="2800" b="1" dirty="0"/>
          </a:p>
          <a:p>
            <a:pPr>
              <a:lnSpc>
                <a:spcPts val="2600"/>
              </a:lnSpc>
            </a:pPr>
            <a:r>
              <a:rPr lang="en-US" altLang="zh-CN" sz="2800" b="1" dirty="0"/>
              <a:t>	</a:t>
            </a:r>
            <a:r>
              <a:rPr lang="en-US" altLang="zh-CN" sz="2800" b="1" dirty="0" err="1"/>
              <a:t>hWnd</a:t>
            </a:r>
            <a:r>
              <a:rPr lang="en-US" altLang="zh-CN" sz="2800" b="1" dirty="0"/>
              <a:t>=</a:t>
            </a:r>
            <a:r>
              <a:rPr lang="en-US" altLang="zh-CN" sz="2800" b="1" dirty="0" err="1"/>
              <a:t>CreateWindow</a:t>
            </a:r>
            <a:r>
              <a:rPr lang="en-US" altLang="zh-CN" sz="2800" b="1" dirty="0"/>
              <a:t>("Key Message</a:t>
            </a:r>
            <a:r>
              <a:rPr lang="en-US" altLang="zh-CN" sz="2800" b="1" dirty="0" smtClean="0"/>
              <a:t>",</a:t>
            </a:r>
            <a:r>
              <a:rPr lang="en-US" altLang="zh-CN" sz="2800" b="1" dirty="0"/>
              <a:t>	</a:t>
            </a:r>
            <a:r>
              <a:rPr lang="en-US" altLang="zh-CN" sz="2800" b="1" dirty="0" smtClean="0"/>
              <a:t>……);</a:t>
            </a:r>
            <a:endParaRPr lang="zh-CN" altLang="zh-CN" sz="2800" b="1" dirty="0"/>
          </a:p>
          <a:p>
            <a:pPr>
              <a:lnSpc>
                <a:spcPts val="2600"/>
              </a:lnSpc>
            </a:pPr>
            <a:r>
              <a:rPr lang="en-US" altLang="zh-CN" sz="2800" b="1" dirty="0"/>
              <a:t>	if(!</a:t>
            </a:r>
            <a:r>
              <a:rPr lang="en-US" altLang="zh-CN" sz="2800" b="1" dirty="0" err="1"/>
              <a:t>hWnd</a:t>
            </a:r>
            <a:r>
              <a:rPr lang="en-US" altLang="zh-CN" sz="2800" b="1" dirty="0"/>
              <a:t>)</a:t>
            </a:r>
            <a:endParaRPr lang="zh-CN" altLang="zh-CN" sz="2800" b="1" dirty="0"/>
          </a:p>
          <a:p>
            <a:pPr>
              <a:lnSpc>
                <a:spcPts val="2600"/>
              </a:lnSpc>
            </a:pPr>
            <a:r>
              <a:rPr lang="en-US" altLang="zh-CN" sz="2800" b="1" dirty="0"/>
              <a:t>		return FALSE;</a:t>
            </a:r>
            <a:endParaRPr lang="zh-CN" altLang="zh-CN" sz="2800" b="1" dirty="0"/>
          </a:p>
          <a:p>
            <a:pPr>
              <a:lnSpc>
                <a:spcPts val="2600"/>
              </a:lnSpc>
            </a:pPr>
            <a:r>
              <a:rPr lang="en-US" altLang="zh-CN" sz="2800" b="1" dirty="0"/>
              <a:t>	</a:t>
            </a:r>
            <a:r>
              <a:rPr lang="en-US" altLang="zh-CN" sz="2800" b="1" dirty="0" err="1"/>
              <a:t>hWndMain</a:t>
            </a:r>
            <a:r>
              <a:rPr lang="en-US" altLang="zh-CN" sz="2800" b="1" dirty="0"/>
              <a:t>=</a:t>
            </a:r>
            <a:r>
              <a:rPr lang="en-US" altLang="zh-CN" sz="2800" b="1" dirty="0" err="1"/>
              <a:t>hWnd</a:t>
            </a:r>
            <a:r>
              <a:rPr lang="en-US" altLang="zh-CN" sz="2800" b="1" dirty="0"/>
              <a:t>;</a:t>
            </a:r>
            <a:endParaRPr lang="zh-CN" altLang="zh-CN" sz="2800" b="1" dirty="0"/>
          </a:p>
          <a:p>
            <a:pPr>
              <a:lnSpc>
                <a:spcPts val="2600"/>
              </a:lnSpc>
            </a:pPr>
            <a:r>
              <a:rPr lang="en-US" altLang="zh-CN" sz="2800" b="1" dirty="0"/>
              <a:t>	</a:t>
            </a:r>
            <a:r>
              <a:rPr lang="en-US" altLang="zh-CN" sz="2800" b="1" dirty="0" err="1"/>
              <a:t>ShowWindow</a:t>
            </a:r>
            <a:r>
              <a:rPr lang="en-US" altLang="zh-CN" sz="2800" b="1" dirty="0"/>
              <a:t>(</a:t>
            </a:r>
            <a:r>
              <a:rPr lang="en-US" altLang="zh-CN" sz="2800" b="1" dirty="0" err="1"/>
              <a:t>hWnd,nCmdShow</a:t>
            </a:r>
            <a:r>
              <a:rPr lang="en-US" altLang="zh-CN" sz="2800" b="1" dirty="0"/>
              <a:t>);</a:t>
            </a:r>
            <a:endParaRPr lang="zh-CN" altLang="zh-CN" sz="2800" b="1" dirty="0"/>
          </a:p>
          <a:p>
            <a:pPr>
              <a:lnSpc>
                <a:spcPts val="2600"/>
              </a:lnSpc>
            </a:pPr>
            <a:r>
              <a:rPr lang="en-US" altLang="zh-CN" sz="2800" b="1" dirty="0"/>
              <a:t>	</a:t>
            </a:r>
            <a:r>
              <a:rPr lang="en-US" altLang="zh-CN" sz="2800" b="1" dirty="0" err="1"/>
              <a:t>UpdateWindow</a:t>
            </a:r>
            <a:r>
              <a:rPr lang="en-US" altLang="zh-CN" sz="2800" b="1" dirty="0"/>
              <a:t>(</a:t>
            </a:r>
            <a:r>
              <a:rPr lang="en-US" altLang="zh-CN" sz="2800" b="1" dirty="0" err="1"/>
              <a:t>hWnd</a:t>
            </a:r>
            <a:r>
              <a:rPr lang="en-US" altLang="zh-CN" sz="2800" b="1" dirty="0"/>
              <a:t>);</a:t>
            </a:r>
            <a:endParaRPr lang="zh-CN" altLang="zh-CN" sz="2800" b="1" dirty="0"/>
          </a:p>
          <a:p>
            <a:pPr>
              <a:lnSpc>
                <a:spcPts val="2600"/>
              </a:lnSpc>
            </a:pPr>
            <a:r>
              <a:rPr lang="en-US" altLang="zh-CN" sz="2800" b="1" dirty="0"/>
              <a:t>	return TRUE;</a:t>
            </a:r>
            <a:endParaRPr lang="zh-CN" altLang="zh-CN" sz="2800" b="1" dirty="0"/>
          </a:p>
          <a:p>
            <a:pPr>
              <a:lnSpc>
                <a:spcPts val="2600"/>
              </a:lnSpc>
            </a:pPr>
            <a:r>
              <a:rPr lang="en-US" altLang="zh-CN" sz="2800" b="1" dirty="0"/>
              <a:t>}</a:t>
            </a:r>
            <a:endParaRPr lang="zh-CN" altLang="zh-CN" sz="2800" b="1" dirty="0"/>
          </a:p>
          <a:p>
            <a:pPr>
              <a:lnSpc>
                <a:spcPts val="2600"/>
              </a:lnSpc>
            </a:pPr>
            <a:r>
              <a:rPr lang="en-US" altLang="zh-CN" sz="2800" b="1" dirty="0"/>
              <a:t> </a:t>
            </a:r>
            <a:endParaRPr lang="zh-CN" altLang="zh-CN" sz="2800" b="1" dirty="0"/>
          </a:p>
          <a:p>
            <a:pPr>
              <a:lnSpc>
                <a:spcPts val="2600"/>
              </a:lnSpc>
            </a:pPr>
            <a:r>
              <a:rPr lang="en-US" altLang="zh-CN" sz="2800" b="1" dirty="0"/>
              <a:t>BOOL </a:t>
            </a:r>
            <a:r>
              <a:rPr lang="en-US" altLang="zh-CN" sz="2800" b="1" dirty="0" err="1"/>
              <a:t>InitWindowsClass</a:t>
            </a:r>
            <a:r>
              <a:rPr lang="en-US" altLang="zh-CN" sz="2800" b="1" dirty="0"/>
              <a:t>(HINSTANCE </a:t>
            </a:r>
            <a:r>
              <a:rPr lang="en-US" altLang="zh-CN" sz="2800" b="1" dirty="0" err="1"/>
              <a:t>hInstance</a:t>
            </a:r>
            <a:r>
              <a:rPr lang="en-US" altLang="zh-CN" sz="2800" b="1" dirty="0"/>
              <a:t>)</a:t>
            </a:r>
            <a:endParaRPr lang="zh-CN" altLang="zh-CN" sz="2800" b="1" dirty="0"/>
          </a:p>
          <a:p>
            <a:pPr>
              <a:lnSpc>
                <a:spcPts val="2600"/>
              </a:lnSpc>
            </a:pPr>
            <a:r>
              <a:rPr lang="en-US" altLang="zh-CN" sz="2800" b="1" dirty="0"/>
              <a:t>{	WNDCLASS </a:t>
            </a:r>
            <a:r>
              <a:rPr lang="en-US" altLang="zh-CN" sz="2800" b="1" dirty="0" err="1"/>
              <a:t>WndClass</a:t>
            </a:r>
            <a:r>
              <a:rPr lang="en-US" altLang="zh-CN" sz="2800" b="1" dirty="0"/>
              <a:t>;</a:t>
            </a:r>
            <a:endParaRPr lang="zh-CN" altLang="zh-CN" sz="2800" b="1" dirty="0"/>
          </a:p>
          <a:p>
            <a:pPr>
              <a:lnSpc>
                <a:spcPts val="2600"/>
              </a:lnSpc>
            </a:pPr>
            <a:r>
              <a:rPr lang="en-US" altLang="zh-CN" sz="2800" b="1" dirty="0"/>
              <a:t>	</a:t>
            </a:r>
            <a:r>
              <a:rPr lang="en-US" altLang="zh-CN" sz="2800" b="1" dirty="0" smtClean="0"/>
              <a:t>……</a:t>
            </a:r>
            <a:endParaRPr lang="zh-CN" altLang="zh-CN" sz="2800" b="1" dirty="0"/>
          </a:p>
          <a:p>
            <a:pPr>
              <a:lnSpc>
                <a:spcPts val="2600"/>
              </a:lnSpc>
            </a:pPr>
            <a:r>
              <a:rPr lang="en-US" altLang="zh-CN" sz="2800" b="1" dirty="0"/>
              <a:t>	</a:t>
            </a:r>
            <a:r>
              <a:rPr lang="en-US" altLang="zh-CN" sz="2800" b="1" dirty="0" err="1"/>
              <a:t>WndClass.style</a:t>
            </a:r>
            <a:r>
              <a:rPr lang="en-US" altLang="zh-CN" sz="2800" b="1" dirty="0"/>
              <a:t>=CS_HREDRAW|CS_VREDRAW;</a:t>
            </a:r>
            <a:endParaRPr lang="zh-CN" altLang="zh-CN" sz="2800" b="1" dirty="0"/>
          </a:p>
          <a:p>
            <a:pPr>
              <a:lnSpc>
                <a:spcPts val="2600"/>
              </a:lnSpc>
            </a:pPr>
            <a:r>
              <a:rPr lang="en-US" altLang="zh-CN" sz="2800" b="1" dirty="0"/>
              <a:t>	return </a:t>
            </a:r>
            <a:r>
              <a:rPr lang="en-US" altLang="zh-CN" sz="2800" b="1" dirty="0" err="1"/>
              <a:t>RegisterClass</a:t>
            </a:r>
            <a:r>
              <a:rPr lang="en-US" altLang="zh-CN" sz="2800" b="1" dirty="0"/>
              <a:t>(&amp;</a:t>
            </a:r>
            <a:r>
              <a:rPr lang="en-US" altLang="zh-CN" sz="2800" b="1" dirty="0" err="1"/>
              <a:t>WndClass</a:t>
            </a:r>
            <a:r>
              <a:rPr lang="en-US" altLang="zh-CN" sz="2800" b="1" dirty="0"/>
              <a:t>);</a:t>
            </a:r>
            <a:endParaRPr lang="zh-CN" altLang="zh-CN" sz="2800" b="1" dirty="0"/>
          </a:p>
          <a:p>
            <a:pPr>
              <a:lnSpc>
                <a:spcPts val="2600"/>
              </a:lnSpc>
            </a:pPr>
            <a:r>
              <a:rPr lang="en-US" altLang="zh-CN" sz="2800" b="1" dirty="0"/>
              <a:t>}</a:t>
            </a:r>
            <a:endParaRPr lang="zh-CN" alt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9620" y="1124744"/>
            <a:ext cx="6400800" cy="4238625"/>
          </a:xfrm>
          <a:prstGeom prst="rect">
            <a:avLst/>
          </a:prstGeom>
        </p:spPr>
      </p:pic>
      <p:grpSp>
        <p:nvGrpSpPr>
          <p:cNvPr id="16396" name="Group 12"/>
          <p:cNvGrpSpPr>
            <a:grpSpLocks/>
          </p:cNvGrpSpPr>
          <p:nvPr/>
        </p:nvGrpSpPr>
        <p:grpSpPr bwMode="auto">
          <a:xfrm>
            <a:off x="2659183" y="1141239"/>
            <a:ext cx="7081721" cy="1016000"/>
            <a:chOff x="1727" y="0"/>
            <a:chExt cx="4033" cy="640"/>
          </a:xfrm>
        </p:grpSpPr>
        <p:sp>
          <p:nvSpPr>
            <p:cNvPr id="16387" name="Text Box 3"/>
            <p:cNvSpPr txBox="1">
              <a:spLocks noChangeArrowheads="1"/>
            </p:cNvSpPr>
            <p:nvPr/>
          </p:nvSpPr>
          <p:spPr bwMode="auto">
            <a:xfrm>
              <a:off x="3927" y="0"/>
              <a:ext cx="1833" cy="640"/>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eaLnBrk="1" hangingPunct="1"/>
              <a:r>
                <a:rPr lang="zh-CN" altLang="en-US" sz="2000" b="1" dirty="0"/>
                <a:t>用户窗口区输入“这是一个有关键盘操作的示例程序”的字符串</a:t>
              </a:r>
            </a:p>
          </p:txBody>
        </p:sp>
        <p:sp>
          <p:nvSpPr>
            <p:cNvPr id="16388" name="Line 4"/>
            <p:cNvSpPr>
              <a:spLocks noChangeShapeType="1"/>
            </p:cNvSpPr>
            <p:nvPr/>
          </p:nvSpPr>
          <p:spPr bwMode="auto">
            <a:xfrm flipH="1">
              <a:off x="1727" y="262"/>
              <a:ext cx="2208" cy="0"/>
            </a:xfrm>
            <a:prstGeom prst="line">
              <a:avLst/>
            </a:prstGeom>
            <a:noFill/>
            <a:ln w="38100">
              <a:solidFill>
                <a:srgbClr val="FF7C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89" name="Text Box 5"/>
          <p:cNvSpPr txBox="1">
            <a:spLocks noChangeArrowheads="1"/>
          </p:cNvSpPr>
          <p:nvPr/>
        </p:nvSpPr>
        <p:spPr bwMode="auto">
          <a:xfrm>
            <a:off x="6521450" y="2348609"/>
            <a:ext cx="3219450" cy="1368425"/>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sz="2000" b="1" dirty="0"/>
              <a:t>程序中缓冲区大小只设</a:t>
            </a:r>
            <a:r>
              <a:rPr lang="en-US" altLang="zh-CN" sz="2000" b="1" dirty="0"/>
              <a:t>30</a:t>
            </a:r>
            <a:r>
              <a:rPr lang="zh-CN" altLang="en-US" sz="2000" b="1" dirty="0"/>
              <a:t>个字符，当缓冲区满时若再输入任何字符，就出现</a:t>
            </a:r>
            <a:r>
              <a:rPr lang="en-US" altLang="zh-CN" sz="2000" b="1" dirty="0">
                <a:solidFill>
                  <a:srgbClr val="FF3300"/>
                </a:solidFill>
              </a:rPr>
              <a:t>(1)</a:t>
            </a:r>
            <a:r>
              <a:rPr lang="zh-CN" altLang="en-US" sz="2000" b="1" dirty="0"/>
              <a:t>号错误提示</a:t>
            </a:r>
            <a:endParaRPr lang="zh-CN" altLang="en-US" b="1" dirty="0"/>
          </a:p>
        </p:txBody>
      </p:sp>
      <p:sp>
        <p:nvSpPr>
          <p:cNvPr id="16390" name="Text Box 6"/>
          <p:cNvSpPr txBox="1">
            <a:spLocks noChangeArrowheads="1"/>
          </p:cNvSpPr>
          <p:nvPr/>
        </p:nvSpPr>
        <p:spPr bwMode="auto">
          <a:xfrm>
            <a:off x="6521450" y="3860777"/>
            <a:ext cx="3219450" cy="1368425"/>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sz="2000" b="1" dirty="0"/>
              <a:t>用户按下左箭头键直至光标到达本行起始位置时，就无法再往左移动，则出现</a:t>
            </a:r>
            <a:r>
              <a:rPr lang="en-US" altLang="zh-CN" sz="2000" b="1" dirty="0">
                <a:solidFill>
                  <a:srgbClr val="FF3300"/>
                </a:solidFill>
              </a:rPr>
              <a:t>(2)</a:t>
            </a:r>
            <a:r>
              <a:rPr lang="zh-CN" altLang="en-US" sz="2000" b="1" dirty="0"/>
              <a:t>号错误信息</a:t>
            </a:r>
            <a:endParaRPr lang="zh-CN" altLang="en-US" b="1" dirty="0"/>
          </a:p>
        </p:txBody>
      </p:sp>
      <p:sp>
        <p:nvSpPr>
          <p:cNvPr id="16391" name="Text Box 7"/>
          <p:cNvSpPr txBox="1">
            <a:spLocks noChangeArrowheads="1"/>
          </p:cNvSpPr>
          <p:nvPr/>
        </p:nvSpPr>
        <p:spPr bwMode="auto">
          <a:xfrm>
            <a:off x="82550" y="5444951"/>
            <a:ext cx="2311400" cy="1015663"/>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sz="2000" b="1"/>
              <a:t>若此时您按下</a:t>
            </a:r>
            <a:r>
              <a:rPr lang="en-US" altLang="zh-CN" sz="2000" b="1"/>
              <a:t>Esc</a:t>
            </a:r>
            <a:r>
              <a:rPr lang="zh-CN" altLang="en-US" sz="2000" b="1"/>
              <a:t>键，就出现</a:t>
            </a:r>
            <a:r>
              <a:rPr lang="en-US" altLang="zh-CN" sz="2000" b="1"/>
              <a:t>(3)</a:t>
            </a:r>
            <a:r>
              <a:rPr lang="zh-CN" altLang="en-US" sz="2000" b="1"/>
              <a:t>号错误提示信息</a:t>
            </a:r>
            <a:endParaRPr lang="zh-CN" altLang="en-US" b="1"/>
          </a:p>
        </p:txBody>
      </p:sp>
      <p:sp>
        <p:nvSpPr>
          <p:cNvPr id="16392" name="Text Box 8"/>
          <p:cNvSpPr txBox="1">
            <a:spLocks noChangeArrowheads="1"/>
          </p:cNvSpPr>
          <p:nvPr/>
        </p:nvSpPr>
        <p:spPr bwMode="auto">
          <a:xfrm>
            <a:off x="2624138" y="5444953"/>
            <a:ext cx="3697014" cy="1368425"/>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eaLnBrk="1" hangingPunct="1"/>
            <a:r>
              <a:rPr lang="zh-CN" altLang="en-US" sz="2000" b="1" dirty="0"/>
              <a:t>若当前光标位置处于本行的起始位置，此时按下回退键</a:t>
            </a:r>
            <a:r>
              <a:rPr lang="en-US" altLang="zh-CN" sz="2000" b="1" dirty="0"/>
              <a:t>(</a:t>
            </a:r>
            <a:r>
              <a:rPr lang="en-US" altLang="zh-CN" sz="2000" b="1" dirty="0" err="1"/>
              <a:t>BackSpace</a:t>
            </a:r>
            <a:r>
              <a:rPr lang="en-US" altLang="zh-CN" sz="2000" b="1" dirty="0"/>
              <a:t>)</a:t>
            </a:r>
            <a:r>
              <a:rPr lang="zh-CN" altLang="en-US" sz="2000" b="1" dirty="0"/>
              <a:t>，则出现编号为</a:t>
            </a:r>
            <a:r>
              <a:rPr lang="en-US" altLang="zh-CN" sz="2000" b="1" dirty="0">
                <a:solidFill>
                  <a:srgbClr val="FF3300"/>
                </a:solidFill>
              </a:rPr>
              <a:t>(4)</a:t>
            </a:r>
            <a:r>
              <a:rPr lang="zh-CN" altLang="en-US" sz="2000" b="1" dirty="0"/>
              <a:t>的错误提示信息</a:t>
            </a:r>
            <a:endParaRPr lang="zh-CN" altLang="en-US" b="1" dirty="0"/>
          </a:p>
        </p:txBody>
      </p:sp>
      <p:sp>
        <p:nvSpPr>
          <p:cNvPr id="16393" name="Text Box 9"/>
          <p:cNvSpPr txBox="1">
            <a:spLocks noChangeArrowheads="1"/>
          </p:cNvSpPr>
          <p:nvPr/>
        </p:nvSpPr>
        <p:spPr bwMode="auto">
          <a:xfrm>
            <a:off x="6521450" y="5445226"/>
            <a:ext cx="3219450" cy="1368425"/>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eaLnBrk="1" hangingPunct="1"/>
            <a:r>
              <a:rPr lang="zh-CN" altLang="en-US" sz="2000" b="1" dirty="0"/>
              <a:t>若字符缓冲区中已没有任何字符，此时按下了</a:t>
            </a:r>
            <a:r>
              <a:rPr lang="en-US" altLang="zh-CN" sz="2000" b="1" dirty="0"/>
              <a:t>Delete</a:t>
            </a:r>
            <a:r>
              <a:rPr lang="zh-CN" altLang="en-US" sz="2000" b="1" dirty="0"/>
              <a:t>键，则出现</a:t>
            </a:r>
            <a:r>
              <a:rPr lang="en-US" altLang="zh-CN" sz="2000" b="1" dirty="0">
                <a:solidFill>
                  <a:srgbClr val="FF3300"/>
                </a:solidFill>
              </a:rPr>
              <a:t>(5)</a:t>
            </a:r>
            <a:r>
              <a:rPr lang="zh-CN" altLang="en-US" sz="2000" b="1" dirty="0"/>
              <a:t>号错误提示信息</a:t>
            </a:r>
          </a:p>
        </p:txBody>
      </p:sp>
      <p:sp>
        <p:nvSpPr>
          <p:cNvPr id="16397" name="Text Box 13"/>
          <p:cNvSpPr txBox="1">
            <a:spLocks noChangeArrowheads="1"/>
          </p:cNvSpPr>
          <p:nvPr/>
        </p:nvSpPr>
        <p:spPr bwMode="auto">
          <a:xfrm>
            <a:off x="82550" y="53975"/>
            <a:ext cx="2559050" cy="10668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sz="3200" b="1" smtClean="0">
                <a:solidFill>
                  <a:schemeClr val="accent2"/>
                </a:solidFill>
              </a:rPr>
              <a:t>5.2 </a:t>
            </a:r>
            <a:r>
              <a:rPr lang="zh-CN" altLang="en-US" sz="3200" b="1" dirty="0">
                <a:solidFill>
                  <a:schemeClr val="accent2"/>
                </a:solidFill>
              </a:rPr>
              <a:t>键盘操作应用举例</a:t>
            </a:r>
          </a:p>
        </p:txBody>
      </p:sp>
      <p:sp>
        <p:nvSpPr>
          <p:cNvPr id="16398" name="Text Box 14"/>
          <p:cNvSpPr txBox="1">
            <a:spLocks noChangeArrowheads="1"/>
          </p:cNvSpPr>
          <p:nvPr/>
        </p:nvSpPr>
        <p:spPr bwMode="auto">
          <a:xfrm>
            <a:off x="2724150" y="152402"/>
            <a:ext cx="7016750"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dirty="0" smtClean="0"/>
              <a:t>例</a:t>
            </a:r>
            <a:r>
              <a:rPr lang="en-US" altLang="zh-CN" b="1" dirty="0"/>
              <a:t>5</a:t>
            </a:r>
            <a:r>
              <a:rPr lang="en-US" altLang="zh-CN" b="1" dirty="0" smtClean="0"/>
              <a:t>-2</a:t>
            </a:r>
            <a:r>
              <a:rPr lang="en-US" altLang="zh-CN" b="1" dirty="0"/>
              <a:t>:</a:t>
            </a:r>
            <a:r>
              <a:rPr lang="zh-CN" altLang="en-US" b="1" dirty="0"/>
              <a:t>本例演示键盘输入时所产生的消息序列并在窗口的客户区显示对应的字符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96"/>
                                        </p:tgtEl>
                                        <p:attrNameLst>
                                          <p:attrName>style.visibility</p:attrName>
                                        </p:attrNameLst>
                                      </p:cBhvr>
                                      <p:to>
                                        <p:strVal val="visible"/>
                                      </p:to>
                                    </p:set>
                                    <p:anim calcmode="lin" valueType="num">
                                      <p:cBhvr additive="base">
                                        <p:cTn id="7" dur="500" fill="hold"/>
                                        <p:tgtEl>
                                          <p:spTgt spid="16396"/>
                                        </p:tgtEl>
                                        <p:attrNameLst>
                                          <p:attrName>ppt_x</p:attrName>
                                        </p:attrNameLst>
                                      </p:cBhvr>
                                      <p:tavLst>
                                        <p:tav tm="0">
                                          <p:val>
                                            <p:strVal val="#ppt_x"/>
                                          </p:val>
                                        </p:tav>
                                        <p:tav tm="100000">
                                          <p:val>
                                            <p:strVal val="#ppt_x"/>
                                          </p:val>
                                        </p:tav>
                                      </p:tavLst>
                                    </p:anim>
                                    <p:anim calcmode="lin" valueType="num">
                                      <p:cBhvr additive="base">
                                        <p:cTn id="8" dur="500" fill="hold"/>
                                        <p:tgtEl>
                                          <p:spTgt spid="163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ppt_x"/>
                                          </p:val>
                                        </p:tav>
                                        <p:tav tm="100000">
                                          <p:val>
                                            <p:strVal val="#ppt_x"/>
                                          </p:val>
                                        </p:tav>
                                      </p:tavLst>
                                    </p:anim>
                                    <p:anim calcmode="lin" valueType="num">
                                      <p:cBhvr additive="base">
                                        <p:cTn id="14"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ppt_x"/>
                                          </p:val>
                                        </p:tav>
                                        <p:tav tm="100000">
                                          <p:val>
                                            <p:strVal val="#ppt_x"/>
                                          </p:val>
                                        </p:tav>
                                      </p:tavLst>
                                    </p:anim>
                                    <p:anim calcmode="lin" valueType="num">
                                      <p:cBhvr additive="base">
                                        <p:cTn id="20"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93"/>
                                        </p:tgtEl>
                                        <p:attrNameLst>
                                          <p:attrName>style.visibility</p:attrName>
                                        </p:attrNameLst>
                                      </p:cBhvr>
                                      <p:to>
                                        <p:strVal val="visible"/>
                                      </p:to>
                                    </p:set>
                                    <p:anim calcmode="lin" valueType="num">
                                      <p:cBhvr additive="base">
                                        <p:cTn id="25" dur="500" fill="hold"/>
                                        <p:tgtEl>
                                          <p:spTgt spid="16393"/>
                                        </p:tgtEl>
                                        <p:attrNameLst>
                                          <p:attrName>ppt_x</p:attrName>
                                        </p:attrNameLst>
                                      </p:cBhvr>
                                      <p:tavLst>
                                        <p:tav tm="0">
                                          <p:val>
                                            <p:strVal val="#ppt_x"/>
                                          </p:val>
                                        </p:tav>
                                        <p:tav tm="100000">
                                          <p:val>
                                            <p:strVal val="#ppt_x"/>
                                          </p:val>
                                        </p:tav>
                                      </p:tavLst>
                                    </p:anim>
                                    <p:anim calcmode="lin" valueType="num">
                                      <p:cBhvr additive="base">
                                        <p:cTn id="26" dur="500" fill="hold"/>
                                        <p:tgtEl>
                                          <p:spTgt spid="1639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92"/>
                                        </p:tgtEl>
                                        <p:attrNameLst>
                                          <p:attrName>style.visibility</p:attrName>
                                        </p:attrNameLst>
                                      </p:cBhvr>
                                      <p:to>
                                        <p:strVal val="visible"/>
                                      </p:to>
                                    </p:set>
                                    <p:anim calcmode="lin" valueType="num">
                                      <p:cBhvr additive="base">
                                        <p:cTn id="31" dur="500" fill="hold"/>
                                        <p:tgtEl>
                                          <p:spTgt spid="16392"/>
                                        </p:tgtEl>
                                        <p:attrNameLst>
                                          <p:attrName>ppt_x</p:attrName>
                                        </p:attrNameLst>
                                      </p:cBhvr>
                                      <p:tavLst>
                                        <p:tav tm="0">
                                          <p:val>
                                            <p:strVal val="#ppt_x"/>
                                          </p:val>
                                        </p:tav>
                                        <p:tav tm="100000">
                                          <p:val>
                                            <p:strVal val="#ppt_x"/>
                                          </p:val>
                                        </p:tav>
                                      </p:tavLst>
                                    </p:anim>
                                    <p:anim calcmode="lin" valueType="num">
                                      <p:cBhvr additive="base">
                                        <p:cTn id="32"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 calcmode="lin" valueType="num">
                                      <p:cBhvr additive="base">
                                        <p:cTn id="37" dur="500" fill="hold"/>
                                        <p:tgtEl>
                                          <p:spTgt spid="16391"/>
                                        </p:tgtEl>
                                        <p:attrNameLst>
                                          <p:attrName>ppt_x</p:attrName>
                                        </p:attrNameLst>
                                      </p:cBhvr>
                                      <p:tavLst>
                                        <p:tav tm="0">
                                          <p:val>
                                            <p:strVal val="#ppt_x"/>
                                          </p:val>
                                        </p:tav>
                                        <p:tav tm="100000">
                                          <p:val>
                                            <p:strVal val="#ppt_x"/>
                                          </p:val>
                                        </p:tav>
                                      </p:tavLst>
                                    </p:anim>
                                    <p:anim calcmode="lin" valueType="num">
                                      <p:cBhvr additive="base">
                                        <p:cTn id="38"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0" grpId="0" animBg="1" autoUpdateAnimBg="0"/>
      <p:bldP spid="16391" grpId="0" animBg="1" autoUpdateAnimBg="0"/>
      <p:bldP spid="16392" grpId="0" animBg="1" autoUpdateAnimBg="0"/>
      <p:bldP spid="1639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57164" y="996950"/>
            <a:ext cx="9596437" cy="42608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r>
              <a:rPr lang="en-US" altLang="zh-CN" sz="2100" b="1">
                <a:solidFill>
                  <a:srgbClr val="000000"/>
                </a:solidFill>
                <a:latin typeface="宋体" panose="02010600030101010101" pitchFamily="2" charset="-122"/>
                <a:cs typeface="Times New Roman" panose="02020603050405020304" pitchFamily="18" charset="0"/>
              </a:rPr>
              <a:t>long WINAPI WndProc(HWND hWnd,UINT iMessage,UINT wParam,LONG lParam)</a:t>
            </a:r>
          </a:p>
          <a:p>
            <a:pPr algn="just"/>
            <a:r>
              <a:rPr lang="en-US" altLang="zh-CN" sz="2100" b="1">
                <a:solidFill>
                  <a:srgbClr val="000000"/>
                </a:solidFill>
                <a:latin typeface="宋体" panose="02010600030101010101" pitchFamily="2" charset="-122"/>
                <a:cs typeface="Times New Roman" panose="02020603050405020304" pitchFamily="18" charset="0"/>
              </a:rPr>
              <a:t>{</a:t>
            </a:r>
          </a:p>
          <a:p>
            <a:pPr algn="just"/>
            <a:r>
              <a:rPr lang="en-US" altLang="zh-CN" sz="2100" b="1">
                <a:solidFill>
                  <a:srgbClr val="000000"/>
                </a:solidFill>
                <a:latin typeface="宋体" panose="02010600030101010101" pitchFamily="2" charset="-122"/>
                <a:cs typeface="Times New Roman" panose="02020603050405020304" pitchFamily="18" charset="0"/>
              </a:rPr>
              <a:t>#define BufSize 15			//</a:t>
            </a:r>
            <a:r>
              <a:rPr lang="zh-CN" altLang="en-US" sz="2100" b="1">
                <a:solidFill>
                  <a:srgbClr val="000000"/>
                </a:solidFill>
                <a:latin typeface="宋体" panose="02010600030101010101" pitchFamily="2" charset="-122"/>
                <a:cs typeface="Times New Roman" panose="02020603050405020304" pitchFamily="18" charset="0"/>
              </a:rPr>
              <a:t>设置存放字符的缓冲区大小		</a:t>
            </a:r>
          </a:p>
          <a:p>
            <a:pPr algn="just"/>
            <a:r>
              <a:rPr lang="en-US" altLang="zh-CN" sz="2100" b="1">
                <a:solidFill>
                  <a:srgbClr val="000000"/>
                </a:solidFill>
                <a:latin typeface="宋体" panose="02010600030101010101" pitchFamily="2" charset="-122"/>
                <a:cs typeface="Times New Roman" panose="02020603050405020304" pitchFamily="18" charset="0"/>
              </a:rPr>
              <a:t>static char cCharBuf[BufSize];	//</a:t>
            </a:r>
            <a:r>
              <a:rPr lang="zh-CN" altLang="en-US" sz="2100" b="1">
                <a:solidFill>
                  <a:srgbClr val="000000"/>
                </a:solidFill>
                <a:latin typeface="宋体" panose="02010600030101010101" pitchFamily="2" charset="-122"/>
                <a:cs typeface="Times New Roman" panose="02020603050405020304" pitchFamily="18" charset="0"/>
              </a:rPr>
              <a:t>设置静态字符数组，存放输入的字符，字符个数不能超出缓冲区大小</a:t>
            </a:r>
          </a:p>
          <a:p>
            <a:pPr algn="just"/>
            <a:r>
              <a:rPr lang="en-US" altLang="zh-CN" sz="2100" b="1">
                <a:solidFill>
                  <a:srgbClr val="000000"/>
                </a:solidFill>
                <a:latin typeface="宋体" panose="02010600030101010101" pitchFamily="2" charset="-122"/>
                <a:cs typeface="Times New Roman" panose="02020603050405020304" pitchFamily="18" charset="0"/>
              </a:rPr>
              <a:t>static int nNumChar=0;		//</a:t>
            </a:r>
            <a:r>
              <a:rPr lang="zh-CN" altLang="en-US" sz="2100" b="1">
                <a:solidFill>
                  <a:srgbClr val="000000"/>
                </a:solidFill>
                <a:latin typeface="宋体" panose="02010600030101010101" pitchFamily="2" charset="-122"/>
                <a:cs typeface="Times New Roman" panose="02020603050405020304" pitchFamily="18" charset="0"/>
              </a:rPr>
              <a:t>现有字符个数</a:t>
            </a:r>
          </a:p>
          <a:p>
            <a:pPr algn="just"/>
            <a:r>
              <a:rPr lang="en-US" altLang="zh-CN" sz="2100" b="1">
                <a:solidFill>
                  <a:srgbClr val="000000"/>
                </a:solidFill>
                <a:latin typeface="宋体" panose="02010600030101010101" pitchFamily="2" charset="-122"/>
                <a:cs typeface="Times New Roman" panose="02020603050405020304" pitchFamily="18" charset="0"/>
              </a:rPr>
              <a:t>static int nArrayPos=0;		//</a:t>
            </a:r>
            <a:r>
              <a:rPr lang="zh-CN" altLang="en-US" sz="2100" b="1">
                <a:solidFill>
                  <a:srgbClr val="000000"/>
                </a:solidFill>
                <a:latin typeface="宋体" panose="02010600030101010101" pitchFamily="2" charset="-122"/>
                <a:cs typeface="Times New Roman" panose="02020603050405020304" pitchFamily="18" charset="0"/>
              </a:rPr>
              <a:t>字符的位置</a:t>
            </a:r>
          </a:p>
          <a:p>
            <a:pPr algn="just"/>
            <a:r>
              <a:rPr lang="en-US" altLang="zh-CN" sz="2100" b="1">
                <a:solidFill>
                  <a:srgbClr val="000000"/>
                </a:solidFill>
                <a:latin typeface="宋体" panose="02010600030101010101" pitchFamily="2" charset="-122"/>
                <a:cs typeface="Times New Roman" panose="02020603050405020304" pitchFamily="18" charset="0"/>
              </a:rPr>
              <a:t>static int nLnHeight;</a:t>
            </a:r>
          </a:p>
          <a:p>
            <a:pPr algn="just"/>
            <a:r>
              <a:rPr lang="en-US" altLang="zh-CN" sz="2100" b="1">
                <a:solidFill>
                  <a:srgbClr val="000000"/>
                </a:solidFill>
                <a:latin typeface="宋体" panose="02010600030101010101" pitchFamily="2" charset="-122"/>
                <a:cs typeface="Times New Roman" panose="02020603050405020304" pitchFamily="18" charset="0"/>
              </a:rPr>
              <a:t>static int nCharWidth;</a:t>
            </a:r>
          </a:p>
          <a:p>
            <a:pPr algn="just"/>
            <a:r>
              <a:rPr lang="en-US" altLang="zh-CN" sz="2100" b="1">
                <a:solidFill>
                  <a:srgbClr val="000000"/>
                </a:solidFill>
                <a:latin typeface="宋体" panose="02010600030101010101" pitchFamily="2" charset="-122"/>
                <a:cs typeface="Times New Roman" panose="02020603050405020304" pitchFamily="18" charset="0"/>
              </a:rPr>
              <a:t>int x;</a:t>
            </a:r>
          </a:p>
          <a:p>
            <a:pPr algn="just"/>
            <a:r>
              <a:rPr lang="en-US" altLang="zh-CN" sz="2100" b="1">
                <a:solidFill>
                  <a:srgbClr val="000000"/>
                </a:solidFill>
                <a:latin typeface="宋体" panose="02010600030101010101" pitchFamily="2" charset="-122"/>
                <a:cs typeface="Times New Roman" panose="02020603050405020304" pitchFamily="18" charset="0"/>
              </a:rPr>
              <a:t>HDC hDC;</a:t>
            </a:r>
          </a:p>
          <a:p>
            <a:pPr algn="just"/>
            <a:r>
              <a:rPr lang="en-US" altLang="zh-CN" sz="2100" b="1">
                <a:solidFill>
                  <a:srgbClr val="000000"/>
                </a:solidFill>
                <a:latin typeface="宋体" panose="02010600030101010101" pitchFamily="2" charset="-122"/>
                <a:cs typeface="Times New Roman" panose="02020603050405020304" pitchFamily="18" charset="0"/>
              </a:rPr>
              <a:t>TEXTMETRIC tm;</a:t>
            </a:r>
          </a:p>
          <a:p>
            <a:r>
              <a:rPr lang="en-US" altLang="zh-CN" sz="2100" b="1">
                <a:solidFill>
                  <a:srgbClr val="000000"/>
                </a:solidFill>
                <a:cs typeface="Times New Roman" panose="02020603050405020304" pitchFamily="18" charset="0"/>
              </a:rPr>
              <a:t>PAINTSTRUCT PtStr; 			//</a:t>
            </a:r>
            <a:r>
              <a:rPr lang="zh-CN" altLang="en-US" sz="2100" b="1">
                <a:solidFill>
                  <a:srgbClr val="000000"/>
                </a:solidFill>
                <a:latin typeface="宋体" panose="02010600030101010101" pitchFamily="2" charset="-122"/>
              </a:rPr>
              <a:t>定义指向包含绘图信息的结构体变量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65100" y="1542876"/>
            <a:ext cx="9575800" cy="661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5000"/>
              </a:lnSpc>
            </a:pPr>
            <a:r>
              <a:rPr lang="en-US" altLang="zh-CN" b="1" dirty="0">
                <a:solidFill>
                  <a:srgbClr val="FF0000"/>
                </a:solidFill>
              </a:rPr>
              <a:t>      </a:t>
            </a:r>
            <a:r>
              <a:rPr lang="zh-CN" altLang="en-US" sz="2000" b="1" dirty="0">
                <a:solidFill>
                  <a:srgbClr val="FF0000"/>
                </a:solidFill>
              </a:rPr>
              <a:t>扫描码是依赖于具体设备的，为达到</a:t>
            </a:r>
            <a:r>
              <a:rPr lang="zh-CN" altLang="en-US" sz="2000" b="1" dirty="0">
                <a:solidFill>
                  <a:srgbClr val="0066FF"/>
                </a:solidFill>
              </a:rPr>
              <a:t>设备无关性</a:t>
            </a:r>
            <a:r>
              <a:rPr lang="zh-CN" altLang="en-US" sz="2000" b="1" dirty="0">
                <a:solidFill>
                  <a:srgbClr val="FF0000"/>
                </a:solidFill>
              </a:rPr>
              <a:t>的要求，往往使用与具体设备无关的</a:t>
            </a:r>
            <a:r>
              <a:rPr lang="zh-CN" altLang="en-US" sz="2000" b="1" dirty="0">
                <a:solidFill>
                  <a:srgbClr val="0066FF"/>
                </a:solidFill>
              </a:rPr>
              <a:t>虚拟码</a:t>
            </a:r>
            <a:r>
              <a:rPr lang="zh-CN" altLang="en-US" sz="2000" b="1" dirty="0">
                <a:solidFill>
                  <a:srgbClr val="FF0000"/>
                </a:solidFill>
              </a:rPr>
              <a:t>，虚拟码是由</a:t>
            </a:r>
            <a:r>
              <a:rPr lang="en-US" altLang="zh-CN" sz="2000" b="1" dirty="0">
                <a:solidFill>
                  <a:srgbClr val="FF0000"/>
                </a:solidFill>
              </a:rPr>
              <a:t>Windows</a:t>
            </a:r>
            <a:r>
              <a:rPr lang="zh-CN" altLang="en-US" sz="2000" b="1" dirty="0">
                <a:solidFill>
                  <a:srgbClr val="FF0000"/>
                </a:solidFill>
              </a:rPr>
              <a:t>系统定义的与设备无关的键的标识</a:t>
            </a:r>
            <a:endParaRPr lang="zh-CN" altLang="en-US" b="1" dirty="0">
              <a:solidFill>
                <a:srgbClr val="FF0000"/>
              </a:solidFill>
            </a:endParaRPr>
          </a:p>
        </p:txBody>
      </p:sp>
      <p:grpSp>
        <p:nvGrpSpPr>
          <p:cNvPr id="8226" name="Group 34"/>
          <p:cNvGrpSpPr>
            <a:grpSpLocks/>
          </p:cNvGrpSpPr>
          <p:nvPr/>
        </p:nvGrpSpPr>
        <p:grpSpPr bwMode="auto">
          <a:xfrm>
            <a:off x="222250" y="2276475"/>
            <a:ext cx="9353550" cy="2595563"/>
            <a:chOff x="48" y="1392"/>
            <a:chExt cx="5439" cy="1635"/>
          </a:xfrm>
        </p:grpSpPr>
        <p:sp>
          <p:nvSpPr>
            <p:cNvPr id="8200" name="Oval 8" descr="10%"/>
            <p:cNvSpPr>
              <a:spLocks noChangeArrowheads="1"/>
            </p:cNvSpPr>
            <p:nvPr/>
          </p:nvSpPr>
          <p:spPr bwMode="auto">
            <a:xfrm>
              <a:off x="48" y="1392"/>
              <a:ext cx="3116" cy="1235"/>
            </a:xfrm>
            <a:prstGeom prst="ellipse">
              <a:avLst/>
            </a:prstGeom>
            <a:pattFill prst="pct10">
              <a:fgClr>
                <a:schemeClr val="accent1"/>
              </a:fgClr>
              <a:bgClr>
                <a:srgbClr val="FFFFFF"/>
              </a:bgClr>
            </a:pattFill>
            <a:ln w="9525">
              <a:solidFill>
                <a:schemeClr val="tx1"/>
              </a:solidFill>
              <a:round/>
              <a:headEnd/>
              <a:tailEnd/>
            </a:ln>
          </p:spPr>
          <p:txBody>
            <a:bodyPr wrap="none" anchor="ctr"/>
            <a:lstStyle/>
            <a:p>
              <a:endParaRPr lang="zh-CN" altLang="en-US"/>
            </a:p>
          </p:txBody>
        </p:sp>
        <p:sp>
          <p:nvSpPr>
            <p:cNvPr id="8201" name="AutoShape 9"/>
            <p:cNvSpPr>
              <a:spLocks noChangeArrowheads="1"/>
            </p:cNvSpPr>
            <p:nvPr/>
          </p:nvSpPr>
          <p:spPr bwMode="auto">
            <a:xfrm>
              <a:off x="3168" y="1872"/>
              <a:ext cx="1399" cy="238"/>
            </a:xfrm>
            <a:prstGeom prst="rightArrow">
              <a:avLst>
                <a:gd name="adj1" fmla="val 50000"/>
                <a:gd name="adj2" fmla="val 146954"/>
              </a:avLst>
            </a:prstGeom>
            <a:solidFill>
              <a:schemeClr val="accent1"/>
            </a:solidFill>
            <a:ln w="9525">
              <a:solidFill>
                <a:schemeClr val="tx1"/>
              </a:solidFill>
              <a:miter lim="800000"/>
              <a:headEnd/>
              <a:tailEnd/>
            </a:ln>
          </p:spPr>
          <p:txBody>
            <a:bodyPr wrap="none" anchor="ctr"/>
            <a:lstStyle/>
            <a:p>
              <a:endParaRPr lang="zh-CN" altLang="en-US"/>
            </a:p>
          </p:txBody>
        </p:sp>
        <p:sp>
          <p:nvSpPr>
            <p:cNvPr id="8202" name="Text Box 10"/>
            <p:cNvSpPr txBox="1">
              <a:spLocks noChangeArrowheads="1"/>
            </p:cNvSpPr>
            <p:nvPr/>
          </p:nvSpPr>
          <p:spPr bwMode="auto">
            <a:xfrm>
              <a:off x="3120" y="1670"/>
              <a:ext cx="115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b="1"/>
                <a:t>由于键盘的输入</a:t>
              </a:r>
            </a:p>
          </p:txBody>
        </p:sp>
        <p:sp>
          <p:nvSpPr>
            <p:cNvPr id="8203" name="Text Box 11"/>
            <p:cNvSpPr txBox="1">
              <a:spLocks noChangeArrowheads="1"/>
            </p:cNvSpPr>
            <p:nvPr/>
          </p:nvSpPr>
          <p:spPr bwMode="auto">
            <a:xfrm>
              <a:off x="4608" y="1728"/>
              <a:ext cx="879" cy="524"/>
            </a:xfrm>
            <a:prstGeom prst="rect">
              <a:avLst/>
            </a:prstGeom>
            <a:noFill/>
            <a:ln w="9525">
              <a:solidFill>
                <a:schemeClr val="hlink"/>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b="1"/>
                <a:t>产生一条</a:t>
              </a:r>
              <a:r>
                <a:rPr lang="zh-CN" altLang="en-US" b="1">
                  <a:solidFill>
                    <a:srgbClr val="FF7C80"/>
                  </a:solidFill>
                </a:rPr>
                <a:t>消息</a:t>
              </a:r>
              <a:endParaRPr lang="zh-CN" altLang="en-US" b="1"/>
            </a:p>
          </p:txBody>
        </p:sp>
        <p:grpSp>
          <p:nvGrpSpPr>
            <p:cNvPr id="8208" name="Group 16"/>
            <p:cNvGrpSpPr>
              <a:grpSpLocks/>
            </p:cNvGrpSpPr>
            <p:nvPr/>
          </p:nvGrpSpPr>
          <p:grpSpPr bwMode="auto">
            <a:xfrm>
              <a:off x="3312" y="2256"/>
              <a:ext cx="1741" cy="463"/>
              <a:chOff x="3072" y="2400"/>
              <a:chExt cx="2208" cy="672"/>
            </a:xfrm>
          </p:grpSpPr>
          <p:sp>
            <p:nvSpPr>
              <p:cNvPr id="8205" name="Line 13"/>
              <p:cNvSpPr>
                <a:spLocks noChangeShapeType="1"/>
              </p:cNvSpPr>
              <p:nvPr/>
            </p:nvSpPr>
            <p:spPr bwMode="auto">
              <a:xfrm>
                <a:off x="5280" y="240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4"/>
              <p:cNvSpPr>
                <a:spLocks noChangeShapeType="1"/>
              </p:cNvSpPr>
              <p:nvPr/>
            </p:nvSpPr>
            <p:spPr bwMode="auto">
              <a:xfrm flipH="1">
                <a:off x="3072" y="2832"/>
                <a:ext cx="2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Line 15"/>
              <p:cNvSpPr>
                <a:spLocks noChangeShapeType="1"/>
              </p:cNvSpPr>
              <p:nvPr/>
            </p:nvSpPr>
            <p:spPr bwMode="auto">
              <a:xfrm>
                <a:off x="3072" y="2832"/>
                <a:ext cx="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10" name="Text Box 18"/>
            <p:cNvSpPr txBox="1">
              <a:spLocks noChangeArrowheads="1"/>
            </p:cNvSpPr>
            <p:nvPr/>
          </p:nvSpPr>
          <p:spPr bwMode="auto">
            <a:xfrm>
              <a:off x="1440" y="2736"/>
              <a:ext cx="3526" cy="291"/>
            </a:xfrm>
            <a:prstGeom prst="rect">
              <a:avLst/>
            </a:prstGeom>
            <a:noFill/>
            <a:ln w="9525">
              <a:solidFill>
                <a:schemeClr val="hlink"/>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扫描码、虚拟码以及其他与击键有关的</a:t>
              </a:r>
              <a:r>
                <a:rPr lang="zh-CN" altLang="en-US" b="1">
                  <a:solidFill>
                    <a:srgbClr val="FF7C80"/>
                  </a:solidFill>
                </a:rPr>
                <a:t>消息</a:t>
              </a:r>
              <a:endParaRPr lang="zh-CN" altLang="en-US" b="1"/>
            </a:p>
          </p:txBody>
        </p:sp>
        <p:sp>
          <p:nvSpPr>
            <p:cNvPr id="8196" name="Text Box 4"/>
            <p:cNvSpPr txBox="1">
              <a:spLocks noChangeArrowheads="1"/>
            </p:cNvSpPr>
            <p:nvPr/>
          </p:nvSpPr>
          <p:spPr bwMode="auto">
            <a:xfrm>
              <a:off x="339" y="1691"/>
              <a:ext cx="1367" cy="5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设备驱动程序</a:t>
              </a:r>
            </a:p>
            <a:p>
              <a:pPr eaLnBrk="1" hangingPunct="1"/>
              <a:r>
                <a:rPr lang="zh-CN" altLang="en-US" b="1"/>
                <a:t>截取键的扫描码</a:t>
              </a:r>
            </a:p>
          </p:txBody>
        </p:sp>
        <p:sp>
          <p:nvSpPr>
            <p:cNvPr id="8197" name="Line 5"/>
            <p:cNvSpPr>
              <a:spLocks noChangeShapeType="1"/>
            </p:cNvSpPr>
            <p:nvPr/>
          </p:nvSpPr>
          <p:spPr bwMode="auto">
            <a:xfrm>
              <a:off x="1810" y="1977"/>
              <a:ext cx="5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Text Box 6"/>
            <p:cNvSpPr txBox="1">
              <a:spLocks noChangeArrowheads="1"/>
            </p:cNvSpPr>
            <p:nvPr/>
          </p:nvSpPr>
          <p:spPr bwMode="auto">
            <a:xfrm>
              <a:off x="1858" y="1732"/>
              <a:ext cx="40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b="1" dirty="0"/>
                <a:t>翻译</a:t>
              </a:r>
              <a:endParaRPr lang="zh-CN" altLang="en-US" b="1" dirty="0"/>
            </a:p>
          </p:txBody>
        </p:sp>
        <p:sp>
          <p:nvSpPr>
            <p:cNvPr id="8199" name="Text Box 7"/>
            <p:cNvSpPr txBox="1">
              <a:spLocks noChangeArrowheads="1"/>
            </p:cNvSpPr>
            <p:nvPr/>
          </p:nvSpPr>
          <p:spPr bwMode="auto">
            <a:xfrm>
              <a:off x="2326" y="1883"/>
              <a:ext cx="647" cy="2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虚拟码</a:t>
              </a:r>
            </a:p>
          </p:txBody>
        </p:sp>
        <p:sp>
          <p:nvSpPr>
            <p:cNvPr id="8209" name="Text Box 17"/>
            <p:cNvSpPr txBox="1">
              <a:spLocks noChangeArrowheads="1"/>
            </p:cNvSpPr>
            <p:nvPr/>
          </p:nvSpPr>
          <p:spPr bwMode="auto">
            <a:xfrm>
              <a:off x="3868" y="2304"/>
              <a:ext cx="467"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它含</a:t>
              </a:r>
            </a:p>
          </p:txBody>
        </p:sp>
      </p:grpSp>
      <p:grpSp>
        <p:nvGrpSpPr>
          <p:cNvPr id="8225" name="Group 33"/>
          <p:cNvGrpSpPr>
            <a:grpSpLocks/>
          </p:cNvGrpSpPr>
          <p:nvPr/>
        </p:nvGrpSpPr>
        <p:grpSpPr bwMode="auto">
          <a:xfrm>
            <a:off x="2384425" y="484214"/>
            <a:ext cx="7240852" cy="1140219"/>
            <a:chOff x="570" y="144"/>
            <a:chExt cx="4211" cy="1044"/>
          </a:xfrm>
        </p:grpSpPr>
        <p:grpSp>
          <p:nvGrpSpPr>
            <p:cNvPr id="8218" name="Group 26"/>
            <p:cNvGrpSpPr>
              <a:grpSpLocks/>
            </p:cNvGrpSpPr>
            <p:nvPr/>
          </p:nvGrpSpPr>
          <p:grpSpPr bwMode="auto">
            <a:xfrm>
              <a:off x="570" y="144"/>
              <a:ext cx="4164" cy="555"/>
              <a:chOff x="240" y="326"/>
              <a:chExt cx="4164" cy="555"/>
            </a:xfrm>
          </p:grpSpPr>
          <p:sp>
            <p:nvSpPr>
              <p:cNvPr id="8214" name="Text Box 22"/>
              <p:cNvSpPr txBox="1">
                <a:spLocks noChangeArrowheads="1"/>
              </p:cNvSpPr>
              <p:nvPr/>
            </p:nvSpPr>
            <p:spPr bwMode="auto">
              <a:xfrm>
                <a:off x="240" y="432"/>
                <a:ext cx="1007" cy="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键盘上的键</a:t>
                </a:r>
              </a:p>
            </p:txBody>
          </p:sp>
          <p:sp>
            <p:nvSpPr>
              <p:cNvPr id="8215" name="Text Box 23"/>
              <p:cNvSpPr txBox="1">
                <a:spLocks noChangeArrowheads="1"/>
              </p:cNvSpPr>
              <p:nvPr/>
            </p:nvSpPr>
            <p:spPr bwMode="auto">
              <a:xfrm>
                <a:off x="1488" y="326"/>
                <a:ext cx="408" cy="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b="1">
                    <a:solidFill>
                      <a:srgbClr val="FF7C80"/>
                    </a:solidFill>
                  </a:rPr>
                  <a:t>对应</a:t>
                </a:r>
                <a:endParaRPr lang="zh-CN" altLang="en-US" b="1"/>
              </a:p>
            </p:txBody>
          </p:sp>
          <p:sp>
            <p:nvSpPr>
              <p:cNvPr id="8216" name="Line 24"/>
              <p:cNvSpPr>
                <a:spLocks noChangeShapeType="1"/>
              </p:cNvSpPr>
              <p:nvPr/>
            </p:nvSpPr>
            <p:spPr bwMode="auto">
              <a:xfrm>
                <a:off x="1296" y="624"/>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Text Box 25"/>
              <p:cNvSpPr txBox="1">
                <a:spLocks noChangeArrowheads="1"/>
              </p:cNvSpPr>
              <p:nvPr/>
            </p:nvSpPr>
            <p:spPr bwMode="auto">
              <a:xfrm>
                <a:off x="2198" y="458"/>
                <a:ext cx="2206" cy="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一个唯一的</a:t>
                </a:r>
                <a:r>
                  <a:rPr lang="zh-CN" altLang="en-US" b="1">
                    <a:solidFill>
                      <a:schemeClr val="accent2"/>
                    </a:solidFill>
                  </a:rPr>
                  <a:t>标识值</a:t>
                </a:r>
                <a:r>
                  <a:rPr lang="en-US" altLang="zh-CN" b="1"/>
                  <a:t>(</a:t>
                </a:r>
                <a:r>
                  <a:rPr lang="zh-CN" altLang="en-US" b="1">
                    <a:solidFill>
                      <a:schemeClr val="accent2"/>
                    </a:solidFill>
                  </a:rPr>
                  <a:t>扫描码</a:t>
                </a:r>
                <a:r>
                  <a:rPr lang="en-US" altLang="zh-CN" b="1"/>
                  <a:t>)</a:t>
                </a:r>
              </a:p>
            </p:txBody>
          </p:sp>
        </p:grpSp>
        <p:sp>
          <p:nvSpPr>
            <p:cNvPr id="8219" name="Text Box 27"/>
            <p:cNvSpPr txBox="1">
              <a:spLocks noChangeArrowheads="1"/>
            </p:cNvSpPr>
            <p:nvPr/>
          </p:nvSpPr>
          <p:spPr bwMode="auto">
            <a:xfrm>
              <a:off x="2640" y="765"/>
              <a:ext cx="1547" cy="423"/>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按下或释放某键时</a:t>
              </a:r>
            </a:p>
          </p:txBody>
        </p:sp>
        <p:sp>
          <p:nvSpPr>
            <p:cNvPr id="8220" name="Text Box 28"/>
            <p:cNvSpPr txBox="1">
              <a:spLocks noChangeArrowheads="1"/>
            </p:cNvSpPr>
            <p:nvPr/>
          </p:nvSpPr>
          <p:spPr bwMode="auto">
            <a:xfrm>
              <a:off x="4524" y="544"/>
              <a:ext cx="257" cy="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85000"/>
                </a:lnSpc>
              </a:pPr>
              <a:r>
                <a:rPr lang="zh-CN" altLang="en-US" sz="2000" b="1"/>
                <a:t>产</a:t>
              </a:r>
            </a:p>
            <a:p>
              <a:pPr eaLnBrk="1" hangingPunct="1">
                <a:lnSpc>
                  <a:spcPct val="85000"/>
                </a:lnSpc>
              </a:pPr>
              <a:r>
                <a:rPr lang="zh-CN" altLang="en-US" sz="2000" b="1"/>
                <a:t>生</a:t>
              </a:r>
              <a:endParaRPr lang="zh-CN" altLang="en-US" b="1"/>
            </a:p>
          </p:txBody>
        </p:sp>
        <p:grpSp>
          <p:nvGrpSpPr>
            <p:cNvPr id="8224" name="Group 32"/>
            <p:cNvGrpSpPr>
              <a:grpSpLocks/>
            </p:cNvGrpSpPr>
            <p:nvPr/>
          </p:nvGrpSpPr>
          <p:grpSpPr bwMode="auto">
            <a:xfrm>
              <a:off x="4320" y="480"/>
              <a:ext cx="240" cy="432"/>
              <a:chOff x="4320" y="624"/>
              <a:chExt cx="240" cy="528"/>
            </a:xfrm>
          </p:grpSpPr>
          <p:sp>
            <p:nvSpPr>
              <p:cNvPr id="8221" name="Line 29"/>
              <p:cNvSpPr>
                <a:spLocks noChangeShapeType="1"/>
              </p:cNvSpPr>
              <p:nvPr/>
            </p:nvSpPr>
            <p:spPr bwMode="auto">
              <a:xfrm>
                <a:off x="4320" y="1152"/>
                <a:ext cx="24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31"/>
              <p:cNvSpPr>
                <a:spLocks noChangeShapeType="1"/>
              </p:cNvSpPr>
              <p:nvPr/>
            </p:nvSpPr>
            <p:spPr bwMode="auto">
              <a:xfrm flipV="1">
                <a:off x="4560" y="624"/>
                <a:ext cx="0" cy="528"/>
              </a:xfrm>
              <a:prstGeom prst="line">
                <a:avLst/>
              </a:prstGeom>
              <a:noFill/>
              <a:ln w="38100">
                <a:solidFill>
                  <a:srgbClr val="3366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243" name="Group 51"/>
          <p:cNvGrpSpPr>
            <a:grpSpLocks/>
          </p:cNvGrpSpPr>
          <p:nvPr/>
        </p:nvGrpSpPr>
        <p:grpSpPr bwMode="auto">
          <a:xfrm>
            <a:off x="82550" y="5105402"/>
            <a:ext cx="9740900" cy="1609725"/>
            <a:chOff x="48" y="3216"/>
            <a:chExt cx="5664" cy="1014"/>
          </a:xfrm>
        </p:grpSpPr>
        <p:sp>
          <p:nvSpPr>
            <p:cNvPr id="8195" name="Text Box 3"/>
            <p:cNvSpPr txBox="1">
              <a:spLocks noChangeArrowheads="1"/>
            </p:cNvSpPr>
            <p:nvPr/>
          </p:nvSpPr>
          <p:spPr bwMode="auto">
            <a:xfrm>
              <a:off x="48" y="3936"/>
              <a:ext cx="2064" cy="29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b="1"/>
                <a:t>取出键盘消息进行处理</a:t>
              </a:r>
            </a:p>
          </p:txBody>
        </p:sp>
        <p:sp>
          <p:nvSpPr>
            <p:cNvPr id="8227" name="Text Box 35"/>
            <p:cNvSpPr txBox="1">
              <a:spLocks noChangeArrowheads="1"/>
            </p:cNvSpPr>
            <p:nvPr/>
          </p:nvSpPr>
          <p:spPr bwMode="auto">
            <a:xfrm>
              <a:off x="240" y="3360"/>
              <a:ext cx="528" cy="29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b="1">
                  <a:solidFill>
                    <a:srgbClr val="FF7C80"/>
                  </a:solidFill>
                </a:rPr>
                <a:t>消息</a:t>
              </a:r>
              <a:endParaRPr lang="zh-CN" altLang="en-US" b="1"/>
            </a:p>
          </p:txBody>
        </p:sp>
        <p:sp>
          <p:nvSpPr>
            <p:cNvPr id="8228" name="Text Box 36"/>
            <p:cNvSpPr txBox="1">
              <a:spLocks noChangeArrowheads="1"/>
            </p:cNvSpPr>
            <p:nvPr/>
          </p:nvSpPr>
          <p:spPr bwMode="auto">
            <a:xfrm>
              <a:off x="672" y="3216"/>
              <a:ext cx="100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b="1"/>
                <a:t>设备驱动程序</a:t>
              </a:r>
              <a:endParaRPr lang="zh-CN" altLang="en-US" b="1"/>
            </a:p>
          </p:txBody>
        </p:sp>
        <p:sp>
          <p:nvSpPr>
            <p:cNvPr id="8230" name="Text Box 38"/>
            <p:cNvSpPr txBox="1">
              <a:spLocks noChangeArrowheads="1"/>
            </p:cNvSpPr>
            <p:nvPr/>
          </p:nvSpPr>
          <p:spPr bwMode="auto">
            <a:xfrm>
              <a:off x="1728" y="3216"/>
              <a:ext cx="1383" cy="52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eaLnBrk="1" hangingPunct="1"/>
              <a:r>
                <a:rPr lang="zh-CN" altLang="en-US" b="1" dirty="0"/>
                <a:t>把消息放到系统的消息队列中</a:t>
              </a:r>
            </a:p>
          </p:txBody>
        </p:sp>
        <p:sp>
          <p:nvSpPr>
            <p:cNvPr id="8231" name="Line 39"/>
            <p:cNvSpPr>
              <a:spLocks noChangeShapeType="1"/>
            </p:cNvSpPr>
            <p:nvPr/>
          </p:nvSpPr>
          <p:spPr bwMode="auto">
            <a:xfrm>
              <a:off x="672" y="3504"/>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Text Box 40"/>
            <p:cNvSpPr txBox="1">
              <a:spLocks noChangeArrowheads="1"/>
            </p:cNvSpPr>
            <p:nvPr/>
          </p:nvSpPr>
          <p:spPr bwMode="auto">
            <a:xfrm>
              <a:off x="3744" y="3216"/>
              <a:ext cx="1968" cy="524"/>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en-US" altLang="zh-CN" b="1"/>
                <a:t>Windows</a:t>
              </a:r>
              <a:r>
                <a:rPr lang="zh-CN" altLang="en-US" b="1"/>
                <a:t>从系统消息队列中取出消息</a:t>
              </a:r>
            </a:p>
          </p:txBody>
        </p:sp>
        <p:sp>
          <p:nvSpPr>
            <p:cNvPr id="8233" name="Line 41"/>
            <p:cNvSpPr>
              <a:spLocks noChangeShapeType="1"/>
            </p:cNvSpPr>
            <p:nvPr/>
          </p:nvSpPr>
          <p:spPr bwMode="auto">
            <a:xfrm>
              <a:off x="3111" y="3504"/>
              <a:ext cx="633" cy="0"/>
            </a:xfrm>
            <a:prstGeom prst="line">
              <a:avLst/>
            </a:prstGeom>
            <a:noFill/>
            <a:ln w="57150">
              <a:solidFill>
                <a:srgbClr val="99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5" name="Text Box 43"/>
            <p:cNvSpPr txBox="1">
              <a:spLocks noChangeArrowheads="1"/>
            </p:cNvSpPr>
            <p:nvPr/>
          </p:nvSpPr>
          <p:spPr bwMode="auto">
            <a:xfrm>
              <a:off x="2710" y="3930"/>
              <a:ext cx="2446" cy="291"/>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发送到相应的线程消息队列中</a:t>
              </a:r>
            </a:p>
          </p:txBody>
        </p:sp>
        <p:grpSp>
          <p:nvGrpSpPr>
            <p:cNvPr id="8239" name="Group 47"/>
            <p:cNvGrpSpPr>
              <a:grpSpLocks/>
            </p:cNvGrpSpPr>
            <p:nvPr/>
          </p:nvGrpSpPr>
          <p:grpSpPr bwMode="auto">
            <a:xfrm>
              <a:off x="5328" y="3744"/>
              <a:ext cx="336" cy="336"/>
              <a:chOff x="5184" y="3744"/>
              <a:chExt cx="336" cy="240"/>
            </a:xfrm>
          </p:grpSpPr>
          <p:sp>
            <p:nvSpPr>
              <p:cNvPr id="8237" name="Line 45"/>
              <p:cNvSpPr>
                <a:spLocks noChangeShapeType="1"/>
              </p:cNvSpPr>
              <p:nvPr/>
            </p:nvSpPr>
            <p:spPr bwMode="auto">
              <a:xfrm>
                <a:off x="5520" y="3744"/>
                <a:ext cx="0" cy="240"/>
              </a:xfrm>
              <a:prstGeom prst="line">
                <a:avLst/>
              </a:prstGeom>
              <a:noFill/>
              <a:ln w="38100">
                <a:solidFill>
                  <a:srgbClr val="CC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8" name="Line 46"/>
              <p:cNvSpPr>
                <a:spLocks noChangeShapeType="1"/>
              </p:cNvSpPr>
              <p:nvPr/>
            </p:nvSpPr>
            <p:spPr bwMode="auto">
              <a:xfrm flipH="1">
                <a:off x="5184" y="3984"/>
                <a:ext cx="336" cy="0"/>
              </a:xfrm>
              <a:prstGeom prst="line">
                <a:avLst/>
              </a:prstGeom>
              <a:noFill/>
              <a:ln w="38100">
                <a:solidFill>
                  <a:srgbClr val="CC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40" name="Text Box 48"/>
            <p:cNvSpPr txBox="1">
              <a:spLocks noChangeArrowheads="1"/>
            </p:cNvSpPr>
            <p:nvPr/>
          </p:nvSpPr>
          <p:spPr bwMode="auto">
            <a:xfrm>
              <a:off x="2028" y="3840"/>
              <a:ext cx="708" cy="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000" b="1"/>
                <a:t>窗口过程</a:t>
              </a:r>
            </a:p>
          </p:txBody>
        </p:sp>
        <p:sp>
          <p:nvSpPr>
            <p:cNvPr id="8241" name="Line 49"/>
            <p:cNvSpPr>
              <a:spLocks noChangeShapeType="1"/>
            </p:cNvSpPr>
            <p:nvPr/>
          </p:nvSpPr>
          <p:spPr bwMode="auto">
            <a:xfrm flipH="1">
              <a:off x="2112" y="4080"/>
              <a:ext cx="576" cy="0"/>
            </a:xfrm>
            <a:prstGeom prst="line">
              <a:avLst/>
            </a:prstGeom>
            <a:noFill/>
            <a:ln w="38100">
              <a:solidFill>
                <a:srgbClr val="CC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42" name="Text Box 50"/>
          <p:cNvSpPr txBox="1">
            <a:spLocks noChangeArrowheads="1"/>
          </p:cNvSpPr>
          <p:nvPr/>
        </p:nvSpPr>
        <p:spPr bwMode="auto">
          <a:xfrm>
            <a:off x="0" y="0"/>
            <a:ext cx="5543505" cy="584775"/>
          </a:xfrm>
          <a:prstGeom prst="rect">
            <a:avLst/>
          </a:prstGeom>
          <a:solidFill>
            <a:srgbClr val="3399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200" b="1">
                <a:solidFill>
                  <a:srgbClr val="FFFF00"/>
                </a:solidFill>
                <a:latin typeface="楷体_GB2312" pitchFamily="49" charset="-122"/>
                <a:ea typeface="楷体_GB2312" pitchFamily="49" charset="-122"/>
              </a:rPr>
              <a:t>6.1 </a:t>
            </a:r>
            <a:r>
              <a:rPr lang="zh-CN" altLang="en-US" sz="3200" b="1">
                <a:solidFill>
                  <a:srgbClr val="FFFF00"/>
                </a:solidFill>
                <a:latin typeface="楷体_GB2312" pitchFamily="49" charset="-122"/>
                <a:ea typeface="楷体_GB2312" pitchFamily="49" charset="-122"/>
              </a:rPr>
              <a:t>键盘在应用程序中的应用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8225"/>
                                        </p:tgtEl>
                                        <p:attrNameLst>
                                          <p:attrName>style.visibility</p:attrName>
                                        </p:attrNameLst>
                                      </p:cBhvr>
                                      <p:to>
                                        <p:strVal val="visible"/>
                                      </p:to>
                                    </p:set>
                                    <p:anim calcmode="lin" valueType="num">
                                      <p:cBhvr>
                                        <p:cTn id="7" dur="1000" fill="hold"/>
                                        <p:tgtEl>
                                          <p:spTgt spid="8225"/>
                                        </p:tgtEl>
                                        <p:attrNameLst>
                                          <p:attrName>ppt_w</p:attrName>
                                        </p:attrNameLst>
                                      </p:cBhvr>
                                      <p:tavLst>
                                        <p:tav tm="0">
                                          <p:val>
                                            <p:fltVal val="0"/>
                                          </p:val>
                                        </p:tav>
                                        <p:tav tm="100000">
                                          <p:val>
                                            <p:strVal val="#ppt_w"/>
                                          </p:val>
                                        </p:tav>
                                      </p:tavLst>
                                    </p:anim>
                                    <p:anim calcmode="lin" valueType="num">
                                      <p:cBhvr>
                                        <p:cTn id="8" dur="1000" fill="hold"/>
                                        <p:tgtEl>
                                          <p:spTgt spid="8225"/>
                                        </p:tgtEl>
                                        <p:attrNameLst>
                                          <p:attrName>ppt_h</p:attrName>
                                        </p:attrNameLst>
                                      </p:cBhvr>
                                      <p:tavLst>
                                        <p:tav tm="0">
                                          <p:val>
                                            <p:fltVal val="0"/>
                                          </p:val>
                                        </p:tav>
                                        <p:tav tm="100000">
                                          <p:val>
                                            <p:strVal val="#ppt_h"/>
                                          </p:val>
                                        </p:tav>
                                      </p:tavLst>
                                    </p:anim>
                                    <p:anim calcmode="lin" valueType="num">
                                      <p:cBhvr>
                                        <p:cTn id="9" dur="1000" fill="hold"/>
                                        <p:tgtEl>
                                          <p:spTgt spid="82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2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194"/>
                                        </p:tgtEl>
                                        <p:attrNameLst>
                                          <p:attrName>style.visibility</p:attrName>
                                        </p:attrNameLst>
                                      </p:cBhvr>
                                      <p:to>
                                        <p:strVal val="visible"/>
                                      </p:to>
                                    </p:set>
                                    <p:anim calcmode="lin" valueType="num">
                                      <p:cBhvr additive="base">
                                        <p:cTn id="15" dur="500" fill="hold"/>
                                        <p:tgtEl>
                                          <p:spTgt spid="8194"/>
                                        </p:tgtEl>
                                        <p:attrNameLst>
                                          <p:attrName>ppt_x</p:attrName>
                                        </p:attrNameLst>
                                      </p:cBhvr>
                                      <p:tavLst>
                                        <p:tav tm="0">
                                          <p:val>
                                            <p:strVal val="0-#ppt_w/2"/>
                                          </p:val>
                                        </p:tav>
                                        <p:tav tm="100000">
                                          <p:val>
                                            <p:strVal val="#ppt_x"/>
                                          </p:val>
                                        </p:tav>
                                      </p:tavLst>
                                    </p:anim>
                                    <p:anim calcmode="lin" valueType="num">
                                      <p:cBhvr additive="base">
                                        <p:cTn id="16" dur="500" fill="hold"/>
                                        <p:tgtEl>
                                          <p:spTgt spid="819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8226"/>
                                        </p:tgtEl>
                                        <p:attrNameLst>
                                          <p:attrName>style.visibility</p:attrName>
                                        </p:attrNameLst>
                                      </p:cBhvr>
                                      <p:to>
                                        <p:strVal val="visible"/>
                                      </p:to>
                                    </p:set>
                                    <p:animEffect transition="in" filter="strips(downLeft)">
                                      <p:cBhvr>
                                        <p:cTn id="21" dur="500"/>
                                        <p:tgtEl>
                                          <p:spTgt spid="82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8243"/>
                                        </p:tgtEl>
                                        <p:attrNameLst>
                                          <p:attrName>style.visibility</p:attrName>
                                        </p:attrNameLst>
                                      </p:cBhvr>
                                      <p:to>
                                        <p:strVal val="visible"/>
                                      </p:to>
                                    </p:set>
                                    <p:animEffect transition="in" filter="blinds(horizontal)">
                                      <p:cBhvr>
                                        <p:cTn id="26" dur="500"/>
                                        <p:tgtEl>
                                          <p:spTgt spid="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5100" y="314325"/>
            <a:ext cx="9512300" cy="6238875"/>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lnSpc>
                <a:spcPct val="120000"/>
              </a:lnSpc>
            </a:pPr>
            <a:r>
              <a:rPr lang="en-US" altLang="zh-CN" sz="2100" b="1">
                <a:latin typeface="宋体" panose="02010600030101010101" pitchFamily="2" charset="-122"/>
                <a:cs typeface="Times New Roman" panose="02020603050405020304" pitchFamily="18" charset="0"/>
              </a:rPr>
              <a:t>switch(iMessage)  				//</a:t>
            </a:r>
            <a:r>
              <a:rPr lang="zh-CN" altLang="en-US" sz="2100" b="1">
                <a:latin typeface="宋体" panose="02010600030101010101" pitchFamily="2" charset="-122"/>
                <a:cs typeface="Times New Roman" panose="02020603050405020304" pitchFamily="18" charset="0"/>
              </a:rPr>
              <a:t>处理消息</a:t>
            </a:r>
          </a:p>
          <a:p>
            <a:pPr algn="just">
              <a:lnSpc>
                <a:spcPct val="120000"/>
              </a:lnSpc>
            </a:pPr>
            <a:r>
              <a:rPr lang="en-US" altLang="zh-CN" sz="2100" b="1">
                <a:latin typeface="宋体" panose="02010600030101010101" pitchFamily="2" charset="-122"/>
                <a:cs typeface="Times New Roman" panose="02020603050405020304" pitchFamily="18" charset="0"/>
              </a:rPr>
              <a:t>{case WM_CHAR:		 		//</a:t>
            </a:r>
            <a:r>
              <a:rPr lang="zh-CN" altLang="en-US" sz="2100" b="1">
                <a:latin typeface="宋体" panose="02010600030101010101" pitchFamily="2" charset="-122"/>
                <a:cs typeface="Times New Roman" panose="02020603050405020304" pitchFamily="18" charset="0"/>
              </a:rPr>
              <a:t>遇到非系统字符所作的处理</a:t>
            </a:r>
          </a:p>
          <a:p>
            <a:pPr algn="just">
              <a:lnSpc>
                <a:spcPct val="120000"/>
              </a:lnSpc>
            </a:pPr>
            <a:r>
              <a:rPr lang="en-US" altLang="zh-CN" sz="2100" b="1">
                <a:latin typeface="宋体" panose="02010600030101010101" pitchFamily="2" charset="-122"/>
                <a:cs typeface="Times New Roman" panose="02020603050405020304" pitchFamily="18" charset="0"/>
              </a:rPr>
              <a:t>{if(wParam==VK_BACK)  			//</a:t>
            </a:r>
            <a:r>
              <a:rPr lang="zh-CN" altLang="en-US" sz="2100" b="1">
                <a:latin typeface="宋体" panose="02010600030101010101" pitchFamily="2" charset="-122"/>
                <a:cs typeface="Times New Roman" panose="02020603050405020304" pitchFamily="18" charset="0"/>
              </a:rPr>
              <a:t>处理</a:t>
            </a:r>
            <a:r>
              <a:rPr lang="zh-CN" altLang="en-US" sz="2100" b="1">
                <a:latin typeface="Courier New" panose="02070309020205020404" pitchFamily="49" charset="0"/>
                <a:cs typeface="Times New Roman" panose="02020603050405020304" pitchFamily="18" charset="0"/>
              </a:rPr>
              <a:t>“</a:t>
            </a:r>
            <a:r>
              <a:rPr lang="zh-CN" altLang="en-US" sz="2100" b="1">
                <a:latin typeface="宋体" panose="02010600030101010101" pitchFamily="2" charset="-122"/>
                <a:cs typeface="Times New Roman" panose="02020603050405020304" pitchFamily="18" charset="0"/>
              </a:rPr>
              <a:t>遇到回退键的消息</a:t>
            </a:r>
            <a:r>
              <a:rPr lang="zh-CN" altLang="en-US" sz="2100" b="1">
                <a:latin typeface="Courier New" panose="02070309020205020404" pitchFamily="49" charset="0"/>
                <a:cs typeface="Times New Roman" panose="02020603050405020304" pitchFamily="18" charset="0"/>
              </a:rPr>
              <a:t>”</a:t>
            </a:r>
            <a:endParaRPr lang="zh-CN" altLang="en-US" sz="2100" b="1">
              <a:latin typeface="宋体" panose="02010600030101010101" pitchFamily="2" charset="-122"/>
              <a:cs typeface="Times New Roman" panose="02020603050405020304" pitchFamily="18" charset="0"/>
            </a:endParaRPr>
          </a:p>
          <a:p>
            <a:pPr algn="just">
              <a:lnSpc>
                <a:spcPct val="120000"/>
              </a:lnSpc>
            </a:pPr>
            <a:r>
              <a:rPr lang="en-US" altLang="zh-CN" sz="2100" b="1">
                <a:latin typeface="宋体" panose="02010600030101010101" pitchFamily="2" charset="-122"/>
                <a:cs typeface="Times New Roman" panose="02020603050405020304" pitchFamily="18" charset="0"/>
              </a:rPr>
              <a:t>{if(nArrayPos==0) 	//</a:t>
            </a:r>
            <a:r>
              <a:rPr lang="zh-CN" altLang="en-US" sz="2100" b="1">
                <a:latin typeface="宋体" panose="02010600030101010101" pitchFamily="2" charset="-122"/>
              </a:rPr>
              <a:t>若</a:t>
            </a:r>
            <a:r>
              <a:rPr lang="zh-CN" altLang="en-US" sz="2100" b="1">
                <a:latin typeface="宋体" panose="02010600030101010101" pitchFamily="2" charset="-122"/>
                <a:cs typeface="Times New Roman" panose="02020603050405020304" pitchFamily="18" charset="0"/>
              </a:rPr>
              <a:t>已在一行文字的开始处，则提示用户</a:t>
            </a:r>
            <a:r>
              <a:rPr lang="en-US" altLang="zh-CN" sz="2100" b="1">
                <a:latin typeface="宋体" panose="02010600030101010101" pitchFamily="2" charset="-122"/>
                <a:cs typeface="Times New Roman" panose="02020603050405020304" pitchFamily="18" charset="0"/>
              </a:rPr>
              <a:t>"</a:t>
            </a:r>
            <a:r>
              <a:rPr lang="zh-CN" altLang="en-US" sz="2100" b="1">
                <a:latin typeface="宋体" panose="02010600030101010101" pitchFamily="2" charset="-122"/>
                <a:cs typeface="Times New Roman" panose="02020603050405020304" pitchFamily="18" charset="0"/>
              </a:rPr>
              <a:t>不能回退</a:t>
            </a:r>
            <a:r>
              <a:rPr lang="en-US" altLang="zh-CN" sz="2100" b="1">
                <a:latin typeface="宋体" panose="02010600030101010101" pitchFamily="2" charset="-122"/>
                <a:cs typeface="Times New Roman" panose="02020603050405020304" pitchFamily="18" charset="0"/>
              </a:rPr>
              <a:t>"</a:t>
            </a:r>
          </a:p>
          <a:p>
            <a:pPr algn="just">
              <a:lnSpc>
                <a:spcPct val="120000"/>
              </a:lnSpc>
            </a:pPr>
            <a:r>
              <a:rPr lang="en-US" altLang="zh-CN" sz="2100" b="1">
                <a:latin typeface="宋体" panose="02010600030101010101" pitchFamily="2" charset="-122"/>
                <a:cs typeface="Times New Roman" panose="02020603050405020304" pitchFamily="18" charset="0"/>
              </a:rPr>
              <a:t>   MessageBox(hWnd,"</a:t>
            </a:r>
            <a:r>
              <a:rPr lang="zh-CN" altLang="en-US" sz="2100" b="1">
                <a:latin typeface="宋体" panose="02010600030101010101" pitchFamily="2" charset="-122"/>
                <a:cs typeface="Times New Roman" panose="02020603050405020304" pitchFamily="18" charset="0"/>
              </a:rPr>
              <a:t>当前位置是文本的起始位置，不能回退</a:t>
            </a:r>
            <a:r>
              <a:rPr lang="en-US" altLang="zh-CN" sz="2100" b="1">
                <a:latin typeface="宋体" panose="02010600030101010101" pitchFamily="2" charset="-122"/>
                <a:cs typeface="Times New Roman" panose="02020603050405020304" pitchFamily="18" charset="0"/>
              </a:rPr>
              <a:t>",NULL,MB_OK);</a:t>
            </a:r>
          </a:p>
          <a:p>
            <a:pPr algn="just">
              <a:lnSpc>
                <a:spcPct val="120000"/>
              </a:lnSpc>
            </a:pPr>
            <a:r>
              <a:rPr lang="en-US" altLang="zh-CN" sz="2100" b="1">
                <a:latin typeface="宋体" panose="02010600030101010101" pitchFamily="2" charset="-122"/>
                <a:cs typeface="Times New Roman" panose="02020603050405020304" pitchFamily="18" charset="0"/>
              </a:rPr>
              <a:t> else</a:t>
            </a:r>
          </a:p>
          <a:p>
            <a:pPr algn="just">
              <a:lnSpc>
                <a:spcPct val="120000"/>
              </a:lnSpc>
            </a:pPr>
            <a:r>
              <a:rPr lang="en-US" altLang="zh-CN" sz="2100" b="1">
                <a:latin typeface="宋体" panose="02010600030101010101" pitchFamily="2" charset="-122"/>
                <a:cs typeface="Times New Roman" panose="02020603050405020304" pitchFamily="18" charset="0"/>
              </a:rPr>
              <a:t> {nArrayPos=nArrayPos-1; 	//</a:t>
            </a:r>
            <a:r>
              <a:rPr lang="zh-CN" altLang="en-US" sz="2100" b="1">
                <a:latin typeface="宋体" panose="02010600030101010101" pitchFamily="2" charset="-122"/>
                <a:cs typeface="Times New Roman" panose="02020603050405020304" pitchFamily="18" charset="0"/>
              </a:rPr>
              <a:t>每按一次回退键就回退一个字符的位置</a:t>
            </a:r>
          </a:p>
          <a:p>
            <a:pPr algn="just">
              <a:lnSpc>
                <a:spcPct val="120000"/>
              </a:lnSpc>
            </a:pPr>
            <a:r>
              <a:rPr lang="zh-CN" altLang="en-US" sz="2100" b="1">
                <a:latin typeface="宋体" panose="02010600030101010101" pitchFamily="2" charset="-122"/>
                <a:cs typeface="Times New Roman" panose="02020603050405020304" pitchFamily="18" charset="0"/>
              </a:rPr>
              <a:t>  </a:t>
            </a:r>
            <a:r>
              <a:rPr lang="en-US" altLang="zh-CN" sz="2100" b="1">
                <a:latin typeface="宋体" panose="02010600030101010101" pitchFamily="2" charset="-122"/>
                <a:cs typeface="Times New Roman" panose="02020603050405020304" pitchFamily="18" charset="0"/>
              </a:rPr>
              <a:t>nNumChar=nNumChar-1;	//</a:t>
            </a:r>
            <a:r>
              <a:rPr lang="zh-CN" altLang="en-US" sz="2100" b="1">
                <a:latin typeface="宋体" panose="02010600030101010101" pitchFamily="2" charset="-122"/>
                <a:cs typeface="Times New Roman" panose="02020603050405020304" pitchFamily="18" charset="0"/>
              </a:rPr>
              <a:t>对现有字符总数进行计数</a:t>
            </a:r>
          </a:p>
          <a:p>
            <a:pPr algn="just">
              <a:lnSpc>
                <a:spcPct val="120000"/>
              </a:lnSpc>
            </a:pPr>
            <a:r>
              <a:rPr lang="zh-CN" altLang="en-US" sz="2100" b="1">
                <a:latin typeface="宋体" panose="02010600030101010101" pitchFamily="2" charset="-122"/>
                <a:cs typeface="Times New Roman" panose="02020603050405020304" pitchFamily="18" charset="0"/>
              </a:rPr>
              <a:t>  </a:t>
            </a:r>
            <a:r>
              <a:rPr lang="en-US" altLang="zh-CN" sz="2100" b="1">
                <a:latin typeface="宋体" panose="02010600030101010101" pitchFamily="2" charset="-122"/>
                <a:cs typeface="Times New Roman" panose="02020603050405020304" pitchFamily="18" charset="0"/>
              </a:rPr>
              <a:t>InvalidateRect(hWnd,NULL,TRUE);	//</a:t>
            </a:r>
            <a:r>
              <a:rPr lang="zh-CN" altLang="en-US" sz="2100" b="1">
                <a:latin typeface="宋体" panose="02010600030101010101" pitchFamily="2" charset="-122"/>
                <a:cs typeface="Times New Roman" panose="02020603050405020304" pitchFamily="18" charset="0"/>
              </a:rPr>
              <a:t>刷新用户区，并序发送</a:t>
            </a:r>
            <a:r>
              <a:rPr lang="en-US" altLang="zh-CN" sz="2100" b="1">
                <a:latin typeface="宋体" panose="02010600030101010101" pitchFamily="2" charset="-122"/>
                <a:cs typeface="Times New Roman" panose="02020603050405020304" pitchFamily="18" charset="0"/>
              </a:rPr>
              <a:t>WM_PAINT</a:t>
            </a:r>
            <a:r>
              <a:rPr lang="zh-CN" altLang="en-US" sz="2100" b="1">
                <a:latin typeface="宋体" panose="02010600030101010101" pitchFamily="2" charset="-122"/>
                <a:cs typeface="Times New Roman" panose="02020603050405020304" pitchFamily="18" charset="0"/>
              </a:rPr>
              <a:t>消息</a:t>
            </a:r>
          </a:p>
          <a:p>
            <a:pPr algn="just">
              <a:lnSpc>
                <a:spcPct val="120000"/>
              </a:lnSpc>
            </a:pPr>
            <a:r>
              <a:rPr lang="zh-CN" altLang="en-US" sz="2100" b="1">
                <a:latin typeface="宋体" panose="02010600030101010101" pitchFamily="2" charset="-122"/>
                <a:cs typeface="Times New Roman" panose="02020603050405020304" pitchFamily="18" charset="0"/>
              </a:rPr>
              <a:t> </a:t>
            </a:r>
            <a:r>
              <a:rPr lang="en-US" altLang="zh-CN" sz="2100" b="1">
                <a:latin typeface="宋体" panose="02010600030101010101" pitchFamily="2" charset="-122"/>
                <a:cs typeface="Times New Roman" panose="02020603050405020304" pitchFamily="18" charset="0"/>
              </a:rPr>
              <a:t>}</a:t>
            </a:r>
          </a:p>
          <a:p>
            <a:pPr algn="just">
              <a:lnSpc>
                <a:spcPct val="120000"/>
              </a:lnSpc>
            </a:pPr>
            <a:r>
              <a:rPr lang="en-US" altLang="zh-CN" sz="2100" b="1">
                <a:latin typeface="宋体" panose="02010600030101010101" pitchFamily="2" charset="-122"/>
                <a:cs typeface="Times New Roman" panose="02020603050405020304" pitchFamily="18" charset="0"/>
              </a:rPr>
              <a:t> break;</a:t>
            </a:r>
          </a:p>
          <a:p>
            <a:pPr algn="just">
              <a:lnSpc>
                <a:spcPct val="120000"/>
              </a:lnSpc>
            </a:pPr>
            <a:r>
              <a:rPr lang="en-US" altLang="zh-CN" sz="2100" b="1">
                <a:latin typeface="宋体" panose="02010600030101010101" pitchFamily="2" charset="-122"/>
                <a:cs typeface="Times New Roman" panose="02020603050405020304" pitchFamily="18" charset="0"/>
              </a:rPr>
              <a:t>}</a:t>
            </a:r>
          </a:p>
          <a:p>
            <a:pPr algn="just">
              <a:lnSpc>
                <a:spcPct val="120000"/>
              </a:lnSpc>
            </a:pPr>
            <a:r>
              <a:rPr lang="en-US" altLang="zh-CN" sz="2100" b="1">
                <a:latin typeface="宋体" panose="02010600030101010101" pitchFamily="2" charset="-122"/>
                <a:cs typeface="Times New Roman" panose="02020603050405020304" pitchFamily="18" charset="0"/>
              </a:rPr>
              <a:t>if(wParam==VK_ESCAPE) 	//</a:t>
            </a:r>
            <a:r>
              <a:rPr lang="zh-CN" altLang="en-US" sz="2100" b="1">
                <a:latin typeface="宋体" panose="02010600030101010101" pitchFamily="2" charset="-122"/>
                <a:cs typeface="Times New Roman" panose="02020603050405020304" pitchFamily="18" charset="0"/>
              </a:rPr>
              <a:t>处理按下</a:t>
            </a:r>
            <a:r>
              <a:rPr lang="en-US" altLang="zh-CN" sz="2100" b="1">
                <a:latin typeface="宋体" panose="02010600030101010101" pitchFamily="2" charset="-122"/>
                <a:cs typeface="Times New Roman" panose="02020603050405020304" pitchFamily="18" charset="0"/>
              </a:rPr>
              <a:t>Escape</a:t>
            </a:r>
            <a:r>
              <a:rPr lang="zh-CN" altLang="en-US" sz="2100" b="1">
                <a:latin typeface="宋体" panose="02010600030101010101" pitchFamily="2" charset="-122"/>
                <a:cs typeface="Times New Roman" panose="02020603050405020304" pitchFamily="18" charset="0"/>
              </a:rPr>
              <a:t>键消息</a:t>
            </a:r>
          </a:p>
          <a:p>
            <a:pPr algn="just">
              <a:lnSpc>
                <a:spcPct val="120000"/>
              </a:lnSpc>
            </a:pPr>
            <a:r>
              <a:rPr lang="en-US" altLang="zh-CN" sz="2100" b="1">
                <a:latin typeface="宋体" panose="02010600030101010101" pitchFamily="2" charset="-122"/>
                <a:cs typeface="Times New Roman" panose="02020603050405020304" pitchFamily="18" charset="0"/>
              </a:rPr>
              <a:t>{MessageBox(hWnd,"</a:t>
            </a:r>
            <a:r>
              <a:rPr lang="zh-CN" altLang="en-US" sz="2100" b="1">
                <a:latin typeface="宋体" panose="02010600030101010101" pitchFamily="2" charset="-122"/>
                <a:cs typeface="Times New Roman" panose="02020603050405020304" pitchFamily="18" charset="0"/>
              </a:rPr>
              <a:t>您现在不能按</a:t>
            </a:r>
            <a:r>
              <a:rPr lang="en-US" altLang="zh-CN" sz="2100" b="1">
                <a:latin typeface="宋体" panose="02010600030101010101" pitchFamily="2" charset="-122"/>
                <a:cs typeface="Times New Roman" panose="02020603050405020304" pitchFamily="18" charset="0"/>
              </a:rPr>
              <a:t>ESC</a:t>
            </a:r>
            <a:r>
              <a:rPr lang="zh-CN" altLang="en-US" sz="2100" b="1">
                <a:latin typeface="宋体" panose="02010600030101010101" pitchFamily="2" charset="-122"/>
                <a:cs typeface="Times New Roman" panose="02020603050405020304" pitchFamily="18" charset="0"/>
              </a:rPr>
              <a:t>键，请继续其它操作</a:t>
            </a:r>
            <a:r>
              <a:rPr lang="en-US" altLang="zh-CN" sz="2100" b="1">
                <a:latin typeface="宋体" panose="02010600030101010101" pitchFamily="2" charset="-122"/>
                <a:cs typeface="Times New Roman" panose="02020603050405020304" pitchFamily="18" charset="0"/>
              </a:rPr>
              <a:t>",NULL,MB_OK);</a:t>
            </a:r>
          </a:p>
          <a:p>
            <a:pPr algn="just">
              <a:lnSpc>
                <a:spcPct val="120000"/>
              </a:lnSpc>
            </a:pPr>
            <a:r>
              <a:rPr lang="en-US" altLang="zh-CN" sz="2100" b="1">
                <a:latin typeface="宋体" panose="02010600030101010101" pitchFamily="2" charset="-122"/>
                <a:cs typeface="Times New Roman" panose="02020603050405020304" pitchFamily="18" charset="0"/>
              </a:rPr>
              <a:t>	break;</a:t>
            </a:r>
          </a:p>
          <a:p>
            <a:pPr algn="just">
              <a:lnSpc>
                <a:spcPct val="120000"/>
              </a:lnSpc>
            </a:pPr>
            <a:r>
              <a:rPr lang="en-US" altLang="zh-CN" sz="2100" b="1">
                <a:latin typeface="宋体" panose="02010600030101010101" pitchFamily="2" charset="-122"/>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5100" y="576263"/>
            <a:ext cx="9512300" cy="551973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lnSpc>
                <a:spcPct val="130000"/>
              </a:lnSpc>
            </a:pPr>
            <a:r>
              <a:rPr lang="en-US" altLang="zh-CN" sz="2100" b="1">
                <a:latin typeface="宋体" panose="02010600030101010101" pitchFamily="2" charset="-122"/>
                <a:cs typeface="Times New Roman" panose="02020603050405020304" pitchFamily="18" charset="0"/>
              </a:rPr>
              <a:t>if(nNumChar&gt;=BufSize) 	//</a:t>
            </a:r>
            <a:r>
              <a:rPr lang="zh-CN" altLang="en-US" sz="2100" b="1">
                <a:latin typeface="宋体" panose="02010600030101010101" pitchFamily="2" charset="-122"/>
                <a:cs typeface="Times New Roman" panose="02020603050405020304" pitchFamily="18" charset="0"/>
              </a:rPr>
              <a:t>如果写入的字符数超过缓冲区大小，则报警</a:t>
            </a:r>
          </a:p>
          <a:p>
            <a:pPr algn="just">
              <a:lnSpc>
                <a:spcPct val="130000"/>
              </a:lnSpc>
            </a:pPr>
            <a:r>
              <a:rPr lang="en-US" altLang="zh-CN" sz="2100" b="1">
                <a:latin typeface="宋体" panose="02010600030101010101" pitchFamily="2" charset="-122"/>
                <a:cs typeface="Times New Roman" panose="02020603050405020304" pitchFamily="18" charset="0"/>
              </a:rPr>
              <a:t>{MessageBox(hWnd,"</a:t>
            </a:r>
            <a:r>
              <a:rPr lang="zh-CN" altLang="en-US" sz="2100" b="1">
                <a:latin typeface="宋体" panose="02010600030101010101" pitchFamily="2" charset="-122"/>
                <a:cs typeface="Times New Roman" panose="02020603050405020304" pitchFamily="18" charset="0"/>
              </a:rPr>
              <a:t>缓冲区已满，不能再输入字符了</a:t>
            </a:r>
            <a:r>
              <a:rPr lang="en-US" altLang="zh-CN" sz="2100" b="1">
                <a:latin typeface="宋体" panose="02010600030101010101" pitchFamily="2" charset="-122"/>
                <a:cs typeface="Times New Roman" panose="02020603050405020304" pitchFamily="18" charset="0"/>
              </a:rPr>
              <a:t>\n</a:t>
            </a:r>
            <a:r>
              <a:rPr lang="zh-CN" altLang="en-US" sz="2100" b="1">
                <a:latin typeface="宋体" panose="02010600030101010101" pitchFamily="2" charset="-122"/>
                <a:cs typeface="Times New Roman" panose="02020603050405020304" pitchFamily="18" charset="0"/>
              </a:rPr>
              <a:t>若需要删除字符，</a:t>
            </a:r>
          </a:p>
          <a:p>
            <a:pPr algn="just">
              <a:lnSpc>
                <a:spcPct val="130000"/>
              </a:lnSpc>
            </a:pPr>
            <a:r>
              <a:rPr lang="zh-CN" altLang="en-US" sz="2100" b="1">
                <a:latin typeface="宋体" panose="02010600030101010101" pitchFamily="2" charset="-122"/>
                <a:cs typeface="Times New Roman" panose="02020603050405020304" pitchFamily="18" charset="0"/>
              </a:rPr>
              <a:t>请用</a:t>
            </a:r>
            <a:r>
              <a:rPr lang="en-US" altLang="zh-CN" sz="2100" b="1">
                <a:latin typeface="宋体" panose="02010600030101010101" pitchFamily="2" charset="-122"/>
                <a:cs typeface="Times New Roman" panose="02020603050405020304" pitchFamily="18" charset="0"/>
              </a:rPr>
              <a:t>BackSpace</a:t>
            </a:r>
            <a:r>
              <a:rPr lang="zh-CN" altLang="en-US" sz="2100" b="1">
                <a:latin typeface="宋体" panose="02010600030101010101" pitchFamily="2" charset="-122"/>
                <a:cs typeface="Times New Roman" panose="02020603050405020304" pitchFamily="18" charset="0"/>
              </a:rPr>
              <a:t>键</a:t>
            </a:r>
            <a:r>
              <a:rPr lang="en-US" altLang="zh-CN" sz="2100" b="1">
                <a:latin typeface="宋体" panose="02010600030101010101" pitchFamily="2" charset="-122"/>
                <a:cs typeface="Times New Roman" panose="02020603050405020304" pitchFamily="18" charset="0"/>
              </a:rPr>
              <a:t>",NULL,MB_OK);</a:t>
            </a:r>
          </a:p>
          <a:p>
            <a:pPr algn="just">
              <a:lnSpc>
                <a:spcPct val="130000"/>
              </a:lnSpc>
            </a:pPr>
            <a:r>
              <a:rPr lang="en-US" altLang="zh-CN" sz="2100" b="1">
                <a:latin typeface="宋体" panose="02010600030101010101" pitchFamily="2" charset="-122"/>
                <a:cs typeface="Times New Roman" panose="02020603050405020304" pitchFamily="18" charset="0"/>
              </a:rPr>
              <a:t>break;</a:t>
            </a:r>
          </a:p>
          <a:p>
            <a:pPr algn="just">
              <a:lnSpc>
                <a:spcPct val="130000"/>
              </a:lnSpc>
            </a:pPr>
            <a:r>
              <a:rPr lang="en-US" altLang="zh-CN" sz="2100" b="1">
                <a:latin typeface="宋体" panose="02010600030101010101" pitchFamily="2" charset="-122"/>
                <a:cs typeface="Times New Roman" panose="02020603050405020304" pitchFamily="18" charset="0"/>
              </a:rPr>
              <a:t>}</a:t>
            </a:r>
          </a:p>
          <a:p>
            <a:pPr algn="just">
              <a:lnSpc>
                <a:spcPct val="130000"/>
              </a:lnSpc>
            </a:pPr>
            <a:r>
              <a:rPr lang="en-US" altLang="zh-CN" sz="2100" b="1">
                <a:latin typeface="宋体" panose="02010600030101010101" pitchFamily="2" charset="-122"/>
                <a:cs typeface="Times New Roman" panose="02020603050405020304" pitchFamily="18" charset="0"/>
              </a:rPr>
              <a:t>for(x=nNumChar;x&gt;nArrayPos;x=x-1)</a:t>
            </a:r>
          </a:p>
          <a:p>
            <a:pPr algn="just">
              <a:lnSpc>
                <a:spcPct val="130000"/>
              </a:lnSpc>
            </a:pPr>
            <a:r>
              <a:rPr lang="en-US" altLang="zh-CN" sz="2100" b="1">
                <a:latin typeface="宋体" panose="02010600030101010101" pitchFamily="2" charset="-122"/>
                <a:cs typeface="Times New Roman" panose="02020603050405020304" pitchFamily="18" charset="0"/>
              </a:rPr>
              <a:t>	cCharBuf[x]=cCharBuf[x-1];</a:t>
            </a:r>
          </a:p>
          <a:p>
            <a:pPr algn="just">
              <a:lnSpc>
                <a:spcPct val="130000"/>
              </a:lnSpc>
            </a:pPr>
            <a:r>
              <a:rPr lang="en-US" altLang="zh-CN" sz="2100" b="1">
                <a:latin typeface="宋体" panose="02010600030101010101" pitchFamily="2" charset="-122"/>
                <a:cs typeface="Times New Roman" panose="02020603050405020304" pitchFamily="18" charset="0"/>
              </a:rPr>
              <a:t>	cCharBuf[nArrayPos]=(unsigned char)wParam;</a:t>
            </a:r>
          </a:p>
          <a:p>
            <a:pPr algn="just">
              <a:lnSpc>
                <a:spcPct val="130000"/>
              </a:lnSpc>
            </a:pPr>
            <a:r>
              <a:rPr lang="en-US" altLang="zh-CN" sz="2100" b="1">
                <a:latin typeface="宋体" panose="02010600030101010101" pitchFamily="2" charset="-122"/>
                <a:cs typeface="Times New Roman" panose="02020603050405020304" pitchFamily="18" charset="0"/>
              </a:rPr>
              <a:t>	nArrayPos=nArrayPos+1;</a:t>
            </a:r>
          </a:p>
          <a:p>
            <a:pPr algn="just">
              <a:lnSpc>
                <a:spcPct val="130000"/>
              </a:lnSpc>
            </a:pPr>
            <a:r>
              <a:rPr lang="en-US" altLang="zh-CN" sz="2100" b="1">
                <a:latin typeface="宋体" panose="02010600030101010101" pitchFamily="2" charset="-122"/>
                <a:cs typeface="Times New Roman" panose="02020603050405020304" pitchFamily="18" charset="0"/>
              </a:rPr>
              <a:t>	nNumChar=nNumChar+1;</a:t>
            </a:r>
          </a:p>
          <a:p>
            <a:pPr algn="just">
              <a:lnSpc>
                <a:spcPct val="130000"/>
              </a:lnSpc>
            </a:pPr>
            <a:r>
              <a:rPr lang="en-US" altLang="zh-CN" sz="2100" b="1">
                <a:latin typeface="宋体" panose="02010600030101010101" pitchFamily="2" charset="-122"/>
                <a:cs typeface="Times New Roman" panose="02020603050405020304" pitchFamily="18" charset="0"/>
              </a:rPr>
              <a:t>	InvalidateRect(hWnd,NULL,TRUE);</a:t>
            </a:r>
          </a:p>
          <a:p>
            <a:pPr algn="just">
              <a:lnSpc>
                <a:spcPct val="130000"/>
              </a:lnSpc>
            </a:pPr>
            <a:r>
              <a:rPr lang="en-US" altLang="zh-CN" sz="2100" b="1">
                <a:latin typeface="宋体" panose="02010600030101010101" pitchFamily="2" charset="-122"/>
                <a:cs typeface="Times New Roman" panose="02020603050405020304" pitchFamily="18" charset="0"/>
              </a:rPr>
              <a:t>	}</a:t>
            </a:r>
          </a:p>
          <a:p>
            <a:pPr>
              <a:lnSpc>
                <a:spcPct val="130000"/>
              </a:lnSpc>
            </a:pPr>
            <a:r>
              <a:rPr lang="en-US" altLang="zh-CN" sz="2100" b="1">
                <a:cs typeface="Times New Roman" panose="02020603050405020304" pitchFamily="18" charset="0"/>
              </a:rPr>
              <a:t>	break;</a:t>
            </a:r>
            <a:r>
              <a:rPr lang="en-US" altLang="zh-CN" sz="2100" b="1">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33400" y="381002"/>
            <a:ext cx="8828058" cy="6001643"/>
          </a:xfrm>
          <a:prstGeom prst="rect">
            <a:avLst/>
          </a:prstGeom>
          <a:solidFill>
            <a:srgbClr val="C1FFC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FF33CC"/>
                </a:solidFill>
                <a:latin typeface="宋体" panose="02010600030101010101" pitchFamily="2" charset="-122"/>
                <a:cs typeface="Times New Roman" panose="02020603050405020304" pitchFamily="18" charset="0"/>
              </a:rPr>
              <a:t>case WM_CREATE: 				//</a:t>
            </a:r>
            <a:r>
              <a:rPr lang="zh-CN" altLang="en-US" b="1">
                <a:solidFill>
                  <a:srgbClr val="FF33CC"/>
                </a:solidFill>
                <a:latin typeface="宋体" panose="02010600030101010101" pitchFamily="2" charset="-122"/>
                <a:cs typeface="Times New Roman" panose="02020603050405020304" pitchFamily="18" charset="0"/>
              </a:rPr>
              <a:t>处理窗口创建消息</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 hDC=GetDC(hWnd);</a:t>
            </a:r>
          </a:p>
          <a:p>
            <a:r>
              <a:rPr lang="en-US" altLang="zh-CN" b="1">
                <a:solidFill>
                  <a:srgbClr val="FF33CC"/>
                </a:solidFill>
                <a:latin typeface="宋体" panose="02010600030101010101" pitchFamily="2" charset="-122"/>
                <a:cs typeface="Times New Roman" panose="02020603050405020304" pitchFamily="18" charset="0"/>
              </a:rPr>
              <a:t>   GetTextMetrics(hDC,&amp;tm); 		//</a:t>
            </a:r>
            <a:r>
              <a:rPr lang="zh-CN" altLang="en-US" b="1">
                <a:solidFill>
                  <a:srgbClr val="FF33CC"/>
                </a:solidFill>
                <a:latin typeface="宋体" panose="02010600030101010101" pitchFamily="2" charset="-122"/>
                <a:cs typeface="Times New Roman" panose="02020603050405020304" pitchFamily="18" charset="0"/>
              </a:rPr>
              <a:t>获取字体信息</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nLnHeight=tm.tmHeight+tm.tmExternalLeading;</a:t>
            </a:r>
          </a:p>
          <a:p>
            <a:r>
              <a:rPr lang="en-US" altLang="zh-CN" b="1">
                <a:solidFill>
                  <a:srgbClr val="FF33CC"/>
                </a:solidFill>
                <a:latin typeface="宋体" panose="02010600030101010101" pitchFamily="2" charset="-122"/>
                <a:cs typeface="Times New Roman" panose="02020603050405020304" pitchFamily="18" charset="0"/>
              </a:rPr>
              <a:t>   nCharWidth=tm.tmAveCharWidth;</a:t>
            </a:r>
          </a:p>
          <a:p>
            <a:r>
              <a:rPr lang="en-US" altLang="zh-CN" b="1">
                <a:solidFill>
                  <a:srgbClr val="FF33CC"/>
                </a:solidFill>
                <a:latin typeface="宋体" panose="02010600030101010101" pitchFamily="2" charset="-122"/>
                <a:cs typeface="Times New Roman" panose="02020603050405020304" pitchFamily="18" charset="0"/>
              </a:rPr>
              <a:t>   ReleaseDC(hWnd,hDC);</a:t>
            </a:r>
          </a:p>
          <a:p>
            <a:r>
              <a:rPr lang="en-US" altLang="zh-CN" b="1">
                <a:solidFill>
                  <a:srgbClr val="FF33CC"/>
                </a:solidFill>
                <a:latin typeface="宋体" panose="02010600030101010101" pitchFamily="2" charset="-122"/>
                <a:cs typeface="Times New Roman" panose="02020603050405020304" pitchFamily="18" charset="0"/>
              </a:rPr>
              <a:t> }</a:t>
            </a:r>
          </a:p>
          <a:p>
            <a:r>
              <a:rPr lang="en-US" altLang="zh-CN" b="1">
                <a:solidFill>
                  <a:srgbClr val="FF33CC"/>
                </a:solidFill>
                <a:latin typeface="宋体" panose="02010600030101010101" pitchFamily="2" charset="-122"/>
                <a:cs typeface="Times New Roman" panose="02020603050405020304" pitchFamily="18" charset="0"/>
              </a:rPr>
              <a:t> break;</a:t>
            </a:r>
          </a:p>
          <a:p>
            <a:r>
              <a:rPr lang="en-US" altLang="zh-CN" b="1">
                <a:solidFill>
                  <a:srgbClr val="FF33CC"/>
                </a:solidFill>
                <a:latin typeface="宋体" panose="02010600030101010101" pitchFamily="2" charset="-122"/>
                <a:cs typeface="Times New Roman" panose="02020603050405020304" pitchFamily="18" charset="0"/>
              </a:rPr>
              <a:t>case WM_KEYDOWN: 			//</a:t>
            </a:r>
            <a:r>
              <a:rPr lang="zh-CN" altLang="en-US" b="1">
                <a:solidFill>
                  <a:srgbClr val="FF33CC"/>
                </a:solidFill>
                <a:latin typeface="宋体" panose="02010600030101010101" pitchFamily="2" charset="-122"/>
                <a:cs typeface="Times New Roman" panose="02020603050405020304" pitchFamily="18" charset="0"/>
              </a:rPr>
              <a:t>处理按下键消息</a:t>
            </a:r>
          </a:p>
          <a:p>
            <a:r>
              <a:rPr lang="en-US" altLang="zh-CN" b="1">
                <a:solidFill>
                  <a:srgbClr val="FF33CC"/>
                </a:solidFill>
                <a:latin typeface="宋体" panose="02010600030101010101" pitchFamily="2" charset="-122"/>
                <a:cs typeface="Times New Roman" panose="02020603050405020304" pitchFamily="18" charset="0"/>
              </a:rPr>
              <a:t>{switch(wParam)</a:t>
            </a:r>
          </a:p>
          <a:p>
            <a:r>
              <a:rPr lang="en-US" altLang="zh-CN" b="1">
                <a:solidFill>
                  <a:srgbClr val="FF33CC"/>
                </a:solidFill>
                <a:latin typeface="宋体" panose="02010600030101010101" pitchFamily="2" charset="-122"/>
                <a:cs typeface="Times New Roman" panose="02020603050405020304" pitchFamily="18" charset="0"/>
              </a:rPr>
              <a:t> {case VK_END: 			//</a:t>
            </a:r>
            <a:r>
              <a:rPr lang="zh-CN" altLang="en-US" b="1">
                <a:solidFill>
                  <a:srgbClr val="FF33CC"/>
                </a:solidFill>
                <a:latin typeface="宋体" panose="02010600030101010101" pitchFamily="2" charset="-122"/>
                <a:cs typeface="Times New Roman" panose="02020603050405020304" pitchFamily="18" charset="0"/>
              </a:rPr>
              <a:t>处理按下键为</a:t>
            </a:r>
            <a:r>
              <a:rPr lang="en-US" altLang="zh-CN" b="1">
                <a:solidFill>
                  <a:srgbClr val="FF33CC"/>
                </a:solidFill>
                <a:latin typeface="宋体" panose="02010600030101010101" pitchFamily="2" charset="-122"/>
                <a:cs typeface="Times New Roman" panose="02020603050405020304" pitchFamily="18" charset="0"/>
              </a:rPr>
              <a:t>End</a:t>
            </a:r>
            <a:r>
              <a:rPr lang="zh-CN" altLang="en-US" b="1">
                <a:solidFill>
                  <a:srgbClr val="FF33CC"/>
                </a:solidFill>
                <a:latin typeface="宋体" panose="02010600030101010101" pitchFamily="2" charset="-122"/>
                <a:cs typeface="Times New Roman" panose="02020603050405020304" pitchFamily="18" charset="0"/>
              </a:rPr>
              <a:t>时的消息</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nArrayPos=nNumChar;	//</a:t>
            </a:r>
            <a:r>
              <a:rPr lang="zh-CN" altLang="en-US" b="1">
                <a:solidFill>
                  <a:srgbClr val="FF33CC"/>
                </a:solidFill>
                <a:latin typeface="宋体" panose="02010600030101010101" pitchFamily="2" charset="-122"/>
                <a:cs typeface="Times New Roman" panose="02020603050405020304" pitchFamily="18" charset="0"/>
              </a:rPr>
              <a:t>输入位置从本行的末尾开始</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break;</a:t>
            </a:r>
          </a:p>
          <a:p>
            <a:r>
              <a:rPr lang="en-US" altLang="zh-CN" b="1">
                <a:solidFill>
                  <a:srgbClr val="FF33CC"/>
                </a:solidFill>
                <a:latin typeface="宋体" panose="02010600030101010101" pitchFamily="2" charset="-122"/>
                <a:cs typeface="Times New Roman" panose="02020603050405020304" pitchFamily="18" charset="0"/>
              </a:rPr>
              <a:t>  case VK_HOME:			//</a:t>
            </a:r>
            <a:r>
              <a:rPr lang="zh-CN" altLang="en-US" b="1">
                <a:solidFill>
                  <a:srgbClr val="FF33CC"/>
                </a:solidFill>
                <a:latin typeface="宋体" panose="02010600030101010101" pitchFamily="2" charset="-122"/>
                <a:cs typeface="Times New Roman" panose="02020603050405020304" pitchFamily="18" charset="0"/>
              </a:rPr>
              <a:t>处理按下键为</a:t>
            </a:r>
            <a:r>
              <a:rPr lang="en-US" altLang="zh-CN" b="1">
                <a:solidFill>
                  <a:srgbClr val="FF33CC"/>
                </a:solidFill>
                <a:latin typeface="宋体" panose="02010600030101010101" pitchFamily="2" charset="-122"/>
                <a:cs typeface="Times New Roman" panose="02020603050405020304" pitchFamily="18" charset="0"/>
              </a:rPr>
              <a:t>Home</a:t>
            </a:r>
            <a:r>
              <a:rPr lang="zh-CN" altLang="en-US" b="1">
                <a:solidFill>
                  <a:srgbClr val="FF33CC"/>
                </a:solidFill>
                <a:latin typeface="宋体" panose="02010600030101010101" pitchFamily="2" charset="-122"/>
                <a:cs typeface="Times New Roman" panose="02020603050405020304" pitchFamily="18" charset="0"/>
              </a:rPr>
              <a:t>时的消息</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nArrayPos=0;		//</a:t>
            </a:r>
            <a:r>
              <a:rPr lang="zh-CN" altLang="en-US" b="1">
                <a:solidFill>
                  <a:srgbClr val="FF33CC"/>
                </a:solidFill>
                <a:latin typeface="宋体" panose="02010600030101010101" pitchFamily="2" charset="-122"/>
                <a:cs typeface="Times New Roman" panose="02020603050405020304" pitchFamily="18" charset="0"/>
              </a:rPr>
              <a:t>输入位置为本行的起始位置</a:t>
            </a:r>
          </a:p>
          <a:p>
            <a:r>
              <a:rPr lang="zh-CN" altLang="en-US" b="1">
                <a:solidFill>
                  <a:srgbClr val="FF33CC"/>
                </a:solidFill>
                <a:latin typeface="宋体" panose="02010600030101010101" pitchFamily="2" charset="-122"/>
                <a:cs typeface="Times New Roman" panose="02020603050405020304" pitchFamily="18" charset="0"/>
              </a:rPr>
              <a:t>	</a:t>
            </a:r>
            <a:r>
              <a:rPr lang="en-US" altLang="zh-CN" b="1">
                <a:solidFill>
                  <a:srgbClr val="FF33CC"/>
                </a:solidFill>
                <a:latin typeface="宋体" panose="02010600030101010101" pitchFamily="2" charset="-122"/>
                <a:cs typeface="Times New Roman" panose="02020603050405020304" pitchFamily="18" charset="0"/>
              </a:rPr>
              <a:t>break;</a:t>
            </a:r>
            <a:endParaRPr lang="en-US" altLang="zh-CN" b="1">
              <a:solidFill>
                <a:srgbClr val="FF33CC"/>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28600" y="144465"/>
            <a:ext cx="9448800" cy="6632585"/>
          </a:xfrm>
          <a:prstGeom prst="rect">
            <a:avLst/>
          </a:prstGeom>
          <a:solidFill>
            <a:srgbClr val="C1FFC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case VK_DELETE:			//</a:t>
            </a:r>
            <a:r>
              <a:rPr lang="zh-CN" altLang="en-US" sz="2000" b="1">
                <a:solidFill>
                  <a:srgbClr val="FF33CC"/>
                </a:solidFill>
                <a:latin typeface="Arial Narrow" panose="020B0606020202030204" pitchFamily="34" charset="0"/>
                <a:cs typeface="Times New Roman" panose="02020603050405020304" pitchFamily="18" charset="0"/>
              </a:rPr>
              <a:t>处理按下键为</a:t>
            </a:r>
            <a:r>
              <a:rPr lang="en-US" altLang="zh-CN" sz="2000" b="1">
                <a:solidFill>
                  <a:srgbClr val="FF33CC"/>
                </a:solidFill>
                <a:latin typeface="Arial Narrow" panose="020B0606020202030204" pitchFamily="34" charset="0"/>
                <a:cs typeface="Times New Roman" panose="02020603050405020304" pitchFamily="18" charset="0"/>
              </a:rPr>
              <a:t>Delete</a:t>
            </a:r>
            <a:r>
              <a:rPr lang="zh-CN" altLang="en-US" sz="2000" b="1">
                <a:solidFill>
                  <a:srgbClr val="FF33CC"/>
                </a:solidFill>
                <a:latin typeface="Arial Narrow" panose="020B0606020202030204" pitchFamily="34" charset="0"/>
                <a:cs typeface="Times New Roman" panose="02020603050405020304" pitchFamily="18" charset="0"/>
              </a:rPr>
              <a:t>时的消息</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if(nArrayPos==nNumChar) //</a:t>
            </a:r>
            <a:r>
              <a:rPr lang="zh-CN" altLang="en-US" sz="2000" b="1">
                <a:solidFill>
                  <a:srgbClr val="FF33CC"/>
                </a:solidFill>
                <a:latin typeface="Arial Narrow" panose="020B0606020202030204" pitchFamily="34" charset="0"/>
                <a:cs typeface="Times New Roman" panose="02020603050405020304" pitchFamily="18" charset="0"/>
              </a:rPr>
              <a:t>输入位置处于本行的末尾</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MessageBox(hWnd,"</a:t>
            </a:r>
            <a:r>
              <a:rPr lang="zh-CN" altLang="en-US" sz="2000" b="1">
                <a:solidFill>
                  <a:srgbClr val="FF33CC"/>
                </a:solidFill>
                <a:latin typeface="Arial Narrow" panose="020B0606020202030204" pitchFamily="34" charset="0"/>
                <a:cs typeface="Times New Roman" panose="02020603050405020304" pitchFamily="18" charset="0"/>
              </a:rPr>
              <a:t>缓冲区已空，没有字符可供删除</a:t>
            </a:r>
            <a:r>
              <a:rPr lang="en-US" altLang="zh-CN" sz="2000" b="1">
                <a:solidFill>
                  <a:srgbClr val="FF33CC"/>
                </a:solidFill>
                <a:latin typeface="Arial Narrow" panose="020B0606020202030204" pitchFamily="34" charset="0"/>
                <a:cs typeface="Times New Roman" panose="02020603050405020304" pitchFamily="18" charset="0"/>
              </a:rPr>
              <a:t>",NULL,MB_OK);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else</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 for(x=nArrayPos;x&lt;nNumChar;x=x+1)</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cCharBuf[x]=cCharBuf[x+1];	//</a:t>
            </a:r>
            <a:r>
              <a:rPr lang="zh-CN" altLang="en-US" sz="2000" b="1">
                <a:solidFill>
                  <a:srgbClr val="FF33CC"/>
                </a:solidFill>
                <a:latin typeface="Arial Narrow" panose="020B0606020202030204" pitchFamily="34" charset="0"/>
                <a:cs typeface="Times New Roman" panose="02020603050405020304" pitchFamily="18" charset="0"/>
              </a:rPr>
              <a:t>每删除一个字符，总字符数减</a:t>
            </a:r>
            <a:r>
              <a:rPr lang="en-US" altLang="zh-CN" sz="2000" b="1">
                <a:solidFill>
                  <a:srgbClr val="FF33CC"/>
                </a:solidFill>
                <a:latin typeface="Arial Narrow" panose="020B0606020202030204" pitchFamily="34" charset="0"/>
                <a:cs typeface="Times New Roman" panose="02020603050405020304" pitchFamily="18" charset="0"/>
              </a:rPr>
              <a:t>1</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nNumChar=nNumChar-1;</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InvalidateRect(hWnd,NULL,TRUE); //</a:t>
            </a:r>
            <a:r>
              <a:rPr lang="zh-CN" altLang="en-US" sz="2000" b="1">
                <a:solidFill>
                  <a:srgbClr val="FF33CC"/>
                </a:solidFill>
                <a:latin typeface="Arial Narrow" panose="020B0606020202030204" pitchFamily="34" charset="0"/>
                <a:cs typeface="Times New Roman" panose="02020603050405020304" pitchFamily="18" charset="0"/>
              </a:rPr>
              <a:t>用户区刷新</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break;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case VK_LEFT: 				//</a:t>
            </a:r>
            <a:r>
              <a:rPr lang="zh-CN" altLang="en-US" sz="2000" b="1">
                <a:solidFill>
                  <a:srgbClr val="FF33CC"/>
                </a:solidFill>
                <a:latin typeface="Arial Narrow" panose="020B0606020202030204" pitchFamily="34" charset="0"/>
                <a:cs typeface="Times New Roman" panose="02020603050405020304" pitchFamily="18" charset="0"/>
              </a:rPr>
              <a:t>处理按下左方向键时的消息</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if(nArrayPos&gt;0)</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nArrayPos=nArrayPos-1; //</a:t>
            </a:r>
            <a:r>
              <a:rPr lang="zh-CN" altLang="en-US" sz="2000" b="1">
                <a:solidFill>
                  <a:srgbClr val="FF33CC"/>
                </a:solidFill>
                <a:latin typeface="Arial Narrow" panose="020B0606020202030204" pitchFamily="34" charset="0"/>
                <a:cs typeface="Times New Roman" panose="02020603050405020304" pitchFamily="18" charset="0"/>
              </a:rPr>
              <a:t>当前输入位置往前移一个位置</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else				</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MessageBox(hWnd,"</a:t>
            </a:r>
            <a:r>
              <a:rPr lang="zh-CN" altLang="en-US" sz="2000" b="1">
                <a:solidFill>
                  <a:srgbClr val="FF33CC"/>
                </a:solidFill>
                <a:latin typeface="Arial Narrow" panose="020B0606020202030204" pitchFamily="34" charset="0"/>
                <a:cs typeface="Times New Roman" panose="02020603050405020304" pitchFamily="18" charset="0"/>
              </a:rPr>
              <a:t>您已经移动到起始位置，不能再往左移动了</a:t>
            </a:r>
            <a:r>
              <a:rPr lang="en-US" altLang="zh-CN" sz="2000" b="1">
                <a:solidFill>
                  <a:srgbClr val="FF33CC"/>
                </a:solidFill>
                <a:latin typeface="Arial Narrow" panose="020B0606020202030204" pitchFamily="34" charset="0"/>
                <a:cs typeface="Times New Roman" panose="02020603050405020304" pitchFamily="18" charset="0"/>
              </a:rPr>
              <a:t>",NULL,MB_OK);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break;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case VK_RIGHT://</a:t>
            </a:r>
            <a:r>
              <a:rPr lang="zh-CN" altLang="en-US" sz="2000" b="1">
                <a:solidFill>
                  <a:srgbClr val="FF33CC"/>
                </a:solidFill>
                <a:latin typeface="Arial Narrow" panose="020B0606020202030204" pitchFamily="34" charset="0"/>
                <a:cs typeface="Times New Roman" panose="02020603050405020304" pitchFamily="18" charset="0"/>
              </a:rPr>
              <a:t>处理按下右方向键时的消息</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if(nArrayPos&lt;nNumChar)//</a:t>
            </a:r>
            <a:r>
              <a:rPr lang="zh-CN" altLang="en-US" sz="2000" b="1">
                <a:solidFill>
                  <a:srgbClr val="FF33CC"/>
                </a:solidFill>
                <a:latin typeface="Arial Narrow" panose="020B0606020202030204" pitchFamily="34" charset="0"/>
                <a:cs typeface="Times New Roman" panose="02020603050405020304" pitchFamily="18" charset="0"/>
              </a:rPr>
              <a:t>若当前位置未到缓冲区的末尾，可向右移动</a:t>
            </a:r>
          </a:p>
          <a:p>
            <a:pPr>
              <a:lnSpc>
                <a:spcPct val="85000"/>
              </a:lnSpc>
            </a:pPr>
            <a:r>
              <a:rPr lang="zh-CN" altLang="en-US" sz="2000" b="1">
                <a:solidFill>
                  <a:srgbClr val="FF33CC"/>
                </a:solidFill>
                <a:latin typeface="Arial Narrow" panose="020B0606020202030204" pitchFamily="34" charset="0"/>
                <a:cs typeface="Times New Roman" panose="02020603050405020304" pitchFamily="18" charset="0"/>
              </a:rPr>
              <a:t>   </a:t>
            </a:r>
            <a:r>
              <a:rPr lang="en-US" altLang="zh-CN" sz="2000" b="1">
                <a:solidFill>
                  <a:srgbClr val="FF33CC"/>
                </a:solidFill>
                <a:latin typeface="Arial Narrow" panose="020B0606020202030204" pitchFamily="34" charset="0"/>
                <a:cs typeface="Times New Roman" panose="02020603050405020304" pitchFamily="18" charset="0"/>
              </a:rPr>
              <a:t>nArrayPos=nArrayPos+1;</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else</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MessageBox(hWnd,"</a:t>
            </a:r>
            <a:r>
              <a:rPr lang="zh-CN" altLang="en-US" sz="2000" b="1">
                <a:solidFill>
                  <a:srgbClr val="FF33CC"/>
                </a:solidFill>
                <a:latin typeface="Arial Narrow" panose="020B0606020202030204" pitchFamily="34" charset="0"/>
                <a:cs typeface="Times New Roman" panose="02020603050405020304" pitchFamily="18" charset="0"/>
              </a:rPr>
              <a:t>已经到缓冲区的末尾</a:t>
            </a:r>
            <a:r>
              <a:rPr lang="en-US" altLang="zh-CN" sz="2000" b="1">
                <a:solidFill>
                  <a:srgbClr val="FF33CC"/>
                </a:solidFill>
                <a:latin typeface="Arial Narrow" panose="020B0606020202030204" pitchFamily="34" charset="0"/>
                <a:cs typeface="Times New Roman" panose="02020603050405020304" pitchFamily="18" charset="0"/>
              </a:rPr>
              <a:t>,</a:t>
            </a:r>
            <a:r>
              <a:rPr lang="zh-CN" altLang="en-US" sz="2000" b="1">
                <a:solidFill>
                  <a:srgbClr val="FF33CC"/>
                </a:solidFill>
                <a:latin typeface="Arial Narrow" panose="020B0606020202030204" pitchFamily="34" charset="0"/>
                <a:cs typeface="Times New Roman" panose="02020603050405020304" pitchFamily="18" charset="0"/>
              </a:rPr>
              <a:t>不能再向右移动了</a:t>
            </a:r>
            <a:r>
              <a:rPr lang="en-US" altLang="zh-CN" sz="2000" b="1">
                <a:solidFill>
                  <a:srgbClr val="FF33CC"/>
                </a:solidFill>
                <a:latin typeface="Arial Narrow" panose="020B0606020202030204" pitchFamily="34" charset="0"/>
                <a:cs typeface="Times New Roman" panose="02020603050405020304" pitchFamily="18" charset="0"/>
              </a:rPr>
              <a:t>",NULL,MB_OK);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break;</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 }</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a:t>
            </a:r>
          </a:p>
          <a:p>
            <a:pPr>
              <a:lnSpc>
                <a:spcPct val="85000"/>
              </a:lnSpc>
            </a:pPr>
            <a:r>
              <a:rPr lang="en-US" altLang="zh-CN" sz="2000" b="1">
                <a:solidFill>
                  <a:srgbClr val="FF33CC"/>
                </a:solidFill>
                <a:latin typeface="Arial Narrow" panose="020B0606020202030204" pitchFamily="34" charset="0"/>
                <a:cs typeface="Times New Roman" panose="02020603050405020304" pitchFamily="18" charset="0"/>
              </a:rPr>
              <a:t>break;</a:t>
            </a:r>
            <a:r>
              <a:rPr lang="en-US" altLang="zh-CN" sz="2000" b="1">
                <a:solidFill>
                  <a:srgbClr val="FF33CC"/>
                </a:solidFill>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228600" y="609602"/>
            <a:ext cx="9448800" cy="5373779"/>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lnSpc>
                <a:spcPct val="110000"/>
              </a:lnSpc>
            </a:pPr>
            <a:r>
              <a:rPr lang="en-US" altLang="zh-CN" b="1">
                <a:latin typeface="Arial Narrow" panose="020B0606020202030204" pitchFamily="34" charset="0"/>
                <a:cs typeface="Times New Roman" panose="02020603050405020304" pitchFamily="18" charset="0"/>
              </a:rPr>
              <a:t>case WM_PAINT: 					//</a:t>
            </a:r>
            <a:r>
              <a:rPr lang="zh-CN" altLang="en-US" b="1">
                <a:latin typeface="Arial Narrow" panose="020B0606020202030204" pitchFamily="34" charset="0"/>
                <a:cs typeface="Times New Roman" panose="02020603050405020304" pitchFamily="18" charset="0"/>
              </a:rPr>
              <a:t>处理重画消息</a:t>
            </a:r>
          </a:p>
          <a:p>
            <a:pPr algn="just">
              <a:lnSpc>
                <a:spcPct val="110000"/>
              </a:lnSpc>
            </a:pPr>
            <a:r>
              <a:rPr lang="zh-CN" altLang="en-US" b="1">
                <a:latin typeface="Arial Narrow" panose="020B0606020202030204" pitchFamily="34" charset="0"/>
                <a:cs typeface="Times New Roman" panose="02020603050405020304" pitchFamily="18" charset="0"/>
              </a:rPr>
              <a:t>  </a:t>
            </a:r>
            <a:r>
              <a:rPr lang="en-US" altLang="zh-CN" b="1">
                <a:latin typeface="Arial Narrow" panose="020B0606020202030204" pitchFamily="34" charset="0"/>
                <a:cs typeface="Times New Roman" panose="02020603050405020304" pitchFamily="18" charset="0"/>
              </a:rPr>
              <a:t>hDC=BeginPaint(hWnd,&amp;PtStr);</a:t>
            </a:r>
          </a:p>
          <a:p>
            <a:pPr algn="just">
              <a:lnSpc>
                <a:spcPct val="110000"/>
              </a:lnSpc>
            </a:pPr>
            <a:r>
              <a:rPr lang="en-US" altLang="zh-CN" b="1">
                <a:latin typeface="Arial Narrow" panose="020B0606020202030204" pitchFamily="34" charset="0"/>
                <a:cs typeface="Times New Roman" panose="02020603050405020304" pitchFamily="18" charset="0"/>
              </a:rPr>
              <a:t>  TextOut(hDC,nCharWidth,nLnHeight,cCharBuf,nNumChar); //</a:t>
            </a:r>
            <a:r>
              <a:rPr lang="zh-CN" altLang="en-US" b="1">
                <a:latin typeface="Arial Narrow" panose="020B0606020202030204" pitchFamily="34" charset="0"/>
                <a:cs typeface="Times New Roman" panose="02020603050405020304" pitchFamily="18" charset="0"/>
              </a:rPr>
              <a:t>输出文本</a:t>
            </a:r>
          </a:p>
          <a:p>
            <a:pPr algn="just">
              <a:lnSpc>
                <a:spcPct val="110000"/>
              </a:lnSpc>
            </a:pPr>
            <a:r>
              <a:rPr lang="zh-CN" altLang="en-US" b="1">
                <a:latin typeface="Arial Narrow" panose="020B0606020202030204" pitchFamily="34" charset="0"/>
                <a:cs typeface="Times New Roman" panose="02020603050405020304" pitchFamily="18" charset="0"/>
              </a:rPr>
              <a:t>  </a:t>
            </a:r>
            <a:r>
              <a:rPr lang="en-US" altLang="zh-CN" b="1">
                <a:latin typeface="Arial Narrow" panose="020B0606020202030204" pitchFamily="34" charset="0"/>
                <a:cs typeface="Times New Roman" panose="02020603050405020304" pitchFamily="18" charset="0"/>
              </a:rPr>
              <a:t>EndPaint(hWnd,&amp;PtStr);</a:t>
            </a:r>
          </a:p>
          <a:p>
            <a:pPr algn="just">
              <a:lnSpc>
                <a:spcPct val="110000"/>
              </a:lnSpc>
            </a:pPr>
            <a:r>
              <a:rPr lang="en-US" altLang="zh-CN" b="1">
                <a:latin typeface="Arial Narrow" panose="020B0606020202030204" pitchFamily="34" charset="0"/>
                <a:cs typeface="Times New Roman" panose="02020603050405020304" pitchFamily="18" charset="0"/>
              </a:rPr>
              <a:t>  break;</a:t>
            </a:r>
          </a:p>
          <a:p>
            <a:pPr algn="just">
              <a:lnSpc>
                <a:spcPct val="110000"/>
              </a:lnSpc>
            </a:pPr>
            <a:r>
              <a:rPr lang="en-US" altLang="zh-CN" b="1">
                <a:latin typeface="Arial Narrow" panose="020B0606020202030204" pitchFamily="34" charset="0"/>
                <a:cs typeface="Times New Roman" panose="02020603050405020304" pitchFamily="18" charset="0"/>
              </a:rPr>
              <a:t>case WM_DESTROY: 				//</a:t>
            </a:r>
            <a:r>
              <a:rPr lang="zh-CN" altLang="en-US" b="1">
                <a:latin typeface="Arial Narrow" panose="020B0606020202030204" pitchFamily="34" charset="0"/>
                <a:cs typeface="Times New Roman" panose="02020603050405020304" pitchFamily="18" charset="0"/>
              </a:rPr>
              <a:t>处理结束应用程序消息</a:t>
            </a:r>
          </a:p>
          <a:p>
            <a:pPr algn="just">
              <a:lnSpc>
                <a:spcPct val="110000"/>
              </a:lnSpc>
            </a:pPr>
            <a:r>
              <a:rPr lang="zh-CN" altLang="en-US" b="1">
                <a:latin typeface="Arial Narrow" panose="020B0606020202030204" pitchFamily="34" charset="0"/>
                <a:cs typeface="Times New Roman" panose="02020603050405020304" pitchFamily="18" charset="0"/>
              </a:rPr>
              <a:t>  </a:t>
            </a:r>
            <a:r>
              <a:rPr lang="en-US" altLang="zh-CN" b="1">
                <a:latin typeface="Arial Narrow" panose="020B0606020202030204" pitchFamily="34" charset="0"/>
                <a:cs typeface="Times New Roman" panose="02020603050405020304" pitchFamily="18" charset="0"/>
              </a:rPr>
              <a:t>PostQuitMessage(0);				//</a:t>
            </a:r>
            <a:r>
              <a:rPr lang="zh-CN" altLang="en-US" b="1">
                <a:latin typeface="Arial Narrow" panose="020B0606020202030204" pitchFamily="34" charset="0"/>
                <a:cs typeface="Times New Roman" panose="02020603050405020304" pitchFamily="18" charset="0"/>
              </a:rPr>
              <a:t>结束应用程序</a:t>
            </a:r>
          </a:p>
          <a:p>
            <a:pPr algn="just">
              <a:lnSpc>
                <a:spcPct val="110000"/>
              </a:lnSpc>
            </a:pPr>
            <a:r>
              <a:rPr lang="zh-CN" altLang="en-US" b="1">
                <a:latin typeface="Arial Narrow" panose="020B0606020202030204" pitchFamily="34" charset="0"/>
                <a:cs typeface="Times New Roman" panose="02020603050405020304" pitchFamily="18" charset="0"/>
              </a:rPr>
              <a:t>  </a:t>
            </a:r>
            <a:r>
              <a:rPr lang="en-US" altLang="zh-CN" b="1">
                <a:latin typeface="Arial Narrow" panose="020B0606020202030204" pitchFamily="34" charset="0"/>
                <a:cs typeface="Times New Roman" panose="02020603050405020304" pitchFamily="18" charset="0"/>
              </a:rPr>
              <a:t>break;</a:t>
            </a:r>
          </a:p>
          <a:p>
            <a:pPr algn="just">
              <a:lnSpc>
                <a:spcPct val="110000"/>
              </a:lnSpc>
            </a:pPr>
            <a:r>
              <a:rPr lang="en-US" altLang="zh-CN" b="1">
                <a:latin typeface="Arial Narrow" panose="020B0606020202030204" pitchFamily="34" charset="0"/>
                <a:cs typeface="Times New Roman" panose="02020603050405020304" pitchFamily="18" charset="0"/>
              </a:rPr>
              <a:t>default:						//</a:t>
            </a:r>
            <a:r>
              <a:rPr lang="zh-CN" altLang="en-US" b="1">
                <a:latin typeface="Arial Narrow" panose="020B0606020202030204" pitchFamily="34" charset="0"/>
                <a:cs typeface="Times New Roman" panose="02020603050405020304" pitchFamily="18" charset="0"/>
              </a:rPr>
              <a:t>其他消息处理程序</a:t>
            </a:r>
          </a:p>
          <a:p>
            <a:pPr algn="just">
              <a:lnSpc>
                <a:spcPct val="110000"/>
              </a:lnSpc>
            </a:pPr>
            <a:r>
              <a:rPr lang="zh-CN" altLang="en-US" b="1">
                <a:latin typeface="Arial Narrow" panose="020B0606020202030204" pitchFamily="34" charset="0"/>
                <a:cs typeface="Times New Roman" panose="02020603050405020304" pitchFamily="18" charset="0"/>
              </a:rPr>
              <a:t>  </a:t>
            </a:r>
            <a:r>
              <a:rPr lang="en-US" altLang="zh-CN" b="1">
                <a:latin typeface="Arial Narrow" panose="020B0606020202030204" pitchFamily="34" charset="0"/>
                <a:cs typeface="Times New Roman" panose="02020603050405020304" pitchFamily="18" charset="0"/>
              </a:rPr>
              <a:t>return(DefWindowProc(hWnd,iMessage,wParam,lParam)) ;</a:t>
            </a:r>
          </a:p>
          <a:p>
            <a:pPr algn="just">
              <a:lnSpc>
                <a:spcPct val="110000"/>
              </a:lnSpc>
            </a:pPr>
            <a:r>
              <a:rPr lang="en-US" altLang="zh-CN" b="1">
                <a:latin typeface="Arial Narrow" panose="020B0606020202030204" pitchFamily="34" charset="0"/>
                <a:cs typeface="Times New Roman" panose="02020603050405020304" pitchFamily="18" charset="0"/>
              </a:rPr>
              <a:t> }</a:t>
            </a:r>
          </a:p>
          <a:p>
            <a:pPr algn="just">
              <a:lnSpc>
                <a:spcPct val="110000"/>
              </a:lnSpc>
            </a:pPr>
            <a:r>
              <a:rPr lang="en-US" altLang="zh-CN" b="1">
                <a:latin typeface="Arial Narrow" panose="020B0606020202030204" pitchFamily="34" charset="0"/>
                <a:cs typeface="Times New Roman" panose="02020603050405020304" pitchFamily="18" charset="0"/>
              </a:rPr>
              <a:t> return 0;</a:t>
            </a:r>
          </a:p>
          <a:p>
            <a:pPr algn="just">
              <a:lnSpc>
                <a:spcPct val="110000"/>
              </a:lnSpc>
            </a:pPr>
            <a:r>
              <a:rPr lang="en-US" altLang="zh-CN" b="1">
                <a:latin typeface="Arial Narrow" panose="020B0606020202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30188" y="103188"/>
            <a:ext cx="5543505" cy="5847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200" b="1" dirty="0" smtClean="0">
                <a:solidFill>
                  <a:schemeClr val="accent2"/>
                </a:solidFill>
                <a:latin typeface="楷体_GB2312" pitchFamily="49" charset="-122"/>
                <a:ea typeface="楷体_GB2312" pitchFamily="49" charset="-122"/>
              </a:rPr>
              <a:t>5.3 </a:t>
            </a:r>
            <a:r>
              <a:rPr lang="zh-CN" altLang="en-US" sz="3200" b="1" dirty="0">
                <a:solidFill>
                  <a:schemeClr val="accent2"/>
                </a:solidFill>
                <a:latin typeface="楷体_GB2312" pitchFamily="49" charset="-122"/>
                <a:ea typeface="楷体_GB2312" pitchFamily="49" charset="-122"/>
              </a:rPr>
              <a:t>鼠标在应用程序中的应用</a:t>
            </a:r>
          </a:p>
        </p:txBody>
      </p:sp>
      <p:sp>
        <p:nvSpPr>
          <p:cNvPr id="32771" name="Text Box 3"/>
          <p:cNvSpPr txBox="1">
            <a:spLocks noChangeArrowheads="1"/>
          </p:cNvSpPr>
          <p:nvPr/>
        </p:nvSpPr>
        <p:spPr bwMode="auto">
          <a:xfrm>
            <a:off x="165100" y="692696"/>
            <a:ext cx="9575800" cy="830997"/>
          </a:xfrm>
          <a:prstGeom prst="rect">
            <a:avLst/>
          </a:prstGeom>
          <a:solidFill>
            <a:srgbClr val="CCE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1" hangingPunct="1"/>
            <a:r>
              <a:rPr lang="zh-CN" altLang="en-US" b="1" dirty="0"/>
              <a:t>        鼠标作为定位输入设备，通过鼠标单击、双击和拖动功能，用户可以很容易地操作基于</a:t>
            </a:r>
            <a:r>
              <a:rPr lang="en-US" altLang="zh-CN" b="1" dirty="0"/>
              <a:t>Windows</a:t>
            </a:r>
            <a:r>
              <a:rPr lang="zh-CN" altLang="en-US" b="1" dirty="0"/>
              <a:t>图形界面的应用程序。</a:t>
            </a:r>
          </a:p>
        </p:txBody>
      </p:sp>
      <p:sp>
        <p:nvSpPr>
          <p:cNvPr id="32773" name="Text Box 5"/>
          <p:cNvSpPr txBox="1">
            <a:spLocks noChangeArrowheads="1"/>
          </p:cNvSpPr>
          <p:nvPr/>
        </p:nvSpPr>
        <p:spPr bwMode="auto">
          <a:xfrm>
            <a:off x="165100" y="1556792"/>
            <a:ext cx="9575800" cy="83099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1" dirty="0"/>
              <a:t>         Windows</a:t>
            </a:r>
            <a:r>
              <a:rPr lang="zh-CN" altLang="en-US" b="1" dirty="0"/>
              <a:t>中通过光标来指示当前鼠标的位置，在</a:t>
            </a:r>
            <a:r>
              <a:rPr lang="en-US" altLang="zh-CN" b="1" dirty="0"/>
              <a:t>Windows</a:t>
            </a:r>
            <a:r>
              <a:rPr lang="zh-CN" altLang="en-US" b="1" dirty="0"/>
              <a:t>操作系统中预定义了几种光标，并</a:t>
            </a:r>
            <a:r>
              <a:rPr lang="zh-CN" altLang="en-US" b="1" dirty="0" smtClean="0"/>
              <a:t>在</a:t>
            </a:r>
            <a:r>
              <a:rPr lang="en-US" altLang="zh-CN" b="1" dirty="0" err="1" smtClean="0"/>
              <a:t>afxwin.h</a:t>
            </a:r>
            <a:r>
              <a:rPr lang="zh-CN" altLang="en-US" b="1" dirty="0"/>
              <a:t>头文件中加以定义，</a:t>
            </a:r>
          </a:p>
        </p:txBody>
      </p:sp>
      <p:graphicFrame>
        <p:nvGraphicFramePr>
          <p:cNvPr id="2" name="表格 1"/>
          <p:cNvGraphicFramePr>
            <a:graphicFrameLocks noGrp="1"/>
          </p:cNvGraphicFramePr>
          <p:nvPr>
            <p:extLst>
              <p:ext uri="{D42A27DB-BD31-4B8C-83A1-F6EECF244321}">
                <p14:modId xmlns:p14="http://schemas.microsoft.com/office/powerpoint/2010/main" val="1252955233"/>
              </p:ext>
            </p:extLst>
          </p:nvPr>
        </p:nvGraphicFramePr>
        <p:xfrm>
          <a:off x="1136576" y="2435058"/>
          <a:ext cx="7945710" cy="4311645"/>
        </p:xfrm>
        <a:graphic>
          <a:graphicData uri="http://schemas.openxmlformats.org/drawingml/2006/table">
            <a:tbl>
              <a:tblPr>
                <a:tableStyleId>{5940675A-B579-460E-94D1-54222C63F5DA}</a:tableStyleId>
              </a:tblPr>
              <a:tblGrid>
                <a:gridCol w="3097481">
                  <a:extLst>
                    <a:ext uri="{9D8B030D-6E8A-4147-A177-3AD203B41FA5}">
                      <a16:colId xmlns:a16="http://schemas.microsoft.com/office/drawing/2014/main" val="20000"/>
                    </a:ext>
                  </a:extLst>
                </a:gridCol>
                <a:gridCol w="4848229">
                  <a:extLst>
                    <a:ext uri="{9D8B030D-6E8A-4147-A177-3AD203B41FA5}">
                      <a16:colId xmlns:a16="http://schemas.microsoft.com/office/drawing/2014/main" val="20001"/>
                    </a:ext>
                  </a:extLst>
                </a:gridCol>
              </a:tblGrid>
              <a:tr h="287443">
                <a:tc>
                  <a:txBody>
                    <a:bodyPr/>
                    <a:lstStyle/>
                    <a:p>
                      <a:pPr algn="ctr">
                        <a:spcAft>
                          <a:spcPts val="0"/>
                        </a:spcAft>
                      </a:pPr>
                      <a:r>
                        <a:rPr lang="zh-CN" sz="1600" b="1" kern="100">
                          <a:effectLst/>
                          <a:latin typeface="+mn-ea"/>
                          <a:ea typeface="+mn-ea"/>
                        </a:rPr>
                        <a:t>代表预定义光标的常量</a:t>
                      </a:r>
                    </a:p>
                  </a:txBody>
                  <a:tcPr marL="68580" marR="68580" marT="0" marB="0"/>
                </a:tc>
                <a:tc>
                  <a:txBody>
                    <a:bodyPr/>
                    <a:lstStyle/>
                    <a:p>
                      <a:pPr algn="ctr">
                        <a:spcAft>
                          <a:spcPts val="0"/>
                        </a:spcAft>
                      </a:pPr>
                      <a:r>
                        <a:rPr lang="zh-CN" sz="1600" b="1" kern="100">
                          <a:effectLst/>
                          <a:latin typeface="+mn-ea"/>
                          <a:ea typeface="+mn-ea"/>
                        </a:rPr>
                        <a:t>光标属性描述</a:t>
                      </a:r>
                    </a:p>
                  </a:txBody>
                  <a:tcPr marL="68580" marR="68580" marT="0" marB="0"/>
                </a:tc>
                <a:extLst>
                  <a:ext uri="{0D108BD9-81ED-4DB2-BD59-A6C34878D82A}">
                    <a16:rowId xmlns:a16="http://schemas.microsoft.com/office/drawing/2014/main" val="10000"/>
                  </a:ext>
                </a:extLst>
              </a:tr>
              <a:tr h="287443">
                <a:tc>
                  <a:txBody>
                    <a:bodyPr/>
                    <a:lstStyle/>
                    <a:p>
                      <a:pPr algn="just">
                        <a:spcAft>
                          <a:spcPts val="0"/>
                        </a:spcAft>
                      </a:pPr>
                      <a:r>
                        <a:rPr lang="en-US" sz="1600" b="1" kern="100" dirty="0">
                          <a:effectLst/>
                          <a:latin typeface="+mn-ea"/>
                          <a:ea typeface="+mn-ea"/>
                        </a:rPr>
                        <a:t>IDC_APPSTARTING</a:t>
                      </a:r>
                      <a:endParaRPr lang="zh-CN" sz="1600" b="1" kern="100" dirty="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标准箭头和小沙漏</a:t>
                      </a:r>
                    </a:p>
                  </a:txBody>
                  <a:tcPr marL="68580" marR="68580" marT="0" marB="0"/>
                </a:tc>
                <a:extLst>
                  <a:ext uri="{0D108BD9-81ED-4DB2-BD59-A6C34878D82A}">
                    <a16:rowId xmlns:a16="http://schemas.microsoft.com/office/drawing/2014/main" val="10001"/>
                  </a:ext>
                </a:extLst>
              </a:tr>
              <a:tr h="287443">
                <a:tc>
                  <a:txBody>
                    <a:bodyPr/>
                    <a:lstStyle/>
                    <a:p>
                      <a:pPr algn="just">
                        <a:spcAft>
                          <a:spcPts val="0"/>
                        </a:spcAft>
                      </a:pPr>
                      <a:r>
                        <a:rPr lang="en-US" sz="1600" b="1" kern="100">
                          <a:effectLst/>
                          <a:latin typeface="+mn-ea"/>
                          <a:ea typeface="+mn-ea"/>
                        </a:rPr>
                        <a:t>IDC_ARROW</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箭头光标</a:t>
                      </a:r>
                    </a:p>
                  </a:txBody>
                  <a:tcPr marL="68580" marR="68580" marT="0" marB="0"/>
                </a:tc>
                <a:extLst>
                  <a:ext uri="{0D108BD9-81ED-4DB2-BD59-A6C34878D82A}">
                    <a16:rowId xmlns:a16="http://schemas.microsoft.com/office/drawing/2014/main" val="10002"/>
                  </a:ext>
                </a:extLst>
              </a:tr>
              <a:tr h="287443">
                <a:tc>
                  <a:txBody>
                    <a:bodyPr/>
                    <a:lstStyle/>
                    <a:p>
                      <a:pPr algn="just">
                        <a:spcAft>
                          <a:spcPts val="0"/>
                        </a:spcAft>
                      </a:pPr>
                      <a:r>
                        <a:rPr lang="en-US" sz="1600" b="1" kern="100">
                          <a:effectLst/>
                          <a:latin typeface="+mn-ea"/>
                          <a:ea typeface="+mn-ea"/>
                        </a:rPr>
                        <a:t>IDC_CROSS</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十字光标</a:t>
                      </a:r>
                    </a:p>
                  </a:txBody>
                  <a:tcPr marL="68580" marR="68580" marT="0" marB="0"/>
                </a:tc>
                <a:extLst>
                  <a:ext uri="{0D108BD9-81ED-4DB2-BD59-A6C34878D82A}">
                    <a16:rowId xmlns:a16="http://schemas.microsoft.com/office/drawing/2014/main" val="10003"/>
                  </a:ext>
                </a:extLst>
              </a:tr>
              <a:tr h="287443">
                <a:tc>
                  <a:txBody>
                    <a:bodyPr/>
                    <a:lstStyle/>
                    <a:p>
                      <a:pPr algn="just">
                        <a:spcAft>
                          <a:spcPts val="0"/>
                        </a:spcAft>
                      </a:pPr>
                      <a:r>
                        <a:rPr lang="en-US" sz="1600" b="1" kern="100">
                          <a:effectLst/>
                          <a:latin typeface="+mn-ea"/>
                          <a:ea typeface="+mn-ea"/>
                        </a:rPr>
                        <a:t>IDC_HAND</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手形光标</a:t>
                      </a:r>
                    </a:p>
                  </a:txBody>
                  <a:tcPr marL="68580" marR="68580" marT="0" marB="0"/>
                </a:tc>
                <a:extLst>
                  <a:ext uri="{0D108BD9-81ED-4DB2-BD59-A6C34878D82A}">
                    <a16:rowId xmlns:a16="http://schemas.microsoft.com/office/drawing/2014/main" val="10004"/>
                  </a:ext>
                </a:extLst>
              </a:tr>
              <a:tr h="287443">
                <a:tc>
                  <a:txBody>
                    <a:bodyPr/>
                    <a:lstStyle/>
                    <a:p>
                      <a:pPr algn="just">
                        <a:spcAft>
                          <a:spcPts val="0"/>
                        </a:spcAft>
                      </a:pPr>
                      <a:r>
                        <a:rPr lang="en-US" sz="1600" b="1" kern="100">
                          <a:effectLst/>
                          <a:latin typeface="+mn-ea"/>
                          <a:ea typeface="+mn-ea"/>
                        </a:rPr>
                        <a:t>IDC_HELP</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箭头加问号</a:t>
                      </a:r>
                    </a:p>
                  </a:txBody>
                  <a:tcPr marL="68580" marR="68580" marT="0" marB="0"/>
                </a:tc>
                <a:extLst>
                  <a:ext uri="{0D108BD9-81ED-4DB2-BD59-A6C34878D82A}">
                    <a16:rowId xmlns:a16="http://schemas.microsoft.com/office/drawing/2014/main" val="10005"/>
                  </a:ext>
                </a:extLst>
              </a:tr>
              <a:tr h="287443">
                <a:tc>
                  <a:txBody>
                    <a:bodyPr/>
                    <a:lstStyle/>
                    <a:p>
                      <a:pPr algn="just">
                        <a:spcAft>
                          <a:spcPts val="0"/>
                        </a:spcAft>
                      </a:pPr>
                      <a:r>
                        <a:rPr lang="en-US" sz="1600" b="1" kern="100">
                          <a:effectLst/>
                          <a:latin typeface="+mn-ea"/>
                          <a:ea typeface="+mn-ea"/>
                        </a:rPr>
                        <a:t>IDC_IBEAM</a:t>
                      </a:r>
                      <a:endParaRPr lang="zh-CN" sz="1600" b="1" kern="100">
                        <a:effectLst/>
                        <a:latin typeface="+mn-ea"/>
                        <a:ea typeface="+mn-ea"/>
                      </a:endParaRPr>
                    </a:p>
                  </a:txBody>
                  <a:tcPr marL="68580" marR="68580" marT="0" marB="0"/>
                </a:tc>
                <a:tc>
                  <a:txBody>
                    <a:bodyPr/>
                    <a:lstStyle/>
                    <a:p>
                      <a:pPr algn="just">
                        <a:spcAft>
                          <a:spcPts val="0"/>
                        </a:spcAft>
                      </a:pPr>
                      <a:r>
                        <a:rPr lang="en-US" sz="1600" b="1" kern="100">
                          <a:effectLst/>
                          <a:latin typeface="+mn-ea"/>
                          <a:ea typeface="+mn-ea"/>
                        </a:rPr>
                        <a:t>I</a:t>
                      </a:r>
                      <a:r>
                        <a:rPr lang="zh-CN" sz="1600" b="1" kern="100">
                          <a:effectLst/>
                          <a:latin typeface="+mn-ea"/>
                          <a:ea typeface="+mn-ea"/>
                        </a:rPr>
                        <a:t>形文本光标</a:t>
                      </a:r>
                    </a:p>
                  </a:txBody>
                  <a:tcPr marL="68580" marR="68580" marT="0" marB="0"/>
                </a:tc>
                <a:extLst>
                  <a:ext uri="{0D108BD9-81ED-4DB2-BD59-A6C34878D82A}">
                    <a16:rowId xmlns:a16="http://schemas.microsoft.com/office/drawing/2014/main" val="10006"/>
                  </a:ext>
                </a:extLst>
              </a:tr>
              <a:tr h="287443">
                <a:tc>
                  <a:txBody>
                    <a:bodyPr/>
                    <a:lstStyle/>
                    <a:p>
                      <a:pPr algn="just">
                        <a:spcAft>
                          <a:spcPts val="0"/>
                        </a:spcAft>
                      </a:pPr>
                      <a:r>
                        <a:rPr lang="en-US" sz="1600" b="1" kern="100">
                          <a:effectLst/>
                          <a:latin typeface="+mn-ea"/>
                          <a:ea typeface="+mn-ea"/>
                        </a:rPr>
                        <a:t>IDC_NO</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按下鼠标左键后，光标变成圆圈中带一斜线</a:t>
                      </a:r>
                    </a:p>
                  </a:txBody>
                  <a:tcPr marL="68580" marR="68580" marT="0" marB="0"/>
                </a:tc>
                <a:extLst>
                  <a:ext uri="{0D108BD9-81ED-4DB2-BD59-A6C34878D82A}">
                    <a16:rowId xmlns:a16="http://schemas.microsoft.com/office/drawing/2014/main" val="10007"/>
                  </a:ext>
                </a:extLst>
              </a:tr>
              <a:tr h="287443">
                <a:tc>
                  <a:txBody>
                    <a:bodyPr/>
                    <a:lstStyle/>
                    <a:p>
                      <a:pPr algn="just">
                        <a:spcAft>
                          <a:spcPts val="0"/>
                        </a:spcAft>
                      </a:pPr>
                      <a:r>
                        <a:rPr lang="en-US" sz="1600" b="1" kern="100">
                          <a:effectLst/>
                          <a:latin typeface="+mn-ea"/>
                          <a:ea typeface="+mn-ea"/>
                        </a:rPr>
                        <a:t>IDC_SIZEALL</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带东西南北箭头的十字光标</a:t>
                      </a:r>
                    </a:p>
                  </a:txBody>
                  <a:tcPr marL="68580" marR="68580" marT="0" marB="0"/>
                </a:tc>
                <a:extLst>
                  <a:ext uri="{0D108BD9-81ED-4DB2-BD59-A6C34878D82A}">
                    <a16:rowId xmlns:a16="http://schemas.microsoft.com/office/drawing/2014/main" val="10008"/>
                  </a:ext>
                </a:extLst>
              </a:tr>
              <a:tr h="287443">
                <a:tc>
                  <a:txBody>
                    <a:bodyPr/>
                    <a:lstStyle/>
                    <a:p>
                      <a:pPr algn="just">
                        <a:spcAft>
                          <a:spcPts val="0"/>
                        </a:spcAft>
                      </a:pPr>
                      <a:r>
                        <a:rPr lang="en-US" sz="1600" b="1" kern="100">
                          <a:effectLst/>
                          <a:latin typeface="+mn-ea"/>
                          <a:ea typeface="+mn-ea"/>
                        </a:rPr>
                        <a:t>IDC_SIZENESW</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带有指向东北方和西南方箭头的光标</a:t>
                      </a:r>
                    </a:p>
                  </a:txBody>
                  <a:tcPr marL="68580" marR="68580" marT="0" marB="0"/>
                </a:tc>
                <a:extLst>
                  <a:ext uri="{0D108BD9-81ED-4DB2-BD59-A6C34878D82A}">
                    <a16:rowId xmlns:a16="http://schemas.microsoft.com/office/drawing/2014/main" val="10009"/>
                  </a:ext>
                </a:extLst>
              </a:tr>
              <a:tr h="287443">
                <a:tc>
                  <a:txBody>
                    <a:bodyPr/>
                    <a:lstStyle/>
                    <a:p>
                      <a:pPr algn="just">
                        <a:spcAft>
                          <a:spcPts val="0"/>
                        </a:spcAft>
                      </a:pPr>
                      <a:r>
                        <a:rPr lang="en-US" sz="1600" b="1" kern="100">
                          <a:effectLst/>
                          <a:latin typeface="+mn-ea"/>
                          <a:ea typeface="+mn-ea"/>
                        </a:rPr>
                        <a:t>IDC_SIZENS</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带有上下箭头的光标</a:t>
                      </a:r>
                    </a:p>
                  </a:txBody>
                  <a:tcPr marL="68580" marR="68580" marT="0" marB="0"/>
                </a:tc>
                <a:extLst>
                  <a:ext uri="{0D108BD9-81ED-4DB2-BD59-A6C34878D82A}">
                    <a16:rowId xmlns:a16="http://schemas.microsoft.com/office/drawing/2014/main" val="10010"/>
                  </a:ext>
                </a:extLst>
              </a:tr>
              <a:tr h="287443">
                <a:tc>
                  <a:txBody>
                    <a:bodyPr/>
                    <a:lstStyle/>
                    <a:p>
                      <a:pPr algn="just">
                        <a:spcAft>
                          <a:spcPts val="0"/>
                        </a:spcAft>
                      </a:pPr>
                      <a:r>
                        <a:rPr lang="en-US" sz="1600" b="1" kern="100">
                          <a:effectLst/>
                          <a:latin typeface="+mn-ea"/>
                          <a:ea typeface="+mn-ea"/>
                        </a:rPr>
                        <a:t>IDC_SIZENWSE</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带有指向西北方和东南方箭头的光标</a:t>
                      </a:r>
                    </a:p>
                  </a:txBody>
                  <a:tcPr marL="68580" marR="68580" marT="0" marB="0"/>
                </a:tc>
                <a:extLst>
                  <a:ext uri="{0D108BD9-81ED-4DB2-BD59-A6C34878D82A}">
                    <a16:rowId xmlns:a16="http://schemas.microsoft.com/office/drawing/2014/main" val="10011"/>
                  </a:ext>
                </a:extLst>
              </a:tr>
              <a:tr h="287443">
                <a:tc>
                  <a:txBody>
                    <a:bodyPr/>
                    <a:lstStyle/>
                    <a:p>
                      <a:pPr algn="just">
                        <a:spcAft>
                          <a:spcPts val="0"/>
                        </a:spcAft>
                      </a:pPr>
                      <a:r>
                        <a:rPr lang="en-US" sz="1600" b="1" kern="100">
                          <a:effectLst/>
                          <a:latin typeface="+mn-ea"/>
                          <a:ea typeface="+mn-ea"/>
                        </a:rPr>
                        <a:t>ISC_SIZEWE</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带有左右箭头的光标</a:t>
                      </a:r>
                    </a:p>
                  </a:txBody>
                  <a:tcPr marL="68580" marR="68580" marT="0" marB="0"/>
                </a:tc>
                <a:extLst>
                  <a:ext uri="{0D108BD9-81ED-4DB2-BD59-A6C34878D82A}">
                    <a16:rowId xmlns:a16="http://schemas.microsoft.com/office/drawing/2014/main" val="10012"/>
                  </a:ext>
                </a:extLst>
              </a:tr>
              <a:tr h="287443">
                <a:tc>
                  <a:txBody>
                    <a:bodyPr/>
                    <a:lstStyle/>
                    <a:p>
                      <a:pPr algn="just">
                        <a:spcAft>
                          <a:spcPts val="0"/>
                        </a:spcAft>
                      </a:pPr>
                      <a:r>
                        <a:rPr lang="en-US" sz="1600" b="1" kern="100">
                          <a:effectLst/>
                          <a:latin typeface="+mn-ea"/>
                          <a:ea typeface="+mn-ea"/>
                        </a:rPr>
                        <a:t>IDC_UPARROW</a:t>
                      </a:r>
                      <a:endParaRPr lang="zh-CN" sz="1600" b="1" kern="100">
                        <a:effectLst/>
                        <a:latin typeface="+mn-ea"/>
                        <a:ea typeface="+mn-ea"/>
                      </a:endParaRPr>
                    </a:p>
                  </a:txBody>
                  <a:tcPr marL="68580" marR="68580" marT="0" marB="0"/>
                </a:tc>
                <a:tc>
                  <a:txBody>
                    <a:bodyPr/>
                    <a:lstStyle/>
                    <a:p>
                      <a:pPr algn="just">
                        <a:spcAft>
                          <a:spcPts val="0"/>
                        </a:spcAft>
                      </a:pPr>
                      <a:r>
                        <a:rPr lang="zh-CN" sz="1600" b="1" kern="100">
                          <a:effectLst/>
                          <a:latin typeface="+mn-ea"/>
                          <a:ea typeface="+mn-ea"/>
                        </a:rPr>
                        <a:t>垂直向上箭头光标</a:t>
                      </a:r>
                    </a:p>
                  </a:txBody>
                  <a:tcPr marL="68580" marR="68580" marT="0" marB="0"/>
                </a:tc>
                <a:extLst>
                  <a:ext uri="{0D108BD9-81ED-4DB2-BD59-A6C34878D82A}">
                    <a16:rowId xmlns:a16="http://schemas.microsoft.com/office/drawing/2014/main" val="10013"/>
                  </a:ext>
                </a:extLst>
              </a:tr>
              <a:tr h="287443">
                <a:tc>
                  <a:txBody>
                    <a:bodyPr/>
                    <a:lstStyle/>
                    <a:p>
                      <a:pPr algn="just">
                        <a:spcAft>
                          <a:spcPts val="0"/>
                        </a:spcAft>
                      </a:pPr>
                      <a:r>
                        <a:rPr lang="en-US" sz="1600" b="1" kern="100">
                          <a:effectLst/>
                          <a:latin typeface="+mn-ea"/>
                          <a:ea typeface="+mn-ea"/>
                        </a:rPr>
                        <a:t>IDC_WAIT</a:t>
                      </a:r>
                      <a:endParaRPr lang="zh-CN" sz="1600" b="1" kern="100">
                        <a:effectLst/>
                        <a:latin typeface="+mn-ea"/>
                        <a:ea typeface="+mn-ea"/>
                      </a:endParaRPr>
                    </a:p>
                  </a:txBody>
                  <a:tcPr marL="68580" marR="68580" marT="0" marB="0"/>
                </a:tc>
                <a:tc>
                  <a:txBody>
                    <a:bodyPr/>
                    <a:lstStyle/>
                    <a:p>
                      <a:pPr algn="just">
                        <a:spcAft>
                          <a:spcPts val="0"/>
                        </a:spcAft>
                      </a:pPr>
                      <a:r>
                        <a:rPr lang="zh-CN" sz="1600" b="1" kern="100" dirty="0">
                          <a:effectLst/>
                          <a:latin typeface="+mn-ea"/>
                          <a:ea typeface="+mn-ea"/>
                        </a:rPr>
                        <a:t>等待光标</a:t>
                      </a:r>
                    </a:p>
                  </a:txBody>
                  <a:tcPr marL="68580" marR="68580" marT="0" marB="0"/>
                </a:tc>
                <a:extLst>
                  <a:ext uri="{0D108BD9-81ED-4DB2-BD59-A6C34878D82A}">
                    <a16:rowId xmlns:a16="http://schemas.microsoft.com/office/drawing/2014/main" val="100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additive="base">
                                        <p:cTn id="13" dur="500" fill="hold"/>
                                        <p:tgtEl>
                                          <p:spTgt spid="32773"/>
                                        </p:tgtEl>
                                        <p:attrNameLst>
                                          <p:attrName>ppt_x</p:attrName>
                                        </p:attrNameLst>
                                      </p:cBhvr>
                                      <p:tavLst>
                                        <p:tav tm="0">
                                          <p:val>
                                            <p:strVal val="#ppt_x"/>
                                          </p:val>
                                        </p:tav>
                                        <p:tav tm="100000">
                                          <p:val>
                                            <p:strVal val="#ppt_x"/>
                                          </p:val>
                                        </p:tav>
                                      </p:tavLst>
                                    </p:anim>
                                    <p:anim calcmode="lin" valueType="num">
                                      <p:cBhvr additive="base">
                                        <p:cTn id="14"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7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412750" y="3810002"/>
            <a:ext cx="9163050" cy="2657475"/>
          </a:xfrm>
          <a:prstGeom prst="rect">
            <a:avLst/>
          </a:prstGeom>
          <a:noFill/>
          <a:ln w="9525">
            <a:solidFill>
              <a:srgbClr val="CC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zh-CN" altLang="en-US" b="1"/>
              <a:t>例如，下面的语句为窗口类</a:t>
            </a:r>
            <a:r>
              <a:rPr lang="en-US" altLang="zh-CN" b="1"/>
              <a:t>wndclass</a:t>
            </a:r>
          </a:p>
          <a:p>
            <a:r>
              <a:rPr lang="en-US" altLang="zh-CN" b="1">
                <a:solidFill>
                  <a:srgbClr val="000000"/>
                </a:solidFill>
                <a:latin typeface="黑体" panose="02010609060101010101" pitchFamily="49" charset="-122"/>
                <a:ea typeface="黑体" panose="02010609060101010101" pitchFamily="49" charset="-122"/>
              </a:rPr>
              <a:t>WNDCLASS     wndclass</a:t>
            </a:r>
            <a:r>
              <a:rPr lang="zh-CN" altLang="en-US" b="1">
                <a:solidFill>
                  <a:srgbClr val="000000"/>
                </a:solidFill>
                <a:latin typeface="黑体" panose="02010609060101010101" pitchFamily="49" charset="-122"/>
                <a:ea typeface="黑体" panose="02010609060101010101" pitchFamily="49" charset="-122"/>
              </a:rPr>
              <a:t>；</a:t>
            </a:r>
          </a:p>
          <a:p>
            <a:r>
              <a:rPr lang="en-US" altLang="zh-CN" b="1">
                <a:solidFill>
                  <a:srgbClr val="000000"/>
                </a:solidFill>
                <a:ea typeface="黑体" panose="02010609060101010101" pitchFamily="49" charset="-122"/>
              </a:rPr>
              <a:t>…</a:t>
            </a:r>
            <a:endParaRPr lang="en-US" altLang="zh-CN" b="1">
              <a:solidFill>
                <a:srgbClr val="000000"/>
              </a:solidFill>
              <a:latin typeface="黑体" panose="02010609060101010101" pitchFamily="49" charset="-122"/>
              <a:ea typeface="黑体" panose="02010609060101010101" pitchFamily="49" charset="-122"/>
            </a:endParaRPr>
          </a:p>
          <a:p>
            <a:r>
              <a:rPr lang="en-US" altLang="zh-CN" b="1">
                <a:solidFill>
                  <a:srgbClr val="000000"/>
                </a:solidFill>
                <a:latin typeface="黑体" panose="02010609060101010101" pitchFamily="49" charset="-122"/>
                <a:ea typeface="黑体" panose="02010609060101010101" pitchFamily="49" charset="-122"/>
              </a:rPr>
              <a:t>wndclass.hCursor=LoadCursor (hThislnst, IDC_WAIT);</a:t>
            </a:r>
            <a:endParaRPr lang="en-US" altLang="zh-CN" b="1">
              <a:latin typeface="黑体" panose="02010609060101010101" pitchFamily="49" charset="-122"/>
              <a:ea typeface="黑体" panose="02010609060101010101" pitchFamily="49" charset="-122"/>
            </a:endParaRPr>
          </a:p>
          <a:p>
            <a:r>
              <a:rPr lang="en-US" altLang="zh-CN" b="1">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endParaRPr lang="en-US" altLang="zh-CN" b="1"/>
          </a:p>
          <a:p>
            <a:r>
              <a:rPr lang="zh-CN" altLang="en-US" b="1"/>
              <a:t>此外，还可在应用程序中调用</a:t>
            </a:r>
            <a:r>
              <a:rPr lang="en-US" altLang="zh-CN" b="1" i="1">
                <a:solidFill>
                  <a:srgbClr val="FF0000"/>
                </a:solidFill>
                <a:latin typeface="Arial Rounded MT Bold" panose="020F0704030504030204" pitchFamily="34" charset="0"/>
                <a:ea typeface="黑体" panose="02010609060101010101" pitchFamily="49" charset="-122"/>
              </a:rPr>
              <a:t>LoadCurso</a:t>
            </a:r>
            <a:r>
              <a:rPr lang="en-US" altLang="zh-CN" b="1" i="1">
                <a:solidFill>
                  <a:srgbClr val="FF0000"/>
                </a:solidFill>
                <a:latin typeface="Arial Rounded MT Bold" panose="020F0704030504030204" pitchFamily="34" charset="0"/>
              </a:rPr>
              <a:t>r </a:t>
            </a:r>
            <a:r>
              <a:rPr lang="zh-CN" altLang="en-US" b="1"/>
              <a:t>函数改变光标形式</a:t>
            </a:r>
          </a:p>
        </p:txBody>
      </p:sp>
      <p:grpSp>
        <p:nvGrpSpPr>
          <p:cNvPr id="33803" name="Group 11"/>
          <p:cNvGrpSpPr>
            <a:grpSpLocks/>
          </p:cNvGrpSpPr>
          <p:nvPr/>
        </p:nvGrpSpPr>
        <p:grpSpPr bwMode="auto">
          <a:xfrm>
            <a:off x="165100" y="498477"/>
            <a:ext cx="9658350" cy="1196975"/>
            <a:chOff x="96" y="314"/>
            <a:chExt cx="5616" cy="754"/>
          </a:xfrm>
        </p:grpSpPr>
        <p:sp>
          <p:nvSpPr>
            <p:cNvPr id="33794" name="Text Box 2"/>
            <p:cNvSpPr txBox="1">
              <a:spLocks noChangeArrowheads="1"/>
            </p:cNvSpPr>
            <p:nvPr/>
          </p:nvSpPr>
          <p:spPr bwMode="auto">
            <a:xfrm>
              <a:off x="96" y="314"/>
              <a:ext cx="3754" cy="754"/>
            </a:xfrm>
            <a:prstGeom prst="rect">
              <a:avLst/>
            </a:prstGeom>
            <a:noFill/>
            <a:ln w="9525">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zh-CN" altLang="en-US" b="1">
                  <a:solidFill>
                    <a:schemeClr val="accent2"/>
                  </a:solidFill>
                </a:rPr>
                <a:t>用户自定义光标</a:t>
              </a:r>
            </a:p>
            <a:p>
              <a:r>
                <a:rPr lang="zh-CN" altLang="en-US" b="1"/>
                <a:t>    自定义光标保存在扩展名为</a:t>
              </a:r>
              <a:r>
                <a:rPr lang="en-US" altLang="zh-CN" b="1"/>
                <a:t>.cur</a:t>
              </a:r>
              <a:r>
                <a:rPr lang="zh-CN" altLang="en-US" b="1"/>
                <a:t>的文件中</a:t>
              </a:r>
            </a:p>
            <a:p>
              <a:r>
                <a:rPr lang="zh-CN" altLang="en-US" b="1"/>
                <a:t>   </a:t>
              </a:r>
              <a:r>
                <a:rPr lang="zh-CN" altLang="en-US" b="1" i="1">
                  <a:solidFill>
                    <a:srgbClr val="FF0000"/>
                  </a:solidFill>
                  <a:latin typeface="黑体" panose="02010609060101010101" pitchFamily="49" charset="-122"/>
                  <a:ea typeface="黑体" panose="02010609060101010101" pitchFamily="49" charset="-122"/>
                </a:rPr>
                <a:t>光标名 </a:t>
              </a:r>
              <a:r>
                <a:rPr lang="en-US" altLang="zh-CN" b="1" i="1">
                  <a:solidFill>
                    <a:srgbClr val="FF0000"/>
                  </a:solidFill>
                  <a:latin typeface="黑体" panose="02010609060101010101" pitchFamily="49" charset="-122"/>
                  <a:ea typeface="黑体" panose="02010609060101010101" pitchFamily="49" charset="-122"/>
                </a:rPr>
                <a:t>CURSOR </a:t>
              </a:r>
              <a:r>
                <a:rPr lang="zh-CN" altLang="en-US" b="1" i="1">
                  <a:solidFill>
                    <a:srgbClr val="FF0000"/>
                  </a:solidFill>
                  <a:latin typeface="黑体" panose="02010609060101010101" pitchFamily="49" charset="-122"/>
                  <a:ea typeface="黑体" panose="02010609060101010101" pitchFamily="49" charset="-122"/>
                </a:rPr>
                <a:t>光标文件</a:t>
              </a:r>
              <a:r>
                <a:rPr lang="en-US" altLang="zh-CN" b="1" i="1">
                  <a:solidFill>
                    <a:srgbClr val="FF0000"/>
                  </a:solidFill>
                  <a:latin typeface="黑体" panose="02010609060101010101" pitchFamily="49" charset="-122"/>
                  <a:ea typeface="黑体" panose="02010609060101010101" pitchFamily="49" charset="-122"/>
                </a:rPr>
                <a:t>(.cur)</a:t>
              </a:r>
              <a:endParaRPr lang="en-US" altLang="zh-CN" b="1" i="1">
                <a:solidFill>
                  <a:srgbClr val="FF0000"/>
                </a:solidFill>
              </a:endParaRPr>
            </a:p>
          </p:txBody>
        </p:sp>
        <p:sp>
          <p:nvSpPr>
            <p:cNvPr id="33798" name="AutoShape 6"/>
            <p:cNvSpPr>
              <a:spLocks noChangeArrowheads="1"/>
            </p:cNvSpPr>
            <p:nvPr/>
          </p:nvSpPr>
          <p:spPr bwMode="auto">
            <a:xfrm>
              <a:off x="3888" y="336"/>
              <a:ext cx="1824" cy="720"/>
            </a:xfrm>
            <a:prstGeom prst="wedgeRoundRectCallout">
              <a:avLst>
                <a:gd name="adj1" fmla="val -99505"/>
                <a:gd name="adj2" fmla="val 38333"/>
                <a:gd name="adj3" fmla="val 16667"/>
              </a:avLst>
            </a:prstGeom>
            <a:solidFill>
              <a:srgbClr val="CC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b="1"/>
                <a:t>采用自定义光标</a:t>
              </a:r>
            </a:p>
            <a:p>
              <a:pPr eaLnBrk="1" hangingPunct="1"/>
              <a:r>
                <a:rPr lang="zh-CN" altLang="en-US" b="1"/>
                <a:t>时，需在资源文</a:t>
              </a:r>
            </a:p>
            <a:p>
              <a:pPr eaLnBrk="1" hangingPunct="1"/>
              <a:r>
                <a:rPr lang="zh-CN" altLang="en-US" b="1"/>
                <a:t>件中定义光标资源</a:t>
              </a:r>
            </a:p>
          </p:txBody>
        </p:sp>
      </p:grpSp>
      <p:grpSp>
        <p:nvGrpSpPr>
          <p:cNvPr id="33802" name="Group 10"/>
          <p:cNvGrpSpPr>
            <a:grpSpLocks/>
          </p:cNvGrpSpPr>
          <p:nvPr/>
        </p:nvGrpSpPr>
        <p:grpSpPr bwMode="auto">
          <a:xfrm>
            <a:off x="412750" y="1828800"/>
            <a:ext cx="7429500" cy="1676400"/>
            <a:chOff x="240" y="1152"/>
            <a:chExt cx="4320" cy="1056"/>
          </a:xfrm>
        </p:grpSpPr>
        <p:sp>
          <p:nvSpPr>
            <p:cNvPr id="33795" name="Text Box 3"/>
            <p:cNvSpPr txBox="1">
              <a:spLocks noChangeArrowheads="1"/>
            </p:cNvSpPr>
            <p:nvPr/>
          </p:nvSpPr>
          <p:spPr bwMode="auto">
            <a:xfrm>
              <a:off x="240" y="1152"/>
              <a:ext cx="3840" cy="524"/>
            </a:xfrm>
            <a:prstGeom prst="rect">
              <a:avLst/>
            </a:prstGeom>
            <a:noFill/>
            <a:ln w="9525">
              <a:solidFill>
                <a:srgbClr val="99CC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zh-CN" altLang="en-US" b="1">
                  <a:solidFill>
                    <a:schemeClr val="accent2"/>
                  </a:solidFill>
                </a:rPr>
                <a:t>加载光标资源</a:t>
              </a:r>
              <a:r>
                <a:rPr lang="en-US" altLang="zh-CN" b="1">
                  <a:solidFill>
                    <a:schemeClr val="accent2"/>
                  </a:solidFill>
                </a:rPr>
                <a:t>(</a:t>
              </a:r>
              <a:r>
                <a:rPr lang="zh-CN" altLang="en-US" b="1"/>
                <a:t>常在定义窗口类时进行</a:t>
              </a:r>
              <a:r>
                <a:rPr lang="en-US" altLang="zh-CN" b="1">
                  <a:solidFill>
                    <a:schemeClr val="accent2"/>
                  </a:solidFill>
                </a:rPr>
                <a:t>)</a:t>
              </a:r>
              <a:endParaRPr lang="en-US" altLang="zh-CN" b="1"/>
            </a:p>
            <a:p>
              <a:r>
                <a:rPr lang="en-US" altLang="zh-CN" b="1">
                  <a:latin typeface="黑体" panose="02010609060101010101" pitchFamily="49" charset="-122"/>
                  <a:ea typeface="黑体" panose="02010609060101010101" pitchFamily="49" charset="-122"/>
                </a:rPr>
                <a:t>  </a:t>
              </a:r>
              <a:r>
                <a:rPr lang="en-US" altLang="zh-CN" b="1" i="1">
                  <a:solidFill>
                    <a:srgbClr val="FF0000"/>
                  </a:solidFill>
                  <a:latin typeface="黑体" panose="02010609060101010101" pitchFamily="49" charset="-122"/>
                  <a:ea typeface="黑体" panose="02010609060101010101" pitchFamily="49" charset="-122"/>
                </a:rPr>
                <a:t>LoadCursor(hThisInst,lpszCursorname)</a:t>
              </a:r>
              <a:endParaRPr lang="en-US" altLang="zh-CN" b="1">
                <a:latin typeface="黑体" panose="02010609060101010101" pitchFamily="49" charset="-122"/>
                <a:ea typeface="黑体" panose="02010609060101010101" pitchFamily="49" charset="-122"/>
              </a:endParaRPr>
            </a:p>
          </p:txBody>
        </p:sp>
        <p:sp>
          <p:nvSpPr>
            <p:cNvPr id="33799" name="AutoShape 7"/>
            <p:cNvSpPr>
              <a:spLocks noChangeArrowheads="1"/>
            </p:cNvSpPr>
            <p:nvPr/>
          </p:nvSpPr>
          <p:spPr bwMode="auto">
            <a:xfrm>
              <a:off x="240" y="1872"/>
              <a:ext cx="1152" cy="336"/>
            </a:xfrm>
            <a:prstGeom prst="wedgeRoundRectCallout">
              <a:avLst>
                <a:gd name="adj1" fmla="val 103907"/>
                <a:gd name="adj2" fmla="val -110713"/>
                <a:gd name="adj3" fmla="val 16667"/>
              </a:avLst>
            </a:prstGeom>
            <a:solidFill>
              <a:srgbClr val="CC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当前实例句柄</a:t>
              </a:r>
            </a:p>
          </p:txBody>
        </p:sp>
        <p:sp>
          <p:nvSpPr>
            <p:cNvPr id="33800" name="AutoShape 8"/>
            <p:cNvSpPr>
              <a:spLocks noChangeArrowheads="1"/>
            </p:cNvSpPr>
            <p:nvPr/>
          </p:nvSpPr>
          <p:spPr bwMode="auto">
            <a:xfrm>
              <a:off x="3648" y="1824"/>
              <a:ext cx="912" cy="336"/>
            </a:xfrm>
            <a:prstGeom prst="wedgeRoundRectCallout">
              <a:avLst>
                <a:gd name="adj1" fmla="val -97370"/>
                <a:gd name="adj2" fmla="val -102083"/>
                <a:gd name="adj3" fmla="val 16667"/>
              </a:avLst>
            </a:prstGeom>
            <a:solidFill>
              <a:srgbClr val="CC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b="1"/>
                <a:t>当前光标</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33802"/>
                                        </p:tgtEl>
                                        <p:attrNameLst>
                                          <p:attrName>style.visibility</p:attrName>
                                        </p:attrNameLst>
                                      </p:cBhvr>
                                      <p:to>
                                        <p:strVal val="visible"/>
                                      </p:to>
                                    </p:set>
                                    <p:anim calcmode="lin" valueType="num">
                                      <p:cBhvr additive="base">
                                        <p:cTn id="7" dur="500" fill="hold"/>
                                        <p:tgtEl>
                                          <p:spTgt spid="33802"/>
                                        </p:tgtEl>
                                        <p:attrNameLst>
                                          <p:attrName>ppt_x</p:attrName>
                                        </p:attrNameLst>
                                      </p:cBhvr>
                                      <p:tavLst>
                                        <p:tav tm="0">
                                          <p:val>
                                            <p:strVal val="0-#ppt_w/2"/>
                                          </p:val>
                                        </p:tav>
                                        <p:tav tm="100000">
                                          <p:val>
                                            <p:strVal val="#ppt_x"/>
                                          </p:val>
                                        </p:tav>
                                      </p:tavLst>
                                    </p:anim>
                                    <p:anim calcmode="lin" valueType="num">
                                      <p:cBhvr additive="base">
                                        <p:cTn id="8" dur="500" fill="hold"/>
                                        <p:tgtEl>
                                          <p:spTgt spid="3380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33796"/>
                                        </p:tgtEl>
                                        <p:attrNameLst>
                                          <p:attrName>style.visibility</p:attrName>
                                        </p:attrNameLst>
                                      </p:cBhvr>
                                      <p:to>
                                        <p:strVal val="visible"/>
                                      </p:to>
                                    </p:set>
                                    <p:anim to="" calcmode="lin" valueType="num">
                                      <p:cBhvr>
                                        <p:cTn id="13" dur="1" fill="hold"/>
                                        <p:tgtEl>
                                          <p:spTgt spid="337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3" name="Object 3"/>
          <p:cNvGraphicFramePr>
            <a:graphicFrameLocks noChangeAspect="1"/>
          </p:cNvGraphicFramePr>
          <p:nvPr/>
        </p:nvGraphicFramePr>
        <p:xfrm>
          <a:off x="368300" y="3276600"/>
          <a:ext cx="9004300" cy="2438400"/>
        </p:xfrm>
        <a:graphic>
          <a:graphicData uri="http://schemas.openxmlformats.org/presentationml/2006/ole">
            <mc:AlternateContent xmlns:mc="http://schemas.openxmlformats.org/markup-compatibility/2006">
              <mc:Choice xmlns:v="urn:schemas-microsoft-com:vml" Requires="v">
                <p:oleObj spid="_x0000_s36062" name="文档" r:id="rId3" imgW="4020120" imgH="1089000" progId="Word.Document.8">
                  <p:embed/>
                </p:oleObj>
              </mc:Choice>
              <mc:Fallback>
                <p:oleObj name="文档" r:id="rId3" imgW="4020120" imgH="108900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3276600"/>
                        <a:ext cx="90043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54" name="Group 14"/>
          <p:cNvGrpSpPr>
            <a:grpSpLocks/>
          </p:cNvGrpSpPr>
          <p:nvPr/>
        </p:nvGrpSpPr>
        <p:grpSpPr bwMode="auto">
          <a:xfrm>
            <a:off x="330200" y="609602"/>
            <a:ext cx="9575800" cy="1503363"/>
            <a:chOff x="192" y="384"/>
            <a:chExt cx="5040" cy="947"/>
          </a:xfrm>
        </p:grpSpPr>
        <p:sp>
          <p:nvSpPr>
            <p:cNvPr id="35842" name="Text Box 2"/>
            <p:cNvSpPr txBox="1">
              <a:spLocks noChangeArrowheads="1"/>
            </p:cNvSpPr>
            <p:nvPr/>
          </p:nvSpPr>
          <p:spPr bwMode="auto">
            <a:xfrm>
              <a:off x="192" y="720"/>
              <a:ext cx="528" cy="52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t>鼠标消息</a:t>
              </a:r>
            </a:p>
          </p:txBody>
        </p:sp>
        <p:sp>
          <p:nvSpPr>
            <p:cNvPr id="35846" name="Text Box 6"/>
            <p:cNvSpPr txBox="1">
              <a:spLocks noChangeArrowheads="1"/>
            </p:cNvSpPr>
            <p:nvPr/>
          </p:nvSpPr>
          <p:spPr bwMode="auto">
            <a:xfrm>
              <a:off x="864" y="528"/>
              <a:ext cx="1968" cy="275"/>
            </a:xfrm>
            <a:prstGeom prst="rect">
              <a:avLst/>
            </a:prstGeom>
            <a:noFill/>
            <a:ln w="9525">
              <a:solidFill>
                <a:srgbClr val="CC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altLang="zh-CN" sz="2200" b="1" i="1">
                  <a:solidFill>
                    <a:srgbClr val="FF6600"/>
                  </a:solidFill>
                </a:rPr>
                <a:t>lParam</a:t>
              </a:r>
              <a:r>
                <a:rPr lang="zh-CN" altLang="en-US" sz="2200" b="1"/>
                <a:t>包含了鼠标位置</a:t>
              </a:r>
            </a:p>
          </p:txBody>
        </p:sp>
        <p:sp>
          <p:nvSpPr>
            <p:cNvPr id="35847" name="Text Box 7"/>
            <p:cNvSpPr txBox="1">
              <a:spLocks noChangeArrowheads="1"/>
            </p:cNvSpPr>
            <p:nvPr/>
          </p:nvSpPr>
          <p:spPr bwMode="auto">
            <a:xfrm>
              <a:off x="2928" y="384"/>
              <a:ext cx="230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CC6600"/>
                  </a:solidFill>
                </a:rPr>
                <a:t>低位包含鼠标位置的</a:t>
              </a:r>
              <a:r>
                <a:rPr lang="en-US" altLang="zh-CN" b="1">
                  <a:solidFill>
                    <a:srgbClr val="CC6600"/>
                  </a:solidFill>
                </a:rPr>
                <a:t>x</a:t>
              </a:r>
              <a:r>
                <a:rPr lang="zh-CN" altLang="en-US" b="1">
                  <a:solidFill>
                    <a:srgbClr val="CC6600"/>
                  </a:solidFill>
                </a:rPr>
                <a:t>坐标值</a:t>
              </a:r>
              <a:endParaRPr lang="zh-CN" altLang="en-US" sz="2000" b="1">
                <a:solidFill>
                  <a:srgbClr val="CC6600"/>
                </a:solidFill>
              </a:endParaRPr>
            </a:p>
          </p:txBody>
        </p:sp>
        <p:sp>
          <p:nvSpPr>
            <p:cNvPr id="35848" name="Text Box 8"/>
            <p:cNvSpPr txBox="1">
              <a:spLocks noChangeArrowheads="1"/>
            </p:cNvSpPr>
            <p:nvPr/>
          </p:nvSpPr>
          <p:spPr bwMode="auto">
            <a:xfrm>
              <a:off x="2928" y="672"/>
              <a:ext cx="216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solidFill>
                    <a:srgbClr val="CC6600"/>
                  </a:solidFill>
                </a:rPr>
                <a:t>高位包含鼠标位置的</a:t>
              </a:r>
              <a:r>
                <a:rPr lang="en-US" altLang="zh-CN" b="1">
                  <a:solidFill>
                    <a:srgbClr val="CC6600"/>
                  </a:solidFill>
                </a:rPr>
                <a:t>y</a:t>
              </a:r>
              <a:r>
                <a:rPr lang="zh-CN" altLang="en-US" b="1">
                  <a:solidFill>
                    <a:srgbClr val="CC6600"/>
                  </a:solidFill>
                </a:rPr>
                <a:t>坐标</a:t>
              </a:r>
              <a:endParaRPr lang="zh-CN" altLang="en-US" sz="2000" b="1">
                <a:solidFill>
                  <a:srgbClr val="CC6600"/>
                </a:solidFill>
              </a:endParaRPr>
            </a:p>
          </p:txBody>
        </p:sp>
        <p:sp>
          <p:nvSpPr>
            <p:cNvPr id="35850" name="Text Box 10"/>
            <p:cNvSpPr txBox="1">
              <a:spLocks noChangeArrowheads="1"/>
            </p:cNvSpPr>
            <p:nvPr/>
          </p:nvSpPr>
          <p:spPr bwMode="auto">
            <a:xfrm>
              <a:off x="864" y="1056"/>
              <a:ext cx="3072" cy="275"/>
            </a:xfrm>
            <a:prstGeom prst="rect">
              <a:avLst/>
            </a:prstGeom>
            <a:noFill/>
            <a:ln w="9525">
              <a:solidFill>
                <a:srgbClr val="CC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r>
                <a:rPr lang="en-US" altLang="zh-CN" sz="2200" b="1" i="1">
                  <a:solidFill>
                    <a:srgbClr val="FF6600"/>
                  </a:solidFill>
                </a:rPr>
                <a:t>wParam</a:t>
              </a:r>
              <a:r>
                <a:rPr lang="zh-CN" altLang="en-US" sz="2200" b="1"/>
                <a:t>包含了指示各种虚键状态的值</a:t>
              </a:r>
            </a:p>
          </p:txBody>
        </p:sp>
        <p:sp>
          <p:nvSpPr>
            <p:cNvPr id="35852" name="AutoShape 12"/>
            <p:cNvSpPr>
              <a:spLocks/>
            </p:cNvSpPr>
            <p:nvPr/>
          </p:nvSpPr>
          <p:spPr bwMode="auto">
            <a:xfrm>
              <a:off x="2832" y="480"/>
              <a:ext cx="144" cy="336"/>
            </a:xfrm>
            <a:prstGeom prst="leftBrace">
              <a:avLst>
                <a:gd name="adj1" fmla="val 19444"/>
                <a:gd name="adj2" fmla="val 50000"/>
              </a:avLst>
            </a:prstGeom>
            <a:noFill/>
            <a:ln w="38100" cap="sq">
              <a:solidFill>
                <a:srgbClr val="CC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3" name="AutoShape 13"/>
            <p:cNvSpPr>
              <a:spLocks/>
            </p:cNvSpPr>
            <p:nvPr/>
          </p:nvSpPr>
          <p:spPr bwMode="auto">
            <a:xfrm>
              <a:off x="720" y="624"/>
              <a:ext cx="96" cy="624"/>
            </a:xfrm>
            <a:prstGeom prst="leftBrace">
              <a:avLst>
                <a:gd name="adj1" fmla="val 54167"/>
                <a:gd name="adj2" fmla="val 50000"/>
              </a:avLst>
            </a:prstGeom>
            <a:noFill/>
            <a:ln w="57150" cap="sq">
              <a:solidFill>
                <a:srgbClr val="CC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55" name="AutoShape 15"/>
          <p:cNvSpPr>
            <a:spLocks noChangeArrowheads="1"/>
          </p:cNvSpPr>
          <p:nvPr/>
        </p:nvSpPr>
        <p:spPr bwMode="auto">
          <a:xfrm>
            <a:off x="1816100" y="19050"/>
            <a:ext cx="2889250" cy="762000"/>
          </a:xfrm>
          <a:prstGeom prst="wedgeEllipseCallout">
            <a:avLst>
              <a:gd name="adj1" fmla="val 32319"/>
              <a:gd name="adj2" fmla="val 675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相当于窗口的左上</a:t>
            </a:r>
          </a:p>
          <a:p>
            <a:pPr algn="ctr"/>
            <a:r>
              <a:rPr lang="zh-CN" altLang="en-US" sz="2000" b="1"/>
              <a:t>角为原点的坐标值</a:t>
            </a:r>
          </a:p>
        </p:txBody>
      </p:sp>
      <p:sp>
        <p:nvSpPr>
          <p:cNvPr id="35856" name="AutoShape 16"/>
          <p:cNvSpPr>
            <a:spLocks noChangeArrowheads="1"/>
          </p:cNvSpPr>
          <p:nvPr/>
        </p:nvSpPr>
        <p:spPr bwMode="auto">
          <a:xfrm>
            <a:off x="6769100" y="1828800"/>
            <a:ext cx="1568450" cy="1752600"/>
          </a:xfrm>
          <a:prstGeom prst="curvedLeftArrow">
            <a:avLst>
              <a:gd name="adj1" fmla="val 22348"/>
              <a:gd name="adj2" fmla="val 44696"/>
              <a:gd name="adj3"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5843"/>
                                        </p:tgtEl>
                                        <p:attrNameLst>
                                          <p:attrName>style.visibility</p:attrName>
                                        </p:attrNameLst>
                                      </p:cBhvr>
                                      <p:to>
                                        <p:strVal val="visible"/>
                                      </p:to>
                                    </p:set>
                                    <p:anim to="" calcmode="lin" valueType="num">
                                      <p:cBhvr>
                                        <p:cTn id="7" dur="1" fill="hold"/>
                                        <p:tgtEl>
                                          <p:spTgt spid="358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412750" y="304800"/>
            <a:ext cx="1898650" cy="7620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200" b="1"/>
              <a:t>对于鼠标消息的处理</a:t>
            </a:r>
            <a:endParaRPr lang="zh-CN" altLang="en-US" sz="2200" b="1">
              <a:solidFill>
                <a:srgbClr val="0000FF"/>
              </a:solidFill>
            </a:endParaRPr>
          </a:p>
        </p:txBody>
      </p:sp>
      <p:sp>
        <p:nvSpPr>
          <p:cNvPr id="36874" name="AutoShape 10"/>
          <p:cNvSpPr>
            <a:spLocks/>
          </p:cNvSpPr>
          <p:nvPr/>
        </p:nvSpPr>
        <p:spPr bwMode="auto">
          <a:xfrm>
            <a:off x="2393950" y="304800"/>
            <a:ext cx="330200" cy="685800"/>
          </a:xfrm>
          <a:prstGeom prst="leftBrace">
            <a:avLst>
              <a:gd name="adj1" fmla="val 17308"/>
              <a:gd name="adj2" fmla="val 50000"/>
            </a:avLst>
          </a:prstGeom>
          <a:noFill/>
          <a:ln w="57150" cap="sq">
            <a:solidFill>
              <a:srgbClr val="CC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83" name="Group 19"/>
          <p:cNvGrpSpPr>
            <a:grpSpLocks/>
          </p:cNvGrpSpPr>
          <p:nvPr/>
        </p:nvGrpSpPr>
        <p:grpSpPr bwMode="auto">
          <a:xfrm>
            <a:off x="165100" y="762000"/>
            <a:ext cx="7578725" cy="3422650"/>
            <a:chOff x="96" y="480"/>
            <a:chExt cx="4407" cy="2156"/>
          </a:xfrm>
        </p:grpSpPr>
        <p:sp>
          <p:nvSpPr>
            <p:cNvPr id="36869" name="Text Box 5"/>
            <p:cNvSpPr txBox="1">
              <a:spLocks noChangeArrowheads="1"/>
            </p:cNvSpPr>
            <p:nvPr/>
          </p:nvSpPr>
          <p:spPr bwMode="auto">
            <a:xfrm>
              <a:off x="1584" y="480"/>
              <a:ext cx="2544" cy="294"/>
            </a:xfrm>
            <a:prstGeom prst="rect">
              <a:avLst/>
            </a:prstGeom>
            <a:noFill/>
            <a:ln w="9525">
              <a:solidFill>
                <a:srgbClr val="CC0000"/>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b="1">
                  <a:solidFill>
                    <a:srgbClr val="CC6600"/>
                  </a:solidFill>
                </a:rPr>
                <a:t>要对</a:t>
              </a:r>
              <a:r>
                <a:rPr lang="en-US" altLang="zh-CN" b="1">
                  <a:solidFill>
                    <a:srgbClr val="CC6600"/>
                  </a:solidFill>
                </a:rPr>
                <a:t>Shift</a:t>
              </a:r>
              <a:r>
                <a:rPr lang="zh-CN" altLang="en-US" b="1">
                  <a:solidFill>
                    <a:srgbClr val="CC6600"/>
                  </a:solidFill>
                </a:rPr>
                <a:t>和</a:t>
              </a:r>
              <a:r>
                <a:rPr lang="en-US" altLang="zh-CN" b="1">
                  <a:solidFill>
                    <a:srgbClr val="CC6600"/>
                  </a:solidFill>
                </a:rPr>
                <a:t>Ctrl</a:t>
              </a:r>
              <a:r>
                <a:rPr lang="zh-CN" altLang="en-US" b="1">
                  <a:solidFill>
                    <a:srgbClr val="CC6600"/>
                  </a:solidFill>
                </a:rPr>
                <a:t>键进行监测</a:t>
              </a:r>
            </a:p>
          </p:txBody>
        </p:sp>
        <p:sp>
          <p:nvSpPr>
            <p:cNvPr id="36876" name="Text Box 12"/>
            <p:cNvSpPr txBox="1">
              <a:spLocks noChangeArrowheads="1"/>
            </p:cNvSpPr>
            <p:nvPr/>
          </p:nvSpPr>
          <p:spPr bwMode="auto">
            <a:xfrm>
              <a:off x="96" y="960"/>
              <a:ext cx="4407" cy="1676"/>
            </a:xfrm>
            <a:prstGeom prst="rect">
              <a:avLst/>
            </a:prstGeom>
            <a:solidFill>
              <a:srgbClr val="CCFFFF"/>
            </a:solidFill>
            <a:ln w="12700" cap="sq">
              <a:solidFill>
                <a:srgbClr val="CC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en-US" altLang="zh-CN" b="1" dirty="0">
                  <a:solidFill>
                    <a:srgbClr val="FF0000"/>
                  </a:solidFill>
                  <a:latin typeface="黑体" panose="02010609060101010101" pitchFamily="49" charset="-122"/>
                  <a:ea typeface="黑体" panose="02010609060101010101" pitchFamily="49" charset="-122"/>
                </a:rPr>
                <a:t>case WM_LBUTTONDOWN:   //</a:t>
              </a:r>
              <a:r>
                <a:rPr lang="zh-CN" altLang="en-US" b="1" dirty="0">
                  <a:solidFill>
                    <a:srgbClr val="FF0000"/>
                  </a:solidFill>
                  <a:latin typeface="黑体" panose="02010609060101010101" pitchFamily="49" charset="-122"/>
                  <a:ea typeface="黑体" panose="02010609060101010101" pitchFamily="49" charset="-122"/>
                </a:rPr>
                <a:t>按下鼠标左键</a:t>
              </a:r>
            </a:p>
            <a:p>
              <a:r>
                <a:rPr lang="zh-CN" altLang="en-US" b="1" dirty="0">
                  <a:solidFill>
                    <a:srgbClr val="FF0000"/>
                  </a:solidFill>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if((</a:t>
              </a:r>
              <a:r>
                <a:rPr lang="en-US" altLang="zh-CN" b="1" dirty="0" err="1">
                  <a:solidFill>
                    <a:srgbClr val="FF0000"/>
                  </a:solidFill>
                  <a:latin typeface="黑体" panose="02010609060101010101" pitchFamily="49" charset="-122"/>
                  <a:ea typeface="黑体" panose="02010609060101010101" pitchFamily="49" charset="-122"/>
                </a:rPr>
                <a:t>wParam&amp;MK_CONTROL</a:t>
              </a:r>
              <a:r>
                <a:rPr lang="en-US" altLang="zh-CN" b="1" dirty="0">
                  <a:solidFill>
                    <a:srgbClr val="FF0000"/>
                  </a:solidFill>
                  <a:latin typeface="黑体" panose="02010609060101010101" pitchFamily="49" charset="-122"/>
                  <a:ea typeface="黑体" panose="02010609060101010101" pitchFamily="49" charset="-122"/>
                </a:rPr>
                <a:t>)&amp;&amp;(</a:t>
              </a:r>
              <a:r>
                <a:rPr lang="en-US" altLang="zh-CN" b="1" dirty="0" err="1">
                  <a:solidFill>
                    <a:srgbClr val="FF0000"/>
                  </a:solidFill>
                  <a:latin typeface="黑体" panose="02010609060101010101" pitchFamily="49" charset="-122"/>
                  <a:ea typeface="黑体" panose="02010609060101010101" pitchFamily="49" charset="-122"/>
                </a:rPr>
                <a:t>wParam&amp;MK_SHIFT</a:t>
              </a:r>
              <a:r>
                <a:rPr lang="en-US" altLang="zh-CN" b="1" dirty="0">
                  <a:solidFill>
                    <a:srgbClr val="FF0000"/>
                  </a:solidFill>
                  <a:latin typeface="黑体" panose="02010609060101010101" pitchFamily="49" charset="-122"/>
                  <a:ea typeface="黑体" panose="02010609060101010101" pitchFamily="49" charset="-122"/>
                </a:rPr>
                <a:t>))</a:t>
              </a:r>
            </a:p>
            <a:p>
              <a:r>
                <a:rPr lang="en-US" altLang="zh-CN" b="1" dirty="0">
                  <a:solidFill>
                    <a:srgbClr val="FF0000"/>
                  </a:solidFill>
                  <a:latin typeface="黑体" panose="02010609060101010101" pitchFamily="49" charset="-122"/>
                  <a:ea typeface="黑体" panose="02010609060101010101" pitchFamily="49" charset="-122"/>
                </a:rPr>
                <a:t>    	</a:t>
              </a:r>
              <a:r>
                <a:rPr lang="en-US" altLang="zh-CN" b="1" dirty="0">
                  <a:solidFill>
                    <a:srgbClr val="FF0000"/>
                  </a:solidFill>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			//Shift</a:t>
              </a:r>
              <a:r>
                <a:rPr lang="zh-CN" altLang="en-US" b="1" dirty="0">
                  <a:solidFill>
                    <a:srgbClr val="FF0000"/>
                  </a:solidFill>
                  <a:latin typeface="黑体" panose="02010609060101010101" pitchFamily="49" charset="-122"/>
                  <a:ea typeface="黑体" panose="02010609060101010101" pitchFamily="49" charset="-122"/>
                </a:rPr>
                <a:t>和</a:t>
              </a:r>
              <a:r>
                <a:rPr lang="en-US" altLang="zh-CN" b="1" dirty="0">
                  <a:solidFill>
                    <a:srgbClr val="FF0000"/>
                  </a:solidFill>
                  <a:latin typeface="黑体" panose="02010609060101010101" pitchFamily="49" charset="-122"/>
                  <a:ea typeface="黑体" panose="02010609060101010101" pitchFamily="49" charset="-122"/>
                </a:rPr>
                <a:t>Ctrl</a:t>
              </a:r>
              <a:r>
                <a:rPr lang="zh-CN" altLang="en-US" b="1" dirty="0">
                  <a:solidFill>
                    <a:srgbClr val="FF0000"/>
                  </a:solidFill>
                  <a:latin typeface="黑体" panose="02010609060101010101" pitchFamily="49" charset="-122"/>
                  <a:ea typeface="黑体" panose="02010609060101010101" pitchFamily="49" charset="-122"/>
                </a:rPr>
                <a:t>键都被按下</a:t>
              </a:r>
            </a:p>
            <a:p>
              <a:r>
                <a:rPr lang="zh-CN" altLang="en-US" b="1" dirty="0">
                  <a:solidFill>
                    <a:srgbClr val="FF0000"/>
                  </a:solidFill>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break;</a:t>
              </a:r>
            </a:p>
            <a:p>
              <a:r>
                <a:rPr lang="en-US" altLang="zh-CN" b="1" dirty="0">
                  <a:solidFill>
                    <a:srgbClr val="0000FF"/>
                  </a:solidFill>
                  <a:latin typeface="黑体" panose="02010609060101010101" pitchFamily="49" charset="-122"/>
                  <a:ea typeface="黑体" panose="02010609060101010101" pitchFamily="49" charset="-122"/>
                </a:rPr>
                <a:t>	case WM_LBUTTONUP:	//</a:t>
              </a:r>
              <a:r>
                <a:rPr lang="zh-CN" altLang="en-US" b="1" dirty="0">
                  <a:solidFill>
                    <a:srgbClr val="0000FF"/>
                  </a:solidFill>
                  <a:latin typeface="黑体" panose="02010609060101010101" pitchFamily="49" charset="-122"/>
                  <a:ea typeface="黑体" panose="02010609060101010101" pitchFamily="49" charset="-122"/>
                </a:rPr>
                <a:t>释放鼠标左键</a:t>
              </a:r>
            </a:p>
            <a:p>
              <a:r>
                <a:rPr lang="zh-CN" altLang="en-US" b="1" dirty="0">
                  <a:solidFill>
                    <a:srgbClr val="0000FF"/>
                  </a:solidFill>
                  <a:latin typeface="黑体" panose="02010609060101010101" pitchFamily="49" charset="-122"/>
                  <a:ea typeface="黑体" panose="02010609060101010101" pitchFamily="49" charset="-122"/>
                </a:rPr>
                <a:t>	</a:t>
              </a:r>
              <a:r>
                <a:rPr lang="en-US" altLang="zh-CN" b="1" dirty="0">
                  <a:solidFill>
                    <a:srgbClr val="0000FF"/>
                  </a:solidFill>
                  <a:ea typeface="黑体" panose="02010609060101010101" pitchFamily="49" charset="-122"/>
                </a:rPr>
                <a:t>…</a:t>
              </a:r>
              <a:endParaRPr lang="en-US" altLang="zh-CN" b="1" dirty="0">
                <a:solidFill>
                  <a:srgbClr val="0000FF"/>
                </a:solidFill>
                <a:latin typeface="黑体" panose="02010609060101010101" pitchFamily="49" charset="-122"/>
                <a:ea typeface="黑体" panose="02010609060101010101" pitchFamily="49" charset="-122"/>
              </a:endParaRPr>
            </a:p>
            <a:p>
              <a:r>
                <a:rPr lang="en-US" altLang="zh-CN" b="1" dirty="0">
                  <a:solidFill>
                    <a:srgbClr val="0000FF"/>
                  </a:solidFill>
                  <a:latin typeface="黑体" panose="02010609060101010101" pitchFamily="49" charset="-122"/>
                  <a:ea typeface="黑体" panose="02010609060101010101" pitchFamily="49" charset="-122"/>
                </a:rPr>
                <a:t>   	break;   </a:t>
              </a:r>
              <a:r>
                <a:rPr lang="en-US" altLang="zh-CN" b="1" dirty="0">
                  <a:solidFill>
                    <a:srgbClr val="0000FF"/>
                  </a:solidFill>
                  <a:ea typeface="黑体" panose="02010609060101010101" pitchFamily="49" charset="-122"/>
                </a:rPr>
                <a:t>…</a:t>
              </a:r>
              <a:endParaRPr lang="en-US" altLang="zh-CN" b="1" dirty="0"/>
            </a:p>
          </p:txBody>
        </p:sp>
        <p:sp>
          <p:nvSpPr>
            <p:cNvPr id="36877" name="Line 13"/>
            <p:cNvSpPr>
              <a:spLocks noChangeShapeType="1"/>
            </p:cNvSpPr>
            <p:nvPr/>
          </p:nvSpPr>
          <p:spPr bwMode="auto">
            <a:xfrm flipH="1">
              <a:off x="2640" y="768"/>
              <a:ext cx="0" cy="192"/>
            </a:xfrm>
            <a:prstGeom prst="line">
              <a:avLst/>
            </a:prstGeom>
            <a:noFill/>
            <a:ln w="57150" cap="sq">
              <a:solidFill>
                <a:srgbClr val="CC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882" name="Group 18"/>
          <p:cNvGrpSpPr>
            <a:grpSpLocks/>
          </p:cNvGrpSpPr>
          <p:nvPr/>
        </p:nvGrpSpPr>
        <p:grpSpPr bwMode="auto">
          <a:xfrm>
            <a:off x="2322515" y="76202"/>
            <a:ext cx="6911975" cy="6772275"/>
            <a:chOff x="1350" y="48"/>
            <a:chExt cx="4019" cy="4266"/>
          </a:xfrm>
        </p:grpSpPr>
        <p:sp>
          <p:nvSpPr>
            <p:cNvPr id="36873" name="Text Box 9"/>
            <p:cNvSpPr txBox="1">
              <a:spLocks noChangeArrowheads="1"/>
            </p:cNvSpPr>
            <p:nvPr/>
          </p:nvSpPr>
          <p:spPr bwMode="auto">
            <a:xfrm>
              <a:off x="1350" y="2640"/>
              <a:ext cx="4019" cy="1674"/>
            </a:xfrm>
            <a:prstGeom prst="rect">
              <a:avLst/>
            </a:prstGeom>
            <a:solidFill>
              <a:srgbClr val="FFFFCC"/>
            </a:solidFill>
            <a:ln w="9525">
              <a:solidFill>
                <a:srgbClr val="CC0000"/>
              </a:solidFill>
              <a:miter lim="800000"/>
              <a:headEnd/>
              <a:tailEnd/>
            </a:ln>
          </p:spPr>
          <p:txBody>
            <a:bodyPr wrap="none">
              <a:spAutoFit/>
            </a:bodyPr>
            <a:lstStyle/>
            <a:p>
              <a:pPr lvl="2"/>
              <a:r>
                <a:rPr lang="en-US" altLang="zh-CN" b="1">
                  <a:solidFill>
                    <a:srgbClr val="FF0000"/>
                  </a:solidFill>
                  <a:latin typeface="黑体" panose="02010609060101010101" pitchFamily="49" charset="-122"/>
                  <a:ea typeface="黑体" panose="02010609060101010101" pitchFamily="49" charset="-122"/>
                </a:rPr>
                <a:t>case WM_LBUTTONDOWN:   //</a:t>
              </a:r>
              <a:r>
                <a:rPr lang="zh-CN" altLang="en-US" b="1">
                  <a:solidFill>
                    <a:srgbClr val="FF0000"/>
                  </a:solidFill>
                  <a:latin typeface="黑体" panose="02010609060101010101" pitchFamily="49" charset="-122"/>
                  <a:ea typeface="黑体" panose="02010609060101010101" pitchFamily="49" charset="-122"/>
                </a:rPr>
                <a:t>按下鼠标左键</a:t>
              </a:r>
            </a:p>
            <a:p>
              <a:r>
                <a:rPr lang="zh-CN" altLang="en-US" b="1">
                  <a:solidFill>
                    <a:srgbClr val="FF0000"/>
                  </a:solidFill>
                  <a:latin typeface="黑体" panose="02010609060101010101" pitchFamily="49" charset="-122"/>
                  <a:ea typeface="黑体" panose="02010609060101010101" pitchFamily="49" charset="-122"/>
                </a:rPr>
                <a:t>   	</a:t>
              </a:r>
              <a:r>
                <a:rPr lang="en-US" altLang="zh-CN" b="1">
                  <a:solidFill>
                    <a:srgbClr val="FF0000"/>
                  </a:solidFill>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						</a:t>
              </a:r>
            </a:p>
            <a:p>
              <a:r>
                <a:rPr lang="en-US" altLang="zh-CN" b="1">
                  <a:solidFill>
                    <a:srgbClr val="FF0000"/>
                  </a:solidFill>
                  <a:latin typeface="黑体" panose="02010609060101010101" pitchFamily="49" charset="-122"/>
                  <a:ea typeface="黑体" panose="02010609060101010101" pitchFamily="49" charset="-122"/>
                </a:rPr>
                <a:t>   	break;</a:t>
              </a:r>
              <a:endParaRPr lang="en-US" altLang="zh-CN" b="1">
                <a:latin typeface="黑体" panose="02010609060101010101" pitchFamily="49" charset="-122"/>
                <a:ea typeface="黑体" panose="02010609060101010101" pitchFamily="49" charset="-122"/>
              </a:endParaRPr>
            </a:p>
            <a:p>
              <a:r>
                <a:rPr lang="en-US" altLang="zh-CN" b="1">
                  <a:solidFill>
                    <a:srgbClr val="0000FF"/>
                  </a:solidFill>
                  <a:latin typeface="黑体" panose="02010609060101010101" pitchFamily="49" charset="-122"/>
                  <a:ea typeface="黑体" panose="02010609060101010101" pitchFamily="49" charset="-122"/>
                </a:rPr>
                <a:t>	case WM_LBUTTONUP:	//</a:t>
              </a:r>
              <a:r>
                <a:rPr lang="zh-CN" altLang="en-US" b="1">
                  <a:solidFill>
                    <a:srgbClr val="0000FF"/>
                  </a:solidFill>
                  <a:latin typeface="黑体" panose="02010609060101010101" pitchFamily="49" charset="-122"/>
                  <a:ea typeface="黑体" panose="02010609060101010101" pitchFamily="49" charset="-122"/>
                </a:rPr>
                <a:t>释放鼠标左键</a:t>
              </a:r>
            </a:p>
            <a:p>
              <a:r>
                <a:rPr lang="zh-CN" altLang="en-US" b="1">
                  <a:solidFill>
                    <a:srgbClr val="0000FF"/>
                  </a:solidFill>
                  <a:latin typeface="黑体" panose="02010609060101010101" pitchFamily="49" charset="-122"/>
                  <a:ea typeface="黑体" panose="02010609060101010101" pitchFamily="49" charset="-122"/>
                </a:rPr>
                <a:t>	</a:t>
              </a:r>
              <a:r>
                <a:rPr lang="en-US" altLang="zh-CN" b="1">
                  <a:solidFill>
                    <a:srgbClr val="0000FF"/>
                  </a:solidFill>
                  <a:ea typeface="黑体" panose="02010609060101010101" pitchFamily="49" charset="-122"/>
                </a:rPr>
                <a:t>…</a:t>
              </a:r>
              <a:endParaRPr lang="en-US" altLang="zh-CN" b="1">
                <a:solidFill>
                  <a:srgbClr val="0000FF"/>
                </a:solidFill>
                <a:latin typeface="黑体" panose="02010609060101010101" pitchFamily="49" charset="-122"/>
                <a:ea typeface="黑体" panose="02010609060101010101" pitchFamily="49" charset="-122"/>
              </a:endParaRPr>
            </a:p>
            <a:p>
              <a:r>
                <a:rPr lang="en-US" altLang="zh-CN" b="1">
                  <a:solidFill>
                    <a:srgbClr val="0000FF"/>
                  </a:solidFill>
                  <a:latin typeface="黑体" panose="02010609060101010101" pitchFamily="49" charset="-122"/>
                  <a:ea typeface="黑体" panose="02010609060101010101" pitchFamily="49" charset="-122"/>
                </a:rPr>
                <a:t>   	break;</a:t>
              </a:r>
            </a:p>
            <a:p>
              <a:r>
                <a:rPr lang="en-US" altLang="zh-CN" b="1">
                  <a:solidFill>
                    <a:srgbClr val="0000FF"/>
                  </a:solidFill>
                  <a:latin typeface="黑体" panose="02010609060101010101" pitchFamily="49" charset="-122"/>
                  <a:ea typeface="黑体" panose="02010609060101010101" pitchFamily="49" charset="-122"/>
                </a:rPr>
                <a:t>   	</a:t>
              </a:r>
              <a:r>
                <a:rPr lang="en-US" altLang="zh-CN" b="1">
                  <a:solidFill>
                    <a:srgbClr val="0000FF"/>
                  </a:solidFill>
                  <a:ea typeface="黑体" panose="02010609060101010101" pitchFamily="49" charset="-122"/>
                </a:rPr>
                <a:t>…</a:t>
              </a:r>
              <a:endParaRPr lang="en-US" altLang="zh-CN" b="1"/>
            </a:p>
          </p:txBody>
        </p:sp>
        <p:sp>
          <p:nvSpPr>
            <p:cNvPr id="36870" name="Text Box 6"/>
            <p:cNvSpPr txBox="1">
              <a:spLocks noChangeArrowheads="1"/>
            </p:cNvSpPr>
            <p:nvPr/>
          </p:nvSpPr>
          <p:spPr bwMode="auto">
            <a:xfrm>
              <a:off x="1584" y="48"/>
              <a:ext cx="768" cy="294"/>
            </a:xfrm>
            <a:prstGeom prst="rect">
              <a:avLst/>
            </a:prstGeom>
            <a:noFill/>
            <a:ln w="9525">
              <a:solidFill>
                <a:srgbClr val="6600CC"/>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p>
              <a:pPr eaLnBrk="1" hangingPunct="1"/>
              <a:r>
                <a:rPr lang="zh-CN" altLang="en-US" b="1">
                  <a:solidFill>
                    <a:srgbClr val="0000FF"/>
                  </a:solidFill>
                </a:rPr>
                <a:t>不监测</a:t>
              </a:r>
            </a:p>
          </p:txBody>
        </p:sp>
        <p:grpSp>
          <p:nvGrpSpPr>
            <p:cNvPr id="36880" name="Group 16"/>
            <p:cNvGrpSpPr>
              <a:grpSpLocks/>
            </p:cNvGrpSpPr>
            <p:nvPr/>
          </p:nvGrpSpPr>
          <p:grpSpPr bwMode="auto">
            <a:xfrm>
              <a:off x="2352" y="192"/>
              <a:ext cx="2688" cy="2496"/>
              <a:chOff x="2352" y="336"/>
              <a:chExt cx="2688" cy="2496"/>
            </a:xfrm>
          </p:grpSpPr>
          <p:sp>
            <p:nvSpPr>
              <p:cNvPr id="36878" name="Line 14"/>
              <p:cNvSpPr>
                <a:spLocks noChangeShapeType="1"/>
              </p:cNvSpPr>
              <p:nvPr/>
            </p:nvSpPr>
            <p:spPr bwMode="auto">
              <a:xfrm>
                <a:off x="2352" y="336"/>
                <a:ext cx="2688" cy="0"/>
              </a:xfrm>
              <a:prstGeom prst="line">
                <a:avLst/>
              </a:prstGeom>
              <a:noFill/>
              <a:ln w="38100" cap="sq">
                <a:solidFill>
                  <a:srgbClr val="66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5"/>
              <p:cNvSpPr>
                <a:spLocks noChangeShapeType="1"/>
              </p:cNvSpPr>
              <p:nvPr/>
            </p:nvSpPr>
            <p:spPr bwMode="auto">
              <a:xfrm>
                <a:off x="5040" y="336"/>
                <a:ext cx="0" cy="2496"/>
              </a:xfrm>
              <a:prstGeom prst="line">
                <a:avLst/>
              </a:prstGeom>
              <a:noFill/>
              <a:ln w="38100" cap="sq">
                <a:solidFill>
                  <a:srgbClr val="6600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trips(downRight)">
                                      <p:cBhvr>
                                        <p:cTn id="7" dur="500"/>
                                        <p:tgtEl>
                                          <p:spTgt spid="36868"/>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36874"/>
                                        </p:tgtEl>
                                        <p:attrNameLst>
                                          <p:attrName>style.visibility</p:attrName>
                                        </p:attrNameLst>
                                      </p:cBhvr>
                                      <p:to>
                                        <p:strVal val="visible"/>
                                      </p:to>
                                    </p:set>
                                    <p:animEffect transition="in" filter="barn(outHorizontal)">
                                      <p:cBhvr>
                                        <p:cTn id="11" dur="500"/>
                                        <p:tgtEl>
                                          <p:spTgt spid="36874"/>
                                        </p:tgtEl>
                                      </p:cBhvr>
                                    </p:animEffect>
                                  </p:childTnLst>
                                </p:cTn>
                              </p:par>
                            </p:childTnLst>
                          </p:cTn>
                        </p:par>
                        <p:par>
                          <p:cTn id="12" fill="hold" nodeType="afterGroup">
                            <p:stCondLst>
                              <p:cond delay="1000"/>
                            </p:stCondLst>
                            <p:childTnLst>
                              <p:par>
                                <p:cTn id="13" presetID="3" presetClass="entr" presetSubtype="5" fill="hold" nodeType="afterEffect">
                                  <p:stCondLst>
                                    <p:cond delay="0"/>
                                  </p:stCondLst>
                                  <p:childTnLst>
                                    <p:set>
                                      <p:cBhvr>
                                        <p:cTn id="14" dur="1" fill="hold">
                                          <p:stCondLst>
                                            <p:cond delay="0"/>
                                          </p:stCondLst>
                                        </p:cTn>
                                        <p:tgtEl>
                                          <p:spTgt spid="36882"/>
                                        </p:tgtEl>
                                        <p:attrNameLst>
                                          <p:attrName>style.visibility</p:attrName>
                                        </p:attrNameLst>
                                      </p:cBhvr>
                                      <p:to>
                                        <p:strVal val="visible"/>
                                      </p:to>
                                    </p:set>
                                    <p:animEffect transition="in" filter="blinds(vertical)">
                                      <p:cBhvr>
                                        <p:cTn id="15" dur="500"/>
                                        <p:tgtEl>
                                          <p:spTgt spid="368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6883"/>
                                        </p:tgtEl>
                                        <p:attrNameLst>
                                          <p:attrName>style.visibility</p:attrName>
                                        </p:attrNameLst>
                                      </p:cBhvr>
                                      <p:to>
                                        <p:strVal val="visible"/>
                                      </p:to>
                                    </p:set>
                                    <p:animEffect transition="in" filter="blinds(horizontal)">
                                      <p:cBhvr>
                                        <p:cTn id="20" dur="500"/>
                                        <p:tgtEl>
                                          <p:spTgt spid="36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P spid="3687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47650" y="838200"/>
            <a:ext cx="8997950" cy="830997"/>
          </a:xfrm>
          <a:prstGeom prst="rect">
            <a:avLst/>
          </a:prstGeom>
          <a:gradFill rotWithShape="0">
            <a:gsLst>
              <a:gs pos="0">
                <a:schemeClr val="accent1"/>
              </a:gs>
              <a:gs pos="100000">
                <a:srgbClr val="FFFFCC"/>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t>Windows</a:t>
            </a:r>
            <a:r>
              <a:rPr lang="zh-CN" altLang="en-US" b="1"/>
              <a:t>系统默认的时间间隔为</a:t>
            </a:r>
            <a:r>
              <a:rPr lang="en-US" altLang="zh-CN" b="1"/>
              <a:t>0.5</a:t>
            </a:r>
            <a:r>
              <a:rPr lang="zh-CN" altLang="en-US" b="1"/>
              <a:t>秒，也可以调用</a:t>
            </a:r>
            <a:r>
              <a:rPr lang="en-US" altLang="zh-CN" b="1" i="1" u="sng">
                <a:solidFill>
                  <a:srgbClr val="FF0000"/>
                </a:solidFill>
              </a:rPr>
              <a:t>SetDoubleClickTime()</a:t>
            </a:r>
            <a:r>
              <a:rPr lang="zh-CN" altLang="en-US" b="1"/>
              <a:t>重新设定间隔值</a:t>
            </a:r>
            <a:endParaRPr lang="zh-CN" altLang="en-US" b="1">
              <a:latin typeface="黑体" panose="02010609060101010101" pitchFamily="49" charset="-122"/>
              <a:ea typeface="黑体" panose="02010609060101010101" pitchFamily="49" charset="-122"/>
            </a:endParaRPr>
          </a:p>
        </p:txBody>
      </p:sp>
      <p:sp>
        <p:nvSpPr>
          <p:cNvPr id="38915" name="Text Box 3"/>
          <p:cNvSpPr txBox="1">
            <a:spLocks noChangeArrowheads="1"/>
          </p:cNvSpPr>
          <p:nvPr/>
        </p:nvSpPr>
        <p:spPr bwMode="auto">
          <a:xfrm>
            <a:off x="165100" y="4572002"/>
            <a:ext cx="9575800" cy="1382713"/>
          </a:xfrm>
          <a:prstGeom prst="rect">
            <a:avLst/>
          </a:prstGeom>
          <a:gradFill rotWithShape="0">
            <a:gsLst>
              <a:gs pos="0">
                <a:srgbClr val="FFFF00"/>
              </a:gs>
              <a:gs pos="50000">
                <a:srgbClr val="FFFFFF"/>
              </a:gs>
              <a:gs pos="100000">
                <a:srgbClr val="FFFF00"/>
              </a:gs>
            </a:gsLst>
            <a:lin ang="0" scaled="1"/>
          </a:gradFill>
          <a:ln w="9525">
            <a:solidFill>
              <a:srgbClr val="6600CC"/>
            </a:solidFill>
            <a:miter lim="800000"/>
            <a:headEnd/>
            <a:tailEnd/>
          </a:ln>
        </p:spPr>
        <p:txBody>
          <a:bodyPr>
            <a:spAutoFit/>
          </a:bodyPr>
          <a:lstStyle/>
          <a:p>
            <a:pPr eaLnBrk="1" hangingPunct="1"/>
            <a:r>
              <a:rPr lang="zh-CN" altLang="en-US" sz="2800" b="1" dirty="0"/>
              <a:t>若窗口不包含上述属性的定义，即使进行了双击操作，该窗口也只能接收到两条</a:t>
            </a:r>
            <a:r>
              <a:rPr lang="en-US" altLang="zh-CN" sz="2800" b="1" dirty="0">
                <a:latin typeface="宋体" panose="02010600030101010101" pitchFamily="2" charset="-122"/>
              </a:rPr>
              <a:t>WM_BUTTONDOWN</a:t>
            </a:r>
            <a:r>
              <a:rPr lang="zh-CN" altLang="en-US" sz="2800" b="1" dirty="0"/>
              <a:t>消息或两条</a:t>
            </a:r>
            <a:r>
              <a:rPr lang="en-US" altLang="zh-CN" sz="2800" b="1" smtClean="0">
                <a:latin typeface="宋体" panose="02010600030101010101" pitchFamily="2" charset="-122"/>
              </a:rPr>
              <a:t>WM_BUTTONUP</a:t>
            </a:r>
            <a:r>
              <a:rPr lang="zh-CN" altLang="en-US" sz="2800" b="1" dirty="0"/>
              <a:t>消息。</a:t>
            </a:r>
          </a:p>
        </p:txBody>
      </p:sp>
      <p:sp>
        <p:nvSpPr>
          <p:cNvPr id="38916" name="Text Box 4"/>
          <p:cNvSpPr txBox="1">
            <a:spLocks noChangeArrowheads="1"/>
          </p:cNvSpPr>
          <p:nvPr/>
        </p:nvSpPr>
        <p:spPr bwMode="auto">
          <a:xfrm>
            <a:off x="165100" y="152400"/>
            <a:ext cx="1832553" cy="584775"/>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3200" b="1">
                <a:solidFill>
                  <a:srgbClr val="FF0000"/>
                </a:solidFill>
              </a:rPr>
              <a:t>鼠标双击</a:t>
            </a:r>
          </a:p>
        </p:txBody>
      </p:sp>
      <p:sp>
        <p:nvSpPr>
          <p:cNvPr id="38918" name="Text Box 6"/>
          <p:cNvSpPr txBox="1">
            <a:spLocks noChangeArrowheads="1"/>
          </p:cNvSpPr>
          <p:nvPr/>
        </p:nvSpPr>
        <p:spPr bwMode="auto">
          <a:xfrm>
            <a:off x="82550" y="3657600"/>
            <a:ext cx="9593263" cy="51911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a:solidFill>
                  <a:srgbClr val="FF0000"/>
                </a:solidFill>
                <a:latin typeface="黑体" panose="02010609060101010101" pitchFamily="49" charset="-122"/>
                <a:ea typeface="黑体" panose="02010609060101010101" pitchFamily="49" charset="-122"/>
              </a:rPr>
              <a:t>wndclass.style</a:t>
            </a:r>
            <a:r>
              <a:rPr lang="en-US" altLang="zh-CN" sz="2800" b="1">
                <a:latin typeface="黑体" panose="02010609060101010101" pitchFamily="49" charset="-122"/>
                <a:ea typeface="黑体" panose="02010609060101010101" pitchFamily="49" charset="-122"/>
              </a:rPr>
              <a:t>=CS_HEADRAW|CS_VERDRAW|</a:t>
            </a:r>
            <a:r>
              <a:rPr lang="en-US" altLang="zh-CN" sz="2800" b="1">
                <a:solidFill>
                  <a:srgbClr val="FF0000"/>
                </a:solidFill>
                <a:latin typeface="黑体" panose="02010609060101010101" pitchFamily="49" charset="-122"/>
                <a:ea typeface="黑体" panose="02010609060101010101" pitchFamily="49" charset="-122"/>
              </a:rPr>
              <a:t>CS_DBLCLKS</a:t>
            </a:r>
            <a:r>
              <a:rPr lang="en-US" altLang="zh-CN" sz="2800" b="1">
                <a:latin typeface="黑体" panose="02010609060101010101" pitchFamily="49" charset="-122"/>
                <a:ea typeface="黑体" panose="02010609060101010101" pitchFamily="49" charset="-122"/>
              </a:rPr>
              <a:t>;</a:t>
            </a:r>
          </a:p>
        </p:txBody>
      </p:sp>
      <p:sp>
        <p:nvSpPr>
          <p:cNvPr id="38919" name="AutoShape 7"/>
          <p:cNvSpPr>
            <a:spLocks noChangeArrowheads="1"/>
          </p:cNvSpPr>
          <p:nvPr/>
        </p:nvSpPr>
        <p:spPr bwMode="auto">
          <a:xfrm>
            <a:off x="5118100" y="1828800"/>
            <a:ext cx="3467100" cy="1600200"/>
          </a:xfrm>
          <a:prstGeom prst="wedgeRoundRectCallout">
            <a:avLst>
              <a:gd name="adj1" fmla="val -118454"/>
              <a:gd name="adj2" fmla="val -67856"/>
              <a:gd name="adj3" fmla="val 16667"/>
            </a:avLst>
          </a:prstGeom>
          <a:gradFill rotWithShape="0">
            <a:gsLst>
              <a:gs pos="0">
                <a:schemeClr val="accent1"/>
              </a:gs>
              <a:gs pos="50000">
                <a:srgbClr val="CCECFF"/>
              </a:gs>
              <a:gs pos="100000">
                <a:schemeClr val="accent1"/>
              </a:gs>
            </a:gsLst>
            <a:lin ang="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t>要使窗口函数能接收</a:t>
            </a:r>
          </a:p>
          <a:p>
            <a:r>
              <a:rPr lang="zh-CN" altLang="en-US" b="1"/>
              <a:t>鼠标双击产生的消息</a:t>
            </a:r>
          </a:p>
          <a:p>
            <a:r>
              <a:rPr lang="zh-CN" altLang="en-US" b="1"/>
              <a:t>在注册窗口类时必须</a:t>
            </a:r>
          </a:p>
          <a:p>
            <a:r>
              <a:rPr lang="zh-CN" altLang="en-US" b="1"/>
              <a:t>具有</a:t>
            </a:r>
            <a:r>
              <a:rPr lang="en-US" altLang="zh-CN" b="1">
                <a:solidFill>
                  <a:srgbClr val="FF0000"/>
                </a:solidFill>
                <a:latin typeface="宋体" panose="02010600030101010101" pitchFamily="2" charset="-122"/>
              </a:rPr>
              <a:t>CS_DBLCLKS</a:t>
            </a:r>
            <a:r>
              <a:rPr lang="zh-CN" altLang="en-US" b="1">
                <a:solidFill>
                  <a:srgbClr val="FF0000"/>
                </a:solidFill>
              </a:rPr>
              <a:t>属性</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8914"/>
                                        </p:tgtEl>
                                        <p:attrNameLst>
                                          <p:attrName>style.visibility</p:attrName>
                                        </p:attrNameLst>
                                      </p:cBhvr>
                                      <p:to>
                                        <p:strVal val="visible"/>
                                      </p:to>
                                    </p:set>
                                    <p:anim to="" calcmode="lin" valueType="num">
                                      <p:cBhvr>
                                        <p:cTn id="7" dur="1" fill="hold"/>
                                        <p:tgtEl>
                                          <p:spTgt spid="3891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919"/>
                                        </p:tgtEl>
                                        <p:attrNameLst>
                                          <p:attrName>style.visibility</p:attrName>
                                        </p:attrNameLst>
                                      </p:cBhvr>
                                      <p:to>
                                        <p:strVal val="visible"/>
                                      </p:to>
                                    </p:set>
                                    <p:anim calcmode="lin" valueType="num">
                                      <p:cBhvr additive="base">
                                        <p:cTn id="12" dur="500" fill="hold"/>
                                        <p:tgtEl>
                                          <p:spTgt spid="38919"/>
                                        </p:tgtEl>
                                        <p:attrNameLst>
                                          <p:attrName>ppt_x</p:attrName>
                                        </p:attrNameLst>
                                      </p:cBhvr>
                                      <p:tavLst>
                                        <p:tav tm="0">
                                          <p:val>
                                            <p:strVal val="#ppt_x"/>
                                          </p:val>
                                        </p:tav>
                                        <p:tav tm="100000">
                                          <p:val>
                                            <p:strVal val="#ppt_x"/>
                                          </p:val>
                                        </p:tav>
                                      </p:tavLst>
                                    </p:anim>
                                    <p:anim calcmode="lin" valueType="num">
                                      <p:cBhvr additive="base">
                                        <p:cTn id="13"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38918"/>
                                        </p:tgtEl>
                                        <p:attrNameLst>
                                          <p:attrName>style.visibility</p:attrName>
                                        </p:attrNameLst>
                                      </p:cBhvr>
                                      <p:to>
                                        <p:strVal val="visible"/>
                                      </p:to>
                                    </p:set>
                                    <p:anim to="" calcmode="lin" valueType="num">
                                      <p:cBhvr>
                                        <p:cTn id="18" dur="1" fill="hold"/>
                                        <p:tgtEl>
                                          <p:spTgt spid="38918"/>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38915"/>
                                        </p:tgtEl>
                                        <p:attrNameLst>
                                          <p:attrName>style.visibility</p:attrName>
                                        </p:attrNameLst>
                                      </p:cBhvr>
                                      <p:to>
                                        <p:strVal val="visible"/>
                                      </p:to>
                                    </p:set>
                                    <p:anim to="" calcmode="lin" valueType="num">
                                      <p:cBhvr>
                                        <p:cTn id="23" dur="1" fill="hold"/>
                                        <p:tgtEl>
                                          <p:spTgt spid="389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8" grpId="0" animBg="1" autoUpdateAnimBg="0"/>
      <p:bldP spid="3891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47651" y="116632"/>
            <a:ext cx="9428163" cy="1569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1" hangingPunct="1"/>
            <a:r>
              <a:rPr lang="en-US" altLang="zh-CN" b="1" dirty="0"/>
              <a:t>        </a:t>
            </a:r>
            <a:r>
              <a:rPr lang="zh-CN" altLang="en-US" b="1" dirty="0">
                <a:solidFill>
                  <a:srgbClr val="FF3300"/>
                </a:solidFill>
              </a:rPr>
              <a:t>虚拟码</a:t>
            </a:r>
            <a:r>
              <a:rPr lang="zh-CN" altLang="en-US" b="1" dirty="0"/>
              <a:t>是一种与设备无关的键盘编码，它的值存放在键盘消息的</a:t>
            </a:r>
            <a:r>
              <a:rPr lang="en-US" altLang="zh-CN" b="1" dirty="0" err="1">
                <a:solidFill>
                  <a:srgbClr val="0000FF"/>
                </a:solidFill>
              </a:rPr>
              <a:t>wParam</a:t>
            </a:r>
            <a:r>
              <a:rPr lang="zh-CN" altLang="en-US" b="1" dirty="0"/>
              <a:t>参数中，用以标识哪一个键被按下或释放，最常用的虚拟码已经</a:t>
            </a:r>
            <a:r>
              <a:rPr lang="zh-CN" altLang="en-US" b="1" dirty="0" smtClean="0"/>
              <a:t>在</a:t>
            </a:r>
            <a:r>
              <a:rPr lang="en-US" altLang="zh-CN" b="1" dirty="0" err="1" smtClean="0"/>
              <a:t>winuser.h</a:t>
            </a:r>
            <a:r>
              <a:rPr lang="zh-CN" altLang="en-US" b="1" dirty="0"/>
              <a:t>中定</a:t>
            </a:r>
            <a:r>
              <a:rPr lang="zh-CN" altLang="en-US" b="1" dirty="0" smtClean="0"/>
              <a:t>义</a:t>
            </a:r>
            <a:r>
              <a:rPr lang="en-US" altLang="zh-CN" b="1" dirty="0" smtClean="0"/>
              <a:t>(</a:t>
            </a:r>
            <a:r>
              <a:rPr lang="en-US" altLang="zh-CN" b="1" dirty="0"/>
              <a:t>C:\Program Files (x86)\Windows Kits\8.0\Include\um\</a:t>
            </a:r>
            <a:r>
              <a:rPr lang="en-US" altLang="zh-CN" b="1" dirty="0" err="1"/>
              <a:t>WinUser.h</a:t>
            </a:r>
            <a:r>
              <a:rPr lang="en-US" altLang="zh-CN" b="1" dirty="0" smtClean="0"/>
              <a:t>)</a:t>
            </a:r>
            <a:r>
              <a:rPr lang="zh-CN" altLang="en-US" b="1" dirty="0" smtClean="0"/>
              <a:t>，</a:t>
            </a:r>
            <a:endParaRPr lang="zh-CN" altLang="en-US" b="1" dirty="0"/>
          </a:p>
        </p:txBody>
      </p:sp>
      <p:graphicFrame>
        <p:nvGraphicFramePr>
          <p:cNvPr id="2" name="表格 1"/>
          <p:cNvGraphicFramePr>
            <a:graphicFrameLocks noGrp="1"/>
          </p:cNvGraphicFramePr>
          <p:nvPr>
            <p:extLst>
              <p:ext uri="{D42A27DB-BD31-4B8C-83A1-F6EECF244321}">
                <p14:modId xmlns:p14="http://schemas.microsoft.com/office/powerpoint/2010/main" val="2544817154"/>
              </p:ext>
            </p:extLst>
          </p:nvPr>
        </p:nvGraphicFramePr>
        <p:xfrm>
          <a:off x="560513" y="1844812"/>
          <a:ext cx="9115301" cy="4896556"/>
        </p:xfrm>
        <a:graphic>
          <a:graphicData uri="http://schemas.openxmlformats.org/drawingml/2006/table">
            <a:tbl>
              <a:tblPr>
                <a:tableStyleId>{5940675A-B579-460E-94D1-54222C63F5DA}</a:tableStyleId>
              </a:tblPr>
              <a:tblGrid>
                <a:gridCol w="2071393">
                  <a:extLst>
                    <a:ext uri="{9D8B030D-6E8A-4147-A177-3AD203B41FA5}">
                      <a16:colId xmlns:a16="http://schemas.microsoft.com/office/drawing/2014/main" val="20000"/>
                    </a:ext>
                  </a:extLst>
                </a:gridCol>
                <a:gridCol w="2277365">
                  <a:extLst>
                    <a:ext uri="{9D8B030D-6E8A-4147-A177-3AD203B41FA5}">
                      <a16:colId xmlns:a16="http://schemas.microsoft.com/office/drawing/2014/main" val="20001"/>
                    </a:ext>
                  </a:extLst>
                </a:gridCol>
                <a:gridCol w="2277365">
                  <a:extLst>
                    <a:ext uri="{9D8B030D-6E8A-4147-A177-3AD203B41FA5}">
                      <a16:colId xmlns:a16="http://schemas.microsoft.com/office/drawing/2014/main" val="20002"/>
                    </a:ext>
                  </a:extLst>
                </a:gridCol>
                <a:gridCol w="2489178">
                  <a:extLst>
                    <a:ext uri="{9D8B030D-6E8A-4147-A177-3AD203B41FA5}">
                      <a16:colId xmlns:a16="http://schemas.microsoft.com/office/drawing/2014/main" val="20003"/>
                    </a:ext>
                  </a:extLst>
                </a:gridCol>
              </a:tblGrid>
              <a:tr h="349754">
                <a:tc>
                  <a:txBody>
                    <a:bodyPr/>
                    <a:lstStyle/>
                    <a:p>
                      <a:pPr algn="ctr">
                        <a:spcAft>
                          <a:spcPts val="0"/>
                        </a:spcAft>
                      </a:pPr>
                      <a:r>
                        <a:rPr lang="zh-CN" sz="1800" kern="100" dirty="0">
                          <a:effectLst/>
                        </a:rPr>
                        <a:t>符号常量名称</a:t>
                      </a:r>
                      <a:endParaRPr lang="zh-CN" sz="1800" b="1" kern="100" dirty="0">
                        <a:effectLst/>
                        <a:latin typeface="+mn-ea"/>
                        <a:ea typeface="+mn-ea"/>
                      </a:endParaRPr>
                    </a:p>
                  </a:txBody>
                  <a:tcPr marL="68580" marR="68580" marT="0" marB="0"/>
                </a:tc>
                <a:tc>
                  <a:txBody>
                    <a:bodyPr/>
                    <a:lstStyle/>
                    <a:p>
                      <a:pPr algn="ctr">
                        <a:spcAft>
                          <a:spcPts val="0"/>
                        </a:spcAft>
                      </a:pPr>
                      <a:r>
                        <a:rPr lang="zh-CN" sz="1800" kern="100">
                          <a:effectLst/>
                        </a:rPr>
                        <a:t>等价的键盘键</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符号常量名称</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等价的键盘键</a:t>
                      </a:r>
                      <a:endParaRPr lang="zh-CN" sz="1800" b="1" kern="100">
                        <a:effectLst/>
                        <a:latin typeface="+mn-ea"/>
                        <a:ea typeface="+mn-ea"/>
                      </a:endParaRPr>
                    </a:p>
                  </a:txBody>
                  <a:tcPr marL="68580" marR="68580" marT="0" marB="0"/>
                </a:tc>
                <a:extLst>
                  <a:ext uri="{0D108BD9-81ED-4DB2-BD59-A6C34878D82A}">
                    <a16:rowId xmlns:a16="http://schemas.microsoft.com/office/drawing/2014/main" val="10000"/>
                  </a:ext>
                </a:extLst>
              </a:tr>
              <a:tr h="349754">
                <a:tc>
                  <a:txBody>
                    <a:bodyPr/>
                    <a:lstStyle/>
                    <a:p>
                      <a:pPr algn="ctr">
                        <a:spcAft>
                          <a:spcPts val="0"/>
                        </a:spcAft>
                      </a:pPr>
                      <a:r>
                        <a:rPr lang="en-US" sz="1800" kern="100">
                          <a:effectLst/>
                        </a:rPr>
                        <a:t>VK_RETURN</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回车键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VK_BACK</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退格键</a:t>
                      </a:r>
                      <a:endParaRPr lang="zh-CN" sz="1800" b="1" kern="100">
                        <a:effectLst/>
                        <a:latin typeface="+mn-ea"/>
                        <a:ea typeface="+mn-ea"/>
                      </a:endParaRPr>
                    </a:p>
                  </a:txBody>
                  <a:tcPr marL="68580" marR="68580" marT="0" marB="0"/>
                </a:tc>
                <a:extLst>
                  <a:ext uri="{0D108BD9-81ED-4DB2-BD59-A6C34878D82A}">
                    <a16:rowId xmlns:a16="http://schemas.microsoft.com/office/drawing/2014/main" val="10001"/>
                  </a:ext>
                </a:extLst>
              </a:tr>
              <a:tr h="349754">
                <a:tc>
                  <a:txBody>
                    <a:bodyPr/>
                    <a:lstStyle/>
                    <a:p>
                      <a:pPr algn="ctr">
                        <a:spcAft>
                          <a:spcPts val="0"/>
                        </a:spcAft>
                      </a:pPr>
                      <a:r>
                        <a:rPr lang="en-US" sz="1800" kern="100">
                          <a:effectLst/>
                        </a:rPr>
                        <a:t>VK_SHIFT</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Shift</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VK_CONTROL</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Ctrl</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2"/>
                  </a:ext>
                </a:extLst>
              </a:tr>
              <a:tr h="349754">
                <a:tc>
                  <a:txBody>
                    <a:bodyPr/>
                    <a:lstStyle/>
                    <a:p>
                      <a:pPr algn="ctr">
                        <a:spcAft>
                          <a:spcPts val="0"/>
                        </a:spcAft>
                      </a:pPr>
                      <a:r>
                        <a:rPr lang="en-US" sz="1800" kern="100">
                          <a:effectLst/>
                        </a:rPr>
                        <a:t>VK_MENU</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Alt</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VK_PAUSE</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Pause</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3"/>
                  </a:ext>
                </a:extLst>
              </a:tr>
              <a:tr h="349754">
                <a:tc>
                  <a:txBody>
                    <a:bodyPr/>
                    <a:lstStyle/>
                    <a:p>
                      <a:pPr algn="ctr">
                        <a:spcAft>
                          <a:spcPts val="0"/>
                        </a:spcAft>
                      </a:pPr>
                      <a:r>
                        <a:rPr lang="en-US" sz="1800" kern="100">
                          <a:effectLst/>
                        </a:rPr>
                        <a:t>VK_CAPITAL</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Caps Lock</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VK_ESCAPE</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Esc</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4"/>
                  </a:ext>
                </a:extLst>
              </a:tr>
              <a:tr h="349754">
                <a:tc>
                  <a:txBody>
                    <a:bodyPr/>
                    <a:lstStyle/>
                    <a:p>
                      <a:pPr algn="ctr">
                        <a:spcAft>
                          <a:spcPts val="0"/>
                        </a:spcAft>
                      </a:pPr>
                      <a:r>
                        <a:rPr lang="en-US" sz="1800" kern="100">
                          <a:effectLst/>
                        </a:rPr>
                        <a:t>VK_PRIOR</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Page Up</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VK_NEXT</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Page Down</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5"/>
                  </a:ext>
                </a:extLst>
              </a:tr>
              <a:tr h="349754">
                <a:tc>
                  <a:txBody>
                    <a:bodyPr/>
                    <a:lstStyle/>
                    <a:p>
                      <a:pPr algn="ctr">
                        <a:spcAft>
                          <a:spcPts val="0"/>
                        </a:spcAft>
                      </a:pPr>
                      <a:r>
                        <a:rPr lang="en-US" sz="1800" kern="100">
                          <a:effectLst/>
                        </a:rPr>
                        <a:t>VK_END</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End</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VK_HOME</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Home</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6"/>
                  </a:ext>
                </a:extLst>
              </a:tr>
              <a:tr h="349754">
                <a:tc>
                  <a:txBody>
                    <a:bodyPr/>
                    <a:lstStyle/>
                    <a:p>
                      <a:pPr algn="ctr">
                        <a:spcAft>
                          <a:spcPts val="0"/>
                        </a:spcAft>
                      </a:pPr>
                      <a:r>
                        <a:rPr lang="en-US" sz="1800" kern="100">
                          <a:effectLst/>
                        </a:rPr>
                        <a:t>VK_LEFT</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左箭头键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VK_RIGHT</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右箭头键</a:t>
                      </a:r>
                      <a:endParaRPr lang="zh-CN" sz="1800" b="1" kern="100">
                        <a:effectLst/>
                        <a:latin typeface="+mn-ea"/>
                        <a:ea typeface="+mn-ea"/>
                      </a:endParaRPr>
                    </a:p>
                  </a:txBody>
                  <a:tcPr marL="68580" marR="68580" marT="0" marB="0"/>
                </a:tc>
                <a:extLst>
                  <a:ext uri="{0D108BD9-81ED-4DB2-BD59-A6C34878D82A}">
                    <a16:rowId xmlns:a16="http://schemas.microsoft.com/office/drawing/2014/main" val="10007"/>
                  </a:ext>
                </a:extLst>
              </a:tr>
              <a:tr h="349754">
                <a:tc>
                  <a:txBody>
                    <a:bodyPr/>
                    <a:lstStyle/>
                    <a:p>
                      <a:pPr algn="ctr">
                        <a:spcAft>
                          <a:spcPts val="0"/>
                        </a:spcAft>
                      </a:pPr>
                      <a:r>
                        <a:rPr lang="en-US" sz="1800" kern="100">
                          <a:effectLst/>
                        </a:rPr>
                        <a:t>VK_UP</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上箭头键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VK_DOWN</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下箭头键</a:t>
                      </a:r>
                      <a:endParaRPr lang="zh-CN" sz="1800" b="1" kern="100">
                        <a:effectLst/>
                        <a:latin typeface="+mn-ea"/>
                        <a:ea typeface="+mn-ea"/>
                      </a:endParaRPr>
                    </a:p>
                  </a:txBody>
                  <a:tcPr marL="68580" marR="68580" marT="0" marB="0"/>
                </a:tc>
                <a:extLst>
                  <a:ext uri="{0D108BD9-81ED-4DB2-BD59-A6C34878D82A}">
                    <a16:rowId xmlns:a16="http://schemas.microsoft.com/office/drawing/2014/main" val="10008"/>
                  </a:ext>
                </a:extLst>
              </a:tr>
              <a:tr h="349754">
                <a:tc>
                  <a:txBody>
                    <a:bodyPr/>
                    <a:lstStyle/>
                    <a:p>
                      <a:pPr algn="ctr">
                        <a:spcAft>
                          <a:spcPts val="0"/>
                        </a:spcAft>
                      </a:pPr>
                      <a:r>
                        <a:rPr lang="en-US" sz="1800" kern="100">
                          <a:effectLst/>
                        </a:rPr>
                        <a:t>VK_0~VK_9</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字符</a:t>
                      </a:r>
                      <a:r>
                        <a:rPr lang="en-US" sz="1800" kern="100">
                          <a:effectLst/>
                        </a:rPr>
                        <a:t>0</a:t>
                      </a:r>
                      <a:r>
                        <a:rPr lang="zh-CN" sz="1800" kern="100">
                          <a:effectLst/>
                        </a:rPr>
                        <a:t>～</a:t>
                      </a:r>
                      <a:r>
                        <a:rPr lang="en-US" sz="1800" kern="100">
                          <a:effectLst/>
                        </a:rPr>
                        <a:t>9</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VK_A</a:t>
                      </a:r>
                      <a:r>
                        <a:rPr lang="zh-CN" sz="1800" kern="100">
                          <a:effectLst/>
                        </a:rPr>
                        <a:t>～</a:t>
                      </a:r>
                      <a:r>
                        <a:rPr lang="en-US" sz="1800" kern="100">
                          <a:effectLst/>
                        </a:rPr>
                        <a:t>VK_Z</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字符</a:t>
                      </a:r>
                      <a:r>
                        <a:rPr lang="en-US" sz="1800" kern="100">
                          <a:effectLst/>
                        </a:rPr>
                        <a:t>A</a:t>
                      </a:r>
                      <a:r>
                        <a:rPr lang="zh-CN" sz="1800" kern="100">
                          <a:effectLst/>
                        </a:rPr>
                        <a:t>～</a:t>
                      </a:r>
                      <a:r>
                        <a:rPr lang="en-US" sz="1800" kern="100">
                          <a:effectLst/>
                        </a:rPr>
                        <a:t>Z</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09"/>
                  </a:ext>
                </a:extLst>
              </a:tr>
              <a:tr h="349754">
                <a:tc>
                  <a:txBody>
                    <a:bodyPr/>
                    <a:lstStyle/>
                    <a:p>
                      <a:pPr algn="ctr">
                        <a:spcAft>
                          <a:spcPts val="0"/>
                        </a:spcAft>
                      </a:pPr>
                      <a:r>
                        <a:rPr lang="en-US" sz="1800" kern="100">
                          <a:effectLst/>
                        </a:rPr>
                        <a:t>VK_INSERT</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Insert</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VK_DELETE</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Delete</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10"/>
                  </a:ext>
                </a:extLst>
              </a:tr>
              <a:tr h="349754">
                <a:tc>
                  <a:txBody>
                    <a:bodyPr/>
                    <a:lstStyle/>
                    <a:p>
                      <a:pPr algn="ctr">
                        <a:spcAft>
                          <a:spcPts val="0"/>
                        </a:spcAft>
                      </a:pPr>
                      <a:r>
                        <a:rPr lang="en-US" sz="1800" kern="100">
                          <a:effectLst/>
                        </a:rPr>
                        <a:t>VK_TAB</a:t>
                      </a:r>
                      <a:endParaRPr lang="zh-CN" sz="1800" b="1" kern="100">
                        <a:effectLst/>
                        <a:latin typeface="+mn-ea"/>
                        <a:ea typeface="+mn-ea"/>
                      </a:endParaRPr>
                    </a:p>
                  </a:txBody>
                  <a:tcPr marL="68580" marR="68580" marT="0" marB="0"/>
                </a:tc>
                <a:tc>
                  <a:txBody>
                    <a:bodyPr/>
                    <a:lstStyle/>
                    <a:p>
                      <a:pPr algn="ctr">
                        <a:spcAft>
                          <a:spcPts val="0"/>
                        </a:spcAft>
                      </a:pPr>
                      <a:r>
                        <a:rPr lang="zh-CN" sz="1800" kern="100">
                          <a:effectLst/>
                        </a:rPr>
                        <a:t>制表键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VK_SPACE</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SPACE</a:t>
                      </a:r>
                      <a:r>
                        <a:rPr lang="zh-CN" sz="1800" kern="100">
                          <a:effectLst/>
                        </a:rPr>
                        <a:t>条</a:t>
                      </a:r>
                      <a:endParaRPr lang="zh-CN" sz="1800" b="1" kern="100">
                        <a:effectLst/>
                        <a:latin typeface="+mn-ea"/>
                        <a:ea typeface="+mn-ea"/>
                      </a:endParaRPr>
                    </a:p>
                  </a:txBody>
                  <a:tcPr marL="68580" marR="68580" marT="0" marB="0"/>
                </a:tc>
                <a:extLst>
                  <a:ext uri="{0D108BD9-81ED-4DB2-BD59-A6C34878D82A}">
                    <a16:rowId xmlns:a16="http://schemas.microsoft.com/office/drawing/2014/main" val="10011"/>
                  </a:ext>
                </a:extLst>
              </a:tr>
              <a:tr h="349754">
                <a:tc>
                  <a:txBody>
                    <a:bodyPr/>
                    <a:lstStyle/>
                    <a:p>
                      <a:pPr algn="ctr">
                        <a:spcAft>
                          <a:spcPts val="0"/>
                        </a:spcAft>
                      </a:pPr>
                      <a:r>
                        <a:rPr lang="en-US" sz="1800" kern="100">
                          <a:effectLst/>
                        </a:rPr>
                        <a:t>VK_ADD</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VK_SUBTRACT</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a:t>
                      </a:r>
                      <a:r>
                        <a:rPr lang="zh-CN" sz="1800" kern="100">
                          <a:effectLst/>
                        </a:rPr>
                        <a:t>键</a:t>
                      </a:r>
                      <a:endParaRPr lang="zh-CN" sz="1800" b="1" kern="100">
                        <a:effectLst/>
                        <a:latin typeface="+mn-ea"/>
                        <a:ea typeface="+mn-ea"/>
                      </a:endParaRPr>
                    </a:p>
                  </a:txBody>
                  <a:tcPr marL="68580" marR="68580" marT="0" marB="0"/>
                </a:tc>
                <a:extLst>
                  <a:ext uri="{0D108BD9-81ED-4DB2-BD59-A6C34878D82A}">
                    <a16:rowId xmlns:a16="http://schemas.microsoft.com/office/drawing/2014/main" val="10012"/>
                  </a:ext>
                </a:extLst>
              </a:tr>
              <a:tr h="349754">
                <a:tc>
                  <a:txBody>
                    <a:bodyPr/>
                    <a:lstStyle/>
                    <a:p>
                      <a:pPr algn="ctr">
                        <a:spcAft>
                          <a:spcPts val="0"/>
                        </a:spcAft>
                      </a:pPr>
                      <a:r>
                        <a:rPr lang="en-US" sz="1800" kern="100">
                          <a:effectLst/>
                        </a:rPr>
                        <a:t>VK_DECIMAL</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a:t>
                      </a:r>
                      <a:r>
                        <a:rPr lang="zh-CN" sz="1800" kern="100">
                          <a:effectLst/>
                        </a:rPr>
                        <a:t>键</a:t>
                      </a:r>
                      <a:endParaRPr lang="zh-CN" sz="1800" b="1" kern="100">
                        <a:effectLst/>
                        <a:latin typeface="+mn-ea"/>
                        <a:ea typeface="+mn-ea"/>
                      </a:endParaRPr>
                    </a:p>
                  </a:txBody>
                  <a:tcPr marL="68580" marR="68580" marT="0" marB="0"/>
                </a:tc>
                <a:tc>
                  <a:txBody>
                    <a:bodyPr/>
                    <a:lstStyle/>
                    <a:p>
                      <a:pPr algn="ctr">
                        <a:spcAft>
                          <a:spcPts val="0"/>
                        </a:spcAft>
                      </a:pPr>
                      <a:r>
                        <a:rPr lang="en-US" sz="1800" kern="100">
                          <a:effectLst/>
                        </a:rPr>
                        <a:t>VK_DIVIDE</a:t>
                      </a:r>
                      <a:endParaRPr lang="zh-CN" sz="1800" b="1" kern="100">
                        <a:effectLst/>
                        <a:latin typeface="+mn-ea"/>
                        <a:ea typeface="+mn-ea"/>
                      </a:endParaRPr>
                    </a:p>
                  </a:txBody>
                  <a:tcPr marL="68580" marR="68580" marT="0" marB="0"/>
                </a:tc>
                <a:tc>
                  <a:txBody>
                    <a:bodyPr/>
                    <a:lstStyle/>
                    <a:p>
                      <a:pPr algn="ctr">
                        <a:spcAft>
                          <a:spcPts val="0"/>
                        </a:spcAft>
                      </a:pPr>
                      <a:r>
                        <a:rPr lang="en-US" sz="1800" kern="100" dirty="0">
                          <a:effectLst/>
                        </a:rPr>
                        <a:t>/</a:t>
                      </a:r>
                      <a:r>
                        <a:rPr lang="zh-CN" sz="1800" kern="100" dirty="0">
                          <a:effectLst/>
                        </a:rPr>
                        <a:t>键</a:t>
                      </a:r>
                      <a:endParaRPr lang="zh-CN" sz="1800" b="1" kern="100" dirty="0">
                        <a:effectLst/>
                        <a:latin typeface="+mn-ea"/>
                        <a:ea typeface="+mn-ea"/>
                      </a:endParaRPr>
                    </a:p>
                  </a:txBody>
                  <a:tcPr marL="68580" marR="68580" marT="0" marB="0"/>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477838" y="2438402"/>
            <a:ext cx="8932862" cy="830997"/>
          </a:xfrm>
          <a:prstGeom prst="rect">
            <a:avLst/>
          </a:prstGeom>
          <a:gradFill rotWithShape="0">
            <a:gsLst>
              <a:gs pos="0">
                <a:srgbClr val="FFFFCC"/>
              </a:gs>
              <a:gs pos="50000">
                <a:srgbClr val="CCECFF"/>
              </a:gs>
              <a:gs pos="100000">
                <a:srgbClr val="FFFFCC"/>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a:t>        </a:t>
            </a:r>
            <a:r>
              <a:rPr lang="zh-CN" altLang="en-US" b="1"/>
              <a:t>由于鼠标移动的随机性，如果要使某一个窗口能不间断地</a:t>
            </a:r>
            <a:r>
              <a:rPr lang="zh-CN" altLang="en-US" b="1">
                <a:solidFill>
                  <a:srgbClr val="FF0000"/>
                </a:solidFill>
              </a:rPr>
              <a:t>捕获鼠标</a:t>
            </a:r>
            <a:r>
              <a:rPr lang="zh-CN" altLang="en-US" b="1"/>
              <a:t>消息，就必须对</a:t>
            </a:r>
            <a:r>
              <a:rPr lang="zh-CN" altLang="en-US" b="1">
                <a:solidFill>
                  <a:srgbClr val="FF0000"/>
                </a:solidFill>
              </a:rPr>
              <a:t>鼠标加以捕获</a:t>
            </a:r>
            <a:endParaRPr lang="zh-CN" altLang="en-US" b="1"/>
          </a:p>
        </p:txBody>
      </p:sp>
      <p:sp>
        <p:nvSpPr>
          <p:cNvPr id="39940" name="Text Box 4"/>
          <p:cNvSpPr txBox="1">
            <a:spLocks noChangeArrowheads="1"/>
          </p:cNvSpPr>
          <p:nvPr/>
        </p:nvSpPr>
        <p:spPr bwMode="auto">
          <a:xfrm>
            <a:off x="82550" y="5334000"/>
            <a:ext cx="9675813" cy="457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1">
                <a:solidFill>
                  <a:srgbClr val="FF6600"/>
                </a:solidFill>
              </a:rPr>
              <a:t>SetCapture(hWnd)</a:t>
            </a:r>
            <a:r>
              <a:rPr lang="zh-CN" altLang="en-US" b="1">
                <a:solidFill>
                  <a:srgbClr val="FF6600"/>
                </a:solidFill>
              </a:rPr>
              <a:t>：</a:t>
            </a:r>
            <a:r>
              <a:rPr lang="zh-CN" altLang="en-US" sz="2200" b="1"/>
              <a:t>可以向句柄为</a:t>
            </a:r>
            <a:r>
              <a:rPr lang="en-US" altLang="zh-CN" sz="2200" b="1">
                <a:solidFill>
                  <a:srgbClr val="FF6600"/>
                </a:solidFill>
              </a:rPr>
              <a:t>hWnd</a:t>
            </a:r>
            <a:r>
              <a:rPr lang="zh-CN" altLang="en-US" sz="2200" b="1"/>
              <a:t>的窗口发送所有的鼠标消息</a:t>
            </a:r>
            <a:endParaRPr lang="zh-CN" altLang="en-US" sz="2000" b="1"/>
          </a:p>
        </p:txBody>
      </p:sp>
      <p:sp>
        <p:nvSpPr>
          <p:cNvPr id="39941" name="AutoShape 5"/>
          <p:cNvSpPr>
            <a:spLocks noChangeArrowheads="1"/>
          </p:cNvSpPr>
          <p:nvPr/>
        </p:nvSpPr>
        <p:spPr bwMode="auto">
          <a:xfrm>
            <a:off x="82550" y="3810000"/>
            <a:ext cx="3136900" cy="609600"/>
          </a:xfrm>
          <a:prstGeom prst="wedgeRoundRectCallout">
            <a:avLst>
              <a:gd name="adj1" fmla="val -9870"/>
              <a:gd name="adj2" fmla="val -154949"/>
              <a:gd name="adj3" fmla="val 16667"/>
            </a:avLst>
          </a:prstGeom>
          <a:gradFill rotWithShape="0">
            <a:gsLst>
              <a:gs pos="0">
                <a:srgbClr val="FFCCFF"/>
              </a:gs>
              <a:gs pos="50000">
                <a:srgbClr val="FFFFCC"/>
              </a:gs>
              <a:gs pos="100000">
                <a:srgbClr val="FFCCFF"/>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b="1"/>
              <a:t>调用</a:t>
            </a:r>
            <a:r>
              <a:rPr lang="en-US" altLang="zh-CN" b="1">
                <a:solidFill>
                  <a:srgbClr val="FF6600"/>
                </a:solidFill>
              </a:rPr>
              <a:t>SetCapture()</a:t>
            </a:r>
            <a:r>
              <a:rPr lang="zh-CN" altLang="en-US" b="1"/>
              <a:t>函数</a:t>
            </a:r>
          </a:p>
        </p:txBody>
      </p:sp>
      <p:sp>
        <p:nvSpPr>
          <p:cNvPr id="39942" name="AutoShape 6"/>
          <p:cNvSpPr>
            <a:spLocks noChangeArrowheads="1"/>
          </p:cNvSpPr>
          <p:nvPr/>
        </p:nvSpPr>
        <p:spPr bwMode="auto">
          <a:xfrm>
            <a:off x="4787900" y="3429000"/>
            <a:ext cx="4953000" cy="1752600"/>
          </a:xfrm>
          <a:prstGeom prst="cloudCallout">
            <a:avLst>
              <a:gd name="adj1" fmla="val -46560"/>
              <a:gd name="adj2" fmla="val -60236"/>
            </a:avLst>
          </a:prstGeom>
          <a:gradFill rotWithShape="0">
            <a:gsLst>
              <a:gs pos="0">
                <a:schemeClr val="accent1"/>
              </a:gs>
              <a:gs pos="50000">
                <a:srgbClr val="FFFFFF"/>
              </a:gs>
              <a:gs pos="100000">
                <a:schemeClr val="accent1"/>
              </a:gs>
            </a:gsLst>
            <a:lin ang="0" scaled="1"/>
          </a:gradFill>
          <a:ln w="127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b="1"/>
              <a:t>一旦从窗口捕获了鼠标，</a:t>
            </a:r>
          </a:p>
          <a:p>
            <a:pPr eaLnBrk="1" hangingPunct="1"/>
            <a:r>
              <a:rPr lang="zh-CN" altLang="en-US" b="1"/>
              <a:t>系统的键盘功能就暂时失</a:t>
            </a:r>
          </a:p>
          <a:p>
            <a:pPr eaLnBrk="1" hangingPunct="1"/>
            <a:r>
              <a:rPr lang="zh-CN" altLang="en-US" b="1"/>
              <a:t>效，其它窗口也无法得到</a:t>
            </a:r>
          </a:p>
          <a:p>
            <a:pPr eaLnBrk="1" hangingPunct="1"/>
            <a:r>
              <a:rPr lang="zh-CN" altLang="en-US" b="1"/>
              <a:t>鼠标消息</a:t>
            </a:r>
          </a:p>
        </p:txBody>
      </p:sp>
      <p:sp>
        <p:nvSpPr>
          <p:cNvPr id="39943" name="Text Box 7"/>
          <p:cNvSpPr txBox="1">
            <a:spLocks noChangeArrowheads="1"/>
          </p:cNvSpPr>
          <p:nvPr/>
        </p:nvSpPr>
        <p:spPr bwMode="auto">
          <a:xfrm>
            <a:off x="82550" y="5883275"/>
            <a:ext cx="9658350" cy="830997"/>
          </a:xfrm>
          <a:prstGeom prst="rect">
            <a:avLst/>
          </a:prstGeom>
          <a:gradFill rotWithShape="0">
            <a:gsLst>
              <a:gs pos="0">
                <a:srgbClr val="FFFFCC"/>
              </a:gs>
              <a:gs pos="50000">
                <a:srgbClr val="CCECFF"/>
              </a:gs>
              <a:gs pos="100000">
                <a:srgbClr val="FFFFCC"/>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a:t>当该窗口不再需要捕获鼠标消息时，应及时调用</a:t>
            </a:r>
            <a:r>
              <a:rPr lang="en-US" altLang="zh-CN" b="1">
                <a:solidFill>
                  <a:srgbClr val="FF6600"/>
                </a:solidFill>
              </a:rPr>
              <a:t>ReleaseCapture()</a:t>
            </a:r>
            <a:r>
              <a:rPr lang="zh-CN" altLang="en-US" b="1"/>
              <a:t>以释放鼠标，否则，其他窗口无法接收鼠标信息。</a:t>
            </a:r>
          </a:p>
        </p:txBody>
      </p:sp>
      <p:sp>
        <p:nvSpPr>
          <p:cNvPr id="39944" name="AutoShape 8"/>
          <p:cNvSpPr>
            <a:spLocks noChangeArrowheads="1"/>
          </p:cNvSpPr>
          <p:nvPr/>
        </p:nvSpPr>
        <p:spPr bwMode="auto">
          <a:xfrm>
            <a:off x="61913" y="38100"/>
            <a:ext cx="3074987" cy="762000"/>
          </a:xfrm>
          <a:prstGeom prst="wedgeRoundRectCallout">
            <a:avLst>
              <a:gd name="adj1" fmla="val 54028"/>
              <a:gd name="adj2" fmla="val 91042"/>
              <a:gd name="adj3" fmla="val 16667"/>
            </a:avLst>
          </a:prstGeom>
          <a:solidFill>
            <a:srgbClr val="FFFFCC"/>
          </a:soli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200" b="1"/>
              <a:t>菜单、滚动条</a:t>
            </a:r>
          </a:p>
          <a:p>
            <a:pPr algn="ctr" eaLnBrk="1" hangingPunct="1"/>
            <a:r>
              <a:rPr lang="zh-CN" altLang="en-US" sz="2200" b="1"/>
              <a:t>工具条和标题条等处</a:t>
            </a:r>
          </a:p>
        </p:txBody>
      </p:sp>
      <p:grpSp>
        <p:nvGrpSpPr>
          <p:cNvPr id="39950" name="Group 14"/>
          <p:cNvGrpSpPr>
            <a:grpSpLocks/>
          </p:cNvGrpSpPr>
          <p:nvPr/>
        </p:nvGrpSpPr>
        <p:grpSpPr bwMode="auto">
          <a:xfrm>
            <a:off x="1816100" y="1066800"/>
            <a:ext cx="7759700" cy="1231900"/>
            <a:chOff x="48" y="288"/>
            <a:chExt cx="4512" cy="776"/>
          </a:xfrm>
        </p:grpSpPr>
        <p:sp>
          <p:nvSpPr>
            <p:cNvPr id="39946" name="Text Box 10"/>
            <p:cNvSpPr txBox="1">
              <a:spLocks noChangeArrowheads="1"/>
            </p:cNvSpPr>
            <p:nvPr/>
          </p:nvSpPr>
          <p:spPr bwMode="auto">
            <a:xfrm>
              <a:off x="2880" y="288"/>
              <a:ext cx="1680" cy="756"/>
            </a:xfrm>
            <a:prstGeom prst="rect">
              <a:avLst/>
            </a:prstGeom>
            <a:gradFill rotWithShape="0">
              <a:gsLst>
                <a:gs pos="0">
                  <a:schemeClr val="accent1"/>
                </a:gs>
                <a:gs pos="50000">
                  <a:srgbClr val="FFFFCC"/>
                </a:gs>
                <a:gs pos="100000">
                  <a:schemeClr val="accent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t>不由应用程序处理而是送往函数</a:t>
              </a:r>
              <a:r>
                <a:rPr lang="en-US" altLang="zh-CN" b="1">
                  <a:solidFill>
                    <a:srgbClr val="FF6600"/>
                  </a:solidFill>
                </a:rPr>
                <a:t>DefWindowProc</a:t>
              </a:r>
              <a:endParaRPr lang="en-US" altLang="zh-CN" b="1"/>
            </a:p>
          </p:txBody>
        </p:sp>
        <p:grpSp>
          <p:nvGrpSpPr>
            <p:cNvPr id="39949" name="Group 13"/>
            <p:cNvGrpSpPr>
              <a:grpSpLocks/>
            </p:cNvGrpSpPr>
            <p:nvPr/>
          </p:nvGrpSpPr>
          <p:grpSpPr bwMode="auto">
            <a:xfrm>
              <a:off x="48" y="288"/>
              <a:ext cx="2784" cy="776"/>
              <a:chOff x="96" y="288"/>
              <a:chExt cx="2784" cy="776"/>
            </a:xfrm>
          </p:grpSpPr>
          <p:sp>
            <p:nvSpPr>
              <p:cNvPr id="39938" name="Text Box 2"/>
              <p:cNvSpPr txBox="1">
                <a:spLocks noChangeArrowheads="1"/>
              </p:cNvSpPr>
              <p:nvPr/>
            </p:nvSpPr>
            <p:spPr bwMode="auto">
              <a:xfrm>
                <a:off x="96" y="308"/>
                <a:ext cx="1114" cy="756"/>
              </a:xfrm>
              <a:prstGeom prst="rect">
                <a:avLst/>
              </a:prstGeom>
              <a:gradFill rotWithShape="0">
                <a:gsLst>
                  <a:gs pos="0">
                    <a:schemeClr val="accent1"/>
                  </a:gs>
                  <a:gs pos="50000">
                    <a:srgbClr val="FFFFCC"/>
                  </a:gs>
                  <a:gs pos="100000">
                    <a:schemeClr val="accent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t>用户区以外的地方产生的鼠标事件</a:t>
                </a:r>
              </a:p>
            </p:txBody>
          </p:sp>
          <p:sp>
            <p:nvSpPr>
              <p:cNvPr id="39945" name="Text Box 9"/>
              <p:cNvSpPr txBox="1">
                <a:spLocks noChangeArrowheads="1"/>
              </p:cNvSpPr>
              <p:nvPr/>
            </p:nvSpPr>
            <p:spPr bwMode="auto">
              <a:xfrm>
                <a:off x="1632" y="288"/>
                <a:ext cx="912" cy="756"/>
              </a:xfrm>
              <a:prstGeom prst="rect">
                <a:avLst/>
              </a:prstGeom>
              <a:gradFill rotWithShape="0">
                <a:gsLst>
                  <a:gs pos="0">
                    <a:schemeClr val="accent1"/>
                  </a:gs>
                  <a:gs pos="50000">
                    <a:srgbClr val="FFFFCC"/>
                  </a:gs>
                  <a:gs pos="100000">
                    <a:schemeClr val="accent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a:t>产生一个非用户区鼠标消息</a:t>
                </a:r>
              </a:p>
            </p:txBody>
          </p:sp>
          <p:sp>
            <p:nvSpPr>
              <p:cNvPr id="39947" name="AutoShape 11"/>
              <p:cNvSpPr>
                <a:spLocks noChangeArrowheads="1"/>
              </p:cNvSpPr>
              <p:nvPr/>
            </p:nvSpPr>
            <p:spPr bwMode="auto">
              <a:xfrm>
                <a:off x="1200" y="576"/>
                <a:ext cx="384" cy="192"/>
              </a:xfrm>
              <a:prstGeom prst="rightArrow">
                <a:avLst>
                  <a:gd name="adj1" fmla="val 50000"/>
                  <a:gd name="adj2" fmla="val 50000"/>
                </a:avLst>
              </a:prstGeom>
              <a:solidFill>
                <a:srgbClr val="FFFFCC"/>
              </a:solidFill>
              <a:ln w="38100" cap="sq" cmpd="dbl">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8" name="AutoShape 12"/>
              <p:cNvSpPr>
                <a:spLocks noChangeArrowheads="1"/>
              </p:cNvSpPr>
              <p:nvPr/>
            </p:nvSpPr>
            <p:spPr bwMode="auto">
              <a:xfrm>
                <a:off x="2544" y="576"/>
                <a:ext cx="336" cy="192"/>
              </a:xfrm>
              <a:prstGeom prst="rightArrow">
                <a:avLst>
                  <a:gd name="adj1" fmla="val 50000"/>
                  <a:gd name="adj2" fmla="val 43750"/>
                </a:avLst>
              </a:prstGeom>
              <a:solidFill>
                <a:srgbClr val="FFFFCC"/>
              </a:solidFill>
              <a:ln w="38100" cap="sq" cmpd="dbl">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wipe(left)">
                                      <p:cBhvr>
                                        <p:cTn id="7" dur="500"/>
                                        <p:tgtEl>
                                          <p:spTgt spid="39950"/>
                                        </p:tgtEl>
                                      </p:cBhvr>
                                    </p:animEffect>
                                  </p:childTnLst>
                                </p:cTn>
                              </p:par>
                            </p:childTnLst>
                          </p:cTn>
                        </p:par>
                        <p:par>
                          <p:cTn id="8" fill="hold" nodeType="afterGroup">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9944"/>
                                        </p:tgtEl>
                                        <p:attrNameLst>
                                          <p:attrName>style.visibility</p:attrName>
                                        </p:attrNameLst>
                                      </p:cBhvr>
                                      <p:to>
                                        <p:strVal val="visible"/>
                                      </p:to>
                                    </p:set>
                                    <p:animEffect transition="in" filter="slide(fromTop)">
                                      <p:cBhvr>
                                        <p:cTn id="11" dur="500"/>
                                        <p:tgtEl>
                                          <p:spTgt spid="399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9939"/>
                                        </p:tgtEl>
                                        <p:attrNameLst>
                                          <p:attrName>style.visibility</p:attrName>
                                        </p:attrNameLst>
                                      </p:cBhvr>
                                      <p:to>
                                        <p:strVal val="visible"/>
                                      </p:to>
                                    </p:set>
                                    <p:animEffect transition="in" filter="blinds(vertical)">
                                      <p:cBhvr>
                                        <p:cTn id="16" dur="500"/>
                                        <p:tgtEl>
                                          <p:spTgt spid="39939"/>
                                        </p:tgtEl>
                                      </p:cBhvr>
                                    </p:animEffect>
                                  </p:childTnLst>
                                </p:cTn>
                              </p:par>
                            </p:childTnLst>
                          </p:cTn>
                        </p:par>
                        <p:par>
                          <p:cTn id="17" fill="hold" nodeType="afterGroup">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39941"/>
                                        </p:tgtEl>
                                        <p:attrNameLst>
                                          <p:attrName>style.visibility</p:attrName>
                                        </p:attrNameLst>
                                      </p:cBhvr>
                                      <p:to>
                                        <p:strVal val="visible"/>
                                      </p:to>
                                    </p:set>
                                    <p:animEffect transition="in" filter="slide(fromLeft)">
                                      <p:cBhvr>
                                        <p:cTn id="20" dur="500"/>
                                        <p:tgtEl>
                                          <p:spTgt spid="39941"/>
                                        </p:tgtEl>
                                      </p:cBhvr>
                                    </p:animEffect>
                                  </p:childTnLst>
                                </p:cTn>
                              </p:par>
                            </p:childTnLst>
                          </p:cTn>
                        </p:par>
                        <p:par>
                          <p:cTn id="21" fill="hold" nodeType="afterGroup">
                            <p:stCondLst>
                              <p:cond delay="1000"/>
                            </p:stCondLst>
                            <p:childTnLst>
                              <p:par>
                                <p:cTn id="22" presetID="12" presetClass="entr" presetSubtype="2" fill="hold" grpId="0" nodeType="afterEffect">
                                  <p:stCondLst>
                                    <p:cond delay="0"/>
                                  </p:stCondLst>
                                  <p:childTnLst>
                                    <p:set>
                                      <p:cBhvr>
                                        <p:cTn id="23" dur="1" fill="hold">
                                          <p:stCondLst>
                                            <p:cond delay="0"/>
                                          </p:stCondLst>
                                        </p:cTn>
                                        <p:tgtEl>
                                          <p:spTgt spid="39942"/>
                                        </p:tgtEl>
                                        <p:attrNameLst>
                                          <p:attrName>style.visibility</p:attrName>
                                        </p:attrNameLst>
                                      </p:cBhvr>
                                      <p:to>
                                        <p:strVal val="visible"/>
                                      </p:to>
                                    </p:set>
                                    <p:animEffect transition="in" filter="slide(fromRight)">
                                      <p:cBhvr>
                                        <p:cTn id="24" dur="500"/>
                                        <p:tgtEl>
                                          <p:spTgt spid="399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39940"/>
                                        </p:tgtEl>
                                        <p:attrNameLst>
                                          <p:attrName>style.visibility</p:attrName>
                                        </p:attrNameLst>
                                      </p:cBhvr>
                                      <p:to>
                                        <p:strVal val="visible"/>
                                      </p:to>
                                    </p:set>
                                    <p:animEffect transition="in" filter="blinds(vertical)">
                                      <p:cBhvr>
                                        <p:cTn id="29" dur="500"/>
                                        <p:tgtEl>
                                          <p:spTgt spid="399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9943"/>
                                        </p:tgtEl>
                                        <p:attrNameLst>
                                          <p:attrName>style.visibility</p:attrName>
                                        </p:attrNameLst>
                                      </p:cBhvr>
                                      <p:to>
                                        <p:strVal val="visible"/>
                                      </p:to>
                                    </p:set>
                                    <p:animEffect transition="in" filter="dissolve">
                                      <p:cBhvr>
                                        <p:cTn id="34"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39940" grpId="0" animBg="1" autoUpdateAnimBg="0"/>
      <p:bldP spid="39941" grpId="0" animBg="1" autoUpdateAnimBg="0"/>
      <p:bldP spid="39942" grpId="0" animBg="1" autoUpdateAnimBg="0"/>
      <p:bldP spid="39943" grpId="0" animBg="1" autoUpdateAnimBg="0"/>
      <p:bldP spid="3994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47638" y="152400"/>
            <a:ext cx="312136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1" dirty="0" smtClean="0">
                <a:solidFill>
                  <a:srgbClr val="FF0000"/>
                </a:solidFill>
              </a:rPr>
              <a:t>5.4 </a:t>
            </a:r>
            <a:r>
              <a:rPr lang="zh-CN" altLang="en-US" b="1" dirty="0">
                <a:solidFill>
                  <a:srgbClr val="FF0000"/>
                </a:solidFill>
              </a:rPr>
              <a:t>鼠标应用程序实例</a:t>
            </a:r>
          </a:p>
        </p:txBody>
      </p:sp>
      <p:sp>
        <p:nvSpPr>
          <p:cNvPr id="2" name="矩形 1"/>
          <p:cNvSpPr/>
          <p:nvPr/>
        </p:nvSpPr>
        <p:spPr>
          <a:xfrm>
            <a:off x="147638" y="623193"/>
            <a:ext cx="9557890" cy="1384995"/>
          </a:xfrm>
          <a:prstGeom prst="rect">
            <a:avLst/>
          </a:prstGeom>
        </p:spPr>
        <p:txBody>
          <a:bodyPr wrap="square">
            <a:spAutoFit/>
          </a:bodyPr>
          <a:lstStyle/>
          <a:p>
            <a:pPr algn="just">
              <a:spcAft>
                <a:spcPts val="0"/>
              </a:spcAft>
            </a:pPr>
            <a:r>
              <a:rPr lang="zh-CN" altLang="zh-CN" sz="2800" b="1" kern="100" dirty="0">
                <a:solidFill>
                  <a:srgbClr val="000000"/>
                </a:solidFill>
              </a:rPr>
              <a:t>【例</a:t>
            </a:r>
            <a:r>
              <a:rPr lang="en-US" altLang="zh-CN" sz="2800" b="1" kern="100" dirty="0">
                <a:solidFill>
                  <a:srgbClr val="000000"/>
                </a:solidFill>
              </a:rPr>
              <a:t>5-3</a:t>
            </a:r>
            <a:r>
              <a:rPr lang="zh-CN" altLang="zh-CN" sz="2800" b="1" kern="100" dirty="0">
                <a:solidFill>
                  <a:srgbClr val="000000"/>
                </a:solidFill>
              </a:rPr>
              <a:t>】设计一个鼠标程序，在按下</a:t>
            </a:r>
            <a:r>
              <a:rPr lang="en-US" altLang="zh-CN" sz="2800" b="1" kern="100" dirty="0">
                <a:solidFill>
                  <a:srgbClr val="000000"/>
                </a:solidFill>
              </a:rPr>
              <a:t>Ctrl</a:t>
            </a:r>
            <a:r>
              <a:rPr lang="zh-CN" altLang="zh-CN" sz="2800" b="1" kern="100" dirty="0">
                <a:solidFill>
                  <a:srgbClr val="000000"/>
                </a:solidFill>
              </a:rPr>
              <a:t>键的同时按下鼠标左键，在窗口中拖动鼠标，可画出一个圆；在按下</a:t>
            </a:r>
            <a:r>
              <a:rPr lang="en-US" altLang="zh-CN" sz="2800" b="1" kern="100" dirty="0">
                <a:solidFill>
                  <a:srgbClr val="000000"/>
                </a:solidFill>
              </a:rPr>
              <a:t>Shift</a:t>
            </a:r>
            <a:r>
              <a:rPr lang="zh-CN" altLang="zh-CN" sz="2800" b="1" kern="100" dirty="0">
                <a:solidFill>
                  <a:srgbClr val="000000"/>
                </a:solidFill>
              </a:rPr>
              <a:t>键的同时按下鼠标左键，在窗口中拖动鼠标，画出一个矩形。</a:t>
            </a:r>
            <a:endParaRPr lang="zh-CN" altLang="zh-CN" sz="2800" b="1" kern="1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80" y="3017019"/>
            <a:ext cx="3816424" cy="242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48944" y="3064892"/>
            <a:ext cx="4953000" cy="2308324"/>
          </a:xfrm>
          <a:prstGeom prst="rect">
            <a:avLst/>
          </a:prstGeom>
        </p:spPr>
        <p:txBody>
          <a:bodyPr>
            <a:spAutoFit/>
          </a:bodyPr>
          <a:lstStyle/>
          <a:p>
            <a:r>
              <a:rPr lang="zh-CN" altLang="zh-CN" b="1" kern="100" dirty="0">
                <a:cs typeface="Times New Roman" panose="02020603050405020304" pitchFamily="18" charset="0"/>
              </a:rPr>
              <a:t>首先在窗口处理函数中加入两个静态</a:t>
            </a:r>
            <a:r>
              <a:rPr lang="en-US" altLang="zh-CN" b="1" kern="100" dirty="0">
                <a:cs typeface="Times New Roman" panose="02020603050405020304" pitchFamily="18" charset="0"/>
              </a:rPr>
              <a:t>BOOL</a:t>
            </a:r>
            <a:r>
              <a:rPr lang="zh-CN" altLang="zh-CN" b="1" kern="100" dirty="0">
                <a:cs typeface="Times New Roman" panose="02020603050405020304" pitchFamily="18" charset="0"/>
              </a:rPr>
              <a:t>变量：</a:t>
            </a:r>
            <a:r>
              <a:rPr lang="en-US" altLang="zh-CN" b="1" kern="100" dirty="0" err="1">
                <a:cs typeface="Times New Roman" panose="02020603050405020304" pitchFamily="18" charset="0"/>
              </a:rPr>
              <a:t>bCircle</a:t>
            </a:r>
            <a:r>
              <a:rPr lang="zh-CN" altLang="zh-CN" b="1" kern="100" dirty="0">
                <a:cs typeface="Times New Roman" panose="02020603050405020304" pitchFamily="18" charset="0"/>
              </a:rPr>
              <a:t>，</a:t>
            </a:r>
            <a:r>
              <a:rPr lang="en-US" altLang="zh-CN" b="1" kern="100" dirty="0" err="1">
                <a:cs typeface="Times New Roman" panose="02020603050405020304" pitchFamily="18" charset="0"/>
              </a:rPr>
              <a:t>bRect</a:t>
            </a:r>
            <a:r>
              <a:rPr lang="zh-CN" altLang="zh-CN" b="1" kern="100" dirty="0">
                <a:cs typeface="Times New Roman" panose="02020603050405020304" pitchFamily="18" charset="0"/>
              </a:rPr>
              <a:t>，此两个变量用来标志当前所绘的是圆形还是矩形，还要定义全局变量矩形结构体</a:t>
            </a:r>
            <a:r>
              <a:rPr lang="en-US" altLang="zh-CN" b="1" kern="100" dirty="0">
                <a:cs typeface="Times New Roman" panose="02020603050405020304" pitchFamily="18" charset="0"/>
              </a:rPr>
              <a:t>rect1</a:t>
            </a:r>
            <a:r>
              <a:rPr lang="zh-CN" altLang="zh-CN" b="1" kern="100" dirty="0">
                <a:cs typeface="Times New Roman" panose="02020603050405020304" pitchFamily="18" charset="0"/>
              </a:rPr>
              <a:t>用来记录圆形和矩形的信息。</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00472" y="112052"/>
            <a:ext cx="9577064" cy="6671057"/>
          </a:xfrm>
          <a:prstGeom prst="rect">
            <a:avLst/>
          </a:prstGeom>
          <a:noFill/>
        </p:spPr>
        <p:txBody>
          <a:bodyPr wrap="square" rtlCol="0">
            <a:spAutoFit/>
          </a:bodyPr>
          <a:lstStyle/>
          <a:p>
            <a:pPr>
              <a:lnSpc>
                <a:spcPts val="2700"/>
              </a:lnSpc>
            </a:pPr>
            <a:r>
              <a:rPr lang="en-US" altLang="zh-CN" b="1" dirty="0"/>
              <a:t>#include &lt;</a:t>
            </a:r>
            <a:r>
              <a:rPr lang="en-US" altLang="zh-CN" b="1" dirty="0" err="1"/>
              <a:t>windows.h</a:t>
            </a:r>
            <a:r>
              <a:rPr lang="en-US" altLang="zh-CN" b="1" dirty="0"/>
              <a:t>&gt;</a:t>
            </a:r>
            <a:endParaRPr lang="zh-CN" altLang="zh-CN" b="1" dirty="0"/>
          </a:p>
          <a:p>
            <a:pPr>
              <a:lnSpc>
                <a:spcPts val="2700"/>
              </a:lnSpc>
            </a:pPr>
            <a:r>
              <a:rPr lang="en-US" altLang="zh-CN" sz="1800" b="1" dirty="0"/>
              <a:t>long WINAPI </a:t>
            </a:r>
            <a:r>
              <a:rPr lang="en-US" altLang="zh-CN" sz="1800" b="1" dirty="0" err="1"/>
              <a:t>WndProc</a:t>
            </a:r>
            <a:r>
              <a:rPr lang="en-US" altLang="zh-CN" sz="1800" b="1" dirty="0"/>
              <a:t>(HWND </a:t>
            </a:r>
            <a:r>
              <a:rPr lang="en-US" altLang="zh-CN" sz="1800" b="1" dirty="0" err="1"/>
              <a:t>hWnd,UINT</a:t>
            </a:r>
            <a:r>
              <a:rPr lang="en-US" altLang="zh-CN" sz="1800" b="1" dirty="0"/>
              <a:t> </a:t>
            </a:r>
            <a:r>
              <a:rPr lang="en-US" altLang="zh-CN" sz="1800" b="1" dirty="0" err="1"/>
              <a:t>iMessage,UINT</a:t>
            </a:r>
            <a:r>
              <a:rPr lang="en-US" altLang="zh-CN" sz="1800" b="1" dirty="0"/>
              <a:t> </a:t>
            </a:r>
            <a:r>
              <a:rPr lang="en-US" altLang="zh-CN" sz="1800" b="1" dirty="0" err="1"/>
              <a:t>wParam,LONG</a:t>
            </a:r>
            <a:r>
              <a:rPr lang="en-US" altLang="zh-CN" sz="1800" b="1" dirty="0"/>
              <a:t> </a:t>
            </a:r>
            <a:r>
              <a:rPr lang="en-US" altLang="zh-CN" sz="1800" b="1" dirty="0" err="1"/>
              <a:t>lParam</a:t>
            </a:r>
            <a:r>
              <a:rPr lang="en-US" altLang="zh-CN" sz="1800" b="1" dirty="0"/>
              <a:t>);</a:t>
            </a:r>
            <a:endParaRPr lang="zh-CN" altLang="zh-CN" sz="1800" b="1" dirty="0"/>
          </a:p>
          <a:p>
            <a:pPr>
              <a:lnSpc>
                <a:spcPts val="2700"/>
              </a:lnSpc>
            </a:pPr>
            <a:r>
              <a:rPr lang="en-US" altLang="zh-CN" b="1" dirty="0"/>
              <a:t>BOOL </a:t>
            </a:r>
            <a:r>
              <a:rPr lang="en-US" altLang="zh-CN" b="1" dirty="0" err="1"/>
              <a:t>InitWindowsClass</a:t>
            </a:r>
            <a:r>
              <a:rPr lang="en-US" altLang="zh-CN" b="1" dirty="0"/>
              <a:t>(HINSTANCE </a:t>
            </a:r>
            <a:r>
              <a:rPr lang="en-US" altLang="zh-CN" b="1" dirty="0" err="1"/>
              <a:t>hInstance</a:t>
            </a:r>
            <a:r>
              <a:rPr lang="en-US" altLang="zh-CN" b="1" dirty="0" smtClean="0"/>
              <a:t>);//</a:t>
            </a:r>
            <a:r>
              <a:rPr lang="zh-CN" altLang="zh-CN" b="1" dirty="0"/>
              <a:t>初始化窗口类声明</a:t>
            </a:r>
          </a:p>
          <a:p>
            <a:pPr>
              <a:lnSpc>
                <a:spcPts val="2700"/>
              </a:lnSpc>
            </a:pPr>
            <a:r>
              <a:rPr lang="en-US" altLang="zh-CN" b="1" dirty="0"/>
              <a:t>BOOL </a:t>
            </a:r>
            <a:r>
              <a:rPr lang="en-US" altLang="zh-CN" b="1" dirty="0" err="1"/>
              <a:t>InitWindows</a:t>
            </a:r>
            <a:r>
              <a:rPr lang="en-US" altLang="zh-CN" b="1" dirty="0"/>
              <a:t>(HINSTANCE </a:t>
            </a:r>
            <a:r>
              <a:rPr lang="en-US" altLang="zh-CN" b="1" dirty="0" err="1"/>
              <a:t>hInstance</a:t>
            </a:r>
            <a:r>
              <a:rPr lang="en-US" altLang="zh-CN" b="1" dirty="0"/>
              <a:t>, </a:t>
            </a:r>
            <a:r>
              <a:rPr lang="en-US" altLang="zh-CN" b="1" dirty="0" err="1"/>
              <a:t>int</a:t>
            </a:r>
            <a:r>
              <a:rPr lang="en-US" altLang="zh-CN" b="1" dirty="0"/>
              <a:t> </a:t>
            </a:r>
            <a:r>
              <a:rPr lang="en-US" altLang="zh-CN" b="1" dirty="0" err="1"/>
              <a:t>nCmdShow</a:t>
            </a:r>
            <a:r>
              <a:rPr lang="en-US" altLang="zh-CN" b="1" dirty="0"/>
              <a:t>);	</a:t>
            </a:r>
            <a:endParaRPr lang="zh-CN" altLang="zh-CN" b="1" dirty="0"/>
          </a:p>
          <a:p>
            <a:pPr>
              <a:lnSpc>
                <a:spcPts val="2700"/>
              </a:lnSpc>
            </a:pPr>
            <a:r>
              <a:rPr lang="en-US" altLang="zh-CN" b="1" dirty="0"/>
              <a:t>HWND </a:t>
            </a:r>
            <a:r>
              <a:rPr lang="en-US" altLang="zh-CN" b="1" dirty="0" err="1"/>
              <a:t>hWndMain</a:t>
            </a:r>
            <a:r>
              <a:rPr lang="en-US" altLang="zh-CN" b="1" dirty="0"/>
              <a:t>;					//</a:t>
            </a:r>
            <a:r>
              <a:rPr lang="zh-CN" altLang="zh-CN" b="1" dirty="0"/>
              <a:t>定义全局窗口句柄</a:t>
            </a:r>
          </a:p>
          <a:p>
            <a:pPr>
              <a:lnSpc>
                <a:spcPts val="2700"/>
              </a:lnSpc>
            </a:pPr>
            <a:r>
              <a:rPr lang="en-US" altLang="zh-CN" b="1" dirty="0"/>
              <a:t>RECT rect1;			</a:t>
            </a:r>
            <a:r>
              <a:rPr lang="en-US" altLang="zh-CN" b="1" dirty="0" smtClean="0"/>
              <a:t>//</a:t>
            </a:r>
            <a:r>
              <a:rPr lang="zh-CN" altLang="zh-CN" b="1" dirty="0"/>
              <a:t>定义矩形结构体</a:t>
            </a:r>
            <a:r>
              <a:rPr lang="en-US" altLang="zh-CN" b="1" dirty="0"/>
              <a:t>.</a:t>
            </a:r>
            <a:r>
              <a:rPr lang="zh-CN" altLang="zh-CN" b="1" dirty="0"/>
              <a:t>记录了图形的信息</a:t>
            </a:r>
          </a:p>
          <a:p>
            <a:pPr>
              <a:lnSpc>
                <a:spcPts val="2700"/>
              </a:lnSpc>
            </a:pPr>
            <a:r>
              <a:rPr lang="en-US" altLang="zh-CN" b="1" dirty="0" err="1"/>
              <a:t>int</a:t>
            </a:r>
            <a:r>
              <a:rPr lang="en-US" altLang="zh-CN" b="1" dirty="0"/>
              <a:t> WINAPI </a:t>
            </a:r>
            <a:r>
              <a:rPr lang="en-US" altLang="zh-CN" b="1" dirty="0" err="1"/>
              <a:t>WinMain</a:t>
            </a:r>
            <a:r>
              <a:rPr lang="en-US" altLang="zh-CN" b="1" dirty="0"/>
              <a:t>(HINSTANCE </a:t>
            </a:r>
            <a:r>
              <a:rPr lang="en-US" altLang="zh-CN" b="1" dirty="0" err="1"/>
              <a:t>hInstance,HINSTANCE</a:t>
            </a:r>
            <a:r>
              <a:rPr lang="en-US" altLang="zh-CN" b="1" dirty="0"/>
              <a:t> </a:t>
            </a:r>
            <a:r>
              <a:rPr lang="en-US" altLang="zh-CN" b="1" dirty="0" err="1"/>
              <a:t>hPrevInstance,LPSTR</a:t>
            </a:r>
            <a:r>
              <a:rPr lang="en-US" altLang="zh-CN" b="1" dirty="0"/>
              <a:t> </a:t>
            </a:r>
            <a:r>
              <a:rPr lang="en-US" altLang="zh-CN" b="1" dirty="0" err="1"/>
              <a:t>lpCmdLine,int</a:t>
            </a:r>
            <a:r>
              <a:rPr lang="en-US" altLang="zh-CN" b="1" dirty="0"/>
              <a:t> </a:t>
            </a:r>
            <a:r>
              <a:rPr lang="en-US" altLang="zh-CN" b="1" dirty="0" err="1"/>
              <a:t>nCmdShow</a:t>
            </a:r>
            <a:r>
              <a:rPr lang="en-US" altLang="zh-CN" b="1" dirty="0"/>
              <a:t>)</a:t>
            </a:r>
            <a:endParaRPr lang="zh-CN" altLang="zh-CN" b="1" dirty="0"/>
          </a:p>
          <a:p>
            <a:pPr>
              <a:lnSpc>
                <a:spcPts val="2700"/>
              </a:lnSpc>
            </a:pPr>
            <a:r>
              <a:rPr lang="en-US" altLang="zh-CN" b="1" dirty="0" smtClean="0"/>
              <a:t>{ MSG </a:t>
            </a:r>
            <a:r>
              <a:rPr lang="en-US" altLang="zh-CN" b="1" dirty="0"/>
              <a:t>Message;</a:t>
            </a:r>
            <a:endParaRPr lang="zh-CN" altLang="zh-CN" b="1" dirty="0"/>
          </a:p>
          <a:p>
            <a:pPr>
              <a:lnSpc>
                <a:spcPts val="2700"/>
              </a:lnSpc>
            </a:pPr>
            <a:r>
              <a:rPr lang="en-US" altLang="zh-CN" b="1" dirty="0" smtClean="0"/>
              <a:t>  if</a:t>
            </a:r>
            <a:r>
              <a:rPr lang="en-US" altLang="zh-CN" b="1" dirty="0"/>
              <a:t>(!</a:t>
            </a:r>
            <a:r>
              <a:rPr lang="en-US" altLang="zh-CN" b="1" dirty="0" err="1"/>
              <a:t>InitWindowsClass</a:t>
            </a:r>
            <a:r>
              <a:rPr lang="en-US" altLang="zh-CN" b="1" dirty="0"/>
              <a:t>(</a:t>
            </a:r>
            <a:r>
              <a:rPr lang="en-US" altLang="zh-CN" b="1" dirty="0" err="1"/>
              <a:t>hInstance</a:t>
            </a:r>
            <a:r>
              <a:rPr lang="en-US" altLang="zh-CN" b="1" dirty="0"/>
              <a:t>))			//</a:t>
            </a:r>
            <a:r>
              <a:rPr lang="zh-CN" altLang="zh-CN" b="1" dirty="0"/>
              <a:t>初始化窗口类</a:t>
            </a:r>
          </a:p>
          <a:p>
            <a:pPr>
              <a:lnSpc>
                <a:spcPts val="2700"/>
              </a:lnSpc>
            </a:pPr>
            <a:r>
              <a:rPr lang="en-US" altLang="zh-CN" b="1" dirty="0"/>
              <a:t>	</a:t>
            </a:r>
            <a:r>
              <a:rPr lang="en-US" altLang="zh-CN" b="1" dirty="0" smtClean="0"/>
              <a:t>return </a:t>
            </a:r>
            <a:r>
              <a:rPr lang="en-US" altLang="zh-CN" b="1" dirty="0"/>
              <a:t>FALSE;</a:t>
            </a:r>
            <a:endParaRPr lang="zh-CN" altLang="zh-CN" b="1" dirty="0"/>
          </a:p>
          <a:p>
            <a:pPr>
              <a:lnSpc>
                <a:spcPts val="2700"/>
              </a:lnSpc>
            </a:pPr>
            <a:r>
              <a:rPr lang="en-US" altLang="zh-CN" b="1" dirty="0" smtClean="0"/>
              <a:t>  if</a:t>
            </a:r>
            <a:r>
              <a:rPr lang="en-US" altLang="zh-CN" b="1" dirty="0"/>
              <a:t>(!</a:t>
            </a:r>
            <a:r>
              <a:rPr lang="en-US" altLang="zh-CN" b="1" dirty="0" err="1"/>
              <a:t>InitWindows</a:t>
            </a:r>
            <a:r>
              <a:rPr lang="en-US" altLang="zh-CN" b="1" dirty="0"/>
              <a:t>(</a:t>
            </a:r>
            <a:r>
              <a:rPr lang="en-US" altLang="zh-CN" b="1" dirty="0" err="1"/>
              <a:t>hInstance,nCmdShow</a:t>
            </a:r>
            <a:r>
              <a:rPr lang="en-US" altLang="zh-CN" b="1" dirty="0"/>
              <a:t>))		</a:t>
            </a:r>
            <a:r>
              <a:rPr lang="en-US" altLang="zh-CN" b="1" dirty="0" smtClean="0"/>
              <a:t>//</a:t>
            </a:r>
            <a:r>
              <a:rPr lang="zh-CN" altLang="zh-CN" b="1" dirty="0"/>
              <a:t>初始化窗口</a:t>
            </a:r>
          </a:p>
          <a:p>
            <a:pPr>
              <a:lnSpc>
                <a:spcPts val="2700"/>
              </a:lnSpc>
            </a:pPr>
            <a:r>
              <a:rPr lang="en-US" altLang="zh-CN" b="1" dirty="0"/>
              <a:t>	</a:t>
            </a:r>
            <a:r>
              <a:rPr lang="en-US" altLang="zh-CN" b="1" dirty="0" smtClean="0"/>
              <a:t>return </a:t>
            </a:r>
            <a:r>
              <a:rPr lang="en-US" altLang="zh-CN" b="1" dirty="0"/>
              <a:t>FALSE;</a:t>
            </a:r>
            <a:endParaRPr lang="zh-CN" altLang="zh-CN" b="1" dirty="0"/>
          </a:p>
          <a:p>
            <a:pPr>
              <a:lnSpc>
                <a:spcPts val="2700"/>
              </a:lnSpc>
            </a:pPr>
            <a:r>
              <a:rPr lang="en-US" altLang="zh-CN" b="1" dirty="0" smtClean="0"/>
              <a:t>  while(</a:t>
            </a:r>
            <a:r>
              <a:rPr lang="en-US" altLang="zh-CN" b="1" dirty="0" err="1" smtClean="0"/>
              <a:t>GetMessage</a:t>
            </a:r>
            <a:r>
              <a:rPr lang="en-US" altLang="zh-CN" b="1" dirty="0"/>
              <a:t>(&amp;Message,0,0,0))</a:t>
            </a:r>
            <a:endParaRPr lang="zh-CN" altLang="zh-CN" b="1" dirty="0"/>
          </a:p>
          <a:p>
            <a:pPr>
              <a:lnSpc>
                <a:spcPts val="2700"/>
              </a:lnSpc>
            </a:pPr>
            <a:r>
              <a:rPr lang="en-US" altLang="zh-CN" b="1" dirty="0" smtClean="0"/>
              <a:t>  {</a:t>
            </a:r>
            <a:r>
              <a:rPr lang="en-US" altLang="zh-CN" b="1" dirty="0"/>
              <a:t>	</a:t>
            </a:r>
            <a:r>
              <a:rPr lang="en-US" altLang="zh-CN" b="1" dirty="0" err="1"/>
              <a:t>TranslateMessage</a:t>
            </a:r>
            <a:r>
              <a:rPr lang="en-US" altLang="zh-CN" b="1" dirty="0"/>
              <a:t>(&amp;Message);		//</a:t>
            </a:r>
            <a:r>
              <a:rPr lang="zh-CN" altLang="zh-CN" b="1" dirty="0"/>
              <a:t>消息循环</a:t>
            </a:r>
          </a:p>
          <a:p>
            <a:pPr>
              <a:lnSpc>
                <a:spcPts val="2700"/>
              </a:lnSpc>
            </a:pPr>
            <a:r>
              <a:rPr lang="en-US" altLang="zh-CN" b="1" dirty="0"/>
              <a:t>	</a:t>
            </a:r>
            <a:r>
              <a:rPr lang="en-US" altLang="zh-CN" b="1" dirty="0" err="1" smtClean="0"/>
              <a:t>DispatchMessage</a:t>
            </a:r>
            <a:r>
              <a:rPr lang="en-US" altLang="zh-CN" b="1" dirty="0"/>
              <a:t>(&amp;Message);</a:t>
            </a:r>
            <a:endParaRPr lang="zh-CN" altLang="zh-CN" b="1" dirty="0"/>
          </a:p>
          <a:p>
            <a:pPr>
              <a:lnSpc>
                <a:spcPts val="2700"/>
              </a:lnSpc>
            </a:pPr>
            <a:r>
              <a:rPr lang="en-US" altLang="zh-CN" b="1" dirty="0" smtClean="0"/>
              <a:t> }</a:t>
            </a:r>
            <a:endParaRPr lang="zh-CN" altLang="zh-CN" b="1" dirty="0"/>
          </a:p>
          <a:p>
            <a:pPr>
              <a:lnSpc>
                <a:spcPts val="2700"/>
              </a:lnSpc>
            </a:pPr>
            <a:r>
              <a:rPr lang="en-US" altLang="zh-CN" b="1" dirty="0" smtClean="0"/>
              <a:t>  return </a:t>
            </a:r>
            <a:r>
              <a:rPr lang="en-US" altLang="zh-CN" b="1" dirty="0" err="1"/>
              <a:t>Message.wParam</a:t>
            </a:r>
            <a:r>
              <a:rPr lang="en-US" altLang="zh-CN" b="1" dirty="0"/>
              <a:t>;</a:t>
            </a:r>
            <a:endParaRPr lang="zh-CN" altLang="zh-CN" b="1" dirty="0"/>
          </a:p>
          <a:p>
            <a:pPr>
              <a:lnSpc>
                <a:spcPts val="2700"/>
              </a:lnSpc>
            </a:pPr>
            <a:r>
              <a:rPr lang="en-US" altLang="zh-CN" b="1" dirty="0" smtClean="0"/>
              <a:t>}</a:t>
            </a:r>
            <a:endParaRPr lang="zh-CN" altLang="zh-CN"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200472" y="44624"/>
            <a:ext cx="9577064" cy="6863417"/>
          </a:xfrm>
          <a:prstGeom prst="rect">
            <a:avLst/>
          </a:prstGeom>
          <a:noFill/>
        </p:spPr>
        <p:txBody>
          <a:bodyPr wrap="square" rtlCol="0">
            <a:spAutoFit/>
          </a:bodyPr>
          <a:lstStyle/>
          <a:p>
            <a:pPr>
              <a:lnSpc>
                <a:spcPts val="2400"/>
              </a:lnSpc>
            </a:pPr>
            <a:r>
              <a:rPr lang="en-US" altLang="zh-CN" b="1" dirty="0" smtClean="0"/>
              <a:t>long </a:t>
            </a:r>
            <a:r>
              <a:rPr lang="en-US" altLang="zh-CN" b="1" dirty="0"/>
              <a:t>WINAPI </a:t>
            </a:r>
            <a:r>
              <a:rPr lang="en-US" altLang="zh-CN" b="1" dirty="0" err="1"/>
              <a:t>WndProc</a:t>
            </a:r>
            <a:r>
              <a:rPr lang="en-US" altLang="zh-CN" b="1" dirty="0"/>
              <a:t>(HWND </a:t>
            </a:r>
            <a:r>
              <a:rPr lang="en-US" altLang="zh-CN" b="1" dirty="0" err="1"/>
              <a:t>hWnd,UINT</a:t>
            </a:r>
            <a:r>
              <a:rPr lang="en-US" altLang="zh-CN" b="1" dirty="0"/>
              <a:t> </a:t>
            </a:r>
            <a:r>
              <a:rPr lang="en-US" altLang="zh-CN" b="1" dirty="0" err="1"/>
              <a:t>iMessage,UINT</a:t>
            </a:r>
            <a:r>
              <a:rPr lang="en-US" altLang="zh-CN" b="1" dirty="0"/>
              <a:t> </a:t>
            </a:r>
            <a:r>
              <a:rPr lang="en-US" altLang="zh-CN" b="1" dirty="0" err="1"/>
              <a:t>wParam,LONG</a:t>
            </a:r>
            <a:r>
              <a:rPr lang="en-US" altLang="zh-CN" b="1" dirty="0"/>
              <a:t> </a:t>
            </a:r>
            <a:r>
              <a:rPr lang="en-US" altLang="zh-CN" b="1" dirty="0" err="1"/>
              <a:t>lParam</a:t>
            </a:r>
            <a:r>
              <a:rPr lang="en-US" altLang="zh-CN" b="1" dirty="0"/>
              <a:t>)</a:t>
            </a:r>
            <a:endParaRPr lang="zh-CN" altLang="zh-CN" b="1" dirty="0"/>
          </a:p>
          <a:p>
            <a:pPr>
              <a:lnSpc>
                <a:spcPts val="2400"/>
              </a:lnSpc>
            </a:pPr>
            <a:r>
              <a:rPr lang="en-US" altLang="zh-CN" b="1" dirty="0" smtClean="0"/>
              <a:t>{ HDC </a:t>
            </a:r>
            <a:r>
              <a:rPr lang="en-US" altLang="zh-CN" b="1" dirty="0" err="1"/>
              <a:t>hDC</a:t>
            </a:r>
            <a:r>
              <a:rPr lang="en-US" altLang="zh-CN" b="1" dirty="0"/>
              <a:t>;					//</a:t>
            </a:r>
            <a:r>
              <a:rPr lang="zh-CN" altLang="zh-CN" b="1" dirty="0"/>
              <a:t>定义设备环境句柄</a:t>
            </a:r>
          </a:p>
          <a:p>
            <a:pPr>
              <a:lnSpc>
                <a:spcPts val="2400"/>
              </a:lnSpc>
            </a:pPr>
            <a:r>
              <a:rPr lang="en-US" altLang="zh-CN" b="1" dirty="0" smtClean="0"/>
              <a:t>   </a:t>
            </a:r>
            <a:r>
              <a:rPr lang="en-US" altLang="zh-CN" b="1" dirty="0" err="1" smtClean="0"/>
              <a:t>int</a:t>
            </a:r>
            <a:r>
              <a:rPr lang="en-US" altLang="zh-CN" b="1" dirty="0" smtClean="0"/>
              <a:t> </a:t>
            </a:r>
            <a:r>
              <a:rPr lang="en-US" altLang="zh-CN" b="1" dirty="0" err="1"/>
              <a:t>x,y</a:t>
            </a:r>
            <a:r>
              <a:rPr lang="en-US" altLang="zh-CN" b="1" dirty="0"/>
              <a:t>;					//</a:t>
            </a:r>
            <a:r>
              <a:rPr lang="zh-CN" altLang="zh-CN" b="1" dirty="0"/>
              <a:t>定义鼠标的位置坐标</a:t>
            </a:r>
          </a:p>
          <a:p>
            <a:pPr>
              <a:lnSpc>
                <a:spcPts val="2400"/>
              </a:lnSpc>
            </a:pPr>
            <a:r>
              <a:rPr lang="en-US" altLang="zh-CN" b="1" dirty="0" smtClean="0"/>
              <a:t>   static </a:t>
            </a:r>
            <a:r>
              <a:rPr lang="en-US" altLang="zh-CN" b="1" dirty="0"/>
              <a:t>BOOL </a:t>
            </a:r>
            <a:r>
              <a:rPr lang="en-US" altLang="zh-CN" b="1" dirty="0" err="1"/>
              <a:t>bCircle</a:t>
            </a:r>
            <a:r>
              <a:rPr lang="en-US" altLang="zh-CN" b="1" dirty="0"/>
              <a:t>=</a:t>
            </a:r>
            <a:r>
              <a:rPr lang="en-US" altLang="zh-CN" b="1" dirty="0" err="1"/>
              <a:t>FALSE,bRect</a:t>
            </a:r>
            <a:r>
              <a:rPr lang="en-US" altLang="zh-CN" b="1" dirty="0"/>
              <a:t>=FALSE;	</a:t>
            </a:r>
            <a:r>
              <a:rPr lang="en-US" altLang="zh-CN" b="1" dirty="0" smtClean="0"/>
              <a:t>//</a:t>
            </a:r>
            <a:r>
              <a:rPr lang="zh-CN" altLang="zh-CN" b="1" dirty="0" smtClean="0"/>
              <a:t>绘</a:t>
            </a:r>
            <a:r>
              <a:rPr lang="zh-CN" altLang="zh-CN" b="1" dirty="0"/>
              <a:t>制圆和矩形的标</a:t>
            </a:r>
            <a:r>
              <a:rPr lang="zh-CN" altLang="zh-CN" b="1" dirty="0" smtClean="0"/>
              <a:t>志</a:t>
            </a:r>
            <a:endParaRPr lang="zh-CN" altLang="zh-CN" b="1" dirty="0"/>
          </a:p>
          <a:p>
            <a:pPr>
              <a:lnSpc>
                <a:spcPts val="2400"/>
              </a:lnSpc>
            </a:pPr>
            <a:r>
              <a:rPr lang="en-US" altLang="zh-CN" b="1" dirty="0" smtClean="0"/>
              <a:t>   PAINTSTRUCT </a:t>
            </a:r>
            <a:r>
              <a:rPr lang="en-US" altLang="zh-CN" b="1" dirty="0" err="1"/>
              <a:t>ps</a:t>
            </a:r>
            <a:r>
              <a:rPr lang="en-US" altLang="zh-CN" b="1" dirty="0"/>
              <a:t>;				//</a:t>
            </a:r>
            <a:r>
              <a:rPr lang="zh-CN" altLang="zh-CN" b="1" dirty="0"/>
              <a:t>定义绘图结构体变量</a:t>
            </a:r>
          </a:p>
          <a:p>
            <a:pPr>
              <a:lnSpc>
                <a:spcPts val="2400"/>
              </a:lnSpc>
            </a:pPr>
            <a:r>
              <a:rPr lang="en-US" altLang="zh-CN" b="1" dirty="0" smtClean="0"/>
              <a:t>   x </a:t>
            </a:r>
            <a:r>
              <a:rPr lang="en-US" altLang="zh-CN" b="1" dirty="0"/>
              <a:t>= LOWORD(</a:t>
            </a:r>
            <a:r>
              <a:rPr lang="en-US" altLang="zh-CN" b="1" dirty="0" err="1"/>
              <a:t>lParam</a:t>
            </a:r>
            <a:r>
              <a:rPr lang="en-US" altLang="zh-CN" b="1" dirty="0"/>
              <a:t>);				//</a:t>
            </a:r>
            <a:r>
              <a:rPr lang="zh-CN" altLang="zh-CN" b="1" dirty="0"/>
              <a:t>得到鼠标的位置</a:t>
            </a:r>
          </a:p>
          <a:p>
            <a:pPr>
              <a:lnSpc>
                <a:spcPts val="2400"/>
              </a:lnSpc>
            </a:pPr>
            <a:r>
              <a:rPr lang="en-US" altLang="zh-CN" b="1" dirty="0" smtClean="0"/>
              <a:t>   y </a:t>
            </a:r>
            <a:r>
              <a:rPr lang="en-US" altLang="zh-CN" b="1" dirty="0"/>
              <a:t>= HIWORD(</a:t>
            </a:r>
            <a:r>
              <a:rPr lang="en-US" altLang="zh-CN" b="1" dirty="0" err="1"/>
              <a:t>lParam</a:t>
            </a:r>
            <a:r>
              <a:rPr lang="en-US" altLang="zh-CN" b="1" dirty="0"/>
              <a:t>);</a:t>
            </a:r>
            <a:endParaRPr lang="zh-CN" altLang="zh-CN" b="1" dirty="0"/>
          </a:p>
          <a:p>
            <a:pPr>
              <a:lnSpc>
                <a:spcPts val="2400"/>
              </a:lnSpc>
            </a:pPr>
            <a:r>
              <a:rPr lang="en-US" altLang="zh-CN" b="1" dirty="0" smtClean="0"/>
              <a:t>   switch(</a:t>
            </a:r>
            <a:r>
              <a:rPr lang="en-US" altLang="zh-CN" b="1" dirty="0" err="1" smtClean="0"/>
              <a:t>iMessage</a:t>
            </a:r>
            <a:r>
              <a:rPr lang="en-US" altLang="zh-CN" b="1" dirty="0"/>
              <a:t>)</a:t>
            </a:r>
            <a:endParaRPr lang="zh-CN" altLang="zh-CN" b="1" dirty="0"/>
          </a:p>
          <a:p>
            <a:pPr>
              <a:lnSpc>
                <a:spcPts val="2400"/>
              </a:lnSpc>
            </a:pPr>
            <a:r>
              <a:rPr lang="en-US" altLang="zh-CN" b="1" dirty="0" smtClean="0"/>
              <a:t>  { case </a:t>
            </a:r>
            <a:r>
              <a:rPr lang="en-US" altLang="zh-CN" b="1" dirty="0"/>
              <a:t>WM_MOUSEMOVE:			//</a:t>
            </a:r>
            <a:r>
              <a:rPr lang="zh-CN" altLang="zh-CN" b="1" dirty="0"/>
              <a:t>处理鼠标移动信息</a:t>
            </a:r>
          </a:p>
          <a:p>
            <a:pPr>
              <a:lnSpc>
                <a:spcPts val="2400"/>
              </a:lnSpc>
            </a:pPr>
            <a:r>
              <a:rPr lang="en-US" altLang="zh-CN" b="1" dirty="0"/>
              <a:t>	</a:t>
            </a:r>
            <a:r>
              <a:rPr lang="en-US" altLang="zh-CN" b="1" dirty="0" smtClean="0"/>
              <a:t>rect1.right </a:t>
            </a:r>
            <a:r>
              <a:rPr lang="en-US" altLang="zh-CN" b="1" dirty="0"/>
              <a:t>= x;	</a:t>
            </a:r>
            <a:r>
              <a:rPr lang="en-US" altLang="zh-CN" b="1" dirty="0" smtClean="0"/>
              <a:t>	//</a:t>
            </a:r>
            <a:r>
              <a:rPr lang="zh-CN" altLang="zh-CN" b="1" dirty="0"/>
              <a:t>图形的右下角坐标为当前鼠标位置</a:t>
            </a:r>
          </a:p>
          <a:p>
            <a:pPr>
              <a:lnSpc>
                <a:spcPts val="2400"/>
              </a:lnSpc>
            </a:pPr>
            <a:r>
              <a:rPr lang="en-US" altLang="zh-CN" b="1" dirty="0"/>
              <a:t>	</a:t>
            </a:r>
            <a:r>
              <a:rPr lang="en-US" altLang="zh-CN" b="1" dirty="0" smtClean="0"/>
              <a:t>rect1.bottom </a:t>
            </a:r>
            <a:r>
              <a:rPr lang="en-US" altLang="zh-CN" b="1" dirty="0"/>
              <a:t>= y;</a:t>
            </a:r>
            <a:endParaRPr lang="zh-CN" altLang="zh-CN" b="1" dirty="0"/>
          </a:p>
          <a:p>
            <a:pPr>
              <a:lnSpc>
                <a:spcPts val="2400"/>
              </a:lnSpc>
            </a:pPr>
            <a:r>
              <a:rPr lang="en-US" altLang="zh-CN" b="1" dirty="0"/>
              <a:t>	</a:t>
            </a:r>
            <a:r>
              <a:rPr lang="en-US" altLang="zh-CN" b="1" dirty="0" smtClean="0"/>
              <a:t>if(</a:t>
            </a:r>
            <a:r>
              <a:rPr lang="en-US" altLang="zh-CN" b="1" dirty="0" err="1" smtClean="0"/>
              <a:t>bCircle</a:t>
            </a:r>
            <a:r>
              <a:rPr lang="en-US" altLang="zh-CN" b="1" dirty="0" smtClean="0"/>
              <a:t> </a:t>
            </a:r>
            <a:r>
              <a:rPr lang="en-US" altLang="zh-CN" b="1" dirty="0"/>
              <a:t>== TRUE || </a:t>
            </a:r>
            <a:r>
              <a:rPr lang="en-US" altLang="zh-CN" b="1" dirty="0" err="1"/>
              <a:t>bRect</a:t>
            </a:r>
            <a:r>
              <a:rPr lang="en-US" altLang="zh-CN" b="1" dirty="0"/>
              <a:t> == TRUE)</a:t>
            </a:r>
            <a:endParaRPr lang="zh-CN" altLang="zh-CN" b="1" dirty="0"/>
          </a:p>
          <a:p>
            <a:pPr>
              <a:lnSpc>
                <a:spcPts val="2400"/>
              </a:lnSpc>
            </a:pPr>
            <a:r>
              <a:rPr lang="en-US" altLang="zh-CN" b="1" dirty="0"/>
              <a:t>		</a:t>
            </a:r>
            <a:r>
              <a:rPr lang="en-US" altLang="zh-CN" b="1" dirty="0" err="1" smtClean="0"/>
              <a:t>InvalidateRect</a:t>
            </a:r>
            <a:r>
              <a:rPr lang="en-US" altLang="zh-CN" b="1" dirty="0" smtClean="0"/>
              <a:t>(</a:t>
            </a:r>
            <a:r>
              <a:rPr lang="en-US" altLang="zh-CN" b="1" dirty="0" err="1" smtClean="0"/>
              <a:t>hWnd,NULL,TRUE</a:t>
            </a:r>
            <a:r>
              <a:rPr lang="en-US" altLang="zh-CN" b="1" dirty="0"/>
              <a:t>);	//</a:t>
            </a:r>
            <a:r>
              <a:rPr lang="zh-CN" altLang="zh-CN" b="1" dirty="0"/>
              <a:t>发出重绘信息</a:t>
            </a:r>
          </a:p>
          <a:p>
            <a:pPr>
              <a:lnSpc>
                <a:spcPts val="2400"/>
              </a:lnSpc>
            </a:pPr>
            <a:r>
              <a:rPr lang="en-US" altLang="zh-CN" b="1" dirty="0"/>
              <a:t>	</a:t>
            </a:r>
            <a:r>
              <a:rPr lang="en-US" altLang="zh-CN" b="1" dirty="0" smtClean="0"/>
              <a:t>break</a:t>
            </a:r>
            <a:r>
              <a:rPr lang="en-US" altLang="zh-CN" b="1" dirty="0"/>
              <a:t>;</a:t>
            </a:r>
            <a:endParaRPr lang="zh-CN" altLang="zh-CN" b="1" dirty="0"/>
          </a:p>
          <a:p>
            <a:pPr>
              <a:lnSpc>
                <a:spcPts val="2400"/>
              </a:lnSpc>
            </a:pPr>
            <a:r>
              <a:rPr lang="en-US" altLang="zh-CN" b="1" dirty="0" smtClean="0"/>
              <a:t>    case </a:t>
            </a:r>
            <a:r>
              <a:rPr lang="en-US" altLang="zh-CN" b="1" dirty="0"/>
              <a:t>WM_LBUTTONDOWN:		//</a:t>
            </a:r>
            <a:r>
              <a:rPr lang="zh-CN" altLang="zh-CN" b="1" dirty="0"/>
              <a:t>处理按下鼠标左键消息</a:t>
            </a:r>
          </a:p>
          <a:p>
            <a:pPr>
              <a:lnSpc>
                <a:spcPts val="2400"/>
              </a:lnSpc>
            </a:pPr>
            <a:r>
              <a:rPr lang="en-US" altLang="zh-CN" b="1" dirty="0"/>
              <a:t>	</a:t>
            </a:r>
            <a:r>
              <a:rPr lang="en-US" altLang="zh-CN" b="1" dirty="0" smtClean="0"/>
              <a:t>if(</a:t>
            </a:r>
            <a:r>
              <a:rPr lang="en-US" altLang="zh-CN" b="1" dirty="0" err="1" smtClean="0"/>
              <a:t>wParam</a:t>
            </a:r>
            <a:r>
              <a:rPr lang="en-US" altLang="zh-CN" b="1" dirty="0" smtClean="0"/>
              <a:t> </a:t>
            </a:r>
            <a:r>
              <a:rPr lang="en-US" altLang="zh-CN" b="1" dirty="0"/>
              <a:t>&amp; </a:t>
            </a:r>
            <a:r>
              <a:rPr lang="en-US" altLang="zh-CN" b="1" dirty="0" smtClean="0"/>
              <a:t>MK_CONTROL)</a:t>
            </a:r>
            <a:r>
              <a:rPr lang="en-US" altLang="zh-CN" b="1" dirty="0"/>
              <a:t>	</a:t>
            </a:r>
            <a:r>
              <a:rPr lang="en-US" altLang="zh-CN" b="1" dirty="0" smtClean="0"/>
              <a:t>//</a:t>
            </a:r>
            <a:r>
              <a:rPr lang="zh-CN" altLang="zh-CN" b="1" dirty="0"/>
              <a:t>同时按下</a:t>
            </a:r>
            <a:r>
              <a:rPr lang="en-US" altLang="zh-CN" b="1" dirty="0"/>
              <a:t>Ctrl</a:t>
            </a:r>
            <a:r>
              <a:rPr lang="zh-CN" altLang="zh-CN" b="1" dirty="0"/>
              <a:t>键时</a:t>
            </a:r>
          </a:p>
          <a:p>
            <a:pPr>
              <a:lnSpc>
                <a:spcPts val="2400"/>
              </a:lnSpc>
            </a:pPr>
            <a:r>
              <a:rPr lang="en-US" altLang="zh-CN" b="1" dirty="0"/>
              <a:t>	</a:t>
            </a:r>
            <a:r>
              <a:rPr lang="en-US" altLang="zh-CN" b="1" dirty="0" smtClean="0"/>
              <a:t>{</a:t>
            </a:r>
            <a:r>
              <a:rPr lang="en-US" altLang="zh-CN" b="1" dirty="0"/>
              <a:t>	</a:t>
            </a:r>
            <a:r>
              <a:rPr lang="en-US" altLang="zh-CN" b="1" dirty="0" err="1"/>
              <a:t>bCircle</a:t>
            </a:r>
            <a:r>
              <a:rPr lang="en-US" altLang="zh-CN" b="1" dirty="0"/>
              <a:t> = TRUE;			//</a:t>
            </a:r>
            <a:r>
              <a:rPr lang="zh-CN" altLang="zh-CN" b="1" dirty="0"/>
              <a:t>画圆</a:t>
            </a:r>
          </a:p>
          <a:p>
            <a:pPr>
              <a:lnSpc>
                <a:spcPts val="2400"/>
              </a:lnSpc>
            </a:pPr>
            <a:r>
              <a:rPr lang="en-US" altLang="zh-CN" b="1" dirty="0"/>
              <a:t>		</a:t>
            </a:r>
            <a:r>
              <a:rPr lang="en-US" altLang="zh-CN" b="1" dirty="0" err="1" smtClean="0"/>
              <a:t>bRect</a:t>
            </a:r>
            <a:r>
              <a:rPr lang="en-US" altLang="zh-CN" b="1" dirty="0" smtClean="0"/>
              <a:t> </a:t>
            </a:r>
            <a:r>
              <a:rPr lang="en-US" altLang="zh-CN" b="1" dirty="0"/>
              <a:t>= FALSE;</a:t>
            </a:r>
            <a:endParaRPr lang="zh-CN" altLang="zh-CN" b="1" dirty="0"/>
          </a:p>
          <a:p>
            <a:pPr>
              <a:lnSpc>
                <a:spcPts val="2400"/>
              </a:lnSpc>
            </a:pPr>
            <a:r>
              <a:rPr lang="en-US" altLang="zh-CN" b="1" dirty="0"/>
              <a:t>		</a:t>
            </a:r>
            <a:r>
              <a:rPr lang="en-US" altLang="zh-CN" b="1" dirty="0" smtClean="0"/>
              <a:t>rect1.left </a:t>
            </a:r>
            <a:r>
              <a:rPr lang="en-US" altLang="zh-CN" b="1" dirty="0"/>
              <a:t>= x;		//</a:t>
            </a:r>
            <a:r>
              <a:rPr lang="zh-CN" altLang="zh-CN" b="1" dirty="0"/>
              <a:t>圆的左上角坐标为当前鼠标位置</a:t>
            </a:r>
          </a:p>
          <a:p>
            <a:pPr>
              <a:lnSpc>
                <a:spcPts val="2400"/>
              </a:lnSpc>
            </a:pPr>
            <a:r>
              <a:rPr lang="en-US" altLang="zh-CN" b="1" dirty="0"/>
              <a:t>		</a:t>
            </a:r>
            <a:r>
              <a:rPr lang="en-US" altLang="zh-CN" b="1" dirty="0" smtClean="0"/>
              <a:t>rect1.top </a:t>
            </a:r>
            <a:r>
              <a:rPr lang="en-US" altLang="zh-CN" b="1" dirty="0"/>
              <a:t>= y;</a:t>
            </a:r>
            <a:endParaRPr lang="zh-CN" altLang="zh-CN" b="1" dirty="0"/>
          </a:p>
          <a:p>
            <a:pPr>
              <a:lnSpc>
                <a:spcPts val="2400"/>
              </a:lnSpc>
            </a:pPr>
            <a:r>
              <a:rPr lang="en-US" altLang="zh-CN" b="1" dirty="0"/>
              <a:t>	</a:t>
            </a:r>
            <a:r>
              <a:rPr lang="en-US" altLang="zh-CN" b="1" dirty="0" smtClean="0"/>
              <a:t>}</a:t>
            </a:r>
            <a:endParaRPr lang="zh-CN" altLang="zh-CN"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文本框 8"/>
          <p:cNvSpPr txBox="1"/>
          <p:nvPr/>
        </p:nvSpPr>
        <p:spPr>
          <a:xfrm>
            <a:off x="200472" y="44624"/>
            <a:ext cx="9577064" cy="6876241"/>
          </a:xfrm>
          <a:prstGeom prst="rect">
            <a:avLst/>
          </a:prstGeom>
          <a:noFill/>
        </p:spPr>
        <p:txBody>
          <a:bodyPr wrap="square" rtlCol="0">
            <a:spAutoFit/>
          </a:bodyPr>
          <a:lstStyle/>
          <a:p>
            <a:pPr>
              <a:lnSpc>
                <a:spcPts val="2300"/>
              </a:lnSpc>
            </a:pPr>
            <a:r>
              <a:rPr lang="en-US" altLang="zh-CN" sz="2000" b="1" dirty="0" smtClean="0"/>
              <a:t> else </a:t>
            </a:r>
            <a:r>
              <a:rPr lang="en-US" altLang="zh-CN" sz="2000" b="1" dirty="0"/>
              <a:t>if(</a:t>
            </a:r>
            <a:r>
              <a:rPr lang="en-US" altLang="zh-CN" sz="2000" b="1" dirty="0" err="1"/>
              <a:t>wParam</a:t>
            </a:r>
            <a:r>
              <a:rPr lang="en-US" altLang="zh-CN" sz="2000" b="1" dirty="0"/>
              <a:t> &amp; MK_SHIFT)		//</a:t>
            </a:r>
            <a:r>
              <a:rPr lang="zh-CN" altLang="zh-CN" sz="2000" b="1" dirty="0"/>
              <a:t>同时按下</a:t>
            </a:r>
            <a:r>
              <a:rPr lang="en-US" altLang="zh-CN" sz="2000" b="1" dirty="0"/>
              <a:t>shift</a:t>
            </a:r>
            <a:r>
              <a:rPr lang="zh-CN" altLang="zh-CN" sz="2000" b="1" dirty="0"/>
              <a:t>键时</a:t>
            </a:r>
          </a:p>
          <a:p>
            <a:pPr>
              <a:lnSpc>
                <a:spcPts val="2300"/>
              </a:lnSpc>
            </a:pPr>
            <a:r>
              <a:rPr lang="en-US" altLang="zh-CN" sz="2000" b="1" dirty="0"/>
              <a:t> </a:t>
            </a:r>
            <a:r>
              <a:rPr lang="en-US" altLang="zh-CN" sz="2000" b="1" dirty="0" smtClean="0"/>
              <a:t>{</a:t>
            </a:r>
            <a:r>
              <a:rPr lang="en-US" altLang="zh-CN" sz="2000" b="1" dirty="0"/>
              <a:t>	</a:t>
            </a:r>
            <a:r>
              <a:rPr lang="en-US" altLang="zh-CN" sz="2000" b="1" dirty="0" err="1"/>
              <a:t>bRect</a:t>
            </a:r>
            <a:r>
              <a:rPr lang="en-US" altLang="zh-CN" sz="2000" b="1" dirty="0"/>
              <a:t> = TRUE;					//</a:t>
            </a:r>
            <a:r>
              <a:rPr lang="zh-CN" altLang="zh-CN" sz="2000" b="1" dirty="0"/>
              <a:t>画矩形</a:t>
            </a:r>
          </a:p>
          <a:p>
            <a:pPr>
              <a:lnSpc>
                <a:spcPts val="2300"/>
              </a:lnSpc>
            </a:pPr>
            <a:r>
              <a:rPr lang="en-US" altLang="zh-CN" sz="2000" b="1" dirty="0"/>
              <a:t>	</a:t>
            </a:r>
            <a:r>
              <a:rPr lang="en-US" altLang="zh-CN" sz="2000" b="1" dirty="0" err="1"/>
              <a:t>bCircle</a:t>
            </a:r>
            <a:r>
              <a:rPr lang="en-US" altLang="zh-CN" sz="2000" b="1" dirty="0"/>
              <a:t> = FALSE;</a:t>
            </a:r>
            <a:endParaRPr lang="zh-CN" altLang="zh-CN" sz="2000" b="1" dirty="0"/>
          </a:p>
          <a:p>
            <a:pPr>
              <a:lnSpc>
                <a:spcPts val="2300"/>
              </a:lnSpc>
            </a:pPr>
            <a:r>
              <a:rPr lang="en-US" altLang="zh-CN" sz="2000" b="1" dirty="0"/>
              <a:t>	rect1.left = x;			//</a:t>
            </a:r>
            <a:r>
              <a:rPr lang="zh-CN" altLang="zh-CN" sz="2000" b="1" dirty="0"/>
              <a:t>矩形的左上角坐标为当前鼠标位置</a:t>
            </a:r>
          </a:p>
          <a:p>
            <a:pPr>
              <a:lnSpc>
                <a:spcPts val="2300"/>
              </a:lnSpc>
            </a:pPr>
            <a:r>
              <a:rPr lang="en-US" altLang="zh-CN" sz="2000" b="1" dirty="0"/>
              <a:t>	</a:t>
            </a:r>
            <a:r>
              <a:rPr lang="en-US" altLang="zh-CN" sz="2000" b="1" dirty="0" smtClean="0"/>
              <a:t>rect1.top </a:t>
            </a:r>
            <a:r>
              <a:rPr lang="en-US" altLang="zh-CN" sz="2000" b="1" dirty="0"/>
              <a:t>= y;</a:t>
            </a:r>
            <a:endParaRPr lang="zh-CN" altLang="zh-CN" sz="2000" b="1" dirty="0"/>
          </a:p>
          <a:p>
            <a:pPr>
              <a:lnSpc>
                <a:spcPts val="2300"/>
              </a:lnSpc>
            </a:pPr>
            <a:r>
              <a:rPr lang="en-US" altLang="zh-CN" sz="2000" b="1" dirty="0"/>
              <a:t> </a:t>
            </a:r>
            <a:r>
              <a:rPr lang="en-US" altLang="zh-CN" sz="2000" b="1" dirty="0" smtClean="0"/>
              <a:t>}</a:t>
            </a:r>
            <a:endParaRPr lang="zh-CN" altLang="zh-CN" sz="2000" b="1" dirty="0"/>
          </a:p>
          <a:p>
            <a:pPr>
              <a:lnSpc>
                <a:spcPts val="2300"/>
              </a:lnSpc>
            </a:pPr>
            <a:r>
              <a:rPr lang="en-US" altLang="zh-CN" sz="2000" b="1" dirty="0" smtClean="0"/>
              <a:t> else</a:t>
            </a:r>
            <a:endParaRPr lang="zh-CN" altLang="zh-CN" sz="2000" b="1" dirty="0"/>
          </a:p>
          <a:p>
            <a:pPr>
              <a:lnSpc>
                <a:spcPts val="2300"/>
              </a:lnSpc>
            </a:pPr>
            <a:r>
              <a:rPr lang="en-US" altLang="zh-CN" sz="2000" b="1" dirty="0" smtClean="0"/>
              <a:t>{</a:t>
            </a:r>
            <a:r>
              <a:rPr lang="en-US" altLang="zh-CN" sz="2000" b="1" dirty="0"/>
              <a:t>	</a:t>
            </a:r>
            <a:r>
              <a:rPr lang="en-US" altLang="zh-CN" sz="2000" b="1" dirty="0" err="1"/>
              <a:t>bCircle</a:t>
            </a:r>
            <a:r>
              <a:rPr lang="en-US" altLang="zh-CN" sz="2000" b="1" dirty="0"/>
              <a:t> = FALSE;</a:t>
            </a:r>
            <a:endParaRPr lang="zh-CN" altLang="zh-CN" sz="2000" b="1" dirty="0"/>
          </a:p>
          <a:p>
            <a:pPr>
              <a:lnSpc>
                <a:spcPts val="2300"/>
              </a:lnSpc>
            </a:pPr>
            <a:r>
              <a:rPr lang="en-US" altLang="zh-CN" sz="2000" b="1" dirty="0"/>
              <a:t>	</a:t>
            </a:r>
            <a:r>
              <a:rPr lang="en-US" altLang="zh-CN" sz="2000" b="1" dirty="0" err="1"/>
              <a:t>bRect</a:t>
            </a:r>
            <a:r>
              <a:rPr lang="en-US" altLang="zh-CN" sz="2000" b="1" dirty="0"/>
              <a:t> = FALSE;</a:t>
            </a:r>
            <a:endParaRPr lang="zh-CN" altLang="zh-CN" sz="2000" b="1" dirty="0"/>
          </a:p>
          <a:p>
            <a:pPr>
              <a:lnSpc>
                <a:spcPts val="2300"/>
              </a:lnSpc>
            </a:pPr>
            <a:r>
              <a:rPr lang="en-US" altLang="zh-CN" sz="2000" b="1" dirty="0" smtClean="0"/>
              <a:t>}</a:t>
            </a:r>
            <a:endParaRPr lang="zh-CN" altLang="zh-CN" sz="2000" b="1" dirty="0"/>
          </a:p>
          <a:p>
            <a:pPr>
              <a:lnSpc>
                <a:spcPts val="2300"/>
              </a:lnSpc>
            </a:pPr>
            <a:r>
              <a:rPr lang="en-US" altLang="zh-CN" sz="2000" b="1" dirty="0" smtClean="0"/>
              <a:t>break</a:t>
            </a:r>
            <a:r>
              <a:rPr lang="en-US" altLang="zh-CN" sz="2000" b="1" dirty="0"/>
              <a:t>;</a:t>
            </a:r>
            <a:endParaRPr lang="zh-CN" altLang="zh-CN" sz="2000" b="1" dirty="0"/>
          </a:p>
          <a:p>
            <a:pPr>
              <a:lnSpc>
                <a:spcPts val="2300"/>
              </a:lnSpc>
            </a:pPr>
            <a:r>
              <a:rPr lang="en-US" altLang="zh-CN" sz="2000" b="1" dirty="0" smtClean="0"/>
              <a:t>case </a:t>
            </a:r>
            <a:r>
              <a:rPr lang="en-US" altLang="zh-CN" sz="2000" b="1" dirty="0"/>
              <a:t>WM_LBUTTONUP:		</a:t>
            </a:r>
            <a:r>
              <a:rPr lang="en-US" altLang="zh-CN" sz="2000" b="1" dirty="0" smtClean="0"/>
              <a:t>//</a:t>
            </a:r>
            <a:r>
              <a:rPr lang="zh-CN" altLang="zh-CN" sz="2000" b="1" dirty="0"/>
              <a:t>当松开左键时</a:t>
            </a:r>
            <a:r>
              <a:rPr lang="en-US" altLang="zh-CN" sz="2000" b="1" dirty="0"/>
              <a:t>.</a:t>
            </a:r>
            <a:r>
              <a:rPr lang="zh-CN" altLang="zh-CN" sz="2000" b="1" dirty="0"/>
              <a:t>绘图标志为</a:t>
            </a:r>
            <a:r>
              <a:rPr lang="en-US" altLang="zh-CN" sz="2000" b="1" dirty="0"/>
              <a:t>false</a:t>
            </a:r>
            <a:endParaRPr lang="zh-CN" altLang="zh-CN" sz="2000" b="1" dirty="0"/>
          </a:p>
          <a:p>
            <a:pPr>
              <a:lnSpc>
                <a:spcPts val="2300"/>
              </a:lnSpc>
            </a:pPr>
            <a:r>
              <a:rPr lang="en-US" altLang="zh-CN" sz="2000" b="1" dirty="0"/>
              <a:t>	</a:t>
            </a:r>
            <a:r>
              <a:rPr lang="en-US" altLang="zh-CN" sz="2000" b="1" dirty="0" err="1"/>
              <a:t>bRect</a:t>
            </a:r>
            <a:r>
              <a:rPr lang="en-US" altLang="zh-CN" sz="2000" b="1" dirty="0"/>
              <a:t> = FALSE;</a:t>
            </a:r>
            <a:endParaRPr lang="zh-CN" altLang="zh-CN" sz="2000" b="1" dirty="0"/>
          </a:p>
          <a:p>
            <a:pPr>
              <a:lnSpc>
                <a:spcPts val="2300"/>
              </a:lnSpc>
            </a:pPr>
            <a:r>
              <a:rPr lang="en-US" altLang="zh-CN" sz="2000" b="1" dirty="0"/>
              <a:t>	</a:t>
            </a:r>
            <a:r>
              <a:rPr lang="en-US" altLang="zh-CN" sz="2000" b="1" dirty="0" err="1"/>
              <a:t>bCircle</a:t>
            </a:r>
            <a:r>
              <a:rPr lang="en-US" altLang="zh-CN" sz="2000" b="1" dirty="0"/>
              <a:t> = FALSE;</a:t>
            </a:r>
            <a:endParaRPr lang="zh-CN" altLang="zh-CN" sz="2000" b="1" dirty="0"/>
          </a:p>
          <a:p>
            <a:pPr>
              <a:lnSpc>
                <a:spcPts val="2300"/>
              </a:lnSpc>
            </a:pPr>
            <a:r>
              <a:rPr lang="en-US" altLang="zh-CN" sz="2000" b="1" dirty="0"/>
              <a:t>	break;</a:t>
            </a:r>
            <a:endParaRPr lang="zh-CN" altLang="zh-CN" sz="2000" b="1" dirty="0"/>
          </a:p>
          <a:p>
            <a:pPr>
              <a:lnSpc>
                <a:spcPts val="2300"/>
              </a:lnSpc>
            </a:pPr>
            <a:r>
              <a:rPr lang="en-US" altLang="zh-CN" sz="2000" b="1" dirty="0" smtClean="0"/>
              <a:t>case </a:t>
            </a:r>
            <a:r>
              <a:rPr lang="en-US" altLang="zh-CN" sz="2000" b="1" dirty="0"/>
              <a:t>WM_PAINT:</a:t>
            </a:r>
            <a:endParaRPr lang="zh-CN" altLang="zh-CN" sz="2000" b="1" dirty="0"/>
          </a:p>
          <a:p>
            <a:pPr>
              <a:lnSpc>
                <a:spcPts val="2300"/>
              </a:lnSpc>
            </a:pPr>
            <a:r>
              <a:rPr lang="en-US" altLang="zh-CN" sz="2000" b="1" dirty="0"/>
              <a:t>	</a:t>
            </a:r>
            <a:r>
              <a:rPr lang="en-US" altLang="zh-CN" sz="2000" b="1" dirty="0" err="1"/>
              <a:t>hDC</a:t>
            </a:r>
            <a:r>
              <a:rPr lang="en-US" altLang="zh-CN" sz="2000" b="1" dirty="0"/>
              <a:t> = </a:t>
            </a:r>
            <a:r>
              <a:rPr lang="en-US" altLang="zh-CN" sz="2000" b="1" dirty="0" err="1"/>
              <a:t>BeginPaint</a:t>
            </a:r>
            <a:r>
              <a:rPr lang="en-US" altLang="zh-CN" sz="2000" b="1" dirty="0"/>
              <a:t>(</a:t>
            </a:r>
            <a:r>
              <a:rPr lang="en-US" altLang="zh-CN" sz="2000" b="1" dirty="0" err="1"/>
              <a:t>hWnd</a:t>
            </a:r>
            <a:r>
              <a:rPr lang="en-US" altLang="zh-CN" sz="2000" b="1" dirty="0"/>
              <a:t>,&amp;</a:t>
            </a:r>
            <a:r>
              <a:rPr lang="en-US" altLang="zh-CN" sz="2000" b="1" dirty="0" err="1"/>
              <a:t>ps</a:t>
            </a:r>
            <a:r>
              <a:rPr lang="en-US" altLang="zh-CN" sz="2000" b="1" dirty="0"/>
              <a:t>);</a:t>
            </a:r>
            <a:endParaRPr lang="zh-CN" altLang="zh-CN" sz="2000" b="1" dirty="0"/>
          </a:p>
          <a:p>
            <a:pPr>
              <a:lnSpc>
                <a:spcPts val="2300"/>
              </a:lnSpc>
            </a:pPr>
            <a:r>
              <a:rPr lang="en-US" altLang="zh-CN" sz="2000" b="1" dirty="0"/>
              <a:t>	if(</a:t>
            </a:r>
            <a:r>
              <a:rPr lang="en-US" altLang="zh-CN" sz="2000" b="1" dirty="0" err="1"/>
              <a:t>bCircle</a:t>
            </a:r>
            <a:r>
              <a:rPr lang="en-US" altLang="zh-CN" sz="2000" b="1" dirty="0"/>
              <a:t> == TRUE)					//</a:t>
            </a:r>
            <a:r>
              <a:rPr lang="zh-CN" altLang="zh-CN" sz="2000" b="1" dirty="0"/>
              <a:t>绘制圆形</a:t>
            </a:r>
          </a:p>
          <a:p>
            <a:pPr>
              <a:lnSpc>
                <a:spcPts val="2300"/>
              </a:lnSpc>
            </a:pPr>
            <a:r>
              <a:rPr lang="en-US" altLang="zh-CN" sz="2000" b="1" dirty="0"/>
              <a:t>	Ellipse(hDC,rect1.left,rect1.top,rect1.right,rect1.bottom);</a:t>
            </a:r>
            <a:endParaRPr lang="zh-CN" altLang="zh-CN" sz="2000" b="1" dirty="0"/>
          </a:p>
          <a:p>
            <a:pPr>
              <a:lnSpc>
                <a:spcPts val="2300"/>
              </a:lnSpc>
            </a:pPr>
            <a:r>
              <a:rPr lang="en-US" altLang="zh-CN" sz="2000" b="1" dirty="0"/>
              <a:t>	if(</a:t>
            </a:r>
            <a:r>
              <a:rPr lang="en-US" altLang="zh-CN" sz="2000" b="1" dirty="0" err="1"/>
              <a:t>bRect</a:t>
            </a:r>
            <a:r>
              <a:rPr lang="en-US" altLang="zh-CN" sz="2000" b="1" dirty="0"/>
              <a:t> == TRUE)					//</a:t>
            </a:r>
            <a:r>
              <a:rPr lang="zh-CN" altLang="zh-CN" sz="2000" b="1" dirty="0"/>
              <a:t>绘制矩形</a:t>
            </a:r>
          </a:p>
          <a:p>
            <a:pPr>
              <a:lnSpc>
                <a:spcPts val="2300"/>
              </a:lnSpc>
            </a:pPr>
            <a:r>
              <a:rPr lang="en-US" altLang="zh-CN" sz="2000" b="1" dirty="0"/>
              <a:t>	Rectangle(hDC,rect1.left,rect1.top,rect1.right,rect1.bottom);</a:t>
            </a:r>
            <a:endParaRPr lang="zh-CN" altLang="zh-CN" sz="2000" b="1" dirty="0"/>
          </a:p>
          <a:p>
            <a:pPr>
              <a:lnSpc>
                <a:spcPts val="2300"/>
              </a:lnSpc>
            </a:pPr>
            <a:r>
              <a:rPr lang="en-US" altLang="zh-CN" sz="2000" b="1" dirty="0"/>
              <a:t>	</a:t>
            </a:r>
            <a:r>
              <a:rPr lang="en-US" altLang="zh-CN" sz="2000" b="1" dirty="0" err="1" smtClean="0"/>
              <a:t>EndPaint</a:t>
            </a:r>
            <a:r>
              <a:rPr lang="en-US" altLang="zh-CN" sz="2000" b="1" dirty="0" smtClean="0"/>
              <a:t>(</a:t>
            </a:r>
            <a:r>
              <a:rPr lang="en-US" altLang="zh-CN" sz="2000" b="1" dirty="0" err="1" smtClean="0"/>
              <a:t>hWnd</a:t>
            </a:r>
            <a:r>
              <a:rPr lang="en-US" altLang="zh-CN" sz="2000" b="1" dirty="0"/>
              <a:t>,&amp;</a:t>
            </a:r>
            <a:r>
              <a:rPr lang="en-US" altLang="zh-CN" sz="2000" b="1" dirty="0" err="1"/>
              <a:t>ps</a:t>
            </a:r>
            <a:r>
              <a:rPr lang="en-US" altLang="zh-CN" sz="2000" b="1" dirty="0"/>
              <a:t>);</a:t>
            </a:r>
            <a:endParaRPr lang="zh-CN" altLang="zh-CN" sz="2000" b="1" dirty="0"/>
          </a:p>
          <a:p>
            <a:pPr>
              <a:lnSpc>
                <a:spcPts val="2300"/>
              </a:lnSpc>
            </a:pPr>
            <a:r>
              <a:rPr lang="en-US" altLang="zh-CN" sz="2000" b="1" dirty="0"/>
              <a:t>	</a:t>
            </a:r>
            <a:r>
              <a:rPr lang="en-US" altLang="zh-CN" sz="2000" b="1" dirty="0" smtClean="0"/>
              <a:t>break;</a:t>
            </a:r>
            <a:endParaRPr lang="zh-CN" altLang="zh-CN"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00472" y="259769"/>
            <a:ext cx="9577064" cy="5401479"/>
          </a:xfrm>
          <a:prstGeom prst="rect">
            <a:avLst/>
          </a:prstGeom>
          <a:noFill/>
        </p:spPr>
        <p:txBody>
          <a:bodyPr wrap="square" rtlCol="0">
            <a:spAutoFit/>
          </a:bodyPr>
          <a:lstStyle/>
          <a:p>
            <a:pPr>
              <a:lnSpc>
                <a:spcPts val="2300"/>
              </a:lnSpc>
            </a:pPr>
            <a:r>
              <a:rPr lang="en-US" altLang="zh-CN" sz="2000" b="1" dirty="0"/>
              <a:t>	case WM_DESTROY:				//</a:t>
            </a:r>
            <a:r>
              <a:rPr lang="zh-CN" altLang="zh-CN" sz="2000" b="1" dirty="0"/>
              <a:t>处理退出窗口信息</a:t>
            </a:r>
          </a:p>
          <a:p>
            <a:pPr>
              <a:lnSpc>
                <a:spcPts val="2300"/>
              </a:lnSpc>
            </a:pPr>
            <a:r>
              <a:rPr lang="en-US" altLang="zh-CN" sz="2000" b="1" dirty="0"/>
              <a:t>		</a:t>
            </a:r>
            <a:r>
              <a:rPr lang="en-US" altLang="zh-CN" sz="2000" b="1" dirty="0" err="1"/>
              <a:t>PostQuitMessage</a:t>
            </a:r>
            <a:r>
              <a:rPr lang="en-US" altLang="zh-CN" sz="2000" b="1" dirty="0"/>
              <a:t>(0);</a:t>
            </a:r>
            <a:endParaRPr lang="zh-CN" altLang="zh-CN" sz="2000" b="1" dirty="0"/>
          </a:p>
          <a:p>
            <a:pPr>
              <a:lnSpc>
                <a:spcPts val="2300"/>
              </a:lnSpc>
            </a:pPr>
            <a:r>
              <a:rPr lang="en-US" altLang="zh-CN" sz="2000" b="1" dirty="0"/>
              <a:t>		return 0;</a:t>
            </a:r>
            <a:endParaRPr lang="zh-CN" altLang="zh-CN" sz="2000" b="1" dirty="0"/>
          </a:p>
          <a:p>
            <a:pPr>
              <a:lnSpc>
                <a:spcPts val="2300"/>
              </a:lnSpc>
            </a:pPr>
            <a:r>
              <a:rPr lang="en-US" altLang="zh-CN" sz="2000" b="1" dirty="0"/>
              <a:t>	default:</a:t>
            </a:r>
            <a:endParaRPr lang="zh-CN" altLang="zh-CN" sz="2000" b="1" dirty="0"/>
          </a:p>
          <a:p>
            <a:pPr>
              <a:lnSpc>
                <a:spcPts val="2300"/>
              </a:lnSpc>
            </a:pPr>
            <a:r>
              <a:rPr lang="en-US" altLang="zh-CN" sz="2000" b="1" dirty="0"/>
              <a:t>		return(</a:t>
            </a:r>
            <a:r>
              <a:rPr lang="en-US" altLang="zh-CN" sz="2000" b="1" dirty="0" err="1"/>
              <a:t>DefWindowProc</a:t>
            </a:r>
            <a:r>
              <a:rPr lang="en-US" altLang="zh-CN" sz="2000" b="1" dirty="0"/>
              <a:t>(</a:t>
            </a:r>
            <a:r>
              <a:rPr lang="en-US" altLang="zh-CN" sz="2000" b="1" dirty="0" err="1"/>
              <a:t>hWnd,iMessage,wParam,lParam</a:t>
            </a:r>
            <a:r>
              <a:rPr lang="en-US" altLang="zh-CN" sz="2000" b="1" dirty="0"/>
              <a:t>));</a:t>
            </a:r>
            <a:endParaRPr lang="zh-CN" altLang="zh-CN" sz="2000" b="1" dirty="0"/>
          </a:p>
          <a:p>
            <a:pPr>
              <a:lnSpc>
                <a:spcPts val="2300"/>
              </a:lnSpc>
            </a:pPr>
            <a:r>
              <a:rPr lang="en-US" altLang="zh-CN" sz="2000" b="1" dirty="0"/>
              <a:t>	}</a:t>
            </a:r>
            <a:endParaRPr lang="zh-CN" altLang="zh-CN" sz="2000" b="1" dirty="0"/>
          </a:p>
          <a:p>
            <a:pPr>
              <a:lnSpc>
                <a:spcPts val="2300"/>
              </a:lnSpc>
            </a:pPr>
            <a:r>
              <a:rPr lang="en-US" altLang="zh-CN" sz="2000" b="1" dirty="0"/>
              <a:t>	return 0;</a:t>
            </a:r>
            <a:endParaRPr lang="zh-CN" altLang="zh-CN" sz="2000" b="1" dirty="0"/>
          </a:p>
          <a:p>
            <a:pPr>
              <a:lnSpc>
                <a:spcPts val="2300"/>
              </a:lnSpc>
            </a:pPr>
            <a:r>
              <a:rPr lang="en-US" altLang="zh-CN" sz="2000" b="1" dirty="0"/>
              <a:t>}</a:t>
            </a:r>
            <a:endParaRPr lang="zh-CN" altLang="zh-CN" sz="2000" b="1" dirty="0"/>
          </a:p>
          <a:p>
            <a:pPr>
              <a:lnSpc>
                <a:spcPts val="2300"/>
              </a:lnSpc>
            </a:pPr>
            <a:r>
              <a:rPr lang="en-US" altLang="zh-CN" sz="2000" b="1" dirty="0"/>
              <a:t> </a:t>
            </a:r>
            <a:endParaRPr lang="zh-CN" altLang="zh-CN" sz="2000" b="1" dirty="0"/>
          </a:p>
          <a:p>
            <a:pPr>
              <a:lnSpc>
                <a:spcPts val="2300"/>
              </a:lnSpc>
            </a:pPr>
            <a:r>
              <a:rPr lang="en-US" altLang="zh-CN" sz="2000" b="1" dirty="0"/>
              <a:t>BOOL </a:t>
            </a:r>
            <a:r>
              <a:rPr lang="en-US" altLang="zh-CN" sz="2000" b="1" dirty="0" err="1"/>
              <a:t>InitWindows</a:t>
            </a:r>
            <a:r>
              <a:rPr lang="en-US" altLang="zh-CN" sz="2000" b="1" dirty="0"/>
              <a:t>(HINSTANCE </a:t>
            </a:r>
            <a:r>
              <a:rPr lang="en-US" altLang="zh-CN" sz="2000" b="1" dirty="0" err="1"/>
              <a:t>hInstance</a:t>
            </a:r>
            <a:r>
              <a:rPr lang="en-US" altLang="zh-CN" sz="2000" b="1" dirty="0"/>
              <a:t>, </a:t>
            </a:r>
            <a:r>
              <a:rPr lang="en-US" altLang="zh-CN" sz="2000" b="1" dirty="0" err="1"/>
              <a:t>int</a:t>
            </a:r>
            <a:r>
              <a:rPr lang="en-US" altLang="zh-CN" sz="2000" b="1" dirty="0"/>
              <a:t> </a:t>
            </a:r>
            <a:r>
              <a:rPr lang="en-US" altLang="zh-CN" sz="2000" b="1" dirty="0" err="1"/>
              <a:t>nCmdShow</a:t>
            </a:r>
            <a:r>
              <a:rPr lang="en-US" altLang="zh-CN" sz="2000" b="1" dirty="0"/>
              <a:t>)</a:t>
            </a:r>
            <a:endParaRPr lang="zh-CN" altLang="zh-CN" sz="2000" b="1" dirty="0"/>
          </a:p>
          <a:p>
            <a:pPr>
              <a:lnSpc>
                <a:spcPts val="2300"/>
              </a:lnSpc>
            </a:pPr>
            <a:r>
              <a:rPr lang="en-US" altLang="zh-CN" sz="2000" b="1" dirty="0"/>
              <a:t>{</a:t>
            </a:r>
            <a:endParaRPr lang="zh-CN" altLang="zh-CN" sz="2000" b="1" dirty="0"/>
          </a:p>
          <a:p>
            <a:pPr>
              <a:lnSpc>
                <a:spcPts val="2300"/>
              </a:lnSpc>
            </a:pPr>
            <a:r>
              <a:rPr lang="en-US" altLang="zh-CN" sz="2000" b="1" dirty="0"/>
              <a:t>	</a:t>
            </a:r>
            <a:r>
              <a:rPr lang="en-US" altLang="zh-CN" sz="2000" b="1" dirty="0" smtClean="0"/>
              <a:t>……</a:t>
            </a:r>
            <a:endParaRPr lang="zh-CN" altLang="zh-CN" sz="2000" b="1" dirty="0"/>
          </a:p>
          <a:p>
            <a:pPr>
              <a:lnSpc>
                <a:spcPts val="2300"/>
              </a:lnSpc>
            </a:pPr>
            <a:r>
              <a:rPr lang="en-US" altLang="zh-CN" sz="2000" b="1" dirty="0"/>
              <a:t>}</a:t>
            </a:r>
            <a:endParaRPr lang="zh-CN" altLang="zh-CN" sz="2000" b="1" dirty="0"/>
          </a:p>
          <a:p>
            <a:pPr>
              <a:lnSpc>
                <a:spcPts val="2300"/>
              </a:lnSpc>
            </a:pPr>
            <a:r>
              <a:rPr lang="en-US" altLang="zh-CN" sz="2000" b="1" dirty="0"/>
              <a:t> </a:t>
            </a:r>
            <a:endParaRPr lang="zh-CN" altLang="zh-CN" sz="2000" b="1" dirty="0"/>
          </a:p>
          <a:p>
            <a:pPr>
              <a:lnSpc>
                <a:spcPts val="2300"/>
              </a:lnSpc>
            </a:pPr>
            <a:r>
              <a:rPr lang="en-US" altLang="zh-CN" sz="2000" b="1" dirty="0"/>
              <a:t>BOOL </a:t>
            </a:r>
            <a:r>
              <a:rPr lang="en-US" altLang="zh-CN" sz="2000" b="1" dirty="0" err="1"/>
              <a:t>InitWindowsClass</a:t>
            </a:r>
            <a:r>
              <a:rPr lang="en-US" altLang="zh-CN" sz="2000" b="1" dirty="0"/>
              <a:t>(HINSTANCE </a:t>
            </a:r>
            <a:r>
              <a:rPr lang="en-US" altLang="zh-CN" sz="2000" b="1" dirty="0" err="1"/>
              <a:t>hInstance</a:t>
            </a:r>
            <a:r>
              <a:rPr lang="en-US" altLang="zh-CN" sz="2000" b="1" dirty="0"/>
              <a:t>)</a:t>
            </a:r>
            <a:endParaRPr lang="zh-CN" altLang="zh-CN" sz="2000" b="1" dirty="0"/>
          </a:p>
          <a:p>
            <a:pPr>
              <a:lnSpc>
                <a:spcPts val="2300"/>
              </a:lnSpc>
            </a:pPr>
            <a:r>
              <a:rPr lang="en-US" altLang="zh-CN" sz="2000" b="1" dirty="0"/>
              <a:t>{</a:t>
            </a:r>
            <a:endParaRPr lang="zh-CN" altLang="zh-CN" sz="2000" b="1" dirty="0"/>
          </a:p>
          <a:p>
            <a:pPr>
              <a:lnSpc>
                <a:spcPts val="2300"/>
              </a:lnSpc>
            </a:pPr>
            <a:r>
              <a:rPr lang="en-US" altLang="zh-CN" sz="2000" b="1" dirty="0"/>
              <a:t>	</a:t>
            </a:r>
            <a:r>
              <a:rPr lang="en-US" altLang="zh-CN" sz="2000" b="1" dirty="0" smtClean="0"/>
              <a:t>……</a:t>
            </a:r>
            <a:endParaRPr lang="zh-CN" altLang="zh-CN" sz="2000" b="1" dirty="0"/>
          </a:p>
          <a:p>
            <a:pPr>
              <a:lnSpc>
                <a:spcPts val="2300"/>
              </a:lnSpc>
            </a:pPr>
            <a:r>
              <a:rPr lang="en-US" altLang="zh-CN" sz="2000" b="1" dirty="0" smtClean="0"/>
              <a:t>}</a:t>
            </a:r>
            <a:endParaRPr lang="zh-CN" altLang="zh-CN"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16496" y="260648"/>
            <a:ext cx="9145016" cy="1384995"/>
          </a:xfrm>
          <a:prstGeom prst="rect">
            <a:avLst/>
          </a:prstGeom>
        </p:spPr>
        <p:txBody>
          <a:bodyPr wrap="square">
            <a:spAutoFit/>
          </a:bodyPr>
          <a:lstStyle/>
          <a:p>
            <a:r>
              <a:rPr lang="zh-CN" altLang="zh-CN" sz="2800" b="1" kern="100" dirty="0">
                <a:solidFill>
                  <a:srgbClr val="000000"/>
                </a:solidFill>
                <a:cs typeface="Times New Roman" panose="02020603050405020304" pitchFamily="18" charset="0"/>
              </a:rPr>
              <a:t>【例</a:t>
            </a:r>
            <a:r>
              <a:rPr lang="en-US" altLang="zh-CN" sz="2800" b="1" kern="100" dirty="0">
                <a:solidFill>
                  <a:srgbClr val="000000"/>
                </a:solidFill>
                <a:cs typeface="Times New Roman" panose="02020603050405020304" pitchFamily="18" charset="0"/>
              </a:rPr>
              <a:t>5-4</a:t>
            </a:r>
            <a:r>
              <a:rPr lang="zh-CN" altLang="zh-CN" sz="2800" b="1" kern="100" dirty="0">
                <a:solidFill>
                  <a:srgbClr val="000000"/>
                </a:solidFill>
                <a:cs typeface="Times New Roman" panose="02020603050405020304" pitchFamily="18" charset="0"/>
              </a:rPr>
              <a:t>】编写一个应用程序，其中，要求鼠标的光标始终指向一个字符串的起始位置，随着鼠标的移动，字符串跟随移动，而且字符串的颜色在整个字符串中实现渐变。</a:t>
            </a:r>
            <a:endParaRPr lang="zh-CN" altLang="en-US" sz="28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0" y="1924964"/>
            <a:ext cx="8834042" cy="424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464" y="205472"/>
            <a:ext cx="9577064" cy="6247864"/>
          </a:xfrm>
          <a:prstGeom prst="rect">
            <a:avLst/>
          </a:prstGeom>
        </p:spPr>
        <p:txBody>
          <a:bodyPr wrap="square">
            <a:spAutoFit/>
          </a:bodyPr>
          <a:lstStyle/>
          <a:p>
            <a:pPr>
              <a:lnSpc>
                <a:spcPts val="2400"/>
              </a:lnSpc>
              <a:spcAft>
                <a:spcPts val="0"/>
              </a:spcAft>
            </a:pPr>
            <a:r>
              <a:rPr lang="en-US" altLang="zh-CN" b="1" kern="0" dirty="0">
                <a:solidFill>
                  <a:srgbClr val="000000"/>
                </a:solidFill>
                <a:latin typeface="宋体" panose="02010600030101010101" pitchFamily="2" charset="-122"/>
              </a:rPr>
              <a:t>#include &lt;</a:t>
            </a:r>
            <a:r>
              <a:rPr lang="en-US" altLang="zh-CN" b="1" kern="0" dirty="0" err="1">
                <a:solidFill>
                  <a:srgbClr val="000000"/>
                </a:solidFill>
                <a:latin typeface="宋体" panose="02010600030101010101" pitchFamily="2" charset="-122"/>
              </a:rPr>
              <a:t>windows.h</a:t>
            </a:r>
            <a:r>
              <a:rPr lang="en-US" altLang="zh-CN" b="1" kern="0" dirty="0">
                <a:solidFill>
                  <a:srgbClr val="000000"/>
                </a:solidFill>
                <a:latin typeface="宋体" panose="02010600030101010101" pitchFamily="2" charset="-122"/>
              </a:rPr>
              <a:t>&gt;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#include &lt;</a:t>
            </a:r>
            <a:r>
              <a:rPr lang="en-US" altLang="zh-CN" b="1" kern="0" dirty="0" err="1">
                <a:solidFill>
                  <a:srgbClr val="000000"/>
                </a:solidFill>
                <a:latin typeface="宋体" panose="02010600030101010101" pitchFamily="2" charset="-122"/>
              </a:rPr>
              <a:t>tchar.h</a:t>
            </a:r>
            <a:r>
              <a:rPr lang="en-US" altLang="zh-CN" b="1" kern="0" dirty="0">
                <a:solidFill>
                  <a:srgbClr val="000000"/>
                </a:solidFill>
                <a:latin typeface="宋体" panose="02010600030101010101" pitchFamily="2" charset="-122"/>
              </a:rPr>
              <a:t>&gt;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BOOLEAN </a:t>
            </a:r>
            <a:r>
              <a:rPr lang="en-US" altLang="zh-CN" b="1" kern="0" dirty="0" err="1">
                <a:solidFill>
                  <a:srgbClr val="000000"/>
                </a:solidFill>
                <a:latin typeface="宋体" panose="02010600030101010101" pitchFamily="2" charset="-122"/>
              </a:rPr>
              <a:t>InitWindowClass</a:t>
            </a:r>
            <a:r>
              <a:rPr lang="en-US" altLang="zh-CN" b="1" kern="0" dirty="0">
                <a:solidFill>
                  <a:srgbClr val="000000"/>
                </a:solidFill>
                <a:latin typeface="宋体" panose="02010600030101010101" pitchFamily="2" charset="-122"/>
              </a:rPr>
              <a:t>(HINSTANCE </a:t>
            </a:r>
            <a:r>
              <a:rPr lang="en-US" altLang="zh-CN" b="1" kern="0" dirty="0" err="1">
                <a:solidFill>
                  <a:srgbClr val="000000"/>
                </a:solidFill>
                <a:latin typeface="宋体" panose="02010600030101010101" pitchFamily="2" charset="-122"/>
              </a:rPr>
              <a:t>hInstance,int</a:t>
            </a:r>
            <a:r>
              <a:rPr lang="en-US" altLang="zh-CN" b="1" kern="0" dirty="0">
                <a:solidFill>
                  <a:srgbClr val="000000"/>
                </a:solidFill>
                <a:latin typeface="宋体" panose="02010600030101010101" pitchFamily="2" charset="-122"/>
              </a:rPr>
              <a:t> </a:t>
            </a:r>
            <a:r>
              <a:rPr lang="en-US" altLang="zh-CN" b="1" kern="0" dirty="0" err="1">
                <a:solidFill>
                  <a:srgbClr val="000000"/>
                </a:solidFill>
                <a:latin typeface="宋体" panose="02010600030101010101" pitchFamily="2" charset="-122"/>
              </a:rPr>
              <a:t>nCmdShow</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LRESULT CALLBACK </a:t>
            </a:r>
            <a:r>
              <a:rPr lang="en-US" altLang="zh-CN" b="1" kern="0" dirty="0" err="1">
                <a:solidFill>
                  <a:srgbClr val="000000"/>
                </a:solidFill>
                <a:latin typeface="宋体" panose="02010600030101010101" pitchFamily="2" charset="-122"/>
              </a:rPr>
              <a:t>WndProc</a:t>
            </a:r>
            <a:r>
              <a:rPr lang="en-US" altLang="zh-CN" b="1" kern="0" dirty="0">
                <a:solidFill>
                  <a:srgbClr val="000000"/>
                </a:solidFill>
                <a:latin typeface="宋体" panose="02010600030101010101" pitchFamily="2" charset="-122"/>
              </a:rPr>
              <a:t>(HWND, UINT, WPARAM, LPARAM);	</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HFONT </a:t>
            </a:r>
            <a:r>
              <a:rPr lang="en-US" altLang="zh-CN" b="1" kern="0" dirty="0" err="1">
                <a:solidFill>
                  <a:srgbClr val="000000"/>
                </a:solidFill>
                <a:latin typeface="宋体" panose="02010600030101010101" pitchFamily="2" charset="-122"/>
              </a:rPr>
              <a:t>CreateFont</a:t>
            </a:r>
            <a:r>
              <a:rPr lang="en-US" altLang="zh-CN" b="1" kern="0" dirty="0">
                <a:solidFill>
                  <a:srgbClr val="000000"/>
                </a:solidFill>
                <a:latin typeface="宋体" panose="02010600030101010101" pitchFamily="2" charset="-122"/>
              </a:rPr>
              <a:t>(HDC </a:t>
            </a:r>
            <a:r>
              <a:rPr lang="en-US" altLang="zh-CN" b="1" kern="0" dirty="0" err="1">
                <a:solidFill>
                  <a:srgbClr val="000000"/>
                </a:solidFill>
                <a:latin typeface="宋体" panose="02010600030101010101" pitchFamily="2" charset="-122"/>
              </a:rPr>
              <a:t>hDC,int</a:t>
            </a:r>
            <a:r>
              <a:rPr lang="en-US" altLang="zh-CN" b="1" kern="0" dirty="0">
                <a:solidFill>
                  <a:srgbClr val="000000"/>
                </a:solidFill>
                <a:latin typeface="宋体" panose="02010600030101010101" pitchFamily="2" charset="-122"/>
              </a:rPr>
              <a:t> </a:t>
            </a:r>
            <a:r>
              <a:rPr lang="en-US" altLang="zh-CN" b="1" kern="0" dirty="0" err="1">
                <a:solidFill>
                  <a:srgbClr val="000000"/>
                </a:solidFill>
                <a:latin typeface="宋体" panose="02010600030101010101" pitchFamily="2" charset="-122"/>
              </a:rPr>
              <a:t>nCharHeight,BOOL</a:t>
            </a:r>
            <a:r>
              <a:rPr lang="en-US" altLang="zh-CN" b="1" kern="0" dirty="0">
                <a:solidFill>
                  <a:srgbClr val="000000"/>
                </a:solidFill>
                <a:latin typeface="宋体" panose="02010600030101010101" pitchFamily="2" charset="-122"/>
              </a:rPr>
              <a:t> </a:t>
            </a:r>
            <a:r>
              <a:rPr lang="en-US" altLang="zh-CN" b="1" kern="0" dirty="0" err="1">
                <a:solidFill>
                  <a:srgbClr val="000000"/>
                </a:solidFill>
                <a:latin typeface="宋体" panose="02010600030101010101" pitchFamily="2" charset="-122"/>
              </a:rPr>
              <a:t>bItalic</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err="1">
                <a:solidFill>
                  <a:srgbClr val="FF0000"/>
                </a:solidFill>
                <a:latin typeface="宋体" panose="02010600030101010101" pitchFamily="2" charset="-122"/>
              </a:rPr>
              <a:t>int</a:t>
            </a:r>
            <a:r>
              <a:rPr lang="en-US" altLang="zh-CN" b="1" kern="0" dirty="0">
                <a:solidFill>
                  <a:srgbClr val="FF0000"/>
                </a:solidFill>
                <a:latin typeface="宋体" panose="02010600030101010101" pitchFamily="2" charset="-122"/>
              </a:rPr>
              <a:t> WINAPI </a:t>
            </a:r>
            <a:r>
              <a:rPr lang="en-US" altLang="zh-CN" b="1" kern="0" dirty="0" err="1">
                <a:solidFill>
                  <a:srgbClr val="FF0000"/>
                </a:solidFill>
                <a:latin typeface="宋体" panose="02010600030101010101" pitchFamily="2" charset="-122"/>
              </a:rPr>
              <a:t>WinMain</a:t>
            </a:r>
            <a:r>
              <a:rPr lang="en-US" altLang="zh-CN" b="1" kern="0" dirty="0" smtClean="0">
                <a:solidFill>
                  <a:srgbClr val="FF0000"/>
                </a:solidFill>
                <a:latin typeface="宋体" panose="02010600030101010101" pitchFamily="2" charset="-122"/>
              </a:rPr>
              <a:t>(…,…,…,…)</a:t>
            </a:r>
            <a:endParaRPr lang="zh-CN" altLang="zh-CN" b="1" kern="100" dirty="0">
              <a:solidFill>
                <a:srgbClr val="FF0000"/>
              </a:solidFill>
            </a:endParaRPr>
          </a:p>
          <a:p>
            <a:pPr>
              <a:lnSpc>
                <a:spcPts val="2400"/>
              </a:lnSpc>
              <a:spcAft>
                <a:spcPts val="0"/>
              </a:spcAft>
            </a:pPr>
            <a:r>
              <a:rPr lang="en-US" altLang="zh-CN" b="1" kern="0" dirty="0">
                <a:solidFill>
                  <a:srgbClr val="FF0000"/>
                </a:solidFill>
                <a:latin typeface="宋体" panose="02010600030101010101" pitchFamily="2" charset="-122"/>
              </a:rPr>
              <a:t>{</a:t>
            </a:r>
            <a:endParaRPr lang="zh-CN" altLang="zh-CN" b="1" kern="100" dirty="0">
              <a:solidFill>
                <a:srgbClr val="FF0000"/>
              </a:solidFill>
            </a:endParaRPr>
          </a:p>
          <a:p>
            <a:pPr>
              <a:lnSpc>
                <a:spcPts val="2400"/>
              </a:lnSpc>
              <a:spcAft>
                <a:spcPts val="0"/>
              </a:spcAft>
            </a:pPr>
            <a:r>
              <a:rPr lang="en-US" altLang="zh-CN" b="1" kern="0" dirty="0">
                <a:solidFill>
                  <a:srgbClr val="FF0000"/>
                </a:solidFill>
                <a:latin typeface="宋体" panose="02010600030101010101" pitchFamily="2" charset="-122"/>
              </a:rPr>
              <a:t>	</a:t>
            </a:r>
            <a:r>
              <a:rPr lang="en-US" altLang="zh-CN" b="1" kern="0" dirty="0" smtClean="0">
                <a:solidFill>
                  <a:srgbClr val="FF0000"/>
                </a:solidFill>
                <a:latin typeface="宋体" panose="02010600030101010101" pitchFamily="2" charset="-122"/>
              </a:rPr>
              <a:t>……</a:t>
            </a:r>
            <a:r>
              <a:rPr lang="en-US" altLang="zh-CN" b="1" kern="0" dirty="0">
                <a:solidFill>
                  <a:srgbClr val="FF0000"/>
                </a:solidFill>
                <a:latin typeface="宋体" panose="02010600030101010101" pitchFamily="2" charset="-122"/>
              </a:rPr>
              <a:t>	</a:t>
            </a:r>
            <a:endParaRPr lang="zh-CN" altLang="zh-CN" b="1" kern="100" dirty="0">
              <a:solidFill>
                <a:srgbClr val="FF0000"/>
              </a:solidFill>
            </a:endParaRPr>
          </a:p>
          <a:p>
            <a:pPr>
              <a:lnSpc>
                <a:spcPts val="2400"/>
              </a:lnSpc>
              <a:spcAft>
                <a:spcPts val="0"/>
              </a:spcAft>
            </a:pPr>
            <a:r>
              <a:rPr lang="en-US" altLang="zh-CN" b="1" kern="0" dirty="0">
                <a:solidFill>
                  <a:srgbClr val="FF0000"/>
                </a:solidFill>
                <a:latin typeface="宋体" panose="02010600030101010101" pitchFamily="2" charset="-122"/>
              </a:rPr>
              <a:t>}</a:t>
            </a:r>
            <a:endParaRPr lang="zh-CN" altLang="zh-CN" b="1" kern="100" dirty="0">
              <a:solidFill>
                <a:srgbClr val="FF0000"/>
              </a:solidFill>
            </a:endParaRPr>
          </a:p>
          <a:p>
            <a:pPr>
              <a:lnSpc>
                <a:spcPts val="2400"/>
              </a:lnSpc>
              <a:spcAft>
                <a:spcPts val="0"/>
              </a:spcAft>
            </a:pPr>
            <a:r>
              <a:rPr lang="en-US" altLang="zh-CN" b="1" kern="0" dirty="0">
                <a:solidFill>
                  <a:srgbClr val="000000"/>
                </a:solidFill>
                <a:latin typeface="宋体" panose="02010600030101010101" pitchFamily="2" charset="-122"/>
              </a:rPr>
              <a:t> </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LRESULT CALLBACK </a:t>
            </a:r>
            <a:r>
              <a:rPr lang="en-US" altLang="zh-CN" b="1" kern="0" dirty="0" err="1">
                <a:solidFill>
                  <a:srgbClr val="000000"/>
                </a:solidFill>
                <a:latin typeface="宋体" panose="02010600030101010101" pitchFamily="2" charset="-122"/>
              </a:rPr>
              <a:t>WndProc</a:t>
            </a:r>
            <a:r>
              <a:rPr lang="en-US" altLang="zh-CN" b="1" kern="0" dirty="0" smtClean="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{HDC </a:t>
            </a:r>
            <a:r>
              <a:rPr lang="en-US" altLang="zh-CN" b="1" kern="0" dirty="0" err="1">
                <a:solidFill>
                  <a:srgbClr val="000000"/>
                </a:solidFill>
                <a:latin typeface="宋体" panose="02010600030101010101" pitchFamily="2" charset="-122"/>
              </a:rPr>
              <a:t>hDC</a:t>
            </a:r>
            <a:r>
              <a:rPr lang="en-US" altLang="zh-CN" b="1" kern="0" dirty="0">
                <a:solidFill>
                  <a:srgbClr val="000000"/>
                </a:solidFill>
                <a:latin typeface="宋体" panose="02010600030101010101" pitchFamily="2" charset="-122"/>
              </a:rPr>
              <a:t>;						//</a:t>
            </a:r>
            <a:r>
              <a:rPr lang="zh-CN" altLang="zh-CN" b="1" kern="0" dirty="0">
                <a:solidFill>
                  <a:srgbClr val="000000"/>
                </a:solidFill>
              </a:rPr>
              <a:t>设备环境句柄</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HFONT </a:t>
            </a:r>
            <a:r>
              <a:rPr lang="en-US" altLang="zh-CN" b="1" kern="0" dirty="0" err="1">
                <a:solidFill>
                  <a:srgbClr val="000000"/>
                </a:solidFill>
                <a:latin typeface="宋体" panose="02010600030101010101" pitchFamily="2" charset="-122"/>
              </a:rPr>
              <a:t>hF</a:t>
            </a:r>
            <a:r>
              <a:rPr lang="en-US" altLang="zh-CN" b="1" kern="0" dirty="0">
                <a:solidFill>
                  <a:srgbClr val="000000"/>
                </a:solidFill>
                <a:latin typeface="宋体" panose="02010600030101010101" pitchFamily="2" charset="-122"/>
              </a:rPr>
              <a:t>;						//</a:t>
            </a:r>
            <a:r>
              <a:rPr lang="zh-CN" altLang="zh-CN" b="1" kern="0" dirty="0">
                <a:solidFill>
                  <a:srgbClr val="000000"/>
                </a:solidFill>
              </a:rPr>
              <a:t>字体句柄</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PAINTSTRUCT </a:t>
            </a:r>
            <a:r>
              <a:rPr lang="en-US" altLang="zh-CN" b="1" kern="0" dirty="0" err="1">
                <a:solidFill>
                  <a:srgbClr val="000000"/>
                </a:solidFill>
                <a:latin typeface="宋体" panose="02010600030101010101" pitchFamily="2" charset="-122"/>
              </a:rPr>
              <a:t>ps</a:t>
            </a:r>
            <a:r>
              <a:rPr lang="en-US" altLang="zh-CN" b="1" kern="0" dirty="0">
                <a:solidFill>
                  <a:srgbClr val="000000"/>
                </a:solidFill>
                <a:latin typeface="宋体" panose="02010600030101010101" pitchFamily="2" charset="-122"/>
              </a:rPr>
              <a:t>;			//</a:t>
            </a:r>
            <a:r>
              <a:rPr lang="zh-CN" altLang="zh-CN" b="1" kern="0" dirty="0">
                <a:solidFill>
                  <a:srgbClr val="000000"/>
                </a:solidFill>
              </a:rPr>
              <a:t>包含绘图信息的结构体变量</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TEXTMETRIC </a:t>
            </a:r>
            <a:r>
              <a:rPr lang="en-US" altLang="zh-CN" b="1" kern="0" dirty="0">
                <a:solidFill>
                  <a:srgbClr val="000000"/>
                </a:solidFill>
                <a:latin typeface="宋体" panose="02010600030101010101" pitchFamily="2" charset="-122"/>
              </a:rPr>
              <a:t>tm;			//</a:t>
            </a:r>
            <a:r>
              <a:rPr lang="zh-CN" altLang="zh-CN" b="1" kern="0" dirty="0">
                <a:solidFill>
                  <a:srgbClr val="000000"/>
                </a:solidFill>
              </a:rPr>
              <a:t>包含字体信息的结构体变量</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TCHAR </a:t>
            </a:r>
            <a:r>
              <a:rPr lang="en-US" altLang="zh-CN" b="1" kern="0" dirty="0" err="1">
                <a:solidFill>
                  <a:srgbClr val="000000"/>
                </a:solidFill>
                <a:latin typeface="宋体" panose="02010600030101010101" pitchFamily="2" charset="-122"/>
              </a:rPr>
              <a:t>str</a:t>
            </a:r>
            <a:r>
              <a:rPr lang="en-US" altLang="zh-CN" b="1" kern="0" dirty="0">
                <a:solidFill>
                  <a:srgbClr val="000000"/>
                </a:solidFill>
                <a:latin typeface="宋体" panose="02010600030101010101" pitchFamily="2" charset="-122"/>
              </a:rPr>
              <a:t>[]=L" Hello VC   ";	</a:t>
            </a:r>
            <a:r>
              <a:rPr lang="en-US" altLang="zh-CN" b="1" kern="0" dirty="0" smtClean="0">
                <a:solidFill>
                  <a:srgbClr val="000000"/>
                </a:solidFill>
                <a:latin typeface="宋体" panose="02010600030101010101" pitchFamily="2" charset="-122"/>
              </a:rPr>
              <a:t>	</a:t>
            </a:r>
            <a:r>
              <a:rPr lang="en-US" altLang="zh-CN" b="1" kern="0" dirty="0">
                <a:solidFill>
                  <a:srgbClr val="000000"/>
                </a:solidFill>
                <a:latin typeface="宋体" panose="02010600030101010101" pitchFamily="2" charset="-122"/>
              </a:rPr>
              <a:t>	//</a:t>
            </a:r>
            <a:r>
              <a:rPr lang="zh-CN" altLang="zh-CN" b="1" kern="0" dirty="0">
                <a:solidFill>
                  <a:srgbClr val="000000"/>
                </a:solidFill>
              </a:rPr>
              <a:t>输出的字符串</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int</a:t>
            </a:r>
            <a:r>
              <a:rPr lang="en-US" altLang="zh-CN" b="1" kern="0" dirty="0" smtClean="0">
                <a:solidFill>
                  <a:srgbClr val="000000"/>
                </a:solidFill>
                <a:latin typeface="宋体" panose="02010600030101010101" pitchFamily="2" charset="-122"/>
              </a:rPr>
              <a:t> </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=0;</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static </a:t>
            </a:r>
            <a:r>
              <a:rPr lang="en-US" altLang="zh-CN" b="1" kern="0" dirty="0" err="1">
                <a:solidFill>
                  <a:srgbClr val="000000"/>
                </a:solidFill>
                <a:latin typeface="宋体" panose="02010600030101010101" pitchFamily="2" charset="-122"/>
              </a:rPr>
              <a:t>int</a:t>
            </a:r>
            <a:r>
              <a:rPr lang="en-US" altLang="zh-CN" b="1" kern="0" dirty="0">
                <a:solidFill>
                  <a:srgbClr val="000000"/>
                </a:solidFill>
                <a:latin typeface="宋体" panose="02010600030101010101" pitchFamily="2" charset="-122"/>
              </a:rPr>
              <a:t> x[11],y[11],color[11];</a:t>
            </a:r>
            <a:endParaRPr lang="zh-CN" altLang="zh-CN" b="1" kern="100" dirty="0"/>
          </a:p>
          <a:p>
            <a:pPr>
              <a:lnSpc>
                <a:spcPts val="2400"/>
              </a:lnSpc>
              <a:spcAft>
                <a:spcPts val="0"/>
              </a:spcAft>
            </a:pPr>
            <a:r>
              <a:rPr lang="en-US" altLang="zh-CN" b="1" kern="0" dirty="0" smtClean="0">
                <a:solidFill>
                  <a:srgbClr val="000000"/>
                </a:solidFill>
                <a:latin typeface="宋体" panose="02010600030101010101" pitchFamily="2" charset="-122"/>
              </a:rPr>
              <a:t> POINT </a:t>
            </a:r>
            <a:r>
              <a:rPr lang="en-US" altLang="zh-CN" b="1" kern="0" dirty="0" err="1">
                <a:solidFill>
                  <a:srgbClr val="000000"/>
                </a:solidFill>
                <a:latin typeface="宋体" panose="02010600030101010101" pitchFamily="2" charset="-122"/>
              </a:rPr>
              <a:t>pt</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endParaRPr lang="zh-CN" altLang="zh-CN" b="1" kern="100" dirty="0"/>
          </a:p>
        </p:txBody>
      </p:sp>
    </p:spTree>
    <p:extLst>
      <p:ext uri="{BB962C8B-B14F-4D97-AF65-F5344CB8AC3E}">
        <p14:creationId xmlns:p14="http://schemas.microsoft.com/office/powerpoint/2010/main" val="2796559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456" y="44624"/>
            <a:ext cx="9721080" cy="6863417"/>
          </a:xfrm>
          <a:prstGeom prst="rect">
            <a:avLst/>
          </a:prstGeom>
        </p:spPr>
        <p:txBody>
          <a:bodyPr wrap="square">
            <a:spAutoFit/>
          </a:bodyPr>
          <a:lstStyle/>
          <a:p>
            <a:pPr>
              <a:lnSpc>
                <a:spcPts val="2400"/>
              </a:lnSpc>
              <a:spcAft>
                <a:spcPts val="0"/>
              </a:spcAft>
            </a:pPr>
            <a:r>
              <a:rPr lang="en-US" altLang="zh-CN" b="1" kern="0" dirty="0" smtClean="0">
                <a:solidFill>
                  <a:srgbClr val="000000"/>
                </a:solidFill>
                <a:latin typeface="宋体" panose="02010600030101010101" pitchFamily="2" charset="-122"/>
              </a:rPr>
              <a:t> switch </a:t>
            </a:r>
            <a:r>
              <a:rPr lang="en-US" altLang="zh-CN" b="1" kern="0" dirty="0">
                <a:solidFill>
                  <a:srgbClr val="000000"/>
                </a:solidFill>
                <a:latin typeface="宋体" panose="02010600030101010101" pitchFamily="2" charset="-122"/>
              </a:rPr>
              <a:t>(message)</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 case </a:t>
            </a:r>
            <a:r>
              <a:rPr lang="en-US" altLang="zh-CN" b="1" kern="0" dirty="0">
                <a:solidFill>
                  <a:srgbClr val="000000"/>
                </a:solidFill>
                <a:latin typeface="宋体" panose="02010600030101010101" pitchFamily="2" charset="-122"/>
              </a:rPr>
              <a:t>WM_CREATE:</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SetTimer</a:t>
            </a:r>
            <a:r>
              <a:rPr lang="en-US" altLang="zh-CN" b="1" kern="0" dirty="0" smtClean="0">
                <a:solidFill>
                  <a:srgbClr val="000000"/>
                </a:solidFill>
                <a:latin typeface="宋体" panose="02010600030101010101" pitchFamily="2" charset="-122"/>
              </a:rPr>
              <a:t>(hWnd,1000,200,NULL);</a:t>
            </a:r>
            <a:r>
              <a:rPr lang="en-US" altLang="zh-CN" sz="1800" b="1" kern="0" dirty="0" smtClean="0">
                <a:solidFill>
                  <a:srgbClr val="000000"/>
                </a:solidFill>
                <a:latin typeface="宋体" panose="02010600030101010101" pitchFamily="2" charset="-122"/>
              </a:rPr>
              <a:t>//</a:t>
            </a:r>
            <a:r>
              <a:rPr lang="zh-CN" altLang="zh-CN" sz="1800" b="1" kern="0" dirty="0" smtClean="0">
                <a:solidFill>
                  <a:srgbClr val="000000"/>
                </a:solidFill>
              </a:rPr>
              <a:t>每</a:t>
            </a:r>
            <a:r>
              <a:rPr lang="zh-CN" altLang="zh-CN" sz="1800" b="1" kern="0" dirty="0">
                <a:solidFill>
                  <a:srgbClr val="000000"/>
                </a:solidFill>
              </a:rPr>
              <a:t>隔毫秒发送一个</a:t>
            </a:r>
            <a:r>
              <a:rPr lang="en-US" altLang="zh-CN" sz="1800" b="1" kern="0" dirty="0">
                <a:solidFill>
                  <a:srgbClr val="000000"/>
                </a:solidFill>
              </a:rPr>
              <a:t>WM_TIMER</a:t>
            </a:r>
            <a:r>
              <a:rPr lang="zh-CN" altLang="zh-CN" sz="1800" b="1" kern="0" dirty="0">
                <a:solidFill>
                  <a:srgbClr val="000000"/>
                </a:solidFill>
              </a:rPr>
              <a:t>的消息</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GetCursorPos</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pt</a:t>
            </a:r>
            <a:r>
              <a:rPr lang="en-US" altLang="zh-CN" b="1" kern="0" dirty="0" smtClean="0">
                <a:solidFill>
                  <a:srgbClr val="000000"/>
                </a:solidFill>
                <a:latin typeface="宋体" panose="02010600030101010101" pitchFamily="2" charset="-122"/>
              </a:rPr>
              <a:t>);	</a:t>
            </a:r>
            <a:r>
              <a:rPr lang="en-US" altLang="zh-CN" b="1" kern="0" dirty="0">
                <a:solidFill>
                  <a:srgbClr val="000000"/>
                </a:solidFill>
                <a:latin typeface="宋体" panose="02010600030101010101" pitchFamily="2" charset="-122"/>
              </a:rPr>
              <a:t>		//</a:t>
            </a:r>
            <a:r>
              <a:rPr lang="zh-CN" altLang="zh-CN" b="1" kern="0" dirty="0">
                <a:solidFill>
                  <a:srgbClr val="000000"/>
                </a:solidFill>
              </a:rPr>
              <a:t>获取当前光标的位置</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ScreenToClient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hWnd</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pt</a:t>
            </a:r>
            <a:r>
              <a:rPr lang="en-US" altLang="zh-CN" b="1" kern="0" dirty="0" smtClean="0">
                <a:solidFill>
                  <a:srgbClr val="000000"/>
                </a:solidFill>
                <a:latin typeface="宋体" panose="02010600030101010101" pitchFamily="2" charset="-122"/>
              </a:rPr>
              <a:t>);</a:t>
            </a:r>
            <a:r>
              <a:rPr lang="en-US" altLang="zh-CN" b="1" kern="0" dirty="0">
                <a:solidFill>
                  <a:srgbClr val="000000"/>
                </a:solidFill>
                <a:latin typeface="宋体" panose="02010600030101010101" pitchFamily="2" charset="-122"/>
              </a:rPr>
              <a:t>	//</a:t>
            </a:r>
            <a:r>
              <a:rPr lang="zh-CN" altLang="zh-CN" b="1" kern="0" dirty="0">
                <a:solidFill>
                  <a:srgbClr val="000000"/>
                </a:solidFill>
              </a:rPr>
              <a:t>将屏幕坐标转换为窗口坐标</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for </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=0;i&lt;11;i</a:t>
            </a:r>
            <a:r>
              <a:rPr lang="en-US" altLang="zh-CN" b="1" kern="0" dirty="0" smtClean="0">
                <a:solidFill>
                  <a:srgbClr val="000000"/>
                </a:solidFill>
                <a:latin typeface="宋体" panose="02010600030101010101" pitchFamily="2" charset="-122"/>
              </a:rPr>
              <a:t>++)</a:t>
            </a:r>
            <a:r>
              <a:rPr lang="en-US" altLang="zh-CN" b="1" kern="0" dirty="0">
                <a:solidFill>
                  <a:srgbClr val="000000"/>
                </a:solidFill>
                <a:latin typeface="宋体" panose="02010600030101010101" pitchFamily="2" charset="-122"/>
              </a:rPr>
              <a:t>	//</a:t>
            </a:r>
            <a:r>
              <a:rPr lang="zh-CN" altLang="zh-CN" b="1" kern="0" dirty="0">
                <a:solidFill>
                  <a:srgbClr val="000000"/>
                </a:solidFill>
              </a:rPr>
              <a:t>初始化表示位置的数组和颜色</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	x[</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pt.x</a:t>
            </a:r>
            <a:r>
              <a:rPr lang="en-US" altLang="zh-CN" b="1" kern="0" dirty="0">
                <a:solidFill>
                  <a:srgbClr val="000000"/>
                </a:solidFill>
                <a:latin typeface="宋体" panose="02010600030101010101" pitchFamily="2" charset="-122"/>
              </a:rPr>
              <a:t>+(i-1)*40;</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y[</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pt.y</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color[</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]=25*(i-1);</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break</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  case </a:t>
            </a:r>
            <a:r>
              <a:rPr lang="en-US" altLang="zh-CN" b="1" kern="0" dirty="0">
                <a:solidFill>
                  <a:srgbClr val="000000"/>
                </a:solidFill>
                <a:latin typeface="宋体" panose="02010600030101010101" pitchFamily="2" charset="-122"/>
              </a:rPr>
              <a:t>WM_PAINT:					//</a:t>
            </a:r>
            <a:r>
              <a:rPr lang="zh-CN" altLang="zh-CN" b="1" kern="0" dirty="0">
                <a:solidFill>
                  <a:srgbClr val="000000"/>
                </a:solidFill>
              </a:rPr>
              <a:t>处理绘图消息</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hDC</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BeginPaint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hWnd</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ps</a:t>
            </a:r>
            <a:r>
              <a:rPr lang="en-US" altLang="zh-CN" b="1" kern="0" dirty="0">
                <a:solidFill>
                  <a:srgbClr val="000000"/>
                </a:solidFill>
                <a:latin typeface="宋体" panose="02010600030101010101" pitchFamily="2" charset="-122"/>
              </a:rPr>
              <a:t>);		//</a:t>
            </a:r>
            <a:r>
              <a:rPr lang="zh-CN" altLang="zh-CN" b="1" kern="0" dirty="0">
                <a:solidFill>
                  <a:srgbClr val="000000"/>
                </a:solidFill>
              </a:rPr>
              <a:t>获得设备环境指针</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hF</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CreateFont</a:t>
            </a:r>
            <a:r>
              <a:rPr lang="en-US" altLang="zh-CN" b="1" kern="0" dirty="0" smtClean="0">
                <a:solidFill>
                  <a:srgbClr val="000000"/>
                </a:solidFill>
                <a:latin typeface="宋体" panose="02010600030101010101" pitchFamily="2" charset="-122"/>
              </a:rPr>
              <a:t>(hDC,40,0);</a:t>
            </a:r>
            <a:r>
              <a:rPr lang="en-US" altLang="zh-CN" b="1" kern="0" dirty="0">
                <a:solidFill>
                  <a:srgbClr val="000000"/>
                </a:solidFill>
                <a:latin typeface="宋体" panose="02010600030101010101" pitchFamily="2" charset="-122"/>
              </a:rPr>
              <a:t>		//</a:t>
            </a:r>
            <a:r>
              <a:rPr lang="zh-CN" altLang="zh-CN" b="1" kern="0" dirty="0">
                <a:solidFill>
                  <a:srgbClr val="000000"/>
                </a:solidFill>
              </a:rPr>
              <a:t>创建字体</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SelectObject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hDC,hF</a:t>
            </a:r>
            <a:r>
              <a:rPr lang="en-US" altLang="zh-CN" b="1" kern="0" dirty="0">
                <a:solidFill>
                  <a:srgbClr val="000000"/>
                </a:solidFill>
                <a:latin typeface="宋体" panose="02010600030101010101" pitchFamily="2" charset="-122"/>
              </a:rPr>
              <a:t>);			//</a:t>
            </a:r>
            <a:r>
              <a:rPr lang="zh-CN" altLang="zh-CN" b="1" kern="0" dirty="0">
                <a:solidFill>
                  <a:srgbClr val="000000"/>
                </a:solidFill>
              </a:rPr>
              <a:t>选入字体</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for(</a:t>
            </a:r>
            <a:r>
              <a:rPr lang="en-US" altLang="zh-CN" b="1" kern="0" dirty="0" err="1" smtClean="0">
                <a:solidFill>
                  <a:srgbClr val="000000"/>
                </a:solidFill>
                <a:latin typeface="宋体" panose="02010600030101010101" pitchFamily="2" charset="-122"/>
              </a:rPr>
              <a:t>i</a:t>
            </a:r>
            <a:r>
              <a:rPr lang="en-US" altLang="zh-CN" b="1" kern="0" dirty="0" smtClean="0">
                <a:solidFill>
                  <a:srgbClr val="000000"/>
                </a:solidFill>
                <a:latin typeface="宋体" panose="02010600030101010101" pitchFamily="2" charset="-122"/>
              </a:rPr>
              <a:t>=10;i&gt;1;i--)//</a:t>
            </a:r>
            <a:r>
              <a:rPr lang="zh-CN" altLang="zh-CN" b="1" kern="0" dirty="0" smtClean="0">
                <a:solidFill>
                  <a:srgbClr val="000000"/>
                </a:solidFill>
              </a:rPr>
              <a:t>后</a:t>
            </a:r>
            <a:r>
              <a:rPr lang="zh-CN" altLang="zh-CN" b="1" kern="0" dirty="0">
                <a:solidFill>
                  <a:srgbClr val="000000"/>
                </a:solidFill>
              </a:rPr>
              <a:t>一个字的位置调整到前一个字的位置</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a:t>
            </a:r>
            <a:r>
              <a:rPr lang="en-US" altLang="zh-CN" b="1" kern="0" dirty="0">
                <a:solidFill>
                  <a:srgbClr val="000000"/>
                </a:solidFill>
                <a:latin typeface="宋体" panose="02010600030101010101" pitchFamily="2" charset="-122"/>
              </a:rPr>
              <a:t>	 x[</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]=x[i-1]+40;</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y[</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]=y[i-1];</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GetCursorPos</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pt</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ScreenToClient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hWnd</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pt</a:t>
            </a:r>
            <a:r>
              <a:rPr lang="en-US" altLang="zh-CN" b="1" kern="0" dirty="0">
                <a:solidFill>
                  <a:srgbClr val="000000"/>
                </a:solidFill>
                <a:latin typeface="宋体" panose="02010600030101010101" pitchFamily="2" charset="-122"/>
              </a:rPr>
              <a:t>);</a:t>
            </a:r>
            <a:endParaRPr lang="zh-CN" altLang="zh-CN" b="1" kern="100" dirty="0"/>
          </a:p>
          <a:p>
            <a:pPr>
              <a:lnSpc>
                <a:spcPts val="24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x[1</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pt.x</a:t>
            </a:r>
            <a:r>
              <a:rPr lang="en-US" altLang="zh-CN" b="1" kern="0" dirty="0" smtClean="0">
                <a:solidFill>
                  <a:srgbClr val="000000"/>
                </a:solidFill>
                <a:latin typeface="宋体" panose="02010600030101010101" pitchFamily="2" charset="-122"/>
              </a:rPr>
              <a:t>; </a:t>
            </a:r>
            <a:endParaRPr lang="zh-CN" altLang="zh-CN" b="1" kern="100" dirty="0"/>
          </a:p>
        </p:txBody>
      </p:sp>
    </p:spTree>
    <p:extLst>
      <p:ext uri="{BB962C8B-B14F-4D97-AF65-F5344CB8AC3E}">
        <p14:creationId xmlns:p14="http://schemas.microsoft.com/office/powerpoint/2010/main" val="4195641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456" y="44624"/>
            <a:ext cx="9849544" cy="6876241"/>
          </a:xfrm>
          <a:prstGeom prst="rect">
            <a:avLst/>
          </a:prstGeom>
        </p:spPr>
        <p:txBody>
          <a:bodyPr wrap="square">
            <a:spAutoFit/>
          </a:bodyPr>
          <a:lstStyle/>
          <a:p>
            <a:pPr>
              <a:lnSpc>
                <a:spcPts val="2300"/>
              </a:lnSpc>
              <a:spcAft>
                <a:spcPts val="0"/>
              </a:spcAft>
            </a:pPr>
            <a:r>
              <a:rPr lang="en-US" altLang="zh-CN" b="1" kern="0" dirty="0" smtClean="0">
                <a:solidFill>
                  <a:srgbClr val="000000"/>
                </a:solidFill>
                <a:latin typeface="宋体" panose="02010600030101010101" pitchFamily="2" charset="-122"/>
              </a:rPr>
              <a:t> y[1</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pt.y</a:t>
            </a:r>
            <a:r>
              <a:rPr lang="en-US" altLang="zh-CN" b="1" kern="0" dirty="0">
                <a:solidFill>
                  <a:srgbClr val="000000"/>
                </a:solidFill>
                <a:latin typeface="宋体" panose="02010600030101010101" pitchFamily="2" charset="-122"/>
              </a:rPr>
              <a:t>;//</a:t>
            </a:r>
            <a:r>
              <a:rPr lang="zh-CN" altLang="zh-CN" sz="1800" b="1" kern="0" dirty="0">
                <a:solidFill>
                  <a:srgbClr val="000000"/>
                </a:solidFill>
              </a:rPr>
              <a:t>第一个字位置是当前鼠标的位置，后续字符就会跟随鼠标不断移动</a:t>
            </a:r>
            <a:endParaRPr lang="zh-CN" altLang="zh-CN" sz="1800" b="1" kern="100" dirty="0"/>
          </a:p>
          <a:p>
            <a:pPr>
              <a:lnSpc>
                <a:spcPts val="2300"/>
              </a:lnSpc>
              <a:spcAft>
                <a:spcPts val="0"/>
              </a:spcAft>
            </a:pPr>
            <a:r>
              <a:rPr lang="en-US" altLang="zh-CN" b="1" kern="0" dirty="0" smtClean="0">
                <a:solidFill>
                  <a:srgbClr val="000000"/>
                </a:solidFill>
                <a:latin typeface="宋体" panose="02010600030101010101" pitchFamily="2" charset="-122"/>
              </a:rPr>
              <a:t> for(</a:t>
            </a:r>
            <a:r>
              <a:rPr lang="en-US" altLang="zh-CN" b="1" kern="0" dirty="0" err="1" smtClean="0">
                <a:solidFill>
                  <a:srgbClr val="000000"/>
                </a:solidFill>
                <a:latin typeface="宋体" panose="02010600030101010101" pitchFamily="2" charset="-122"/>
              </a:rPr>
              <a:t>i</a:t>
            </a:r>
            <a:r>
              <a:rPr lang="en-US" altLang="zh-CN" b="1" kern="0" dirty="0" smtClean="0">
                <a:solidFill>
                  <a:srgbClr val="000000"/>
                </a:solidFill>
                <a:latin typeface="宋体" panose="02010600030101010101" pitchFamily="2" charset="-122"/>
              </a:rPr>
              <a:t>=1;i&lt;11;i</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SetTextColor</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hDC,RGB</a:t>
            </a:r>
            <a:r>
              <a:rPr lang="en-US" altLang="zh-CN" b="1" kern="0" dirty="0" smtClean="0">
                <a:solidFill>
                  <a:srgbClr val="000000"/>
                </a:solidFill>
                <a:latin typeface="宋体" panose="02010600030101010101" pitchFamily="2" charset="-122"/>
              </a:rPr>
              <a:t>(255-color[</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],color[</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],255));//</a:t>
            </a:r>
            <a:r>
              <a:rPr lang="zh-CN" altLang="zh-CN" sz="1800" b="1" kern="0" dirty="0">
                <a:solidFill>
                  <a:srgbClr val="000000"/>
                </a:solidFill>
              </a:rPr>
              <a:t>设置字</a:t>
            </a:r>
            <a:r>
              <a:rPr lang="zh-CN" altLang="zh-CN" sz="1800" b="1" kern="0" dirty="0" smtClean="0">
                <a:solidFill>
                  <a:srgbClr val="000000"/>
                </a:solidFill>
              </a:rPr>
              <a:t>体颜</a:t>
            </a:r>
            <a:r>
              <a:rPr lang="zh-CN" altLang="zh-CN" sz="1800" b="1" kern="0" dirty="0">
                <a:solidFill>
                  <a:srgbClr val="000000"/>
                </a:solidFill>
              </a:rPr>
              <a:t>色</a:t>
            </a:r>
            <a:endParaRPr lang="zh-CN" altLang="zh-CN" sz="1800"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TextOut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hDC,x</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],y[</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str</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],1);	//</a:t>
            </a:r>
            <a:r>
              <a:rPr lang="zh-CN" altLang="zh-CN" sz="2000" b="1" kern="0" dirty="0">
                <a:solidFill>
                  <a:srgbClr val="000000"/>
                </a:solidFill>
              </a:rPr>
              <a:t>输出从第个到第</a:t>
            </a:r>
            <a:r>
              <a:rPr lang="en-US" altLang="zh-CN" sz="2000" b="1" kern="0" dirty="0" err="1">
                <a:solidFill>
                  <a:srgbClr val="000000"/>
                </a:solidFill>
              </a:rPr>
              <a:t>nChar</a:t>
            </a:r>
            <a:r>
              <a:rPr lang="zh-CN" altLang="zh-CN" sz="2000" b="1" kern="0" dirty="0">
                <a:solidFill>
                  <a:srgbClr val="000000"/>
                </a:solidFill>
              </a:rPr>
              <a:t>个字符</a:t>
            </a:r>
            <a:endParaRPr lang="zh-CN" altLang="zh-CN" sz="2000"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color[1</a:t>
            </a:r>
            <a:r>
              <a:rPr lang="en-US" altLang="zh-CN" b="1" kern="0" dirty="0">
                <a:solidFill>
                  <a:srgbClr val="000000"/>
                </a:solidFill>
                <a:latin typeface="宋体" panose="02010600030101010101" pitchFamily="2" charset="-122"/>
              </a:rPr>
              <a:t>]=color[10</a:t>
            </a:r>
            <a:r>
              <a:rPr lang="en-US" altLang="zh-CN" b="1" kern="0" dirty="0" smtClean="0">
                <a:solidFill>
                  <a:srgbClr val="000000"/>
                </a:solidFill>
                <a:latin typeface="宋体" panose="02010600030101010101" pitchFamily="2" charset="-122"/>
              </a:rPr>
              <a:t>];</a:t>
            </a:r>
          </a:p>
          <a:p>
            <a:pPr>
              <a:lnSpc>
                <a:spcPts val="2300"/>
              </a:lnSpc>
              <a:spcAft>
                <a:spcPts val="0"/>
              </a:spcAft>
            </a:pPr>
            <a:r>
              <a:rPr lang="en-US" altLang="zh-CN" b="1" kern="0" dirty="0" smtClean="0">
                <a:solidFill>
                  <a:srgbClr val="000000"/>
                </a:solidFill>
                <a:latin typeface="宋体" panose="02010600030101010101" pitchFamily="2" charset="-122"/>
              </a:rPr>
              <a:t> for(</a:t>
            </a:r>
            <a:r>
              <a:rPr lang="en-US" altLang="zh-CN" b="1" kern="0" dirty="0" err="1" smtClean="0">
                <a:solidFill>
                  <a:srgbClr val="000000"/>
                </a:solidFill>
                <a:latin typeface="宋体" panose="02010600030101010101" pitchFamily="2" charset="-122"/>
              </a:rPr>
              <a:t>i</a:t>
            </a:r>
            <a:r>
              <a:rPr lang="en-US" altLang="zh-CN" b="1" kern="0" dirty="0" smtClean="0">
                <a:solidFill>
                  <a:srgbClr val="000000"/>
                </a:solidFill>
                <a:latin typeface="宋体" panose="02010600030101010101" pitchFamily="2" charset="-122"/>
              </a:rPr>
              <a:t>=10;i&gt;1;i-</a:t>
            </a:r>
            <a:r>
              <a:rPr lang="en-US" altLang="zh-CN" b="1" kern="0" dirty="0">
                <a:solidFill>
                  <a:srgbClr val="000000"/>
                </a:solidFill>
                <a:latin typeface="宋体" panose="02010600030101010101" pitchFamily="2" charset="-122"/>
              </a:rPr>
              <a:t>-)		//</a:t>
            </a:r>
            <a:r>
              <a:rPr lang="zh-CN" altLang="zh-CN" b="1" kern="0" dirty="0">
                <a:solidFill>
                  <a:srgbClr val="000000"/>
                </a:solidFill>
              </a:rPr>
              <a:t>调整颜色，使颜色不断循环变化</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color[</a:t>
            </a:r>
            <a:r>
              <a:rPr lang="en-US" altLang="zh-CN" b="1" kern="0" dirty="0" err="1" smtClean="0">
                <a:solidFill>
                  <a:srgbClr val="000000"/>
                </a:solidFill>
                <a:latin typeface="宋体" panose="02010600030101010101" pitchFamily="2" charset="-122"/>
              </a:rPr>
              <a:t>i</a:t>
            </a:r>
            <a:r>
              <a:rPr lang="en-US" altLang="zh-CN" b="1" kern="0" dirty="0">
                <a:solidFill>
                  <a:srgbClr val="000000"/>
                </a:solidFill>
                <a:latin typeface="宋体" panose="02010600030101010101" pitchFamily="2" charset="-122"/>
              </a:rPr>
              <a:t>]=color[i-1];</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DeleteObject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hF</a:t>
            </a: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a:t>
            </a:r>
            <a:r>
              <a:rPr lang="zh-CN" altLang="zh-CN" b="1" kern="0" dirty="0">
                <a:solidFill>
                  <a:srgbClr val="000000"/>
                </a:solidFill>
              </a:rPr>
              <a:t>删除字体句柄</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EndPaint</a:t>
            </a:r>
            <a:r>
              <a:rPr lang="en-US" altLang="zh-CN" b="1" kern="0" dirty="0" smtClean="0">
                <a:solidFill>
                  <a:srgbClr val="000000"/>
                </a:solidFill>
                <a:latin typeface="宋体" panose="02010600030101010101" pitchFamily="2" charset="-122"/>
              </a:rPr>
              <a:t>(</a:t>
            </a:r>
            <a:r>
              <a:rPr lang="en-US" altLang="zh-CN" b="1" kern="0" dirty="0" err="1" smtClean="0">
                <a:solidFill>
                  <a:srgbClr val="000000"/>
                </a:solidFill>
                <a:latin typeface="宋体" panose="02010600030101010101" pitchFamily="2" charset="-122"/>
              </a:rPr>
              <a:t>hWnd</a:t>
            </a:r>
            <a:r>
              <a:rPr lang="en-US" altLang="zh-CN" b="1" kern="0" dirty="0">
                <a:solidFill>
                  <a:srgbClr val="000000"/>
                </a:solidFill>
                <a:latin typeface="宋体" panose="02010600030101010101" pitchFamily="2" charset="-122"/>
              </a:rPr>
              <a:t>,&amp;</a:t>
            </a:r>
            <a:r>
              <a:rPr lang="en-US" altLang="zh-CN" b="1" kern="0" dirty="0" err="1">
                <a:solidFill>
                  <a:srgbClr val="000000"/>
                </a:solidFill>
                <a:latin typeface="宋体" panose="02010600030101010101" pitchFamily="2" charset="-122"/>
              </a:rPr>
              <a:t>ps</a:t>
            </a:r>
            <a:r>
              <a:rPr lang="en-US" altLang="zh-CN" b="1" kern="0" dirty="0">
                <a:solidFill>
                  <a:srgbClr val="000000"/>
                </a:solidFill>
                <a:latin typeface="宋体" panose="02010600030101010101" pitchFamily="2" charset="-122"/>
              </a:rPr>
              <a:t>);		//</a:t>
            </a:r>
            <a:r>
              <a:rPr lang="zh-CN" altLang="zh-CN" b="1" kern="0" dirty="0">
                <a:solidFill>
                  <a:srgbClr val="000000"/>
                </a:solidFill>
              </a:rPr>
              <a:t>删除设备用户指针</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break</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case </a:t>
            </a:r>
            <a:r>
              <a:rPr lang="en-US" altLang="zh-CN" b="1" kern="0" dirty="0">
                <a:solidFill>
                  <a:srgbClr val="000000"/>
                </a:solidFill>
                <a:latin typeface="宋体" panose="02010600030101010101" pitchFamily="2" charset="-122"/>
              </a:rPr>
              <a:t>WM_TIMER:			//</a:t>
            </a:r>
            <a:r>
              <a:rPr lang="zh-CN" altLang="zh-CN" b="1" kern="0" dirty="0">
                <a:solidFill>
                  <a:srgbClr val="000000"/>
                </a:solidFill>
              </a:rPr>
              <a:t>处理由标识为的计时器发出的消息</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if(</a:t>
            </a:r>
            <a:r>
              <a:rPr lang="en-US" altLang="zh-CN" b="1" kern="0" dirty="0" err="1" smtClean="0">
                <a:solidFill>
                  <a:srgbClr val="000000"/>
                </a:solidFill>
                <a:latin typeface="宋体" panose="02010600030101010101" pitchFamily="2" charset="-122"/>
              </a:rPr>
              <a:t>wParam</a:t>
            </a:r>
            <a:r>
              <a:rPr lang="en-US" altLang="zh-CN" b="1" kern="0">
                <a:solidFill>
                  <a:srgbClr val="000000"/>
                </a:solidFill>
                <a:latin typeface="宋体" panose="02010600030101010101" pitchFamily="2" charset="-122"/>
              </a:rPr>
              <a:t>==</a:t>
            </a:r>
            <a:r>
              <a:rPr lang="en-US" altLang="zh-CN" b="1" kern="0" smtClean="0">
                <a:solidFill>
                  <a:srgbClr val="000000"/>
                </a:solidFill>
                <a:latin typeface="宋体" panose="02010600030101010101" pitchFamily="2" charset="-122"/>
              </a:rPr>
              <a:t>1000)</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InvalidateRect</a:t>
            </a:r>
            <a:r>
              <a:rPr lang="en-US" altLang="zh-CN" b="1" kern="0" dirty="0" smtClean="0">
                <a:solidFill>
                  <a:srgbClr val="000000"/>
                </a:solidFill>
                <a:latin typeface="宋体" panose="02010600030101010101" pitchFamily="2" charset="-122"/>
              </a:rPr>
              <a:t>(hWnd,NULL,1);</a:t>
            </a:r>
            <a:r>
              <a:rPr lang="en-US" altLang="zh-CN" b="1" kern="0" dirty="0">
                <a:solidFill>
                  <a:srgbClr val="000000"/>
                </a:solidFill>
                <a:latin typeface="宋体" panose="02010600030101010101" pitchFamily="2" charset="-122"/>
              </a:rPr>
              <a:t>		//</a:t>
            </a:r>
            <a:r>
              <a:rPr lang="zh-CN" altLang="zh-CN" b="1" kern="0" dirty="0">
                <a:solidFill>
                  <a:srgbClr val="000000"/>
                </a:solidFill>
              </a:rPr>
              <a:t>刷新用户区</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  break</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case </a:t>
            </a:r>
            <a:r>
              <a:rPr lang="en-US" altLang="zh-CN" b="1" kern="0" dirty="0">
                <a:solidFill>
                  <a:srgbClr val="000000"/>
                </a:solidFill>
                <a:latin typeface="宋体" panose="02010600030101010101" pitchFamily="2" charset="-122"/>
              </a:rPr>
              <a:t>WM_DESTROY:</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err="1" smtClean="0">
                <a:solidFill>
                  <a:srgbClr val="000000"/>
                </a:solidFill>
                <a:latin typeface="宋体" panose="02010600030101010101" pitchFamily="2" charset="-122"/>
              </a:rPr>
              <a:t>PostQuitMessage</a:t>
            </a:r>
            <a:r>
              <a:rPr lang="en-US" altLang="zh-CN" b="1" kern="0" dirty="0" smtClean="0">
                <a:solidFill>
                  <a:srgbClr val="000000"/>
                </a:solidFill>
                <a:latin typeface="宋体" panose="02010600030101010101" pitchFamily="2" charset="-122"/>
              </a:rPr>
              <a:t>(0</a:t>
            </a:r>
            <a:r>
              <a:rPr lang="en-US" altLang="zh-CN" b="1" kern="0" dirty="0">
                <a:solidFill>
                  <a:srgbClr val="000000"/>
                </a:solidFill>
                <a:latin typeface="宋体" panose="02010600030101010101" pitchFamily="2" charset="-122"/>
              </a:rPr>
              <a:t>);	</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a:t>
            </a:r>
            <a:r>
              <a:rPr lang="en-US" altLang="zh-CN" b="1" kern="0" dirty="0" smtClean="0">
                <a:solidFill>
                  <a:srgbClr val="000000"/>
                </a:solidFill>
                <a:latin typeface="宋体" panose="02010600030101010101" pitchFamily="2" charset="-122"/>
              </a:rPr>
              <a:t>break</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default</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  </a:t>
            </a:r>
            <a:r>
              <a:rPr lang="en-US" altLang="zh-CN" b="1" kern="0" dirty="0">
                <a:solidFill>
                  <a:srgbClr val="000000"/>
                </a:solidFill>
                <a:latin typeface="宋体" panose="02010600030101010101" pitchFamily="2" charset="-122"/>
              </a:rPr>
              <a:t>return </a:t>
            </a:r>
            <a:r>
              <a:rPr lang="en-US" altLang="zh-CN" b="1" kern="0" dirty="0" err="1">
                <a:solidFill>
                  <a:srgbClr val="000000"/>
                </a:solidFill>
                <a:latin typeface="宋体" panose="02010600030101010101" pitchFamily="2" charset="-122"/>
              </a:rPr>
              <a:t>DefWindowProc</a:t>
            </a:r>
            <a:r>
              <a:rPr lang="en-US" altLang="zh-CN" b="1" kern="0" dirty="0">
                <a:solidFill>
                  <a:srgbClr val="000000"/>
                </a:solidFill>
                <a:latin typeface="宋体" panose="02010600030101010101" pitchFamily="2" charset="-122"/>
              </a:rPr>
              <a:t>(</a:t>
            </a:r>
            <a:r>
              <a:rPr lang="en-US" altLang="zh-CN" b="1" kern="0" dirty="0" err="1">
                <a:solidFill>
                  <a:srgbClr val="000000"/>
                </a:solidFill>
                <a:latin typeface="宋体" panose="02010600030101010101" pitchFamily="2" charset="-122"/>
              </a:rPr>
              <a:t>hWnd</a:t>
            </a:r>
            <a:r>
              <a:rPr lang="en-US" altLang="zh-CN" b="1" kern="0" dirty="0">
                <a:solidFill>
                  <a:srgbClr val="000000"/>
                </a:solidFill>
                <a:latin typeface="宋体" panose="02010600030101010101" pitchFamily="2" charset="-122"/>
              </a:rPr>
              <a:t>, message, </a:t>
            </a:r>
            <a:r>
              <a:rPr lang="en-US" altLang="zh-CN" b="1" kern="0" dirty="0" err="1">
                <a:solidFill>
                  <a:srgbClr val="000000"/>
                </a:solidFill>
                <a:latin typeface="宋体" panose="02010600030101010101" pitchFamily="2" charset="-122"/>
              </a:rPr>
              <a:t>wParam</a:t>
            </a:r>
            <a:r>
              <a:rPr lang="en-US" altLang="zh-CN" b="1" kern="0" dirty="0">
                <a:solidFill>
                  <a:srgbClr val="000000"/>
                </a:solidFill>
                <a:latin typeface="宋体" panose="02010600030101010101" pitchFamily="2" charset="-122"/>
              </a:rPr>
              <a:t>, </a:t>
            </a:r>
            <a:r>
              <a:rPr lang="en-US" altLang="zh-CN" b="1" kern="0" dirty="0" err="1">
                <a:solidFill>
                  <a:srgbClr val="000000"/>
                </a:solidFill>
                <a:latin typeface="宋体" panose="02010600030101010101" pitchFamily="2" charset="-122"/>
              </a:rPr>
              <a:t>lParam</a:t>
            </a:r>
            <a:r>
              <a:rPr lang="en-US" altLang="zh-CN" b="1" kern="0" dirty="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  </a:t>
            </a:r>
            <a:r>
              <a:rPr lang="en-US" altLang="zh-CN" b="1" kern="0" dirty="0">
                <a:solidFill>
                  <a:srgbClr val="000000"/>
                </a:solidFill>
                <a:latin typeface="宋体" panose="02010600030101010101" pitchFamily="2" charset="-122"/>
              </a:rPr>
              <a:t>break;</a:t>
            </a:r>
            <a:endParaRPr lang="zh-CN" altLang="zh-CN" b="1" kern="100" dirty="0"/>
          </a:p>
          <a:p>
            <a:pPr>
              <a:lnSpc>
                <a:spcPts val="2300"/>
              </a:lnSpc>
              <a:spcAft>
                <a:spcPts val="0"/>
              </a:spcAft>
            </a:pPr>
            <a:r>
              <a:rPr lang="en-US" altLang="zh-CN" b="1" kern="0" dirty="0" smtClean="0">
                <a:solidFill>
                  <a:srgbClr val="000000"/>
                </a:solidFill>
                <a:latin typeface="宋体" panose="02010600030101010101" pitchFamily="2" charset="-122"/>
              </a:rPr>
              <a:t>}</a:t>
            </a:r>
            <a:endParaRPr lang="zh-CN" altLang="zh-CN" b="1" kern="100" dirty="0"/>
          </a:p>
          <a:p>
            <a:pPr>
              <a:lnSpc>
                <a:spcPts val="2300"/>
              </a:lnSpc>
              <a:spcAft>
                <a:spcPts val="0"/>
              </a:spcAft>
            </a:pPr>
            <a:r>
              <a:rPr lang="en-US" altLang="zh-CN" b="1" kern="0" dirty="0">
                <a:solidFill>
                  <a:srgbClr val="000000"/>
                </a:solidFill>
                <a:latin typeface="宋体" panose="02010600030101010101" pitchFamily="2" charset="-122"/>
              </a:rPr>
              <a:t>    return 0</a:t>
            </a:r>
            <a:r>
              <a:rPr lang="en-US" altLang="zh-CN" b="1" kern="0" dirty="0" smtClean="0">
                <a:solidFill>
                  <a:srgbClr val="000000"/>
                </a:solidFill>
                <a:latin typeface="宋体" panose="02010600030101010101" pitchFamily="2" charset="-122"/>
              </a:rPr>
              <a:t>;}</a:t>
            </a:r>
            <a:endParaRPr lang="zh-CN" altLang="zh-CN" b="1" kern="100" dirty="0"/>
          </a:p>
        </p:txBody>
      </p:sp>
    </p:spTree>
    <p:extLst>
      <p:ext uri="{BB962C8B-B14F-4D97-AF65-F5344CB8AC3E}">
        <p14:creationId xmlns:p14="http://schemas.microsoft.com/office/powerpoint/2010/main" val="20135555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82" name="Group 18"/>
          <p:cNvGrpSpPr>
            <a:grpSpLocks/>
          </p:cNvGrpSpPr>
          <p:nvPr/>
        </p:nvGrpSpPr>
        <p:grpSpPr bwMode="auto">
          <a:xfrm>
            <a:off x="165100" y="228600"/>
            <a:ext cx="9510713" cy="1457325"/>
            <a:chOff x="104" y="144"/>
            <a:chExt cx="5991" cy="918"/>
          </a:xfrm>
        </p:grpSpPr>
        <p:sp>
          <p:nvSpPr>
            <p:cNvPr id="11274" name="Text Box 10"/>
            <p:cNvSpPr txBox="1">
              <a:spLocks noChangeArrowheads="1"/>
            </p:cNvSpPr>
            <p:nvPr/>
          </p:nvSpPr>
          <p:spPr bwMode="auto">
            <a:xfrm>
              <a:off x="104" y="144"/>
              <a:ext cx="2650" cy="291"/>
            </a:xfrm>
            <a:prstGeom prst="rect">
              <a:avLst/>
            </a:prstGeom>
            <a:noFill/>
            <a:ln w="9525">
              <a:solidFill>
                <a:srgbClr val="009900"/>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操作系统在接收到键盘输入后</a:t>
              </a:r>
            </a:p>
          </p:txBody>
        </p:sp>
        <p:sp>
          <p:nvSpPr>
            <p:cNvPr id="11275" name="Line 11"/>
            <p:cNvSpPr>
              <a:spLocks noChangeShapeType="1"/>
            </p:cNvSpPr>
            <p:nvPr/>
          </p:nvSpPr>
          <p:spPr bwMode="auto">
            <a:xfrm>
              <a:off x="2912" y="432"/>
              <a:ext cx="572" cy="336"/>
            </a:xfrm>
            <a:prstGeom prst="line">
              <a:avLst/>
            </a:prstGeom>
            <a:noFill/>
            <a:ln w="57150">
              <a:solidFill>
                <a:srgbClr val="99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Text Box 12"/>
            <p:cNvSpPr txBox="1">
              <a:spLocks noChangeArrowheads="1"/>
            </p:cNvSpPr>
            <p:nvPr/>
          </p:nvSpPr>
          <p:spPr bwMode="auto">
            <a:xfrm>
              <a:off x="1560" y="768"/>
              <a:ext cx="4535" cy="294"/>
            </a:xfrm>
            <a:prstGeom prst="rect">
              <a:avLst/>
            </a:prstGeom>
            <a:noFill/>
            <a:ln w="9525">
              <a:solidFill>
                <a:srgbClr val="FF33CC"/>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p>
              <a:pPr eaLnBrk="1" hangingPunct="1"/>
              <a:r>
                <a:rPr lang="zh-CN" altLang="en-US" b="1"/>
                <a:t>把消息发送给具有“</a:t>
              </a:r>
              <a:r>
                <a:rPr lang="zh-CN" altLang="en-US" b="1">
                  <a:solidFill>
                    <a:srgbClr val="009900"/>
                  </a:solidFill>
                </a:rPr>
                <a:t>输入焦点</a:t>
              </a:r>
              <a:r>
                <a:rPr lang="zh-CN" altLang="en-US" b="1"/>
                <a:t>（</a:t>
              </a:r>
              <a:r>
                <a:rPr lang="en-US" altLang="zh-CN" b="1"/>
                <a:t>input focus</a:t>
              </a:r>
              <a:r>
                <a:rPr lang="zh-CN" altLang="en-US" b="1"/>
                <a:t>）的</a:t>
              </a:r>
              <a:r>
                <a:rPr lang="zh-CN" altLang="en-US" b="1">
                  <a:solidFill>
                    <a:srgbClr val="FF7C80"/>
                  </a:solidFill>
                </a:rPr>
                <a:t>窗口</a:t>
              </a:r>
              <a:endParaRPr lang="zh-CN" altLang="en-US" b="1"/>
            </a:p>
          </p:txBody>
        </p:sp>
      </p:grpSp>
      <p:sp>
        <p:nvSpPr>
          <p:cNvPr id="11277" name="AutoShape 13" descr="10%"/>
          <p:cNvSpPr>
            <a:spLocks noChangeArrowheads="1"/>
          </p:cNvSpPr>
          <p:nvPr/>
        </p:nvSpPr>
        <p:spPr bwMode="auto">
          <a:xfrm>
            <a:off x="247650" y="2057400"/>
            <a:ext cx="3632200" cy="2438400"/>
          </a:xfrm>
          <a:prstGeom prst="wedgeRoundRectCallout">
            <a:avLst>
              <a:gd name="adj1" fmla="val 95880"/>
              <a:gd name="adj2" fmla="val -67968"/>
              <a:gd name="adj3" fmla="val 16667"/>
            </a:avLst>
          </a:prstGeom>
          <a:pattFill prst="pct10">
            <a:fgClr>
              <a:schemeClr val="accent1"/>
            </a:fgClr>
            <a:bgClr>
              <a:srgbClr val="FFFFFF"/>
            </a:bgClr>
          </a:pattFill>
          <a:ln w="19050">
            <a:solidFill>
              <a:srgbClr val="009900"/>
            </a:solidFill>
            <a:miter lim="800000"/>
            <a:headEnd/>
            <a:tailEnd/>
          </a:ln>
        </p:spPr>
        <p:txBody>
          <a:bodyPr wrap="none" anchor="ctr"/>
          <a:lstStyle/>
          <a:p>
            <a:pPr eaLnBrk="1" hangingPunct="1"/>
            <a:r>
              <a:rPr lang="zh-CN" altLang="en-US" b="1"/>
              <a:t>应用程序一般有几个窗</a:t>
            </a:r>
          </a:p>
          <a:p>
            <a:pPr eaLnBrk="1" hangingPunct="1"/>
            <a:r>
              <a:rPr lang="zh-CN" altLang="en-US" b="1"/>
              <a:t>口，但当按下某一个键</a:t>
            </a:r>
          </a:p>
          <a:p>
            <a:pPr eaLnBrk="1" hangingPunct="1"/>
            <a:r>
              <a:rPr lang="zh-CN" altLang="en-US" b="1"/>
              <a:t>时，只有一个窗口能接</a:t>
            </a:r>
          </a:p>
          <a:p>
            <a:pPr eaLnBrk="1" hangingPunct="1"/>
            <a:r>
              <a:rPr lang="zh-CN" altLang="en-US" b="1"/>
              <a:t>收到该键盘消息，接收</a:t>
            </a:r>
          </a:p>
          <a:p>
            <a:pPr eaLnBrk="1" hangingPunct="1"/>
            <a:r>
              <a:rPr lang="zh-CN" altLang="en-US" b="1"/>
              <a:t>这个键盘消息的窗口称</a:t>
            </a:r>
          </a:p>
          <a:p>
            <a:pPr eaLnBrk="1" hangingPunct="1"/>
            <a:r>
              <a:rPr lang="zh-CN" altLang="en-US" b="1"/>
              <a:t>为有“输入焦点”的窗口</a:t>
            </a:r>
          </a:p>
        </p:txBody>
      </p:sp>
      <p:sp>
        <p:nvSpPr>
          <p:cNvPr id="11278" name="AutoShape 14" descr="10%"/>
          <p:cNvSpPr>
            <a:spLocks noChangeArrowheads="1"/>
          </p:cNvSpPr>
          <p:nvPr/>
        </p:nvSpPr>
        <p:spPr bwMode="auto">
          <a:xfrm>
            <a:off x="5035550" y="2362200"/>
            <a:ext cx="4044950" cy="2133600"/>
          </a:xfrm>
          <a:prstGeom prst="cloudCallout">
            <a:avLst>
              <a:gd name="adj1" fmla="val 55866"/>
              <a:gd name="adj2" fmla="val -83556"/>
            </a:avLst>
          </a:prstGeom>
          <a:pattFill prst="pct10">
            <a:fgClr>
              <a:srgbClr val="FF7C80"/>
            </a:fgClr>
            <a:bgClr>
              <a:srgbClr val="FFFFFF"/>
            </a:bgClr>
          </a:pattFill>
          <a:ln w="28575">
            <a:solidFill>
              <a:srgbClr val="FF7C80"/>
            </a:solidFill>
            <a:round/>
            <a:headEnd/>
            <a:tailEnd/>
          </a:ln>
        </p:spPr>
        <p:txBody>
          <a:bodyPr wrap="none" anchor="ctr"/>
          <a:lstStyle/>
          <a:p>
            <a:pPr eaLnBrk="1" hangingPunct="1"/>
            <a:r>
              <a:rPr lang="zh-CN" altLang="en-US" sz="2800" b="1">
                <a:solidFill>
                  <a:schemeClr val="accent2"/>
                </a:solidFill>
              </a:rPr>
              <a:t>有“输入焦点”</a:t>
            </a:r>
          </a:p>
          <a:p>
            <a:pPr eaLnBrk="1" hangingPunct="1"/>
            <a:r>
              <a:rPr lang="zh-CN" altLang="en-US" sz="2800" b="1">
                <a:solidFill>
                  <a:schemeClr val="accent2"/>
                </a:solidFill>
              </a:rPr>
              <a:t>的窗口应是活</a:t>
            </a:r>
          </a:p>
          <a:p>
            <a:pPr eaLnBrk="1" hangingPunct="1"/>
            <a:r>
              <a:rPr lang="zh-CN" altLang="en-US" sz="2800" b="1">
                <a:solidFill>
                  <a:schemeClr val="accent2"/>
                </a:solidFill>
              </a:rPr>
              <a:t>动窗口或者活</a:t>
            </a:r>
          </a:p>
          <a:p>
            <a:pPr eaLnBrk="1" hangingPunct="1"/>
            <a:r>
              <a:rPr lang="zh-CN" altLang="en-US" sz="2800" b="1">
                <a:solidFill>
                  <a:schemeClr val="accent2"/>
                </a:solidFill>
              </a:rPr>
              <a:t>动窗口的子窗口</a:t>
            </a:r>
          </a:p>
        </p:txBody>
      </p:sp>
      <p:grpSp>
        <p:nvGrpSpPr>
          <p:cNvPr id="11283" name="Group 19"/>
          <p:cNvGrpSpPr>
            <a:grpSpLocks/>
          </p:cNvGrpSpPr>
          <p:nvPr/>
        </p:nvGrpSpPr>
        <p:grpSpPr bwMode="auto">
          <a:xfrm>
            <a:off x="330201" y="4800600"/>
            <a:ext cx="9345613" cy="1828800"/>
            <a:chOff x="208" y="3024"/>
            <a:chExt cx="5887" cy="1152"/>
          </a:xfrm>
        </p:grpSpPr>
        <p:sp>
          <p:nvSpPr>
            <p:cNvPr id="11280" name="AutoShape 16" descr="10%"/>
            <p:cNvSpPr>
              <a:spLocks noChangeArrowheads="1"/>
            </p:cNvSpPr>
            <p:nvPr/>
          </p:nvSpPr>
          <p:spPr bwMode="auto">
            <a:xfrm>
              <a:off x="364" y="3648"/>
              <a:ext cx="1352" cy="528"/>
            </a:xfrm>
            <a:prstGeom prst="wedgeRectCallout">
              <a:avLst>
                <a:gd name="adj1" fmla="val 144231"/>
                <a:gd name="adj2" fmla="val -125000"/>
              </a:avLst>
            </a:prstGeom>
            <a:pattFill prst="pct10">
              <a:fgClr>
                <a:schemeClr val="accent1"/>
              </a:fgClr>
              <a:bgClr>
                <a:srgbClr val="FFFFFF"/>
              </a:bgClr>
            </a:pattFill>
            <a:ln w="9525">
              <a:solidFill>
                <a:schemeClr val="accent2"/>
              </a:solidFill>
              <a:miter lim="800000"/>
              <a:headEnd/>
              <a:tailEnd/>
            </a:ln>
          </p:spPr>
          <p:txBody>
            <a:bodyPr wrap="none" anchor="ctr"/>
            <a:lstStyle/>
            <a:p>
              <a:pPr eaLnBrk="1" hangingPunct="1"/>
              <a:r>
                <a:rPr lang="zh-CN" altLang="en-US" b="1">
                  <a:solidFill>
                    <a:schemeClr val="accent2"/>
                  </a:solidFill>
                </a:rPr>
                <a:t>窗口正在接</a:t>
              </a:r>
            </a:p>
            <a:p>
              <a:pPr eaLnBrk="1" hangingPunct="1"/>
              <a:r>
                <a:rPr lang="zh-CN" altLang="en-US" b="1">
                  <a:solidFill>
                    <a:schemeClr val="accent2"/>
                  </a:solidFill>
                </a:rPr>
                <a:t>收输入焦点</a:t>
              </a:r>
              <a:endParaRPr lang="zh-CN" altLang="en-US"/>
            </a:p>
          </p:txBody>
        </p:sp>
        <p:sp>
          <p:nvSpPr>
            <p:cNvPr id="11266" name="Text Box 2"/>
            <p:cNvSpPr txBox="1">
              <a:spLocks noChangeArrowheads="1"/>
            </p:cNvSpPr>
            <p:nvPr/>
          </p:nvSpPr>
          <p:spPr bwMode="auto">
            <a:xfrm>
              <a:off x="208" y="3024"/>
              <a:ext cx="5887" cy="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1"/>
                <a:t>    </a:t>
              </a:r>
              <a:r>
                <a:rPr lang="zh-CN" altLang="en-US" b="1"/>
                <a:t>窗口函数通过捕获</a:t>
              </a:r>
              <a:r>
                <a:rPr lang="en-US" altLang="zh-CN" b="1">
                  <a:solidFill>
                    <a:schemeClr val="accent2"/>
                  </a:solidFill>
                </a:rPr>
                <a:t>WM_SETFOCUS</a:t>
              </a:r>
              <a:r>
                <a:rPr lang="zh-CN" altLang="en-US" b="1"/>
                <a:t>和</a:t>
              </a:r>
              <a:r>
                <a:rPr lang="en-US" altLang="zh-CN" b="1">
                  <a:solidFill>
                    <a:srgbClr val="FF33CC"/>
                  </a:solidFill>
                </a:rPr>
                <a:t>WM_KILLFOCUS</a:t>
              </a:r>
              <a:r>
                <a:rPr lang="zh-CN" altLang="en-US" b="1"/>
                <a:t>消息确定当前窗口是否具有输入焦点。</a:t>
              </a:r>
            </a:p>
          </p:txBody>
        </p:sp>
        <p:sp>
          <p:nvSpPr>
            <p:cNvPr id="11281" name="AutoShape 17" descr="10%"/>
            <p:cNvSpPr>
              <a:spLocks noChangeArrowheads="1"/>
            </p:cNvSpPr>
            <p:nvPr/>
          </p:nvSpPr>
          <p:spPr bwMode="auto">
            <a:xfrm>
              <a:off x="4836" y="3552"/>
              <a:ext cx="1040" cy="576"/>
            </a:xfrm>
            <a:prstGeom prst="wedgeRectCallout">
              <a:avLst>
                <a:gd name="adj1" fmla="val -58440"/>
                <a:gd name="adj2" fmla="val -98787"/>
              </a:avLst>
            </a:prstGeom>
            <a:pattFill prst="pct10">
              <a:fgClr>
                <a:schemeClr val="accent1"/>
              </a:fgClr>
              <a:bgClr>
                <a:srgbClr val="FFFFFF"/>
              </a:bgClr>
            </a:pattFill>
            <a:ln w="9525">
              <a:solidFill>
                <a:srgbClr val="FF33CC"/>
              </a:solidFill>
              <a:miter lim="800000"/>
              <a:headEnd/>
              <a:tailEnd/>
            </a:ln>
          </p:spPr>
          <p:txBody>
            <a:bodyPr wrap="none" anchor="ctr"/>
            <a:lstStyle/>
            <a:p>
              <a:pPr eaLnBrk="1" hangingPunct="1"/>
              <a:r>
                <a:rPr lang="zh-CN" altLang="en-US" b="1">
                  <a:solidFill>
                    <a:srgbClr val="FF33CC"/>
                  </a:solidFill>
                </a:rPr>
                <a:t>窗口失去</a:t>
              </a:r>
            </a:p>
            <a:p>
              <a:pPr eaLnBrk="1" hangingPunct="1"/>
              <a:r>
                <a:rPr lang="zh-CN" altLang="en-US" b="1">
                  <a:solidFill>
                    <a:srgbClr val="FF33CC"/>
                  </a:solidFill>
                </a:rPr>
                <a:t>输入焦点</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82"/>
                                        </p:tgtEl>
                                        <p:attrNameLst>
                                          <p:attrName>style.visibility</p:attrName>
                                        </p:attrNameLst>
                                      </p:cBhvr>
                                      <p:to>
                                        <p:strVal val="visible"/>
                                      </p:to>
                                    </p:set>
                                    <p:animEffect transition="in" filter="wipe(up)">
                                      <p:cBhvr>
                                        <p:cTn id="7" dur="500"/>
                                        <p:tgtEl>
                                          <p:spTgt spid="11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7"/>
                                        </p:tgtEl>
                                        <p:attrNameLst>
                                          <p:attrName>style.visibility</p:attrName>
                                        </p:attrNameLst>
                                      </p:cBhvr>
                                      <p:to>
                                        <p:strVal val="visible"/>
                                      </p:to>
                                    </p:set>
                                    <p:animEffect transition="in" filter="wipe(left)">
                                      <p:cBhvr>
                                        <p:cTn id="12" dur="500"/>
                                        <p:tgtEl>
                                          <p:spTgt spid="11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8"/>
                                        </p:tgtEl>
                                        <p:attrNameLst>
                                          <p:attrName>style.visibility</p:attrName>
                                        </p:attrNameLst>
                                      </p:cBhvr>
                                      <p:to>
                                        <p:strVal val="visible"/>
                                      </p:to>
                                    </p:set>
                                    <p:animEffect transition="in" filter="wipe(left)">
                                      <p:cBhvr>
                                        <p:cTn id="17" dur="500"/>
                                        <p:tgtEl>
                                          <p:spTgt spid="11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1283"/>
                                        </p:tgtEl>
                                        <p:attrNameLst>
                                          <p:attrName>style.visibility</p:attrName>
                                        </p:attrNameLst>
                                      </p:cBhvr>
                                      <p:to>
                                        <p:strVal val="visible"/>
                                      </p:to>
                                    </p:set>
                                    <p:animEffect transition="in" filter="barn(inVertical)">
                                      <p:cBhvr>
                                        <p:cTn id="22"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animBg="1" autoUpdateAnimBg="0"/>
      <p:bldP spid="1127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464" y="21967"/>
            <a:ext cx="9649072" cy="6863417"/>
          </a:xfrm>
          <a:prstGeom prst="rect">
            <a:avLst/>
          </a:prstGeom>
        </p:spPr>
        <p:txBody>
          <a:bodyPr wrap="square">
            <a:spAutoFit/>
          </a:bodyPr>
          <a:lstStyle/>
          <a:p>
            <a:pPr>
              <a:lnSpc>
                <a:spcPts val="2200"/>
              </a:lnSpc>
              <a:spcAft>
                <a:spcPts val="0"/>
              </a:spcAft>
            </a:pPr>
            <a:r>
              <a:rPr lang="en-US" altLang="zh-CN" sz="2000" b="1" kern="0" dirty="0" smtClean="0">
                <a:solidFill>
                  <a:srgbClr val="FF0000"/>
                </a:solidFill>
                <a:latin typeface="宋体" panose="02010600030101010101" pitchFamily="2" charset="-122"/>
              </a:rPr>
              <a:t>BOOLEAN </a:t>
            </a:r>
            <a:r>
              <a:rPr lang="en-US" altLang="zh-CN" sz="2000" b="1" kern="0" dirty="0" err="1">
                <a:solidFill>
                  <a:srgbClr val="FF0000"/>
                </a:solidFill>
                <a:latin typeface="宋体" panose="02010600030101010101" pitchFamily="2" charset="-122"/>
              </a:rPr>
              <a:t>InitWindowClass</a:t>
            </a:r>
            <a:r>
              <a:rPr lang="en-US" altLang="zh-CN" sz="2000" b="1" kern="0" dirty="0">
                <a:solidFill>
                  <a:srgbClr val="FF0000"/>
                </a:solidFill>
                <a:latin typeface="宋体" panose="02010600030101010101" pitchFamily="2" charset="-122"/>
              </a:rPr>
              <a:t>(HINSTANCE </a:t>
            </a:r>
            <a:r>
              <a:rPr lang="en-US" altLang="zh-CN" sz="2000" b="1" kern="0" dirty="0" err="1">
                <a:solidFill>
                  <a:srgbClr val="FF0000"/>
                </a:solidFill>
                <a:latin typeface="宋体" panose="02010600030101010101" pitchFamily="2" charset="-122"/>
              </a:rPr>
              <a:t>hInstance,int</a:t>
            </a:r>
            <a:r>
              <a:rPr lang="en-US" altLang="zh-CN" sz="2000" b="1" kern="0" dirty="0">
                <a:solidFill>
                  <a:srgbClr val="FF0000"/>
                </a:solidFill>
                <a:latin typeface="宋体" panose="02010600030101010101" pitchFamily="2" charset="-122"/>
              </a:rPr>
              <a:t> </a:t>
            </a:r>
            <a:r>
              <a:rPr lang="en-US" altLang="zh-CN" sz="2000" b="1" kern="0" dirty="0" err="1">
                <a:solidFill>
                  <a:srgbClr val="FF0000"/>
                </a:solidFill>
                <a:latin typeface="宋体" panose="02010600030101010101" pitchFamily="2" charset="-122"/>
              </a:rPr>
              <a:t>nCmdShow</a:t>
            </a:r>
            <a:r>
              <a:rPr lang="en-US" altLang="zh-CN" sz="2000" b="1" kern="0" dirty="0">
                <a:solidFill>
                  <a:srgbClr val="FF0000"/>
                </a:solidFill>
                <a:latin typeface="宋体" panose="02010600030101010101" pitchFamily="2" charset="-122"/>
              </a:rPr>
              <a:t>)</a:t>
            </a:r>
            <a:endParaRPr lang="zh-CN" altLang="zh-CN" sz="2000" b="1" kern="100" dirty="0">
              <a:solidFill>
                <a:srgbClr val="FF0000"/>
              </a:solidFill>
            </a:endParaRPr>
          </a:p>
          <a:p>
            <a:pPr>
              <a:lnSpc>
                <a:spcPts val="2200"/>
              </a:lnSpc>
              <a:spcAft>
                <a:spcPts val="0"/>
              </a:spcAft>
            </a:pPr>
            <a:r>
              <a:rPr lang="en-US" altLang="zh-CN" sz="2000" b="1" kern="0" dirty="0" smtClean="0">
                <a:solidFill>
                  <a:srgbClr val="FF0000"/>
                </a:solidFill>
                <a:latin typeface="宋体" panose="02010600030101010101" pitchFamily="2" charset="-122"/>
              </a:rPr>
              <a:t>{</a:t>
            </a:r>
            <a:r>
              <a:rPr lang="en-US" altLang="zh-CN" sz="2000" b="1" kern="0" dirty="0">
                <a:solidFill>
                  <a:srgbClr val="FF0000"/>
                </a:solidFill>
                <a:latin typeface="宋体" panose="02010600030101010101" pitchFamily="2" charset="-122"/>
              </a:rPr>
              <a:t>	WNDCLASSEX </a:t>
            </a:r>
            <a:r>
              <a:rPr lang="en-US" altLang="zh-CN" sz="2000" b="1" kern="0" dirty="0" err="1">
                <a:solidFill>
                  <a:srgbClr val="FF0000"/>
                </a:solidFill>
                <a:latin typeface="宋体" panose="02010600030101010101" pitchFamily="2" charset="-122"/>
              </a:rPr>
              <a:t>wcex</a:t>
            </a:r>
            <a:r>
              <a:rPr lang="en-US" altLang="zh-CN" sz="2000" b="1" kern="0" dirty="0" smtClean="0">
                <a:solidFill>
                  <a:srgbClr val="FF0000"/>
                </a:solidFill>
                <a:latin typeface="宋体" panose="02010600030101010101" pitchFamily="2" charset="-122"/>
              </a:rPr>
              <a:t>;	HWND </a:t>
            </a:r>
            <a:r>
              <a:rPr lang="en-US" altLang="zh-CN" sz="2000" b="1" kern="0" dirty="0" err="1">
                <a:solidFill>
                  <a:srgbClr val="FF0000"/>
                </a:solidFill>
                <a:latin typeface="宋体" panose="02010600030101010101" pitchFamily="2" charset="-122"/>
              </a:rPr>
              <a:t>hWnd</a:t>
            </a:r>
            <a:r>
              <a:rPr lang="en-US" altLang="zh-CN" sz="2000" b="1" kern="0" dirty="0">
                <a:solidFill>
                  <a:srgbClr val="FF0000"/>
                </a:solidFill>
                <a:latin typeface="宋体" panose="02010600030101010101" pitchFamily="2" charset="-122"/>
              </a:rPr>
              <a:t>;</a:t>
            </a:r>
            <a:endParaRPr lang="zh-CN" altLang="zh-CN" sz="2000" b="1" kern="100" dirty="0">
              <a:solidFill>
                <a:srgbClr val="FF0000"/>
              </a:solidFill>
            </a:endParaRPr>
          </a:p>
          <a:p>
            <a:pPr>
              <a:lnSpc>
                <a:spcPts val="2200"/>
              </a:lnSpc>
              <a:spcAft>
                <a:spcPts val="0"/>
              </a:spcAft>
            </a:pPr>
            <a:r>
              <a:rPr lang="en-US" altLang="zh-CN" sz="2000" b="1" kern="0" dirty="0">
                <a:solidFill>
                  <a:srgbClr val="FF0000"/>
                </a:solidFill>
                <a:latin typeface="宋体" panose="02010600030101010101" pitchFamily="2" charset="-122"/>
              </a:rPr>
              <a:t>	TCHAR </a:t>
            </a:r>
            <a:r>
              <a:rPr lang="en-US" altLang="zh-CN" sz="2000" b="1" kern="0" dirty="0" err="1">
                <a:solidFill>
                  <a:srgbClr val="FF0000"/>
                </a:solidFill>
                <a:latin typeface="宋体" panose="02010600030101010101" pitchFamily="2" charset="-122"/>
              </a:rPr>
              <a:t>szWindowClass</a:t>
            </a:r>
            <a:r>
              <a:rPr lang="en-US" altLang="zh-CN" sz="2000" b="1" kern="0" dirty="0">
                <a:solidFill>
                  <a:srgbClr val="FF0000"/>
                </a:solidFill>
                <a:latin typeface="宋体" panose="02010600030101010101" pitchFamily="2" charset="-122"/>
              </a:rPr>
              <a:t>[] = L"</a:t>
            </a:r>
            <a:r>
              <a:rPr lang="zh-CN" altLang="zh-CN" sz="2000" b="1" kern="0" dirty="0">
                <a:solidFill>
                  <a:srgbClr val="FF0000"/>
                </a:solidFill>
              </a:rPr>
              <a:t>窗口示例</a:t>
            </a:r>
            <a:r>
              <a:rPr lang="en-US" altLang="zh-CN" sz="2000" b="1" kern="0" dirty="0">
                <a:solidFill>
                  <a:srgbClr val="FF0000"/>
                </a:solidFill>
              </a:rPr>
              <a:t>";</a:t>
            </a:r>
            <a:endParaRPr lang="zh-CN" altLang="zh-CN" sz="2000" b="1" kern="100" dirty="0">
              <a:solidFill>
                <a:srgbClr val="FF0000"/>
              </a:solidFill>
            </a:endParaRPr>
          </a:p>
          <a:p>
            <a:pPr>
              <a:lnSpc>
                <a:spcPts val="2200"/>
              </a:lnSpc>
              <a:spcAft>
                <a:spcPts val="0"/>
              </a:spcAft>
            </a:pPr>
            <a:r>
              <a:rPr lang="en-US" altLang="zh-CN" sz="2000" b="1" kern="0" dirty="0">
                <a:solidFill>
                  <a:srgbClr val="FF0000"/>
                </a:solidFill>
                <a:latin typeface="宋体" panose="02010600030101010101" pitchFamily="2" charset="-122"/>
              </a:rPr>
              <a:t>	TCHAR </a:t>
            </a:r>
            <a:r>
              <a:rPr lang="en-US" altLang="zh-CN" sz="2000" b="1" kern="0" dirty="0" err="1">
                <a:solidFill>
                  <a:srgbClr val="FF0000"/>
                </a:solidFill>
                <a:latin typeface="宋体" panose="02010600030101010101" pitchFamily="2" charset="-122"/>
              </a:rPr>
              <a:t>szTitle</a:t>
            </a:r>
            <a:r>
              <a:rPr lang="en-US" altLang="zh-CN" sz="2000" b="1" kern="0" dirty="0">
                <a:solidFill>
                  <a:srgbClr val="FF0000"/>
                </a:solidFill>
                <a:latin typeface="宋体" panose="02010600030101010101" pitchFamily="2" charset="-122"/>
              </a:rPr>
              <a:t>[] = L"</a:t>
            </a:r>
            <a:r>
              <a:rPr lang="zh-CN" altLang="zh-CN" sz="2000" b="1" kern="0" dirty="0">
                <a:solidFill>
                  <a:srgbClr val="FF0000"/>
                </a:solidFill>
              </a:rPr>
              <a:t>鼠标的应用示例</a:t>
            </a:r>
            <a:r>
              <a:rPr lang="en-US" altLang="zh-CN" sz="2000" b="1" kern="0" dirty="0">
                <a:solidFill>
                  <a:srgbClr val="FF0000"/>
                </a:solidFill>
              </a:rPr>
              <a:t>";</a:t>
            </a:r>
            <a:endParaRPr lang="zh-CN" altLang="zh-CN" sz="2000" b="1" kern="100" dirty="0">
              <a:solidFill>
                <a:srgbClr val="FF0000"/>
              </a:solidFill>
            </a:endParaRPr>
          </a:p>
          <a:p>
            <a:pPr>
              <a:lnSpc>
                <a:spcPts val="2200"/>
              </a:lnSpc>
              <a:spcAft>
                <a:spcPts val="0"/>
              </a:spcAft>
            </a:pPr>
            <a:r>
              <a:rPr lang="en-US" altLang="zh-CN" sz="2000" b="1" kern="0" dirty="0">
                <a:solidFill>
                  <a:srgbClr val="FF0000"/>
                </a:solidFill>
                <a:latin typeface="宋体" panose="02010600030101010101" pitchFamily="2" charset="-122"/>
              </a:rPr>
              <a:t>	</a:t>
            </a:r>
            <a:r>
              <a:rPr lang="en-US" altLang="zh-CN" sz="2000" b="1" kern="0" dirty="0" smtClean="0">
                <a:solidFill>
                  <a:srgbClr val="FF0000"/>
                </a:solidFill>
                <a:latin typeface="宋体" panose="02010600030101010101" pitchFamily="2" charset="-122"/>
              </a:rPr>
              <a:t>……</a:t>
            </a:r>
            <a:endParaRPr lang="zh-CN" altLang="zh-CN" sz="2000" b="1" kern="100" dirty="0">
              <a:solidFill>
                <a:srgbClr val="FF0000"/>
              </a:solidFill>
            </a:endParaRPr>
          </a:p>
          <a:p>
            <a:pPr>
              <a:lnSpc>
                <a:spcPts val="2200"/>
              </a:lnSpc>
              <a:spcAft>
                <a:spcPts val="0"/>
              </a:spcAft>
            </a:pPr>
            <a:r>
              <a:rPr lang="en-US" altLang="zh-CN" sz="2000" b="1" kern="0" dirty="0" smtClean="0">
                <a:solidFill>
                  <a:srgbClr val="FF0000"/>
                </a:solidFill>
                <a:latin typeface="宋体" panose="02010600030101010101" pitchFamily="2" charset="-122"/>
              </a:rPr>
              <a:t>}</a:t>
            </a:r>
            <a:endParaRPr lang="zh-CN" altLang="zh-CN" sz="2000" b="1" kern="100" dirty="0">
              <a:solidFill>
                <a:srgbClr val="FF0000"/>
              </a:solidFill>
            </a:endParaRPr>
          </a:p>
          <a:p>
            <a:pPr>
              <a:lnSpc>
                <a:spcPts val="2200"/>
              </a:lnSpc>
              <a:spcAft>
                <a:spcPts val="0"/>
              </a:spcAft>
            </a:pPr>
            <a:r>
              <a:rPr lang="en-US" altLang="zh-CN" sz="2000" b="1" kern="0" dirty="0">
                <a:solidFill>
                  <a:srgbClr val="000000"/>
                </a:solidFill>
                <a:latin typeface="宋体" panose="02010600030101010101" pitchFamily="2" charset="-122"/>
              </a:rPr>
              <a:t>HFONT </a:t>
            </a:r>
            <a:r>
              <a:rPr lang="en-US" altLang="zh-CN" sz="2000" b="1" kern="0" dirty="0" err="1">
                <a:solidFill>
                  <a:srgbClr val="000000"/>
                </a:solidFill>
                <a:latin typeface="宋体" panose="02010600030101010101" pitchFamily="2" charset="-122"/>
              </a:rPr>
              <a:t>CreateFont</a:t>
            </a:r>
            <a:r>
              <a:rPr lang="en-US" altLang="zh-CN" sz="2000" b="1" kern="0" dirty="0">
                <a:solidFill>
                  <a:srgbClr val="000000"/>
                </a:solidFill>
                <a:latin typeface="宋体" panose="02010600030101010101" pitchFamily="2" charset="-122"/>
              </a:rPr>
              <a:t>(HDC </a:t>
            </a:r>
            <a:r>
              <a:rPr lang="en-US" altLang="zh-CN" sz="2000" b="1" kern="0" dirty="0" err="1">
                <a:solidFill>
                  <a:srgbClr val="000000"/>
                </a:solidFill>
                <a:latin typeface="宋体" panose="02010600030101010101" pitchFamily="2" charset="-122"/>
              </a:rPr>
              <a:t>hDC,int</a:t>
            </a:r>
            <a:r>
              <a:rPr lang="en-US" altLang="zh-CN" sz="2000" b="1" kern="0" dirty="0">
                <a:solidFill>
                  <a:srgbClr val="000000"/>
                </a:solidFill>
                <a:latin typeface="宋体" panose="02010600030101010101" pitchFamily="2" charset="-122"/>
              </a:rPr>
              <a:t> </a:t>
            </a:r>
            <a:r>
              <a:rPr lang="en-US" altLang="zh-CN" sz="2000" b="1" kern="0" dirty="0" err="1">
                <a:solidFill>
                  <a:srgbClr val="000000"/>
                </a:solidFill>
                <a:latin typeface="宋体" panose="02010600030101010101" pitchFamily="2" charset="-122"/>
              </a:rPr>
              <a:t>nCharHeight,BOOL</a:t>
            </a:r>
            <a:r>
              <a:rPr lang="en-US" altLang="zh-CN" sz="2000" b="1" kern="0" dirty="0">
                <a:solidFill>
                  <a:srgbClr val="000000"/>
                </a:solidFill>
                <a:latin typeface="宋体" panose="02010600030101010101" pitchFamily="2" charset="-122"/>
              </a:rPr>
              <a:t> </a:t>
            </a:r>
            <a:r>
              <a:rPr lang="en-US" altLang="zh-CN" sz="2000" b="1" kern="0" dirty="0" err="1">
                <a:solidFill>
                  <a:srgbClr val="000000"/>
                </a:solidFill>
                <a:latin typeface="宋体" panose="02010600030101010101" pitchFamily="2" charset="-122"/>
              </a:rPr>
              <a:t>bItalic</a:t>
            </a:r>
            <a:r>
              <a:rPr lang="en-US" altLang="zh-CN" sz="2000" b="1" kern="0" dirty="0">
                <a:solidFill>
                  <a:srgbClr val="000000"/>
                </a:solidFill>
                <a:latin typeface="宋体" panose="02010600030101010101" pitchFamily="2" charset="-122"/>
              </a:rPr>
              <a:t>)</a:t>
            </a:r>
            <a:endParaRPr lang="zh-CN" altLang="zh-CN" sz="2000" b="1" kern="100" dirty="0"/>
          </a:p>
          <a:p>
            <a:pPr>
              <a:lnSpc>
                <a:spcPts val="2200"/>
              </a:lnSpc>
              <a:spcAft>
                <a:spcPts val="0"/>
              </a:spcAft>
            </a:pPr>
            <a:r>
              <a:rPr lang="en-US" altLang="zh-CN" sz="2000" b="1" kern="0" dirty="0" smtClean="0">
                <a:solidFill>
                  <a:srgbClr val="000000"/>
                </a:solidFill>
                <a:latin typeface="宋体" panose="02010600030101010101" pitchFamily="2" charset="-122"/>
              </a:rPr>
              <a:t>{</a:t>
            </a:r>
            <a:r>
              <a:rPr lang="en-US" altLang="zh-CN" sz="2000" b="1" kern="0" dirty="0">
                <a:solidFill>
                  <a:srgbClr val="000000"/>
                </a:solidFill>
                <a:latin typeface="宋体" panose="02010600030101010101" pitchFamily="2" charset="-122"/>
              </a:rPr>
              <a:t>	HFONT </a:t>
            </a:r>
            <a:r>
              <a:rPr lang="en-US" altLang="zh-CN" sz="2000" b="1" kern="0" dirty="0" err="1">
                <a:solidFill>
                  <a:srgbClr val="000000"/>
                </a:solidFill>
                <a:latin typeface="宋体" panose="02010600030101010101" pitchFamily="2" charset="-122"/>
              </a:rPr>
              <a:t>hFont</a:t>
            </a:r>
            <a:r>
              <a:rPr lang="en-US" altLang="zh-CN" sz="2000" b="1" kern="0" dirty="0">
                <a:solidFill>
                  <a:srgbClr val="000000"/>
                </a:solidFill>
                <a:latin typeface="宋体" panose="02010600030101010101" pitchFamily="2" charset="-122"/>
              </a:rPr>
              <a:t>;</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err="1">
                <a:solidFill>
                  <a:srgbClr val="000000"/>
                </a:solidFill>
                <a:latin typeface="宋体" panose="02010600030101010101" pitchFamily="2" charset="-122"/>
              </a:rPr>
              <a:t>hFont</a:t>
            </a:r>
            <a:r>
              <a:rPr lang="en-US" altLang="zh-CN" sz="2000" b="1" kern="0" dirty="0">
                <a:solidFill>
                  <a:srgbClr val="000000"/>
                </a:solidFill>
                <a:latin typeface="宋体" panose="02010600030101010101" pitchFamily="2" charset="-122"/>
              </a:rPr>
              <a:t>=</a:t>
            </a:r>
            <a:r>
              <a:rPr lang="en-US" altLang="zh-CN" sz="2000" b="1" kern="0" dirty="0" err="1">
                <a:solidFill>
                  <a:srgbClr val="000000"/>
                </a:solidFill>
                <a:latin typeface="宋体" panose="02010600030101010101" pitchFamily="2" charset="-122"/>
              </a:rPr>
              <a:t>CreateFont</a:t>
            </a: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定义字体句柄</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err="1">
                <a:solidFill>
                  <a:srgbClr val="000000"/>
                </a:solidFill>
                <a:latin typeface="宋体" panose="02010600030101010101" pitchFamily="2" charset="-122"/>
              </a:rPr>
              <a:t>nCharHeight</a:t>
            </a: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字体高度</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0</a:t>
            </a: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	//</a:t>
            </a:r>
            <a:r>
              <a:rPr lang="zh-CN" altLang="zh-CN" sz="2000" b="1" kern="0" dirty="0">
                <a:solidFill>
                  <a:srgbClr val="000000"/>
                </a:solidFill>
              </a:rPr>
              <a:t>系统根据高宽比选取字体最佳宽度值</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0, 0, 		</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文本倾斜度，表示水</a:t>
            </a:r>
            <a:r>
              <a:rPr lang="zh-CN" altLang="zh-CN" sz="2000" b="1" kern="0" dirty="0" smtClean="0">
                <a:solidFill>
                  <a:srgbClr val="000000"/>
                </a:solidFill>
              </a:rPr>
              <a:t>平</a:t>
            </a:r>
            <a:r>
              <a:rPr lang="en-US" altLang="zh-CN" sz="2000" b="1" kern="0" dirty="0" smtClean="0">
                <a:solidFill>
                  <a:srgbClr val="000000"/>
                </a:solidFill>
              </a:rPr>
              <a:t> </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字体倾斜度</a:t>
            </a:r>
            <a:r>
              <a:rPr lang="zh-CN" altLang="zh-CN" sz="2000" b="1" kern="0" dirty="0" smtClean="0">
                <a:solidFill>
                  <a:srgbClr val="000000"/>
                </a:solidFill>
              </a:rPr>
              <a:t>为</a:t>
            </a:r>
            <a:r>
              <a:rPr lang="en-US" altLang="zh-CN" sz="2000" b="1" kern="0" dirty="0" smtClean="0">
                <a:solidFill>
                  <a:srgbClr val="000000"/>
                </a:solidFill>
              </a:rPr>
              <a:t>0</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400</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字体粗度，为正常</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err="1" smtClean="0">
                <a:solidFill>
                  <a:srgbClr val="000000"/>
                </a:solidFill>
                <a:latin typeface="宋体" panose="02010600030101010101" pitchFamily="2" charset="-122"/>
              </a:rPr>
              <a:t>bItalic</a:t>
            </a:r>
            <a:r>
              <a:rPr lang="en-US" altLang="zh-CN" sz="2000" b="1" kern="0" dirty="0" smtClean="0">
                <a:solidFill>
                  <a:srgbClr val="000000"/>
                </a:solidFill>
                <a:latin typeface="宋体" panose="02010600030101010101" pitchFamily="2" charset="-122"/>
              </a:rPr>
              <a:t>,</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是斜体字</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0, 0, 			//</a:t>
            </a:r>
            <a:r>
              <a:rPr lang="zh-CN" altLang="zh-CN" sz="2000" b="1" kern="0" dirty="0">
                <a:solidFill>
                  <a:srgbClr val="000000"/>
                </a:solidFill>
              </a:rPr>
              <a:t>无下划</a:t>
            </a:r>
            <a:r>
              <a:rPr lang="zh-CN" altLang="zh-CN" sz="2000" b="1" kern="0" dirty="0" smtClean="0">
                <a:solidFill>
                  <a:srgbClr val="000000"/>
                </a:solidFill>
              </a:rPr>
              <a:t>线</a:t>
            </a:r>
            <a:r>
              <a:rPr lang="zh-CN" altLang="en-US" sz="2000" b="1" kern="0" dirty="0" smtClean="0">
                <a:solidFill>
                  <a:srgbClr val="000000"/>
                </a:solidFill>
              </a:rPr>
              <a:t>，</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无删除线</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ANSI_CHARSET,</a:t>
            </a:r>
            <a:r>
              <a:rPr lang="en-US" altLang="zh-CN" sz="2000" b="1" kern="0" dirty="0">
                <a:solidFill>
                  <a:srgbClr val="000000"/>
                </a:solidFill>
                <a:latin typeface="宋体" panose="02010600030101010101" pitchFamily="2" charset="-122"/>
              </a:rPr>
              <a:t>	//ANSI_CHARSET</a:t>
            </a:r>
            <a:r>
              <a:rPr lang="zh-CN" altLang="zh-CN" sz="2000" b="1" kern="0" dirty="0">
                <a:solidFill>
                  <a:srgbClr val="000000"/>
                </a:solidFill>
              </a:rPr>
              <a:t>字符集</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OUT_DEFAULT_PRECIS,</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删除精度为默认值</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CLIP_DEFAULT_PRECIS</a:t>
            </a: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a:t>
            </a:r>
            <a:r>
              <a:rPr lang="zh-CN" altLang="zh-CN" sz="2000" b="1" kern="0" dirty="0">
                <a:solidFill>
                  <a:srgbClr val="000000"/>
                </a:solidFill>
              </a:rPr>
              <a:t>裁剪精度为默认值</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DEFAULT_QUALITY,</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输出质量为默认值</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DEFAULT_PITCH|FF_DONTCARE</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字间距</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err="1" smtClean="0">
                <a:solidFill>
                  <a:srgbClr val="000000"/>
                </a:solidFill>
                <a:latin typeface="宋体" panose="02010600030101010101" pitchFamily="2" charset="-122"/>
              </a:rPr>
              <a:t>L"Arial</a:t>
            </a:r>
            <a:r>
              <a:rPr lang="en-US" altLang="zh-CN" sz="2000" b="1" kern="0" dirty="0">
                <a:solidFill>
                  <a:srgbClr val="000000"/>
                </a:solidFill>
                <a:latin typeface="宋体" panose="02010600030101010101" pitchFamily="2" charset="-122"/>
              </a:rPr>
              <a:t>");			//</a:t>
            </a:r>
            <a:r>
              <a:rPr lang="zh-CN" altLang="zh-CN" sz="2000" b="1" kern="0" dirty="0">
                <a:solidFill>
                  <a:srgbClr val="000000"/>
                </a:solidFill>
              </a:rPr>
              <a:t>字体名称</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if(</a:t>
            </a:r>
            <a:r>
              <a:rPr lang="en-US" altLang="zh-CN" sz="2000" b="1" kern="0" dirty="0" err="1">
                <a:solidFill>
                  <a:srgbClr val="000000"/>
                </a:solidFill>
                <a:latin typeface="宋体" panose="02010600030101010101" pitchFamily="2" charset="-122"/>
              </a:rPr>
              <a:t>hFont</a:t>
            </a:r>
            <a:r>
              <a:rPr lang="en-US" altLang="zh-CN" sz="2000" b="1" kern="0" dirty="0">
                <a:solidFill>
                  <a:srgbClr val="000000"/>
                </a:solidFill>
                <a:latin typeface="宋体" panose="02010600030101010101" pitchFamily="2" charset="-122"/>
              </a:rPr>
              <a:t> == NULL) return NULL;</a:t>
            </a:r>
            <a:endParaRPr lang="zh-CN" altLang="zh-CN" sz="2000" b="1" kern="100" dirty="0"/>
          </a:p>
          <a:p>
            <a:pPr>
              <a:lnSpc>
                <a:spcPts val="2200"/>
              </a:lnSpc>
              <a:spcAft>
                <a:spcPts val="0"/>
              </a:spcAft>
            </a:pPr>
            <a:r>
              <a:rPr lang="en-US" altLang="zh-CN" sz="2000" b="1" kern="0" dirty="0">
                <a:solidFill>
                  <a:srgbClr val="000000"/>
                </a:solidFill>
                <a:latin typeface="宋体" panose="02010600030101010101" pitchFamily="2" charset="-122"/>
              </a:rPr>
              <a:t>	</a:t>
            </a:r>
            <a:r>
              <a:rPr lang="en-US" altLang="zh-CN" sz="2000" b="1" kern="0" dirty="0" smtClean="0">
                <a:solidFill>
                  <a:srgbClr val="000000"/>
                </a:solidFill>
                <a:latin typeface="宋体" panose="02010600030101010101" pitchFamily="2" charset="-122"/>
              </a:rPr>
              <a:t>else </a:t>
            </a:r>
            <a:r>
              <a:rPr lang="en-US" altLang="zh-CN" sz="2000" b="1" kern="0" dirty="0">
                <a:solidFill>
                  <a:srgbClr val="000000"/>
                </a:solidFill>
                <a:latin typeface="宋体" panose="02010600030101010101" pitchFamily="2" charset="-122"/>
              </a:rPr>
              <a:t>return </a:t>
            </a:r>
            <a:r>
              <a:rPr lang="en-US" altLang="zh-CN" sz="2000" b="1" kern="0" dirty="0" err="1">
                <a:solidFill>
                  <a:srgbClr val="000000"/>
                </a:solidFill>
                <a:latin typeface="宋体" panose="02010600030101010101" pitchFamily="2" charset="-122"/>
              </a:rPr>
              <a:t>hFont</a:t>
            </a:r>
            <a:r>
              <a:rPr lang="en-US" altLang="zh-CN" sz="2000" b="1" kern="0" dirty="0">
                <a:solidFill>
                  <a:srgbClr val="000000"/>
                </a:solidFill>
                <a:latin typeface="宋体" panose="02010600030101010101" pitchFamily="2" charset="-122"/>
              </a:rPr>
              <a:t>;</a:t>
            </a:r>
            <a:endParaRPr lang="zh-CN" altLang="zh-CN" sz="2000" b="1" kern="100" dirty="0"/>
          </a:p>
          <a:p>
            <a:pPr algn="just">
              <a:lnSpc>
                <a:spcPts val="2200"/>
              </a:lnSpc>
              <a:spcAft>
                <a:spcPts val="0"/>
              </a:spcAft>
            </a:pPr>
            <a:r>
              <a:rPr lang="en-US" altLang="zh-CN" sz="2000" b="1" kern="0" dirty="0">
                <a:solidFill>
                  <a:srgbClr val="000000"/>
                </a:solidFill>
                <a:latin typeface="宋体" panose="02010600030101010101" pitchFamily="2" charset="-122"/>
              </a:rPr>
              <a:t>}</a:t>
            </a:r>
            <a:endParaRPr lang="zh-CN" altLang="zh-CN" sz="2000" b="1" kern="100" dirty="0"/>
          </a:p>
        </p:txBody>
      </p:sp>
    </p:spTree>
    <p:extLst>
      <p:ext uri="{BB962C8B-B14F-4D97-AF65-F5344CB8AC3E}">
        <p14:creationId xmlns:p14="http://schemas.microsoft.com/office/powerpoint/2010/main" val="3374181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875" y="101602"/>
            <a:ext cx="9906000" cy="1311275"/>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sz="2000" b="1" dirty="0" smtClean="0">
                <a:latin typeface="宋体" panose="02010600030101010101" pitchFamily="2" charset="-122"/>
              </a:rPr>
              <a:t>【5@@1】</a:t>
            </a:r>
            <a:r>
              <a:rPr lang="zh-CN" altLang="en-US" sz="2000" b="1" dirty="0">
                <a:latin typeface="宋体" panose="02010600030101010101" pitchFamily="2" charset="-122"/>
              </a:rPr>
              <a:t>编写一个鼠标应用程序，按下鼠标左键在窗口中移动时，将按下左键时所在点和当前点所形成的矩形涂成灰色，此时光标为十字型。当抬起鼠标左键时，将前面所绘制的矩形拉伸到整个窗口，拉伸过程中将光标</a:t>
            </a:r>
            <a:r>
              <a:rPr lang="zh-CN" altLang="en-US" sz="2000" b="1">
                <a:latin typeface="宋体" panose="02010600030101010101" pitchFamily="2" charset="-122"/>
              </a:rPr>
              <a:t>设置</a:t>
            </a:r>
            <a:r>
              <a:rPr lang="zh-CN" altLang="en-US" sz="2000" b="1" smtClean="0">
                <a:latin typeface="宋体" panose="02010600030101010101" pitchFamily="2" charset="-122"/>
              </a:rPr>
              <a:t>为等待光标。</a:t>
            </a:r>
            <a:r>
              <a:rPr lang="zh-CN" altLang="en-US" sz="2000" b="1" dirty="0">
                <a:latin typeface="宋体" panose="02010600030101010101" pitchFamily="2" charset="-122"/>
              </a:rPr>
              <a:t>然后，若双击鼠标的左键，则灰色消失，窗口恢复到初始状态。</a:t>
            </a:r>
          </a:p>
        </p:txBody>
      </p:sp>
      <p:sp>
        <p:nvSpPr>
          <p:cNvPr id="65543" name="Text Box 7"/>
          <p:cNvSpPr txBox="1">
            <a:spLocks noChangeArrowheads="1"/>
          </p:cNvSpPr>
          <p:nvPr/>
        </p:nvSpPr>
        <p:spPr bwMode="auto">
          <a:xfrm>
            <a:off x="-6350" y="1484313"/>
            <a:ext cx="9855200" cy="1987550"/>
          </a:xfrm>
          <a:prstGeom prst="rect">
            <a:avLst/>
          </a:prstGeom>
          <a:solidFill>
            <a:srgbClr val="FFEB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1800" b="1"/>
              <a:t>LRESULT CALLBACK  WndProc(…,…,…,…)</a:t>
            </a:r>
          </a:p>
          <a:p>
            <a:pPr>
              <a:lnSpc>
                <a:spcPct val="90000"/>
              </a:lnSpc>
            </a:pPr>
            <a:r>
              <a:rPr lang="en-US" altLang="zh-CN" sz="2000" b="1"/>
              <a:t>{    static BOOL  operate=FALSE,ready=TRUE;</a:t>
            </a:r>
          </a:p>
          <a:p>
            <a:pPr>
              <a:lnSpc>
                <a:spcPct val="90000"/>
              </a:lnSpc>
            </a:pPr>
            <a:r>
              <a:rPr lang="en-US" altLang="zh-CN" sz="2000" b="1"/>
              <a:t>     static POINT BeginP,EndP;</a:t>
            </a:r>
          </a:p>
          <a:p>
            <a:pPr>
              <a:lnSpc>
                <a:spcPct val="90000"/>
              </a:lnSpc>
            </a:pPr>
            <a:r>
              <a:rPr lang="en-US" altLang="zh-CN" sz="2000" b="1"/>
              <a:t>     static RECT rect={0,0,0,0} ;</a:t>
            </a:r>
          </a:p>
          <a:p>
            <a:pPr>
              <a:lnSpc>
                <a:spcPct val="90000"/>
              </a:lnSpc>
            </a:pPr>
            <a:r>
              <a:rPr lang="en-US" altLang="zh-CN" sz="2000" b="1"/>
              <a:t>     HDC          hdc ;</a:t>
            </a:r>
          </a:p>
          <a:p>
            <a:pPr>
              <a:lnSpc>
                <a:spcPct val="90000"/>
              </a:lnSpc>
            </a:pPr>
            <a:r>
              <a:rPr lang="en-US" altLang="zh-CN" sz="2000" b="1"/>
              <a:t>     PAINTSTRUCT  PtStr;</a:t>
            </a:r>
          </a:p>
          <a:p>
            <a:pPr>
              <a:lnSpc>
                <a:spcPct val="90000"/>
              </a:lnSpc>
            </a:pPr>
            <a:r>
              <a:rPr lang="en-US" altLang="zh-CN" sz="2000" b="1"/>
              <a:t>     HBRUSH       hBrush;</a:t>
            </a:r>
          </a:p>
        </p:txBody>
      </p:sp>
      <p:sp>
        <p:nvSpPr>
          <p:cNvPr id="65544" name="Text Box 8"/>
          <p:cNvSpPr txBox="1">
            <a:spLocks noChangeArrowheads="1"/>
          </p:cNvSpPr>
          <p:nvPr/>
        </p:nvSpPr>
        <p:spPr bwMode="auto">
          <a:xfrm>
            <a:off x="0" y="3587750"/>
            <a:ext cx="9906000" cy="3308598"/>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altLang="zh-CN" sz="2000" b="1"/>
              <a:t>switch (message)</a:t>
            </a:r>
          </a:p>
          <a:p>
            <a:pPr>
              <a:lnSpc>
                <a:spcPct val="95000"/>
              </a:lnSpc>
            </a:pPr>
            <a:r>
              <a:rPr lang="en-US" altLang="zh-CN" sz="2000" b="1"/>
              <a:t>{  case WM_LBUTTONDOWN:</a:t>
            </a:r>
          </a:p>
          <a:p>
            <a:pPr>
              <a:lnSpc>
                <a:spcPct val="95000"/>
              </a:lnSpc>
            </a:pPr>
            <a:r>
              <a:rPr lang="en-US" altLang="zh-CN" sz="2000" b="1"/>
              <a:t>               if ((!operate)&amp;&amp;ready)</a:t>
            </a:r>
          </a:p>
          <a:p>
            <a:pPr>
              <a:lnSpc>
                <a:spcPct val="95000"/>
              </a:lnSpc>
            </a:pPr>
            <a:r>
              <a:rPr lang="en-US" altLang="zh-CN" sz="2000" b="1"/>
              <a:t>                    {   operate=TRUE ;		//</a:t>
            </a:r>
            <a:r>
              <a:rPr lang="zh-CN" altLang="en-US" sz="2000" b="1"/>
              <a:t>左键击活俘获</a:t>
            </a:r>
          </a:p>
          <a:p>
            <a:pPr>
              <a:lnSpc>
                <a:spcPct val="95000"/>
              </a:lnSpc>
            </a:pPr>
            <a:r>
              <a:rPr lang="zh-CN" altLang="en-US" sz="2000" b="1"/>
              <a:t>	           </a:t>
            </a:r>
            <a:r>
              <a:rPr lang="en-US" altLang="zh-CN" sz="2000" b="1"/>
              <a:t>ready=FALSE;</a:t>
            </a:r>
          </a:p>
          <a:p>
            <a:pPr>
              <a:lnSpc>
                <a:spcPct val="95000"/>
              </a:lnSpc>
            </a:pPr>
            <a:r>
              <a:rPr lang="en-US" altLang="zh-CN" sz="2000" b="1"/>
              <a:t>                         SetCapture (hwnd) ;//</a:t>
            </a:r>
            <a:r>
              <a:rPr lang="zh-CN" altLang="en-US" sz="2000" b="1"/>
              <a:t>把所有的鼠标信息输入到被左键击活的窗口</a:t>
            </a:r>
            <a:r>
              <a:rPr lang="en-US" altLang="zh-CN" sz="2000" b="1"/>
              <a:t>.</a:t>
            </a:r>
          </a:p>
          <a:p>
            <a:pPr>
              <a:lnSpc>
                <a:spcPct val="95000"/>
              </a:lnSpc>
            </a:pPr>
            <a:r>
              <a:rPr lang="en-US" altLang="zh-CN" sz="2000" b="1"/>
              <a:t>                         SetCursor (LoadCursor (NULL, IDC_CROSS)) ;	 //</a:t>
            </a:r>
            <a:r>
              <a:rPr lang="zh-CN" altLang="en-US" sz="2000" b="1"/>
              <a:t>载入光标</a:t>
            </a:r>
          </a:p>
          <a:p>
            <a:pPr>
              <a:lnSpc>
                <a:spcPct val="95000"/>
              </a:lnSpc>
            </a:pPr>
            <a:r>
              <a:rPr lang="zh-CN" altLang="en-US" sz="2000" b="1"/>
              <a:t>	          </a:t>
            </a:r>
            <a:r>
              <a:rPr lang="en-US" altLang="zh-CN" sz="2000" b="1"/>
              <a:t>BeginP.x=LOWORD(lParam);</a:t>
            </a:r>
          </a:p>
          <a:p>
            <a:pPr>
              <a:lnSpc>
                <a:spcPct val="95000"/>
              </a:lnSpc>
            </a:pPr>
            <a:r>
              <a:rPr lang="en-US" altLang="zh-CN" sz="2000" b="1"/>
              <a:t>	          BeginP.y=HIWORD(lParam);</a:t>
            </a:r>
          </a:p>
          <a:p>
            <a:pPr>
              <a:lnSpc>
                <a:spcPct val="95000"/>
              </a:lnSpc>
            </a:pPr>
            <a:r>
              <a:rPr lang="en-US" altLang="zh-CN" sz="2000" b="1"/>
              <a:t>                    }</a:t>
            </a:r>
          </a:p>
          <a:p>
            <a:pPr>
              <a:lnSpc>
                <a:spcPct val="95000"/>
              </a:lnSpc>
            </a:pPr>
            <a:r>
              <a:rPr lang="en-US" altLang="zh-CN" sz="2000" b="1"/>
              <a:t>               return 0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7" name="Text Box 7"/>
          <p:cNvSpPr txBox="1">
            <a:spLocks noChangeArrowheads="1"/>
          </p:cNvSpPr>
          <p:nvPr/>
        </p:nvSpPr>
        <p:spPr bwMode="auto">
          <a:xfrm>
            <a:off x="0" y="0"/>
            <a:ext cx="9906000" cy="3600986"/>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pPr>
            <a:r>
              <a:rPr lang="en-US" altLang="zh-CN" sz="2000" b="1"/>
              <a:t>case WM_MOUSEMOVE:</a:t>
            </a:r>
          </a:p>
          <a:p>
            <a:pPr>
              <a:lnSpc>
                <a:spcPct val="95000"/>
              </a:lnSpc>
            </a:pPr>
            <a:r>
              <a:rPr lang="en-US" altLang="zh-CN" sz="2000" b="1"/>
              <a:t>	 if (operate)</a:t>
            </a:r>
          </a:p>
          <a:p>
            <a:pPr>
              <a:lnSpc>
                <a:spcPct val="95000"/>
              </a:lnSpc>
            </a:pPr>
            <a:r>
              <a:rPr lang="en-US" altLang="zh-CN" sz="2000" b="1"/>
              <a:t>        	{  EndP.x=LOWORD(lParam);</a:t>
            </a:r>
          </a:p>
          <a:p>
            <a:pPr>
              <a:lnSpc>
                <a:spcPct val="95000"/>
              </a:lnSpc>
            </a:pPr>
            <a:r>
              <a:rPr lang="en-US" altLang="zh-CN" sz="2000" b="1"/>
              <a:t>	   EndP.y=HIWORD(lParam);</a:t>
            </a:r>
          </a:p>
          <a:p>
            <a:pPr>
              <a:lnSpc>
                <a:spcPct val="95000"/>
              </a:lnSpc>
            </a:pPr>
            <a:r>
              <a:rPr lang="en-US" altLang="zh-CN" sz="2000" b="1"/>
              <a:t>                  rect.left=BeginP.x&lt;EndP.x?BeginP.x:EndP.x;</a:t>
            </a:r>
          </a:p>
          <a:p>
            <a:pPr>
              <a:lnSpc>
                <a:spcPct val="95000"/>
              </a:lnSpc>
            </a:pPr>
            <a:r>
              <a:rPr lang="en-US" altLang="zh-CN" sz="2000" b="1"/>
              <a:t>	   rect.right=BeginP.x&gt;EndP.x?BeginP.x:EndP.x;</a:t>
            </a:r>
          </a:p>
          <a:p>
            <a:pPr>
              <a:lnSpc>
                <a:spcPct val="95000"/>
              </a:lnSpc>
            </a:pPr>
            <a:r>
              <a:rPr lang="en-US" altLang="zh-CN" sz="2000" b="1"/>
              <a:t>	   rect.top=BeginP.y&lt;EndP.y?BeginP.y:EndP.y;</a:t>
            </a:r>
          </a:p>
          <a:p>
            <a:pPr>
              <a:lnSpc>
                <a:spcPct val="95000"/>
              </a:lnSpc>
            </a:pPr>
            <a:r>
              <a:rPr lang="en-US" altLang="zh-CN" sz="2000" b="1"/>
              <a:t>	   rect.bottom=BeginP.y&gt;EndP.y?BeginP.y:EndP.y;</a:t>
            </a:r>
          </a:p>
          <a:p>
            <a:pPr>
              <a:lnSpc>
                <a:spcPct val="95000"/>
              </a:lnSpc>
            </a:pPr>
            <a:r>
              <a:rPr lang="en-US" altLang="zh-CN" sz="2000" b="1"/>
              <a:t>	  SetCursor (LoadCursor (NULL, IDC_WAIT)) ;	//</a:t>
            </a:r>
            <a:r>
              <a:rPr lang="zh-CN" altLang="en-US" sz="2000" b="1"/>
              <a:t>载入沙漏光标</a:t>
            </a:r>
          </a:p>
          <a:p>
            <a:pPr>
              <a:lnSpc>
                <a:spcPct val="95000"/>
              </a:lnSpc>
            </a:pPr>
            <a:r>
              <a:rPr lang="zh-CN" altLang="en-US" sz="2000" b="1"/>
              <a:t>	  </a:t>
            </a:r>
            <a:r>
              <a:rPr lang="en-US" altLang="zh-CN" sz="2000" b="1"/>
              <a:t>InvalidateRect(hwnd,NULL,TRUE);</a:t>
            </a:r>
          </a:p>
          <a:p>
            <a:pPr>
              <a:lnSpc>
                <a:spcPct val="95000"/>
              </a:lnSpc>
            </a:pPr>
            <a:r>
              <a:rPr lang="en-US" altLang="zh-CN" sz="2000" b="1"/>
              <a:t>             }</a:t>
            </a:r>
          </a:p>
          <a:p>
            <a:pPr>
              <a:lnSpc>
                <a:spcPct val="95000"/>
              </a:lnSpc>
            </a:pPr>
            <a:r>
              <a:rPr lang="en-US" altLang="zh-CN" sz="2000" b="1"/>
              <a:t>    return 0 ;</a:t>
            </a:r>
          </a:p>
        </p:txBody>
      </p:sp>
      <p:sp>
        <p:nvSpPr>
          <p:cNvPr id="66568" name="Text Box 8"/>
          <p:cNvSpPr txBox="1">
            <a:spLocks noChangeArrowheads="1"/>
          </p:cNvSpPr>
          <p:nvPr/>
        </p:nvSpPr>
        <p:spPr bwMode="auto">
          <a:xfrm>
            <a:off x="60326" y="4062413"/>
            <a:ext cx="9845675" cy="2708434"/>
          </a:xfrm>
          <a:prstGeom prst="rect">
            <a:avLst/>
          </a:prstGeom>
          <a:solidFill>
            <a:srgbClr val="66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000" b="1"/>
              <a:t> case WM_LBUTTONUP:</a:t>
            </a:r>
          </a:p>
          <a:p>
            <a:pPr>
              <a:lnSpc>
                <a:spcPct val="85000"/>
              </a:lnSpc>
            </a:pPr>
            <a:r>
              <a:rPr lang="en-US" altLang="zh-CN" sz="2000" b="1"/>
              <a:t>               if (operate)</a:t>
            </a:r>
          </a:p>
          <a:p>
            <a:pPr>
              <a:lnSpc>
                <a:spcPct val="85000"/>
              </a:lnSpc>
            </a:pPr>
            <a:r>
              <a:rPr lang="en-US" altLang="zh-CN" sz="2000" b="1"/>
              <a:t>                    { operate=FALSE;</a:t>
            </a:r>
          </a:p>
          <a:p>
            <a:pPr>
              <a:lnSpc>
                <a:spcPct val="85000"/>
              </a:lnSpc>
            </a:pPr>
            <a:r>
              <a:rPr lang="en-US" altLang="zh-CN" sz="2000" b="1"/>
              <a:t>                      SetCursor (LoadCursor (NULL, IDC_WAIT));</a:t>
            </a:r>
          </a:p>
          <a:p>
            <a:pPr>
              <a:lnSpc>
                <a:spcPct val="85000"/>
              </a:lnSpc>
            </a:pPr>
            <a:r>
              <a:rPr lang="en-US" altLang="zh-CN" sz="2000" b="1"/>
              <a:t>                      GetClientRect (hwnd, &amp;rect) ;</a:t>
            </a:r>
          </a:p>
          <a:p>
            <a:pPr>
              <a:lnSpc>
                <a:spcPct val="85000"/>
              </a:lnSpc>
            </a:pPr>
            <a:r>
              <a:rPr lang="en-US" altLang="zh-CN" sz="2000" b="1"/>
              <a:t>	       InvalidateRect(hwnd,NULL,TRUE);</a:t>
            </a:r>
          </a:p>
          <a:p>
            <a:pPr>
              <a:lnSpc>
                <a:spcPct val="85000"/>
              </a:lnSpc>
            </a:pPr>
            <a:r>
              <a:rPr lang="en-US" altLang="zh-CN" sz="2000" b="1"/>
              <a:t>	       SetCursor(LoadCursor(NULL,IDC_ARROW));</a:t>
            </a:r>
          </a:p>
          <a:p>
            <a:pPr>
              <a:lnSpc>
                <a:spcPct val="85000"/>
              </a:lnSpc>
            </a:pPr>
            <a:r>
              <a:rPr lang="en-US" altLang="zh-CN" sz="2000" b="1"/>
              <a:t>                     ReleaseCapture () ;	//</a:t>
            </a:r>
            <a:r>
              <a:rPr lang="zh-CN" altLang="en-US" sz="2000" b="1"/>
              <a:t>把鼠标从当前窗口中释放出来</a:t>
            </a:r>
          </a:p>
          <a:p>
            <a:pPr>
              <a:lnSpc>
                <a:spcPct val="85000"/>
              </a:lnSpc>
            </a:pPr>
            <a:r>
              <a:rPr lang="zh-CN" altLang="en-US" sz="2000" b="1"/>
              <a:t>                    </a:t>
            </a:r>
            <a:r>
              <a:rPr lang="en-US" altLang="zh-CN" sz="2000" b="1"/>
              <a:t>}</a:t>
            </a:r>
          </a:p>
          <a:p>
            <a:pPr>
              <a:lnSpc>
                <a:spcPct val="85000"/>
              </a:lnSpc>
            </a:pPr>
            <a:r>
              <a:rPr lang="en-US" altLang="zh-CN" sz="2000" b="1"/>
              <a:t>               return 0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57150" y="150813"/>
            <a:ext cx="9823450" cy="6592574"/>
          </a:xfrm>
          <a:prstGeom prst="rect">
            <a:avLst/>
          </a:prstGeom>
          <a:solidFill>
            <a:srgbClr val="CC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a:latin typeface="宋体" panose="02010600030101010101" pitchFamily="2" charset="-122"/>
              </a:rPr>
              <a:t> case WM_PAINT:</a:t>
            </a:r>
          </a:p>
          <a:p>
            <a:pPr>
              <a:lnSpc>
                <a:spcPct val="110000"/>
              </a:lnSpc>
            </a:pPr>
            <a:r>
              <a:rPr lang="en-US" altLang="zh-CN" b="1">
                <a:latin typeface="宋体" panose="02010600030101010101" pitchFamily="2" charset="-122"/>
              </a:rPr>
              <a:t>	if(ready==FALSE)</a:t>
            </a:r>
          </a:p>
          <a:p>
            <a:pPr>
              <a:lnSpc>
                <a:spcPct val="110000"/>
              </a:lnSpc>
            </a:pPr>
            <a:r>
              <a:rPr lang="en-US" altLang="zh-CN" b="1">
                <a:latin typeface="宋体" panose="02010600030101010101" pitchFamily="2" charset="-122"/>
              </a:rPr>
              <a:t>	{ hdc=BeginPaint(hwnd,&amp;PtStr);</a:t>
            </a:r>
          </a:p>
          <a:p>
            <a:pPr>
              <a:lnSpc>
                <a:spcPct val="110000"/>
              </a:lnSpc>
            </a:pPr>
            <a:r>
              <a:rPr lang="en-US" altLang="zh-CN" b="1">
                <a:latin typeface="宋体" panose="02010600030101010101" pitchFamily="2" charset="-122"/>
              </a:rPr>
              <a:t>	  hBrush=(HBRUSH)GetStockObject(LTGRAY_BRUSH);</a:t>
            </a:r>
          </a:p>
          <a:p>
            <a:pPr>
              <a:lnSpc>
                <a:spcPct val="110000"/>
              </a:lnSpc>
            </a:pPr>
            <a:r>
              <a:rPr lang="en-US" altLang="zh-CN" b="1">
                <a:latin typeface="宋体" panose="02010600030101010101" pitchFamily="2" charset="-122"/>
              </a:rPr>
              <a:t>	  SelectObject(hdc,hBrush);</a:t>
            </a:r>
          </a:p>
          <a:p>
            <a:pPr>
              <a:lnSpc>
                <a:spcPct val="110000"/>
              </a:lnSpc>
            </a:pPr>
            <a:r>
              <a:rPr lang="en-US" altLang="zh-CN" b="1">
                <a:latin typeface="宋体" panose="02010600030101010101" pitchFamily="2" charset="-122"/>
              </a:rPr>
              <a:t>        </a:t>
            </a:r>
            <a:r>
              <a:rPr lang="en-US" altLang="zh-CN" sz="2200" b="1">
                <a:latin typeface="宋体" panose="02010600030101010101" pitchFamily="2" charset="-122"/>
              </a:rPr>
              <a:t>Rectangle(hdc,rect.left,rect.top,rect.right,rect.bottom);</a:t>
            </a:r>
          </a:p>
          <a:p>
            <a:pPr>
              <a:lnSpc>
                <a:spcPct val="110000"/>
              </a:lnSpc>
            </a:pPr>
            <a:r>
              <a:rPr lang="en-US" altLang="zh-CN" b="1">
                <a:latin typeface="宋体" panose="02010600030101010101" pitchFamily="2" charset="-122"/>
              </a:rPr>
              <a:t>	  DeleteObject(hBrush);	</a:t>
            </a:r>
          </a:p>
          <a:p>
            <a:pPr>
              <a:lnSpc>
                <a:spcPct val="110000"/>
              </a:lnSpc>
            </a:pPr>
            <a:r>
              <a:rPr lang="en-US" altLang="zh-CN" b="1">
                <a:latin typeface="宋体" panose="02010600030101010101" pitchFamily="2" charset="-122"/>
              </a:rPr>
              <a:t>	  EndPaint(hwnd,&amp;PtStr);</a:t>
            </a:r>
          </a:p>
          <a:p>
            <a:pPr>
              <a:lnSpc>
                <a:spcPct val="110000"/>
              </a:lnSpc>
            </a:pPr>
            <a:r>
              <a:rPr lang="en-US" altLang="zh-CN" b="1">
                <a:latin typeface="宋体" panose="02010600030101010101" pitchFamily="2" charset="-122"/>
              </a:rPr>
              <a:t>	}</a:t>
            </a:r>
          </a:p>
          <a:p>
            <a:pPr>
              <a:lnSpc>
                <a:spcPct val="110000"/>
              </a:lnSpc>
            </a:pPr>
            <a:r>
              <a:rPr lang="en-US" altLang="zh-CN" b="1">
                <a:latin typeface="宋体" panose="02010600030101010101" pitchFamily="2" charset="-122"/>
              </a:rPr>
              <a:t>	else</a:t>
            </a:r>
          </a:p>
          <a:p>
            <a:pPr>
              <a:lnSpc>
                <a:spcPct val="110000"/>
              </a:lnSpc>
            </a:pPr>
            <a:r>
              <a:rPr lang="en-US" altLang="zh-CN" b="1">
                <a:latin typeface="宋体" panose="02010600030101010101" pitchFamily="2" charset="-122"/>
              </a:rPr>
              <a:t>	{ hdc=BeginPaint(hwnd,&amp;PtStr);</a:t>
            </a:r>
          </a:p>
          <a:p>
            <a:pPr>
              <a:lnSpc>
                <a:spcPct val="110000"/>
              </a:lnSpc>
            </a:pPr>
            <a:r>
              <a:rPr lang="en-US" altLang="zh-CN" b="1">
                <a:latin typeface="宋体" panose="02010600030101010101" pitchFamily="2" charset="-122"/>
              </a:rPr>
              <a:t>	  GetClientRect(hwnd,&amp;rect);</a:t>
            </a:r>
          </a:p>
          <a:p>
            <a:pPr>
              <a:lnSpc>
                <a:spcPct val="110000"/>
              </a:lnSpc>
            </a:pPr>
            <a:r>
              <a:rPr lang="en-US" altLang="zh-CN" b="1">
                <a:latin typeface="宋体" panose="02010600030101010101" pitchFamily="2" charset="-122"/>
              </a:rPr>
              <a:t>	  </a:t>
            </a:r>
            <a:r>
              <a:rPr lang="en-US" altLang="zh-CN" sz="2200" b="1">
                <a:latin typeface="宋体" panose="02010600030101010101" pitchFamily="2" charset="-122"/>
              </a:rPr>
              <a:t>Rectangle(hdc,rect.left,rect.top,rect.right,rect.bottom);</a:t>
            </a:r>
          </a:p>
          <a:p>
            <a:pPr>
              <a:lnSpc>
                <a:spcPct val="110000"/>
              </a:lnSpc>
            </a:pPr>
            <a:r>
              <a:rPr lang="en-US" altLang="zh-CN" b="1">
                <a:latin typeface="宋体" panose="02010600030101010101" pitchFamily="2" charset="-122"/>
              </a:rPr>
              <a:t>	  EndPaint(hwnd,&amp;PtStr);</a:t>
            </a:r>
          </a:p>
          <a:p>
            <a:pPr>
              <a:lnSpc>
                <a:spcPct val="110000"/>
              </a:lnSpc>
            </a:pPr>
            <a:r>
              <a:rPr lang="en-US" altLang="zh-CN" b="1">
                <a:latin typeface="宋体" panose="02010600030101010101" pitchFamily="2" charset="-122"/>
              </a:rPr>
              <a:t>	}</a:t>
            </a:r>
          </a:p>
          <a:p>
            <a:pPr>
              <a:lnSpc>
                <a:spcPct val="110000"/>
              </a:lnSpc>
            </a:pPr>
            <a:r>
              <a:rPr lang="en-US" altLang="zh-CN" b="1">
                <a:latin typeface="宋体" panose="02010600030101010101" pitchFamily="2" charset="-122"/>
              </a:rPr>
              <a:t>   return 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52401" y="1012825"/>
            <a:ext cx="9617075" cy="4967514"/>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b="1"/>
              <a:t>case WM_LBUTTONDBLCLK:</a:t>
            </a:r>
          </a:p>
          <a:p>
            <a:pPr>
              <a:lnSpc>
                <a:spcPct val="110000"/>
              </a:lnSpc>
            </a:pPr>
            <a:r>
              <a:rPr lang="en-US" altLang="zh-CN" b="1"/>
              <a:t>	 if(ready==FALSE)</a:t>
            </a:r>
          </a:p>
          <a:p>
            <a:pPr>
              <a:lnSpc>
                <a:spcPct val="110000"/>
              </a:lnSpc>
            </a:pPr>
            <a:r>
              <a:rPr lang="en-US" altLang="zh-CN" b="1"/>
              <a:t>	   {     ready=TRUE;</a:t>
            </a:r>
          </a:p>
          <a:p>
            <a:pPr>
              <a:lnSpc>
                <a:spcPct val="110000"/>
              </a:lnSpc>
            </a:pPr>
            <a:r>
              <a:rPr lang="en-US" altLang="zh-CN" b="1"/>
              <a:t>	         InvalidateRect(hwnd,NULL,TRUE);</a:t>
            </a:r>
          </a:p>
          <a:p>
            <a:pPr>
              <a:lnSpc>
                <a:spcPct val="110000"/>
              </a:lnSpc>
            </a:pPr>
            <a:r>
              <a:rPr lang="en-US" altLang="zh-CN" b="1"/>
              <a:t>	   }</a:t>
            </a:r>
          </a:p>
          <a:p>
            <a:pPr>
              <a:lnSpc>
                <a:spcPct val="110000"/>
              </a:lnSpc>
            </a:pPr>
            <a:r>
              <a:rPr lang="en-US" altLang="zh-CN" b="1"/>
              <a:t>     	 return 0;</a:t>
            </a:r>
          </a:p>
          <a:p>
            <a:pPr>
              <a:lnSpc>
                <a:spcPct val="110000"/>
              </a:lnSpc>
            </a:pPr>
            <a:r>
              <a:rPr lang="en-US" altLang="zh-CN" b="1"/>
              <a:t>case WM_DESTROY:</a:t>
            </a:r>
          </a:p>
          <a:p>
            <a:pPr>
              <a:lnSpc>
                <a:spcPct val="110000"/>
              </a:lnSpc>
            </a:pPr>
            <a:r>
              <a:rPr lang="en-US" altLang="zh-CN" b="1"/>
              <a:t>               PostQuitMessage (0) ;</a:t>
            </a:r>
          </a:p>
          <a:p>
            <a:pPr>
              <a:lnSpc>
                <a:spcPct val="110000"/>
              </a:lnSpc>
            </a:pPr>
            <a:r>
              <a:rPr lang="en-US" altLang="zh-CN" b="1"/>
              <a:t>               return 0 ; </a:t>
            </a:r>
          </a:p>
          <a:p>
            <a:pPr>
              <a:lnSpc>
                <a:spcPct val="110000"/>
              </a:lnSpc>
            </a:pPr>
            <a:r>
              <a:rPr lang="en-US" altLang="zh-CN" b="1"/>
              <a:t>          }</a:t>
            </a:r>
          </a:p>
          <a:p>
            <a:pPr>
              <a:lnSpc>
                <a:spcPct val="110000"/>
              </a:lnSpc>
            </a:pPr>
            <a:r>
              <a:rPr lang="en-US" altLang="zh-CN" b="1"/>
              <a:t>return DefWindowProc (hwnd, message, wParam, lParam) ;</a:t>
            </a:r>
          </a:p>
          <a:p>
            <a:pPr>
              <a:lnSpc>
                <a:spcPct val="110000"/>
              </a:lnSpc>
            </a:pPr>
            <a:r>
              <a:rPr lang="en-US" altLang="zh-CN" b="1"/>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88640"/>
            <a:ext cx="3214341" cy="461665"/>
          </a:xfrm>
          <a:prstGeom prst="rect">
            <a:avLst/>
          </a:prstGeom>
          <a:noFill/>
        </p:spPr>
        <p:txBody>
          <a:bodyPr wrap="none" rtlCol="0">
            <a:spAutoFit/>
          </a:bodyPr>
          <a:lstStyle/>
          <a:p>
            <a:r>
              <a:rPr lang="en-US" altLang="zh-CN" dirty="0"/>
              <a:t>【</a:t>
            </a:r>
            <a:r>
              <a:rPr lang="zh-CN" altLang="en-US" dirty="0" smtClean="0"/>
              <a:t>例</a:t>
            </a:r>
            <a:r>
              <a:rPr lang="en-US" altLang="zh-CN" dirty="0" smtClean="0"/>
              <a:t>5@@2】</a:t>
            </a:r>
            <a:r>
              <a:rPr lang="zh-CN" altLang="en-US" dirty="0"/>
              <a:t>打字游戏</a:t>
            </a:r>
          </a:p>
        </p:txBody>
      </p:sp>
      <p:pic>
        <p:nvPicPr>
          <p:cNvPr id="3" name="图片 2"/>
          <p:cNvPicPr>
            <a:picLocks noChangeAspect="1"/>
          </p:cNvPicPr>
          <p:nvPr/>
        </p:nvPicPr>
        <p:blipFill>
          <a:blip r:embed="rId2"/>
          <a:stretch>
            <a:fillRect/>
          </a:stretch>
        </p:blipFill>
        <p:spPr>
          <a:xfrm>
            <a:off x="5097016" y="650305"/>
            <a:ext cx="4572000" cy="6096000"/>
          </a:xfrm>
          <a:prstGeom prst="rect">
            <a:avLst/>
          </a:prstGeom>
        </p:spPr>
      </p:pic>
      <p:pic>
        <p:nvPicPr>
          <p:cNvPr id="4" name="图片 3"/>
          <p:cNvPicPr>
            <a:picLocks noChangeAspect="1"/>
          </p:cNvPicPr>
          <p:nvPr/>
        </p:nvPicPr>
        <p:blipFill>
          <a:blip r:embed="rId3"/>
          <a:stretch>
            <a:fillRect/>
          </a:stretch>
        </p:blipFill>
        <p:spPr>
          <a:xfrm>
            <a:off x="200472" y="650305"/>
            <a:ext cx="4572000" cy="6096000"/>
          </a:xfrm>
          <a:prstGeom prst="rect">
            <a:avLst/>
          </a:prstGeom>
        </p:spPr>
      </p:pic>
    </p:spTree>
    <p:extLst>
      <p:ext uri="{BB962C8B-B14F-4D97-AF65-F5344CB8AC3E}">
        <p14:creationId xmlns:p14="http://schemas.microsoft.com/office/powerpoint/2010/main" val="1916579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p:cNvSpPr txBox="1"/>
          <p:nvPr/>
        </p:nvSpPr>
        <p:spPr>
          <a:xfrm>
            <a:off x="272482" y="226379"/>
            <a:ext cx="9633519" cy="6494085"/>
          </a:xfrm>
          <a:prstGeom prst="rect">
            <a:avLst/>
          </a:prstGeom>
          <a:noFill/>
        </p:spPr>
        <p:txBody>
          <a:bodyPr wrap="square" rtlCol="0">
            <a:spAutoFit/>
          </a:bodyPr>
          <a:lstStyle/>
          <a:p>
            <a:r>
              <a:rPr lang="en-US" altLang="zh-CN" sz="3200" b="1" dirty="0">
                <a:solidFill>
                  <a:srgbClr val="CC6600"/>
                </a:solidFill>
              </a:rPr>
              <a:t>VC++</a:t>
            </a:r>
            <a:r>
              <a:rPr lang="zh-CN" altLang="en-US" sz="3200" b="1" dirty="0">
                <a:solidFill>
                  <a:srgbClr val="CC6600"/>
                </a:solidFill>
              </a:rPr>
              <a:t>中 </a:t>
            </a:r>
            <a:r>
              <a:rPr lang="en-US" altLang="zh-CN" sz="3200" b="1" dirty="0" err="1">
                <a:solidFill>
                  <a:srgbClr val="CC6600"/>
                </a:solidFill>
              </a:rPr>
              <a:t>SetTimer</a:t>
            </a:r>
            <a:r>
              <a:rPr lang="zh-CN" altLang="en-US" sz="3200" b="1" dirty="0">
                <a:solidFill>
                  <a:srgbClr val="CC6600"/>
                </a:solidFill>
              </a:rPr>
              <a:t>函数的用法：</a:t>
            </a:r>
            <a:endParaRPr lang="en-US" altLang="zh-CN" sz="3200" b="1" dirty="0">
              <a:solidFill>
                <a:srgbClr val="CC6600"/>
              </a:solidFill>
            </a:endParaRPr>
          </a:p>
          <a:p>
            <a:r>
              <a:rPr lang="en-US" altLang="zh-CN" b="1" dirty="0">
                <a:solidFill>
                  <a:srgbClr val="000066"/>
                </a:solidFill>
              </a:rPr>
              <a:t>(1)</a:t>
            </a:r>
            <a:r>
              <a:rPr lang="zh-CN" altLang="en-US" b="1" dirty="0">
                <a:solidFill>
                  <a:srgbClr val="000066"/>
                </a:solidFill>
              </a:rPr>
              <a:t>什么时候需要使用？</a:t>
            </a:r>
          </a:p>
          <a:p>
            <a:r>
              <a:rPr lang="zh-CN" altLang="en-US" b="1" dirty="0">
                <a:solidFill>
                  <a:srgbClr val="000066"/>
                </a:solidFill>
              </a:rPr>
              <a:t>    当需要每隔一段时间执行一件事的时候就需要使用</a:t>
            </a:r>
            <a:endParaRPr lang="en-US" altLang="zh-CN" b="1" dirty="0">
              <a:solidFill>
                <a:srgbClr val="000066"/>
              </a:solidFill>
            </a:endParaRPr>
          </a:p>
          <a:p>
            <a:r>
              <a:rPr lang="en-US" altLang="zh-CN" b="1" dirty="0">
                <a:solidFill>
                  <a:srgbClr val="000066"/>
                </a:solidFill>
              </a:rPr>
              <a:t>(2)</a:t>
            </a:r>
            <a:r>
              <a:rPr lang="zh-CN" altLang="en-US" b="1" dirty="0">
                <a:solidFill>
                  <a:srgbClr val="000066"/>
                </a:solidFill>
              </a:rPr>
              <a:t>怎么用：</a:t>
            </a:r>
            <a:endParaRPr lang="en-US" altLang="zh-CN" b="1" dirty="0">
              <a:solidFill>
                <a:srgbClr val="000066"/>
              </a:solidFill>
            </a:endParaRPr>
          </a:p>
          <a:p>
            <a:r>
              <a:rPr lang="zh-CN" altLang="en-US" b="1" dirty="0">
                <a:solidFill>
                  <a:srgbClr val="000066"/>
                </a:solidFill>
              </a:rPr>
              <a:t>    使用定时器的方法比较简单，通常告诉</a:t>
            </a:r>
            <a:r>
              <a:rPr lang="en-US" altLang="zh-CN" b="1" dirty="0">
                <a:solidFill>
                  <a:srgbClr val="000066"/>
                </a:solidFill>
              </a:rPr>
              <a:t>WINDOWS</a:t>
            </a:r>
            <a:r>
              <a:rPr lang="zh-CN" altLang="en-US" b="1" dirty="0">
                <a:solidFill>
                  <a:srgbClr val="000066"/>
                </a:solidFill>
              </a:rPr>
              <a:t>一个时间间隔，然后</a:t>
            </a:r>
            <a:r>
              <a:rPr lang="en-US" altLang="zh-CN" b="1" dirty="0">
                <a:solidFill>
                  <a:srgbClr val="000066"/>
                </a:solidFill>
              </a:rPr>
              <a:t>WINDOWS</a:t>
            </a:r>
            <a:r>
              <a:rPr lang="zh-CN" altLang="en-US" b="1" dirty="0">
                <a:solidFill>
                  <a:srgbClr val="000066"/>
                </a:solidFill>
              </a:rPr>
              <a:t>以此时间间隔周期性触发程序。通常有两种方法来实现：发送</a:t>
            </a:r>
            <a:r>
              <a:rPr lang="en-US" altLang="zh-CN" b="1" dirty="0">
                <a:solidFill>
                  <a:srgbClr val="000066"/>
                </a:solidFill>
              </a:rPr>
              <a:t>WM_TIMER</a:t>
            </a:r>
            <a:r>
              <a:rPr lang="zh-CN" altLang="en-US" b="1" dirty="0">
                <a:solidFill>
                  <a:srgbClr val="000066"/>
                </a:solidFill>
              </a:rPr>
              <a:t>消息和调用应用程序定义的回调函数</a:t>
            </a:r>
            <a:r>
              <a:rPr lang="en-US" altLang="zh-CN" b="1" dirty="0">
                <a:solidFill>
                  <a:srgbClr val="000066"/>
                </a:solidFill>
              </a:rPr>
              <a:t>(MFC</a:t>
            </a:r>
            <a:r>
              <a:rPr lang="zh-CN" altLang="en-US" b="1" dirty="0">
                <a:solidFill>
                  <a:srgbClr val="000066"/>
                </a:solidFill>
              </a:rPr>
              <a:t>中使用</a:t>
            </a:r>
            <a:r>
              <a:rPr lang="en-US" altLang="zh-CN" b="1" dirty="0">
                <a:solidFill>
                  <a:srgbClr val="000066"/>
                </a:solidFill>
              </a:rPr>
              <a:t>)</a:t>
            </a:r>
            <a:r>
              <a:rPr lang="zh-CN" altLang="en-US" b="1" dirty="0">
                <a:solidFill>
                  <a:srgbClr val="000066"/>
                </a:solidFill>
              </a:rPr>
              <a:t>。</a:t>
            </a:r>
          </a:p>
          <a:p>
            <a:r>
              <a:rPr lang="en-US" altLang="zh-CN" b="1" dirty="0">
                <a:solidFill>
                  <a:srgbClr val="6600CC"/>
                </a:solidFill>
              </a:rPr>
              <a:t>(3)</a:t>
            </a:r>
            <a:r>
              <a:rPr lang="zh-CN" altLang="en-US" b="1" dirty="0">
                <a:solidFill>
                  <a:srgbClr val="6600CC"/>
                </a:solidFill>
              </a:rPr>
              <a:t>如何用</a:t>
            </a:r>
            <a:r>
              <a:rPr lang="en-US" altLang="zh-CN" b="1" dirty="0">
                <a:solidFill>
                  <a:srgbClr val="6600CC"/>
                </a:solidFill>
              </a:rPr>
              <a:t>WM_TIMER</a:t>
            </a:r>
            <a:r>
              <a:rPr lang="zh-CN" altLang="en-US" b="1" dirty="0">
                <a:solidFill>
                  <a:srgbClr val="6600CC"/>
                </a:solidFill>
              </a:rPr>
              <a:t>来设置定时器</a:t>
            </a:r>
            <a:r>
              <a:rPr lang="en-US" altLang="zh-CN" b="1" dirty="0">
                <a:solidFill>
                  <a:srgbClr val="6600CC"/>
                </a:solidFill>
              </a:rPr>
              <a:t>?</a:t>
            </a:r>
            <a:endParaRPr lang="zh-CN" altLang="en-US" b="1" dirty="0">
              <a:solidFill>
                <a:srgbClr val="6600CC"/>
              </a:solidFill>
            </a:endParaRPr>
          </a:p>
          <a:p>
            <a:r>
              <a:rPr lang="zh-CN" altLang="en-US" b="1" dirty="0"/>
              <a:t>   先请看</a:t>
            </a:r>
            <a:r>
              <a:rPr lang="en-US" altLang="zh-CN" b="1" dirty="0" err="1"/>
              <a:t>SetTimer</a:t>
            </a:r>
            <a:r>
              <a:rPr lang="zh-CN" altLang="en-US" b="1" dirty="0"/>
              <a:t>这个</a:t>
            </a:r>
            <a:r>
              <a:rPr lang="en-US" altLang="zh-CN" b="1" dirty="0"/>
              <a:t>API</a:t>
            </a:r>
            <a:r>
              <a:rPr lang="zh-CN" altLang="en-US" b="1" dirty="0"/>
              <a:t>函数的原型</a:t>
            </a:r>
          </a:p>
          <a:p>
            <a:r>
              <a:rPr lang="en-US" altLang="zh-CN" sz="2000" b="1" dirty="0"/>
              <a:t>UINT_PTR </a:t>
            </a:r>
            <a:r>
              <a:rPr lang="en-US" altLang="zh-CN" sz="2000" b="1" dirty="0" err="1"/>
              <a:t>SetTimer</a:t>
            </a:r>
            <a:r>
              <a:rPr lang="en-US" altLang="zh-CN" sz="2000" b="1" dirty="0"/>
              <a:t>(</a:t>
            </a:r>
          </a:p>
          <a:p>
            <a:r>
              <a:rPr lang="en-US" altLang="zh-CN" sz="2000" b="1" dirty="0"/>
              <a:t>  HWND </a:t>
            </a:r>
            <a:r>
              <a:rPr lang="en-US" altLang="zh-CN" sz="2000" b="1" dirty="0" err="1"/>
              <a:t>hWnd</a:t>
            </a:r>
            <a:r>
              <a:rPr lang="en-US" altLang="zh-CN" sz="2000" b="1" dirty="0"/>
              <a:t>, 		// </a:t>
            </a:r>
            <a:r>
              <a:rPr lang="zh-CN" altLang="en-US" sz="2000" b="1" dirty="0"/>
              <a:t>窗口句柄</a:t>
            </a:r>
          </a:p>
          <a:p>
            <a:r>
              <a:rPr lang="zh-CN" altLang="en-US" sz="2000" b="1" dirty="0"/>
              <a:t>  </a:t>
            </a:r>
            <a:r>
              <a:rPr lang="en-US" altLang="zh-CN" sz="2000" b="1" dirty="0"/>
              <a:t>UINT_PTR </a:t>
            </a:r>
            <a:r>
              <a:rPr lang="en-US" altLang="zh-CN" sz="2000" b="1" dirty="0" err="1"/>
              <a:t>nIDEvent</a:t>
            </a:r>
            <a:r>
              <a:rPr lang="en-US" altLang="zh-CN" sz="2000" b="1" dirty="0"/>
              <a:t>,	// </a:t>
            </a:r>
            <a:r>
              <a:rPr lang="zh-CN" altLang="en-US" sz="1800" b="1" dirty="0"/>
              <a:t>定时器</a:t>
            </a:r>
            <a:r>
              <a:rPr lang="en-US" altLang="zh-CN" sz="1800" b="1" dirty="0"/>
              <a:t>ID</a:t>
            </a:r>
            <a:r>
              <a:rPr lang="zh-CN" altLang="en-US" sz="1800" b="1" dirty="0"/>
              <a:t>，多个定时器时，可以通过该</a:t>
            </a:r>
            <a:r>
              <a:rPr lang="en-US" altLang="zh-CN" sz="1800" b="1" dirty="0"/>
              <a:t>ID</a:t>
            </a:r>
            <a:r>
              <a:rPr lang="zh-CN" altLang="en-US" sz="1800" b="1" dirty="0"/>
              <a:t>判断是哪个定时器</a:t>
            </a:r>
          </a:p>
          <a:p>
            <a:r>
              <a:rPr lang="zh-CN" altLang="en-US" sz="2000" b="1" dirty="0"/>
              <a:t>  </a:t>
            </a:r>
            <a:r>
              <a:rPr lang="en-US" altLang="zh-CN" sz="2000" b="1" dirty="0"/>
              <a:t>UINT </a:t>
            </a:r>
            <a:r>
              <a:rPr lang="en-US" altLang="zh-CN" sz="2000" b="1" dirty="0" err="1"/>
              <a:t>uElapse</a:t>
            </a:r>
            <a:r>
              <a:rPr lang="en-US" altLang="zh-CN" sz="2000" b="1" dirty="0"/>
              <a:t>, 		// </a:t>
            </a:r>
            <a:r>
              <a:rPr lang="zh-CN" altLang="en-US" sz="2000" b="1" dirty="0"/>
              <a:t>时间间隔</a:t>
            </a:r>
            <a:r>
              <a:rPr lang="en-US" altLang="zh-CN" sz="2000" b="1" dirty="0"/>
              <a:t>,</a:t>
            </a:r>
            <a:r>
              <a:rPr lang="zh-CN" altLang="en-US" sz="2000" b="1" dirty="0"/>
              <a:t>单位为毫秒</a:t>
            </a:r>
          </a:p>
          <a:p>
            <a:r>
              <a:rPr lang="zh-CN" altLang="en-US" sz="2000" b="1" dirty="0"/>
              <a:t>  </a:t>
            </a:r>
            <a:r>
              <a:rPr lang="en-US" altLang="zh-CN" sz="2000" b="1" dirty="0"/>
              <a:t>TIMERPROC </a:t>
            </a:r>
            <a:r>
              <a:rPr lang="en-US" altLang="zh-CN" sz="2000" b="1" dirty="0" err="1"/>
              <a:t>lpTimerFunc</a:t>
            </a:r>
            <a:r>
              <a:rPr lang="en-US" altLang="zh-CN" sz="2000" b="1" dirty="0"/>
              <a:t> // </a:t>
            </a:r>
            <a:r>
              <a:rPr lang="zh-CN" altLang="en-US" sz="2000" b="1" dirty="0"/>
              <a:t>回调函数</a:t>
            </a:r>
            <a:r>
              <a:rPr lang="en-US" altLang="zh-CN" sz="2000" b="1" dirty="0"/>
              <a:t>(</a:t>
            </a:r>
            <a:r>
              <a:rPr lang="zh-CN" altLang="en-US" sz="2000" b="1" dirty="0"/>
              <a:t>系统默认是</a:t>
            </a:r>
            <a:r>
              <a:rPr lang="en-US" altLang="zh-CN" sz="2000" b="1" dirty="0" err="1"/>
              <a:t>OnTime</a:t>
            </a:r>
            <a:r>
              <a:rPr lang="zh-CN" altLang="en-US" sz="2000" b="1" dirty="0"/>
              <a:t>函数，</a:t>
            </a:r>
            <a:r>
              <a:rPr lang="en-US" altLang="zh-CN" sz="2000" b="1" dirty="0"/>
              <a:t>MFC</a:t>
            </a:r>
            <a:r>
              <a:rPr lang="zh-CN" altLang="en-US" sz="2000" b="1"/>
              <a:t>中设置</a:t>
            </a:r>
            <a:r>
              <a:rPr lang="en-US" altLang="zh-CN" sz="2000" b="1" dirty="0"/>
              <a:t>)</a:t>
            </a:r>
            <a:endParaRPr lang="zh-CN" altLang="en-US" sz="2000" b="1" dirty="0"/>
          </a:p>
          <a:p>
            <a:r>
              <a:rPr lang="en-US" altLang="zh-CN" sz="2000" b="1" dirty="0"/>
              <a:t>);</a:t>
            </a:r>
          </a:p>
          <a:p>
            <a:r>
              <a:rPr lang="zh-CN" altLang="en-US" b="1" dirty="0"/>
              <a:t>例如</a:t>
            </a:r>
          </a:p>
          <a:p>
            <a:r>
              <a:rPr lang="en-US" altLang="zh-CN" b="1" dirty="0" err="1"/>
              <a:t>SetTimer</a:t>
            </a:r>
            <a:r>
              <a:rPr lang="en-US" altLang="zh-CN" b="1" dirty="0"/>
              <a:t>(m_hWnd,1,1000,NULL); //</a:t>
            </a:r>
            <a:r>
              <a:rPr lang="zh-CN" altLang="en-US" b="1" dirty="0"/>
              <a:t>一个</a:t>
            </a:r>
            <a:r>
              <a:rPr lang="en-US" altLang="zh-CN" b="1" dirty="0"/>
              <a:t>1</a:t>
            </a:r>
            <a:r>
              <a:rPr lang="zh-CN" altLang="en-US" b="1" dirty="0"/>
              <a:t>秒触发一次的定时器</a:t>
            </a:r>
          </a:p>
        </p:txBody>
      </p:sp>
    </p:spTree>
    <p:extLst>
      <p:ext uri="{BB962C8B-B14F-4D97-AF65-F5344CB8AC3E}">
        <p14:creationId xmlns:p14="http://schemas.microsoft.com/office/powerpoint/2010/main" val="3220881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466" y="225216"/>
            <a:ext cx="9649071" cy="5940088"/>
          </a:xfrm>
          <a:prstGeom prst="rect">
            <a:avLst/>
          </a:prstGeom>
          <a:noFill/>
        </p:spPr>
        <p:txBody>
          <a:bodyPr wrap="square" rtlCol="0">
            <a:spAutoFit/>
          </a:bodyPr>
          <a:lstStyle/>
          <a:p>
            <a:r>
              <a:rPr lang="en-US" altLang="zh-CN" dirty="0"/>
              <a:t>#include &lt;</a:t>
            </a:r>
            <a:r>
              <a:rPr lang="en-US" altLang="zh-CN" dirty="0" err="1"/>
              <a:t>windows.h</a:t>
            </a:r>
            <a:r>
              <a:rPr lang="en-US" altLang="zh-CN" dirty="0"/>
              <a:t>&gt;</a:t>
            </a:r>
          </a:p>
          <a:p>
            <a:r>
              <a:rPr lang="en-US" altLang="zh-CN" dirty="0" smtClean="0"/>
              <a:t>#</a:t>
            </a:r>
            <a:r>
              <a:rPr lang="en-US" altLang="zh-CN" dirty="0"/>
              <a:t>include &lt;</a:t>
            </a:r>
            <a:r>
              <a:rPr lang="en-US" altLang="zh-CN" dirty="0" err="1"/>
              <a:t>math.h</a:t>
            </a:r>
            <a:r>
              <a:rPr lang="en-US" altLang="zh-CN" dirty="0"/>
              <a:t>&gt;</a:t>
            </a:r>
          </a:p>
          <a:p>
            <a:r>
              <a:rPr lang="en-US" altLang="zh-CN" dirty="0"/>
              <a:t>#define ID_TIMER 1		//</a:t>
            </a:r>
            <a:r>
              <a:rPr lang="zh-CN" altLang="en-US" dirty="0"/>
              <a:t>定时器的标识位</a:t>
            </a:r>
          </a:p>
          <a:p>
            <a:r>
              <a:rPr lang="en-US" altLang="zh-CN" dirty="0"/>
              <a:t>#define TIMELIM  50  	//</a:t>
            </a:r>
            <a:r>
              <a:rPr lang="zh-CN" altLang="en-US" dirty="0"/>
              <a:t>练习时间为</a:t>
            </a:r>
            <a:r>
              <a:rPr lang="en-US" altLang="zh-CN" dirty="0"/>
              <a:t>50×200</a:t>
            </a:r>
            <a:r>
              <a:rPr lang="zh-CN" altLang="en-US" dirty="0"/>
              <a:t>＝</a:t>
            </a:r>
            <a:r>
              <a:rPr lang="en-US" altLang="zh-CN" dirty="0"/>
              <a:t>10000ms</a:t>
            </a:r>
            <a:r>
              <a:rPr lang="zh-CN" altLang="en-US" dirty="0"/>
              <a:t>，即为</a:t>
            </a:r>
            <a:r>
              <a:rPr lang="en-US" altLang="zh-CN" dirty="0"/>
              <a:t>10</a:t>
            </a:r>
            <a:r>
              <a:rPr lang="zh-CN" altLang="en-US" dirty="0"/>
              <a:t>秒</a:t>
            </a:r>
          </a:p>
          <a:p>
            <a:r>
              <a:rPr lang="en-US" altLang="zh-CN" dirty="0"/>
              <a:t>char Location[30][10];	//</a:t>
            </a:r>
            <a:r>
              <a:rPr lang="zh-CN" altLang="en-US" dirty="0"/>
              <a:t>位置数组</a:t>
            </a:r>
          </a:p>
          <a:p>
            <a:r>
              <a:rPr lang="en-US" altLang="zh-CN" dirty="0" err="1"/>
              <a:t>int</a:t>
            </a:r>
            <a:r>
              <a:rPr lang="en-US" altLang="zh-CN" dirty="0"/>
              <a:t> </a:t>
            </a:r>
            <a:r>
              <a:rPr lang="en-US" altLang="zh-CN" dirty="0" err="1"/>
              <a:t>i,j,k</a:t>
            </a:r>
            <a:r>
              <a:rPr lang="en-US" altLang="zh-CN" dirty="0"/>
              <a:t>;</a:t>
            </a:r>
          </a:p>
          <a:p>
            <a:r>
              <a:rPr lang="en-US" altLang="zh-CN" dirty="0" err="1">
                <a:solidFill>
                  <a:srgbClr val="FF0000"/>
                </a:solidFill>
              </a:rPr>
              <a:t>int</a:t>
            </a:r>
            <a:r>
              <a:rPr lang="en-US" altLang="zh-CN" dirty="0">
                <a:solidFill>
                  <a:srgbClr val="FF0000"/>
                </a:solidFill>
              </a:rPr>
              <a:t> </a:t>
            </a:r>
            <a:r>
              <a:rPr lang="en-US" altLang="zh-CN" dirty="0" err="1">
                <a:solidFill>
                  <a:srgbClr val="FF0000"/>
                </a:solidFill>
              </a:rPr>
              <a:t>inscount</a:t>
            </a:r>
            <a:r>
              <a:rPr lang="en-US" altLang="zh-CN" dirty="0">
                <a:solidFill>
                  <a:srgbClr val="FF0000"/>
                </a:solidFill>
              </a:rPr>
              <a:t>=0,		//</a:t>
            </a:r>
            <a:r>
              <a:rPr lang="zh-CN" altLang="en-US" dirty="0">
                <a:solidFill>
                  <a:srgbClr val="FF0000"/>
                </a:solidFill>
              </a:rPr>
              <a:t>总个数</a:t>
            </a:r>
          </a:p>
          <a:p>
            <a:r>
              <a:rPr lang="en-US" altLang="zh-CN" dirty="0">
                <a:solidFill>
                  <a:srgbClr val="FF0000"/>
                </a:solidFill>
              </a:rPr>
              <a:t>hit=0,				//</a:t>
            </a:r>
            <a:r>
              <a:rPr lang="zh-CN" altLang="en-US" dirty="0">
                <a:solidFill>
                  <a:srgbClr val="FF0000"/>
                </a:solidFill>
              </a:rPr>
              <a:t>击中个数</a:t>
            </a:r>
          </a:p>
          <a:p>
            <a:r>
              <a:rPr lang="en-US" altLang="zh-CN" dirty="0">
                <a:solidFill>
                  <a:srgbClr val="FF0000"/>
                </a:solidFill>
              </a:rPr>
              <a:t>miss=0,			//</a:t>
            </a:r>
            <a:r>
              <a:rPr lang="zh-CN" altLang="en-US" dirty="0">
                <a:solidFill>
                  <a:srgbClr val="FF0000"/>
                </a:solidFill>
              </a:rPr>
              <a:t>未击中个数</a:t>
            </a:r>
          </a:p>
          <a:p>
            <a:r>
              <a:rPr lang="en-US" altLang="zh-CN" dirty="0">
                <a:solidFill>
                  <a:srgbClr val="FF0000"/>
                </a:solidFill>
              </a:rPr>
              <a:t>timer=0;			//</a:t>
            </a:r>
            <a:r>
              <a:rPr lang="zh-CN" altLang="en-US" dirty="0">
                <a:solidFill>
                  <a:srgbClr val="FF0000"/>
                </a:solidFill>
              </a:rPr>
              <a:t>时间</a:t>
            </a:r>
          </a:p>
          <a:p>
            <a:r>
              <a:rPr lang="en-US" altLang="zh-CN" sz="2000" dirty="0"/>
              <a:t>long WINAPI </a:t>
            </a:r>
            <a:r>
              <a:rPr lang="en-US" altLang="zh-CN" sz="2000" dirty="0" err="1"/>
              <a:t>WndProc</a:t>
            </a:r>
            <a:r>
              <a:rPr lang="en-US" altLang="zh-CN" sz="2000" dirty="0"/>
              <a:t>(HWND </a:t>
            </a:r>
            <a:r>
              <a:rPr lang="en-US" altLang="zh-CN" sz="2000" dirty="0" err="1"/>
              <a:t>hWnd,UINT</a:t>
            </a:r>
            <a:r>
              <a:rPr lang="en-US" altLang="zh-CN" sz="2000" dirty="0"/>
              <a:t> </a:t>
            </a:r>
            <a:r>
              <a:rPr lang="en-US" altLang="zh-CN" sz="2000" dirty="0" err="1"/>
              <a:t>iMessage,UINT</a:t>
            </a:r>
            <a:r>
              <a:rPr lang="en-US" altLang="zh-CN" sz="2000" dirty="0"/>
              <a:t> </a:t>
            </a:r>
            <a:r>
              <a:rPr lang="en-US" altLang="zh-CN" sz="2000" dirty="0" err="1"/>
              <a:t>wParam,LONG</a:t>
            </a:r>
            <a:r>
              <a:rPr lang="en-US" altLang="zh-CN" sz="2000" dirty="0"/>
              <a:t> </a:t>
            </a:r>
            <a:r>
              <a:rPr lang="en-US" altLang="zh-CN" sz="2000" dirty="0" err="1"/>
              <a:t>lParam</a:t>
            </a:r>
            <a:r>
              <a:rPr lang="en-US" altLang="zh-CN" sz="2000" dirty="0"/>
              <a:t>);</a:t>
            </a:r>
            <a:endParaRPr lang="zh-CN" altLang="en-US" sz="2000" dirty="0"/>
          </a:p>
          <a:p>
            <a:r>
              <a:rPr lang="en-US" altLang="zh-CN" dirty="0"/>
              <a:t>BOOL </a:t>
            </a:r>
            <a:r>
              <a:rPr lang="en-US" altLang="zh-CN" dirty="0" err="1"/>
              <a:t>InitWindowsClass</a:t>
            </a:r>
            <a:r>
              <a:rPr lang="en-US" altLang="zh-CN" dirty="0"/>
              <a:t>(HINSTANCE </a:t>
            </a:r>
            <a:r>
              <a:rPr lang="en-US" altLang="zh-CN" dirty="0" err="1"/>
              <a:t>hInstance</a:t>
            </a:r>
            <a:r>
              <a:rPr lang="en-US" altLang="zh-CN" dirty="0"/>
              <a:t>);</a:t>
            </a:r>
            <a:endParaRPr lang="zh-CN" altLang="en-US" dirty="0"/>
          </a:p>
          <a:p>
            <a:r>
              <a:rPr lang="en-US" altLang="zh-CN" dirty="0"/>
              <a:t>BOOL </a:t>
            </a:r>
            <a:r>
              <a:rPr lang="en-US" altLang="zh-CN" dirty="0" err="1"/>
              <a:t>InitWindows</a:t>
            </a:r>
            <a:r>
              <a:rPr lang="en-US" altLang="zh-CN" dirty="0"/>
              <a:t>(HINSTANCE </a:t>
            </a:r>
            <a:r>
              <a:rPr lang="en-US" altLang="zh-CN" dirty="0" err="1"/>
              <a:t>hInstance</a:t>
            </a:r>
            <a:r>
              <a:rPr lang="en-US" altLang="zh-CN" dirty="0"/>
              <a:t>, </a:t>
            </a:r>
            <a:r>
              <a:rPr lang="en-US" altLang="zh-CN" dirty="0" err="1"/>
              <a:t>int</a:t>
            </a:r>
            <a:r>
              <a:rPr lang="en-US" altLang="zh-CN" dirty="0"/>
              <a:t> </a:t>
            </a:r>
            <a:r>
              <a:rPr lang="en-US" altLang="zh-CN" dirty="0" err="1"/>
              <a:t>nCmdShow</a:t>
            </a:r>
            <a:r>
              <a:rPr lang="en-US" altLang="zh-CN" dirty="0"/>
              <a:t>);</a:t>
            </a:r>
            <a:endParaRPr lang="zh-CN" altLang="en-US" dirty="0"/>
          </a:p>
          <a:p>
            <a:r>
              <a:rPr lang="en-US" altLang="zh-CN" dirty="0"/>
              <a:t>HFONT </a:t>
            </a:r>
            <a:r>
              <a:rPr lang="en-US" altLang="zh-CN" dirty="0" err="1"/>
              <a:t>CreateFont</a:t>
            </a:r>
            <a:r>
              <a:rPr lang="en-US" altLang="zh-CN" dirty="0"/>
              <a:t>(HDC </a:t>
            </a:r>
            <a:r>
              <a:rPr lang="en-US" altLang="zh-CN" dirty="0" err="1"/>
              <a:t>hDC,int</a:t>
            </a:r>
            <a:r>
              <a:rPr lang="en-US" altLang="zh-CN" dirty="0"/>
              <a:t> </a:t>
            </a:r>
            <a:r>
              <a:rPr lang="en-US" altLang="zh-CN" dirty="0" err="1"/>
              <a:t>nCharHeight,int</a:t>
            </a:r>
            <a:r>
              <a:rPr lang="en-US" altLang="zh-CN" dirty="0"/>
              <a:t> </a:t>
            </a:r>
            <a:r>
              <a:rPr lang="en-US" altLang="zh-CN" dirty="0" err="1"/>
              <a:t>nCharWidth</a:t>
            </a:r>
            <a:r>
              <a:rPr lang="en-US" altLang="zh-CN" dirty="0"/>
              <a:t>);</a:t>
            </a:r>
            <a:endParaRPr lang="zh-CN" altLang="en-US" dirty="0"/>
          </a:p>
          <a:p>
            <a:r>
              <a:rPr lang="en-US" altLang="zh-CN" dirty="0"/>
              <a:t>HWND </a:t>
            </a:r>
            <a:r>
              <a:rPr lang="en-US" altLang="zh-CN" dirty="0" err="1"/>
              <a:t>hWndMain</a:t>
            </a:r>
            <a:r>
              <a:rPr lang="en-US" altLang="zh-CN" dirty="0"/>
              <a:t>;		//</a:t>
            </a:r>
            <a:r>
              <a:rPr lang="zh-CN" altLang="en-US" dirty="0"/>
              <a:t>定义窗口句柄</a:t>
            </a:r>
            <a:r>
              <a:rPr lang="en-US" altLang="zh-CN" dirty="0"/>
              <a:t>.</a:t>
            </a:r>
            <a:endParaRPr lang="zh-CN" altLang="en-US" dirty="0"/>
          </a:p>
          <a:p>
            <a:r>
              <a:rPr lang="en-US" altLang="zh-CN" dirty="0"/>
              <a:t>BOOL flag=FALSE;</a:t>
            </a:r>
          </a:p>
        </p:txBody>
      </p:sp>
    </p:spTree>
    <p:extLst>
      <p:ext uri="{BB962C8B-B14F-4D97-AF65-F5344CB8AC3E}">
        <p14:creationId xmlns:p14="http://schemas.microsoft.com/office/powerpoint/2010/main" val="411257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466" y="116632"/>
            <a:ext cx="9649071" cy="6617196"/>
          </a:xfrm>
          <a:prstGeom prst="rect">
            <a:avLst/>
          </a:prstGeom>
          <a:noFill/>
        </p:spPr>
        <p:txBody>
          <a:bodyPr wrap="square" rtlCol="0">
            <a:spAutoFit/>
          </a:bodyPr>
          <a:lstStyle/>
          <a:p>
            <a:r>
              <a:rPr lang="en-US" altLang="zh-CN" sz="1600" dirty="0" err="1"/>
              <a:t>int</a:t>
            </a:r>
            <a:r>
              <a:rPr lang="en-US" altLang="zh-CN" sz="1600" dirty="0"/>
              <a:t> WINAPI </a:t>
            </a:r>
            <a:r>
              <a:rPr lang="en-US" altLang="zh-CN" sz="1600" dirty="0" err="1"/>
              <a:t>WinMain</a:t>
            </a:r>
            <a:r>
              <a:rPr lang="en-US" altLang="zh-CN" sz="1600" dirty="0"/>
              <a:t>(HINSTANCE </a:t>
            </a:r>
            <a:r>
              <a:rPr lang="en-US" altLang="zh-CN" sz="1600" dirty="0" err="1"/>
              <a:t>hInstance,HINSTANCE</a:t>
            </a:r>
            <a:r>
              <a:rPr lang="en-US" altLang="zh-CN" sz="1600" dirty="0"/>
              <a:t> </a:t>
            </a:r>
            <a:r>
              <a:rPr lang="en-US" altLang="zh-CN" sz="1600" dirty="0" err="1"/>
              <a:t>hPrevInstance,LPSTR</a:t>
            </a:r>
            <a:r>
              <a:rPr lang="en-US" altLang="zh-CN" sz="1600" dirty="0"/>
              <a:t> </a:t>
            </a:r>
            <a:r>
              <a:rPr lang="en-US" altLang="zh-CN" sz="1600" dirty="0" err="1"/>
              <a:t>lpCmdLine,int</a:t>
            </a:r>
            <a:r>
              <a:rPr lang="en-US" altLang="zh-CN" sz="1600" dirty="0"/>
              <a:t> </a:t>
            </a:r>
            <a:r>
              <a:rPr lang="en-US" altLang="zh-CN" sz="1600" dirty="0" err="1"/>
              <a:t>nCmdShow</a:t>
            </a:r>
            <a:r>
              <a:rPr lang="en-US" altLang="zh-CN" sz="1600" dirty="0"/>
              <a:t>)</a:t>
            </a:r>
          </a:p>
          <a:p>
            <a:r>
              <a:rPr lang="en-US" altLang="zh-CN" dirty="0"/>
              <a:t>{</a:t>
            </a:r>
          </a:p>
          <a:p>
            <a:r>
              <a:rPr lang="en-US" altLang="zh-CN" dirty="0"/>
              <a:t>MSG Message;</a:t>
            </a:r>
          </a:p>
          <a:p>
            <a:r>
              <a:rPr lang="en-US" altLang="zh-CN" dirty="0">
                <a:solidFill>
                  <a:srgbClr val="0070C0"/>
                </a:solidFill>
              </a:rPr>
              <a:t>for (</a:t>
            </a:r>
            <a:r>
              <a:rPr lang="en-US" altLang="zh-CN" dirty="0" err="1">
                <a:solidFill>
                  <a:srgbClr val="0070C0"/>
                </a:solidFill>
              </a:rPr>
              <a:t>i</a:t>
            </a:r>
            <a:r>
              <a:rPr lang="en-US" altLang="zh-CN" dirty="0">
                <a:solidFill>
                  <a:srgbClr val="0070C0"/>
                </a:solidFill>
              </a:rPr>
              <a:t>=0;i&lt;30 ;</a:t>
            </a:r>
            <a:r>
              <a:rPr lang="en-US" altLang="zh-CN" dirty="0" err="1">
                <a:solidFill>
                  <a:srgbClr val="0070C0"/>
                </a:solidFill>
              </a:rPr>
              <a:t>i</a:t>
            </a:r>
            <a:r>
              <a:rPr lang="en-US" altLang="zh-CN" dirty="0">
                <a:solidFill>
                  <a:srgbClr val="0070C0"/>
                </a:solidFill>
              </a:rPr>
              <a:t>++ )</a:t>
            </a:r>
          </a:p>
          <a:p>
            <a:r>
              <a:rPr lang="en-US" altLang="zh-CN" dirty="0">
                <a:solidFill>
                  <a:srgbClr val="0070C0"/>
                </a:solidFill>
              </a:rPr>
              <a:t>  for (j=0;j&lt;10 ;j++ )</a:t>
            </a:r>
          </a:p>
          <a:p>
            <a:r>
              <a:rPr lang="en-US" altLang="zh-CN" dirty="0">
                <a:solidFill>
                  <a:srgbClr val="0070C0"/>
                </a:solidFill>
              </a:rPr>
              <a:t>    Location[</a:t>
            </a:r>
            <a:r>
              <a:rPr lang="en-US" altLang="zh-CN" dirty="0" err="1">
                <a:solidFill>
                  <a:srgbClr val="0070C0"/>
                </a:solidFill>
              </a:rPr>
              <a:t>i</a:t>
            </a:r>
            <a:r>
              <a:rPr lang="en-US" altLang="zh-CN" dirty="0">
                <a:solidFill>
                  <a:srgbClr val="0070C0"/>
                </a:solidFill>
              </a:rPr>
              <a:t>][j]=' ';		//</a:t>
            </a:r>
            <a:r>
              <a:rPr lang="zh-CN" altLang="en-US" dirty="0">
                <a:solidFill>
                  <a:srgbClr val="0070C0"/>
                </a:solidFill>
              </a:rPr>
              <a:t>初始化位置数组</a:t>
            </a:r>
            <a:r>
              <a:rPr lang="en-US" altLang="zh-CN" dirty="0">
                <a:solidFill>
                  <a:srgbClr val="0070C0"/>
                </a:solidFill>
              </a:rPr>
              <a:t>,</a:t>
            </a:r>
            <a:r>
              <a:rPr lang="zh-CN" altLang="en-US" dirty="0">
                <a:solidFill>
                  <a:srgbClr val="0070C0"/>
                </a:solidFill>
              </a:rPr>
              <a:t>出现字母区域置“空”</a:t>
            </a:r>
          </a:p>
          <a:p>
            <a:r>
              <a:rPr lang="en-US" altLang="zh-CN" dirty="0"/>
              <a:t>if(!</a:t>
            </a:r>
            <a:r>
              <a:rPr lang="en-US" altLang="zh-CN" dirty="0" err="1"/>
              <a:t>InitWindowsClass</a:t>
            </a:r>
            <a:r>
              <a:rPr lang="en-US" altLang="zh-CN" dirty="0"/>
              <a:t>(</a:t>
            </a:r>
            <a:r>
              <a:rPr lang="en-US" altLang="zh-CN" dirty="0" err="1"/>
              <a:t>hInstance</a:t>
            </a:r>
            <a:r>
              <a:rPr lang="en-US" altLang="zh-CN" dirty="0"/>
              <a:t>))	//</a:t>
            </a:r>
            <a:r>
              <a:rPr lang="zh-CN" altLang="en-US" dirty="0"/>
              <a:t>初始化窗口类</a:t>
            </a:r>
          </a:p>
          <a:p>
            <a:r>
              <a:rPr lang="en-US" altLang="zh-CN" dirty="0"/>
              <a:t>    return FALSE;</a:t>
            </a:r>
          </a:p>
          <a:p>
            <a:r>
              <a:rPr lang="en-US" altLang="zh-CN" dirty="0"/>
              <a:t>if(!</a:t>
            </a:r>
            <a:r>
              <a:rPr lang="en-US" altLang="zh-CN" dirty="0" err="1"/>
              <a:t>InitWindows</a:t>
            </a:r>
            <a:r>
              <a:rPr lang="en-US" altLang="zh-CN" dirty="0"/>
              <a:t>(</a:t>
            </a:r>
            <a:r>
              <a:rPr lang="en-US" altLang="zh-CN" dirty="0" err="1"/>
              <a:t>hInstance,nCmdShow</a:t>
            </a:r>
            <a:r>
              <a:rPr lang="en-US" altLang="zh-CN" dirty="0"/>
              <a:t>))	//</a:t>
            </a:r>
            <a:r>
              <a:rPr lang="zh-CN" altLang="en-US" dirty="0"/>
              <a:t>初始化窗口</a:t>
            </a:r>
          </a:p>
          <a:p>
            <a:r>
              <a:rPr lang="en-US" altLang="zh-CN" dirty="0"/>
              <a:t>    return FALSE;</a:t>
            </a:r>
          </a:p>
          <a:p>
            <a:r>
              <a:rPr lang="en-US" altLang="zh-CN" dirty="0"/>
              <a:t>while(</a:t>
            </a:r>
            <a:r>
              <a:rPr lang="en-US" altLang="zh-CN" dirty="0" err="1"/>
              <a:t>GetMessage</a:t>
            </a:r>
            <a:r>
              <a:rPr lang="en-US" altLang="zh-CN" dirty="0"/>
              <a:t>(&amp;Message,0,0,0))</a:t>
            </a:r>
          </a:p>
          <a:p>
            <a:r>
              <a:rPr lang="en-US" altLang="zh-CN" dirty="0"/>
              <a:t>{</a:t>
            </a:r>
          </a:p>
          <a:p>
            <a:r>
              <a:rPr lang="en-US" altLang="zh-CN" dirty="0"/>
              <a:t>    TranslateMessage(&amp;Message);//</a:t>
            </a:r>
            <a:r>
              <a:rPr lang="zh-CN" altLang="en-US" dirty="0"/>
              <a:t>消息循环</a:t>
            </a:r>
          </a:p>
          <a:p>
            <a:r>
              <a:rPr lang="en-US" altLang="zh-CN" dirty="0"/>
              <a:t>    </a:t>
            </a:r>
            <a:r>
              <a:rPr lang="en-US" altLang="zh-CN" dirty="0" err="1"/>
              <a:t>DispatchMessage</a:t>
            </a:r>
            <a:r>
              <a:rPr lang="en-US" altLang="zh-CN" dirty="0"/>
              <a:t>(&amp;Message);</a:t>
            </a:r>
          </a:p>
          <a:p>
            <a:r>
              <a:rPr lang="en-US" altLang="zh-CN" dirty="0"/>
              <a:t>}</a:t>
            </a:r>
          </a:p>
          <a:p>
            <a:r>
              <a:rPr lang="en-US" altLang="zh-CN" dirty="0"/>
              <a:t>return </a:t>
            </a:r>
            <a:r>
              <a:rPr lang="en-US" altLang="zh-CN" dirty="0" err="1"/>
              <a:t>Message.wParam</a:t>
            </a:r>
            <a:r>
              <a:rPr lang="en-US" altLang="zh-CN" dirty="0"/>
              <a:t>;</a:t>
            </a:r>
          </a:p>
          <a:p>
            <a:r>
              <a:rPr lang="en-US" altLang="zh-CN" dirty="0"/>
              <a:t>}</a:t>
            </a:r>
          </a:p>
          <a:p>
            <a:endParaRPr lang="zh-CN" altLang="en-US" dirty="0"/>
          </a:p>
        </p:txBody>
      </p:sp>
    </p:spTree>
    <p:extLst>
      <p:ext uri="{BB962C8B-B14F-4D97-AF65-F5344CB8AC3E}">
        <p14:creationId xmlns:p14="http://schemas.microsoft.com/office/powerpoint/2010/main" val="8457309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116634"/>
            <a:ext cx="9777536" cy="6555641"/>
          </a:xfrm>
          <a:prstGeom prst="rect">
            <a:avLst/>
          </a:prstGeom>
          <a:noFill/>
        </p:spPr>
        <p:txBody>
          <a:bodyPr wrap="square" rtlCol="0">
            <a:spAutoFit/>
          </a:bodyPr>
          <a:lstStyle/>
          <a:p>
            <a:pPr>
              <a:lnSpc>
                <a:spcPts val="2400"/>
              </a:lnSpc>
            </a:pPr>
            <a:r>
              <a:rPr lang="en-US" altLang="zh-CN" sz="2000" dirty="0"/>
              <a:t>long WINAPI </a:t>
            </a:r>
            <a:r>
              <a:rPr lang="en-US" altLang="zh-CN" sz="2000" dirty="0" err="1"/>
              <a:t>WndProc</a:t>
            </a:r>
            <a:r>
              <a:rPr lang="en-US" altLang="zh-CN" sz="2000" dirty="0"/>
              <a:t>(HWND </a:t>
            </a:r>
            <a:r>
              <a:rPr lang="en-US" altLang="zh-CN" sz="2000" dirty="0" err="1"/>
              <a:t>hWnd,UINT</a:t>
            </a:r>
            <a:r>
              <a:rPr lang="en-US" altLang="zh-CN" sz="2000" dirty="0"/>
              <a:t> </a:t>
            </a:r>
            <a:r>
              <a:rPr lang="en-US" altLang="zh-CN" sz="2000" dirty="0" err="1"/>
              <a:t>iMessage,UINT</a:t>
            </a:r>
            <a:r>
              <a:rPr lang="en-US" altLang="zh-CN" sz="2000" dirty="0"/>
              <a:t> </a:t>
            </a:r>
            <a:r>
              <a:rPr lang="en-US" altLang="zh-CN" sz="2000" dirty="0" err="1"/>
              <a:t>wParam,LONG</a:t>
            </a:r>
            <a:r>
              <a:rPr lang="en-US" altLang="zh-CN" sz="2000" dirty="0"/>
              <a:t> </a:t>
            </a:r>
            <a:r>
              <a:rPr lang="en-US" altLang="zh-CN" sz="2000" dirty="0" err="1"/>
              <a:t>lParam</a:t>
            </a:r>
            <a:r>
              <a:rPr lang="en-US" altLang="zh-CN" sz="2000" dirty="0"/>
              <a:t>)</a:t>
            </a:r>
            <a:endParaRPr lang="zh-CN" altLang="en-US" sz="2000" dirty="0"/>
          </a:p>
          <a:p>
            <a:pPr>
              <a:lnSpc>
                <a:spcPts val="2400"/>
              </a:lnSpc>
            </a:pPr>
            <a:r>
              <a:rPr lang="en-US" altLang="zh-CN" dirty="0"/>
              <a:t>{</a:t>
            </a:r>
          </a:p>
          <a:p>
            <a:pPr>
              <a:lnSpc>
                <a:spcPts val="2400"/>
              </a:lnSpc>
            </a:pPr>
            <a:r>
              <a:rPr lang="en-US" altLang="zh-CN" dirty="0"/>
              <a:t>  HDC</a:t>
            </a:r>
            <a:r>
              <a:rPr lang="zh-CN" altLang="en-US" dirty="0"/>
              <a:t> </a:t>
            </a:r>
            <a:r>
              <a:rPr lang="en-US" altLang="zh-CN" dirty="0" err="1"/>
              <a:t>hDC</a:t>
            </a:r>
            <a:r>
              <a:rPr lang="en-US" altLang="zh-CN" dirty="0"/>
              <a:t>;				//</a:t>
            </a:r>
            <a:r>
              <a:rPr lang="zh-CN" altLang="en-US" dirty="0"/>
              <a:t>定义设备环境句柄</a:t>
            </a:r>
            <a:r>
              <a:rPr lang="en-US" altLang="zh-CN" dirty="0"/>
              <a:t>.</a:t>
            </a:r>
            <a:endParaRPr lang="zh-CN" altLang="en-US" dirty="0"/>
          </a:p>
          <a:p>
            <a:pPr>
              <a:lnSpc>
                <a:spcPts val="2400"/>
              </a:lnSpc>
            </a:pPr>
            <a:r>
              <a:rPr lang="en-US" altLang="zh-CN" dirty="0"/>
              <a:t>  HFONT </a:t>
            </a:r>
            <a:r>
              <a:rPr lang="en-US" altLang="zh-CN" dirty="0" err="1"/>
              <a:t>hF</a:t>
            </a:r>
            <a:r>
              <a:rPr lang="en-US" altLang="zh-CN" dirty="0"/>
              <a:t>;				//</a:t>
            </a:r>
            <a:r>
              <a:rPr lang="zh-CN" altLang="en-US" dirty="0"/>
              <a:t>定义字体句柄</a:t>
            </a:r>
            <a:r>
              <a:rPr lang="en-US" altLang="zh-CN" dirty="0"/>
              <a:t>.</a:t>
            </a:r>
            <a:endParaRPr lang="zh-CN" altLang="en-US" dirty="0"/>
          </a:p>
          <a:p>
            <a:pPr>
              <a:lnSpc>
                <a:spcPts val="2400"/>
              </a:lnSpc>
            </a:pPr>
            <a:r>
              <a:rPr lang="en-US" altLang="zh-CN" dirty="0"/>
              <a:t>  PAINTSTRUCT </a:t>
            </a:r>
            <a:r>
              <a:rPr lang="en-US" altLang="zh-CN" dirty="0" err="1"/>
              <a:t>ps</a:t>
            </a:r>
            <a:r>
              <a:rPr lang="en-US" altLang="zh-CN" dirty="0"/>
              <a:t>;			//</a:t>
            </a:r>
            <a:r>
              <a:rPr lang="zh-CN" altLang="en-US" dirty="0"/>
              <a:t>定义包含绘图信息的结构体变量</a:t>
            </a:r>
          </a:p>
          <a:p>
            <a:pPr>
              <a:lnSpc>
                <a:spcPts val="2400"/>
              </a:lnSpc>
            </a:pPr>
            <a:r>
              <a:rPr lang="en-US" altLang="zh-CN" dirty="0"/>
              <a:t>  </a:t>
            </a:r>
            <a:r>
              <a:rPr lang="en-US" altLang="zh-CN" dirty="0" err="1"/>
              <a:t>int</a:t>
            </a:r>
            <a:r>
              <a:rPr lang="en-US" altLang="zh-CN" dirty="0"/>
              <a:t> X=0,Y=0,m,n;</a:t>
            </a:r>
          </a:p>
          <a:p>
            <a:pPr>
              <a:lnSpc>
                <a:spcPts val="2400"/>
              </a:lnSpc>
            </a:pPr>
            <a:r>
              <a:rPr lang="en-US" altLang="zh-CN" dirty="0"/>
              <a:t>  </a:t>
            </a:r>
            <a:r>
              <a:rPr lang="en-US" altLang="zh-CN" dirty="0" err="1"/>
              <a:t>int</a:t>
            </a:r>
            <a:r>
              <a:rPr lang="en-US" altLang="zh-CN" dirty="0"/>
              <a:t> </a:t>
            </a:r>
            <a:r>
              <a:rPr lang="en-US" altLang="zh-CN" dirty="0" err="1"/>
              <a:t>nCharHeight</a:t>
            </a:r>
            <a:r>
              <a:rPr lang="en-US" altLang="zh-CN" dirty="0"/>
              <a:t>=30;</a:t>
            </a:r>
          </a:p>
          <a:p>
            <a:pPr>
              <a:lnSpc>
                <a:spcPts val="2400"/>
              </a:lnSpc>
            </a:pPr>
            <a:r>
              <a:rPr lang="en-US" altLang="zh-CN" dirty="0"/>
              <a:t>  char Hit[10],Miss[10],tout[50]="\t\</a:t>
            </a:r>
            <a:r>
              <a:rPr lang="en-US" altLang="zh-CN" dirty="0" err="1"/>
              <a:t>tHit</a:t>
            </a:r>
            <a:r>
              <a:rPr lang="en-US" altLang="zh-CN" dirty="0"/>
              <a:t>=";</a:t>
            </a:r>
          </a:p>
          <a:p>
            <a:pPr>
              <a:lnSpc>
                <a:spcPts val="2400"/>
              </a:lnSpc>
            </a:pPr>
            <a:r>
              <a:rPr lang="en-US" altLang="zh-CN" dirty="0"/>
              <a:t>  switch(</a:t>
            </a:r>
            <a:r>
              <a:rPr lang="en-US" altLang="zh-CN" dirty="0" err="1"/>
              <a:t>iMessage</a:t>
            </a:r>
            <a:r>
              <a:rPr lang="en-US" altLang="zh-CN" dirty="0"/>
              <a:t>)</a:t>
            </a:r>
          </a:p>
          <a:p>
            <a:pPr>
              <a:lnSpc>
                <a:spcPts val="2400"/>
              </a:lnSpc>
            </a:pPr>
            <a:r>
              <a:rPr lang="en-US" altLang="zh-CN" dirty="0"/>
              <a:t> {</a:t>
            </a:r>
          </a:p>
          <a:p>
            <a:pPr>
              <a:lnSpc>
                <a:spcPts val="2400"/>
              </a:lnSpc>
            </a:pPr>
            <a:r>
              <a:rPr lang="en-US" altLang="zh-CN" dirty="0"/>
              <a:t>   case WM_TIMER: </a:t>
            </a:r>
          </a:p>
          <a:p>
            <a:pPr>
              <a:lnSpc>
                <a:spcPts val="2400"/>
              </a:lnSpc>
            </a:pPr>
            <a:r>
              <a:rPr lang="en-US" altLang="zh-CN" dirty="0"/>
              <a:t>     switch (</a:t>
            </a:r>
            <a:r>
              <a:rPr lang="en-US" altLang="zh-CN" dirty="0" err="1"/>
              <a:t>wParam</a:t>
            </a:r>
            <a:r>
              <a:rPr lang="en-US" altLang="zh-CN" dirty="0"/>
              <a:t>) </a:t>
            </a:r>
          </a:p>
          <a:p>
            <a:pPr>
              <a:lnSpc>
                <a:spcPts val="2400"/>
              </a:lnSpc>
            </a:pPr>
            <a:r>
              <a:rPr lang="zh-CN" altLang="en-US" dirty="0"/>
              <a:t>    </a:t>
            </a:r>
            <a:r>
              <a:rPr lang="en-US" altLang="zh-CN" dirty="0"/>
              <a:t>{ </a:t>
            </a:r>
          </a:p>
          <a:p>
            <a:pPr>
              <a:lnSpc>
                <a:spcPts val="2400"/>
              </a:lnSpc>
            </a:pPr>
            <a:r>
              <a:rPr lang="en-US" altLang="zh-CN" dirty="0"/>
              <a:t>        case ID_TIMER:			// </a:t>
            </a:r>
            <a:r>
              <a:rPr lang="zh-CN" altLang="en-US" dirty="0"/>
              <a:t>定时器消息</a:t>
            </a:r>
          </a:p>
          <a:p>
            <a:pPr>
              <a:lnSpc>
                <a:spcPts val="2400"/>
              </a:lnSpc>
            </a:pPr>
            <a:r>
              <a:rPr lang="en-US" altLang="zh-CN" dirty="0"/>
              <a:t>	if(flag) </a:t>
            </a:r>
          </a:p>
          <a:p>
            <a:pPr>
              <a:lnSpc>
                <a:spcPts val="2400"/>
              </a:lnSpc>
            </a:pPr>
            <a:r>
              <a:rPr lang="en-US" altLang="zh-CN" dirty="0"/>
              <a:t>  	{</a:t>
            </a:r>
          </a:p>
          <a:p>
            <a:pPr>
              <a:lnSpc>
                <a:spcPts val="2400"/>
              </a:lnSpc>
            </a:pPr>
            <a:r>
              <a:rPr lang="en-US" altLang="zh-CN" dirty="0"/>
              <a:t> 	timer++;</a:t>
            </a:r>
          </a:p>
          <a:p>
            <a:pPr>
              <a:lnSpc>
                <a:spcPts val="2400"/>
              </a:lnSpc>
            </a:pPr>
            <a:r>
              <a:rPr lang="en-US" altLang="zh-CN" dirty="0"/>
              <a:t>	if(</a:t>
            </a:r>
            <a:r>
              <a:rPr lang="en-US" altLang="zh-CN" dirty="0" err="1"/>
              <a:t>inscount</a:t>
            </a:r>
            <a:r>
              <a:rPr lang="en-US" altLang="zh-CN"/>
              <a:t>&lt;30</a:t>
            </a:r>
            <a:r>
              <a:rPr lang="en-US" altLang="zh-CN" dirty="0"/>
              <a:t>)</a:t>
            </a:r>
          </a:p>
          <a:p>
            <a:pPr>
              <a:lnSpc>
                <a:spcPts val="2400"/>
              </a:lnSpc>
            </a:pPr>
            <a:r>
              <a:rPr lang="en-US" altLang="zh-CN" dirty="0"/>
              <a:t>	 {Location[29][rand()%10]=rand()%26+65;//</a:t>
            </a:r>
            <a:r>
              <a:rPr lang="zh-CN" altLang="en-US" dirty="0"/>
              <a:t>随机产生字母及其位置</a:t>
            </a:r>
            <a:endParaRPr lang="en-US" altLang="zh-CN" dirty="0"/>
          </a:p>
          <a:p>
            <a:pPr>
              <a:lnSpc>
                <a:spcPts val="2400"/>
              </a:lnSpc>
            </a:pPr>
            <a:r>
              <a:rPr lang="en-US" altLang="zh-CN" dirty="0"/>
              <a:t>	   </a:t>
            </a:r>
            <a:r>
              <a:rPr lang="en-US" altLang="zh-CN" dirty="0" err="1"/>
              <a:t>inscount</a:t>
            </a:r>
            <a:r>
              <a:rPr lang="en-US" altLang="zh-CN" dirty="0"/>
              <a:t>++;//</a:t>
            </a:r>
            <a:r>
              <a:rPr lang="zh-CN" altLang="en-US" dirty="0"/>
              <a:t>屏幕上所有的字母数目</a:t>
            </a:r>
          </a:p>
          <a:p>
            <a:pPr>
              <a:lnSpc>
                <a:spcPts val="2400"/>
              </a:lnSpc>
            </a:pPr>
            <a:r>
              <a:rPr lang="en-US" altLang="zh-CN" dirty="0"/>
              <a:t>	 }//</a:t>
            </a:r>
            <a:r>
              <a:rPr lang="zh-CN" altLang="en-US" dirty="0"/>
              <a:t>已经产生所有的字母数目</a:t>
            </a:r>
          </a:p>
        </p:txBody>
      </p:sp>
    </p:spTree>
    <p:extLst>
      <p:ext uri="{BB962C8B-B14F-4D97-AF65-F5344CB8AC3E}">
        <p14:creationId xmlns:p14="http://schemas.microsoft.com/office/powerpoint/2010/main" val="2497293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30200" y="2057400"/>
            <a:ext cx="1422184"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键盘消息</a:t>
            </a:r>
          </a:p>
        </p:txBody>
      </p:sp>
      <p:sp>
        <p:nvSpPr>
          <p:cNvPr id="12291" name="AutoShape 3"/>
          <p:cNvSpPr>
            <a:spLocks/>
          </p:cNvSpPr>
          <p:nvPr/>
        </p:nvSpPr>
        <p:spPr bwMode="auto">
          <a:xfrm>
            <a:off x="1898650" y="1828800"/>
            <a:ext cx="247650" cy="990600"/>
          </a:xfrm>
          <a:prstGeom prst="leftBrace">
            <a:avLst>
              <a:gd name="adj1" fmla="val 33333"/>
              <a:gd name="adj2" fmla="val 50000"/>
            </a:avLst>
          </a:prstGeom>
          <a:noFill/>
          <a:ln w="571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292" name="Text Box 4"/>
          <p:cNvSpPr txBox="1">
            <a:spLocks noChangeArrowheads="1"/>
          </p:cNvSpPr>
          <p:nvPr/>
        </p:nvSpPr>
        <p:spPr bwMode="auto">
          <a:xfrm>
            <a:off x="2228850" y="2590802"/>
            <a:ext cx="1422184"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按键消息</a:t>
            </a:r>
          </a:p>
        </p:txBody>
      </p:sp>
      <p:sp>
        <p:nvSpPr>
          <p:cNvPr id="12293" name="Text Box 5"/>
          <p:cNvSpPr txBox="1">
            <a:spLocks noChangeArrowheads="1"/>
          </p:cNvSpPr>
          <p:nvPr/>
        </p:nvSpPr>
        <p:spPr bwMode="auto">
          <a:xfrm>
            <a:off x="2228850" y="1600202"/>
            <a:ext cx="1422184"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b="1"/>
              <a:t>字符消息</a:t>
            </a:r>
          </a:p>
        </p:txBody>
      </p:sp>
      <p:sp>
        <p:nvSpPr>
          <p:cNvPr id="12294" name="AutoShape 6"/>
          <p:cNvSpPr>
            <a:spLocks noChangeArrowheads="1"/>
          </p:cNvSpPr>
          <p:nvPr/>
        </p:nvSpPr>
        <p:spPr bwMode="auto">
          <a:xfrm>
            <a:off x="247650" y="3581400"/>
            <a:ext cx="3384550" cy="990600"/>
          </a:xfrm>
          <a:prstGeom prst="wedgeRoundRectCallout">
            <a:avLst>
              <a:gd name="adj1" fmla="val 30486"/>
              <a:gd name="adj2" fmla="val -108495"/>
              <a:gd name="adj3" fmla="val 16667"/>
            </a:avLst>
          </a:prstGeom>
          <a:solidFill>
            <a:srgbClr val="FFFFCC"/>
          </a:solidFill>
          <a:ln w="9525">
            <a:solidFill>
              <a:schemeClr val="tx1"/>
            </a:solidFill>
            <a:miter lim="800000"/>
            <a:headEnd/>
            <a:tailEnd/>
          </a:ln>
        </p:spPr>
        <p:txBody>
          <a:bodyPr wrap="none" anchor="ctr"/>
          <a:lstStyle/>
          <a:p>
            <a:pPr eaLnBrk="1" hangingPunct="1"/>
            <a:r>
              <a:rPr lang="zh-CN" altLang="en-US" b="1"/>
              <a:t>按下或松开一个键时</a:t>
            </a:r>
          </a:p>
          <a:p>
            <a:pPr eaLnBrk="1" hangingPunct="1"/>
            <a:r>
              <a:rPr lang="zh-CN" altLang="en-US" b="1"/>
              <a:t>就产生了一按键消息</a:t>
            </a:r>
          </a:p>
        </p:txBody>
      </p:sp>
      <p:sp>
        <p:nvSpPr>
          <p:cNvPr id="12296" name="AutoShape 8"/>
          <p:cNvSpPr>
            <a:spLocks noChangeArrowheads="1"/>
          </p:cNvSpPr>
          <p:nvPr/>
        </p:nvSpPr>
        <p:spPr bwMode="auto">
          <a:xfrm>
            <a:off x="330200" y="228600"/>
            <a:ext cx="3797300" cy="1184275"/>
          </a:xfrm>
          <a:prstGeom prst="wedgeRoundRectCallout">
            <a:avLst>
              <a:gd name="adj1" fmla="val 21866"/>
              <a:gd name="adj2" fmla="val 69704"/>
              <a:gd name="adj3" fmla="val 16667"/>
            </a:avLst>
          </a:prstGeom>
          <a:solidFill>
            <a:srgbClr val="FFFFCC"/>
          </a:solidFill>
          <a:ln w="9525">
            <a:solidFill>
              <a:schemeClr val="tx1"/>
            </a:solidFill>
            <a:miter lim="800000"/>
            <a:headEnd/>
            <a:tailEnd/>
          </a:ln>
        </p:spPr>
        <p:txBody>
          <a:bodyPr wrap="none" anchor="ctr"/>
          <a:lstStyle/>
          <a:p>
            <a:pPr eaLnBrk="1" hangingPunct="1"/>
            <a:r>
              <a:rPr lang="zh-CN" altLang="en-US" b="1"/>
              <a:t>一个按键的组合产生了</a:t>
            </a:r>
          </a:p>
          <a:p>
            <a:pPr eaLnBrk="1" hangingPunct="1"/>
            <a:r>
              <a:rPr lang="zh-CN" altLang="en-US" b="1"/>
              <a:t>一个可以显示的字符时，</a:t>
            </a:r>
          </a:p>
          <a:p>
            <a:pPr eaLnBrk="1" hangingPunct="1"/>
            <a:r>
              <a:rPr lang="zh-CN" altLang="en-US" b="1"/>
              <a:t>就产生了一个字符消息</a:t>
            </a:r>
          </a:p>
        </p:txBody>
      </p:sp>
      <p:sp>
        <p:nvSpPr>
          <p:cNvPr id="12298" name="AutoShape 10"/>
          <p:cNvSpPr>
            <a:spLocks/>
          </p:cNvSpPr>
          <p:nvPr/>
        </p:nvSpPr>
        <p:spPr bwMode="auto">
          <a:xfrm>
            <a:off x="3879850" y="2286000"/>
            <a:ext cx="330200" cy="1066800"/>
          </a:xfrm>
          <a:prstGeom prst="leftBrace">
            <a:avLst>
              <a:gd name="adj1" fmla="val 26923"/>
              <a:gd name="adj2" fmla="val 50000"/>
            </a:avLst>
          </a:prstGeom>
          <a:noFill/>
          <a:ln w="571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299" name="Text Box 11" descr="10%"/>
          <p:cNvSpPr txBox="1">
            <a:spLocks noChangeArrowheads="1"/>
          </p:cNvSpPr>
          <p:nvPr/>
        </p:nvSpPr>
        <p:spPr bwMode="auto">
          <a:xfrm>
            <a:off x="4292600" y="3124202"/>
            <a:ext cx="2559050" cy="466725"/>
          </a:xfrm>
          <a:prstGeom prst="rect">
            <a:avLst/>
          </a:prstGeom>
          <a:pattFill prst="pct10">
            <a:fgClr>
              <a:schemeClr val="accent1"/>
            </a:fgClr>
            <a:bgClr>
              <a:srgbClr val="FFFFFF"/>
            </a:bgClr>
          </a:pattFill>
          <a:ln w="9525">
            <a:solidFill>
              <a:srgbClr val="CC0000"/>
            </a:solidFill>
            <a:miter lim="800000"/>
            <a:headEnd/>
            <a:tailEnd/>
          </a:ln>
        </p:spPr>
        <p:txBody>
          <a:bodyPr>
            <a:spAutoFit/>
          </a:bodyPr>
          <a:lstStyle/>
          <a:p>
            <a:pPr eaLnBrk="1" hangingPunct="1"/>
            <a:r>
              <a:rPr lang="zh-CN" altLang="en-US" b="1"/>
              <a:t>系统按键消息</a:t>
            </a:r>
          </a:p>
        </p:txBody>
      </p:sp>
      <p:sp>
        <p:nvSpPr>
          <p:cNvPr id="12300" name="Text Box 12" descr="10%"/>
          <p:cNvSpPr txBox="1">
            <a:spLocks noChangeArrowheads="1"/>
          </p:cNvSpPr>
          <p:nvPr/>
        </p:nvSpPr>
        <p:spPr bwMode="auto">
          <a:xfrm>
            <a:off x="4292602" y="2133602"/>
            <a:ext cx="2350323" cy="461665"/>
          </a:xfrm>
          <a:prstGeom prst="rect">
            <a:avLst/>
          </a:prstGeom>
          <a:pattFill prst="pct10">
            <a:fgClr>
              <a:schemeClr val="accent1"/>
            </a:fgClr>
            <a:bgClr>
              <a:srgbClr val="FFFFFF"/>
            </a:bgClr>
          </a:pattFill>
          <a:ln w="9525">
            <a:solidFill>
              <a:srgbClr val="CC0000"/>
            </a:solidFill>
            <a:miter lim="800000"/>
            <a:headEnd/>
            <a:tailEnd/>
          </a:ln>
        </p:spPr>
        <p:txBody>
          <a:bodyPr wrap="none">
            <a:spAutoFit/>
          </a:bodyPr>
          <a:lstStyle/>
          <a:p>
            <a:pPr eaLnBrk="1" hangingPunct="1"/>
            <a:r>
              <a:rPr lang="zh-CN" altLang="en-US" b="1"/>
              <a:t>非系统按键消息</a:t>
            </a:r>
          </a:p>
        </p:txBody>
      </p:sp>
      <p:sp>
        <p:nvSpPr>
          <p:cNvPr id="12301" name="AutoShape 13"/>
          <p:cNvSpPr>
            <a:spLocks noChangeArrowheads="1"/>
          </p:cNvSpPr>
          <p:nvPr/>
        </p:nvSpPr>
        <p:spPr bwMode="auto">
          <a:xfrm>
            <a:off x="82550" y="5105400"/>
            <a:ext cx="4292600" cy="1600200"/>
          </a:xfrm>
          <a:prstGeom prst="wedgeRoundRectCallout">
            <a:avLst>
              <a:gd name="adj1" fmla="val 76324"/>
              <a:gd name="adj2" fmla="val -146231"/>
              <a:gd name="adj3" fmla="val 16667"/>
            </a:avLst>
          </a:prstGeom>
          <a:solidFill>
            <a:schemeClr val="accent1"/>
          </a:solidFill>
          <a:ln w="9525">
            <a:solidFill>
              <a:schemeClr val="tx1"/>
            </a:solidFill>
            <a:miter lim="800000"/>
            <a:headEnd/>
            <a:tailEnd/>
          </a:ln>
        </p:spPr>
        <p:txBody>
          <a:bodyPr wrap="none" anchor="ctr"/>
          <a:lstStyle/>
          <a:p>
            <a:pPr eaLnBrk="1" hangingPunct="1"/>
            <a:r>
              <a:rPr lang="en-US" altLang="zh-CN" b="1"/>
              <a:t>Alt</a:t>
            </a:r>
            <a:r>
              <a:rPr lang="zh-CN" altLang="en-US" b="1"/>
              <a:t>键与相关输入键的组合</a:t>
            </a:r>
          </a:p>
          <a:p>
            <a:pPr eaLnBrk="1" hangingPunct="1"/>
            <a:r>
              <a:rPr lang="zh-CN" altLang="en-US" b="1"/>
              <a:t>产生的消息，这些键一般</a:t>
            </a:r>
          </a:p>
          <a:p>
            <a:pPr eaLnBrk="1" hangingPunct="1"/>
            <a:r>
              <a:rPr lang="zh-CN" altLang="en-US" b="1"/>
              <a:t>由</a:t>
            </a:r>
            <a:r>
              <a:rPr lang="en-US" altLang="zh-CN" b="1"/>
              <a:t>Windows</a:t>
            </a:r>
            <a:r>
              <a:rPr lang="zh-CN" altLang="en-US" b="1"/>
              <a:t>系统内部直接</a:t>
            </a:r>
          </a:p>
          <a:p>
            <a:pPr eaLnBrk="1" hangingPunct="1"/>
            <a:r>
              <a:rPr lang="zh-CN" altLang="en-US" b="1"/>
              <a:t>处理，应用程序不处理</a:t>
            </a:r>
          </a:p>
        </p:txBody>
      </p:sp>
      <p:sp>
        <p:nvSpPr>
          <p:cNvPr id="12303" name="AutoShape 15"/>
          <p:cNvSpPr>
            <a:spLocks noChangeArrowheads="1"/>
          </p:cNvSpPr>
          <p:nvPr/>
        </p:nvSpPr>
        <p:spPr bwMode="auto">
          <a:xfrm>
            <a:off x="4375150" y="3200400"/>
            <a:ext cx="5283200" cy="3429000"/>
          </a:xfrm>
          <a:prstGeom prst="irregularSeal2">
            <a:avLst/>
          </a:prstGeom>
          <a:solidFill>
            <a:schemeClr val="accent1"/>
          </a:solidFill>
          <a:ln w="57150">
            <a:solidFill>
              <a:srgbClr val="FF7C80"/>
            </a:solidFill>
            <a:miter lim="800000"/>
            <a:headEnd/>
            <a:tailEnd/>
          </a:ln>
        </p:spPr>
        <p:txBody>
          <a:bodyPr wrap="none" anchor="ctr"/>
          <a:lstStyle/>
          <a:p>
            <a:pPr algn="ctr" eaLnBrk="1" hangingPunct="1"/>
            <a:r>
              <a:rPr lang="zh-CN" altLang="en-US" sz="2100" b="1"/>
              <a:t>若应用程序处理了这</a:t>
            </a:r>
          </a:p>
          <a:p>
            <a:pPr algn="ctr" eaLnBrk="1" hangingPunct="1"/>
            <a:r>
              <a:rPr lang="zh-CN" altLang="en-US" sz="2100" b="1"/>
              <a:t>些系统键消息，还要调</a:t>
            </a:r>
          </a:p>
          <a:p>
            <a:pPr algn="ctr" eaLnBrk="1" hangingPunct="1"/>
            <a:r>
              <a:rPr lang="zh-CN" altLang="en-US" sz="2100" b="1"/>
              <a:t>用</a:t>
            </a:r>
            <a:r>
              <a:rPr lang="en-US" altLang="zh-CN" sz="2100" b="1">
                <a:latin typeface="宋体" panose="02010600030101010101" pitchFamily="2" charset="-122"/>
              </a:rPr>
              <a:t>DefWindowsProc()</a:t>
            </a:r>
            <a:r>
              <a:rPr lang="zh-CN" altLang="en-US" sz="2100" b="1"/>
              <a:t>函</a:t>
            </a:r>
          </a:p>
          <a:p>
            <a:pPr algn="ctr" eaLnBrk="1" hangingPunct="1"/>
            <a:r>
              <a:rPr lang="zh-CN" altLang="en-US" sz="2100" b="1"/>
              <a:t>数，以便不影响系统对</a:t>
            </a:r>
          </a:p>
          <a:p>
            <a:pPr algn="ctr" eaLnBrk="1" hangingPunct="1"/>
            <a:r>
              <a:rPr lang="zh-CN" altLang="en-US" sz="2100" b="1"/>
              <a:t>它们的处理</a:t>
            </a:r>
          </a:p>
        </p:txBody>
      </p:sp>
      <p:sp>
        <p:nvSpPr>
          <p:cNvPr id="12304" name="AutoShape 16"/>
          <p:cNvSpPr>
            <a:spLocks noChangeArrowheads="1"/>
          </p:cNvSpPr>
          <p:nvPr/>
        </p:nvSpPr>
        <p:spPr bwMode="auto">
          <a:xfrm>
            <a:off x="6686550" y="304800"/>
            <a:ext cx="2559050" cy="914400"/>
          </a:xfrm>
          <a:prstGeom prst="wedgeRoundRectCallout">
            <a:avLst>
              <a:gd name="adj1" fmla="val -94153"/>
              <a:gd name="adj2" fmla="val 149134"/>
              <a:gd name="adj3" fmla="val 16667"/>
            </a:avLst>
          </a:prstGeom>
          <a:solidFill>
            <a:schemeClr val="accent1"/>
          </a:solidFill>
          <a:ln w="9525">
            <a:solidFill>
              <a:schemeClr val="tx1"/>
            </a:solidFill>
            <a:miter lim="800000"/>
            <a:headEnd/>
            <a:tailEnd/>
          </a:ln>
        </p:spPr>
        <p:txBody>
          <a:bodyPr wrap="none" anchor="ctr"/>
          <a:lstStyle/>
          <a:p>
            <a:pPr algn="ctr" eaLnBrk="1" hangingPunct="1"/>
            <a:r>
              <a:rPr lang="zh-CN" altLang="en-US" b="1"/>
              <a:t>不使用</a:t>
            </a:r>
            <a:r>
              <a:rPr lang="en-US" altLang="zh-CN" b="1"/>
              <a:t>Alt</a:t>
            </a:r>
            <a:r>
              <a:rPr lang="zh-CN" altLang="en-US" b="1"/>
              <a:t>键组合</a:t>
            </a:r>
          </a:p>
          <a:p>
            <a:pPr algn="ctr" eaLnBrk="1" hangingPunct="1"/>
            <a:r>
              <a:rPr lang="zh-CN" altLang="en-US" b="1"/>
              <a:t>的按键消息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arn(outVertical)">
                                      <p:cBhvr>
                                        <p:cTn id="7" dur="500"/>
                                        <p:tgtEl>
                                          <p:spTgt spid="12290"/>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barn(outHorizontal)">
                                      <p:cBhvr>
                                        <p:cTn id="11" dur="500"/>
                                        <p:tgtEl>
                                          <p:spTgt spid="12291"/>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blinds(horizontal)">
                                      <p:cBhvr>
                                        <p:cTn id="15" dur="500"/>
                                        <p:tgtEl>
                                          <p:spTgt spid="12293"/>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2296"/>
                                        </p:tgtEl>
                                        <p:attrNameLst>
                                          <p:attrName>style.visibility</p:attrName>
                                        </p:attrNameLst>
                                      </p:cBhvr>
                                      <p:to>
                                        <p:strVal val="visible"/>
                                      </p:to>
                                    </p:set>
                                    <p:animEffect transition="in" filter="blinds(horizontal)">
                                      <p:cBhvr>
                                        <p:cTn id="19" dur="500"/>
                                        <p:tgtEl>
                                          <p:spTgt spid="1229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292"/>
                                        </p:tgtEl>
                                        <p:attrNameLst>
                                          <p:attrName>style.visibility</p:attrName>
                                        </p:attrNameLst>
                                      </p:cBhvr>
                                      <p:to>
                                        <p:strVal val="visible"/>
                                      </p:to>
                                    </p:set>
                                    <p:animEffect transition="in" filter="blinds(horizontal)">
                                      <p:cBhvr>
                                        <p:cTn id="24" dur="500"/>
                                        <p:tgtEl>
                                          <p:spTgt spid="12292"/>
                                        </p:tgtEl>
                                      </p:cBhvr>
                                    </p:animEffect>
                                  </p:childTnLst>
                                </p:cTn>
                              </p:par>
                            </p:childTnLst>
                          </p:cTn>
                        </p:par>
                        <p:par>
                          <p:cTn id="25" fill="hold" nodeType="afterGroup">
                            <p:stCondLst>
                              <p:cond delay="500"/>
                            </p:stCondLst>
                            <p:childTnLst>
                              <p:par>
                                <p:cTn id="26" presetID="16" presetClass="entr" presetSubtype="37" fill="hold" grpId="0" nodeType="afterEffect">
                                  <p:stCondLst>
                                    <p:cond delay="0"/>
                                  </p:stCondLst>
                                  <p:childTnLst>
                                    <p:set>
                                      <p:cBhvr>
                                        <p:cTn id="27" dur="1" fill="hold">
                                          <p:stCondLst>
                                            <p:cond delay="0"/>
                                          </p:stCondLst>
                                        </p:cTn>
                                        <p:tgtEl>
                                          <p:spTgt spid="12294"/>
                                        </p:tgtEl>
                                        <p:attrNameLst>
                                          <p:attrName>style.visibility</p:attrName>
                                        </p:attrNameLst>
                                      </p:cBhvr>
                                      <p:to>
                                        <p:strVal val="visible"/>
                                      </p:to>
                                    </p:set>
                                    <p:animEffect transition="in" filter="barn(outVertical)">
                                      <p:cBhvr>
                                        <p:cTn id="28" dur="500"/>
                                        <p:tgtEl>
                                          <p:spTgt spid="122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12298"/>
                                        </p:tgtEl>
                                        <p:attrNameLst>
                                          <p:attrName>style.visibility</p:attrName>
                                        </p:attrNameLst>
                                      </p:cBhvr>
                                      <p:to>
                                        <p:strVal val="visible"/>
                                      </p:to>
                                    </p:set>
                                    <p:animEffect transition="in" filter="barn(outHorizontal)">
                                      <p:cBhvr>
                                        <p:cTn id="33" dur="500"/>
                                        <p:tgtEl>
                                          <p:spTgt spid="12298"/>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wipe(left)">
                                      <p:cBhvr>
                                        <p:cTn id="37" dur="500"/>
                                        <p:tgtEl>
                                          <p:spTgt spid="12300"/>
                                        </p:tgtEl>
                                      </p:cBhvr>
                                    </p:animEffect>
                                  </p:childTnLst>
                                </p:cTn>
                              </p:par>
                            </p:childTnLst>
                          </p:cTn>
                        </p:par>
                        <p:par>
                          <p:cTn id="38" fill="hold" nodeType="afterGroup">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12304"/>
                                        </p:tgtEl>
                                        <p:attrNameLst>
                                          <p:attrName>style.visibility</p:attrName>
                                        </p:attrNameLst>
                                      </p:cBhvr>
                                      <p:to>
                                        <p:strVal val="visible"/>
                                      </p:to>
                                    </p:set>
                                    <p:animEffect transition="in" filter="wipe(right)">
                                      <p:cBhvr>
                                        <p:cTn id="41" dur="500"/>
                                        <p:tgtEl>
                                          <p:spTgt spid="1230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299"/>
                                        </p:tgtEl>
                                        <p:attrNameLst>
                                          <p:attrName>style.visibility</p:attrName>
                                        </p:attrNameLst>
                                      </p:cBhvr>
                                      <p:to>
                                        <p:strVal val="visible"/>
                                      </p:to>
                                    </p:set>
                                    <p:animEffect transition="in" filter="blinds(horizontal)">
                                      <p:cBhvr>
                                        <p:cTn id="46" dur="500"/>
                                        <p:tgtEl>
                                          <p:spTgt spid="12299"/>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2301"/>
                                        </p:tgtEl>
                                        <p:attrNameLst>
                                          <p:attrName>style.visibility</p:attrName>
                                        </p:attrNameLst>
                                      </p:cBhvr>
                                      <p:to>
                                        <p:strVal val="visible"/>
                                      </p:to>
                                    </p:set>
                                    <p:animEffect transition="in" filter="wipe(left)">
                                      <p:cBhvr>
                                        <p:cTn id="50" dur="500"/>
                                        <p:tgtEl>
                                          <p:spTgt spid="12301"/>
                                        </p:tgtEl>
                                      </p:cBhvr>
                                    </p:animEffect>
                                  </p:childTnLst>
                                </p:cTn>
                              </p:par>
                            </p:childTnLst>
                          </p:cTn>
                        </p:par>
                        <p:par>
                          <p:cTn id="51" fill="hold" nodeType="afterGroup">
                            <p:stCondLst>
                              <p:cond delay="1000"/>
                            </p:stCondLst>
                            <p:childTnLst>
                              <p:par>
                                <p:cTn id="52" presetID="4" presetClass="entr" presetSubtype="16" fill="hold" grpId="0" nodeType="afterEffect">
                                  <p:stCondLst>
                                    <p:cond delay="0"/>
                                  </p:stCondLst>
                                  <p:childTnLst>
                                    <p:set>
                                      <p:cBhvr>
                                        <p:cTn id="53" dur="1" fill="hold">
                                          <p:stCondLst>
                                            <p:cond delay="0"/>
                                          </p:stCondLst>
                                        </p:cTn>
                                        <p:tgtEl>
                                          <p:spTgt spid="12303"/>
                                        </p:tgtEl>
                                        <p:attrNameLst>
                                          <p:attrName>style.visibility</p:attrName>
                                        </p:attrNameLst>
                                      </p:cBhvr>
                                      <p:to>
                                        <p:strVal val="visible"/>
                                      </p:to>
                                    </p:set>
                                    <p:animEffect transition="in" filter="box(in)">
                                      <p:cBhvr>
                                        <p:cTn id="54"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p:bldP spid="12292" grpId="0" autoUpdateAnimBg="0"/>
      <p:bldP spid="12293" grpId="0" autoUpdateAnimBg="0"/>
      <p:bldP spid="12294" grpId="0" animBg="1" autoUpdateAnimBg="0"/>
      <p:bldP spid="12296" grpId="0" animBg="1" autoUpdateAnimBg="0"/>
      <p:bldP spid="12298" grpId="0" animBg="1"/>
      <p:bldP spid="12299" grpId="0" animBg="1" autoUpdateAnimBg="0"/>
      <p:bldP spid="12300" grpId="0" animBg="1" autoUpdateAnimBg="0"/>
      <p:bldP spid="12301" grpId="0" animBg="1" autoUpdateAnimBg="0"/>
      <p:bldP spid="12303" grpId="0" animBg="1" autoUpdateAnimBg="0"/>
      <p:bldP spid="1230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456" y="154369"/>
            <a:ext cx="9777536" cy="6370975"/>
          </a:xfrm>
          <a:prstGeom prst="rect">
            <a:avLst/>
          </a:prstGeom>
          <a:noFill/>
        </p:spPr>
        <p:txBody>
          <a:bodyPr wrap="square" rtlCol="0">
            <a:spAutoFit/>
          </a:bodyPr>
          <a:lstStyle/>
          <a:p>
            <a:r>
              <a:rPr lang="en-US" altLang="zh-CN" dirty="0">
                <a:solidFill>
                  <a:srgbClr val="002060"/>
                </a:solidFill>
              </a:rPr>
              <a:t>for (j=0;j&lt;10;j++ )</a:t>
            </a:r>
          </a:p>
          <a:p>
            <a:r>
              <a:rPr lang="en-US" altLang="zh-CN" dirty="0">
                <a:solidFill>
                  <a:srgbClr val="002060"/>
                </a:solidFill>
              </a:rPr>
              <a:t> {if</a:t>
            </a:r>
            <a:r>
              <a:rPr lang="zh-CN" altLang="en-US" dirty="0">
                <a:solidFill>
                  <a:srgbClr val="002060"/>
                </a:solidFill>
              </a:rPr>
              <a:t> </a:t>
            </a:r>
            <a:r>
              <a:rPr lang="en-US" altLang="zh-CN" dirty="0">
                <a:solidFill>
                  <a:srgbClr val="002060"/>
                </a:solidFill>
              </a:rPr>
              <a:t>(Location[0][j]!=' ')	</a:t>
            </a:r>
            <a:endParaRPr lang="zh-CN" altLang="en-US" dirty="0">
              <a:solidFill>
                <a:srgbClr val="002060"/>
              </a:solidFill>
            </a:endParaRPr>
          </a:p>
          <a:p>
            <a:r>
              <a:rPr lang="en-US" altLang="zh-CN" dirty="0">
                <a:solidFill>
                  <a:srgbClr val="002060"/>
                </a:solidFill>
              </a:rPr>
              <a:t>   {	</a:t>
            </a:r>
            <a:r>
              <a:rPr lang="en-US" altLang="zh-CN" dirty="0" err="1">
                <a:solidFill>
                  <a:srgbClr val="002060"/>
                </a:solidFill>
              </a:rPr>
              <a:t>inscount</a:t>
            </a:r>
            <a:r>
              <a:rPr lang="en-US" altLang="zh-CN" dirty="0">
                <a:solidFill>
                  <a:srgbClr val="002060"/>
                </a:solidFill>
              </a:rPr>
              <a:t>--;</a:t>
            </a:r>
          </a:p>
          <a:p>
            <a:r>
              <a:rPr lang="en-US" altLang="zh-CN" dirty="0">
                <a:solidFill>
                  <a:srgbClr val="002060"/>
                </a:solidFill>
              </a:rPr>
              <a:t>  	miss++;</a:t>
            </a:r>
          </a:p>
          <a:p>
            <a:r>
              <a:rPr lang="en-US" altLang="zh-CN" dirty="0">
                <a:solidFill>
                  <a:srgbClr val="002060"/>
                </a:solidFill>
              </a:rPr>
              <a:t> 	Beep(300,200);</a:t>
            </a:r>
          </a:p>
          <a:p>
            <a:r>
              <a:rPr lang="en-US" altLang="zh-CN" dirty="0">
                <a:solidFill>
                  <a:srgbClr val="002060"/>
                </a:solidFill>
              </a:rPr>
              <a:t>    }</a:t>
            </a:r>
          </a:p>
          <a:p>
            <a:r>
              <a:rPr lang="en-US" altLang="zh-CN" dirty="0">
                <a:solidFill>
                  <a:srgbClr val="002060"/>
                </a:solidFill>
              </a:rPr>
              <a:t>  }</a:t>
            </a:r>
          </a:p>
          <a:p>
            <a:r>
              <a:rPr lang="en-US" altLang="zh-CN" dirty="0">
                <a:solidFill>
                  <a:srgbClr val="FF0000"/>
                </a:solidFill>
              </a:rPr>
              <a:t>for (</a:t>
            </a:r>
            <a:r>
              <a:rPr lang="en-US" altLang="zh-CN" dirty="0" err="1">
                <a:solidFill>
                  <a:srgbClr val="FF0000"/>
                </a:solidFill>
              </a:rPr>
              <a:t>i</a:t>
            </a:r>
            <a:r>
              <a:rPr lang="en-US" altLang="zh-CN" dirty="0">
                <a:solidFill>
                  <a:srgbClr val="FF0000"/>
                </a:solidFill>
              </a:rPr>
              <a:t>=0;i&lt;29;i++)</a:t>
            </a:r>
            <a:r>
              <a:rPr lang="en-US" altLang="zh-CN" dirty="0">
                <a:solidFill>
                  <a:srgbClr val="002060"/>
                </a:solidFill>
              </a:rPr>
              <a:t> </a:t>
            </a:r>
            <a:r>
              <a:rPr lang="en-US" altLang="zh-CN" dirty="0">
                <a:solidFill>
                  <a:srgbClr val="FF0000"/>
                </a:solidFill>
              </a:rPr>
              <a:t>//</a:t>
            </a:r>
            <a:r>
              <a:rPr lang="zh-CN" altLang="en-US" dirty="0">
                <a:solidFill>
                  <a:srgbClr val="FF0000"/>
                </a:solidFill>
              </a:rPr>
              <a:t>整个字符序列向下平移，并且第一行置空，循环往复</a:t>
            </a:r>
            <a:r>
              <a:rPr lang="en-US" altLang="zh-CN" dirty="0">
                <a:solidFill>
                  <a:srgbClr val="FF0000"/>
                </a:solidFill>
              </a:rPr>
              <a:t>,</a:t>
            </a:r>
            <a:r>
              <a:rPr lang="zh-CN" altLang="en-US" dirty="0">
                <a:solidFill>
                  <a:srgbClr val="FF0000"/>
                </a:solidFill>
              </a:rPr>
              <a:t>注意，被击中的字符变成“</a:t>
            </a:r>
            <a:r>
              <a:rPr lang="en-US" altLang="zh-CN" dirty="0">
                <a:solidFill>
                  <a:srgbClr val="FF0000"/>
                </a:solidFill>
              </a:rPr>
              <a:t>#”</a:t>
            </a:r>
            <a:r>
              <a:rPr lang="zh-CN" altLang="en-US" dirty="0">
                <a:solidFill>
                  <a:srgbClr val="FF0000"/>
                </a:solidFill>
              </a:rPr>
              <a:t>后，由于其对应的</a:t>
            </a:r>
            <a:r>
              <a:rPr lang="en-US" altLang="zh-CN" dirty="0" err="1">
                <a:solidFill>
                  <a:srgbClr val="FF0000"/>
                </a:solidFill>
              </a:rPr>
              <a:t>asc</a:t>
            </a:r>
            <a:r>
              <a:rPr lang="zh-CN" altLang="en-US" dirty="0">
                <a:solidFill>
                  <a:srgbClr val="FF0000"/>
                </a:solidFill>
              </a:rPr>
              <a:t>码</a:t>
            </a:r>
            <a:r>
              <a:rPr lang="en-US" altLang="zh-CN" dirty="0">
                <a:solidFill>
                  <a:srgbClr val="FF0000"/>
                </a:solidFill>
              </a:rPr>
              <a:t>≤64(A</a:t>
            </a:r>
            <a:r>
              <a:rPr lang="zh-CN" altLang="en-US" dirty="0">
                <a:solidFill>
                  <a:srgbClr val="FF0000"/>
                </a:solidFill>
              </a:rPr>
              <a:t>是</a:t>
            </a:r>
            <a:r>
              <a:rPr lang="en-US" altLang="zh-CN" dirty="0">
                <a:solidFill>
                  <a:srgbClr val="FF0000"/>
                </a:solidFill>
              </a:rPr>
              <a:t>65),</a:t>
            </a:r>
            <a:r>
              <a:rPr lang="zh-CN" altLang="en-US" dirty="0">
                <a:solidFill>
                  <a:srgbClr val="FF0000"/>
                </a:solidFill>
              </a:rPr>
              <a:t>故被清为“空”</a:t>
            </a:r>
            <a:endParaRPr lang="en-US" altLang="zh-CN" dirty="0">
              <a:solidFill>
                <a:srgbClr val="FF0000"/>
              </a:solidFill>
            </a:endParaRPr>
          </a:p>
          <a:p>
            <a:r>
              <a:rPr lang="en-US" altLang="zh-CN" dirty="0">
                <a:solidFill>
                  <a:srgbClr val="FF0000"/>
                </a:solidFill>
              </a:rPr>
              <a:t>   for (j=0;j&lt;10;j++)</a:t>
            </a:r>
          </a:p>
          <a:p>
            <a:r>
              <a:rPr lang="en-US" altLang="zh-CN" dirty="0">
                <a:solidFill>
                  <a:srgbClr val="FF0000"/>
                </a:solidFill>
              </a:rPr>
              <a:t>       if(Location[i+1][j]&gt;64)</a:t>
            </a:r>
          </a:p>
          <a:p>
            <a:r>
              <a:rPr lang="en-US" altLang="zh-CN" dirty="0">
                <a:solidFill>
                  <a:srgbClr val="FF0000"/>
                </a:solidFill>
              </a:rPr>
              <a:t>	 Location[</a:t>
            </a:r>
            <a:r>
              <a:rPr lang="en-US" altLang="zh-CN" dirty="0" err="1">
                <a:solidFill>
                  <a:srgbClr val="FF0000"/>
                </a:solidFill>
              </a:rPr>
              <a:t>i</a:t>
            </a:r>
            <a:r>
              <a:rPr lang="en-US" altLang="zh-CN" dirty="0">
                <a:solidFill>
                  <a:srgbClr val="FF0000"/>
                </a:solidFill>
              </a:rPr>
              <a:t>][j]=Location[i+1][j];	//</a:t>
            </a:r>
            <a:r>
              <a:rPr lang="zh-CN" altLang="en-US" dirty="0">
                <a:solidFill>
                  <a:srgbClr val="FF0000"/>
                </a:solidFill>
              </a:rPr>
              <a:t>屏幕上所有的字母下移一行</a:t>
            </a:r>
            <a:endParaRPr lang="en-US" altLang="zh-CN" dirty="0">
              <a:solidFill>
                <a:srgbClr val="FF0000"/>
              </a:solidFill>
            </a:endParaRPr>
          </a:p>
          <a:p>
            <a:r>
              <a:rPr lang="en-US" altLang="zh-CN" dirty="0">
                <a:solidFill>
                  <a:srgbClr val="FF0000"/>
                </a:solidFill>
              </a:rPr>
              <a:t>       else </a:t>
            </a:r>
          </a:p>
          <a:p>
            <a:r>
              <a:rPr lang="en-US" altLang="zh-CN" dirty="0">
                <a:solidFill>
                  <a:srgbClr val="FF0000"/>
                </a:solidFill>
              </a:rPr>
              <a:t>             Location[</a:t>
            </a:r>
            <a:r>
              <a:rPr lang="en-US" altLang="zh-CN" dirty="0" err="1">
                <a:solidFill>
                  <a:srgbClr val="FF0000"/>
                </a:solidFill>
              </a:rPr>
              <a:t>i</a:t>
            </a:r>
            <a:r>
              <a:rPr lang="en-US" altLang="zh-CN" dirty="0">
                <a:solidFill>
                  <a:srgbClr val="FF0000"/>
                </a:solidFill>
              </a:rPr>
              <a:t>][j]=' ';</a:t>
            </a:r>
          </a:p>
          <a:p>
            <a:r>
              <a:rPr lang="en-US" altLang="zh-CN" dirty="0">
                <a:solidFill>
                  <a:srgbClr val="002060"/>
                </a:solidFill>
              </a:rPr>
              <a:t>for (j=0;j&lt;10;j++)</a:t>
            </a:r>
          </a:p>
          <a:p>
            <a:r>
              <a:rPr lang="en-US" altLang="zh-CN" dirty="0">
                <a:solidFill>
                  <a:srgbClr val="002060"/>
                </a:solidFill>
              </a:rPr>
              <a:t>    Location[29][j]=' ';</a:t>
            </a:r>
          </a:p>
        </p:txBody>
      </p:sp>
    </p:spTree>
    <p:extLst>
      <p:ext uri="{BB962C8B-B14F-4D97-AF65-F5344CB8AC3E}">
        <p14:creationId xmlns:p14="http://schemas.microsoft.com/office/powerpoint/2010/main" val="4140529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116634"/>
            <a:ext cx="9777536" cy="6555641"/>
          </a:xfrm>
          <a:prstGeom prst="rect">
            <a:avLst/>
          </a:prstGeom>
          <a:noFill/>
        </p:spPr>
        <p:txBody>
          <a:bodyPr wrap="square" rtlCol="0">
            <a:spAutoFit/>
          </a:bodyPr>
          <a:lstStyle/>
          <a:p>
            <a:pPr>
              <a:lnSpc>
                <a:spcPts val="2400"/>
              </a:lnSpc>
            </a:pPr>
            <a:r>
              <a:rPr lang="en-US" altLang="zh-CN" dirty="0"/>
              <a:t>   if</a:t>
            </a:r>
            <a:r>
              <a:rPr lang="zh-CN" altLang="en-US" dirty="0"/>
              <a:t> </a:t>
            </a:r>
            <a:r>
              <a:rPr lang="en-US" altLang="zh-CN" dirty="0"/>
              <a:t>(timer==TIMELIM)//</a:t>
            </a:r>
            <a:r>
              <a:rPr lang="zh-CN" altLang="en-US" dirty="0"/>
              <a:t>如果到了规定时间，停止测试并进行数据的统计</a:t>
            </a:r>
          </a:p>
          <a:p>
            <a:pPr>
              <a:lnSpc>
                <a:spcPts val="2400"/>
              </a:lnSpc>
            </a:pPr>
            <a:r>
              <a:rPr lang="en-US" altLang="zh-CN" dirty="0"/>
              <a:t>     {</a:t>
            </a:r>
          </a:p>
          <a:p>
            <a:pPr>
              <a:lnSpc>
                <a:spcPts val="2400"/>
              </a:lnSpc>
            </a:pPr>
            <a:r>
              <a:rPr lang="en-US" altLang="zh-CN" dirty="0"/>
              <a:t>	flag=FALSE;</a:t>
            </a:r>
          </a:p>
          <a:p>
            <a:pPr>
              <a:lnSpc>
                <a:spcPts val="2400"/>
              </a:lnSpc>
            </a:pPr>
            <a:r>
              <a:rPr lang="en-US" altLang="zh-CN" dirty="0"/>
              <a:t>	_</a:t>
            </a:r>
            <a:r>
              <a:rPr lang="en-US" altLang="zh-CN" dirty="0" err="1"/>
              <a:t>itoa</a:t>
            </a:r>
            <a:r>
              <a:rPr lang="en-US" altLang="zh-CN" dirty="0"/>
              <a:t>((miss),Miss,10);</a:t>
            </a:r>
          </a:p>
          <a:p>
            <a:pPr>
              <a:lnSpc>
                <a:spcPts val="2400"/>
              </a:lnSpc>
            </a:pPr>
            <a:r>
              <a:rPr lang="en-US" altLang="zh-CN" dirty="0"/>
              <a:t>	_</a:t>
            </a:r>
            <a:r>
              <a:rPr lang="en-US" altLang="zh-CN" dirty="0" err="1"/>
              <a:t>itoa</a:t>
            </a:r>
            <a:r>
              <a:rPr lang="en-US" altLang="zh-CN" dirty="0"/>
              <a:t>((hit),Hit,10); //</a:t>
            </a:r>
          </a:p>
          <a:p>
            <a:pPr>
              <a:lnSpc>
                <a:spcPts val="2400"/>
              </a:lnSpc>
            </a:pPr>
            <a:r>
              <a:rPr lang="en-US" altLang="zh-CN" dirty="0"/>
              <a:t>	</a:t>
            </a:r>
            <a:r>
              <a:rPr lang="en-US" altLang="zh-CN" dirty="0" err="1"/>
              <a:t>strcat</a:t>
            </a:r>
            <a:r>
              <a:rPr lang="en-US" altLang="zh-CN" dirty="0"/>
              <a:t>(</a:t>
            </a:r>
            <a:r>
              <a:rPr lang="en-US" altLang="zh-CN" dirty="0" err="1"/>
              <a:t>tout,Hit</a:t>
            </a:r>
            <a:r>
              <a:rPr lang="en-US" altLang="zh-CN" dirty="0"/>
              <a:t>);</a:t>
            </a:r>
          </a:p>
          <a:p>
            <a:pPr>
              <a:lnSpc>
                <a:spcPts val="2400"/>
              </a:lnSpc>
            </a:pPr>
            <a:r>
              <a:rPr lang="en-US" altLang="zh-CN" dirty="0"/>
              <a:t>	</a:t>
            </a:r>
            <a:r>
              <a:rPr lang="en-US" altLang="zh-CN" dirty="0" err="1"/>
              <a:t>strcat</a:t>
            </a:r>
            <a:r>
              <a:rPr lang="en-US" altLang="zh-CN" dirty="0"/>
              <a:t>(tout,"\n\t\</a:t>
            </a:r>
            <a:r>
              <a:rPr lang="en-US" altLang="zh-CN" dirty="0" err="1"/>
              <a:t>tMiss</a:t>
            </a:r>
            <a:r>
              <a:rPr lang="en-US" altLang="zh-CN" dirty="0"/>
              <a:t>=");	//</a:t>
            </a:r>
            <a:r>
              <a:rPr lang="zh-CN" altLang="en-US" dirty="0"/>
              <a:t>连接字符串</a:t>
            </a:r>
          </a:p>
          <a:p>
            <a:pPr>
              <a:lnSpc>
                <a:spcPts val="2400"/>
              </a:lnSpc>
            </a:pPr>
            <a:r>
              <a:rPr lang="en-US" altLang="zh-CN" dirty="0"/>
              <a:t>	</a:t>
            </a:r>
            <a:r>
              <a:rPr lang="en-US" altLang="zh-CN" dirty="0" err="1"/>
              <a:t>strcat</a:t>
            </a:r>
            <a:r>
              <a:rPr lang="en-US" altLang="zh-CN" dirty="0"/>
              <a:t>(</a:t>
            </a:r>
            <a:r>
              <a:rPr lang="en-US" altLang="zh-CN" dirty="0" err="1"/>
              <a:t>tout,Miss</a:t>
            </a:r>
            <a:r>
              <a:rPr lang="en-US" altLang="zh-CN" dirty="0"/>
              <a:t>);</a:t>
            </a:r>
          </a:p>
          <a:p>
            <a:pPr>
              <a:lnSpc>
                <a:spcPts val="2400"/>
              </a:lnSpc>
            </a:pPr>
            <a:r>
              <a:rPr lang="en-US" altLang="zh-CN" dirty="0"/>
              <a:t>	_</a:t>
            </a:r>
            <a:r>
              <a:rPr lang="en-US" altLang="zh-CN" dirty="0" err="1"/>
              <a:t>itoa</a:t>
            </a:r>
            <a:r>
              <a:rPr lang="en-US" altLang="zh-CN" dirty="0"/>
              <a:t>(((float(hit)/float(</a:t>
            </a:r>
            <a:r>
              <a:rPr lang="en-US" altLang="zh-CN" dirty="0" err="1"/>
              <a:t>hit+miss</a:t>
            </a:r>
            <a:r>
              <a:rPr lang="en-US" altLang="zh-CN" dirty="0"/>
              <a:t>))*100),Hit,10);</a:t>
            </a:r>
          </a:p>
          <a:p>
            <a:pPr>
              <a:lnSpc>
                <a:spcPts val="2400"/>
              </a:lnSpc>
            </a:pPr>
            <a:r>
              <a:rPr lang="en-US" altLang="zh-CN" dirty="0"/>
              <a:t>	</a:t>
            </a:r>
            <a:r>
              <a:rPr lang="en-US" altLang="zh-CN" dirty="0" err="1"/>
              <a:t>strcat</a:t>
            </a:r>
            <a:r>
              <a:rPr lang="en-US" altLang="zh-CN" dirty="0"/>
              <a:t>(tout,"\n\t\</a:t>
            </a:r>
            <a:r>
              <a:rPr lang="en-US" altLang="zh-CN" dirty="0" err="1"/>
              <a:t>tHit</a:t>
            </a:r>
            <a:r>
              <a:rPr lang="en-US" altLang="zh-CN" dirty="0"/>
              <a:t> ratio=");</a:t>
            </a:r>
          </a:p>
          <a:p>
            <a:pPr>
              <a:lnSpc>
                <a:spcPts val="2400"/>
              </a:lnSpc>
            </a:pPr>
            <a:r>
              <a:rPr lang="en-US" altLang="zh-CN" dirty="0"/>
              <a:t>	</a:t>
            </a:r>
            <a:r>
              <a:rPr lang="en-US" altLang="zh-CN" dirty="0" err="1"/>
              <a:t>strcat</a:t>
            </a:r>
            <a:r>
              <a:rPr lang="en-US" altLang="zh-CN" dirty="0"/>
              <a:t>(</a:t>
            </a:r>
            <a:r>
              <a:rPr lang="en-US" altLang="zh-CN" dirty="0" err="1"/>
              <a:t>tout,Hit</a:t>
            </a:r>
            <a:r>
              <a:rPr lang="en-US" altLang="zh-CN" dirty="0"/>
              <a:t>);</a:t>
            </a:r>
          </a:p>
          <a:p>
            <a:pPr>
              <a:lnSpc>
                <a:spcPts val="2400"/>
              </a:lnSpc>
            </a:pPr>
            <a:r>
              <a:rPr lang="en-US" altLang="zh-CN" dirty="0"/>
              <a:t>	</a:t>
            </a:r>
            <a:r>
              <a:rPr lang="en-US" altLang="zh-CN" dirty="0" err="1"/>
              <a:t>strcat</a:t>
            </a:r>
            <a:r>
              <a:rPr lang="en-US" altLang="zh-CN" dirty="0"/>
              <a:t>(tout,"%");</a:t>
            </a:r>
          </a:p>
          <a:p>
            <a:pPr>
              <a:lnSpc>
                <a:spcPts val="2400"/>
              </a:lnSpc>
            </a:pPr>
            <a:r>
              <a:rPr lang="en-US" altLang="zh-CN" dirty="0"/>
              <a:t>	if( (float(hit)/float(</a:t>
            </a:r>
            <a:r>
              <a:rPr lang="en-US" altLang="zh-CN" dirty="0" err="1"/>
              <a:t>hit+miss</a:t>
            </a:r>
            <a:r>
              <a:rPr lang="en-US" altLang="zh-CN" dirty="0"/>
              <a:t>))&gt;0.6)//</a:t>
            </a:r>
            <a:r>
              <a:rPr lang="zh-CN" altLang="en-US" dirty="0"/>
              <a:t>打印输出，</a:t>
            </a:r>
            <a:r>
              <a:rPr lang="en-US" altLang="zh-CN" dirty="0"/>
              <a:t>0.6</a:t>
            </a:r>
            <a:r>
              <a:rPr lang="zh-CN" altLang="en-US" dirty="0"/>
              <a:t>说明是</a:t>
            </a:r>
            <a:r>
              <a:rPr lang="en-US" altLang="zh-CN" dirty="0"/>
              <a:t>60%,</a:t>
            </a:r>
            <a:r>
              <a:rPr lang="zh-CN" altLang="en-US" dirty="0"/>
              <a:t>及格</a:t>
            </a:r>
            <a:r>
              <a:rPr lang="en-US" altLang="zh-CN" dirty="0"/>
              <a:t>!</a:t>
            </a:r>
            <a:endParaRPr lang="zh-CN" altLang="en-US" dirty="0"/>
          </a:p>
          <a:p>
            <a:pPr>
              <a:lnSpc>
                <a:spcPts val="2400"/>
              </a:lnSpc>
            </a:pPr>
            <a:r>
              <a:rPr lang="en-US" altLang="zh-CN" dirty="0"/>
              <a:t>  	   </a:t>
            </a:r>
            <a:r>
              <a:rPr lang="en-US" altLang="zh-CN" sz="2000" dirty="0" err="1"/>
              <a:t>MessageBox</a:t>
            </a:r>
            <a:r>
              <a:rPr lang="en-US" altLang="zh-CN" sz="2000" dirty="0"/>
              <a:t>(</a:t>
            </a:r>
            <a:r>
              <a:rPr lang="en-US" altLang="zh-CN" sz="2000" dirty="0" err="1"/>
              <a:t>hWnd,tout,"Congratulations</a:t>
            </a:r>
            <a:r>
              <a:rPr lang="en-US" altLang="zh-CN" sz="2000" dirty="0"/>
              <a:t>! You have passed the </a:t>
            </a:r>
            <a:r>
              <a:rPr lang="en-US" altLang="zh-CN" sz="2000" dirty="0" err="1"/>
              <a:t>exam!",MB_OK</a:t>
            </a:r>
            <a:r>
              <a:rPr lang="en-US" altLang="zh-CN" sz="2000" dirty="0"/>
              <a:t>);</a:t>
            </a:r>
          </a:p>
          <a:p>
            <a:pPr>
              <a:lnSpc>
                <a:spcPts val="2400"/>
              </a:lnSpc>
            </a:pPr>
            <a:r>
              <a:rPr lang="en-US" altLang="zh-CN" dirty="0"/>
              <a:t>              else </a:t>
            </a:r>
          </a:p>
          <a:p>
            <a:pPr>
              <a:lnSpc>
                <a:spcPts val="2400"/>
              </a:lnSpc>
            </a:pPr>
            <a:r>
              <a:rPr lang="en-US" altLang="zh-CN" dirty="0"/>
              <a:t>  	   </a:t>
            </a:r>
            <a:r>
              <a:rPr lang="en-US" altLang="zh-CN" sz="2000" dirty="0" err="1"/>
              <a:t>MessageBox</a:t>
            </a:r>
            <a:r>
              <a:rPr lang="en-US" altLang="zh-CN" sz="2000" dirty="0"/>
              <a:t>(</a:t>
            </a:r>
            <a:r>
              <a:rPr lang="en-US" altLang="zh-CN" sz="2000" dirty="0" err="1"/>
              <a:t>hWnd,tout,"Sorry</a:t>
            </a:r>
            <a:r>
              <a:rPr lang="en-US" altLang="zh-CN" sz="2000" dirty="0"/>
              <a:t>! You failed in passing the </a:t>
            </a:r>
            <a:r>
              <a:rPr lang="en-US" altLang="zh-CN" sz="2000" dirty="0" err="1"/>
              <a:t>exam!",MB_OK</a:t>
            </a:r>
            <a:r>
              <a:rPr lang="en-US" altLang="zh-CN" sz="2000" dirty="0"/>
              <a:t>);</a:t>
            </a:r>
          </a:p>
          <a:p>
            <a:pPr>
              <a:lnSpc>
                <a:spcPts val="2400"/>
              </a:lnSpc>
            </a:pPr>
            <a:r>
              <a:rPr lang="en-US" altLang="zh-CN" dirty="0"/>
              <a:t>      }  </a:t>
            </a:r>
          </a:p>
          <a:p>
            <a:pPr>
              <a:lnSpc>
                <a:spcPts val="2400"/>
              </a:lnSpc>
            </a:pPr>
            <a:r>
              <a:rPr lang="en-US" altLang="zh-CN" dirty="0"/>
              <a:t>    </a:t>
            </a:r>
            <a:r>
              <a:rPr lang="en-US" altLang="zh-CN" dirty="0" err="1"/>
              <a:t>InvalidateRect</a:t>
            </a:r>
            <a:r>
              <a:rPr lang="en-US" altLang="zh-CN" dirty="0"/>
              <a:t>(</a:t>
            </a:r>
            <a:r>
              <a:rPr lang="en-US" altLang="zh-CN" dirty="0" err="1"/>
              <a:t>hWnd,NULL,TRUE</a:t>
            </a:r>
            <a:r>
              <a:rPr lang="en-US" altLang="zh-CN" dirty="0"/>
              <a:t>);</a:t>
            </a:r>
          </a:p>
          <a:p>
            <a:pPr>
              <a:lnSpc>
                <a:spcPts val="2400"/>
              </a:lnSpc>
            </a:pPr>
            <a:r>
              <a:rPr lang="en-US" altLang="zh-CN" dirty="0"/>
              <a:t>    }</a:t>
            </a:r>
          </a:p>
          <a:p>
            <a:pPr>
              <a:lnSpc>
                <a:spcPts val="2400"/>
              </a:lnSpc>
            </a:pPr>
            <a:r>
              <a:rPr lang="en-US" altLang="zh-CN" dirty="0"/>
              <a:t>  return 0;</a:t>
            </a:r>
          </a:p>
          <a:p>
            <a:pPr>
              <a:lnSpc>
                <a:spcPts val="2400"/>
              </a:lnSpc>
            </a:pPr>
            <a:r>
              <a:rPr lang="en-US" altLang="zh-CN" dirty="0"/>
              <a:t>} </a:t>
            </a:r>
          </a:p>
        </p:txBody>
      </p:sp>
      <p:sp>
        <p:nvSpPr>
          <p:cNvPr id="3" name="矩形标注 2"/>
          <p:cNvSpPr/>
          <p:nvPr/>
        </p:nvSpPr>
        <p:spPr bwMode="auto">
          <a:xfrm>
            <a:off x="4304928" y="476672"/>
            <a:ext cx="5544616" cy="2016224"/>
          </a:xfrm>
          <a:prstGeom prst="wedgeRectCallout">
            <a:avLst>
              <a:gd name="adj1" fmla="val -57524"/>
              <a:gd name="adj2" fmla="val -9571"/>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err="1"/>
              <a:t>itoa</a:t>
            </a:r>
            <a:r>
              <a:rPr lang="en-US" altLang="zh-CN" dirty="0"/>
              <a:t>(i,num,10);//</a:t>
            </a:r>
            <a:r>
              <a:rPr lang="zh-CN" altLang="en-US" dirty="0"/>
              <a:t>将整形数转成字符</a:t>
            </a:r>
          </a:p>
          <a:p>
            <a:r>
              <a:rPr lang="en-US" altLang="zh-CN" dirty="0" err="1"/>
              <a:t>i</a:t>
            </a:r>
            <a:r>
              <a:rPr lang="en-US" altLang="zh-CN" dirty="0"/>
              <a:t> ----</a:t>
            </a:r>
            <a:r>
              <a:rPr lang="zh-CN" altLang="en-US" dirty="0"/>
              <a:t>需要转换成字符串的数字</a:t>
            </a:r>
          </a:p>
          <a:p>
            <a:r>
              <a:rPr lang="en-US" altLang="zh-CN" dirty="0" err="1"/>
              <a:t>num</a:t>
            </a:r>
            <a:r>
              <a:rPr lang="en-US" altLang="zh-CN" dirty="0"/>
              <a:t>---- </a:t>
            </a:r>
            <a:r>
              <a:rPr lang="zh-CN" altLang="en-US" dirty="0"/>
              <a:t>转换后保存字符串的变量</a:t>
            </a:r>
          </a:p>
          <a:p>
            <a:r>
              <a:rPr lang="en-US" altLang="zh-CN" dirty="0"/>
              <a:t>10---- </a:t>
            </a:r>
            <a:r>
              <a:rPr lang="zh-CN" altLang="en-US" dirty="0"/>
              <a:t>转换数字的基数（即进制）。</a:t>
            </a:r>
            <a:endParaRPr lang="en-US" altLang="zh-CN" dirty="0"/>
          </a:p>
          <a:p>
            <a:r>
              <a:rPr lang="zh-CN" altLang="en-US" dirty="0"/>
              <a:t>返回值：指向</a:t>
            </a:r>
            <a:r>
              <a:rPr lang="en-US" altLang="zh-CN" dirty="0" err="1"/>
              <a:t>num</a:t>
            </a:r>
            <a:r>
              <a:rPr lang="zh-CN" altLang="en-US" dirty="0"/>
              <a:t>这个字符串的指针</a:t>
            </a:r>
          </a:p>
        </p:txBody>
      </p:sp>
    </p:spTree>
    <p:extLst>
      <p:ext uri="{BB962C8B-B14F-4D97-AF65-F5344CB8AC3E}">
        <p14:creationId xmlns:p14="http://schemas.microsoft.com/office/powerpoint/2010/main" val="3007976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116634"/>
            <a:ext cx="9777536" cy="6555641"/>
          </a:xfrm>
          <a:prstGeom prst="rect">
            <a:avLst/>
          </a:prstGeom>
          <a:noFill/>
        </p:spPr>
        <p:txBody>
          <a:bodyPr wrap="square" rtlCol="0">
            <a:spAutoFit/>
          </a:bodyPr>
          <a:lstStyle/>
          <a:p>
            <a:pPr>
              <a:lnSpc>
                <a:spcPts val="2400"/>
              </a:lnSpc>
            </a:pPr>
            <a:r>
              <a:rPr lang="en-US" altLang="zh-CN" dirty="0"/>
              <a:t>case WM_LBUTTONDOWN:</a:t>
            </a:r>
          </a:p>
          <a:p>
            <a:pPr>
              <a:lnSpc>
                <a:spcPts val="2400"/>
              </a:lnSpc>
            </a:pPr>
            <a:r>
              <a:rPr lang="en-US" altLang="zh-CN" dirty="0"/>
              <a:t>  flag=TRUE;		//flag=true</a:t>
            </a:r>
            <a:r>
              <a:rPr lang="zh-CN" altLang="en-US" dirty="0"/>
              <a:t>表示开始测试</a:t>
            </a:r>
          </a:p>
          <a:p>
            <a:pPr>
              <a:lnSpc>
                <a:spcPts val="2400"/>
              </a:lnSpc>
            </a:pPr>
            <a:r>
              <a:rPr lang="en-US" altLang="zh-CN" dirty="0"/>
              <a:t>  </a:t>
            </a:r>
            <a:r>
              <a:rPr lang="en-US" altLang="zh-CN" dirty="0" err="1"/>
              <a:t>inscount</a:t>
            </a:r>
            <a:r>
              <a:rPr lang="en-US" altLang="zh-CN" dirty="0"/>
              <a:t>=0;		//</a:t>
            </a:r>
            <a:r>
              <a:rPr lang="zh-CN" altLang="en-US" dirty="0"/>
              <a:t>打字的总数清零</a:t>
            </a:r>
          </a:p>
          <a:p>
            <a:pPr>
              <a:lnSpc>
                <a:spcPts val="2400"/>
              </a:lnSpc>
            </a:pPr>
            <a:r>
              <a:rPr lang="en-US" altLang="zh-CN" dirty="0"/>
              <a:t>  hit=0;			//</a:t>
            </a:r>
            <a:r>
              <a:rPr lang="zh-CN" altLang="en-US" dirty="0"/>
              <a:t>击中的个数</a:t>
            </a:r>
            <a:r>
              <a:rPr lang="en-US" altLang="zh-CN" dirty="0"/>
              <a:t>,</a:t>
            </a:r>
            <a:r>
              <a:rPr lang="zh-CN" altLang="en-US" dirty="0"/>
              <a:t>清零</a:t>
            </a:r>
          </a:p>
          <a:p>
            <a:pPr>
              <a:lnSpc>
                <a:spcPts val="2400"/>
              </a:lnSpc>
            </a:pPr>
            <a:r>
              <a:rPr lang="en-US" altLang="zh-CN" dirty="0"/>
              <a:t>  timer=0;		//</a:t>
            </a:r>
            <a:r>
              <a:rPr lang="zh-CN" altLang="en-US" dirty="0"/>
              <a:t>用去的时间</a:t>
            </a:r>
            <a:r>
              <a:rPr lang="en-US" altLang="zh-CN" dirty="0"/>
              <a:t>,</a:t>
            </a:r>
            <a:r>
              <a:rPr lang="zh-CN" altLang="en-US" dirty="0"/>
              <a:t>清零</a:t>
            </a:r>
          </a:p>
          <a:p>
            <a:pPr>
              <a:lnSpc>
                <a:spcPts val="2400"/>
              </a:lnSpc>
            </a:pPr>
            <a:r>
              <a:rPr lang="en-US" altLang="zh-CN" dirty="0"/>
              <a:t>  miss=0;		//</a:t>
            </a:r>
            <a:r>
              <a:rPr lang="zh-CN" altLang="en-US" dirty="0"/>
              <a:t>未击中的个数</a:t>
            </a:r>
            <a:r>
              <a:rPr lang="en-US" altLang="zh-CN" dirty="0"/>
              <a:t>,</a:t>
            </a:r>
            <a:r>
              <a:rPr lang="zh-CN" altLang="en-US" dirty="0"/>
              <a:t>清零</a:t>
            </a:r>
          </a:p>
          <a:p>
            <a:pPr>
              <a:lnSpc>
                <a:spcPts val="2400"/>
              </a:lnSpc>
            </a:pPr>
            <a:r>
              <a:rPr lang="en-US" altLang="zh-CN" dirty="0"/>
              <a:t>  return 0;</a:t>
            </a:r>
          </a:p>
          <a:p>
            <a:pPr>
              <a:lnSpc>
                <a:spcPts val="2400"/>
              </a:lnSpc>
            </a:pPr>
            <a:r>
              <a:rPr lang="en-US" altLang="zh-CN" dirty="0"/>
              <a:t>case</a:t>
            </a:r>
            <a:r>
              <a:rPr lang="zh-CN" altLang="en-US" dirty="0"/>
              <a:t> </a:t>
            </a:r>
            <a:r>
              <a:rPr lang="en-US" altLang="zh-CN" dirty="0"/>
              <a:t>WM_CHAR:	//</a:t>
            </a:r>
            <a:r>
              <a:rPr lang="zh-CN" altLang="en-US" dirty="0"/>
              <a:t>这是本例的关键代码，因为只有对</a:t>
            </a:r>
          </a:p>
          <a:p>
            <a:pPr>
              <a:lnSpc>
                <a:spcPts val="2400"/>
              </a:lnSpc>
            </a:pPr>
            <a:r>
              <a:rPr lang="en-US" altLang="zh-CN" dirty="0"/>
              <a:t>			//</a:t>
            </a:r>
            <a:r>
              <a:rPr lang="zh-CN" altLang="en-US" dirty="0"/>
              <a:t>按键消息进行处理才能对打字的结果进行判断。</a:t>
            </a:r>
          </a:p>
          <a:p>
            <a:pPr>
              <a:lnSpc>
                <a:spcPts val="2400"/>
              </a:lnSpc>
            </a:pPr>
            <a:r>
              <a:rPr lang="en-US" altLang="zh-CN" dirty="0"/>
              <a:t>			//</a:t>
            </a:r>
            <a:r>
              <a:rPr lang="zh-CN" altLang="en-US" dirty="0"/>
              <a:t>这里面，</a:t>
            </a:r>
            <a:r>
              <a:rPr lang="en-US" altLang="zh-CN" dirty="0" err="1"/>
              <a:t>wParam</a:t>
            </a:r>
            <a:r>
              <a:rPr lang="zh-CN" altLang="en-US" dirty="0"/>
              <a:t>参数包含了按键的虚拟码，</a:t>
            </a:r>
          </a:p>
          <a:p>
            <a:pPr>
              <a:lnSpc>
                <a:spcPts val="2400"/>
              </a:lnSpc>
            </a:pPr>
            <a:r>
              <a:rPr lang="en-US" altLang="zh-CN" dirty="0"/>
              <a:t>			//</a:t>
            </a:r>
            <a:r>
              <a:rPr lang="zh-CN" altLang="en-US" dirty="0"/>
              <a:t>也就是对应的字符</a:t>
            </a:r>
            <a:r>
              <a:rPr lang="en-US" altLang="zh-CN" dirty="0" err="1"/>
              <a:t>ascii</a:t>
            </a:r>
            <a:r>
              <a:rPr lang="zh-CN" altLang="en-US" dirty="0"/>
              <a:t>码。</a:t>
            </a:r>
          </a:p>
          <a:p>
            <a:pPr>
              <a:lnSpc>
                <a:spcPts val="2400"/>
              </a:lnSpc>
            </a:pPr>
            <a:r>
              <a:rPr lang="en-US" altLang="zh-CN" dirty="0"/>
              <a:t> for</a:t>
            </a:r>
            <a:r>
              <a:rPr lang="zh-CN" altLang="en-US" dirty="0"/>
              <a:t> </a:t>
            </a:r>
            <a:r>
              <a:rPr lang="en-US" altLang="zh-CN" dirty="0"/>
              <a:t>(</a:t>
            </a:r>
            <a:r>
              <a:rPr lang="en-US" altLang="zh-CN" dirty="0" err="1"/>
              <a:t>i</a:t>
            </a:r>
            <a:r>
              <a:rPr lang="en-US" altLang="zh-CN" dirty="0"/>
              <a:t>=0;i&lt;30 ;</a:t>
            </a:r>
            <a:r>
              <a:rPr lang="en-US" altLang="zh-CN" dirty="0" err="1"/>
              <a:t>i</a:t>
            </a:r>
            <a:r>
              <a:rPr lang="en-US" altLang="zh-CN" dirty="0"/>
              <a:t>++ )</a:t>
            </a:r>
            <a:r>
              <a:rPr lang="en-US" altLang="zh-CN" sz="2000" dirty="0"/>
              <a:t>//</a:t>
            </a:r>
            <a:r>
              <a:rPr lang="zh-CN" altLang="en-US" sz="2000" dirty="0"/>
              <a:t>对所有的字符进行逐行逐列进行扫描，并且不区分大小写</a:t>
            </a:r>
          </a:p>
          <a:p>
            <a:pPr>
              <a:lnSpc>
                <a:spcPts val="2400"/>
              </a:lnSpc>
            </a:pPr>
            <a:r>
              <a:rPr lang="en-US" altLang="zh-CN" dirty="0"/>
              <a:t>   for (j=0;j&lt;10 ;j++ )</a:t>
            </a:r>
          </a:p>
          <a:p>
            <a:pPr>
              <a:lnSpc>
                <a:spcPts val="2400"/>
              </a:lnSpc>
            </a:pPr>
            <a:r>
              <a:rPr lang="en-US" altLang="zh-CN" dirty="0"/>
              <a:t>     if((char(</a:t>
            </a:r>
            <a:r>
              <a:rPr lang="en-US" altLang="zh-CN" dirty="0" err="1"/>
              <a:t>wParam</a:t>
            </a:r>
            <a:r>
              <a:rPr lang="en-US" altLang="zh-CN" dirty="0"/>
              <a:t>)==Location[</a:t>
            </a:r>
            <a:r>
              <a:rPr lang="en-US" altLang="zh-CN" dirty="0" err="1"/>
              <a:t>i</a:t>
            </a:r>
            <a:r>
              <a:rPr lang="en-US" altLang="zh-CN" dirty="0"/>
              <a:t>][j])||(char(</a:t>
            </a:r>
            <a:r>
              <a:rPr lang="en-US" altLang="zh-CN" dirty="0" err="1"/>
              <a:t>wParam</a:t>
            </a:r>
            <a:r>
              <a:rPr lang="en-US" altLang="zh-CN" dirty="0"/>
              <a:t>)==Location[</a:t>
            </a:r>
            <a:r>
              <a:rPr lang="en-US" altLang="zh-CN" dirty="0" err="1"/>
              <a:t>i</a:t>
            </a:r>
            <a:r>
              <a:rPr lang="en-US" altLang="zh-CN" dirty="0"/>
              <a:t>][j]+32))</a:t>
            </a:r>
          </a:p>
          <a:p>
            <a:pPr>
              <a:lnSpc>
                <a:spcPts val="2400"/>
              </a:lnSpc>
            </a:pPr>
            <a:r>
              <a:rPr lang="en-US" altLang="zh-CN" dirty="0"/>
              <a:t>        {</a:t>
            </a:r>
            <a:r>
              <a:rPr lang="en-US" altLang="zh-CN" sz="2000" dirty="0"/>
              <a:t>//</a:t>
            </a:r>
            <a:r>
              <a:rPr lang="zh-CN" altLang="en-US" sz="2000" dirty="0"/>
              <a:t>如果击中，则做数据的统计和更新显示，将原来字符的地方用“</a:t>
            </a:r>
            <a:r>
              <a:rPr lang="en-US" altLang="zh-CN" sz="2000" dirty="0"/>
              <a:t>#”</a:t>
            </a:r>
            <a:r>
              <a:rPr lang="zh-CN" altLang="en-US" sz="2000" dirty="0"/>
              <a:t>来显示。</a:t>
            </a:r>
          </a:p>
          <a:p>
            <a:pPr>
              <a:lnSpc>
                <a:spcPts val="2400"/>
              </a:lnSpc>
            </a:pPr>
            <a:r>
              <a:rPr lang="en-US" altLang="zh-CN" dirty="0"/>
              <a:t>             Location[</a:t>
            </a:r>
            <a:r>
              <a:rPr lang="en-US" altLang="zh-CN" dirty="0" err="1"/>
              <a:t>i</a:t>
            </a:r>
            <a:r>
              <a:rPr lang="en-US" altLang="zh-CN" dirty="0"/>
              <a:t>][j]='#';</a:t>
            </a:r>
          </a:p>
          <a:p>
            <a:pPr>
              <a:lnSpc>
                <a:spcPts val="2400"/>
              </a:lnSpc>
            </a:pPr>
            <a:r>
              <a:rPr lang="en-US" altLang="zh-CN" dirty="0"/>
              <a:t>             </a:t>
            </a:r>
            <a:r>
              <a:rPr lang="en-US" altLang="zh-CN" dirty="0" err="1"/>
              <a:t>inscount</a:t>
            </a:r>
            <a:r>
              <a:rPr lang="en-US" altLang="zh-CN" dirty="0"/>
              <a:t>--;</a:t>
            </a:r>
          </a:p>
          <a:p>
            <a:pPr>
              <a:lnSpc>
                <a:spcPts val="2400"/>
              </a:lnSpc>
            </a:pPr>
            <a:r>
              <a:rPr lang="en-US" altLang="zh-CN" dirty="0"/>
              <a:t>             hit++;</a:t>
            </a:r>
          </a:p>
          <a:p>
            <a:pPr>
              <a:lnSpc>
                <a:spcPts val="2400"/>
              </a:lnSpc>
            </a:pPr>
            <a:r>
              <a:rPr lang="en-US" altLang="zh-CN" dirty="0"/>
              <a:t>             </a:t>
            </a:r>
            <a:r>
              <a:rPr lang="en-US" altLang="zh-CN" dirty="0" err="1"/>
              <a:t>InvalidateRect</a:t>
            </a:r>
            <a:r>
              <a:rPr lang="en-US" altLang="zh-CN" dirty="0"/>
              <a:t>(</a:t>
            </a:r>
            <a:r>
              <a:rPr lang="en-US" altLang="zh-CN" dirty="0" err="1"/>
              <a:t>hWnd,NULL,TRUE</a:t>
            </a:r>
            <a:r>
              <a:rPr lang="en-US" altLang="zh-CN" dirty="0"/>
              <a:t>);</a:t>
            </a:r>
          </a:p>
          <a:p>
            <a:pPr>
              <a:lnSpc>
                <a:spcPts val="2400"/>
              </a:lnSpc>
            </a:pPr>
            <a:r>
              <a:rPr lang="en-US" altLang="zh-CN" dirty="0"/>
              <a:t>             return 0;</a:t>
            </a:r>
          </a:p>
          <a:p>
            <a:pPr>
              <a:lnSpc>
                <a:spcPts val="2400"/>
              </a:lnSpc>
            </a:pPr>
            <a:r>
              <a:rPr lang="en-US" altLang="zh-CN" dirty="0"/>
              <a:t>        }</a:t>
            </a:r>
          </a:p>
        </p:txBody>
      </p:sp>
    </p:spTree>
    <p:extLst>
      <p:ext uri="{BB962C8B-B14F-4D97-AF65-F5344CB8AC3E}">
        <p14:creationId xmlns:p14="http://schemas.microsoft.com/office/powerpoint/2010/main" val="22891951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116634"/>
            <a:ext cx="9777536" cy="6370975"/>
          </a:xfrm>
          <a:prstGeom prst="rect">
            <a:avLst/>
          </a:prstGeom>
          <a:noFill/>
        </p:spPr>
        <p:txBody>
          <a:bodyPr wrap="square" rtlCol="0">
            <a:spAutoFit/>
          </a:bodyPr>
          <a:lstStyle/>
          <a:p>
            <a:r>
              <a:rPr lang="en-US" altLang="zh-CN" dirty="0"/>
              <a:t>case WM_PAINT://</a:t>
            </a:r>
            <a:r>
              <a:rPr lang="zh-CN" altLang="en-US" dirty="0"/>
              <a:t>处理绘图消息</a:t>
            </a:r>
            <a:r>
              <a:rPr lang="en-US" altLang="zh-CN" dirty="0"/>
              <a:t>.</a:t>
            </a:r>
            <a:endParaRPr lang="zh-CN" altLang="en-US" dirty="0"/>
          </a:p>
          <a:p>
            <a:r>
              <a:rPr lang="en-US" altLang="zh-CN" dirty="0"/>
              <a:t>{</a:t>
            </a:r>
          </a:p>
          <a:p>
            <a:r>
              <a:rPr lang="en-US" altLang="zh-CN" dirty="0"/>
              <a:t>  </a:t>
            </a:r>
            <a:r>
              <a:rPr lang="en-US" altLang="zh-CN" dirty="0" err="1"/>
              <a:t>hDC</a:t>
            </a:r>
            <a:r>
              <a:rPr lang="en-US" altLang="zh-CN" dirty="0"/>
              <a:t>=</a:t>
            </a:r>
            <a:r>
              <a:rPr lang="en-US" altLang="zh-CN" dirty="0" err="1"/>
              <a:t>BeginPaint</a:t>
            </a:r>
            <a:r>
              <a:rPr lang="en-US" altLang="zh-CN" dirty="0"/>
              <a:t>(</a:t>
            </a:r>
            <a:r>
              <a:rPr lang="en-US" altLang="zh-CN" dirty="0" err="1"/>
              <a:t>hWnd</a:t>
            </a:r>
            <a:r>
              <a:rPr lang="en-US" altLang="zh-CN" dirty="0"/>
              <a:t>,&amp;</a:t>
            </a:r>
            <a:r>
              <a:rPr lang="en-US" altLang="zh-CN" dirty="0" err="1"/>
              <a:t>ps</a:t>
            </a:r>
            <a:r>
              <a:rPr lang="en-US" altLang="zh-CN" dirty="0"/>
              <a:t>);			//</a:t>
            </a:r>
            <a:r>
              <a:rPr lang="zh-CN" altLang="en-US" dirty="0"/>
              <a:t>获得设备环境指针</a:t>
            </a:r>
            <a:r>
              <a:rPr lang="en-US" altLang="zh-CN" dirty="0"/>
              <a:t>.</a:t>
            </a:r>
            <a:endParaRPr lang="zh-CN" altLang="en-US" dirty="0"/>
          </a:p>
          <a:p>
            <a:r>
              <a:rPr lang="en-US" altLang="zh-CN" dirty="0"/>
              <a:t>  </a:t>
            </a:r>
            <a:r>
              <a:rPr lang="en-US" altLang="zh-CN" dirty="0" err="1"/>
              <a:t>SetMapMode</a:t>
            </a:r>
            <a:r>
              <a:rPr lang="en-US" altLang="zh-CN" dirty="0"/>
              <a:t>(</a:t>
            </a:r>
            <a:r>
              <a:rPr lang="en-US" altLang="zh-CN" dirty="0" err="1"/>
              <a:t>hDC,MM_ANISOTROPIC</a:t>
            </a:r>
            <a:r>
              <a:rPr lang="en-US" altLang="zh-CN" dirty="0"/>
              <a:t>);		//</a:t>
            </a:r>
            <a:r>
              <a:rPr lang="zh-CN" altLang="en-US" dirty="0"/>
              <a:t>设置映射模式</a:t>
            </a:r>
            <a:r>
              <a:rPr lang="en-US" altLang="zh-CN" dirty="0"/>
              <a:t>.</a:t>
            </a:r>
            <a:endParaRPr lang="zh-CN" altLang="en-US" dirty="0"/>
          </a:p>
          <a:p>
            <a:r>
              <a:rPr lang="en-US" altLang="zh-CN" dirty="0"/>
              <a:t>  </a:t>
            </a:r>
            <a:r>
              <a:rPr lang="en-US" altLang="zh-CN" dirty="0" err="1"/>
              <a:t>SetWindowExtEx</a:t>
            </a:r>
            <a:r>
              <a:rPr lang="en-US" altLang="zh-CN" dirty="0"/>
              <a:t>(hDC,480,640,NULL);		//</a:t>
            </a:r>
            <a:r>
              <a:rPr lang="zh-CN" altLang="en-US" dirty="0"/>
              <a:t>设置窗口范围</a:t>
            </a:r>
            <a:r>
              <a:rPr lang="en-US" altLang="zh-CN" dirty="0"/>
              <a:t>.</a:t>
            </a:r>
            <a:endParaRPr lang="zh-CN" altLang="en-US" dirty="0"/>
          </a:p>
          <a:p>
            <a:r>
              <a:rPr lang="en-US" altLang="zh-CN" dirty="0"/>
              <a:t>  </a:t>
            </a:r>
            <a:r>
              <a:rPr lang="en-US" altLang="zh-CN" dirty="0" err="1"/>
              <a:t>SetViewportExtEx</a:t>
            </a:r>
            <a:r>
              <a:rPr lang="en-US" altLang="zh-CN" dirty="0"/>
              <a:t>(hDC,480,640,NULL);		//</a:t>
            </a:r>
            <a:r>
              <a:rPr lang="zh-CN" altLang="en-US" dirty="0"/>
              <a:t>设置视口范围</a:t>
            </a:r>
            <a:r>
              <a:rPr lang="en-US" altLang="zh-CN" dirty="0"/>
              <a:t>.</a:t>
            </a:r>
            <a:endParaRPr lang="zh-CN" altLang="en-US" dirty="0"/>
          </a:p>
          <a:p>
            <a:r>
              <a:rPr lang="en-US" altLang="zh-CN" dirty="0"/>
              <a:t>  </a:t>
            </a:r>
            <a:r>
              <a:rPr lang="en-US" altLang="zh-CN" dirty="0" err="1">
                <a:solidFill>
                  <a:srgbClr val="FF0000"/>
                </a:solidFill>
              </a:rPr>
              <a:t>nCharHeight</a:t>
            </a:r>
            <a:r>
              <a:rPr lang="en-US" altLang="zh-CN" dirty="0">
                <a:solidFill>
                  <a:srgbClr val="FF0000"/>
                </a:solidFill>
              </a:rPr>
              <a:t>=20;</a:t>
            </a:r>
          </a:p>
          <a:p>
            <a:r>
              <a:rPr lang="en-US" altLang="zh-CN" dirty="0"/>
              <a:t>  </a:t>
            </a:r>
            <a:r>
              <a:rPr lang="en-US" altLang="zh-CN" dirty="0" err="1"/>
              <a:t>hF</a:t>
            </a:r>
            <a:r>
              <a:rPr lang="en-US" altLang="zh-CN" dirty="0"/>
              <a:t> = </a:t>
            </a:r>
            <a:r>
              <a:rPr lang="en-US" altLang="zh-CN" dirty="0" err="1"/>
              <a:t>CreateFont</a:t>
            </a:r>
            <a:r>
              <a:rPr lang="en-US" altLang="zh-CN" dirty="0"/>
              <a:t>(hDC,nCharHeight,15);		//</a:t>
            </a:r>
            <a:r>
              <a:rPr lang="zh-CN" altLang="en-US" dirty="0"/>
              <a:t>定义字体</a:t>
            </a:r>
            <a:r>
              <a:rPr lang="en-US" altLang="zh-CN" dirty="0"/>
              <a:t>.</a:t>
            </a:r>
            <a:endParaRPr lang="zh-CN" altLang="en-US" dirty="0"/>
          </a:p>
          <a:p>
            <a:r>
              <a:rPr lang="en-US" altLang="zh-CN" dirty="0"/>
              <a:t>  if (flag)						//</a:t>
            </a:r>
            <a:r>
              <a:rPr lang="zh-CN" altLang="en-US" dirty="0"/>
              <a:t>如果开始打字</a:t>
            </a:r>
          </a:p>
          <a:p>
            <a:r>
              <a:rPr lang="en-US" altLang="zh-CN" dirty="0"/>
              <a:t>    for (m=0; m&lt;30; m++)</a:t>
            </a:r>
          </a:p>
          <a:p>
            <a:r>
              <a:rPr lang="en-US" altLang="zh-CN" dirty="0"/>
              <a:t>       for (n=0; n&lt;10; n++)</a:t>
            </a:r>
          </a:p>
          <a:p>
            <a:r>
              <a:rPr lang="en-US" altLang="zh-CN" dirty="0"/>
              <a:t>        {</a:t>
            </a:r>
            <a:r>
              <a:rPr lang="en-US" altLang="zh-CN" dirty="0" err="1"/>
              <a:t>SetTextColor</a:t>
            </a:r>
            <a:r>
              <a:rPr lang="en-US" altLang="zh-CN" dirty="0"/>
              <a:t>(</a:t>
            </a:r>
            <a:r>
              <a:rPr lang="en-US" altLang="zh-CN" dirty="0" err="1"/>
              <a:t>hDC,RGB</a:t>
            </a:r>
            <a:r>
              <a:rPr lang="en-US" altLang="zh-CN" dirty="0"/>
              <a:t>(255-m*5,n*25,0));	//</a:t>
            </a:r>
            <a:r>
              <a:rPr lang="zh-CN" altLang="en-US" dirty="0"/>
              <a:t>设置字符的颜色</a:t>
            </a:r>
            <a:r>
              <a:rPr lang="en-US" altLang="zh-CN" dirty="0"/>
              <a:t>.</a:t>
            </a:r>
            <a:endParaRPr lang="zh-CN" altLang="en-US" dirty="0"/>
          </a:p>
          <a:p>
            <a:r>
              <a:rPr lang="en-US" altLang="zh-CN" dirty="0"/>
              <a:t>          </a:t>
            </a:r>
            <a:r>
              <a:rPr lang="en-US" altLang="zh-CN" dirty="0" err="1"/>
              <a:t>SelectObject</a:t>
            </a:r>
            <a:r>
              <a:rPr lang="en-US" altLang="zh-CN" dirty="0"/>
              <a:t>(</a:t>
            </a:r>
            <a:r>
              <a:rPr lang="en-US" altLang="zh-CN" dirty="0" err="1"/>
              <a:t>hDC,hF</a:t>
            </a:r>
            <a:r>
              <a:rPr lang="en-US" altLang="zh-CN" dirty="0"/>
              <a:t>);</a:t>
            </a:r>
          </a:p>
          <a:p>
            <a:r>
              <a:rPr lang="en-US" altLang="zh-CN" dirty="0"/>
              <a:t>          X = 90+30*n;				//</a:t>
            </a:r>
            <a:r>
              <a:rPr lang="zh-CN" altLang="en-US" dirty="0"/>
              <a:t>字符输出位置的</a:t>
            </a:r>
            <a:r>
              <a:rPr lang="en-US" altLang="zh-CN" dirty="0"/>
              <a:t>X</a:t>
            </a:r>
            <a:r>
              <a:rPr lang="zh-CN" altLang="en-US" dirty="0"/>
              <a:t>坐标</a:t>
            </a:r>
          </a:p>
          <a:p>
            <a:r>
              <a:rPr lang="en-US" altLang="zh-CN" dirty="0"/>
              <a:t>          Y = 580-</a:t>
            </a:r>
            <a:r>
              <a:rPr lang="en-US" altLang="zh-CN" dirty="0">
                <a:solidFill>
                  <a:srgbClr val="FF0000"/>
                </a:solidFill>
              </a:rPr>
              <a:t>nCharHeight</a:t>
            </a:r>
            <a:r>
              <a:rPr lang="en-US" altLang="zh-CN" dirty="0"/>
              <a:t>*m;		//</a:t>
            </a:r>
            <a:r>
              <a:rPr lang="zh-CN" altLang="en-US" dirty="0"/>
              <a:t>字符输出位置的</a:t>
            </a:r>
            <a:r>
              <a:rPr lang="en-US" altLang="zh-CN" dirty="0"/>
              <a:t>Y</a:t>
            </a:r>
            <a:r>
              <a:rPr lang="zh-CN" altLang="en-US" dirty="0"/>
              <a:t>坐标</a:t>
            </a:r>
            <a:r>
              <a:rPr lang="en-US" altLang="zh-CN" dirty="0"/>
              <a:t>.</a:t>
            </a:r>
            <a:endParaRPr lang="zh-CN" altLang="en-US" dirty="0"/>
          </a:p>
          <a:p>
            <a:r>
              <a:rPr lang="en-US" altLang="zh-CN" dirty="0"/>
              <a:t>          </a:t>
            </a:r>
            <a:r>
              <a:rPr lang="en-US" altLang="zh-CN" dirty="0" err="1"/>
              <a:t>TextOut</a:t>
            </a:r>
            <a:r>
              <a:rPr lang="en-US" altLang="zh-CN" dirty="0"/>
              <a:t>(</a:t>
            </a:r>
            <a:r>
              <a:rPr lang="en-US" altLang="zh-CN" dirty="0" err="1"/>
              <a:t>hDC,X,Y,&amp;Location</a:t>
            </a:r>
            <a:r>
              <a:rPr lang="en-US" altLang="zh-CN" dirty="0"/>
              <a:t>[m][n],1);</a:t>
            </a:r>
          </a:p>
          <a:p>
            <a:r>
              <a:rPr lang="en-US" altLang="zh-CN" dirty="0"/>
              <a:t>       }</a:t>
            </a:r>
          </a:p>
        </p:txBody>
      </p:sp>
    </p:spTree>
    <p:extLst>
      <p:ext uri="{BB962C8B-B14F-4D97-AF65-F5344CB8AC3E}">
        <p14:creationId xmlns:p14="http://schemas.microsoft.com/office/powerpoint/2010/main" val="20331914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116634"/>
            <a:ext cx="9777536" cy="6555641"/>
          </a:xfrm>
          <a:prstGeom prst="rect">
            <a:avLst/>
          </a:prstGeom>
          <a:noFill/>
        </p:spPr>
        <p:txBody>
          <a:bodyPr wrap="square" rtlCol="0">
            <a:spAutoFit/>
          </a:bodyPr>
          <a:lstStyle/>
          <a:p>
            <a:pPr>
              <a:lnSpc>
                <a:spcPts val="2400"/>
              </a:lnSpc>
            </a:pPr>
            <a:r>
              <a:rPr lang="en-US" altLang="zh-CN" dirty="0"/>
              <a:t>  else						//</a:t>
            </a:r>
            <a:r>
              <a:rPr lang="zh-CN" altLang="en-US" dirty="0"/>
              <a:t>如果还没有开始打字</a:t>
            </a:r>
          </a:p>
          <a:p>
            <a:pPr>
              <a:lnSpc>
                <a:spcPts val="2400"/>
              </a:lnSpc>
            </a:pPr>
            <a:r>
              <a:rPr lang="en-US" altLang="zh-CN" dirty="0"/>
              <a:t>  {</a:t>
            </a:r>
          </a:p>
          <a:p>
            <a:pPr>
              <a:lnSpc>
                <a:spcPts val="2400"/>
              </a:lnSpc>
            </a:pPr>
            <a:r>
              <a:rPr lang="en-US" altLang="zh-CN" dirty="0"/>
              <a:t>    </a:t>
            </a:r>
            <a:r>
              <a:rPr lang="en-US" altLang="zh-CN" dirty="0" err="1"/>
              <a:t>SetTextColor</a:t>
            </a:r>
            <a:r>
              <a:rPr lang="en-US" altLang="zh-CN" dirty="0"/>
              <a:t>(</a:t>
            </a:r>
            <a:r>
              <a:rPr lang="en-US" altLang="zh-CN" dirty="0" err="1"/>
              <a:t>hDC,RGB</a:t>
            </a:r>
            <a:r>
              <a:rPr lang="en-US" altLang="zh-CN" dirty="0"/>
              <a:t>(255,0,255));	//</a:t>
            </a:r>
            <a:r>
              <a:rPr lang="zh-CN" altLang="en-US" dirty="0"/>
              <a:t>设置字符的颜色</a:t>
            </a:r>
            <a:r>
              <a:rPr lang="en-US" altLang="zh-CN" dirty="0"/>
              <a:t>.</a:t>
            </a:r>
            <a:endParaRPr lang="zh-CN" altLang="en-US" dirty="0"/>
          </a:p>
          <a:p>
            <a:pPr>
              <a:lnSpc>
                <a:spcPts val="2400"/>
              </a:lnSpc>
            </a:pPr>
            <a:r>
              <a:rPr lang="en-US" altLang="zh-CN" dirty="0"/>
              <a:t>    </a:t>
            </a:r>
            <a:r>
              <a:rPr lang="en-US" altLang="zh-CN" dirty="0" err="1"/>
              <a:t>SelectObject</a:t>
            </a:r>
            <a:r>
              <a:rPr lang="en-US" altLang="zh-CN" dirty="0"/>
              <a:t>(</a:t>
            </a:r>
            <a:r>
              <a:rPr lang="en-US" altLang="zh-CN" dirty="0" err="1"/>
              <a:t>hDC,hF</a:t>
            </a:r>
            <a:r>
              <a:rPr lang="en-US" altLang="zh-CN" dirty="0"/>
              <a:t>);</a:t>
            </a:r>
          </a:p>
          <a:p>
            <a:pPr>
              <a:lnSpc>
                <a:spcPts val="2400"/>
              </a:lnSpc>
            </a:pPr>
            <a:r>
              <a:rPr lang="en-US" altLang="zh-CN" dirty="0"/>
              <a:t>    </a:t>
            </a:r>
            <a:r>
              <a:rPr lang="en-US" altLang="zh-CN" sz="2000" dirty="0" err="1"/>
              <a:t>TextOut</a:t>
            </a:r>
            <a:r>
              <a:rPr lang="en-US" altLang="zh-CN" sz="2000" dirty="0"/>
              <a:t>(hDC,80,200,"</a:t>
            </a:r>
            <a:r>
              <a:rPr lang="zh-CN" altLang="en-US" sz="2000" dirty="0"/>
              <a:t>打字练习</a:t>
            </a:r>
            <a:r>
              <a:rPr lang="en-US" altLang="zh-CN" sz="2000" dirty="0"/>
              <a:t>,</a:t>
            </a:r>
            <a:r>
              <a:rPr lang="zh-CN" altLang="en-US" sz="2000" dirty="0"/>
              <a:t>单击左键开始</a:t>
            </a:r>
            <a:r>
              <a:rPr lang="en-US" altLang="zh-CN" sz="2000" dirty="0"/>
              <a:t>!",</a:t>
            </a:r>
            <a:r>
              <a:rPr lang="en-US" altLang="zh-CN" sz="2000" dirty="0" err="1"/>
              <a:t>strlen</a:t>
            </a:r>
            <a:r>
              <a:rPr lang="en-US" altLang="zh-CN" sz="2000" dirty="0"/>
              <a:t>("</a:t>
            </a:r>
            <a:r>
              <a:rPr lang="zh-CN" altLang="en-US" sz="2000" dirty="0"/>
              <a:t>打字练习</a:t>
            </a:r>
            <a:r>
              <a:rPr lang="en-US" altLang="zh-CN" sz="2000" dirty="0"/>
              <a:t>,</a:t>
            </a:r>
            <a:r>
              <a:rPr lang="zh-CN" altLang="en-US" sz="2000" dirty="0"/>
              <a:t>单击左键开始</a:t>
            </a:r>
            <a:r>
              <a:rPr lang="en-US" altLang="zh-CN" sz="2000" dirty="0"/>
              <a:t>!"));</a:t>
            </a:r>
          </a:p>
          <a:p>
            <a:pPr>
              <a:lnSpc>
                <a:spcPts val="2400"/>
              </a:lnSpc>
            </a:pPr>
            <a:r>
              <a:rPr lang="en-US" altLang="zh-CN" dirty="0"/>
              <a:t>    for (</a:t>
            </a:r>
            <a:r>
              <a:rPr lang="en-US" altLang="zh-CN" dirty="0" err="1"/>
              <a:t>i</a:t>
            </a:r>
            <a:r>
              <a:rPr lang="en-US" altLang="zh-CN" dirty="0"/>
              <a:t>=0;i&lt;30 ;</a:t>
            </a:r>
            <a:r>
              <a:rPr lang="en-US" altLang="zh-CN" dirty="0" err="1"/>
              <a:t>i</a:t>
            </a:r>
            <a:r>
              <a:rPr lang="en-US" altLang="zh-CN" dirty="0"/>
              <a:t>++ )</a:t>
            </a:r>
          </a:p>
          <a:p>
            <a:pPr>
              <a:lnSpc>
                <a:spcPts val="2400"/>
              </a:lnSpc>
            </a:pPr>
            <a:r>
              <a:rPr lang="en-US" altLang="zh-CN" dirty="0"/>
              <a:t>      for (j=0;j&lt;10 ;j++ )</a:t>
            </a:r>
          </a:p>
          <a:p>
            <a:pPr>
              <a:lnSpc>
                <a:spcPts val="2400"/>
              </a:lnSpc>
            </a:pPr>
            <a:r>
              <a:rPr lang="en-US" altLang="zh-CN" dirty="0"/>
              <a:t>           Location[</a:t>
            </a:r>
            <a:r>
              <a:rPr lang="en-US" altLang="zh-CN" dirty="0" err="1"/>
              <a:t>i</a:t>
            </a:r>
            <a:r>
              <a:rPr lang="en-US" altLang="zh-CN" dirty="0"/>
              <a:t>][j]=' ';</a:t>
            </a:r>
          </a:p>
          <a:p>
            <a:pPr>
              <a:lnSpc>
                <a:spcPts val="2400"/>
              </a:lnSpc>
            </a:pPr>
            <a:r>
              <a:rPr lang="en-US" altLang="zh-CN" dirty="0"/>
              <a:t>   }</a:t>
            </a:r>
          </a:p>
          <a:p>
            <a:pPr>
              <a:lnSpc>
                <a:spcPts val="2400"/>
              </a:lnSpc>
            </a:pPr>
            <a:r>
              <a:rPr lang="en-US" altLang="zh-CN" dirty="0"/>
              <a:t>  </a:t>
            </a:r>
            <a:r>
              <a:rPr lang="en-US" altLang="zh-CN" dirty="0" err="1"/>
              <a:t>DeleteObject</a:t>
            </a:r>
            <a:r>
              <a:rPr lang="en-US" altLang="zh-CN" dirty="0"/>
              <a:t>(</a:t>
            </a:r>
            <a:r>
              <a:rPr lang="en-US" altLang="zh-CN" dirty="0" err="1"/>
              <a:t>hF</a:t>
            </a:r>
            <a:r>
              <a:rPr lang="en-US" altLang="zh-CN" dirty="0"/>
              <a:t>);//</a:t>
            </a:r>
            <a:r>
              <a:rPr lang="zh-CN" altLang="en-US" dirty="0"/>
              <a:t>删除字体句柄</a:t>
            </a:r>
            <a:r>
              <a:rPr lang="en-US" altLang="zh-CN" dirty="0"/>
              <a:t>.</a:t>
            </a:r>
            <a:endParaRPr lang="zh-CN" altLang="en-US" dirty="0"/>
          </a:p>
          <a:p>
            <a:pPr>
              <a:lnSpc>
                <a:spcPts val="2400"/>
              </a:lnSpc>
            </a:pPr>
            <a:r>
              <a:rPr lang="en-US" altLang="zh-CN" dirty="0"/>
              <a:t>  </a:t>
            </a:r>
            <a:r>
              <a:rPr lang="en-US" altLang="zh-CN" dirty="0" err="1"/>
              <a:t>EndPaint</a:t>
            </a:r>
            <a:r>
              <a:rPr lang="en-US" altLang="zh-CN" dirty="0"/>
              <a:t>(</a:t>
            </a:r>
            <a:r>
              <a:rPr lang="en-US" altLang="zh-CN" dirty="0" err="1"/>
              <a:t>hWnd</a:t>
            </a:r>
            <a:r>
              <a:rPr lang="en-US" altLang="zh-CN" dirty="0"/>
              <a:t>,&amp;</a:t>
            </a:r>
            <a:r>
              <a:rPr lang="en-US" altLang="zh-CN" dirty="0" err="1"/>
              <a:t>ps</a:t>
            </a:r>
            <a:r>
              <a:rPr lang="en-US" altLang="zh-CN" dirty="0"/>
              <a:t>);//</a:t>
            </a:r>
            <a:r>
              <a:rPr lang="zh-CN" altLang="en-US" dirty="0"/>
              <a:t>删除设备用户指针</a:t>
            </a:r>
            <a:r>
              <a:rPr lang="en-US" altLang="zh-CN" dirty="0"/>
              <a:t>.</a:t>
            </a:r>
            <a:endParaRPr lang="zh-CN" altLang="en-US" dirty="0"/>
          </a:p>
          <a:p>
            <a:pPr>
              <a:lnSpc>
                <a:spcPts val="2400"/>
              </a:lnSpc>
            </a:pPr>
            <a:r>
              <a:rPr lang="en-US" altLang="zh-CN" dirty="0"/>
              <a:t>  return 0;</a:t>
            </a:r>
          </a:p>
          <a:p>
            <a:pPr>
              <a:lnSpc>
                <a:spcPts val="2400"/>
              </a:lnSpc>
            </a:pPr>
            <a:r>
              <a:rPr lang="en-US" altLang="zh-CN" dirty="0"/>
              <a:t>}</a:t>
            </a:r>
          </a:p>
          <a:p>
            <a:pPr>
              <a:lnSpc>
                <a:spcPts val="2400"/>
              </a:lnSpc>
            </a:pPr>
            <a:endParaRPr lang="en-US" altLang="zh-CN" dirty="0"/>
          </a:p>
          <a:p>
            <a:pPr>
              <a:lnSpc>
                <a:spcPts val="2400"/>
              </a:lnSpc>
            </a:pPr>
            <a:r>
              <a:rPr lang="en-US" altLang="zh-CN" dirty="0"/>
              <a:t>case WM_DESTROY:</a:t>
            </a:r>
          </a:p>
          <a:p>
            <a:pPr>
              <a:lnSpc>
                <a:spcPts val="2400"/>
              </a:lnSpc>
            </a:pPr>
            <a:r>
              <a:rPr lang="en-US" altLang="zh-CN" dirty="0"/>
              <a:t>   </a:t>
            </a:r>
            <a:r>
              <a:rPr lang="en-US" altLang="zh-CN" dirty="0" err="1"/>
              <a:t>KillTimer</a:t>
            </a:r>
            <a:r>
              <a:rPr lang="en-US" altLang="zh-CN" dirty="0"/>
              <a:t> (</a:t>
            </a:r>
            <a:r>
              <a:rPr lang="en-US" altLang="zh-CN" dirty="0" err="1"/>
              <a:t>hWnd</a:t>
            </a:r>
            <a:r>
              <a:rPr lang="en-US" altLang="zh-CN" dirty="0"/>
              <a:t>, ID_TIMER) ;	//</a:t>
            </a:r>
            <a:r>
              <a:rPr lang="zh-CN" altLang="en-US" dirty="0"/>
              <a:t>释放</a:t>
            </a:r>
            <a:r>
              <a:rPr lang="en-US" altLang="zh-CN" dirty="0"/>
              <a:t>ID_TIMER</a:t>
            </a:r>
            <a:r>
              <a:rPr lang="zh-CN" altLang="en-US" dirty="0"/>
              <a:t>指定的计时器</a:t>
            </a:r>
          </a:p>
          <a:p>
            <a:pPr>
              <a:lnSpc>
                <a:spcPts val="2400"/>
              </a:lnSpc>
            </a:pPr>
            <a:r>
              <a:rPr lang="en-US" altLang="zh-CN" dirty="0"/>
              <a:t>   </a:t>
            </a:r>
            <a:r>
              <a:rPr lang="en-US" altLang="zh-CN" dirty="0" err="1"/>
              <a:t>PostQuitMessage</a:t>
            </a:r>
            <a:r>
              <a:rPr lang="en-US" altLang="zh-CN" dirty="0"/>
              <a:t>(0);</a:t>
            </a:r>
          </a:p>
          <a:p>
            <a:pPr>
              <a:lnSpc>
                <a:spcPts val="2400"/>
              </a:lnSpc>
            </a:pPr>
            <a:r>
              <a:rPr lang="en-US" altLang="zh-CN" dirty="0"/>
              <a:t>   return 0;</a:t>
            </a:r>
          </a:p>
          <a:p>
            <a:pPr>
              <a:lnSpc>
                <a:spcPts val="2400"/>
              </a:lnSpc>
            </a:pPr>
            <a:r>
              <a:rPr lang="en-US" altLang="zh-CN" dirty="0"/>
              <a:t>default:</a:t>
            </a:r>
          </a:p>
          <a:p>
            <a:pPr>
              <a:lnSpc>
                <a:spcPts val="2400"/>
              </a:lnSpc>
            </a:pPr>
            <a:r>
              <a:rPr lang="en-US" altLang="zh-CN" dirty="0"/>
              <a:t>   return(</a:t>
            </a:r>
            <a:r>
              <a:rPr lang="en-US" altLang="zh-CN" dirty="0" err="1"/>
              <a:t>DefWindowProc</a:t>
            </a:r>
            <a:r>
              <a:rPr lang="en-US" altLang="zh-CN" dirty="0"/>
              <a:t>(</a:t>
            </a:r>
            <a:r>
              <a:rPr lang="en-US" altLang="zh-CN" dirty="0" err="1"/>
              <a:t>hWnd,iMessage,wParam,lParam</a:t>
            </a:r>
            <a:r>
              <a:rPr lang="en-US" altLang="zh-CN" dirty="0"/>
              <a:t>));</a:t>
            </a:r>
          </a:p>
          <a:p>
            <a:pPr>
              <a:lnSpc>
                <a:spcPts val="2400"/>
              </a:lnSpc>
            </a:pPr>
            <a:r>
              <a:rPr lang="en-US" altLang="zh-CN" dirty="0"/>
              <a:t>}}</a:t>
            </a:r>
          </a:p>
        </p:txBody>
      </p:sp>
    </p:spTree>
    <p:extLst>
      <p:ext uri="{BB962C8B-B14F-4D97-AF65-F5344CB8AC3E}">
        <p14:creationId xmlns:p14="http://schemas.microsoft.com/office/powerpoint/2010/main" val="941544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016" y="185729"/>
            <a:ext cx="9777536" cy="6632585"/>
          </a:xfrm>
          <a:prstGeom prst="rect">
            <a:avLst/>
          </a:prstGeom>
          <a:noFill/>
        </p:spPr>
        <p:txBody>
          <a:bodyPr wrap="square" rtlCol="0">
            <a:spAutoFit/>
          </a:bodyPr>
          <a:lstStyle/>
          <a:p>
            <a:pPr>
              <a:lnSpc>
                <a:spcPts val="2400"/>
              </a:lnSpc>
            </a:pPr>
            <a:r>
              <a:rPr lang="en-US" altLang="zh-CN" dirty="0"/>
              <a:t>BOOL </a:t>
            </a:r>
            <a:r>
              <a:rPr lang="en-US" altLang="zh-CN" dirty="0" err="1"/>
              <a:t>InitWindows</a:t>
            </a:r>
            <a:r>
              <a:rPr lang="en-US" altLang="zh-CN" dirty="0"/>
              <a:t>(HINSTANCE </a:t>
            </a:r>
            <a:r>
              <a:rPr lang="en-US" altLang="zh-CN" dirty="0" err="1"/>
              <a:t>hInstance</a:t>
            </a:r>
            <a:r>
              <a:rPr lang="en-US" altLang="zh-CN" dirty="0"/>
              <a:t>, </a:t>
            </a:r>
            <a:r>
              <a:rPr lang="en-US" altLang="zh-CN" dirty="0" err="1"/>
              <a:t>int</a:t>
            </a:r>
            <a:r>
              <a:rPr lang="en-US" altLang="zh-CN" dirty="0"/>
              <a:t> </a:t>
            </a:r>
            <a:r>
              <a:rPr lang="en-US" altLang="zh-CN" dirty="0" err="1"/>
              <a:t>nCmdShow</a:t>
            </a:r>
            <a:r>
              <a:rPr lang="en-US" altLang="zh-CN" dirty="0"/>
              <a:t>)</a:t>
            </a:r>
          </a:p>
          <a:p>
            <a:pPr>
              <a:lnSpc>
                <a:spcPts val="2400"/>
              </a:lnSpc>
            </a:pPr>
            <a:r>
              <a:rPr lang="en-US" altLang="zh-CN" dirty="0"/>
              <a:t>{ HWND </a:t>
            </a:r>
            <a:r>
              <a:rPr lang="en-US" altLang="zh-CN" dirty="0" err="1"/>
              <a:t>hWnd</a:t>
            </a:r>
            <a:r>
              <a:rPr lang="en-US" altLang="zh-CN" dirty="0"/>
              <a:t>;</a:t>
            </a:r>
          </a:p>
          <a:p>
            <a:pPr>
              <a:lnSpc>
                <a:spcPts val="2400"/>
              </a:lnSpc>
            </a:pPr>
            <a:r>
              <a:rPr lang="en-US" altLang="zh-CN" dirty="0"/>
              <a:t>   </a:t>
            </a:r>
            <a:r>
              <a:rPr lang="en-US" altLang="zh-CN" dirty="0" err="1"/>
              <a:t>hWnd</a:t>
            </a:r>
            <a:r>
              <a:rPr lang="en-US" altLang="zh-CN" dirty="0"/>
              <a:t>=</a:t>
            </a:r>
            <a:r>
              <a:rPr lang="en-US" altLang="zh-CN" dirty="0" err="1"/>
              <a:t>CreateWindow</a:t>
            </a:r>
            <a:r>
              <a:rPr lang="en-US" altLang="zh-CN" dirty="0"/>
              <a:t>("6_5",	//</a:t>
            </a:r>
            <a:r>
              <a:rPr lang="zh-CN" altLang="en-US" dirty="0"/>
              <a:t>窗口类名称</a:t>
            </a:r>
            <a:r>
              <a:rPr lang="en-US" altLang="zh-CN" dirty="0"/>
              <a:t>.</a:t>
            </a:r>
            <a:endParaRPr lang="zh-CN" altLang="en-US" dirty="0"/>
          </a:p>
          <a:p>
            <a:pPr>
              <a:lnSpc>
                <a:spcPts val="2400"/>
              </a:lnSpc>
            </a:pPr>
            <a:r>
              <a:rPr lang="en-US" altLang="zh-CN" dirty="0"/>
              <a:t>   "6_5",				//</a:t>
            </a:r>
            <a:r>
              <a:rPr lang="zh-CN" altLang="en-US" dirty="0"/>
              <a:t>标题栏名称</a:t>
            </a:r>
            <a:r>
              <a:rPr lang="en-US" altLang="zh-CN" dirty="0"/>
              <a:t>.</a:t>
            </a:r>
            <a:endParaRPr lang="zh-CN" altLang="en-US" dirty="0"/>
          </a:p>
          <a:p>
            <a:pPr>
              <a:lnSpc>
                <a:spcPts val="2400"/>
              </a:lnSpc>
            </a:pPr>
            <a:r>
              <a:rPr lang="en-US" altLang="zh-CN" dirty="0"/>
              <a:t>   WS_POPUPWINDOW|WS_MINIMIZEBOX|WS_CAPTION,  //</a:t>
            </a:r>
            <a:r>
              <a:rPr lang="zh-CN" altLang="en-US" dirty="0"/>
              <a:t>窗口样式</a:t>
            </a:r>
            <a:r>
              <a:rPr lang="en-US" altLang="zh-CN" dirty="0"/>
              <a:t>.</a:t>
            </a:r>
            <a:endParaRPr lang="zh-CN" altLang="en-US" dirty="0"/>
          </a:p>
          <a:p>
            <a:pPr>
              <a:lnSpc>
                <a:spcPts val="2400"/>
              </a:lnSpc>
            </a:pPr>
            <a:r>
              <a:rPr lang="en-US" altLang="zh-CN" dirty="0"/>
              <a:t>   CW_USEDEFAULT,		//</a:t>
            </a:r>
            <a:r>
              <a:rPr lang="zh-CN" altLang="en-US" dirty="0"/>
              <a:t>窗口左上角坐标</a:t>
            </a:r>
            <a:r>
              <a:rPr lang="en-US" altLang="zh-CN" dirty="0"/>
              <a:t>.</a:t>
            </a:r>
            <a:endParaRPr lang="zh-CN" altLang="en-US" dirty="0"/>
          </a:p>
          <a:p>
            <a:pPr>
              <a:lnSpc>
                <a:spcPts val="2400"/>
              </a:lnSpc>
            </a:pPr>
            <a:r>
              <a:rPr lang="en-US" altLang="zh-CN" dirty="0"/>
              <a:t>   0,</a:t>
            </a:r>
          </a:p>
          <a:p>
            <a:pPr>
              <a:lnSpc>
                <a:spcPts val="2400"/>
              </a:lnSpc>
            </a:pPr>
            <a:r>
              <a:rPr lang="en-US" altLang="zh-CN" dirty="0"/>
              <a:t>   480, 640,				//</a:t>
            </a:r>
            <a:r>
              <a:rPr lang="zh-CN" altLang="en-US" dirty="0"/>
              <a:t>窗口高度和宽度</a:t>
            </a:r>
            <a:r>
              <a:rPr lang="en-US" altLang="zh-CN" dirty="0"/>
              <a:t>.</a:t>
            </a:r>
            <a:endParaRPr lang="zh-CN" altLang="en-US" dirty="0"/>
          </a:p>
          <a:p>
            <a:pPr>
              <a:lnSpc>
                <a:spcPts val="2400"/>
              </a:lnSpc>
            </a:pPr>
            <a:r>
              <a:rPr lang="en-US" altLang="zh-CN" dirty="0"/>
              <a:t>   NULL, NULL, 			//</a:t>
            </a:r>
            <a:r>
              <a:rPr lang="zh-CN" altLang="en-US" dirty="0"/>
              <a:t>无父窗口，</a:t>
            </a:r>
            <a:r>
              <a:rPr lang="en-US" altLang="zh-CN" dirty="0"/>
              <a:t>//</a:t>
            </a:r>
            <a:r>
              <a:rPr lang="zh-CN" altLang="en-US" dirty="0"/>
              <a:t>无菜单</a:t>
            </a:r>
            <a:r>
              <a:rPr lang="en-US" altLang="zh-CN" dirty="0"/>
              <a:t>.</a:t>
            </a:r>
            <a:endParaRPr lang="zh-CN" altLang="en-US" dirty="0"/>
          </a:p>
          <a:p>
            <a:pPr>
              <a:lnSpc>
                <a:spcPts val="2400"/>
              </a:lnSpc>
            </a:pPr>
            <a:r>
              <a:rPr lang="en-US" altLang="zh-CN" dirty="0"/>
              <a:t>   </a:t>
            </a:r>
            <a:r>
              <a:rPr lang="en-US" altLang="zh-CN" dirty="0" err="1"/>
              <a:t>hInstance</a:t>
            </a:r>
            <a:r>
              <a:rPr lang="en-US" altLang="zh-CN" dirty="0"/>
              <a:t>,				//</a:t>
            </a:r>
            <a:r>
              <a:rPr lang="zh-CN" altLang="en-US" dirty="0"/>
              <a:t>当前应用实例句柄</a:t>
            </a:r>
            <a:r>
              <a:rPr lang="en-US" altLang="zh-CN" dirty="0"/>
              <a:t>.</a:t>
            </a:r>
            <a:endParaRPr lang="zh-CN" altLang="en-US" dirty="0"/>
          </a:p>
          <a:p>
            <a:pPr>
              <a:lnSpc>
                <a:spcPts val="2400"/>
              </a:lnSpc>
            </a:pPr>
            <a:r>
              <a:rPr lang="en-US" altLang="zh-CN" dirty="0"/>
              <a:t>   NULL);				//</a:t>
            </a:r>
            <a:r>
              <a:rPr lang="zh-CN" altLang="en-US" dirty="0"/>
              <a:t>指向传递给窗口的参数的指针</a:t>
            </a:r>
            <a:r>
              <a:rPr lang="en-US" altLang="zh-CN" dirty="0"/>
              <a:t>.</a:t>
            </a:r>
            <a:r>
              <a:rPr lang="zh-CN" altLang="en-US" dirty="0"/>
              <a:t>不用</a:t>
            </a:r>
            <a:r>
              <a:rPr lang="en-US" altLang="zh-CN" dirty="0"/>
              <a:t>.</a:t>
            </a:r>
            <a:endParaRPr lang="zh-CN" altLang="en-US" dirty="0"/>
          </a:p>
          <a:p>
            <a:pPr>
              <a:lnSpc>
                <a:spcPts val="2400"/>
              </a:lnSpc>
            </a:pPr>
            <a:r>
              <a:rPr lang="en-US" altLang="zh-CN" dirty="0">
                <a:solidFill>
                  <a:srgbClr val="002060"/>
                </a:solidFill>
              </a:rPr>
              <a:t>   if(!</a:t>
            </a:r>
            <a:r>
              <a:rPr lang="en-US" altLang="zh-CN" dirty="0" err="1">
                <a:solidFill>
                  <a:srgbClr val="002060"/>
                </a:solidFill>
              </a:rPr>
              <a:t>hWnd</a:t>
            </a:r>
            <a:r>
              <a:rPr lang="en-US" altLang="zh-CN" dirty="0">
                <a:solidFill>
                  <a:srgbClr val="002060"/>
                </a:solidFill>
              </a:rPr>
              <a:t>)	return FALSE;		//</a:t>
            </a:r>
            <a:r>
              <a:rPr lang="zh-CN" altLang="en-US" dirty="0">
                <a:solidFill>
                  <a:srgbClr val="002060"/>
                </a:solidFill>
              </a:rPr>
              <a:t>创建失败</a:t>
            </a:r>
            <a:r>
              <a:rPr lang="en-US" altLang="zh-CN" dirty="0">
                <a:solidFill>
                  <a:srgbClr val="002060"/>
                </a:solidFill>
              </a:rPr>
              <a:t>.</a:t>
            </a:r>
            <a:endParaRPr lang="zh-CN" altLang="en-US" dirty="0">
              <a:solidFill>
                <a:srgbClr val="002060"/>
              </a:solidFill>
            </a:endParaRPr>
          </a:p>
          <a:p>
            <a:pPr>
              <a:lnSpc>
                <a:spcPts val="2400"/>
              </a:lnSpc>
            </a:pPr>
            <a:r>
              <a:rPr lang="en-US" altLang="zh-CN" dirty="0"/>
              <a:t>   </a:t>
            </a:r>
            <a:r>
              <a:rPr lang="en-US" altLang="zh-CN" dirty="0" err="1"/>
              <a:t>hWndMain</a:t>
            </a:r>
            <a:r>
              <a:rPr lang="en-US" altLang="zh-CN" dirty="0"/>
              <a:t>=</a:t>
            </a:r>
            <a:r>
              <a:rPr lang="en-US" altLang="zh-CN" dirty="0" err="1"/>
              <a:t>hWnd</a:t>
            </a:r>
            <a:r>
              <a:rPr lang="en-US" altLang="zh-CN" dirty="0"/>
              <a:t>;			//</a:t>
            </a:r>
            <a:r>
              <a:rPr lang="zh-CN" altLang="en-US" dirty="0"/>
              <a:t>给全局窗口句柄付值</a:t>
            </a:r>
            <a:r>
              <a:rPr lang="en-US" altLang="zh-CN" dirty="0"/>
              <a:t>.</a:t>
            </a:r>
            <a:endParaRPr lang="zh-CN" altLang="en-US" dirty="0"/>
          </a:p>
          <a:p>
            <a:pPr>
              <a:lnSpc>
                <a:spcPts val="2400"/>
              </a:lnSpc>
            </a:pPr>
            <a:r>
              <a:rPr lang="en-US" altLang="zh-CN" dirty="0">
                <a:solidFill>
                  <a:srgbClr val="002060"/>
                </a:solidFill>
              </a:rPr>
              <a:t>   while (!</a:t>
            </a:r>
            <a:r>
              <a:rPr lang="en-US" altLang="zh-CN" dirty="0" err="1">
                <a:solidFill>
                  <a:srgbClr val="002060"/>
                </a:solidFill>
              </a:rPr>
              <a:t>SetTimer</a:t>
            </a:r>
            <a:r>
              <a:rPr lang="en-US" altLang="zh-CN" dirty="0">
                <a:solidFill>
                  <a:srgbClr val="002060"/>
                </a:solidFill>
              </a:rPr>
              <a:t> (</a:t>
            </a:r>
            <a:r>
              <a:rPr lang="en-US" altLang="zh-CN" dirty="0" err="1">
                <a:solidFill>
                  <a:srgbClr val="002060"/>
                </a:solidFill>
              </a:rPr>
              <a:t>hWnd</a:t>
            </a:r>
            <a:r>
              <a:rPr lang="en-US" altLang="zh-CN" dirty="0">
                <a:solidFill>
                  <a:srgbClr val="002060"/>
                </a:solidFill>
              </a:rPr>
              <a:t>, ID_TIMER, 200, NULL)) </a:t>
            </a:r>
          </a:p>
          <a:p>
            <a:pPr>
              <a:lnSpc>
                <a:spcPts val="2400"/>
              </a:lnSpc>
            </a:pPr>
            <a:r>
              <a:rPr lang="en-US" altLang="zh-CN" dirty="0">
                <a:solidFill>
                  <a:srgbClr val="002060"/>
                </a:solidFill>
              </a:rPr>
              <a:t>					//</a:t>
            </a:r>
            <a:r>
              <a:rPr lang="zh-CN" altLang="en-US" dirty="0">
                <a:solidFill>
                  <a:srgbClr val="002060"/>
                </a:solidFill>
              </a:rPr>
              <a:t>设置了一个周期为</a:t>
            </a:r>
            <a:r>
              <a:rPr lang="en-US" altLang="zh-CN" dirty="0">
                <a:solidFill>
                  <a:srgbClr val="002060"/>
                </a:solidFill>
              </a:rPr>
              <a:t>200ms</a:t>
            </a:r>
            <a:r>
              <a:rPr lang="zh-CN" altLang="en-US" dirty="0">
                <a:solidFill>
                  <a:srgbClr val="002060"/>
                </a:solidFill>
              </a:rPr>
              <a:t>的定时器</a:t>
            </a:r>
          </a:p>
          <a:p>
            <a:pPr>
              <a:lnSpc>
                <a:spcPts val="2600"/>
              </a:lnSpc>
            </a:pPr>
            <a:r>
              <a:rPr lang="en-US" altLang="zh-CN" dirty="0">
                <a:solidFill>
                  <a:srgbClr val="002060"/>
                </a:solidFill>
              </a:rPr>
              <a:t>        if (IDCANCEL == </a:t>
            </a:r>
            <a:r>
              <a:rPr lang="en-US" altLang="zh-CN" dirty="0" err="1">
                <a:solidFill>
                  <a:srgbClr val="002060"/>
                </a:solidFill>
              </a:rPr>
              <a:t>MessageBox</a:t>
            </a:r>
            <a:r>
              <a:rPr lang="en-US" altLang="zh-CN" dirty="0">
                <a:solidFill>
                  <a:srgbClr val="002060"/>
                </a:solidFill>
              </a:rPr>
              <a:t> (</a:t>
            </a:r>
            <a:r>
              <a:rPr lang="en-US" altLang="zh-CN" dirty="0" err="1">
                <a:solidFill>
                  <a:srgbClr val="002060"/>
                </a:solidFill>
              </a:rPr>
              <a:t>hWnd</a:t>
            </a:r>
            <a:r>
              <a:rPr lang="en-US" altLang="zh-CN" dirty="0">
                <a:solidFill>
                  <a:srgbClr val="002060"/>
                </a:solidFill>
              </a:rPr>
              <a:t>,"Too many timers!", "6_5",MB_ICONEXCLAMATION | MB_RETRYCANCEL))//</a:t>
            </a:r>
            <a:r>
              <a:rPr lang="zh-CN" altLang="en-US" dirty="0">
                <a:solidFill>
                  <a:srgbClr val="002060"/>
                </a:solidFill>
              </a:rPr>
              <a:t>为了防止多个程序并行出现错误，这里加了防错代码，如果定时器超过一个则报错</a:t>
            </a:r>
          </a:p>
          <a:p>
            <a:pPr>
              <a:lnSpc>
                <a:spcPts val="2400"/>
              </a:lnSpc>
            </a:pPr>
            <a:r>
              <a:rPr lang="en-US" altLang="zh-CN" dirty="0">
                <a:solidFill>
                  <a:srgbClr val="002060"/>
                </a:solidFill>
              </a:rPr>
              <a:t>          return FALSE ;</a:t>
            </a:r>
          </a:p>
          <a:p>
            <a:pPr>
              <a:lnSpc>
                <a:spcPts val="2400"/>
              </a:lnSpc>
            </a:pPr>
            <a:r>
              <a:rPr lang="en-US" altLang="zh-CN" dirty="0" err="1"/>
              <a:t>ShowWindow</a:t>
            </a:r>
            <a:r>
              <a:rPr lang="en-US" altLang="zh-CN" dirty="0"/>
              <a:t>(</a:t>
            </a:r>
            <a:r>
              <a:rPr lang="en-US" altLang="zh-CN" dirty="0" err="1"/>
              <a:t>hWnd,nCmdShow</a:t>
            </a:r>
            <a:r>
              <a:rPr lang="en-US" altLang="zh-CN" dirty="0"/>
              <a:t>); </a:t>
            </a:r>
            <a:r>
              <a:rPr lang="en-US" altLang="zh-CN" dirty="0" err="1"/>
              <a:t>UpdateWindow</a:t>
            </a:r>
            <a:r>
              <a:rPr lang="en-US" altLang="zh-CN" dirty="0"/>
              <a:t>(</a:t>
            </a:r>
            <a:r>
              <a:rPr lang="en-US" altLang="zh-CN" dirty="0" err="1"/>
              <a:t>hWnd</a:t>
            </a:r>
            <a:r>
              <a:rPr lang="en-US" altLang="zh-CN" dirty="0"/>
              <a:t>);</a:t>
            </a:r>
            <a:endParaRPr lang="zh-CN" altLang="en-US" dirty="0"/>
          </a:p>
          <a:p>
            <a:pPr>
              <a:lnSpc>
                <a:spcPts val="2400"/>
              </a:lnSpc>
            </a:pPr>
            <a:r>
              <a:rPr lang="en-US" altLang="zh-CN" dirty="0"/>
              <a:t>return TRUE;}</a:t>
            </a:r>
          </a:p>
        </p:txBody>
      </p:sp>
    </p:spTree>
    <p:extLst>
      <p:ext uri="{BB962C8B-B14F-4D97-AF65-F5344CB8AC3E}">
        <p14:creationId xmlns:p14="http://schemas.microsoft.com/office/powerpoint/2010/main" val="13031958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235671"/>
            <a:ext cx="9777536" cy="6001643"/>
          </a:xfrm>
          <a:prstGeom prst="rect">
            <a:avLst/>
          </a:prstGeom>
          <a:noFill/>
        </p:spPr>
        <p:txBody>
          <a:bodyPr wrap="square" rtlCol="0">
            <a:spAutoFit/>
          </a:bodyPr>
          <a:lstStyle/>
          <a:p>
            <a:r>
              <a:rPr lang="en-US" altLang="zh-CN" dirty="0"/>
              <a:t>BOOL </a:t>
            </a:r>
            <a:r>
              <a:rPr lang="en-US" altLang="zh-CN" dirty="0" err="1"/>
              <a:t>InitWindowsClass</a:t>
            </a:r>
            <a:r>
              <a:rPr lang="en-US" altLang="zh-CN" dirty="0"/>
              <a:t>(HINSTANCE </a:t>
            </a:r>
            <a:r>
              <a:rPr lang="en-US" altLang="zh-CN" dirty="0" err="1"/>
              <a:t>hInstance</a:t>
            </a:r>
            <a:r>
              <a:rPr lang="en-US" altLang="zh-CN" dirty="0"/>
              <a:t>)</a:t>
            </a:r>
          </a:p>
          <a:p>
            <a:r>
              <a:rPr lang="en-US" altLang="zh-CN" dirty="0"/>
              <a:t>{</a:t>
            </a:r>
          </a:p>
          <a:p>
            <a:r>
              <a:rPr lang="en-US" altLang="zh-CN" dirty="0"/>
              <a:t>  WNDCLASS </a:t>
            </a:r>
            <a:r>
              <a:rPr lang="en-US" altLang="zh-CN" dirty="0" err="1"/>
              <a:t>WndClass</a:t>
            </a:r>
            <a:r>
              <a:rPr lang="en-US" altLang="zh-CN" dirty="0"/>
              <a:t>;</a:t>
            </a:r>
          </a:p>
          <a:p>
            <a:r>
              <a:rPr lang="en-US" altLang="zh-CN" dirty="0"/>
              <a:t>  </a:t>
            </a:r>
            <a:r>
              <a:rPr lang="en-US" altLang="zh-CN" dirty="0" err="1"/>
              <a:t>WndClass.cbClsExtra</a:t>
            </a:r>
            <a:r>
              <a:rPr lang="en-US" altLang="zh-CN" dirty="0"/>
              <a:t>=0;	//</a:t>
            </a:r>
            <a:r>
              <a:rPr lang="zh-CN" altLang="en-US" dirty="0"/>
              <a:t>无窗口类扩展</a:t>
            </a:r>
            <a:r>
              <a:rPr lang="en-US" altLang="zh-CN" dirty="0"/>
              <a:t>.</a:t>
            </a:r>
            <a:endParaRPr lang="zh-CN" altLang="en-US" dirty="0"/>
          </a:p>
          <a:p>
            <a:r>
              <a:rPr lang="en-US" altLang="zh-CN" dirty="0"/>
              <a:t>  </a:t>
            </a:r>
            <a:r>
              <a:rPr lang="en-US" altLang="zh-CN" dirty="0" err="1"/>
              <a:t>WndClass.cbWndExtra</a:t>
            </a:r>
            <a:r>
              <a:rPr lang="en-US" altLang="zh-CN" dirty="0"/>
              <a:t>=0;	//</a:t>
            </a:r>
            <a:r>
              <a:rPr lang="zh-CN" altLang="en-US" dirty="0"/>
              <a:t>无窗口实例扩展</a:t>
            </a:r>
            <a:r>
              <a:rPr lang="en-US" altLang="zh-CN" dirty="0"/>
              <a:t>.</a:t>
            </a:r>
            <a:endParaRPr lang="zh-CN" altLang="en-US" dirty="0"/>
          </a:p>
          <a:p>
            <a:r>
              <a:rPr lang="en-US" altLang="zh-CN" dirty="0"/>
              <a:t>  </a:t>
            </a:r>
            <a:r>
              <a:rPr lang="en-US" altLang="zh-CN" dirty="0" err="1"/>
              <a:t>WndClass.hbrBackground</a:t>
            </a:r>
            <a:r>
              <a:rPr lang="en-US" altLang="zh-CN" dirty="0"/>
              <a:t>=(HBRUSH)(</a:t>
            </a:r>
            <a:r>
              <a:rPr lang="en-US" altLang="zh-CN" dirty="0" err="1"/>
              <a:t>GetStockObject</a:t>
            </a:r>
            <a:r>
              <a:rPr lang="en-US" altLang="zh-CN" dirty="0"/>
              <a:t>(WHITE_BRUSH));</a:t>
            </a:r>
          </a:p>
          <a:p>
            <a:r>
              <a:rPr lang="en-US" altLang="zh-CN" dirty="0"/>
              <a:t>				//</a:t>
            </a:r>
            <a:r>
              <a:rPr lang="zh-CN" altLang="en-US" dirty="0"/>
              <a:t>背景为白色</a:t>
            </a:r>
            <a:r>
              <a:rPr lang="en-US" altLang="zh-CN" dirty="0"/>
              <a:t>.</a:t>
            </a:r>
            <a:endParaRPr lang="zh-CN" altLang="en-US" dirty="0"/>
          </a:p>
          <a:p>
            <a:r>
              <a:rPr lang="en-US" altLang="zh-CN" dirty="0"/>
              <a:t>  </a:t>
            </a:r>
            <a:r>
              <a:rPr lang="en-US" altLang="zh-CN" dirty="0" err="1"/>
              <a:t>WndClass.hCursor</a:t>
            </a:r>
            <a:r>
              <a:rPr lang="en-US" altLang="zh-CN" dirty="0"/>
              <a:t>=</a:t>
            </a:r>
            <a:r>
              <a:rPr lang="en-US" altLang="zh-CN" dirty="0" err="1"/>
              <a:t>LoadCursor</a:t>
            </a:r>
            <a:r>
              <a:rPr lang="en-US" altLang="zh-CN" dirty="0"/>
              <a:t>(NULL,IDC_ARROW);	//</a:t>
            </a:r>
            <a:r>
              <a:rPr lang="zh-CN" altLang="en-US" dirty="0"/>
              <a:t>光标为为箭头</a:t>
            </a:r>
            <a:r>
              <a:rPr lang="en-US" altLang="zh-CN" dirty="0"/>
              <a:t>.</a:t>
            </a:r>
            <a:endParaRPr lang="zh-CN" altLang="en-US" dirty="0"/>
          </a:p>
          <a:p>
            <a:r>
              <a:rPr lang="en-US" altLang="zh-CN" dirty="0"/>
              <a:t>  </a:t>
            </a:r>
            <a:r>
              <a:rPr lang="en-US" altLang="zh-CN" dirty="0" err="1"/>
              <a:t>WndClass.hIcon</a:t>
            </a:r>
            <a:r>
              <a:rPr lang="en-US" altLang="zh-CN" dirty="0"/>
              <a:t>=</a:t>
            </a:r>
            <a:r>
              <a:rPr lang="en-US" altLang="zh-CN" dirty="0" err="1"/>
              <a:t>LoadIcon</a:t>
            </a:r>
            <a:r>
              <a:rPr lang="en-US" altLang="zh-CN" dirty="0"/>
              <a:t>(NULL,IDI_APPLICATION);	//</a:t>
            </a:r>
            <a:r>
              <a:rPr lang="zh-CN" altLang="en-US" dirty="0"/>
              <a:t>采用缺省图标</a:t>
            </a:r>
            <a:r>
              <a:rPr lang="en-US" altLang="zh-CN" dirty="0"/>
              <a:t>.</a:t>
            </a:r>
            <a:endParaRPr lang="zh-CN" altLang="en-US" dirty="0"/>
          </a:p>
          <a:p>
            <a:r>
              <a:rPr lang="en-US" altLang="zh-CN" dirty="0"/>
              <a:t>  </a:t>
            </a:r>
            <a:r>
              <a:rPr lang="en-US" altLang="zh-CN" dirty="0" err="1"/>
              <a:t>WndClass.hInstance</a:t>
            </a:r>
            <a:r>
              <a:rPr lang="en-US" altLang="zh-CN" dirty="0"/>
              <a:t>=</a:t>
            </a:r>
            <a:r>
              <a:rPr lang="en-US" altLang="zh-CN" dirty="0" err="1"/>
              <a:t>hInstance</a:t>
            </a:r>
            <a:r>
              <a:rPr lang="en-US" altLang="zh-CN" dirty="0"/>
              <a:t>;		//</a:t>
            </a:r>
            <a:r>
              <a:rPr lang="zh-CN" altLang="en-US" dirty="0"/>
              <a:t>当前实例</a:t>
            </a:r>
            <a:r>
              <a:rPr lang="en-US" altLang="zh-CN" dirty="0"/>
              <a:t>.</a:t>
            </a:r>
            <a:endParaRPr lang="zh-CN" altLang="en-US" dirty="0"/>
          </a:p>
          <a:p>
            <a:r>
              <a:rPr lang="en-US" altLang="zh-CN" dirty="0"/>
              <a:t>  </a:t>
            </a:r>
            <a:r>
              <a:rPr lang="en-US" altLang="zh-CN" dirty="0" err="1"/>
              <a:t>WndClass.lpfnWndProc</a:t>
            </a:r>
            <a:r>
              <a:rPr lang="en-US" altLang="zh-CN" dirty="0"/>
              <a:t>=</a:t>
            </a:r>
            <a:r>
              <a:rPr lang="en-US" altLang="zh-CN" dirty="0" err="1"/>
              <a:t>WndProc</a:t>
            </a:r>
            <a:r>
              <a:rPr lang="en-US" altLang="zh-CN" dirty="0"/>
              <a:t>;		//</a:t>
            </a:r>
            <a:r>
              <a:rPr lang="zh-CN" altLang="en-US" dirty="0"/>
              <a:t>消息处理函数</a:t>
            </a:r>
            <a:r>
              <a:rPr lang="en-US" altLang="zh-CN" dirty="0"/>
              <a:t>.</a:t>
            </a:r>
            <a:endParaRPr lang="zh-CN" altLang="en-US" dirty="0"/>
          </a:p>
          <a:p>
            <a:r>
              <a:rPr lang="en-US" altLang="zh-CN" dirty="0"/>
              <a:t>  </a:t>
            </a:r>
            <a:r>
              <a:rPr lang="en-US" altLang="zh-CN" dirty="0" err="1"/>
              <a:t>WndClass.lpszClassName</a:t>
            </a:r>
            <a:r>
              <a:rPr lang="en-US" altLang="zh-CN" dirty="0"/>
              <a:t>="6_5";		//</a:t>
            </a:r>
            <a:r>
              <a:rPr lang="zh-CN" altLang="en-US" dirty="0"/>
              <a:t>窗口类名称</a:t>
            </a:r>
            <a:r>
              <a:rPr lang="en-US" altLang="zh-CN" dirty="0"/>
              <a:t>.</a:t>
            </a:r>
            <a:endParaRPr lang="zh-CN" altLang="en-US" dirty="0"/>
          </a:p>
          <a:p>
            <a:r>
              <a:rPr lang="en-US" altLang="zh-CN" dirty="0"/>
              <a:t>  </a:t>
            </a:r>
            <a:r>
              <a:rPr lang="en-US" altLang="zh-CN" dirty="0" err="1"/>
              <a:t>WndClass.lpszMenuName</a:t>
            </a:r>
            <a:r>
              <a:rPr lang="en-US" altLang="zh-CN" dirty="0"/>
              <a:t>=NULL;		//</a:t>
            </a:r>
            <a:r>
              <a:rPr lang="zh-CN" altLang="en-US" dirty="0"/>
              <a:t>无菜单</a:t>
            </a:r>
            <a:r>
              <a:rPr lang="en-US" altLang="zh-CN" dirty="0"/>
              <a:t>.</a:t>
            </a:r>
            <a:endParaRPr lang="zh-CN" altLang="en-US" dirty="0"/>
          </a:p>
          <a:p>
            <a:r>
              <a:rPr lang="en-US" altLang="zh-CN" dirty="0"/>
              <a:t>  </a:t>
            </a:r>
            <a:r>
              <a:rPr lang="en-US" altLang="zh-CN" dirty="0" err="1"/>
              <a:t>WndClass.style</a:t>
            </a:r>
            <a:r>
              <a:rPr lang="en-US" altLang="zh-CN" dirty="0"/>
              <a:t>=0;				//</a:t>
            </a:r>
            <a:r>
              <a:rPr lang="zh-CN" altLang="en-US" dirty="0"/>
              <a:t>缺省窗口风格</a:t>
            </a:r>
            <a:r>
              <a:rPr lang="en-US" altLang="zh-CN" dirty="0"/>
              <a:t>.</a:t>
            </a:r>
            <a:endParaRPr lang="zh-CN" altLang="en-US" dirty="0"/>
          </a:p>
          <a:p>
            <a:r>
              <a:rPr lang="en-US" altLang="zh-CN" dirty="0"/>
              <a:t>   return </a:t>
            </a:r>
            <a:r>
              <a:rPr lang="en-US" altLang="zh-CN" dirty="0" err="1"/>
              <a:t>RegisterClass</a:t>
            </a:r>
            <a:r>
              <a:rPr lang="en-US" altLang="zh-CN" dirty="0"/>
              <a:t>(&amp;</a:t>
            </a:r>
            <a:r>
              <a:rPr lang="en-US" altLang="zh-CN" dirty="0" err="1"/>
              <a:t>WndClass</a:t>
            </a:r>
            <a:r>
              <a:rPr lang="en-US" altLang="zh-CN" dirty="0"/>
              <a:t>);		//</a:t>
            </a:r>
            <a:r>
              <a:rPr lang="zh-CN" altLang="en-US" dirty="0"/>
              <a:t>返回窗口注册值</a:t>
            </a:r>
            <a:r>
              <a:rPr lang="en-US" altLang="zh-CN" dirty="0"/>
              <a:t>.</a:t>
            </a:r>
            <a:endParaRPr lang="zh-CN" altLang="en-US" dirty="0"/>
          </a:p>
          <a:p>
            <a:r>
              <a:rPr lang="en-US" altLang="zh-CN" dirty="0"/>
              <a:t>}</a:t>
            </a:r>
          </a:p>
        </p:txBody>
      </p:sp>
    </p:spTree>
    <p:extLst>
      <p:ext uri="{BB962C8B-B14F-4D97-AF65-F5344CB8AC3E}">
        <p14:creationId xmlns:p14="http://schemas.microsoft.com/office/powerpoint/2010/main" val="39133416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008" y="44626"/>
            <a:ext cx="9777536" cy="6863417"/>
          </a:xfrm>
          <a:prstGeom prst="rect">
            <a:avLst/>
          </a:prstGeom>
          <a:noFill/>
        </p:spPr>
        <p:txBody>
          <a:bodyPr wrap="square" rtlCol="0">
            <a:spAutoFit/>
          </a:bodyPr>
          <a:lstStyle/>
          <a:p>
            <a:pPr>
              <a:lnSpc>
                <a:spcPts val="2400"/>
              </a:lnSpc>
            </a:pPr>
            <a:r>
              <a:rPr lang="en-US" altLang="zh-CN" dirty="0"/>
              <a:t>//</a:t>
            </a:r>
            <a:r>
              <a:rPr lang="zh-CN" altLang="en-US" dirty="0"/>
              <a:t>定义字体函数</a:t>
            </a:r>
            <a:r>
              <a:rPr lang="en-US" altLang="zh-CN" dirty="0"/>
              <a:t>.</a:t>
            </a:r>
            <a:endParaRPr lang="zh-CN" altLang="en-US" dirty="0"/>
          </a:p>
          <a:p>
            <a:pPr>
              <a:lnSpc>
                <a:spcPts val="2400"/>
              </a:lnSpc>
            </a:pPr>
            <a:r>
              <a:rPr lang="en-US" altLang="zh-CN" dirty="0"/>
              <a:t>HFONT </a:t>
            </a:r>
            <a:r>
              <a:rPr lang="en-US" altLang="zh-CN" dirty="0" err="1"/>
              <a:t>CreateFont</a:t>
            </a:r>
            <a:r>
              <a:rPr lang="en-US" altLang="zh-CN" dirty="0"/>
              <a:t>(HDC </a:t>
            </a:r>
            <a:r>
              <a:rPr lang="en-US" altLang="zh-CN" dirty="0" err="1"/>
              <a:t>hDC,int</a:t>
            </a:r>
            <a:r>
              <a:rPr lang="en-US" altLang="zh-CN" dirty="0"/>
              <a:t> </a:t>
            </a:r>
            <a:r>
              <a:rPr lang="en-US" altLang="zh-CN" dirty="0" err="1"/>
              <a:t>nCharHeight,int</a:t>
            </a:r>
            <a:r>
              <a:rPr lang="en-US" altLang="zh-CN" dirty="0"/>
              <a:t> </a:t>
            </a:r>
            <a:r>
              <a:rPr lang="en-US" altLang="zh-CN" dirty="0" err="1"/>
              <a:t>nCharWidth</a:t>
            </a:r>
            <a:r>
              <a:rPr lang="en-US" altLang="zh-CN" dirty="0"/>
              <a:t>)</a:t>
            </a:r>
          </a:p>
          <a:p>
            <a:pPr>
              <a:lnSpc>
                <a:spcPts val="2400"/>
              </a:lnSpc>
            </a:pPr>
            <a:r>
              <a:rPr lang="en-US" altLang="zh-CN" dirty="0"/>
              <a:t>{</a:t>
            </a:r>
          </a:p>
          <a:p>
            <a:pPr>
              <a:lnSpc>
                <a:spcPts val="2400"/>
              </a:lnSpc>
            </a:pPr>
            <a:r>
              <a:rPr lang="en-US" altLang="zh-CN" dirty="0"/>
              <a:t>  HFONT </a:t>
            </a:r>
            <a:r>
              <a:rPr lang="en-US" altLang="zh-CN" dirty="0" err="1"/>
              <a:t>hFont</a:t>
            </a:r>
            <a:r>
              <a:rPr lang="en-US" altLang="zh-CN" dirty="0"/>
              <a:t>;</a:t>
            </a:r>
          </a:p>
          <a:p>
            <a:pPr>
              <a:lnSpc>
                <a:spcPts val="2400"/>
              </a:lnSpc>
            </a:pPr>
            <a:r>
              <a:rPr lang="en-US" altLang="zh-CN" dirty="0"/>
              <a:t>  </a:t>
            </a:r>
            <a:r>
              <a:rPr lang="en-US" altLang="zh-CN" dirty="0" err="1"/>
              <a:t>hFont</a:t>
            </a:r>
            <a:r>
              <a:rPr lang="en-US" altLang="zh-CN" dirty="0"/>
              <a:t>=</a:t>
            </a:r>
            <a:r>
              <a:rPr lang="en-US" altLang="zh-CN" dirty="0" err="1"/>
              <a:t>CreateFont</a:t>
            </a:r>
            <a:r>
              <a:rPr lang="en-US" altLang="zh-CN" dirty="0"/>
              <a:t>(		//</a:t>
            </a:r>
            <a:r>
              <a:rPr lang="zh-CN" altLang="en-US" dirty="0"/>
              <a:t>定义字体句柄</a:t>
            </a:r>
            <a:r>
              <a:rPr lang="en-US" altLang="zh-CN" dirty="0"/>
              <a:t>.</a:t>
            </a:r>
            <a:endParaRPr lang="zh-CN" altLang="en-US" dirty="0"/>
          </a:p>
          <a:p>
            <a:pPr>
              <a:lnSpc>
                <a:spcPts val="2400"/>
              </a:lnSpc>
            </a:pPr>
            <a:r>
              <a:rPr lang="en-US" altLang="zh-CN" dirty="0"/>
              <a:t>  </a:t>
            </a:r>
            <a:r>
              <a:rPr lang="en-US" altLang="zh-CN" dirty="0" err="1"/>
              <a:t>nCharHeight</a:t>
            </a:r>
            <a:r>
              <a:rPr lang="en-US" altLang="zh-CN" dirty="0"/>
              <a:t>,			//</a:t>
            </a:r>
            <a:r>
              <a:rPr lang="zh-CN" altLang="en-US" dirty="0"/>
              <a:t>字体高度</a:t>
            </a:r>
            <a:r>
              <a:rPr lang="en-US" altLang="zh-CN" dirty="0"/>
              <a:t>.</a:t>
            </a:r>
            <a:endParaRPr lang="zh-CN" altLang="en-US" dirty="0"/>
          </a:p>
          <a:p>
            <a:pPr>
              <a:lnSpc>
                <a:spcPts val="2400"/>
              </a:lnSpc>
            </a:pPr>
            <a:r>
              <a:rPr lang="en-US" altLang="zh-CN" dirty="0"/>
              <a:t>  </a:t>
            </a:r>
            <a:r>
              <a:rPr lang="en-US" altLang="zh-CN" dirty="0" err="1"/>
              <a:t>nCharWidth</a:t>
            </a:r>
            <a:r>
              <a:rPr lang="en-US" altLang="zh-CN" dirty="0"/>
              <a:t>,			//</a:t>
            </a:r>
            <a:r>
              <a:rPr lang="zh-CN" altLang="en-US" dirty="0"/>
              <a:t>宽度</a:t>
            </a:r>
            <a:r>
              <a:rPr lang="en-US" altLang="zh-CN" dirty="0"/>
              <a:t>.</a:t>
            </a:r>
            <a:endParaRPr lang="zh-CN" altLang="en-US" dirty="0"/>
          </a:p>
          <a:p>
            <a:pPr>
              <a:lnSpc>
                <a:spcPts val="2400"/>
              </a:lnSpc>
            </a:pPr>
            <a:r>
              <a:rPr lang="en-US" altLang="zh-CN" dirty="0"/>
              <a:t>  0,				//</a:t>
            </a:r>
            <a:r>
              <a:rPr lang="zh-CN" altLang="en-US" dirty="0"/>
              <a:t>文本倾斜度为</a:t>
            </a:r>
            <a:r>
              <a:rPr lang="en-US" altLang="zh-CN" dirty="0"/>
              <a:t>0,</a:t>
            </a:r>
            <a:r>
              <a:rPr lang="zh-CN" altLang="en-US" dirty="0"/>
              <a:t>表示水平</a:t>
            </a:r>
            <a:r>
              <a:rPr lang="en-US" altLang="zh-CN" dirty="0"/>
              <a:t>.</a:t>
            </a:r>
            <a:endParaRPr lang="zh-CN" altLang="en-US" dirty="0"/>
          </a:p>
          <a:p>
            <a:pPr>
              <a:lnSpc>
                <a:spcPts val="2400"/>
              </a:lnSpc>
            </a:pPr>
            <a:r>
              <a:rPr lang="en-US" altLang="zh-CN" dirty="0"/>
              <a:t>  0,				//</a:t>
            </a:r>
            <a:r>
              <a:rPr lang="zh-CN" altLang="en-US" dirty="0"/>
              <a:t>字体倾斜度为</a:t>
            </a:r>
            <a:r>
              <a:rPr lang="en-US" altLang="zh-CN" dirty="0"/>
              <a:t>0.</a:t>
            </a:r>
            <a:endParaRPr lang="zh-CN" altLang="en-US" dirty="0"/>
          </a:p>
          <a:p>
            <a:pPr>
              <a:lnSpc>
                <a:spcPts val="2400"/>
              </a:lnSpc>
            </a:pPr>
            <a:r>
              <a:rPr lang="en-US" altLang="zh-CN" dirty="0"/>
              <a:t>  400,				//</a:t>
            </a:r>
            <a:r>
              <a:rPr lang="zh-CN" altLang="en-US" dirty="0"/>
              <a:t>字体粗度</a:t>
            </a:r>
            <a:r>
              <a:rPr lang="en-US" altLang="zh-CN" dirty="0"/>
              <a:t>.400</a:t>
            </a:r>
            <a:r>
              <a:rPr lang="zh-CN" altLang="en-US" dirty="0"/>
              <a:t>为正常</a:t>
            </a:r>
            <a:r>
              <a:rPr lang="en-US" altLang="zh-CN" dirty="0"/>
              <a:t>.</a:t>
            </a:r>
            <a:endParaRPr lang="zh-CN" altLang="en-US" dirty="0"/>
          </a:p>
          <a:p>
            <a:pPr>
              <a:lnSpc>
                <a:spcPts val="2400"/>
              </a:lnSpc>
            </a:pPr>
            <a:r>
              <a:rPr lang="en-US" altLang="zh-CN" dirty="0"/>
              <a:t>  0,				//</a:t>
            </a:r>
            <a:r>
              <a:rPr lang="zh-CN" altLang="en-US" dirty="0"/>
              <a:t>缺省字体</a:t>
            </a:r>
            <a:r>
              <a:rPr lang="en-US" altLang="zh-CN" dirty="0"/>
              <a:t>,</a:t>
            </a:r>
            <a:endParaRPr lang="zh-CN" altLang="en-US" dirty="0"/>
          </a:p>
          <a:p>
            <a:pPr>
              <a:lnSpc>
                <a:spcPts val="2400"/>
              </a:lnSpc>
            </a:pPr>
            <a:r>
              <a:rPr lang="en-US" altLang="zh-CN" dirty="0"/>
              <a:t>  0,				//</a:t>
            </a:r>
            <a:r>
              <a:rPr lang="zh-CN" altLang="en-US" dirty="0"/>
              <a:t>无下划线</a:t>
            </a:r>
            <a:r>
              <a:rPr lang="en-US" altLang="zh-CN" dirty="0"/>
              <a:t>.</a:t>
            </a:r>
            <a:endParaRPr lang="zh-CN" altLang="en-US" dirty="0"/>
          </a:p>
          <a:p>
            <a:pPr>
              <a:lnSpc>
                <a:spcPts val="2400"/>
              </a:lnSpc>
            </a:pPr>
            <a:r>
              <a:rPr lang="en-US" altLang="zh-CN" dirty="0"/>
              <a:t>  0,				//</a:t>
            </a:r>
            <a:r>
              <a:rPr lang="zh-CN" altLang="en-US" dirty="0"/>
              <a:t>无删除线</a:t>
            </a:r>
            <a:r>
              <a:rPr lang="en-US" altLang="zh-CN" dirty="0"/>
              <a:t>.</a:t>
            </a:r>
            <a:endParaRPr lang="zh-CN" altLang="en-US" dirty="0"/>
          </a:p>
          <a:p>
            <a:pPr>
              <a:lnSpc>
                <a:spcPts val="2400"/>
              </a:lnSpc>
            </a:pPr>
            <a:r>
              <a:rPr lang="en-US" altLang="zh-CN" dirty="0"/>
              <a:t>  ANSI_CHARSET,		//</a:t>
            </a:r>
            <a:r>
              <a:rPr lang="zh-CN" altLang="en-US" dirty="0"/>
              <a:t>表示所用的字符集为</a:t>
            </a:r>
            <a:r>
              <a:rPr lang="en-US" altLang="zh-CN" dirty="0"/>
              <a:t>ANSI_CHARSET.</a:t>
            </a:r>
          </a:p>
          <a:p>
            <a:pPr>
              <a:lnSpc>
                <a:spcPts val="2400"/>
              </a:lnSpc>
            </a:pPr>
            <a:r>
              <a:rPr lang="en-US" altLang="zh-CN" dirty="0"/>
              <a:t>  OUT_DEFAULT_PRECIS,	//</a:t>
            </a:r>
            <a:r>
              <a:rPr lang="zh-CN" altLang="en-US" dirty="0"/>
              <a:t>删除精度为缺省值</a:t>
            </a:r>
            <a:r>
              <a:rPr lang="en-US" altLang="zh-CN" dirty="0"/>
              <a:t>.</a:t>
            </a:r>
            <a:endParaRPr lang="zh-CN" altLang="en-US" dirty="0"/>
          </a:p>
          <a:p>
            <a:pPr>
              <a:lnSpc>
                <a:spcPts val="2400"/>
              </a:lnSpc>
            </a:pPr>
            <a:r>
              <a:rPr lang="en-US" altLang="zh-CN" dirty="0"/>
              <a:t>  CLIP_DEFAULT_PRECIS,	//</a:t>
            </a:r>
            <a:r>
              <a:rPr lang="zh-CN" altLang="en-US" dirty="0"/>
              <a:t>裁剪精度为缺省值</a:t>
            </a:r>
            <a:r>
              <a:rPr lang="en-US" altLang="zh-CN" dirty="0"/>
              <a:t>.</a:t>
            </a:r>
            <a:endParaRPr lang="zh-CN" altLang="en-US" dirty="0"/>
          </a:p>
          <a:p>
            <a:pPr>
              <a:lnSpc>
                <a:spcPts val="2400"/>
              </a:lnSpc>
            </a:pPr>
            <a:r>
              <a:rPr lang="en-US" altLang="zh-CN" dirty="0"/>
              <a:t>  DEFAULT_QUALITY,	//</a:t>
            </a:r>
            <a:r>
              <a:rPr lang="zh-CN" altLang="en-US" dirty="0"/>
              <a:t>输出质量为缺省值</a:t>
            </a:r>
            <a:r>
              <a:rPr lang="en-US" altLang="zh-CN" dirty="0"/>
              <a:t>.</a:t>
            </a:r>
            <a:endParaRPr lang="zh-CN" altLang="en-US" dirty="0"/>
          </a:p>
          <a:p>
            <a:pPr>
              <a:lnSpc>
                <a:spcPts val="2400"/>
              </a:lnSpc>
            </a:pPr>
            <a:r>
              <a:rPr lang="en-US" altLang="zh-CN" dirty="0"/>
              <a:t>  DEFAULT_PITCH|FF_DONTCARE,//</a:t>
            </a:r>
            <a:r>
              <a:rPr lang="zh-CN" altLang="en-US" dirty="0"/>
              <a:t>字间距和字体系列使用缺省值</a:t>
            </a:r>
            <a:r>
              <a:rPr lang="en-US" altLang="zh-CN" dirty="0"/>
              <a:t>.</a:t>
            </a:r>
            <a:endParaRPr lang="zh-CN" altLang="en-US" dirty="0"/>
          </a:p>
          <a:p>
            <a:pPr>
              <a:lnSpc>
                <a:spcPts val="2400"/>
              </a:lnSpc>
            </a:pPr>
            <a:r>
              <a:rPr lang="en-US" altLang="zh-CN" dirty="0"/>
              <a:t>  "</a:t>
            </a:r>
            <a:r>
              <a:rPr lang="en-US" altLang="zh-CN"/>
              <a:t>Arial");			//</a:t>
            </a:r>
            <a:r>
              <a:rPr lang="zh-CN" altLang="en-US" dirty="0"/>
              <a:t>字体名称</a:t>
            </a:r>
            <a:r>
              <a:rPr lang="en-US" altLang="zh-CN" dirty="0"/>
              <a:t>.</a:t>
            </a:r>
            <a:endParaRPr lang="zh-CN" altLang="en-US" dirty="0"/>
          </a:p>
          <a:p>
            <a:pPr>
              <a:lnSpc>
                <a:spcPts val="2400"/>
              </a:lnSpc>
            </a:pPr>
            <a:r>
              <a:rPr lang="en-US" altLang="zh-CN" dirty="0"/>
              <a:t>  if(</a:t>
            </a:r>
            <a:r>
              <a:rPr lang="en-US" altLang="zh-CN" dirty="0" err="1"/>
              <a:t>hFont</a:t>
            </a:r>
            <a:r>
              <a:rPr lang="en-US" altLang="zh-CN" dirty="0"/>
              <a:t> == NULL) return NULL;</a:t>
            </a:r>
          </a:p>
          <a:p>
            <a:pPr>
              <a:lnSpc>
                <a:spcPts val="2400"/>
              </a:lnSpc>
            </a:pPr>
            <a:r>
              <a:rPr lang="en-US" altLang="zh-CN" dirty="0"/>
              <a:t>   else return </a:t>
            </a:r>
            <a:r>
              <a:rPr lang="en-US" altLang="zh-CN" dirty="0" err="1"/>
              <a:t>hFont</a:t>
            </a:r>
            <a:r>
              <a:rPr lang="en-US" altLang="zh-CN" dirty="0"/>
              <a:t>;</a:t>
            </a:r>
          </a:p>
          <a:p>
            <a:pPr>
              <a:lnSpc>
                <a:spcPts val="2400"/>
              </a:lnSpc>
            </a:pPr>
            <a:r>
              <a:rPr lang="en-US" altLang="zh-CN" dirty="0"/>
              <a:t>}</a:t>
            </a:r>
            <a:endParaRPr lang="zh-CN" altLang="en-US" dirty="0"/>
          </a:p>
        </p:txBody>
      </p:sp>
    </p:spTree>
    <p:extLst>
      <p:ext uri="{BB962C8B-B14F-4D97-AF65-F5344CB8AC3E}">
        <p14:creationId xmlns:p14="http://schemas.microsoft.com/office/powerpoint/2010/main" val="350721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82550" y="152400"/>
          <a:ext cx="9658350" cy="2032000"/>
        </p:xfrm>
        <a:graphic>
          <a:graphicData uri="http://schemas.openxmlformats.org/presentationml/2006/ole">
            <mc:AlternateContent xmlns:mc="http://schemas.openxmlformats.org/markup-compatibility/2006">
              <mc:Choice xmlns:v="urn:schemas-microsoft-com:vml" Requires="v">
                <p:oleObj spid="_x0000_s13533" name="文档" r:id="rId3" imgW="3429720" imgH="933840" progId="Word.Document.8">
                  <p:embed/>
                </p:oleObj>
              </mc:Choice>
              <mc:Fallback>
                <p:oleObj name="文档" r:id="rId3" imgW="3429720" imgH="9338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 y="152400"/>
                        <a:ext cx="965835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9" name="Group 17"/>
          <p:cNvGrpSpPr>
            <a:grpSpLocks/>
          </p:cNvGrpSpPr>
          <p:nvPr/>
        </p:nvGrpSpPr>
        <p:grpSpPr bwMode="auto">
          <a:xfrm>
            <a:off x="452438" y="3124201"/>
            <a:ext cx="3440660" cy="1375833"/>
            <a:chOff x="144" y="1440"/>
            <a:chExt cx="2001" cy="650"/>
          </a:xfrm>
        </p:grpSpPr>
        <p:sp>
          <p:nvSpPr>
            <p:cNvPr id="13316" name="Text Box 4"/>
            <p:cNvSpPr txBox="1">
              <a:spLocks noChangeArrowheads="1"/>
            </p:cNvSpPr>
            <p:nvPr/>
          </p:nvSpPr>
          <p:spPr bwMode="auto">
            <a:xfrm>
              <a:off x="144" y="1584"/>
              <a:ext cx="1162" cy="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a:t>按键消息的两个变量</a:t>
              </a:r>
            </a:p>
          </p:txBody>
        </p:sp>
        <p:sp>
          <p:nvSpPr>
            <p:cNvPr id="13317" name="AutoShape 5"/>
            <p:cNvSpPr>
              <a:spLocks/>
            </p:cNvSpPr>
            <p:nvPr/>
          </p:nvSpPr>
          <p:spPr bwMode="auto">
            <a:xfrm>
              <a:off x="1248" y="1584"/>
              <a:ext cx="144" cy="432"/>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3318" name="Text Box 6"/>
            <p:cNvSpPr txBox="1">
              <a:spLocks noChangeArrowheads="1"/>
            </p:cNvSpPr>
            <p:nvPr/>
          </p:nvSpPr>
          <p:spPr bwMode="auto">
            <a:xfrm>
              <a:off x="1392" y="1440"/>
              <a:ext cx="753" cy="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1"/>
                <a:t>wParam</a:t>
              </a:r>
            </a:p>
          </p:txBody>
        </p:sp>
        <p:sp>
          <p:nvSpPr>
            <p:cNvPr id="13319" name="Text Box 7"/>
            <p:cNvSpPr txBox="1">
              <a:spLocks noChangeArrowheads="1"/>
            </p:cNvSpPr>
            <p:nvPr/>
          </p:nvSpPr>
          <p:spPr bwMode="auto">
            <a:xfrm>
              <a:off x="1344" y="1872"/>
              <a:ext cx="673" cy="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b="1"/>
                <a:t>lParam</a:t>
              </a:r>
            </a:p>
          </p:txBody>
        </p:sp>
      </p:grpSp>
      <p:sp>
        <p:nvSpPr>
          <p:cNvPr id="13320" name="AutoShape 8"/>
          <p:cNvSpPr>
            <a:spLocks noChangeArrowheads="1"/>
          </p:cNvSpPr>
          <p:nvPr/>
        </p:nvSpPr>
        <p:spPr bwMode="auto">
          <a:xfrm>
            <a:off x="5448302" y="4220595"/>
            <a:ext cx="1015975" cy="857953"/>
          </a:xfrm>
          <a:prstGeom prst="wedgeRectCallout">
            <a:avLst>
              <a:gd name="adj1" fmla="val -228809"/>
              <a:gd name="adj2" fmla="val -43200"/>
            </a:avLst>
          </a:prstGeom>
          <a:solidFill>
            <a:schemeClr val="accent1"/>
          </a:solidFill>
          <a:ln w="9525">
            <a:solidFill>
              <a:schemeClr val="tx1"/>
            </a:solidFill>
            <a:miter lim="800000"/>
            <a:headEnd/>
            <a:tailEnd/>
          </a:ln>
        </p:spPr>
        <p:txBody>
          <a:bodyPr wrap="none" anchor="ctr"/>
          <a:lstStyle/>
          <a:p>
            <a:pPr algn="ctr" eaLnBrk="1" hangingPunct="1"/>
            <a:r>
              <a:rPr lang="en-US" altLang="zh-CN" b="1" dirty="0"/>
              <a:t>32</a:t>
            </a:r>
            <a:r>
              <a:rPr lang="zh-CN" altLang="en-US" b="1" dirty="0"/>
              <a:t>位</a:t>
            </a:r>
            <a:endParaRPr lang="en-US" altLang="zh-CN" b="1" dirty="0"/>
          </a:p>
          <a:p>
            <a:pPr algn="ctr" eaLnBrk="1" hangingPunct="1"/>
            <a:r>
              <a:rPr lang="zh-CN" altLang="en-US" b="1" dirty="0"/>
              <a:t>的变量</a:t>
            </a:r>
          </a:p>
        </p:txBody>
      </p:sp>
      <p:sp>
        <p:nvSpPr>
          <p:cNvPr id="13331" name="AutoShape 19"/>
          <p:cNvSpPr>
            <a:spLocks noChangeArrowheads="1"/>
          </p:cNvSpPr>
          <p:nvPr/>
        </p:nvSpPr>
        <p:spPr bwMode="auto">
          <a:xfrm>
            <a:off x="4292600" y="2362200"/>
            <a:ext cx="2311400" cy="838200"/>
          </a:xfrm>
          <a:prstGeom prst="wedgeRoundRectCallout">
            <a:avLst>
              <a:gd name="adj1" fmla="val -71431"/>
              <a:gd name="adj2" fmla="val 73676"/>
              <a:gd name="adj3" fmla="val 16667"/>
            </a:avLst>
          </a:prstGeom>
          <a:solidFill>
            <a:schemeClr val="accent1"/>
          </a:solidFill>
          <a:ln w="9525">
            <a:solidFill>
              <a:schemeClr val="tx1"/>
            </a:solidFill>
            <a:miter lim="800000"/>
            <a:headEnd/>
            <a:tailEnd/>
          </a:ln>
        </p:spPr>
        <p:txBody>
          <a:bodyPr wrap="none" anchor="ctr"/>
          <a:lstStyle/>
          <a:p>
            <a:pPr algn="ctr" eaLnBrk="1" hangingPunct="1"/>
            <a:r>
              <a:rPr lang="zh-CN" altLang="en-US" b="1"/>
              <a:t>包含了识别按下</a:t>
            </a:r>
          </a:p>
          <a:p>
            <a:pPr algn="ctr" eaLnBrk="1" hangingPunct="1"/>
            <a:r>
              <a:rPr lang="zh-CN" altLang="en-US" b="1"/>
              <a:t>的键的虚键码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3329"/>
                                        </p:tgtEl>
                                        <p:attrNameLst>
                                          <p:attrName>style.visibility</p:attrName>
                                        </p:attrNameLst>
                                      </p:cBhvr>
                                      <p:to>
                                        <p:strVal val="visible"/>
                                      </p:to>
                                    </p:set>
                                    <p:animEffect transition="in" filter="slide(fromLeft)">
                                      <p:cBhvr>
                                        <p:cTn id="12" dur="500"/>
                                        <p:tgtEl>
                                          <p:spTgt spid="13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331"/>
                                        </p:tgtEl>
                                        <p:attrNameLst>
                                          <p:attrName>style.visibility</p:attrName>
                                        </p:attrNameLst>
                                      </p:cBhvr>
                                      <p:to>
                                        <p:strVal val="visible"/>
                                      </p:to>
                                    </p:set>
                                    <p:animEffect transition="in" filter="checkerboard(across)">
                                      <p:cBhvr>
                                        <p:cTn id="17" dur="500"/>
                                        <p:tgtEl>
                                          <p:spTgt spid="13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checkerboard(down)">
                                      <p:cBhvr>
                                        <p:cTn id="22"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autoUpdateAnimBg="0"/>
      <p:bldP spid="1333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47650" y="228600"/>
            <a:ext cx="9263063" cy="120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zh-CN" b="1" dirty="0"/>
              <a:t>        </a:t>
            </a:r>
            <a:r>
              <a:rPr lang="zh-CN" altLang="en-US" b="1" dirty="0"/>
              <a:t>在</a:t>
            </a:r>
            <a:r>
              <a:rPr lang="en-US" altLang="zh-CN" b="1" dirty="0" err="1">
                <a:solidFill>
                  <a:srgbClr val="0000FF"/>
                </a:solidFill>
              </a:rPr>
              <a:t>WinMain</a:t>
            </a:r>
            <a:r>
              <a:rPr lang="zh-CN" altLang="en-US" b="1" dirty="0"/>
              <a:t>函数的消息循环中包含了</a:t>
            </a:r>
            <a:r>
              <a:rPr lang="en-US" altLang="zh-CN" b="1" dirty="0">
                <a:solidFill>
                  <a:srgbClr val="0000FF"/>
                </a:solidFill>
              </a:rPr>
              <a:t>TranslateMessage</a:t>
            </a:r>
            <a:r>
              <a:rPr lang="zh-CN" altLang="en-US" b="1" dirty="0"/>
              <a:t>函数，其功能是把按键消息转化为字符消息，但只有当键盘驱动程序把键盘字符映射成</a:t>
            </a:r>
            <a:r>
              <a:rPr lang="en-US" altLang="zh-CN" b="1" dirty="0"/>
              <a:t>ASCII</a:t>
            </a:r>
            <a:r>
              <a:rPr lang="zh-CN" altLang="en-US" b="1" dirty="0"/>
              <a:t>码后才能产生</a:t>
            </a:r>
            <a:r>
              <a:rPr lang="en-US" altLang="zh-CN" b="1" dirty="0"/>
              <a:t>WM_CHAR</a:t>
            </a:r>
            <a:r>
              <a:rPr lang="zh-CN" altLang="en-US" b="1" dirty="0"/>
              <a:t>消息</a:t>
            </a:r>
          </a:p>
        </p:txBody>
      </p:sp>
      <p:graphicFrame>
        <p:nvGraphicFramePr>
          <p:cNvPr id="14340" name="Object 4"/>
          <p:cNvGraphicFramePr>
            <a:graphicFrameLocks noChangeAspect="1"/>
          </p:cNvGraphicFramePr>
          <p:nvPr/>
        </p:nvGraphicFramePr>
        <p:xfrm>
          <a:off x="685800" y="4495800"/>
          <a:ext cx="8229600" cy="2351088"/>
        </p:xfrm>
        <a:graphic>
          <a:graphicData uri="http://schemas.openxmlformats.org/presentationml/2006/ole">
            <mc:AlternateContent xmlns:mc="http://schemas.openxmlformats.org/markup-compatibility/2006">
              <mc:Choice xmlns:v="urn:schemas-microsoft-com:vml" Requires="v">
                <p:oleObj spid="_x0000_s14553" name="Document" r:id="rId3" imgW="2671920" imgH="934200" progId="Word.Document.8">
                  <p:embed/>
                </p:oleObj>
              </mc:Choice>
              <mc:Fallback>
                <p:oleObj name="Document" r:id="rId3" imgW="2671920" imgH="9342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95800"/>
                        <a:ext cx="8229600" cy="235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52" name="Group 16"/>
          <p:cNvGrpSpPr>
            <a:grpSpLocks/>
          </p:cNvGrpSpPr>
          <p:nvPr/>
        </p:nvGrpSpPr>
        <p:grpSpPr bwMode="auto">
          <a:xfrm>
            <a:off x="247650" y="2438401"/>
            <a:ext cx="2998788" cy="1147763"/>
            <a:chOff x="156" y="1536"/>
            <a:chExt cx="1889" cy="723"/>
          </a:xfrm>
        </p:grpSpPr>
        <p:sp>
          <p:nvSpPr>
            <p:cNvPr id="14339" name="Text Box 3"/>
            <p:cNvSpPr txBox="1">
              <a:spLocks noChangeArrowheads="1"/>
            </p:cNvSpPr>
            <p:nvPr/>
          </p:nvSpPr>
          <p:spPr bwMode="auto">
            <a:xfrm>
              <a:off x="156" y="1728"/>
              <a:ext cx="896" cy="29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t>字符消息</a:t>
              </a:r>
            </a:p>
          </p:txBody>
        </p:sp>
        <p:sp>
          <p:nvSpPr>
            <p:cNvPr id="14342" name="AutoShape 6"/>
            <p:cNvSpPr>
              <a:spLocks/>
            </p:cNvSpPr>
            <p:nvPr/>
          </p:nvSpPr>
          <p:spPr bwMode="auto">
            <a:xfrm>
              <a:off x="1104" y="1680"/>
              <a:ext cx="225" cy="432"/>
            </a:xfrm>
            <a:prstGeom prst="leftBrace">
              <a:avLst>
                <a:gd name="adj1" fmla="val 16000"/>
                <a:gd name="adj2" fmla="val 50000"/>
              </a:avLst>
            </a:prstGeom>
            <a:noFill/>
            <a:ln w="381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4343" name="Text Box 7"/>
            <p:cNvSpPr txBox="1">
              <a:spLocks noChangeArrowheads="1"/>
            </p:cNvSpPr>
            <p:nvPr/>
          </p:nvSpPr>
          <p:spPr bwMode="auto">
            <a:xfrm>
              <a:off x="1344" y="1536"/>
              <a:ext cx="506" cy="29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solidFill>
                    <a:srgbClr val="FF7C80"/>
                  </a:solidFill>
                </a:rPr>
                <a:t>系统</a:t>
              </a:r>
              <a:endParaRPr lang="zh-CN" altLang="en-US" b="1"/>
            </a:p>
          </p:txBody>
        </p:sp>
        <p:sp>
          <p:nvSpPr>
            <p:cNvPr id="14344" name="Text Box 8"/>
            <p:cNvSpPr txBox="1">
              <a:spLocks noChangeArrowheads="1"/>
            </p:cNvSpPr>
            <p:nvPr/>
          </p:nvSpPr>
          <p:spPr bwMode="auto">
            <a:xfrm>
              <a:off x="1344" y="1968"/>
              <a:ext cx="701" cy="29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zh-CN" altLang="en-US" b="1">
                  <a:solidFill>
                    <a:srgbClr val="009900"/>
                  </a:solidFill>
                </a:rPr>
                <a:t>非系统</a:t>
              </a:r>
              <a:endParaRPr lang="zh-CN" altLang="en-US" b="1"/>
            </a:p>
          </p:txBody>
        </p:sp>
      </p:grpSp>
      <p:grpSp>
        <p:nvGrpSpPr>
          <p:cNvPr id="14351" name="Group 15"/>
          <p:cNvGrpSpPr>
            <a:grpSpLocks/>
          </p:cNvGrpSpPr>
          <p:nvPr/>
        </p:nvGrpSpPr>
        <p:grpSpPr bwMode="auto">
          <a:xfrm>
            <a:off x="3276600" y="3352802"/>
            <a:ext cx="5676422" cy="769938"/>
            <a:chOff x="2080" y="2112"/>
            <a:chExt cx="3124" cy="485"/>
          </a:xfrm>
        </p:grpSpPr>
        <p:sp>
          <p:nvSpPr>
            <p:cNvPr id="14346" name="Text Box 10"/>
            <p:cNvSpPr txBox="1">
              <a:spLocks noChangeArrowheads="1"/>
            </p:cNvSpPr>
            <p:nvPr/>
          </p:nvSpPr>
          <p:spPr bwMode="auto">
            <a:xfrm>
              <a:off x="2808" y="2112"/>
              <a:ext cx="2396" cy="485"/>
            </a:xfrm>
            <a:prstGeom prst="rect">
              <a:avLst/>
            </a:prstGeom>
            <a:noFill/>
            <a:ln w="57150">
              <a:solidFill>
                <a:srgbClr val="009900"/>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en-US" altLang="zh-CN" sz="2200" b="1"/>
                <a:t>WM_KEYDOWN</a:t>
              </a:r>
              <a:r>
                <a:rPr lang="zh-CN" altLang="en-US" sz="2200" b="1"/>
                <a:t>和</a:t>
              </a:r>
              <a:r>
                <a:rPr lang="en-US" altLang="zh-CN" sz="2200" b="1"/>
                <a:t>WM_KEYUP</a:t>
              </a:r>
            </a:p>
            <a:p>
              <a:pPr eaLnBrk="1" hangingPunct="1"/>
              <a:r>
                <a:rPr lang="zh-CN" altLang="en-US" sz="2200" b="1"/>
                <a:t>的按键消息只能产生非系统消息</a:t>
              </a:r>
              <a:endParaRPr lang="zh-CN" altLang="en-US" b="1"/>
            </a:p>
          </p:txBody>
        </p:sp>
        <p:sp>
          <p:nvSpPr>
            <p:cNvPr id="14348" name="Line 12"/>
            <p:cNvSpPr>
              <a:spLocks noChangeShapeType="1"/>
            </p:cNvSpPr>
            <p:nvPr/>
          </p:nvSpPr>
          <p:spPr bwMode="auto">
            <a:xfrm flipH="1" flipV="1">
              <a:off x="2080" y="2160"/>
              <a:ext cx="728" cy="336"/>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0" name="Group 14"/>
          <p:cNvGrpSpPr>
            <a:grpSpLocks/>
          </p:cNvGrpSpPr>
          <p:nvPr/>
        </p:nvGrpSpPr>
        <p:grpSpPr bwMode="auto">
          <a:xfrm>
            <a:off x="2971802" y="1524000"/>
            <a:ext cx="6112859" cy="990600"/>
            <a:chOff x="1924" y="960"/>
            <a:chExt cx="4395" cy="624"/>
          </a:xfrm>
        </p:grpSpPr>
        <p:sp>
          <p:nvSpPr>
            <p:cNvPr id="14347" name="Text Box 11"/>
            <p:cNvSpPr txBox="1">
              <a:spLocks noChangeArrowheads="1"/>
            </p:cNvSpPr>
            <p:nvPr/>
          </p:nvSpPr>
          <p:spPr bwMode="auto">
            <a:xfrm>
              <a:off x="2444" y="960"/>
              <a:ext cx="3875" cy="485"/>
            </a:xfrm>
            <a:prstGeom prst="rect">
              <a:avLst/>
            </a:prstGeom>
            <a:noFill/>
            <a:ln w="57150">
              <a:solidFill>
                <a:srgbClr val="FF7C80"/>
              </a:solid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eaLnBrk="1" hangingPunct="1"/>
              <a:r>
                <a:rPr lang="en-US" altLang="zh-CN" sz="2200" b="1"/>
                <a:t>WM_SYSKEYDOWN</a:t>
              </a:r>
              <a:r>
                <a:rPr lang="zh-CN" altLang="en-US" sz="2200" b="1"/>
                <a:t>和</a:t>
              </a:r>
              <a:r>
                <a:rPr lang="en-US" altLang="zh-CN" sz="2200" b="1"/>
                <a:t>WM_SYSKEYUP</a:t>
              </a:r>
            </a:p>
            <a:p>
              <a:pPr eaLnBrk="1" hangingPunct="1"/>
              <a:r>
                <a:rPr lang="zh-CN" altLang="en-US" sz="2200" b="1"/>
                <a:t>按键消息只能产生系统消息</a:t>
              </a:r>
              <a:endParaRPr lang="zh-CN" altLang="en-US" b="1"/>
            </a:p>
          </p:txBody>
        </p:sp>
        <p:sp>
          <p:nvSpPr>
            <p:cNvPr id="14349" name="Line 13"/>
            <p:cNvSpPr>
              <a:spLocks noChangeShapeType="1"/>
            </p:cNvSpPr>
            <p:nvPr/>
          </p:nvSpPr>
          <p:spPr bwMode="auto">
            <a:xfrm flipH="1">
              <a:off x="1924" y="1296"/>
              <a:ext cx="520" cy="288"/>
            </a:xfrm>
            <a:prstGeom prst="line">
              <a:avLst/>
            </a:prstGeom>
            <a:noFill/>
            <a:ln w="57150">
              <a:solidFill>
                <a:srgbClr val="FF7C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checkerboard(down)">
                                      <p:cBhvr>
                                        <p:cTn id="7" dur="500"/>
                                        <p:tgtEl>
                                          <p:spTgt spid="1433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4352"/>
                                        </p:tgtEl>
                                        <p:attrNameLst>
                                          <p:attrName>style.visibility</p:attrName>
                                        </p:attrNameLst>
                                      </p:cBhvr>
                                      <p:to>
                                        <p:strVal val="visible"/>
                                      </p:to>
                                    </p:set>
                                    <p:animEffect transition="in" filter="blinds(horizontal)">
                                      <p:cBhvr>
                                        <p:cTn id="11" dur="500"/>
                                        <p:tgtEl>
                                          <p:spTgt spid="143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nodeType="clickEffect">
                                  <p:stCondLst>
                                    <p:cond delay="0"/>
                                  </p:stCondLst>
                                  <p:childTnLst>
                                    <p:set>
                                      <p:cBhvr>
                                        <p:cTn id="15" dur="1" fill="hold">
                                          <p:stCondLst>
                                            <p:cond delay="0"/>
                                          </p:stCondLst>
                                        </p:cTn>
                                        <p:tgtEl>
                                          <p:spTgt spid="14350"/>
                                        </p:tgtEl>
                                        <p:attrNameLst>
                                          <p:attrName>style.visibility</p:attrName>
                                        </p:attrNameLst>
                                      </p:cBhvr>
                                      <p:to>
                                        <p:strVal val="visible"/>
                                      </p:to>
                                    </p:set>
                                    <p:animEffect transition="in" filter="slide(fromRight)">
                                      <p:cBhvr>
                                        <p:cTn id="16" dur="500"/>
                                        <p:tgtEl>
                                          <p:spTgt spid="143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14351"/>
                                        </p:tgtEl>
                                        <p:attrNameLst>
                                          <p:attrName>style.visibility</p:attrName>
                                        </p:attrNameLst>
                                      </p:cBhvr>
                                      <p:to>
                                        <p:strVal val="visible"/>
                                      </p:to>
                                    </p:set>
                                    <p:animEffect transition="in" filter="slide(fromRight)">
                                      <p:cBhvr>
                                        <p:cTn id="21" dur="500"/>
                                        <p:tgtEl>
                                          <p:spTgt spid="143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4340"/>
                                        </p:tgtEl>
                                        <p:attrNameLst>
                                          <p:attrName>style.visibility</p:attrName>
                                        </p:attrNameLst>
                                      </p:cBhvr>
                                      <p:to>
                                        <p:strVal val="visible"/>
                                      </p:to>
                                    </p:set>
                                    <p:animEffect transition="in" filter="dissolve">
                                      <p:cBhvr>
                                        <p:cTn id="26"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692" y="2970007"/>
            <a:ext cx="9577064" cy="3785652"/>
          </a:xfrm>
          <a:prstGeom prst="rect">
            <a:avLst/>
          </a:prstGeom>
          <a:noFill/>
        </p:spPr>
        <p:txBody>
          <a:bodyPr wrap="square" rtlCol="0">
            <a:spAutoFit/>
          </a:bodyPr>
          <a:lstStyle/>
          <a:p>
            <a:r>
              <a:rPr lang="zh-CN" altLang="en-US" dirty="0"/>
              <a:t>        在某些非</a:t>
            </a:r>
            <a:r>
              <a:rPr lang="en-US" altLang="zh-CN" dirty="0"/>
              <a:t>U.S.</a:t>
            </a:r>
            <a:r>
              <a:rPr lang="zh-CN" altLang="en-US" dirty="0"/>
              <a:t>英语键盘上，有些键用於给字母加上音调。因为它们本身不产生字元，所以称之为「死键」。例如，使用德语键盘时，对於</a:t>
            </a:r>
            <a:r>
              <a:rPr lang="en-US" altLang="zh-CN" dirty="0"/>
              <a:t>U.S.</a:t>
            </a:r>
            <a:r>
              <a:rPr lang="zh-CN" altLang="en-US" dirty="0"/>
              <a:t>键盘上的</a:t>
            </a:r>
            <a:r>
              <a:rPr lang="en-US" altLang="zh-CN" dirty="0"/>
              <a:t>+/=</a:t>
            </a:r>
            <a:r>
              <a:rPr lang="zh-CN" altLang="en-US" dirty="0"/>
              <a:t>键，德语键盘的对应位置就是一个死键，未按下</a:t>
            </a:r>
            <a:r>
              <a:rPr lang="en-US" altLang="zh-CN" dirty="0"/>
              <a:t>Shift</a:t>
            </a:r>
            <a:r>
              <a:rPr lang="zh-CN" altLang="en-US" dirty="0"/>
              <a:t>键时它用於标识锐音，按下</a:t>
            </a:r>
            <a:r>
              <a:rPr lang="en-US" altLang="zh-CN" dirty="0"/>
              <a:t>Shift</a:t>
            </a:r>
            <a:r>
              <a:rPr lang="zh-CN" altLang="en-US" dirty="0"/>
              <a:t>键时则用於标识抑音。</a:t>
            </a:r>
          </a:p>
          <a:p>
            <a:r>
              <a:rPr lang="zh-CN" altLang="en-US" dirty="0"/>
              <a:t>       当使用者按下这个死键时，系统接收到</a:t>
            </a:r>
            <a:r>
              <a:rPr lang="en-US" altLang="zh-CN" dirty="0" err="1"/>
              <a:t>wParam</a:t>
            </a:r>
            <a:r>
              <a:rPr lang="zh-CN" altLang="en-US" dirty="0"/>
              <a:t>等於音调本身的</a:t>
            </a:r>
            <a:r>
              <a:rPr lang="en-US" altLang="zh-CN" dirty="0"/>
              <a:t>ASCII</a:t>
            </a:r>
            <a:r>
              <a:rPr lang="zh-CN" altLang="en-US" dirty="0"/>
              <a:t>或者</a:t>
            </a:r>
            <a:r>
              <a:rPr lang="en-US" altLang="zh-CN" dirty="0"/>
              <a:t>Unicode</a:t>
            </a:r>
            <a:r>
              <a:rPr lang="zh-CN" altLang="en-US" dirty="0"/>
              <a:t>代码的</a:t>
            </a:r>
            <a:r>
              <a:rPr lang="en-US" altLang="zh-CN" dirty="0"/>
              <a:t>WM_DEADCHAR</a:t>
            </a:r>
            <a:r>
              <a:rPr lang="zh-CN" altLang="en-US" dirty="0"/>
              <a:t>消息。当使用者再按下可以带有此音调的字母键（例如</a:t>
            </a:r>
            <a:r>
              <a:rPr lang="en-US" altLang="zh-CN" dirty="0"/>
              <a:t>A</a:t>
            </a:r>
            <a:r>
              <a:rPr lang="zh-CN" altLang="en-US" dirty="0"/>
              <a:t>键）时，系统会接收到</a:t>
            </a:r>
            <a:r>
              <a:rPr lang="en-US" altLang="zh-CN" dirty="0"/>
              <a:t>WM_CHAR</a:t>
            </a:r>
            <a:r>
              <a:rPr lang="zh-CN" altLang="en-US" dirty="0"/>
              <a:t>消息，其中</a:t>
            </a:r>
            <a:r>
              <a:rPr lang="en-US" altLang="zh-CN" dirty="0" err="1"/>
              <a:t>wParam</a:t>
            </a:r>
            <a:r>
              <a:rPr lang="zh-CN" altLang="en-US" dirty="0"/>
              <a:t>等於带有音调的字母「</a:t>
            </a:r>
            <a:r>
              <a:rPr lang="en-US" altLang="zh-CN" dirty="0"/>
              <a:t>a</a:t>
            </a:r>
            <a:r>
              <a:rPr lang="zh-CN" altLang="en-US" dirty="0"/>
              <a:t>」的</a:t>
            </a:r>
            <a:r>
              <a:rPr lang="en-US" altLang="zh-CN" dirty="0"/>
              <a:t>ANSI</a:t>
            </a:r>
            <a:r>
              <a:rPr lang="zh-CN" altLang="en-US" dirty="0"/>
              <a:t>代码。因此，用户不需要处理</a:t>
            </a:r>
            <a:r>
              <a:rPr lang="en-US" altLang="zh-CN" dirty="0"/>
              <a:t>WM_DEADCHAR</a:t>
            </a:r>
            <a:r>
              <a:rPr lang="zh-CN" altLang="en-US" dirty="0"/>
              <a:t>讯息，原因是</a:t>
            </a:r>
            <a:r>
              <a:rPr lang="en-US" altLang="zh-CN" dirty="0"/>
              <a:t>WM_CHAR</a:t>
            </a:r>
            <a:r>
              <a:rPr lang="zh-CN" altLang="en-US" dirty="0"/>
              <a:t>讯息已含有程序所需要的所有消息。</a:t>
            </a:r>
          </a:p>
        </p:txBody>
      </p:sp>
      <p:sp>
        <p:nvSpPr>
          <p:cNvPr id="3" name="文本框 2"/>
          <p:cNvSpPr txBox="1"/>
          <p:nvPr/>
        </p:nvSpPr>
        <p:spPr>
          <a:xfrm>
            <a:off x="128465" y="2"/>
            <a:ext cx="9777537" cy="1015663"/>
          </a:xfrm>
          <a:prstGeom prst="rect">
            <a:avLst/>
          </a:prstGeom>
          <a:noFill/>
        </p:spPr>
        <p:txBody>
          <a:bodyPr wrap="square" rtlCol="0">
            <a:spAutoFit/>
          </a:bodyPr>
          <a:lstStyle/>
          <a:p>
            <a:pPr algn="ctr"/>
            <a:r>
              <a:rPr lang="en-US" altLang="zh-CN" sz="4000" b="1" dirty="0">
                <a:latin typeface="华文新魏" panose="02010800040101010101" pitchFamily="2" charset="-122"/>
                <a:ea typeface="华文新魏" panose="02010800040101010101" pitchFamily="2" charset="-122"/>
              </a:rPr>
              <a:t>Tip: </a:t>
            </a:r>
            <a:r>
              <a:rPr lang="zh-CN" altLang="en-US" sz="4000" b="1" dirty="0">
                <a:latin typeface="华文新魏" panose="02010800040101010101" pitchFamily="2" charset="-122"/>
                <a:ea typeface="华文新魏" panose="02010800040101010101" pitchFamily="2" charset="-122"/>
              </a:rPr>
              <a:t>关于死字符</a:t>
            </a:r>
            <a:endParaRPr lang="en-US" altLang="zh-CN" sz="4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http://msdn.microsoft.com/en-us/library/windows/desktop/ms646277(v=vs.85).aspx</a:t>
            </a:r>
            <a:endParaRPr lang="zh-CN" altLang="en-US" sz="2000" b="1" dirty="0">
              <a:latin typeface="华文新魏" panose="02010800040101010101" pitchFamily="2" charset="-122"/>
              <a:ea typeface="华文新魏" panose="02010800040101010101" pitchFamily="2" charset="-122"/>
            </a:endParaRPr>
          </a:p>
        </p:txBody>
      </p:sp>
      <p:sp>
        <p:nvSpPr>
          <p:cNvPr id="4" name="文本框 3"/>
          <p:cNvSpPr txBox="1"/>
          <p:nvPr/>
        </p:nvSpPr>
        <p:spPr>
          <a:xfrm>
            <a:off x="56456" y="1023339"/>
            <a:ext cx="9777536" cy="1938992"/>
          </a:xfrm>
          <a:prstGeom prst="rect">
            <a:avLst/>
          </a:prstGeom>
          <a:noFill/>
        </p:spPr>
        <p:txBody>
          <a:bodyPr wrap="square" rtlCol="0">
            <a:spAutoFit/>
          </a:bodyPr>
          <a:lstStyle/>
          <a:p>
            <a:r>
              <a:rPr lang="en-US" altLang="zh-CN" b="1" dirty="0"/>
              <a:t>    WM_DEADCHAR</a:t>
            </a:r>
            <a:r>
              <a:rPr lang="en-US" altLang="zh-CN" dirty="0"/>
              <a:t> specifies a character code generated by a dead key. A dead key is a key that generates a character, such as the umlaut (double-dot), that is combined with another character to form a composite character. For example, the umlaut-O character (Ö) is generated by typing the dead key for the umlaut character, and then typing the O key.</a:t>
            </a:r>
            <a:endParaRPr lang="zh-CN" altLang="en-US" dirty="0"/>
          </a:p>
        </p:txBody>
      </p:sp>
    </p:spTree>
    <p:extLst>
      <p:ext uri="{BB962C8B-B14F-4D97-AF65-F5344CB8AC3E}">
        <p14:creationId xmlns:p14="http://schemas.microsoft.com/office/powerpoint/2010/main" val="3095422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44016" y="117475"/>
            <a:ext cx="9633520" cy="2123658"/>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1" dirty="0" smtClean="0"/>
              <a:t>【5-1</a:t>
            </a:r>
            <a:r>
              <a:rPr lang="en-US" altLang="zh-CN" sz="2200" b="1" dirty="0"/>
              <a:t>】 </a:t>
            </a:r>
            <a:r>
              <a:rPr lang="zh-CN" altLang="en-US" sz="2200" b="1" dirty="0"/>
              <a:t>设计一个窗口，在该窗口中练习键盘的响应，要求如下：</a:t>
            </a:r>
          </a:p>
          <a:p>
            <a:r>
              <a:rPr lang="en-US" altLang="zh-CN" sz="2200" b="1" dirty="0"/>
              <a:t>(1)</a:t>
            </a:r>
            <a:r>
              <a:rPr lang="zh-CN" altLang="zh-CN" sz="2200" b="1" dirty="0"/>
              <a:t>单击键盘上的向上箭头时，窗口中显示“</a:t>
            </a:r>
            <a:r>
              <a:rPr lang="en-US" altLang="zh-CN" sz="2200" b="1" dirty="0"/>
              <a:t>You had pressed the up key”</a:t>
            </a:r>
            <a:r>
              <a:rPr lang="zh-CN" altLang="zh-CN" sz="2200" b="1" dirty="0"/>
              <a:t>；</a:t>
            </a:r>
          </a:p>
          <a:p>
            <a:r>
              <a:rPr lang="en-US" altLang="zh-CN" sz="2200" b="1" dirty="0"/>
              <a:t>(2)</a:t>
            </a:r>
            <a:r>
              <a:rPr lang="zh-CN" altLang="zh-CN" sz="2200" b="1" dirty="0"/>
              <a:t>单击</a:t>
            </a:r>
            <a:r>
              <a:rPr lang="en-US" altLang="zh-CN" sz="2200" b="1" dirty="0"/>
              <a:t>&lt;Shift&gt;</a:t>
            </a:r>
            <a:r>
              <a:rPr lang="zh-CN" altLang="zh-CN" sz="2200" b="1" dirty="0"/>
              <a:t>键时，窗口中显示“</a:t>
            </a:r>
            <a:r>
              <a:rPr lang="en-US" altLang="zh-CN" sz="2200" b="1" dirty="0"/>
              <a:t>You had pressed the SHIFT key”</a:t>
            </a:r>
            <a:r>
              <a:rPr lang="zh-CN" altLang="zh-CN" sz="2200" b="1" dirty="0"/>
              <a:t>；</a:t>
            </a:r>
          </a:p>
          <a:p>
            <a:r>
              <a:rPr lang="en-US" altLang="zh-CN" sz="2200" b="1" dirty="0"/>
              <a:t>(3)</a:t>
            </a:r>
            <a:r>
              <a:rPr lang="zh-CN" altLang="zh-CN" sz="2200" b="1" dirty="0"/>
              <a:t>单击</a:t>
            </a:r>
            <a:r>
              <a:rPr lang="en-US" altLang="zh-CN" sz="2200" b="1" dirty="0"/>
              <a:t>&lt;Ctrl&gt;</a:t>
            </a:r>
            <a:r>
              <a:rPr lang="zh-CN" altLang="zh-CN" sz="2200" b="1" dirty="0"/>
              <a:t>键时，窗口中显示“</a:t>
            </a:r>
            <a:r>
              <a:rPr lang="en-US" altLang="zh-CN" sz="2200" b="1" dirty="0"/>
              <a:t>You had pressed the CTRL key”</a:t>
            </a:r>
            <a:r>
              <a:rPr lang="zh-CN" altLang="zh-CN" sz="2200" b="1" dirty="0"/>
              <a:t>；</a:t>
            </a:r>
          </a:p>
          <a:p>
            <a:r>
              <a:rPr lang="en-US" altLang="zh-CN" sz="2200" b="1" dirty="0"/>
              <a:t>(4)</a:t>
            </a:r>
            <a:r>
              <a:rPr lang="zh-CN" altLang="zh-CN" sz="2200" b="1" dirty="0"/>
              <a:t>单击</a:t>
            </a:r>
            <a:r>
              <a:rPr lang="en-US" altLang="zh-CN" sz="2200" b="1" dirty="0"/>
              <a:t>&lt;</a:t>
            </a:r>
            <a:r>
              <a:rPr lang="en-US" altLang="zh-CN" sz="2200" b="1" dirty="0" err="1"/>
              <a:t>Ctrl+A</a:t>
            </a:r>
            <a:r>
              <a:rPr lang="en-US" altLang="zh-CN" sz="2200" b="1" dirty="0"/>
              <a:t>&gt;</a:t>
            </a:r>
            <a:r>
              <a:rPr lang="zh-CN" altLang="zh-CN" sz="2200" b="1" dirty="0"/>
              <a:t>键时，窗口中显示“</a:t>
            </a:r>
            <a:r>
              <a:rPr lang="en-US" altLang="zh-CN" sz="2200" b="1" dirty="0"/>
              <a:t>You had pressed the CTRL A key”</a:t>
            </a:r>
            <a:r>
              <a:rPr lang="zh-CN" altLang="zh-CN" sz="2200" b="1" dirty="0"/>
              <a:t>；</a:t>
            </a:r>
          </a:p>
          <a:p>
            <a:r>
              <a:rPr lang="en-US" altLang="zh-CN" sz="2200" b="1" dirty="0"/>
              <a:t>(5)</a:t>
            </a:r>
            <a:r>
              <a:rPr lang="zh-CN" altLang="zh-CN" sz="2200" b="1" dirty="0"/>
              <a:t>单击</a:t>
            </a:r>
            <a:r>
              <a:rPr lang="en-US" altLang="zh-CN" sz="2200" b="1" dirty="0"/>
              <a:t>&lt;</a:t>
            </a:r>
            <a:r>
              <a:rPr lang="en-US" altLang="zh-CN" sz="2200" b="1" dirty="0" err="1"/>
              <a:t>Shift+B</a:t>
            </a:r>
            <a:r>
              <a:rPr lang="en-US" altLang="zh-CN" sz="2200" b="1" dirty="0"/>
              <a:t>&gt;</a:t>
            </a:r>
            <a:r>
              <a:rPr lang="zh-CN" altLang="zh-CN" sz="2200" b="1" dirty="0"/>
              <a:t>键时，窗口中显示“</a:t>
            </a:r>
            <a:r>
              <a:rPr lang="en-US" altLang="zh-CN" sz="2200" b="1" dirty="0"/>
              <a:t>You had pressed the SHIFT B key”</a:t>
            </a:r>
            <a:r>
              <a:rPr lang="zh-CN" altLang="zh-CN" sz="2200" b="1" dirty="0"/>
              <a:t>。</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2348880"/>
            <a:ext cx="4662518"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960775" y="2572162"/>
            <a:ext cx="4718974" cy="1569660"/>
          </a:xfrm>
          <a:prstGeom prst="rect">
            <a:avLst/>
          </a:prstGeom>
          <a:noFill/>
        </p:spPr>
        <p:txBody>
          <a:bodyPr wrap="square" rtlCol="0">
            <a:spAutoFit/>
          </a:bodyPr>
          <a:lstStyle/>
          <a:p>
            <a:r>
              <a:rPr lang="zh-CN" altLang="zh-CN" dirty="0"/>
              <a:t>对于这个问题，难点在于如何区分“单击</a:t>
            </a:r>
            <a:r>
              <a:rPr lang="en-US" altLang="zh-CN" dirty="0"/>
              <a:t>Ctrl</a:t>
            </a:r>
            <a:r>
              <a:rPr lang="zh-CN" altLang="zh-CN" dirty="0"/>
              <a:t>键”和“单击</a:t>
            </a:r>
            <a:r>
              <a:rPr lang="en-US" altLang="zh-CN" dirty="0" err="1"/>
              <a:t>Ctrl+A</a:t>
            </a:r>
            <a:r>
              <a:rPr lang="zh-CN" altLang="zh-CN" dirty="0"/>
              <a:t>键”以及“单击</a:t>
            </a:r>
            <a:r>
              <a:rPr lang="en-US" altLang="zh-CN" dirty="0"/>
              <a:t>Shift</a:t>
            </a:r>
            <a:r>
              <a:rPr lang="zh-CN" altLang="zh-CN" dirty="0"/>
              <a:t>键”和“单击</a:t>
            </a:r>
            <a:r>
              <a:rPr lang="en-US" altLang="zh-CN" dirty="0" err="1"/>
              <a:t>Shift+B</a:t>
            </a:r>
            <a:r>
              <a:rPr lang="zh-CN" altLang="zh-CN" dirty="0"/>
              <a:t>”键。</a:t>
            </a:r>
            <a:endParaRPr lang="zh-CN" altLang="en-US" dirty="0"/>
          </a:p>
        </p:txBody>
      </p:sp>
      <p:sp>
        <p:nvSpPr>
          <p:cNvPr id="3" name="文本框 2"/>
          <p:cNvSpPr txBox="1"/>
          <p:nvPr/>
        </p:nvSpPr>
        <p:spPr>
          <a:xfrm>
            <a:off x="2149057" y="4725144"/>
            <a:ext cx="5623441"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nUpKeyDown</a:t>
            </a:r>
            <a:r>
              <a:rPr lang="zh-CN" altLang="en-US" dirty="0"/>
              <a:t>：</a:t>
            </a:r>
            <a:r>
              <a:rPr lang="zh-CN" altLang="zh-CN" dirty="0"/>
              <a:t>上箭头键是否按下</a:t>
            </a:r>
            <a:endParaRPr lang="en-US" altLang="zh-CN" dirty="0"/>
          </a:p>
          <a:p>
            <a:pPr marL="342900" indent="-342900">
              <a:buFont typeface="Arial" panose="020B0604020202020204" pitchFamily="34" charset="0"/>
              <a:buChar char="•"/>
            </a:pPr>
            <a:r>
              <a:rPr lang="en-US" altLang="zh-CN" dirty="0" err="1" smtClean="0"/>
              <a:t>nCtrlKeyDown</a:t>
            </a:r>
            <a:r>
              <a:rPr lang="zh-CN" altLang="en-US" dirty="0"/>
              <a:t>：</a:t>
            </a:r>
            <a:r>
              <a:rPr lang="en-US" altLang="zh-CN" dirty="0"/>
              <a:t>Ctrl</a:t>
            </a:r>
            <a:r>
              <a:rPr lang="zh-CN" altLang="zh-CN" dirty="0"/>
              <a:t>键是否按下</a:t>
            </a:r>
            <a:endParaRPr lang="en-US" altLang="zh-CN" dirty="0"/>
          </a:p>
          <a:p>
            <a:pPr marL="342900" indent="-342900">
              <a:buFont typeface="Arial" panose="020B0604020202020204" pitchFamily="34" charset="0"/>
              <a:buChar char="•"/>
            </a:pPr>
            <a:r>
              <a:rPr lang="en-US" altLang="zh-CN" dirty="0" err="1"/>
              <a:t>nCtrlAKeyDown</a:t>
            </a:r>
            <a:r>
              <a:rPr lang="zh-CN" altLang="en-US" dirty="0"/>
              <a:t>：</a:t>
            </a:r>
            <a:r>
              <a:rPr lang="en-US" altLang="zh-CN" dirty="0" err="1"/>
              <a:t>Ctrl+A</a:t>
            </a:r>
            <a:r>
              <a:rPr lang="zh-CN" altLang="zh-CN" dirty="0"/>
              <a:t>键是否按下</a:t>
            </a:r>
            <a:endParaRPr lang="en-US" altLang="zh-CN" dirty="0"/>
          </a:p>
          <a:p>
            <a:pPr marL="342900" indent="-342900">
              <a:buFont typeface="Arial" panose="020B0604020202020204" pitchFamily="34" charset="0"/>
              <a:buChar char="•"/>
            </a:pPr>
            <a:r>
              <a:rPr lang="en-US" altLang="zh-CN" dirty="0" err="1"/>
              <a:t>nShiftKeyDown</a:t>
            </a:r>
            <a:r>
              <a:rPr lang="zh-CN" altLang="en-US" dirty="0"/>
              <a:t>：</a:t>
            </a:r>
            <a:r>
              <a:rPr lang="en-US" altLang="zh-CN" dirty="0"/>
              <a:t>Shift</a:t>
            </a:r>
            <a:r>
              <a:rPr lang="zh-CN" altLang="zh-CN" dirty="0"/>
              <a:t>键是否按下</a:t>
            </a:r>
            <a:endParaRPr lang="en-US" altLang="zh-CN" dirty="0"/>
          </a:p>
          <a:p>
            <a:pPr marL="342900" indent="-342900">
              <a:buFont typeface="Arial" panose="020B0604020202020204" pitchFamily="34" charset="0"/>
              <a:buChar char="•"/>
            </a:pPr>
            <a:r>
              <a:rPr lang="en-US" altLang="zh-CN" dirty="0" err="1"/>
              <a:t>nShiftBKeyDown</a:t>
            </a:r>
            <a:r>
              <a:rPr lang="zh-CN" altLang="en-US" dirty="0"/>
              <a:t>：</a:t>
            </a:r>
            <a:r>
              <a:rPr lang="en-US" altLang="zh-CN" dirty="0" err="1"/>
              <a:t>Shift+B</a:t>
            </a:r>
            <a:r>
              <a:rPr lang="zh-CN" altLang="zh-CN" dirty="0"/>
              <a:t>键是否按下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彩晕型模板">
  <a:themeElements>
    <a:clrScheme name="彩晕型模板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彩晕型模板">
      <a:majorFont>
        <a:latin typeface="Impact"/>
        <a:ea typeface="宋体"/>
        <a:cs typeface=""/>
      </a:majorFont>
      <a:minorFont>
        <a:latin typeface="Impact"/>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彩晕型模板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彩晕型模板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彩晕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彩晕型模板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彩晕型模板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2868</TotalTime>
  <Words>7362</Words>
  <Application>Microsoft Office PowerPoint</Application>
  <PresentationFormat>A4 纸张(210x297 毫米)</PresentationFormat>
  <Paragraphs>979</Paragraphs>
  <Slides>57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0" baseType="lpstr">
      <vt:lpstr>Arial Rounded MT Bold</vt:lpstr>
      <vt:lpstr>黑体</vt:lpstr>
      <vt:lpstr>华文新魏</vt:lpstr>
      <vt:lpstr>楷体_GB2312</vt:lpstr>
      <vt:lpstr>宋体</vt:lpstr>
      <vt:lpstr>Arial</vt:lpstr>
      <vt:lpstr>Arial Narrow</vt:lpstr>
      <vt:lpstr>Courier New</vt:lpstr>
      <vt:lpstr>Impact</vt:lpstr>
      <vt:lpstr>Times New Roman</vt:lpstr>
      <vt:lpstr>彩晕型模板</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guan</cp:lastModifiedBy>
  <cp:revision>600</cp:revision>
  <cp:lastPrinted>2000-02-17T07:15:23Z</cp:lastPrinted>
  <dcterms:created xsi:type="dcterms:W3CDTF">2000-12-04T02:44:22Z</dcterms:created>
  <dcterms:modified xsi:type="dcterms:W3CDTF">2021-10-06T13:34:03Z</dcterms:modified>
</cp:coreProperties>
</file>