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handoutMasterIdLst>
    <p:handoutMasterId r:id="rId69"/>
  </p:handoutMasterIdLst>
  <p:sldIdLst>
    <p:sldId id="344" r:id="rId2"/>
    <p:sldId id="257" r:id="rId3"/>
    <p:sldId id="260" r:id="rId4"/>
    <p:sldId id="261" r:id="rId5"/>
    <p:sldId id="264" r:id="rId6"/>
    <p:sldId id="263" r:id="rId7"/>
    <p:sldId id="262" r:id="rId8"/>
    <p:sldId id="265" r:id="rId9"/>
    <p:sldId id="268" r:id="rId10"/>
    <p:sldId id="266" r:id="rId11"/>
    <p:sldId id="269" r:id="rId12"/>
    <p:sldId id="272" r:id="rId13"/>
    <p:sldId id="271" r:id="rId14"/>
    <p:sldId id="270" r:id="rId15"/>
    <p:sldId id="273" r:id="rId16"/>
    <p:sldId id="276" r:id="rId17"/>
    <p:sldId id="275" r:id="rId18"/>
    <p:sldId id="347" r:id="rId19"/>
    <p:sldId id="274" r:id="rId20"/>
    <p:sldId id="277" r:id="rId21"/>
    <p:sldId id="280" r:id="rId22"/>
    <p:sldId id="279" r:id="rId23"/>
    <p:sldId id="278" r:id="rId24"/>
    <p:sldId id="281" r:id="rId25"/>
    <p:sldId id="284" r:id="rId26"/>
    <p:sldId id="283" r:id="rId27"/>
    <p:sldId id="282" r:id="rId28"/>
    <p:sldId id="285" r:id="rId29"/>
    <p:sldId id="288" r:id="rId30"/>
    <p:sldId id="287" r:id="rId31"/>
    <p:sldId id="352" r:id="rId32"/>
    <p:sldId id="286" r:id="rId33"/>
    <p:sldId id="353" r:id="rId34"/>
    <p:sldId id="354" r:id="rId35"/>
    <p:sldId id="355" r:id="rId36"/>
    <p:sldId id="290" r:id="rId37"/>
    <p:sldId id="345" r:id="rId38"/>
    <p:sldId id="346" r:id="rId39"/>
    <p:sldId id="289" r:id="rId40"/>
    <p:sldId id="294" r:id="rId41"/>
    <p:sldId id="293" r:id="rId42"/>
    <p:sldId id="292" r:id="rId43"/>
    <p:sldId id="297" r:id="rId44"/>
    <p:sldId id="296" r:id="rId45"/>
    <p:sldId id="295" r:id="rId46"/>
    <p:sldId id="300" r:id="rId47"/>
    <p:sldId id="299" r:id="rId48"/>
    <p:sldId id="298" r:id="rId49"/>
    <p:sldId id="303" r:id="rId50"/>
    <p:sldId id="302" r:id="rId51"/>
    <p:sldId id="301" r:id="rId52"/>
    <p:sldId id="307" r:id="rId53"/>
    <p:sldId id="306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04" r:id="rId63"/>
    <p:sldId id="310" r:id="rId64"/>
    <p:sldId id="309" r:id="rId65"/>
    <p:sldId id="308" r:id="rId66"/>
    <p:sldId id="313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FF"/>
    <a:srgbClr val="FF0000"/>
    <a:srgbClr val="333300"/>
    <a:srgbClr val="FFFF66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6" autoAdjust="0"/>
    <p:restoredTop sz="90929"/>
  </p:normalViewPr>
  <p:slideViewPr>
    <p:cSldViewPr>
      <p:cViewPr varScale="1">
        <p:scale>
          <a:sx n="106" d="100"/>
          <a:sy n="106" d="100"/>
        </p:scale>
        <p:origin x="699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CN"/>
              <a:t>第7章--资源在SDK编程中的应用</a:t>
            </a:r>
          </a:p>
        </p:txBody>
      </p:sp>
      <p:sp>
        <p:nvSpPr>
          <p:cNvPr id="95235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5236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CN"/>
              <a:t>清华大学计算机与信息管理中心---黄维通</a:t>
            </a:r>
          </a:p>
        </p:txBody>
      </p:sp>
      <p:sp>
        <p:nvSpPr>
          <p:cNvPr id="95237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CE33C9-FD4B-4A52-ABDC-BB8D3FD97D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4665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CN"/>
              <a:t>第7章--资源在SDK编程中的应用</a:t>
            </a:r>
          </a:p>
        </p:txBody>
      </p:sp>
      <p:sp>
        <p:nvSpPr>
          <p:cNvPr id="931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31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31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zh-CN"/>
              <a:t>清华大学计算机与信息管理中心---黄维通</a:t>
            </a:r>
          </a:p>
        </p:txBody>
      </p:sp>
      <p:sp>
        <p:nvSpPr>
          <p:cNvPr id="931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09472A-2E49-42F5-973E-2900B45083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5855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DA24E3-2FBE-46DE-8593-F8F02217B8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5862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F5173-7AF1-4FA6-9068-DA0C76C06C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39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2135B-FA8D-414A-96F7-0AFD080763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485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8A333-9434-43EC-83AD-196EECFF28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776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C1CE4-BB4C-4B72-8DF0-A3814FEEB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51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9B7133-EB20-4AFD-887C-CAD5904E20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92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04FF2-CDA2-4928-B03A-D42F7E2B52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49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4E029-B552-47DD-BEEB-0DCAA6E81C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92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DC594-E814-4086-9D1D-F35CC1F8D2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0EB2C-BEA3-4741-9411-DAF1C9B43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44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1EAB32-72D7-42D4-83BE-B6963EE2E0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99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31EC80D-8553-4FF1-BE4D-0972F8B448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67F3E-C3F3-4C50-8570-9C08AAD63A84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436" y="150019"/>
            <a:ext cx="7772400" cy="1371600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第</a:t>
            </a:r>
            <a:r>
              <a:rPr lang="en-US" altLang="zh-CN" b="1" dirty="0" smtClean="0"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latin typeface="宋体" panose="02010600030101010101" pitchFamily="2" charset="-122"/>
              </a:rPr>
              <a:t>章</a:t>
            </a:r>
            <a:r>
              <a:rPr lang="zh-CN" altLang="en-US" b="1" dirty="0" smtClean="0"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宋体" panose="02010600030101010101" pitchFamily="2" charset="-122"/>
              </a:rPr>
              <a:t>资源在</a:t>
            </a:r>
            <a:r>
              <a:rPr lang="en-US" altLang="zh-CN" b="1" dirty="0">
                <a:cs typeface="Times New Roman" panose="02020603050405020304" pitchFamily="18" charset="0"/>
              </a:rPr>
              <a:t>Windows</a:t>
            </a:r>
            <a:r>
              <a:rPr lang="zh-CN" altLang="en-US" b="1" dirty="0">
                <a:latin typeface="宋体" panose="02010600030101010101" pitchFamily="2" charset="-122"/>
              </a:rPr>
              <a:t>编程中的应用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2315270" y="1991420"/>
            <a:ext cx="15605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0FF00"/>
                </a:solidFill>
                <a:latin typeface="宋体" panose="02010600030101010101" pitchFamily="2" charset="-122"/>
              </a:rPr>
              <a:t>加速键</a:t>
            </a:r>
            <a:endParaRPr lang="zh-CN" altLang="en-US" sz="3600" b="1">
              <a:solidFill>
                <a:srgbClr val="00FF00"/>
              </a:solidFill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2278758" y="3717032"/>
            <a:ext cx="1560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0FF00"/>
                </a:solidFill>
                <a:latin typeface="宋体" panose="02010600030101010101" pitchFamily="2" charset="-122"/>
              </a:rPr>
              <a:t>对话框</a:t>
            </a:r>
            <a:endParaRPr lang="zh-CN" altLang="en-US" sz="3600" b="1">
              <a:solidFill>
                <a:srgbClr val="00FF00"/>
              </a:solidFill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2315270" y="2574032"/>
            <a:ext cx="130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00FF00"/>
                </a:solidFill>
                <a:latin typeface="宋体" panose="02010600030101010101" pitchFamily="2" charset="-122"/>
              </a:rPr>
              <a:t>位图</a:t>
            </a:r>
            <a:endParaRPr lang="zh-CN" altLang="en-US" sz="3600" b="1">
              <a:solidFill>
                <a:srgbClr val="00FF00"/>
              </a:solidFill>
            </a:endParaRP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251520" y="3717032"/>
            <a:ext cx="1301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400">
                <a:solidFill>
                  <a:srgbClr val="00FF00"/>
                </a:solidFill>
                <a:latin typeface="宋体" panose="02010600030101010101" pitchFamily="2" charset="-122"/>
              </a:rPr>
              <a:t>资源</a:t>
            </a:r>
            <a:endParaRPr lang="zh-CN" altLang="en-US" sz="4400">
              <a:solidFill>
                <a:srgbClr val="00FF00"/>
              </a:solidFill>
            </a:endParaRPr>
          </a:p>
        </p:txBody>
      </p:sp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2315270" y="3107432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0FF00"/>
                </a:solidFill>
                <a:latin typeface="宋体" panose="02010600030101010101" pitchFamily="2" charset="-122"/>
              </a:rPr>
              <a:t>光标</a:t>
            </a:r>
            <a:endParaRPr lang="zh-CN" altLang="en-US" sz="3600" b="1">
              <a:solidFill>
                <a:srgbClr val="00FF00"/>
              </a:solidFill>
            </a:endParaRPr>
          </a:p>
        </p:txBody>
      </p:sp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2315270" y="4294882"/>
            <a:ext cx="110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0FF00"/>
                </a:solidFill>
                <a:latin typeface="宋体" panose="02010600030101010101" pitchFamily="2" charset="-122"/>
              </a:rPr>
              <a:t>菜单</a:t>
            </a:r>
            <a:endParaRPr lang="zh-CN" altLang="en-US" sz="3600" b="1">
              <a:solidFill>
                <a:srgbClr val="00FF00"/>
              </a:solidFill>
            </a:endParaRPr>
          </a:p>
        </p:txBody>
      </p:sp>
      <p:sp>
        <p:nvSpPr>
          <p:cNvPr id="92169" name="Text Box 9"/>
          <p:cNvSpPr txBox="1">
            <a:spLocks noChangeArrowheads="1"/>
          </p:cNvSpPr>
          <p:nvPr/>
        </p:nvSpPr>
        <p:spPr bwMode="auto">
          <a:xfrm>
            <a:off x="2278758" y="5469632"/>
            <a:ext cx="15605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0FF00"/>
                </a:solidFill>
                <a:latin typeface="宋体" panose="02010600030101010101" pitchFamily="2" charset="-122"/>
              </a:rPr>
              <a:t>工具条</a:t>
            </a:r>
            <a:endParaRPr lang="zh-CN" altLang="en-US" sz="3600" b="1">
              <a:solidFill>
                <a:srgbClr val="00FF00"/>
              </a:solidFill>
            </a:endParaRP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2315270" y="4936232"/>
            <a:ext cx="1674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00FF00"/>
                </a:solidFill>
                <a:latin typeface="宋体" panose="02010600030101010101" pitchFamily="2" charset="-122"/>
              </a:rPr>
              <a:t>字符串</a:t>
            </a:r>
            <a:r>
              <a:rPr lang="zh-CN" altLang="en-US" sz="3600" b="1">
                <a:solidFill>
                  <a:srgbClr val="00FF00"/>
                </a:solidFill>
              </a:rPr>
              <a:t> </a:t>
            </a:r>
          </a:p>
        </p:txBody>
      </p:sp>
      <p:sp>
        <p:nvSpPr>
          <p:cNvPr id="92171" name="AutoShape 11"/>
          <p:cNvSpPr>
            <a:spLocks/>
          </p:cNvSpPr>
          <p:nvPr/>
        </p:nvSpPr>
        <p:spPr bwMode="auto">
          <a:xfrm>
            <a:off x="1705670" y="2345432"/>
            <a:ext cx="533400" cy="3505200"/>
          </a:xfrm>
          <a:prstGeom prst="leftBrace">
            <a:avLst>
              <a:gd name="adj1" fmla="val 54762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628800"/>
            <a:ext cx="5146319" cy="493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948" y="2632770"/>
            <a:ext cx="5356957" cy="420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47EB-D351-413D-9A20-D3B692960381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260648"/>
            <a:ext cx="49530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dirty="0">
                <a:latin typeface="宋体" panose="02010600030101010101" pitchFamily="2" charset="-122"/>
              </a:rPr>
              <a:t>2.</a:t>
            </a:r>
            <a:r>
              <a:rPr lang="zh-CN" altLang="en-US" sz="3600" b="1" dirty="0">
                <a:latin typeface="宋体" panose="02010600030101010101" pitchFamily="2" charset="-122"/>
              </a:rPr>
              <a:t>设置或取消选中标志</a:t>
            </a:r>
            <a:r>
              <a:rPr lang="zh-CN" altLang="en-US" sz="3600" b="1" dirty="0"/>
              <a:t>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90538" y="1174750"/>
            <a:ext cx="71945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latin typeface="宋体" panose="02010600030101010101" pitchFamily="2" charset="-122"/>
              </a:rPr>
              <a:t>DWORD CheckMenuItem</a:t>
            </a:r>
            <a:endParaRPr lang="en-US" altLang="zh-CN" sz="3200" b="1"/>
          </a:p>
          <a:p>
            <a:r>
              <a:rPr lang="en-US" altLang="zh-CN" sz="3200" b="1">
                <a:latin typeface="宋体" panose="02010600030101010101" pitchFamily="2" charset="-122"/>
              </a:rPr>
              <a:t>(</a:t>
            </a:r>
            <a:endParaRPr lang="en-US" altLang="zh-CN" sz="3200" b="1"/>
          </a:p>
          <a:p>
            <a:r>
              <a:rPr lang="en-US" altLang="zh-CN" sz="3200" b="1">
                <a:latin typeface="宋体" panose="02010600030101010101" pitchFamily="2" charset="-122"/>
              </a:rPr>
              <a:t>HMENU </a:t>
            </a:r>
            <a:r>
              <a:rPr lang="en-US" altLang="zh-CN" sz="3200" b="1">
                <a:solidFill>
                  <a:schemeClr val="tx2"/>
                </a:solidFill>
                <a:latin typeface="宋体" panose="02010600030101010101" pitchFamily="2" charset="-122"/>
              </a:rPr>
              <a:t>hmenu</a:t>
            </a:r>
            <a:r>
              <a:rPr lang="en-US" altLang="zh-CN" sz="3200" b="1">
                <a:latin typeface="宋体" panose="02010600030101010101" pitchFamily="2" charset="-122"/>
              </a:rPr>
              <a:t>,			</a:t>
            </a:r>
            <a:endParaRPr lang="en-US" altLang="zh-CN" sz="3200" b="1"/>
          </a:p>
          <a:p>
            <a:r>
              <a:rPr lang="en-US" altLang="zh-CN" sz="3200" b="1">
                <a:latin typeface="宋体" panose="02010600030101010101" pitchFamily="2" charset="-122"/>
              </a:rPr>
              <a:t>UINT wIDCheckItem,	//</a:t>
            </a:r>
            <a:r>
              <a:rPr lang="zh-CN" altLang="en-US" sz="3200" b="1">
                <a:latin typeface="宋体" panose="02010600030101010101" pitchFamily="2" charset="-122"/>
              </a:rPr>
              <a:t>菜单项标识</a:t>
            </a:r>
            <a:endParaRPr lang="zh-CN" altLang="en-US" sz="3200" b="1"/>
          </a:p>
          <a:p>
            <a:r>
              <a:rPr lang="en-US" altLang="zh-CN" sz="3200" b="1">
                <a:latin typeface="宋体" panose="02010600030101010101" pitchFamily="2" charset="-122"/>
              </a:rPr>
              <a:t>UINT dwCheck			//</a:t>
            </a:r>
            <a:r>
              <a:rPr lang="zh-CN" altLang="en-US" sz="3200" b="1">
                <a:latin typeface="宋体" panose="02010600030101010101" pitchFamily="2" charset="-122"/>
              </a:rPr>
              <a:t>操作标识</a:t>
            </a:r>
            <a:endParaRPr lang="zh-CN" altLang="en-US" sz="3200" b="1"/>
          </a:p>
          <a:p>
            <a:r>
              <a:rPr lang="en-US" altLang="zh-CN" sz="3200" b="1">
                <a:latin typeface="宋体" panose="02010600030101010101" pitchFamily="2" charset="-122"/>
              </a:rPr>
              <a:t>)</a:t>
            </a:r>
            <a:r>
              <a:rPr lang="en-US" altLang="zh-CN" sz="3200" b="1"/>
              <a:t> </a:t>
            </a:r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1905000" y="4038600"/>
            <a:ext cx="6781800" cy="2133600"/>
          </a:xfrm>
          <a:prstGeom prst="wedgeRoundRectCallout">
            <a:avLst>
              <a:gd name="adj1" fmla="val -32444"/>
              <a:gd name="adj2" fmla="val -671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>
                <a:solidFill>
                  <a:schemeClr val="bg1"/>
                </a:solidFill>
              </a:rPr>
              <a:t>标  识			说  明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MF_CHECKED	</a:t>
            </a:r>
            <a:r>
              <a:rPr lang="zh-CN" altLang="en-US" b="1" dirty="0">
                <a:solidFill>
                  <a:schemeClr val="bg1"/>
                </a:solidFill>
              </a:rPr>
              <a:t>添加选中标志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MF_UNCHECKED	</a:t>
            </a:r>
            <a:r>
              <a:rPr lang="zh-CN" altLang="en-US" b="1" dirty="0">
                <a:solidFill>
                  <a:schemeClr val="bg1"/>
                </a:solidFill>
              </a:rPr>
              <a:t>删除选中标志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MF_BYCOMMAND</a:t>
            </a:r>
            <a:r>
              <a:rPr lang="zh-CN" altLang="en-US" b="1" dirty="0">
                <a:solidFill>
                  <a:schemeClr val="bg1"/>
                </a:solidFill>
              </a:rPr>
              <a:t>以</a:t>
            </a:r>
            <a:r>
              <a:rPr lang="en-US" altLang="zh-CN" b="1" dirty="0">
                <a:solidFill>
                  <a:schemeClr val="bg1"/>
                </a:solidFill>
              </a:rPr>
              <a:t>ID</a:t>
            </a:r>
            <a:r>
              <a:rPr lang="zh-CN" altLang="en-US" b="1" dirty="0">
                <a:solidFill>
                  <a:schemeClr val="bg1"/>
                </a:solidFill>
              </a:rPr>
              <a:t>值标识菜单项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MF_BYPOSITION	</a:t>
            </a:r>
            <a:r>
              <a:rPr lang="zh-CN" altLang="en-US" b="1" dirty="0">
                <a:solidFill>
                  <a:schemeClr val="bg1"/>
                </a:solidFill>
              </a:rPr>
              <a:t>表明以位置标识菜单项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6783-F606-4CCB-821F-A24C886D6B17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458200" cy="520824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3.</a:t>
            </a:r>
            <a:r>
              <a:rPr lang="zh-CN" altLang="en-US" sz="2800" b="1" dirty="0">
                <a:latin typeface="宋体" panose="02010600030101010101" pitchFamily="2" charset="-122"/>
              </a:rPr>
              <a:t>增加菜单项</a:t>
            </a:r>
            <a:r>
              <a:rPr lang="zh-CN" altLang="en-US" sz="2800" b="1" dirty="0"/>
              <a:t> </a:t>
            </a:r>
          </a:p>
          <a:p>
            <a:pPr marL="609600" indent="-609600">
              <a:buFontTx/>
              <a:buAutoNum type="arabicParenBoth"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在菜单的尾部增加菜单项</a:t>
            </a:r>
            <a:r>
              <a:rPr lang="zh-CN" altLang="en-US" sz="2800" b="1" dirty="0"/>
              <a:t> </a:t>
            </a:r>
          </a:p>
          <a:p>
            <a:pPr marL="609600" indent="-609600" algn="just">
              <a:lnSpc>
                <a:spcPct val="85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BOOL </a:t>
            </a:r>
            <a:r>
              <a:rPr lang="en-US" altLang="zh-CN" sz="2800" b="1" dirty="0" err="1">
                <a:latin typeface="宋体" panose="02010600030101010101" pitchFamily="2" charset="-122"/>
              </a:rPr>
              <a:t>AppendMenu</a:t>
            </a:r>
            <a:endParaRPr lang="en-US" altLang="zh-CN" sz="2800" b="1" dirty="0"/>
          </a:p>
          <a:p>
            <a:pPr marL="609600" indent="-609600" algn="just">
              <a:lnSpc>
                <a:spcPct val="85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( HMENU </a:t>
            </a:r>
            <a:r>
              <a:rPr lang="en-US" altLang="zh-CN" sz="2800" b="1" dirty="0" err="1">
                <a:latin typeface="宋体" panose="02010600030101010101" pitchFamily="2" charset="-122"/>
              </a:rPr>
              <a:t>hmenu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endParaRPr lang="en-US" altLang="zh-CN" sz="2800" b="1" dirty="0"/>
          </a:p>
          <a:p>
            <a:pPr marL="609600" indent="-609600" algn="just">
              <a:lnSpc>
                <a:spcPct val="85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UINT </a:t>
            </a:r>
            <a:r>
              <a:rPr lang="en-US" altLang="zh-CN" sz="2800" b="1" dirty="0" err="1">
                <a:latin typeface="宋体" panose="02010600030101010101" pitchFamily="2" charset="-122"/>
              </a:rPr>
              <a:t>dwFlags</a:t>
            </a:r>
            <a:r>
              <a:rPr lang="en-US" altLang="zh-CN" sz="2800" b="1" dirty="0">
                <a:latin typeface="宋体" panose="02010600030101010101" pitchFamily="2" charset="-122"/>
              </a:rPr>
              <a:t>,		// </a:t>
            </a:r>
            <a:r>
              <a:rPr lang="zh-CN" altLang="en-US" sz="2800" b="1" dirty="0">
                <a:latin typeface="宋体" panose="02010600030101010101" pitchFamily="2" charset="-122"/>
              </a:rPr>
              <a:t>新加入的菜单项类型标识	</a:t>
            </a:r>
            <a:endParaRPr lang="zh-CN" altLang="en-US" sz="2800" b="1" dirty="0"/>
          </a:p>
          <a:p>
            <a:pPr marL="609600" indent="-609600" algn="just">
              <a:lnSpc>
                <a:spcPct val="85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UINT </a:t>
            </a:r>
            <a:r>
              <a:rPr lang="en-US" altLang="zh-CN" sz="2800" b="1" dirty="0" err="1">
                <a:latin typeface="宋体" panose="02010600030101010101" pitchFamily="2" charset="-122"/>
              </a:rPr>
              <a:t>dwIDNewItem</a:t>
            </a:r>
            <a:r>
              <a:rPr lang="en-US" altLang="zh-CN" sz="2800" b="1" dirty="0">
                <a:latin typeface="宋体" panose="02010600030101010101" pitchFamily="2" charset="-122"/>
              </a:rPr>
              <a:t>,	// </a:t>
            </a:r>
            <a:r>
              <a:rPr lang="zh-CN" altLang="en-US" sz="2800" b="1" dirty="0">
                <a:latin typeface="宋体" panose="02010600030101010101" pitchFamily="2" charset="-122"/>
              </a:rPr>
              <a:t>新加入菜单项的</a:t>
            </a:r>
            <a:r>
              <a:rPr lang="en-US" altLang="zh-CN" sz="2800" b="1" dirty="0">
                <a:latin typeface="宋体" panose="02010600030101010101" pitchFamily="2" charset="-122"/>
              </a:rPr>
              <a:t>ID	</a:t>
            </a:r>
            <a:endParaRPr lang="en-US" altLang="zh-CN" sz="2800" b="1" dirty="0"/>
          </a:p>
          <a:p>
            <a:pPr marL="609600" indent="-609600" algn="just">
              <a:lnSpc>
                <a:spcPct val="85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LPCTSTR </a:t>
            </a:r>
            <a:r>
              <a:rPr lang="en-US" altLang="zh-CN" sz="2800" b="1" dirty="0" err="1">
                <a:latin typeface="宋体" panose="02010600030101010101" pitchFamily="2" charset="-122"/>
              </a:rPr>
              <a:t>lpNewItem</a:t>
            </a:r>
            <a:r>
              <a:rPr lang="en-US" altLang="zh-CN" sz="2800" b="1" dirty="0">
                <a:latin typeface="宋体" panose="02010600030101010101" pitchFamily="2" charset="-122"/>
              </a:rPr>
              <a:t>	// </a:t>
            </a:r>
            <a:r>
              <a:rPr lang="zh-CN" altLang="en-US" sz="2800" b="1" dirty="0">
                <a:latin typeface="宋体" panose="02010600030101010101" pitchFamily="2" charset="-122"/>
              </a:rPr>
              <a:t>新加入的菜单项内容</a:t>
            </a:r>
            <a:endParaRPr lang="zh-CN" altLang="en-US" sz="2800" b="1" dirty="0"/>
          </a:p>
          <a:p>
            <a:pPr marL="609600" indent="-609600">
              <a:lnSpc>
                <a:spcPct val="85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en-US" altLang="zh-CN" sz="2800" b="1" dirty="0"/>
              <a:t> </a:t>
            </a:r>
          </a:p>
          <a:p>
            <a:pPr marL="609600" indent="-609600">
              <a:lnSpc>
                <a:spcPct val="85000"/>
              </a:lnSpc>
              <a:buFontTx/>
              <a:buNone/>
            </a:pPr>
            <a:endParaRPr lang="en-US" altLang="zh-CN" sz="2800" b="1" dirty="0"/>
          </a:p>
          <a:p>
            <a:pPr marL="609600" indent="-609600" algn="just">
              <a:lnSpc>
                <a:spcPct val="85000"/>
              </a:lnSpc>
              <a:buFontTx/>
              <a:buNone/>
            </a:pPr>
            <a:r>
              <a:rPr lang="zh-CN" altLang="en-US" sz="2800" b="1" dirty="0">
                <a:solidFill>
                  <a:srgbClr val="66FFFF"/>
                </a:solidFill>
              </a:rPr>
              <a:t>例如在 “文件”菜单的末尾增加一项“关于”：</a:t>
            </a:r>
          </a:p>
          <a:p>
            <a:pPr marL="609600" indent="-609600">
              <a:lnSpc>
                <a:spcPct val="85000"/>
              </a:lnSpc>
              <a:buFontTx/>
              <a:buNone/>
            </a:pPr>
            <a:r>
              <a:rPr lang="en-US" altLang="zh-CN" sz="2400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AppendMenu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 (</a:t>
            </a:r>
            <a:r>
              <a:rPr lang="en-US" altLang="zh-CN" sz="2400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hmenu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, MF_ENABLED,IDM_ABOUT, </a:t>
            </a:r>
            <a:r>
              <a:rPr lang="en-US" altLang="zh-CN" sz="2400" b="1" dirty="0">
                <a:solidFill>
                  <a:srgbClr val="66FFFF"/>
                </a:solidFill>
              </a:rPr>
              <a:t>“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关于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(&amp;A</a:t>
            </a:r>
            <a:r>
              <a:rPr lang="en-US" altLang="zh-CN" sz="2400" b="1" dirty="0" smtClean="0">
                <a:solidFill>
                  <a:srgbClr val="66FF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 smtClean="0">
                <a:solidFill>
                  <a:srgbClr val="66FFFF"/>
                </a:solidFill>
              </a:rPr>
              <a:t>”</a:t>
            </a:r>
            <a:r>
              <a:rPr lang="en-US" altLang="zh-CN" sz="2400" b="1" dirty="0" smtClean="0">
                <a:solidFill>
                  <a:srgbClr val="66FF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2800" b="1" dirty="0">
                <a:solidFill>
                  <a:srgbClr val="66FF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5A9F-B49A-45E7-B9AA-40751DC2817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72899"/>
            <a:ext cx="8350696" cy="6172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(2)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在菜单中插入菜单项</a:t>
            </a:r>
            <a:r>
              <a:rPr lang="zh-CN" altLang="en-US" sz="2800" b="1" dirty="0">
                <a:solidFill>
                  <a:schemeClr val="accent1"/>
                </a:solidFill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调用函数</a:t>
            </a:r>
            <a:r>
              <a:rPr lang="en-US" altLang="zh-CN" sz="2800" b="1" dirty="0" err="1"/>
              <a:t>InsertMenu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在菜单中插入新的菜单项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BOOL </a:t>
            </a:r>
            <a:r>
              <a:rPr lang="en-US" altLang="zh-CN" sz="28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InsertMenu</a:t>
            </a:r>
            <a:endParaRPr lang="en-US" altLang="zh-CN" sz="28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(HMENU </a:t>
            </a:r>
            <a:r>
              <a:rPr lang="en-US" altLang="zh-CN" sz="28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hmenu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, 		//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菜单句柄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UINT </a:t>
            </a:r>
            <a:r>
              <a:rPr lang="en-US" altLang="zh-CN" sz="28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wPosition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,	</a:t>
            </a:r>
            <a:r>
              <a:rPr lang="en-US" altLang="zh-CN" sz="28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	//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指定新菜单项插入的位置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UINT </a:t>
            </a:r>
            <a:r>
              <a:rPr lang="en-US" altLang="zh-CN" sz="28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dwFlag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, 		//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新加入的菜单项的信息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UINT </a:t>
            </a:r>
            <a:r>
              <a:rPr lang="en-US" altLang="zh-CN" sz="28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dwIDNweItem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,	//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新加入的菜单项的标识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LPCTSTR </a:t>
            </a:r>
            <a:r>
              <a:rPr lang="en-US" altLang="zh-CN" sz="2800" b="1" dirty="0" err="1">
                <a:solidFill>
                  <a:schemeClr val="tx2"/>
                </a:solidFill>
                <a:latin typeface="宋体" panose="02010600030101010101" pitchFamily="2" charset="-122"/>
              </a:rPr>
              <a:t>lpNewItem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	//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新插入的菜单项的内容</a:t>
            </a:r>
            <a:endParaRPr lang="zh-CN" altLang="en-US" sz="2800" b="1" dirty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chemeClr val="tx2"/>
                </a:solidFill>
              </a:rPr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66FFFF"/>
                </a:solidFill>
              </a:rPr>
              <a:t>例如，</a:t>
            </a:r>
            <a:r>
              <a:rPr lang="zh-CN" altLang="en-US" sz="2800" b="1" dirty="0" smtClean="0">
                <a:solidFill>
                  <a:srgbClr val="66FFFF"/>
                </a:solidFill>
              </a:rPr>
              <a:t>在 “</a:t>
            </a:r>
            <a:r>
              <a:rPr lang="zh-CN" altLang="en-US" sz="2800" b="1" dirty="0">
                <a:solidFill>
                  <a:srgbClr val="66FFFF"/>
                </a:solidFill>
              </a:rPr>
              <a:t>文件”菜单的“退出”项之前加</a:t>
            </a:r>
            <a:r>
              <a:rPr lang="zh-CN" altLang="en-US" sz="2800" b="1" dirty="0" smtClean="0">
                <a:solidFill>
                  <a:srgbClr val="66FFFF"/>
                </a:solidFill>
              </a:rPr>
              <a:t>入 “</a:t>
            </a:r>
            <a:r>
              <a:rPr lang="zh-CN" altLang="en-US" sz="2800" b="1" dirty="0">
                <a:solidFill>
                  <a:srgbClr val="66FFFF"/>
                </a:solidFill>
              </a:rPr>
              <a:t>打印”菜单项；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 dirty="0" err="1" smtClean="0"/>
              <a:t>InsertMenu</a:t>
            </a:r>
            <a:r>
              <a:rPr lang="en-US" altLang="zh-CN" sz="2400" b="1" dirty="0" smtClean="0"/>
              <a:t> (	</a:t>
            </a:r>
            <a:r>
              <a:rPr lang="en-US" altLang="zh-CN" sz="2400" b="1" dirty="0" err="1" smtClean="0"/>
              <a:t>hmenu,IDM_EXIT</a:t>
            </a:r>
            <a:r>
              <a:rPr lang="en-US" altLang="zh-CN" sz="2400" b="1" dirty="0" smtClean="0"/>
              <a:t>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 dirty="0" smtClean="0"/>
              <a:t>			MF_BYCOMMAND </a:t>
            </a:r>
            <a:r>
              <a:rPr lang="en-US" altLang="zh-CN" sz="2400" b="1" dirty="0"/>
              <a:t>|MF_ENABLED</a:t>
            </a:r>
            <a:r>
              <a:rPr lang="en-US" altLang="zh-CN" sz="2400" b="1" dirty="0" smtClean="0"/>
              <a:t>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		IDM_PRINT,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		L</a:t>
            </a:r>
            <a:r>
              <a:rPr lang="en-US" altLang="zh-CN" sz="2400" b="1" dirty="0"/>
              <a:t>"</a:t>
            </a:r>
            <a:r>
              <a:rPr lang="zh-CN" altLang="zh-CN" sz="2400" b="1" dirty="0"/>
              <a:t>打印（</a:t>
            </a:r>
            <a:r>
              <a:rPr lang="en-US" altLang="zh-CN" sz="2400" b="1" dirty="0"/>
              <a:t>&amp;P</a:t>
            </a:r>
            <a:r>
              <a:rPr lang="zh-CN" altLang="zh-CN" sz="2400" b="1" dirty="0"/>
              <a:t>）</a:t>
            </a:r>
            <a:r>
              <a:rPr lang="en-US" altLang="zh-CN" sz="2400" b="1" dirty="0"/>
              <a:t>");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EFA4C-D22F-4263-8EAE-16CDB629383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820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4.</a:t>
            </a:r>
            <a:r>
              <a:rPr lang="zh-CN" altLang="en-US" sz="2800" b="1" dirty="0">
                <a:latin typeface="宋体" panose="02010600030101010101" pitchFamily="2" charset="-122"/>
              </a:rPr>
              <a:t>删除菜单项</a:t>
            </a:r>
          </a:p>
          <a:p>
            <a:pPr algn="just">
              <a:buFontTx/>
              <a:buNone/>
            </a:pPr>
            <a:r>
              <a:rPr lang="zh-CN" altLang="en-US" sz="2800" b="1" dirty="0"/>
              <a:t>调用函数</a:t>
            </a:r>
            <a:r>
              <a:rPr lang="en-US" altLang="zh-CN" sz="2800" b="1" dirty="0" err="1">
                <a:latin typeface="宋体" panose="02010600030101010101" pitchFamily="2" charset="-122"/>
              </a:rPr>
              <a:t>DeleteMenu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/>
              <a:t>删除菜单项：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</a:rPr>
              <a:t>BOOL </a:t>
            </a:r>
            <a:r>
              <a:rPr lang="en-US" altLang="zh-CN" sz="2400" b="1" dirty="0" err="1">
                <a:latin typeface="宋体" panose="02010600030101010101" pitchFamily="2" charset="-122"/>
              </a:rPr>
              <a:t>DeleteMenu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HMENU </a:t>
            </a:r>
            <a:r>
              <a:rPr lang="en-US" altLang="zh-CN" sz="2400" b="1" dirty="0" err="1">
                <a:latin typeface="宋体" panose="02010600030101010101" pitchFamily="2" charset="-122"/>
              </a:rPr>
              <a:t>hmenu</a:t>
            </a:r>
            <a:r>
              <a:rPr lang="en-US" altLang="zh-CN" sz="2400" b="1" dirty="0">
                <a:latin typeface="宋体" panose="02010600030101010101" pitchFamily="2" charset="-122"/>
              </a:rPr>
              <a:t>,	</a:t>
            </a: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UINT </a:t>
            </a:r>
            <a:r>
              <a:rPr lang="en-US" altLang="zh-CN" sz="2400" b="1" dirty="0" err="1">
                <a:latin typeface="宋体" panose="02010600030101010101" pitchFamily="2" charset="-122"/>
              </a:rPr>
              <a:t>wPosition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	//</a:t>
            </a:r>
            <a:r>
              <a:rPr lang="zh-CN" altLang="en-US" sz="2400" b="1" dirty="0">
                <a:latin typeface="宋体" panose="02010600030101010101" pitchFamily="2" charset="-122"/>
              </a:rPr>
              <a:t>要删除的菜单项的位置</a:t>
            </a:r>
          </a:p>
          <a:p>
            <a:pPr algn="just">
              <a:buFontTx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UINT </a:t>
            </a:r>
            <a:r>
              <a:rPr lang="en-US" altLang="zh-CN" sz="2400" b="1" dirty="0" err="1">
                <a:latin typeface="宋体" panose="02010600030101010101" pitchFamily="2" charset="-122"/>
              </a:rPr>
              <a:t>dwFlag</a:t>
            </a:r>
            <a:r>
              <a:rPr lang="en-US" altLang="zh-CN" sz="2400" b="1" dirty="0">
                <a:latin typeface="宋体" panose="02010600030101010101" pitchFamily="2" charset="-122"/>
              </a:rPr>
              <a:t>	  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	//</a:t>
            </a:r>
            <a:r>
              <a:rPr lang="zh-CN" altLang="en-US" sz="2400" b="1" dirty="0">
                <a:latin typeface="宋体" panose="02010600030101010101" pitchFamily="2" charset="-122"/>
              </a:rPr>
              <a:t>对</a:t>
            </a:r>
            <a:r>
              <a:rPr lang="en-US" altLang="zh-CN" sz="2400" b="1" dirty="0" err="1">
                <a:latin typeface="宋体" panose="02010600030101010101" pitchFamily="2" charset="-122"/>
              </a:rPr>
              <a:t>wPosition</a:t>
            </a:r>
            <a:r>
              <a:rPr lang="zh-CN" altLang="en-US" sz="2400" b="1" dirty="0">
                <a:latin typeface="宋体" panose="02010600030101010101" pitchFamily="2" charset="-122"/>
              </a:rPr>
              <a:t>的解释</a:t>
            </a:r>
          </a:p>
          <a:p>
            <a:pPr>
              <a:buFontTx/>
              <a:buNone/>
            </a:pPr>
            <a:r>
              <a:rPr lang="en-US" altLang="zh-CN" sz="24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 smtClean="0">
                <a:latin typeface="宋体" panose="02010600030101010101" pitchFamily="2" charset="-122"/>
              </a:rPr>
              <a:t> </a:t>
            </a:r>
            <a:r>
              <a:rPr lang="en-US" altLang="zh-CN" sz="2400" b="1" dirty="0" smtClean="0"/>
              <a:t> </a:t>
            </a:r>
            <a:endParaRPr lang="en-US" altLang="zh-CN" sz="2400" b="1" dirty="0"/>
          </a:p>
          <a:p>
            <a:pPr algn="just">
              <a:buFontTx/>
              <a:buNone/>
            </a:pPr>
            <a:endParaRPr lang="en-US" altLang="zh-CN" sz="2400" b="1" dirty="0"/>
          </a:p>
          <a:p>
            <a:pPr algn="just">
              <a:buFontTx/>
              <a:buNone/>
            </a:pPr>
            <a:r>
              <a:rPr lang="zh-CN" altLang="en-US" sz="2800" b="1" dirty="0">
                <a:solidFill>
                  <a:srgbClr val="66FFFF"/>
                </a:solidFill>
              </a:rPr>
              <a:t>例如，删除“文件”菜单中的“另存为”菜单项：</a:t>
            </a:r>
          </a:p>
          <a:p>
            <a:pPr algn="just">
              <a:buFontTx/>
              <a:buNone/>
            </a:pPr>
            <a:r>
              <a:rPr lang="en-US" altLang="zh-CN" sz="2800" b="1" dirty="0" err="1" smtClean="0">
                <a:solidFill>
                  <a:srgbClr val="66FFFF"/>
                </a:solidFill>
                <a:latin typeface="宋体" panose="02010600030101010101" pitchFamily="2" charset="-122"/>
              </a:rPr>
              <a:t>DeleteMenu</a:t>
            </a:r>
            <a:r>
              <a:rPr lang="en-US" altLang="zh-CN" sz="2800" b="1" dirty="0" smtClean="0">
                <a:solidFill>
                  <a:srgbClr val="66FF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err="1" smtClean="0">
                <a:solidFill>
                  <a:srgbClr val="66FFFF"/>
                </a:solidFill>
                <a:latin typeface="宋体" panose="02010600030101010101" pitchFamily="2" charset="-122"/>
              </a:rPr>
              <a:t>hmenu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, IDM_SAVEAS, MF_BYCOMMAND)</a:t>
            </a:r>
            <a:endParaRPr lang="en-US" altLang="zh-CN" sz="2800" b="1" dirty="0">
              <a:solidFill>
                <a:srgbClr val="66FFFF"/>
              </a:solidFill>
            </a:endParaRPr>
          </a:p>
          <a:p>
            <a:pPr>
              <a:buFontTx/>
              <a:buNone/>
            </a:pP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C4210-8F94-4D50-A166-410C71BA82E6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57200"/>
            <a:ext cx="8784976" cy="601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5.</a:t>
            </a:r>
            <a:r>
              <a:rPr lang="zh-CN" altLang="en-US" b="1" dirty="0">
                <a:latin typeface="宋体" panose="02010600030101010101" pitchFamily="2" charset="-122"/>
              </a:rPr>
              <a:t>修改菜单项</a:t>
            </a:r>
            <a:r>
              <a:rPr lang="zh-CN" altLang="en-US" sz="2800" b="1" dirty="0"/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调用函数</a:t>
            </a:r>
            <a:r>
              <a:rPr lang="en-US" altLang="zh-CN" sz="2800" b="1" dirty="0" err="1"/>
              <a:t>ModifyMenu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修改菜单中的某个项；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BOOL </a:t>
            </a:r>
            <a:r>
              <a:rPr lang="en-US" altLang="zh-CN" sz="2800" b="1" dirty="0" err="1">
                <a:latin typeface="宋体" panose="02010600030101010101" pitchFamily="2" charset="-122"/>
              </a:rPr>
              <a:t>ModifyMenu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endParaRPr lang="en-US" altLang="zh-CN" sz="28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(HMENU </a:t>
            </a:r>
            <a:r>
              <a:rPr lang="en-US" altLang="zh-CN" sz="2800" b="1" dirty="0" err="1">
                <a:latin typeface="宋体" panose="02010600030101010101" pitchFamily="2" charset="-122"/>
              </a:rPr>
              <a:t>hmenu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endParaRPr lang="en-US" altLang="zh-CN" sz="28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UINT </a:t>
            </a:r>
            <a:r>
              <a:rPr lang="en-US" altLang="zh-CN" sz="2800" b="1" dirty="0" err="1">
                <a:latin typeface="宋体" panose="02010600030101010101" pitchFamily="2" charset="-122"/>
              </a:rPr>
              <a:t>wPosition</a:t>
            </a:r>
            <a:r>
              <a:rPr lang="en-US" altLang="zh-CN" sz="2800" b="1" dirty="0">
                <a:latin typeface="宋体" panose="02010600030101010101" pitchFamily="2" charset="-122"/>
              </a:rPr>
              <a:t>,	//</a:t>
            </a:r>
            <a:r>
              <a:rPr lang="zh-CN" altLang="en-US" sz="2800" b="1" dirty="0">
                <a:latin typeface="宋体" panose="02010600030101010101" pitchFamily="2" charset="-122"/>
              </a:rPr>
              <a:t>指定需修改的菜单项位置</a:t>
            </a:r>
            <a:endParaRPr lang="zh-CN" altLang="en-US" sz="28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UINT </a:t>
            </a:r>
            <a:r>
              <a:rPr lang="en-US" altLang="zh-CN" sz="2800" b="1" dirty="0" err="1">
                <a:latin typeface="宋体" panose="02010600030101010101" pitchFamily="2" charset="-122"/>
              </a:rPr>
              <a:t>dwFlag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UINT </a:t>
            </a:r>
            <a:r>
              <a:rPr lang="en-US" altLang="zh-CN" sz="2800" b="1" dirty="0" err="1">
                <a:latin typeface="宋体" panose="02010600030101010101" pitchFamily="2" charset="-122"/>
              </a:rPr>
              <a:t>dwIDNweItem</a:t>
            </a:r>
            <a:r>
              <a:rPr lang="en-US" altLang="zh-CN" sz="2800" b="1" dirty="0">
                <a:latin typeface="宋体" panose="02010600030101010101" pitchFamily="2" charset="-122"/>
              </a:rPr>
              <a:t>,	//</a:t>
            </a:r>
            <a:r>
              <a:rPr lang="zh-CN" altLang="en-US" sz="2800" b="1" dirty="0">
                <a:latin typeface="宋体" panose="02010600030101010101" pitchFamily="2" charset="-122"/>
              </a:rPr>
              <a:t>修改后菜单项的标识</a:t>
            </a:r>
            <a:endParaRPr lang="zh-CN" altLang="en-US" sz="28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LPCTSTR </a:t>
            </a:r>
            <a:r>
              <a:rPr lang="en-US" altLang="zh-CN" sz="2800" b="1" dirty="0" err="1">
                <a:latin typeface="宋体" panose="02010600030101010101" pitchFamily="2" charset="-122"/>
              </a:rPr>
              <a:t>lpNewItem</a:t>
            </a:r>
            <a:r>
              <a:rPr lang="en-US" altLang="zh-CN" sz="2800" b="1" dirty="0">
                <a:latin typeface="宋体" panose="02010600030101010101" pitchFamily="2" charset="-122"/>
              </a:rPr>
              <a:t>	//</a:t>
            </a:r>
            <a:r>
              <a:rPr lang="zh-CN" altLang="en-US" sz="2800" b="1" dirty="0">
                <a:latin typeface="宋体" panose="02010600030101010101" pitchFamily="2" charset="-122"/>
              </a:rPr>
              <a:t>修改后的菜单项名</a:t>
            </a:r>
            <a:endParaRPr lang="zh-CN" altLang="en-US" sz="28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endParaRPr lang="en-US" altLang="zh-CN" sz="2800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66FFFF"/>
                </a:solidFill>
              </a:rPr>
              <a:t>例如</a:t>
            </a:r>
            <a:r>
              <a:rPr lang="zh-CN" altLang="en-US" sz="2800" b="1" dirty="0">
                <a:solidFill>
                  <a:srgbClr val="66FFFF"/>
                </a:solidFill>
              </a:rPr>
              <a:t>：修改 “文件”菜单中“打开”项为“加载”项：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i="1" dirty="0">
                <a:solidFill>
                  <a:srgbClr val="66FFFF"/>
                </a:solidFill>
              </a:rPr>
              <a:t> </a:t>
            </a:r>
            <a:r>
              <a:rPr lang="en-US" altLang="zh-CN" sz="2800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ModifyMenu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hmenu,IDM_OPEN,MF_BYCOMMAND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,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					</a:t>
            </a:r>
            <a:r>
              <a:rPr lang="en-US" altLang="zh-CN" sz="2800" b="1" dirty="0" smtClean="0">
                <a:solidFill>
                  <a:srgbClr val="66FFFF"/>
                </a:solidFill>
                <a:latin typeface="宋体" panose="02010600030101010101" pitchFamily="2" charset="-122"/>
              </a:rPr>
              <a:t>IDM_LOAD,L"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加载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(&amp;L) ")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；</a:t>
            </a:r>
            <a:endParaRPr lang="zh-CN" altLang="en-US" sz="2800" b="1" dirty="0">
              <a:solidFill>
                <a:srgbClr val="66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710B-E14E-44A9-AA8F-8A78A23A7221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altLang="zh-CN" b="1" dirty="0" smtClean="0"/>
              <a:t>6.1.3 </a:t>
            </a:r>
            <a:r>
              <a:rPr lang="zh-CN" altLang="en-US" b="1" dirty="0">
                <a:latin typeface="宋体" panose="02010600030101010101" pitchFamily="2" charset="-122"/>
              </a:rPr>
              <a:t>动态地创建菜单</a:t>
            </a:r>
            <a:r>
              <a:rPr lang="zh-CN" altLang="en-US" b="1" dirty="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/>
              <a:t>动态地创建菜单可以使系统资源更加节省，在应用程序中动态创建菜单分两个步骤：</a:t>
            </a:r>
          </a:p>
          <a:p>
            <a:pPr algn="just">
              <a:buFontTx/>
              <a:buNone/>
            </a:pPr>
            <a:endParaRPr lang="zh-CN" altLang="en-US" b="1"/>
          </a:p>
          <a:p>
            <a:pPr algn="just">
              <a:buFontTx/>
              <a:buNone/>
            </a:pPr>
            <a:r>
              <a:rPr lang="en-US" altLang="zh-CN" b="1"/>
              <a:t>1</a:t>
            </a:r>
            <a:r>
              <a:rPr lang="zh-CN" altLang="en-US" b="1"/>
              <a:t>．调用函数</a:t>
            </a:r>
            <a:r>
              <a:rPr lang="en-US" altLang="zh-CN" b="1"/>
              <a:t>CreateMenu</a:t>
            </a:r>
            <a:r>
              <a:rPr lang="zh-CN" altLang="en-US" b="1"/>
              <a:t>创建空的弹出式菜单</a:t>
            </a:r>
          </a:p>
          <a:p>
            <a:pPr algn="just"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                   </a:t>
            </a:r>
            <a:r>
              <a:rPr lang="en-US" altLang="zh-CN" b="1">
                <a:ea typeface="黑体" panose="02010609060101010101" pitchFamily="49" charset="-122"/>
              </a:rPr>
              <a:t>HMENU CreateMenu(void)</a:t>
            </a:r>
          </a:p>
          <a:p>
            <a:pPr algn="just">
              <a:buFontTx/>
              <a:buNone/>
            </a:pPr>
            <a:endParaRPr lang="en-US" altLang="zh-CN" b="1"/>
          </a:p>
          <a:p>
            <a:pPr algn="just">
              <a:buFontTx/>
              <a:buNone/>
            </a:pPr>
            <a:r>
              <a:rPr lang="en-US" altLang="zh-CN" b="1"/>
              <a:t>2</a:t>
            </a:r>
            <a:r>
              <a:rPr lang="zh-CN" altLang="en-US" b="1"/>
              <a:t>．调用函数</a:t>
            </a:r>
            <a:r>
              <a:rPr lang="en-US" altLang="zh-CN" b="1"/>
              <a:t>AppendMenu</a:t>
            </a:r>
            <a:r>
              <a:rPr lang="zh-CN" altLang="en-US" b="1"/>
              <a:t>或</a:t>
            </a:r>
            <a:r>
              <a:rPr lang="en-US" altLang="zh-CN" b="1"/>
              <a:t>InsertMenu</a:t>
            </a:r>
            <a:r>
              <a:rPr lang="zh-CN" altLang="en-US" b="1"/>
              <a:t>在该菜单中加入菜单项。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9F058-6E25-4B70-A3D0-64C6D07BC6B9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6.1.4</a:t>
            </a:r>
            <a:r>
              <a:rPr lang="zh-CN" altLang="en-US" b="1" dirty="0">
                <a:latin typeface="宋体" panose="02010600030101010101" pitchFamily="2" charset="-122"/>
              </a:rPr>
              <a:t>加速键资源</a:t>
            </a:r>
            <a:r>
              <a:rPr lang="zh-CN" altLang="en-US" b="1" dirty="0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876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加速键资源是常伴随菜单使用的一种非常有用的资源</a:t>
            </a:r>
            <a:r>
              <a:rPr lang="zh-CN" altLang="en-US" b="1" dirty="0"/>
              <a:t> </a:t>
            </a:r>
          </a:p>
          <a:p>
            <a:pPr>
              <a:buFontTx/>
              <a:buNone/>
            </a:pPr>
            <a:r>
              <a:rPr lang="en-US" altLang="zh-CN" b="1" dirty="0"/>
              <a:t>(1)</a:t>
            </a:r>
            <a:r>
              <a:rPr lang="zh-CN" altLang="en-US" b="1" dirty="0">
                <a:latin typeface="宋体" panose="02010600030101010101" pitchFamily="2" charset="-122"/>
              </a:rPr>
              <a:t>在资源描述文件中定义加速键资源</a:t>
            </a:r>
            <a:r>
              <a:rPr lang="zh-CN" altLang="en-US" b="1" dirty="0"/>
              <a:t> 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66FFFF"/>
                </a:solidFill>
                <a:ea typeface="黑体" panose="02010609060101010101" pitchFamily="49" charset="-122"/>
              </a:rPr>
              <a:t>加速键资源名 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49" charset="-122"/>
              </a:rPr>
              <a:t>ACCELERATORS  </a:t>
            </a:r>
          </a:p>
          <a:p>
            <a:pPr>
              <a:buFontTx/>
              <a:buNone/>
            </a:pPr>
            <a:r>
              <a:rPr lang="zh-CN" altLang="en-US" b="1" dirty="0">
                <a:solidFill>
                  <a:srgbClr val="66FFFF"/>
                </a:solidFill>
                <a:ea typeface="黑体" panose="02010609060101010101" pitchFamily="49" charset="-122"/>
              </a:rPr>
              <a:t>加速键标识（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49" charset="-122"/>
              </a:rPr>
              <a:t>ID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49" charset="-122"/>
              </a:rPr>
              <a:t>），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66FFFF"/>
                </a:solidFill>
                <a:ea typeface="黑体" panose="02010609060101010101" pitchFamily="49" charset="-122"/>
              </a:rPr>
              <a:t>[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49" charset="-122"/>
              </a:rPr>
              <a:t>类型 </a:t>
            </a:r>
            <a:r>
              <a:rPr lang="en-US" altLang="zh-CN" b="1" dirty="0">
                <a:solidFill>
                  <a:srgbClr val="66FFFF"/>
                </a:solidFill>
                <a:ea typeface="黑体" panose="02010609060101010101" pitchFamily="49" charset="-122"/>
              </a:rPr>
              <a:t>]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66FFFF"/>
                </a:solidFill>
                <a:ea typeface="黑体" panose="02010609060101010101" pitchFamily="49" charset="-122"/>
              </a:rPr>
              <a:t>[NOINVERT]	//</a:t>
            </a:r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使用加速键时，菜单项不高亮显示</a:t>
            </a:r>
            <a:r>
              <a:rPr lang="zh-CN" altLang="en-US" b="1" dirty="0">
                <a:solidFill>
                  <a:srgbClr val="66FFFF"/>
                </a:solidFill>
                <a:ea typeface="黑体" panose="02010609060101010101" pitchFamily="49" charset="-122"/>
              </a:rPr>
              <a:t> </a:t>
            </a:r>
          </a:p>
          <a:p>
            <a:pPr>
              <a:buFontTx/>
              <a:buNone/>
            </a:pPr>
            <a:r>
              <a:rPr lang="en-US" altLang="zh-CN" b="1" dirty="0">
                <a:solidFill>
                  <a:srgbClr val="66FFFF"/>
                </a:solidFill>
                <a:ea typeface="黑体" panose="02010609060101010101" pitchFamily="49" charset="-122"/>
              </a:rPr>
              <a:t>[ALT][SHIFT][CONTROL]</a:t>
            </a:r>
            <a:r>
              <a:rPr lang="en-US" altLang="zh-CN" b="1" dirty="0">
                <a:solidFill>
                  <a:srgbClr val="66FFFF"/>
                </a:solidFill>
              </a:rPr>
              <a:t> </a:t>
            </a:r>
            <a:r>
              <a:rPr lang="en-US" altLang="zh-CN" sz="2800" b="1" dirty="0">
                <a:solidFill>
                  <a:srgbClr val="66FFFF"/>
                </a:solidFill>
              </a:rPr>
              <a:t>//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组合键的组合方式</a:t>
            </a:r>
            <a:r>
              <a:rPr lang="zh-CN" altLang="en-US" b="1" dirty="0">
                <a:solidFill>
                  <a:srgbClr val="66FFFF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8BDA0-5CD8-4A24-834F-41423E74B7E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8229600" cy="49530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sz="2800" b="1">
                <a:solidFill>
                  <a:srgbClr val="66FFFF"/>
                </a:solidFill>
              </a:rPr>
              <a:t>常用的加速键有两种形式：</a:t>
            </a:r>
          </a:p>
          <a:p>
            <a:pPr algn="just">
              <a:buFontTx/>
              <a:buNone/>
            </a:pPr>
            <a:r>
              <a:rPr lang="zh-CN" altLang="en-US" sz="2800" b="1"/>
              <a:t>①“</a:t>
            </a:r>
            <a:r>
              <a:rPr lang="en-US" altLang="zh-CN" sz="2800" b="1"/>
              <a:t>^char”,id</a:t>
            </a:r>
          </a:p>
          <a:p>
            <a:pPr algn="just">
              <a:buFontTx/>
              <a:buNone/>
            </a:pPr>
            <a:r>
              <a:rPr lang="en-US" altLang="zh-CN" sz="2800" b="1"/>
              <a:t> </a:t>
            </a:r>
            <a:r>
              <a:rPr lang="zh-CN" altLang="en-US" sz="2800" b="1">
                <a:solidFill>
                  <a:schemeClr val="accent1"/>
                </a:solidFill>
              </a:rPr>
              <a:t>例如：“文件”菜单中“保存”项的加速键可定义为：</a:t>
            </a:r>
          </a:p>
          <a:p>
            <a:pPr algn="just"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  <a:ea typeface="黑体" panose="02010609060101010101" pitchFamily="49" charset="-122"/>
              </a:rPr>
              <a:t>                        “</a:t>
            </a:r>
            <a:r>
              <a:rPr lang="en-US" altLang="zh-CN" sz="2800" b="1">
                <a:solidFill>
                  <a:schemeClr val="accent1"/>
                </a:solidFill>
                <a:ea typeface="黑体" panose="02010609060101010101" pitchFamily="49" charset="-122"/>
              </a:rPr>
              <a:t>^S” , IDM_SAVE</a:t>
            </a:r>
            <a:endParaRPr lang="en-US" altLang="zh-CN" sz="2800" b="1">
              <a:solidFill>
                <a:schemeClr val="accent1"/>
              </a:solidFill>
            </a:endParaRPr>
          </a:p>
          <a:p>
            <a:pPr algn="just">
              <a:buFontTx/>
              <a:buNone/>
            </a:pPr>
            <a:r>
              <a:rPr lang="en-US" altLang="zh-CN" sz="2800" b="1"/>
              <a:t>②nCode, id VIRTKEY</a:t>
            </a:r>
          </a:p>
          <a:p>
            <a:pPr algn="just">
              <a:buFontTx/>
              <a:buNone/>
            </a:pPr>
            <a:r>
              <a:rPr lang="en-US" altLang="zh-CN" sz="2800" b="1"/>
              <a:t>    </a:t>
            </a:r>
            <a:r>
              <a:rPr lang="zh-CN" altLang="en-US" sz="2800" b="1"/>
              <a:t>使用虚拟键作为加速键。</a:t>
            </a:r>
          </a:p>
          <a:p>
            <a:pPr algn="just">
              <a:buFontTx/>
              <a:buNone/>
            </a:pPr>
            <a:r>
              <a:rPr lang="zh-CN" altLang="en-US" sz="2800" b="1"/>
              <a:t>   </a:t>
            </a:r>
            <a:r>
              <a:rPr lang="zh-CN" altLang="en-US" sz="2800" b="1">
                <a:solidFill>
                  <a:schemeClr val="accent1"/>
                </a:solidFill>
              </a:rPr>
              <a:t>例如将</a:t>
            </a:r>
            <a:r>
              <a:rPr lang="en-US" altLang="zh-CN" sz="2800" b="1">
                <a:solidFill>
                  <a:schemeClr val="accent1"/>
                </a:solidFill>
              </a:rPr>
              <a:t>F1</a:t>
            </a:r>
            <a:r>
              <a:rPr lang="zh-CN" altLang="en-US" sz="2800" b="1">
                <a:solidFill>
                  <a:schemeClr val="accent1"/>
                </a:solidFill>
              </a:rPr>
              <a:t>键定义为“帮助”菜单项的加速键，其</a:t>
            </a:r>
            <a:r>
              <a:rPr lang="en-US" altLang="zh-CN" sz="2800" b="1">
                <a:solidFill>
                  <a:schemeClr val="accent1"/>
                </a:solidFill>
              </a:rPr>
              <a:t>ID</a:t>
            </a:r>
            <a:r>
              <a:rPr lang="zh-CN" altLang="en-US" sz="2800" b="1">
                <a:solidFill>
                  <a:schemeClr val="accent1"/>
                </a:solidFill>
              </a:rPr>
              <a:t>标识为</a:t>
            </a:r>
            <a:r>
              <a:rPr lang="en-US" altLang="zh-CN" sz="2800" b="1">
                <a:solidFill>
                  <a:schemeClr val="accent1"/>
                </a:solidFill>
              </a:rPr>
              <a:t>IDM_HELP</a:t>
            </a:r>
            <a:r>
              <a:rPr lang="zh-CN" altLang="en-US" sz="2800" b="1">
                <a:solidFill>
                  <a:schemeClr val="accent1"/>
                </a:solidFill>
              </a:rPr>
              <a:t>，其形式如下：</a:t>
            </a:r>
          </a:p>
          <a:p>
            <a:pPr algn="just">
              <a:buFontTx/>
              <a:buNone/>
            </a:pPr>
            <a:r>
              <a:rPr lang="zh-CN" altLang="en-US" sz="2800" b="1">
                <a:solidFill>
                  <a:schemeClr val="accent1"/>
                </a:solidFill>
                <a:ea typeface="黑体" panose="02010609060101010101" pitchFamily="49" charset="-122"/>
              </a:rPr>
              <a:t>           </a:t>
            </a:r>
            <a:r>
              <a:rPr lang="en-US" altLang="zh-CN" sz="2800" b="1">
                <a:solidFill>
                  <a:schemeClr val="accent1"/>
                </a:solidFill>
                <a:ea typeface="黑体" panose="02010609060101010101" pitchFamily="49" charset="-122"/>
              </a:rPr>
              <a:t>VK_F1,IDM_HELP,VIRTKEY</a:t>
            </a:r>
            <a:endParaRPr lang="en-US" altLang="zh-CN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620688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FF00"/>
                </a:solidFill>
              </a:rPr>
              <a:t>下面是资源描述文件对名为“</a:t>
            </a:r>
            <a:r>
              <a:rPr lang="en-US" altLang="zh-CN" b="1" kern="100" dirty="0">
                <a:solidFill>
                  <a:srgbClr val="FFFF00"/>
                </a:solidFill>
              </a:rPr>
              <a:t>Menu</a:t>
            </a:r>
            <a:r>
              <a:rPr lang="zh-CN" altLang="zh-CN" b="1" kern="100" dirty="0">
                <a:solidFill>
                  <a:srgbClr val="FFFF00"/>
                </a:solidFill>
              </a:rPr>
              <a:t>”的窗口菜单项的加速键定义：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#include&lt;</a:t>
            </a:r>
            <a:r>
              <a:rPr lang="en-US" altLang="zh-CN" b="1" kern="100" dirty="0" err="1">
                <a:solidFill>
                  <a:srgbClr val="FFFF00"/>
                </a:solidFill>
                <a:latin typeface="宋体" panose="02010600030101010101" pitchFamily="2" charset="-122"/>
              </a:rPr>
              <a:t>windows.h</a:t>
            </a: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&gt;</a:t>
            </a:r>
            <a:endParaRPr lang="zh-CN" altLang="zh-CN" b="1" kern="100" dirty="0">
              <a:solidFill>
                <a:srgbClr val="FFFF00"/>
              </a:solidFill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#include "</a:t>
            </a:r>
            <a:r>
              <a:rPr lang="en-US" altLang="zh-CN" b="1" kern="100" dirty="0" err="1">
                <a:solidFill>
                  <a:srgbClr val="FFFF00"/>
                </a:solidFill>
                <a:latin typeface="宋体" panose="02010600030101010101" pitchFamily="2" charset="-122"/>
              </a:rPr>
              <a:t>Menu.h</a:t>
            </a: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"</a:t>
            </a:r>
            <a:endParaRPr lang="zh-CN" altLang="zh-CN" b="1" kern="100" dirty="0">
              <a:solidFill>
                <a:srgbClr val="FFFF00"/>
              </a:solidFill>
            </a:endParaRPr>
          </a:p>
          <a:p>
            <a:pPr indent="269875"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FF00"/>
                </a:solidFill>
              </a:rPr>
              <a:t>…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FF00"/>
                </a:solidFill>
              </a:rPr>
              <a:t>∥菜单定义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FF00"/>
                </a:solidFill>
              </a:rPr>
              <a:t>…</a:t>
            </a:r>
          </a:p>
          <a:p>
            <a:pPr indent="269875"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FF00"/>
                </a:solidFill>
              </a:rPr>
              <a:t>∥加速键表定义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Menu ACCELERATORS 		</a:t>
            </a:r>
            <a:r>
              <a:rPr lang="zh-CN" altLang="zh-CN" b="1" kern="100" dirty="0">
                <a:solidFill>
                  <a:srgbClr val="FFFF00"/>
                </a:solidFill>
              </a:rPr>
              <a:t>∥加速键表名为“</a:t>
            </a:r>
            <a:r>
              <a:rPr lang="en-US" altLang="zh-CN" b="1" kern="100" dirty="0">
                <a:solidFill>
                  <a:srgbClr val="FFFF00"/>
                </a:solidFill>
              </a:rPr>
              <a:t>Menu</a:t>
            </a:r>
            <a:r>
              <a:rPr lang="zh-CN" altLang="zh-CN" b="1" kern="100" dirty="0">
                <a:solidFill>
                  <a:srgbClr val="FFFF00"/>
                </a:solidFill>
              </a:rPr>
              <a:t>”</a:t>
            </a:r>
          </a:p>
          <a:p>
            <a:pPr indent="269875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BEGIN</a:t>
            </a:r>
            <a:endParaRPr lang="zh-CN" altLang="zh-CN" b="1" kern="100" dirty="0">
              <a:solidFill>
                <a:srgbClr val="FFFF00"/>
              </a:solidFill>
            </a:endParaRPr>
          </a:p>
          <a:p>
            <a:pPr marL="269875" indent="269875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"^N"</a:t>
            </a:r>
            <a:r>
              <a:rPr lang="zh-CN" altLang="zh-CN" b="1" kern="100" dirty="0">
                <a:solidFill>
                  <a:srgbClr val="FFFF00"/>
                </a:solidFill>
              </a:rPr>
              <a:t>，</a:t>
            </a:r>
            <a:r>
              <a:rPr lang="en-US" altLang="zh-CN" b="1" kern="100" dirty="0">
                <a:solidFill>
                  <a:srgbClr val="FFFF00"/>
                </a:solidFill>
              </a:rPr>
              <a:t>IDM_NEW</a:t>
            </a:r>
            <a:endParaRPr lang="zh-CN" altLang="zh-CN" b="1" kern="100" dirty="0">
              <a:solidFill>
                <a:srgbClr val="FFFF00"/>
              </a:solidFill>
            </a:endParaRPr>
          </a:p>
          <a:p>
            <a:pPr marL="269875" indent="269875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"^O"</a:t>
            </a:r>
            <a:r>
              <a:rPr lang="zh-CN" altLang="zh-CN" b="1" kern="100" dirty="0">
                <a:solidFill>
                  <a:srgbClr val="FFFF00"/>
                </a:solidFill>
              </a:rPr>
              <a:t>，</a:t>
            </a:r>
            <a:r>
              <a:rPr lang="en-US" altLang="zh-CN" b="1" kern="100" dirty="0">
                <a:solidFill>
                  <a:srgbClr val="FFFF00"/>
                </a:solidFill>
              </a:rPr>
              <a:t>IDM_OPEN</a:t>
            </a:r>
            <a:endParaRPr lang="zh-CN" altLang="zh-CN" b="1" kern="100" dirty="0">
              <a:solidFill>
                <a:srgbClr val="FFFF00"/>
              </a:solidFill>
            </a:endParaRPr>
          </a:p>
          <a:p>
            <a:pPr marL="269875" indent="269875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"^S"</a:t>
            </a:r>
            <a:r>
              <a:rPr lang="zh-CN" altLang="zh-CN" b="1" kern="100" dirty="0">
                <a:solidFill>
                  <a:srgbClr val="FFFF00"/>
                </a:solidFill>
              </a:rPr>
              <a:t>，</a:t>
            </a:r>
            <a:r>
              <a:rPr lang="en-US" altLang="zh-CN" b="1" kern="100" dirty="0">
                <a:solidFill>
                  <a:srgbClr val="FFFF00"/>
                </a:solidFill>
              </a:rPr>
              <a:t>IDM_SAVE</a:t>
            </a:r>
            <a:endParaRPr lang="zh-CN" altLang="zh-CN" b="1" kern="100" dirty="0">
              <a:solidFill>
                <a:srgbClr val="FFFF00"/>
              </a:solidFill>
            </a:endParaRPr>
          </a:p>
          <a:p>
            <a:pPr indent="269875"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FF00"/>
                </a:solidFill>
                <a:latin typeface="宋体" panose="02010600030101010101" pitchFamily="2" charset="-122"/>
              </a:rPr>
              <a:t>END</a:t>
            </a:r>
            <a:endParaRPr lang="zh-CN" altLang="zh-CN" b="1" kern="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5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6F254-3F33-4039-9F70-3F7FBC78A09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2</a:t>
            </a:r>
            <a:r>
              <a:rPr lang="zh-CN" altLang="en-US" b="1">
                <a:latin typeface="宋体" panose="02010600030101010101" pitchFamily="2" charset="-122"/>
              </a:rPr>
              <a:t>．加载加速键资源</a:t>
            </a:r>
            <a:r>
              <a:rPr lang="zh-CN" altLang="en-US" b="1"/>
              <a:t> </a:t>
            </a:r>
          </a:p>
          <a:p>
            <a:pPr algn="just">
              <a:buFontTx/>
              <a:buNone/>
            </a:pPr>
            <a:r>
              <a:rPr lang="zh-CN" altLang="en-US" b="1"/>
              <a:t>调用函数</a:t>
            </a:r>
            <a:r>
              <a:rPr lang="en-US" altLang="zh-CN" b="1"/>
              <a:t>LoadAccelerators</a:t>
            </a:r>
            <a:r>
              <a:rPr lang="zh-CN" altLang="en-US" b="1"/>
              <a:t>加载加速键资源：</a:t>
            </a:r>
          </a:p>
          <a:p>
            <a:pPr algn="just">
              <a:buFontTx/>
              <a:buNone/>
            </a:pPr>
            <a:r>
              <a:rPr lang="en-US" altLang="zh-CN" sz="2800" b="1">
                <a:solidFill>
                  <a:srgbClr val="66FFFF"/>
                </a:solidFill>
              </a:rPr>
              <a:t>…</a:t>
            </a:r>
            <a:endParaRPr lang="en-US" altLang="zh-CN" sz="2800" b="1">
              <a:solidFill>
                <a:srgbClr val="66FFFF"/>
              </a:solidFill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sz="2800" b="1">
                <a:solidFill>
                  <a:srgbClr val="66FFFF"/>
                </a:solidFill>
                <a:latin typeface="宋体" panose="02010600030101010101" pitchFamily="2" charset="-122"/>
              </a:rPr>
              <a:t>HACCEL hAccel</a:t>
            </a:r>
            <a:r>
              <a:rPr lang="zh-CN" altLang="en-US" sz="2800" b="1">
                <a:solidFill>
                  <a:srgbClr val="66FFFF"/>
                </a:solidFill>
                <a:latin typeface="宋体" panose="02010600030101010101" pitchFamily="2" charset="-122"/>
              </a:rPr>
              <a:t>；</a:t>
            </a:r>
          </a:p>
          <a:p>
            <a:pPr algn="just">
              <a:buFontTx/>
              <a:buNone/>
            </a:pPr>
            <a:r>
              <a:rPr lang="en-US" altLang="zh-CN" sz="2800" b="1">
                <a:solidFill>
                  <a:srgbClr val="66FFFF"/>
                </a:solidFill>
              </a:rPr>
              <a:t>…</a:t>
            </a:r>
            <a:endParaRPr lang="en-US" altLang="zh-CN" sz="2800" b="1">
              <a:solidFill>
                <a:srgbClr val="66FFFF"/>
              </a:solidFill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sz="2800" b="1">
                <a:solidFill>
                  <a:srgbClr val="66FFFF"/>
                </a:solidFill>
                <a:latin typeface="宋体" panose="02010600030101010101" pitchFamily="2" charset="-122"/>
              </a:rPr>
              <a:t>hAccel=LoadAccelerators</a:t>
            </a:r>
          </a:p>
          <a:p>
            <a:pPr algn="just">
              <a:buFontTx/>
              <a:buNone/>
            </a:pPr>
            <a:r>
              <a:rPr lang="en-US" altLang="zh-CN" sz="2800" b="1">
                <a:solidFill>
                  <a:srgbClr val="66FFFF"/>
                </a:solidFill>
                <a:latin typeface="宋体" panose="02010600030101010101" pitchFamily="2" charset="-122"/>
              </a:rPr>
              <a:t>(</a:t>
            </a:r>
          </a:p>
          <a:p>
            <a:pPr algn="just">
              <a:buFontTx/>
              <a:buNone/>
            </a:pPr>
            <a:r>
              <a:rPr lang="en-US" altLang="zh-CN" sz="2800" b="1">
                <a:solidFill>
                  <a:srgbClr val="66FFFF"/>
                </a:solidFill>
                <a:latin typeface="宋体" panose="02010600030101010101" pitchFamily="2" charset="-122"/>
              </a:rPr>
              <a:t> hInstance,	// </a:t>
            </a:r>
            <a:r>
              <a:rPr lang="zh-CN" altLang="en-US" sz="2800" b="1">
                <a:solidFill>
                  <a:srgbClr val="66FFFF"/>
                </a:solidFill>
                <a:latin typeface="宋体" panose="02010600030101010101" pitchFamily="2" charset="-122"/>
              </a:rPr>
              <a:t>当前程序实例句柄</a:t>
            </a:r>
          </a:p>
          <a:p>
            <a:pPr algn="just">
              <a:buFontTx/>
              <a:buNone/>
            </a:pPr>
            <a:r>
              <a:rPr lang="zh-CN" altLang="en-US" sz="2800" b="1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66FFFF"/>
                </a:solidFill>
                <a:latin typeface="宋体" panose="02010600030101010101" pitchFamily="2" charset="-122"/>
              </a:rPr>
              <a:t>lpAcceIName	// lpAccelName</a:t>
            </a:r>
            <a:r>
              <a:rPr lang="zh-CN" altLang="en-US" sz="2800" b="1">
                <a:solidFill>
                  <a:srgbClr val="66FFFF"/>
                </a:solidFill>
                <a:latin typeface="宋体" panose="02010600030101010101" pitchFamily="2" charset="-122"/>
              </a:rPr>
              <a:t>为加速键表名</a:t>
            </a:r>
          </a:p>
          <a:p>
            <a:pPr algn="just">
              <a:buFontTx/>
              <a:buNone/>
            </a:pPr>
            <a:r>
              <a:rPr lang="en-US" altLang="zh-CN" sz="2800" b="1">
                <a:solidFill>
                  <a:srgbClr val="66FFFF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rgbClr val="66FFFF"/>
                </a:solidFill>
                <a:latin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7054-E693-4367-BB67-098B67312899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6.1</a:t>
            </a:r>
            <a:r>
              <a:rPr lang="zh-CN" altLang="en-US" b="1" dirty="0">
                <a:latin typeface="宋体" panose="02010600030101010101" pitchFamily="2" charset="-122"/>
              </a:rPr>
              <a:t>菜单和加速键资源及其应用</a:t>
            </a:r>
            <a:r>
              <a:rPr lang="zh-CN" altLang="en-US" b="1" dirty="0"/>
              <a:t>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057400"/>
            <a:ext cx="4648200" cy="3733800"/>
          </a:xfrm>
        </p:spPr>
        <p:txBody>
          <a:bodyPr/>
          <a:lstStyle/>
          <a:p>
            <a:pPr algn="just">
              <a:buFontTx/>
              <a:buNone/>
            </a:pPr>
            <a:r>
              <a:rPr lang="zh-CN" altLang="en-US" b="1"/>
              <a:t>菜单由以下组成部分：</a:t>
            </a:r>
          </a:p>
          <a:p>
            <a:pPr algn="just">
              <a:buFontTx/>
              <a:buNone/>
            </a:pPr>
            <a:r>
              <a:rPr lang="en-US" altLang="zh-CN" b="1"/>
              <a:t>(1)</a:t>
            </a:r>
            <a:r>
              <a:rPr lang="en-US" altLang="zh-CN" b="1">
                <a:cs typeface="Times New Roman" panose="02020603050405020304" pitchFamily="18" charset="0"/>
              </a:rPr>
              <a:t>  </a:t>
            </a:r>
            <a:r>
              <a:rPr lang="zh-CN" altLang="en-US" b="1"/>
              <a:t>窗口主菜单条</a:t>
            </a:r>
          </a:p>
          <a:p>
            <a:pPr algn="just">
              <a:buFontTx/>
              <a:buNone/>
            </a:pPr>
            <a:r>
              <a:rPr lang="en-US" altLang="zh-CN" b="1"/>
              <a:t>(2)</a:t>
            </a:r>
            <a:r>
              <a:rPr lang="en-US" altLang="zh-CN" b="1">
                <a:cs typeface="Times New Roman" panose="02020603050405020304" pitchFamily="18" charset="0"/>
              </a:rPr>
              <a:t>  </a:t>
            </a:r>
            <a:r>
              <a:rPr lang="zh-CN" altLang="en-US" b="1"/>
              <a:t>下拉式菜单框</a:t>
            </a:r>
          </a:p>
          <a:p>
            <a:pPr algn="just">
              <a:buFontTx/>
              <a:buNone/>
            </a:pPr>
            <a:r>
              <a:rPr lang="en-US" altLang="zh-CN" b="1"/>
              <a:t>(3)</a:t>
            </a:r>
            <a:r>
              <a:rPr lang="en-US" altLang="zh-CN" b="1">
                <a:cs typeface="Times New Roman" panose="02020603050405020304" pitchFamily="18" charset="0"/>
              </a:rPr>
              <a:t>  </a:t>
            </a:r>
            <a:r>
              <a:rPr lang="zh-CN" altLang="en-US" b="1"/>
              <a:t>菜单项热键标识</a:t>
            </a:r>
          </a:p>
          <a:p>
            <a:pPr algn="just">
              <a:buFontTx/>
              <a:buNone/>
            </a:pPr>
            <a:r>
              <a:rPr lang="en-US" altLang="zh-CN" b="1"/>
              <a:t>(4)</a:t>
            </a:r>
            <a:r>
              <a:rPr lang="en-US" altLang="zh-CN" b="1">
                <a:cs typeface="Times New Roman" panose="02020603050405020304" pitchFamily="18" charset="0"/>
              </a:rPr>
              <a:t>  </a:t>
            </a:r>
            <a:r>
              <a:rPr lang="zh-CN" altLang="en-US" b="1"/>
              <a:t>菜单项加速键标识</a:t>
            </a:r>
          </a:p>
          <a:p>
            <a:pPr algn="just">
              <a:buFontTx/>
              <a:buNone/>
            </a:pPr>
            <a:r>
              <a:rPr lang="en-US" altLang="zh-CN" b="1"/>
              <a:t>(5)</a:t>
            </a:r>
            <a:r>
              <a:rPr lang="en-US" altLang="zh-CN" b="1">
                <a:cs typeface="Times New Roman" panose="02020603050405020304" pitchFamily="18" charset="0"/>
              </a:rPr>
              <a:t>  </a:t>
            </a:r>
            <a:r>
              <a:rPr lang="zh-CN" altLang="en-US" b="1"/>
              <a:t>菜单项分隔线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62B09-8D26-4139-B167-9EBAE16355C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304800"/>
            <a:ext cx="8712968" cy="6248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．翻译加速键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翻译操作经常在应用程序的消息循环中进行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：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while(</a:t>
            </a:r>
            <a:r>
              <a:rPr lang="en-US" altLang="zh-CN" sz="2800" b="1" dirty="0" err="1">
                <a:solidFill>
                  <a:schemeClr val="accent1"/>
                </a:solidFill>
                <a:ea typeface="黑体" panose="02010609060101010101" pitchFamily="49" charset="-122"/>
              </a:rPr>
              <a:t>GetMessage</a:t>
            </a: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(&amp;Msg,NULL,0,0))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 if</a:t>
            </a: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(!</a:t>
            </a:r>
            <a:r>
              <a:rPr lang="en-US" altLang="zh-CN" sz="2800" b="1" dirty="0" err="1">
                <a:solidFill>
                  <a:schemeClr val="accent1"/>
                </a:solidFill>
                <a:ea typeface="黑体" panose="02010609060101010101" pitchFamily="49" charset="-122"/>
              </a:rPr>
              <a:t>TranslateAccelerator</a:t>
            </a: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(hwnd,</a:t>
            </a:r>
            <a:r>
              <a:rPr lang="en-US" altLang="zh-CN" sz="2800" b="1" dirty="0" err="1">
                <a:solidFill>
                  <a:schemeClr val="accent1"/>
                </a:solidFill>
                <a:ea typeface="黑体" panose="02010609060101010101" pitchFamily="49" charset="-122"/>
              </a:rPr>
              <a:t>hAccel</a:t>
            </a: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,&amp;Mag))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    {</a:t>
            </a: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	</a:t>
            </a:r>
            <a:r>
              <a:rPr lang="en-US" altLang="zh-CN" sz="2800" b="1" dirty="0" err="1" smtClean="0">
                <a:solidFill>
                  <a:schemeClr val="accent1"/>
                </a:solidFill>
                <a:ea typeface="黑体" panose="02010609060101010101" pitchFamily="49" charset="-122"/>
              </a:rPr>
              <a:t>TranslateMessage</a:t>
            </a: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(&amp;</a:t>
            </a:r>
            <a:r>
              <a:rPr lang="en-US" altLang="zh-CN" sz="2800" b="1" dirty="0" err="1">
                <a:solidFill>
                  <a:schemeClr val="accent1"/>
                </a:solidFill>
                <a:ea typeface="黑体" panose="02010609060101010101" pitchFamily="49" charset="-122"/>
              </a:rPr>
              <a:t>Msg</a:t>
            </a: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；</a:t>
            </a:r>
            <a:endParaRPr lang="zh-CN" altLang="en-US" sz="2800" b="1" dirty="0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  		</a:t>
            </a:r>
            <a:r>
              <a:rPr lang="en-US" altLang="zh-CN" sz="2800" b="1" dirty="0" err="1">
                <a:solidFill>
                  <a:schemeClr val="accent1"/>
                </a:solidFill>
                <a:ea typeface="黑体" panose="02010609060101010101" pitchFamily="49" charset="-122"/>
              </a:rPr>
              <a:t>DispatchMessage</a:t>
            </a: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(&amp;</a:t>
            </a:r>
            <a:r>
              <a:rPr lang="en-US" altLang="zh-CN" sz="2800" b="1" dirty="0" err="1">
                <a:solidFill>
                  <a:schemeClr val="accent1"/>
                </a:solidFill>
                <a:ea typeface="黑体" panose="02010609060101010101" pitchFamily="49" charset="-122"/>
              </a:rPr>
              <a:t>Msg</a:t>
            </a:r>
            <a:r>
              <a:rPr lang="en-US" altLang="zh-CN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；</a:t>
            </a:r>
            <a:endParaRPr lang="zh-CN" altLang="en-US" sz="2800" b="1" dirty="0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ea typeface="黑体" panose="02010609060101010101" pitchFamily="49" charset="-122"/>
              </a:rPr>
              <a:t> 	</a:t>
            </a:r>
            <a:r>
              <a:rPr lang="zh-CN" altLang="en-US" sz="2800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    </a:t>
            </a:r>
            <a:r>
              <a:rPr lang="en-US" altLang="zh-CN" sz="2800" b="1" dirty="0" smtClean="0">
                <a:solidFill>
                  <a:schemeClr val="accent1"/>
                </a:solidFill>
                <a:ea typeface="黑体" panose="02010609060101010101" pitchFamily="49" charset="-122"/>
              </a:rPr>
              <a:t>}</a:t>
            </a:r>
            <a:endParaRPr lang="en-US" altLang="zh-CN" sz="2800" b="1" dirty="0">
              <a:solidFill>
                <a:schemeClr val="accent1"/>
              </a:solidFill>
            </a:endParaRPr>
          </a:p>
          <a:p>
            <a:pPr marL="0" indent="0" algn="just">
              <a:lnSpc>
                <a:spcPct val="80000"/>
              </a:lnSpc>
              <a:buNone/>
            </a:pPr>
            <a:r>
              <a:rPr lang="zh-CN" altLang="en-US" b="1" dirty="0" smtClean="0">
                <a:solidFill>
                  <a:srgbClr val="66FFFF"/>
                </a:solidFill>
              </a:rPr>
              <a:t>    </a:t>
            </a:r>
            <a:endParaRPr lang="en-US" altLang="zh-CN" b="1" dirty="0" smtClean="0">
              <a:solidFill>
                <a:srgbClr val="66FFFF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66FFFF"/>
                </a:solidFill>
              </a:rPr>
              <a:t> </a:t>
            </a:r>
            <a:r>
              <a:rPr lang="en-US" altLang="zh-CN" b="1" dirty="0" smtClean="0">
                <a:solidFill>
                  <a:srgbClr val="66FFFF"/>
                </a:solidFill>
              </a:rPr>
              <a:t>       </a:t>
            </a:r>
            <a:r>
              <a:rPr lang="zh-CN" altLang="en-US" b="1" dirty="0" smtClean="0">
                <a:solidFill>
                  <a:srgbClr val="66FFFF"/>
                </a:solidFill>
              </a:rPr>
              <a:t>函数</a:t>
            </a:r>
            <a:r>
              <a:rPr lang="en-US" altLang="zh-CN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TranslateAccelerator</a:t>
            </a:r>
            <a:r>
              <a:rPr lang="zh-CN" altLang="en-US" b="1" dirty="0">
                <a:solidFill>
                  <a:srgbClr val="66FFFF"/>
                </a:solidFill>
              </a:rPr>
              <a:t>是翻译操作的核心。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</a:rPr>
              <a:t>其</a:t>
            </a:r>
            <a:r>
              <a:rPr lang="zh-CN" altLang="en-US" b="1" dirty="0">
                <a:solidFill>
                  <a:srgbClr val="66FFFF"/>
                </a:solidFill>
              </a:rPr>
              <a:t>作用是对照加速键表，将相关的按键消息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WM_KEYDOWN</a:t>
            </a:r>
            <a:r>
              <a:rPr lang="zh-CN" altLang="en-US" b="1" dirty="0">
                <a:solidFill>
                  <a:srgbClr val="66FFFF"/>
                </a:solidFill>
              </a:rPr>
              <a:t>和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WM_KEYUP </a:t>
            </a:r>
            <a:r>
              <a:rPr lang="zh-CN" altLang="en-US" b="1" dirty="0">
                <a:solidFill>
                  <a:srgbClr val="66FFFF"/>
                </a:solidFill>
              </a:rPr>
              <a:t>翻译成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WM_COMMAND </a:t>
            </a:r>
            <a:r>
              <a:rPr lang="zh-CN" altLang="en-US" b="1" dirty="0">
                <a:solidFill>
                  <a:srgbClr val="66FFFF"/>
                </a:solidFill>
              </a:rPr>
              <a:t>或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</a:rPr>
              <a:t>WM_SYSCOMMAND</a:t>
            </a:r>
            <a:r>
              <a:rPr lang="zh-CN" altLang="en-US" b="1" dirty="0">
                <a:solidFill>
                  <a:srgbClr val="66FFFF"/>
                </a:solidFill>
              </a:rPr>
              <a:t>消息。其特点是将翻译后的消息直接发往窗口，不在消息队列中等待。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EDF0-E548-461B-8168-5B997A22D13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772400" cy="685800"/>
          </a:xfrm>
        </p:spPr>
        <p:txBody>
          <a:bodyPr/>
          <a:lstStyle/>
          <a:p>
            <a:r>
              <a:rPr lang="en-US" altLang="zh-CN" b="1" dirty="0" smtClean="0"/>
              <a:t>6.1.5 </a:t>
            </a:r>
            <a:r>
              <a:rPr lang="zh-CN" altLang="en-US" b="1" dirty="0">
                <a:latin typeface="宋体" panose="02010600030101010101" pitchFamily="2" charset="-122"/>
              </a:rPr>
              <a:t>创建菜单资源实例</a:t>
            </a:r>
            <a:r>
              <a:rPr lang="zh-CN" altLang="en-US" b="1" dirty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712"/>
            <a:ext cx="8915400" cy="3070051"/>
          </a:xfrm>
        </p:spPr>
        <p:txBody>
          <a:bodyPr/>
          <a:lstStyle/>
          <a:p>
            <a:pPr>
              <a:buNone/>
            </a:pPr>
            <a:r>
              <a:rPr lang="en-US" altLang="zh-CN" b="1" dirty="0"/>
              <a:t>【</a:t>
            </a:r>
            <a:r>
              <a:rPr lang="zh-CN" altLang="en-US" b="1" dirty="0" smtClean="0"/>
              <a:t>例</a:t>
            </a:r>
            <a:r>
              <a:rPr lang="en-US" altLang="zh-CN" b="1" dirty="0"/>
              <a:t>6</a:t>
            </a:r>
            <a:r>
              <a:rPr lang="en-US" altLang="zh-CN" b="1" dirty="0" smtClean="0"/>
              <a:t>-1</a:t>
            </a:r>
            <a:r>
              <a:rPr lang="en-US" altLang="zh-CN" b="1" dirty="0"/>
              <a:t>】</a:t>
            </a:r>
            <a:r>
              <a:rPr lang="zh-CN" altLang="en-US" b="1" dirty="0"/>
              <a:t>创建一个窗口菜单的构架，单击 </a:t>
            </a:r>
            <a:r>
              <a:rPr lang="zh-CN" altLang="en-US" b="1" dirty="0">
                <a:solidFill>
                  <a:srgbClr val="00FF00"/>
                </a:solidFill>
              </a:rPr>
              <a:t>“创建统计计算菜单项”</a:t>
            </a:r>
            <a:r>
              <a:rPr lang="zh-CN" altLang="en-US" b="1" dirty="0"/>
              <a:t>动态地创建</a:t>
            </a:r>
            <a:r>
              <a:rPr lang="zh-CN" altLang="en-US" b="1" dirty="0">
                <a:solidFill>
                  <a:srgbClr val="00FF00"/>
                </a:solidFill>
              </a:rPr>
              <a:t>“统计计算”</a:t>
            </a:r>
            <a:r>
              <a:rPr lang="zh-CN" altLang="en-US" b="1" dirty="0"/>
              <a:t>菜单，之后， “创建统计计算菜单项”变成不可操作，而原先不可操作的 “删除统计计算</a:t>
            </a:r>
            <a:r>
              <a:rPr lang="zh-CN" altLang="en-US" b="1" dirty="0" smtClean="0"/>
              <a:t>菜单</a:t>
            </a:r>
            <a:r>
              <a:rPr lang="zh-CN" altLang="en-US" b="1" dirty="0"/>
              <a:t>项”变成可操作，执行</a:t>
            </a:r>
            <a:r>
              <a:rPr lang="zh-CN" altLang="en-US" b="1" dirty="0">
                <a:solidFill>
                  <a:srgbClr val="00FF00"/>
                </a:solidFill>
              </a:rPr>
              <a:t>“删除统计计算菜单项”</a:t>
            </a:r>
            <a:r>
              <a:rPr lang="zh-CN" altLang="en-US" b="1" dirty="0"/>
              <a:t>菜单命令删除</a:t>
            </a:r>
            <a:r>
              <a:rPr lang="zh-CN" altLang="en-US" b="1" dirty="0">
                <a:solidFill>
                  <a:srgbClr val="00FF00"/>
                </a:solidFill>
              </a:rPr>
              <a:t>“统计计算”</a:t>
            </a:r>
            <a:r>
              <a:rPr lang="zh-CN" altLang="en-US" b="1" dirty="0"/>
              <a:t>菜单。 </a:t>
            </a:r>
          </a:p>
          <a:p>
            <a:pPr>
              <a:buFontTx/>
              <a:buNone/>
            </a:pPr>
            <a:endParaRPr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994157"/>
            <a:ext cx="4334145" cy="20375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52" y="3994158"/>
            <a:ext cx="4133533" cy="2027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8D946-EDD5-4FDE-A888-C7E2AC61210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17513" y="590550"/>
            <a:ext cx="8345487" cy="573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#include "</a:t>
            </a:r>
            <a:r>
              <a:rPr lang="en-US" altLang="zh-CN" b="1" dirty="0" err="1">
                <a:latin typeface="宋体" panose="02010600030101010101" pitchFamily="2" charset="-122"/>
              </a:rPr>
              <a:t>windows.h</a:t>
            </a:r>
            <a:r>
              <a:rPr lang="en-US" altLang="zh-CN" b="1" dirty="0">
                <a:latin typeface="宋体" panose="02010600030101010101" pitchFamily="2" charset="-122"/>
              </a:rPr>
              <a:t>"                     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#include "7_1.h"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HMENU </a:t>
            </a:r>
            <a:r>
              <a:rPr lang="en-US" altLang="zh-CN" b="1" dirty="0" err="1">
                <a:latin typeface="宋体" panose="02010600030101010101" pitchFamily="2" charset="-122"/>
              </a:rPr>
              <a:t>hmenu,haddmenu</a:t>
            </a:r>
            <a:r>
              <a:rPr lang="en-US" altLang="zh-CN" b="1" dirty="0">
                <a:latin typeface="宋体" panose="02010600030101010101" pitchFamily="2" charset="-122"/>
              </a:rPr>
              <a:t>; //</a:t>
            </a:r>
            <a:r>
              <a:rPr lang="zh-CN" altLang="en-US" b="1" dirty="0">
                <a:latin typeface="宋体" panose="02010600030101010101" pitchFamily="2" charset="-122"/>
              </a:rPr>
              <a:t>定义菜单句柄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宋体" panose="02010600030101010101" pitchFamily="2" charset="-122"/>
              </a:rPr>
              <a:t>LRESULT CALLBACK </a:t>
            </a:r>
            <a:r>
              <a:rPr lang="en-US" altLang="zh-CN" b="1" dirty="0" err="1">
                <a:latin typeface="宋体" panose="02010600030101010101" pitchFamily="2" charset="-122"/>
              </a:rPr>
              <a:t>WndProc</a:t>
            </a:r>
            <a:r>
              <a:rPr lang="en-US" altLang="zh-CN" b="1" dirty="0">
                <a:latin typeface="宋体" panose="02010600030101010101" pitchFamily="2" charset="-122"/>
              </a:rPr>
              <a:t>(HWND,UINT,WPARAM,LPARAM);</a:t>
            </a:r>
          </a:p>
          <a:p>
            <a:pPr>
              <a:lnSpc>
                <a:spcPct val="90000"/>
              </a:lnSpc>
            </a:pP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 WINAPI 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WinMain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chemeClr val="accent1"/>
                </a:solidFill>
                <a:latin typeface="Courier New" panose="02070309020205020404" pitchFamily="49" charset="0"/>
              </a:rPr>
              <a:t>……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2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……</a:t>
            </a:r>
            <a:endParaRPr lang="en-US" altLang="zh-CN" sz="2800" b="1" dirty="0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ShowWindow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( 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hwnd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, 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nCmdShow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) 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UpdateWindow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hwnd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);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hAccel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=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LoadAccelerators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hInstance,lpszMenuName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);   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 while( 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GetMessage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(&amp;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Msg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, NULL, 0, 0))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{ 	//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在消息循环中截获加速键消息</a:t>
            </a: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if (!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TranslateAccelerator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(hwnd,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hAccel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,&amp;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Msg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))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	{	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TranslateMessage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( &amp;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Msg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) 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		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DispatchMessage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( &amp;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Msg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) ;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	} 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return </a:t>
            </a:r>
            <a:r>
              <a:rPr lang="en-US" altLang="zh-CN" b="1" dirty="0" err="1">
                <a:solidFill>
                  <a:srgbClr val="00FF00"/>
                </a:solidFill>
                <a:latin typeface="宋体" panose="02010600030101010101" pitchFamily="2" charset="-122"/>
              </a:rPr>
              <a:t>Msg.wParam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;</a:t>
            </a:r>
            <a:r>
              <a:rPr lang="en-US" altLang="zh-CN" b="1" dirty="0">
                <a:solidFill>
                  <a:srgbClr val="00FF00"/>
                </a:solidFill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C48B-91C3-4F31-A5CC-C7238882200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0975" y="131763"/>
            <a:ext cx="8643938" cy="662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LRESULT CALLBACK WndProc(……)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{switch(message)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66FFFF"/>
                </a:solidFill>
                <a:latin typeface="Arial Narrow" panose="020B0606020202030204" pitchFamily="34" charset="0"/>
                <a:ea typeface="楷体_GB2312" pitchFamily="49" charset="-122"/>
              </a:rPr>
              <a:t>{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case WM_COMMAND: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switch(LOWORD(wParam))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</a:t>
            </a:r>
            <a:r>
              <a:rPr lang="en-US" altLang="zh-CN" b="1">
                <a:solidFill>
                  <a:srgbClr val="FF66CC"/>
                </a:solidFill>
                <a:latin typeface="Arial Narrow" panose="020B0606020202030204" pitchFamily="34" charset="0"/>
                <a:ea typeface="楷体_GB2312" pitchFamily="49" charset="-122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chemeClr val="accent1"/>
                </a:solidFill>
                <a:latin typeface="Arial Narrow" panose="020B0606020202030204" pitchFamily="34" charset="0"/>
                <a:ea typeface="楷体_GB2312" pitchFamily="49" charset="-122"/>
              </a:rPr>
              <a:t>case IDM_ADDMENU:	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	//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在主菜单中添加弹出式菜单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     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hmenu=GetMenu(hwnd); 		//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获取主菜单句柄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     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haddmenu=CreateMenu();		//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动态创建菜单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     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//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在创建的菜单中增加菜单项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     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AppendMenu(haddmenu,MF_ENABLED,IDM_qiuhe,"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求和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");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  AppendMenu(haddmenu,MF_ENABLED,IDM_fangcha,“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方差”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  AppendMenu(haddmenu,MF_ENABLED,IDM_pinjunzhi,"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平均值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");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  AppendMenu(haddmenu,MF_ENABLED,IDM_junfanggen,"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均方根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");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  //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将创建的弹出式菜单插入主菜单中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rgbClr val="00FF00"/>
                </a:solidFill>
                <a:latin typeface="Arial Narrow" panose="020B0606020202030204" pitchFamily="34" charset="0"/>
                <a:ea typeface="楷体_GB2312" pitchFamily="49" charset="-122"/>
              </a:rPr>
              <a:t>InsertMenu(hmenu,2,MF_POPUP|MF_BYPOSITION,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00FF00"/>
                </a:solidFill>
                <a:latin typeface="Arial Narrow" panose="020B0606020202030204" pitchFamily="34" charset="0"/>
                <a:ea typeface="楷体_GB2312" pitchFamily="49" charset="-122"/>
              </a:rPr>
              <a:t>				(UINT)haddmenu,"</a:t>
            </a:r>
            <a:r>
              <a:rPr lang="zh-CN" altLang="en-US" b="1">
                <a:solidFill>
                  <a:srgbClr val="00FF00"/>
                </a:solidFill>
                <a:latin typeface="Arial Narrow" panose="020B0606020202030204" pitchFamily="34" charset="0"/>
                <a:ea typeface="楷体_GB2312" pitchFamily="49" charset="-122"/>
              </a:rPr>
              <a:t>统计计算</a:t>
            </a:r>
            <a:r>
              <a:rPr lang="en-US" altLang="zh-CN" b="1">
                <a:solidFill>
                  <a:srgbClr val="00FF00"/>
                </a:solidFill>
                <a:latin typeface="Arial Narrow" panose="020B0606020202030204" pitchFamily="34" charset="0"/>
                <a:ea typeface="楷体_GB2312" pitchFamily="49" charset="-122"/>
              </a:rPr>
              <a:t>(&amp;C)");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  //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相应改变菜单中有关绘图统计计算菜单项的属性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     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EnableMenuItem(hmenu,IDM_ADDMENU,MF_GRAYED);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  EnableMenuItem(hmenu,IDM_DELMENU,MF_ENABLED);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     DrawMenuBar(hwnd); 		//</a:t>
            </a: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重新显示窗口菜单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  <a:ea typeface="楷体_GB2312" pitchFamily="49" charset="-122"/>
              </a:rPr>
              <a:t>     </a:t>
            </a:r>
            <a:r>
              <a:rPr lang="en-US" altLang="zh-CN" b="1">
                <a:latin typeface="Arial Narrow" panose="020B0606020202030204" pitchFamily="34" charset="0"/>
                <a:ea typeface="楷体_GB2312" pitchFamily="49" charset="-122"/>
              </a:rPr>
              <a:t>break;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BF567-8DA8-4B04-8F43-2DBCC9A1C54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98450" y="473075"/>
            <a:ext cx="8567738" cy="600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zh-CN" b="1">
                <a:solidFill>
                  <a:schemeClr val="accent1"/>
                </a:solidFill>
                <a:latin typeface="Arial Narrow" panose="020B0606020202030204" pitchFamily="34" charset="0"/>
              </a:rPr>
              <a:t>  case IDM_DELMENU:</a:t>
            </a:r>
            <a:r>
              <a:rPr lang="en-US" altLang="zh-CN" b="1">
                <a:latin typeface="Arial Narrow" panose="020B0606020202030204" pitchFamily="34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    DeleteMenu(hmenu,2,MF_BYPOSITION); 	//</a:t>
            </a:r>
            <a:r>
              <a:rPr lang="zh-CN" altLang="en-US" b="1">
                <a:latin typeface="Arial Narrow" panose="020B0606020202030204" pitchFamily="34" charset="0"/>
              </a:rPr>
              <a:t>删除统计计算菜单项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</a:rPr>
              <a:t>    </a:t>
            </a:r>
            <a:r>
              <a:rPr lang="en-US" altLang="zh-CN" b="1">
                <a:latin typeface="Arial Narrow" panose="020B0606020202030204" pitchFamily="34" charset="0"/>
              </a:rPr>
              <a:t>//</a:t>
            </a:r>
            <a:r>
              <a:rPr lang="zh-CN" altLang="en-US" b="1">
                <a:latin typeface="Arial Narrow" panose="020B0606020202030204" pitchFamily="34" charset="0"/>
              </a:rPr>
              <a:t>相应改变“文件”菜单中有关统计计算菜单项的属性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</a:rPr>
              <a:t>    </a:t>
            </a:r>
            <a:r>
              <a:rPr lang="en-US" altLang="zh-CN" b="1">
                <a:latin typeface="Arial Narrow" panose="020B0606020202030204" pitchFamily="34" charset="0"/>
              </a:rPr>
              <a:t>EnableMenuItem(hmenu,IDM_ADDMENU,MF_ENABLED);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    EnableMenuItem(hmenu,IDM_DELMENU,MF_GRAYED);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    DrawMenuBar(hwnd);			//</a:t>
            </a:r>
            <a:r>
              <a:rPr lang="zh-CN" altLang="en-US" b="1">
                <a:latin typeface="Arial Narrow" panose="020B0606020202030204" pitchFamily="34" charset="0"/>
              </a:rPr>
              <a:t>重新显示窗口菜单</a:t>
            </a:r>
          </a:p>
          <a:p>
            <a:pPr>
              <a:lnSpc>
                <a:spcPct val="85000"/>
              </a:lnSpc>
            </a:pPr>
            <a:r>
              <a:rPr lang="zh-CN" altLang="en-US" b="1">
                <a:latin typeface="Arial Narrow" panose="020B0606020202030204" pitchFamily="34" charset="0"/>
              </a:rPr>
              <a:t>    </a:t>
            </a:r>
            <a:r>
              <a:rPr lang="en-US" altLang="zh-CN" b="1">
                <a:latin typeface="Arial Narrow" panose="020B0606020202030204" pitchFamily="34" charset="0"/>
              </a:rPr>
              <a:t>break;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chemeClr val="accent1"/>
                </a:solidFill>
                <a:latin typeface="Arial Narrow" panose="020B0606020202030204" pitchFamily="34" charset="0"/>
              </a:rPr>
              <a:t> case IDM_EXIT: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   SendMessage(hwnd,WM_DESTROY,0,0);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   break;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FF66CC"/>
                </a:solidFill>
                <a:latin typeface="Arial Narrow" panose="020B0606020202030204" pitchFamily="34" charset="0"/>
              </a:rPr>
              <a:t> }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 break;	  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chemeClr val="accent1"/>
                </a:solidFill>
                <a:latin typeface="Arial Narrow" panose="020B0606020202030204" pitchFamily="34" charset="0"/>
              </a:rPr>
              <a:t>case WM_DESTROY:</a:t>
            </a:r>
            <a:r>
              <a:rPr lang="en-US" altLang="zh-CN" b="1">
                <a:latin typeface="Arial Narrow" panose="020B0606020202030204" pitchFamily="34" charset="0"/>
              </a:rPr>
              <a:t>          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  PostQuitMessage(0);   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  break;  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chemeClr val="accent1"/>
                </a:solidFill>
                <a:latin typeface="Arial Narrow" panose="020B0606020202030204" pitchFamily="34" charset="0"/>
              </a:rPr>
              <a:t>default:</a:t>
            </a:r>
            <a:r>
              <a:rPr lang="en-US" altLang="zh-CN" b="1">
                <a:latin typeface="Arial Narrow" panose="020B0606020202030204" pitchFamily="34" charset="0"/>
              </a:rPr>
              <a:t>   return  DefWindowProc(hwnd,message,wParam,lParam);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solidFill>
                  <a:srgbClr val="66FFFF"/>
                </a:solidFill>
                <a:latin typeface="Arial Narrow" panose="020B0606020202030204" pitchFamily="34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 return 0;</a:t>
            </a:r>
          </a:p>
          <a:p>
            <a:pPr>
              <a:lnSpc>
                <a:spcPct val="85000"/>
              </a:lnSpc>
            </a:pPr>
            <a:r>
              <a:rPr lang="en-US" altLang="zh-CN" b="1">
                <a:latin typeface="Arial Narrow" panose="020B060602020203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04127-4A14-41BD-9275-E4BEADE4003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7162800" cy="5029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b="1" dirty="0"/>
              <a:t>本例程的头文件如下：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IDM_ADDMENU		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IDM_DELMENU		 16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IDM_EXIT            17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IDM_HELP            22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</a:t>
            </a:r>
            <a:r>
              <a:rPr lang="en-US" altLang="zh-CN" b="1" dirty="0" err="1">
                <a:latin typeface="宋体" panose="02010600030101010101" pitchFamily="2" charset="-122"/>
              </a:rPr>
              <a:t>IDM_qiuhe</a:t>
            </a:r>
            <a:r>
              <a:rPr lang="en-US" altLang="zh-CN" b="1" dirty="0">
                <a:latin typeface="宋体" panose="02010600030101010101" pitchFamily="2" charset="-122"/>
              </a:rPr>
              <a:t>           23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</a:t>
            </a:r>
            <a:r>
              <a:rPr lang="en-US" altLang="zh-CN" b="1" dirty="0" err="1">
                <a:latin typeface="宋体" panose="02010600030101010101" pitchFamily="2" charset="-122"/>
              </a:rPr>
              <a:t>IDM_fangcha</a:t>
            </a:r>
            <a:r>
              <a:rPr lang="en-US" altLang="zh-CN" b="1" dirty="0">
                <a:latin typeface="宋体" panose="02010600030101010101" pitchFamily="2" charset="-122"/>
              </a:rPr>
              <a:t>        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</a:t>
            </a:r>
            <a:r>
              <a:rPr lang="en-US" altLang="zh-CN" b="1" dirty="0" err="1">
                <a:latin typeface="宋体" panose="02010600030101010101" pitchFamily="2" charset="-122"/>
              </a:rPr>
              <a:t>IDM_pinjunzhi</a:t>
            </a:r>
            <a:r>
              <a:rPr lang="en-US" altLang="zh-CN" b="1" dirty="0">
                <a:latin typeface="宋体" panose="02010600030101010101" pitchFamily="2" charset="-122"/>
              </a:rPr>
              <a:t>      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</a:t>
            </a:r>
            <a:r>
              <a:rPr lang="en-US" altLang="zh-CN" b="1" dirty="0" err="1">
                <a:latin typeface="宋体" panose="02010600030101010101" pitchFamily="2" charset="-122"/>
              </a:rPr>
              <a:t>IDM_junfanggen</a:t>
            </a:r>
            <a:r>
              <a:rPr lang="en-US" altLang="zh-CN" b="1" dirty="0">
                <a:latin typeface="宋体" panose="02010600030101010101" pitchFamily="2" charset="-122"/>
              </a:rPr>
              <a:t>      26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C1227-7237-41FC-B9FE-FE6DD4B0052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76200"/>
            <a:ext cx="8820472" cy="6629400"/>
          </a:xfrm>
        </p:spPr>
        <p:txBody>
          <a:bodyPr/>
          <a:lstStyle/>
          <a:p>
            <a:pPr marL="0" indent="0" algn="just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本例程用到的资源文件源代码如下：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#include "6_1.h"</a:t>
            </a:r>
            <a:endParaRPr lang="zh-CN" altLang="zh-CN" sz="2400" b="1" dirty="0">
              <a:solidFill>
                <a:srgbClr val="FF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MYMENUNAME MENU </a:t>
            </a:r>
            <a:endParaRPr lang="zh-CN" altLang="zh-CN" sz="2400" b="1" dirty="0">
              <a:solidFill>
                <a:srgbClr val="FF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BEGIN</a:t>
            </a:r>
            <a:endParaRPr lang="zh-CN" altLang="zh-CN" sz="2400" b="1" dirty="0">
              <a:solidFill>
                <a:srgbClr val="FF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    POPUP "</a:t>
            </a:r>
            <a:r>
              <a:rPr lang="zh-CN" altLang="zh-CN" sz="2400" b="1" dirty="0">
                <a:solidFill>
                  <a:srgbClr val="FFFF00"/>
                </a:solidFill>
              </a:rPr>
              <a:t>文件</a:t>
            </a:r>
            <a:r>
              <a:rPr lang="en-US" altLang="zh-CN" sz="2400" b="1" dirty="0">
                <a:solidFill>
                  <a:srgbClr val="FFFF00"/>
                </a:solidFill>
              </a:rPr>
              <a:t>(&amp;F)"</a:t>
            </a:r>
            <a:endParaRPr lang="zh-CN" altLang="zh-CN" sz="2400" b="1" dirty="0">
              <a:solidFill>
                <a:srgbClr val="FF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</a:rPr>
              <a:t>    BEGIN</a:t>
            </a:r>
            <a:endParaRPr lang="zh-CN" altLang="zh-CN" sz="2400" b="1" dirty="0">
              <a:solidFill>
                <a:srgbClr val="66FFFF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66FFFF"/>
                </a:solidFill>
              </a:rPr>
              <a:t>        MENUITEM "</a:t>
            </a:r>
            <a:r>
              <a:rPr lang="zh-CN" altLang="zh-CN" sz="1800" b="1" dirty="0">
                <a:solidFill>
                  <a:srgbClr val="66FFFF"/>
                </a:solidFill>
              </a:rPr>
              <a:t>创建统计计算菜单项</a:t>
            </a:r>
            <a:r>
              <a:rPr lang="en-US" altLang="zh-CN" sz="1800" b="1" dirty="0">
                <a:solidFill>
                  <a:srgbClr val="66FFFF"/>
                </a:solidFill>
              </a:rPr>
              <a:t>(&amp;P)\t </a:t>
            </a:r>
            <a:r>
              <a:rPr lang="en-US" altLang="zh-CN" sz="1800" b="1" dirty="0" err="1">
                <a:solidFill>
                  <a:srgbClr val="66FFFF"/>
                </a:solidFill>
              </a:rPr>
              <a:t>Ctrl+P</a:t>
            </a:r>
            <a:r>
              <a:rPr lang="en-US" altLang="zh-CN" sz="1800" b="1" dirty="0">
                <a:solidFill>
                  <a:srgbClr val="66FFFF"/>
                </a:solidFill>
              </a:rPr>
              <a:t>",      IDM_ADDMENU</a:t>
            </a:r>
            <a:endParaRPr lang="zh-CN" altLang="zh-CN" sz="1800" b="1" dirty="0">
              <a:solidFill>
                <a:srgbClr val="66FFFF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66FFFF"/>
                </a:solidFill>
              </a:rPr>
              <a:t>        </a:t>
            </a:r>
            <a:r>
              <a:rPr lang="en-US" altLang="zh-CN" sz="1600" b="1" dirty="0" smtClean="0">
                <a:solidFill>
                  <a:srgbClr val="66FFFF"/>
                </a:solidFill>
              </a:rPr>
              <a:t>  MENUITEM </a:t>
            </a:r>
            <a:r>
              <a:rPr lang="en-US" altLang="zh-CN" sz="1600" b="1" dirty="0">
                <a:solidFill>
                  <a:srgbClr val="66FFFF"/>
                </a:solidFill>
              </a:rPr>
              <a:t>"</a:t>
            </a:r>
            <a:r>
              <a:rPr lang="zh-CN" altLang="zh-CN" sz="1600" b="1" dirty="0">
                <a:solidFill>
                  <a:srgbClr val="66FFFF"/>
                </a:solidFill>
              </a:rPr>
              <a:t>删除统计计算菜单项</a:t>
            </a:r>
            <a:r>
              <a:rPr lang="en-US" altLang="zh-CN" sz="1600" b="1" dirty="0">
                <a:solidFill>
                  <a:srgbClr val="66FFFF"/>
                </a:solidFill>
              </a:rPr>
              <a:t>(&amp;D)\t </a:t>
            </a:r>
            <a:r>
              <a:rPr lang="en-US" altLang="zh-CN" sz="1600" b="1" dirty="0" err="1">
                <a:solidFill>
                  <a:srgbClr val="66FFFF"/>
                </a:solidFill>
              </a:rPr>
              <a:t>Ctrl+D</a:t>
            </a:r>
            <a:r>
              <a:rPr lang="en-US" altLang="zh-CN" sz="1600" b="1" dirty="0">
                <a:solidFill>
                  <a:srgbClr val="66FFFF"/>
                </a:solidFill>
              </a:rPr>
              <a:t>",      IDM_DELMENU, GRAYED</a:t>
            </a:r>
            <a:endParaRPr lang="zh-CN" altLang="zh-CN" sz="1600" b="1" dirty="0">
              <a:solidFill>
                <a:srgbClr val="66FFFF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66FFFF"/>
                </a:solidFill>
              </a:rPr>
              <a:t>MENUITEM </a:t>
            </a:r>
            <a:r>
              <a:rPr lang="en-US" altLang="zh-CN" sz="2400" b="1" dirty="0">
                <a:solidFill>
                  <a:srgbClr val="66FFFF"/>
                </a:solidFill>
              </a:rPr>
              <a:t>SEPARATOR</a:t>
            </a:r>
            <a:endParaRPr lang="zh-CN" altLang="zh-CN" sz="2400" b="1" dirty="0">
              <a:solidFill>
                <a:srgbClr val="66FFFF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</a:rPr>
              <a:t>       </a:t>
            </a:r>
            <a:r>
              <a:rPr lang="en-US" altLang="zh-CN" sz="2400" b="1" dirty="0" smtClean="0">
                <a:solidFill>
                  <a:srgbClr val="66FFFF"/>
                </a:solidFill>
              </a:rPr>
              <a:t>MENUITEM </a:t>
            </a:r>
            <a:r>
              <a:rPr lang="en-US" altLang="zh-CN" sz="2400" b="1" dirty="0">
                <a:solidFill>
                  <a:srgbClr val="66FFFF"/>
                </a:solidFill>
              </a:rPr>
              <a:t>"</a:t>
            </a:r>
            <a:r>
              <a:rPr lang="zh-CN" altLang="zh-CN" sz="2400" b="1" dirty="0">
                <a:solidFill>
                  <a:srgbClr val="66FFFF"/>
                </a:solidFill>
              </a:rPr>
              <a:t>退出</a:t>
            </a:r>
            <a:r>
              <a:rPr lang="en-US" altLang="zh-CN" sz="2400" b="1" dirty="0">
                <a:solidFill>
                  <a:srgbClr val="66FFFF"/>
                </a:solidFill>
              </a:rPr>
              <a:t>(&amp;X)",          	IDM_EXIT</a:t>
            </a:r>
            <a:endParaRPr lang="zh-CN" altLang="zh-CN" sz="2400" b="1" dirty="0">
              <a:solidFill>
                <a:srgbClr val="66FFFF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66FFFF"/>
                </a:solidFill>
              </a:rPr>
              <a:t>    END</a:t>
            </a:r>
            <a:endParaRPr lang="zh-CN" altLang="zh-CN" sz="2400" b="1" dirty="0">
              <a:solidFill>
                <a:srgbClr val="66FFFF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    MENUITEM "</a:t>
            </a:r>
            <a:r>
              <a:rPr lang="zh-CN" altLang="zh-CN" sz="2400" b="1" dirty="0">
                <a:solidFill>
                  <a:srgbClr val="FFFF00"/>
                </a:solidFill>
              </a:rPr>
              <a:t>帮助</a:t>
            </a:r>
            <a:r>
              <a:rPr lang="en-US" altLang="zh-CN" sz="2400" b="1" dirty="0">
                <a:solidFill>
                  <a:srgbClr val="FFFF00"/>
                </a:solidFill>
              </a:rPr>
              <a:t>(&amp;H)",           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</a:rPr>
              <a:t>	IDM_HELP</a:t>
            </a:r>
            <a:endParaRPr lang="zh-CN" altLang="zh-CN" sz="2400" b="1" dirty="0">
              <a:solidFill>
                <a:srgbClr val="FF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END</a:t>
            </a:r>
            <a:endParaRPr lang="zh-CN" altLang="zh-CN" sz="2400" b="1" dirty="0">
              <a:solidFill>
                <a:srgbClr val="FF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 </a:t>
            </a:r>
            <a:endParaRPr lang="zh-CN" altLang="zh-CN" sz="2400" b="1" dirty="0">
              <a:solidFill>
                <a:srgbClr val="FF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FF00"/>
                </a:solidFill>
              </a:rPr>
              <a:t>MYMENUACCEL ACCELERATORS </a:t>
            </a:r>
            <a:endParaRPr lang="zh-CN" altLang="zh-CN" sz="2400" b="1" dirty="0">
              <a:solidFill>
                <a:srgbClr val="00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FF00"/>
                </a:solidFill>
              </a:rPr>
              <a:t>BEGIN</a:t>
            </a:r>
            <a:endParaRPr lang="zh-CN" altLang="zh-CN" sz="2400" b="1" dirty="0">
              <a:solidFill>
                <a:srgbClr val="00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FF00"/>
                </a:solidFill>
              </a:rPr>
              <a:t>    "^P",	IDM_ADDMENU,	ASCII,	NOINVERT</a:t>
            </a:r>
            <a:endParaRPr lang="zh-CN" altLang="zh-CN" sz="2400" b="1" dirty="0">
              <a:solidFill>
                <a:srgbClr val="00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FF00"/>
                </a:solidFill>
              </a:rPr>
              <a:t>    "^D",	IDM_DELMENU,	ASCII,	NOINVERT</a:t>
            </a:r>
            <a:endParaRPr lang="zh-CN" altLang="zh-CN" sz="2400" b="1" dirty="0">
              <a:solidFill>
                <a:srgbClr val="00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FF00"/>
                </a:solidFill>
              </a:rPr>
              <a:t>    "^X",	IDM_EXIT,	ASCII,	NOINVERT</a:t>
            </a:r>
            <a:endParaRPr lang="zh-CN" altLang="zh-CN" sz="2400" b="1" dirty="0">
              <a:solidFill>
                <a:srgbClr val="00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FF00"/>
                </a:solidFill>
              </a:rPr>
              <a:t>END</a:t>
            </a:r>
            <a:endParaRPr lang="zh-CN" altLang="zh-CN" sz="2400" b="1" dirty="0">
              <a:solidFill>
                <a:srgbClr val="00FF00"/>
              </a:solidFill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 </a:t>
            </a:r>
            <a:endParaRPr lang="zh-CN" altLang="zh-CN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70CC7-B7A4-421D-8D64-F363D70DD2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1066800"/>
          </a:xfrm>
        </p:spPr>
        <p:txBody>
          <a:bodyPr/>
          <a:lstStyle/>
          <a:p>
            <a:r>
              <a:rPr lang="en-US" altLang="zh-CN" b="1" dirty="0" smtClean="0"/>
              <a:t>6.2 </a:t>
            </a:r>
            <a:r>
              <a:rPr lang="zh-CN" altLang="en-US" b="1" dirty="0">
                <a:latin typeface="宋体" panose="02010600030101010101" pitchFamily="2" charset="-122"/>
              </a:rPr>
              <a:t>位图资源及其应用</a:t>
            </a:r>
            <a:r>
              <a:rPr lang="zh-CN" altLang="en-US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4754F-1743-400F-AF07-EE5FDFA83994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1210"/>
            <a:ext cx="7772400" cy="838200"/>
          </a:xfrm>
        </p:spPr>
        <p:txBody>
          <a:bodyPr/>
          <a:lstStyle/>
          <a:p>
            <a:r>
              <a:rPr lang="en-US" altLang="zh-CN" b="1" dirty="0" smtClean="0"/>
              <a:t>6.2.1 </a:t>
            </a:r>
            <a:r>
              <a:rPr lang="zh-CN" altLang="en-US" b="1" dirty="0">
                <a:latin typeface="宋体" panose="02010600030101010101" pitchFamily="2" charset="-122"/>
              </a:rPr>
              <a:t>位图概念</a:t>
            </a:r>
            <a:r>
              <a:rPr lang="zh-CN" altLang="en-US" b="1" dirty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968" y="1019410"/>
            <a:ext cx="8747511" cy="2265543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sz="2800" b="1" dirty="0"/>
              <a:t>          </a:t>
            </a:r>
            <a:r>
              <a:rPr lang="zh-CN" altLang="en-US" sz="2800" b="1" dirty="0"/>
              <a:t>位图是一种数字化的图形表示形式，位图中的每个像素点由位图文件中的一位或多位数据表示。整个位图的信息被细化为每个像素点的属性值。</a:t>
            </a:r>
          </a:p>
          <a:p>
            <a:pPr algn="just">
              <a:buFontTx/>
              <a:buNone/>
            </a:pPr>
            <a:r>
              <a:rPr lang="zh-CN" altLang="en-US" sz="2800" b="1" dirty="0" smtClean="0"/>
              <a:t>           </a:t>
            </a:r>
            <a:r>
              <a:rPr lang="zh-CN" altLang="en-US" sz="2800" b="1" dirty="0"/>
              <a:t>位图数据量一般较大，为了提高显示刷新速度，位图操作须在内存中进行。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95536" y="3645024"/>
            <a:ext cx="8496943" cy="240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b="1" dirty="0" smtClean="0">
                <a:latin typeface="+mn-ea"/>
              </a:rPr>
              <a:t>    </a:t>
            </a:r>
            <a:r>
              <a:rPr lang="zh-CN" altLang="zh-CN" sz="2800" b="1" dirty="0" smtClean="0">
                <a:latin typeface="+mn-ea"/>
              </a:rPr>
              <a:t>用于位图操作的系统设备环境为内存设备环境。应用程序首先要通过调用函数</a:t>
            </a:r>
            <a:r>
              <a:rPr lang="en-US" altLang="zh-CN" sz="2800" b="1" dirty="0" err="1" smtClean="0">
                <a:latin typeface="+mn-ea"/>
              </a:rPr>
              <a:t>CreateCompatibleDC</a:t>
            </a:r>
            <a:r>
              <a:rPr lang="zh-CN" altLang="zh-CN" sz="2800" b="1" dirty="0" smtClean="0">
                <a:latin typeface="+mn-ea"/>
              </a:rPr>
              <a:t>向系统申请获取内存设备环境，此内存设备环境与输出设备的设备环境</a:t>
            </a:r>
            <a:r>
              <a:rPr lang="en-US" altLang="zh-CN" sz="2800" b="1" dirty="0" err="1" smtClean="0">
                <a:latin typeface="+mn-ea"/>
              </a:rPr>
              <a:t>hdc</a:t>
            </a:r>
            <a:r>
              <a:rPr lang="zh-CN" altLang="zh-CN" sz="2800" b="1" dirty="0" smtClean="0">
                <a:latin typeface="+mn-ea"/>
              </a:rPr>
              <a:t>互相兼容。其形式为：</a:t>
            </a:r>
          </a:p>
          <a:p>
            <a:pPr marL="0" indent="0">
              <a:buFontTx/>
              <a:buNone/>
            </a:pPr>
            <a:r>
              <a:rPr lang="en-US" altLang="zh-CN" sz="2800" b="1" dirty="0" smtClean="0">
                <a:latin typeface="+mn-ea"/>
              </a:rPr>
              <a:t>      </a:t>
            </a:r>
            <a:r>
              <a:rPr lang="en-US" altLang="zh-CN" sz="2800" b="1" dirty="0" err="1" smtClean="0">
                <a:solidFill>
                  <a:srgbClr val="66FFFF"/>
                </a:solidFill>
                <a:latin typeface="+mn-ea"/>
              </a:rPr>
              <a:t>hdcmem</a:t>
            </a:r>
            <a:r>
              <a:rPr lang="en-US" altLang="zh-CN" sz="2800" b="1" dirty="0" smtClean="0">
                <a:solidFill>
                  <a:srgbClr val="66FFFF"/>
                </a:solidFill>
                <a:latin typeface="+mn-ea"/>
              </a:rPr>
              <a:t> = </a:t>
            </a:r>
            <a:r>
              <a:rPr lang="en-US" altLang="zh-CN" sz="2800" b="1" dirty="0" err="1" smtClean="0">
                <a:solidFill>
                  <a:srgbClr val="66FFFF"/>
                </a:solidFill>
                <a:latin typeface="+mn-ea"/>
              </a:rPr>
              <a:t>CreateCompatibleDC</a:t>
            </a:r>
            <a:r>
              <a:rPr lang="en-US" altLang="zh-CN" sz="2800" b="1" dirty="0" smtClean="0">
                <a:solidFill>
                  <a:srgbClr val="66FFFF"/>
                </a:solidFill>
                <a:latin typeface="+mn-ea"/>
              </a:rPr>
              <a:t>(</a:t>
            </a:r>
            <a:r>
              <a:rPr lang="en-US" altLang="zh-CN" sz="2800" b="1" dirty="0" err="1" smtClean="0">
                <a:solidFill>
                  <a:srgbClr val="66FFFF"/>
                </a:solidFill>
                <a:latin typeface="+mn-ea"/>
              </a:rPr>
              <a:t>hdc</a:t>
            </a:r>
            <a:r>
              <a:rPr lang="en-US" altLang="zh-CN" sz="2800" b="1" dirty="0" smtClean="0">
                <a:solidFill>
                  <a:srgbClr val="66FFFF"/>
                </a:solidFill>
                <a:latin typeface="+mn-ea"/>
              </a:rPr>
              <a:t>);</a:t>
            </a:r>
            <a:endParaRPr lang="zh-CN" altLang="zh-CN" sz="2800" b="1" dirty="0" smtClean="0">
              <a:solidFill>
                <a:srgbClr val="66FFFF"/>
              </a:solidFill>
              <a:latin typeface="+mn-ea"/>
            </a:endParaRPr>
          </a:p>
          <a:p>
            <a:pPr marL="0" indent="0">
              <a:buFontTx/>
              <a:buNone/>
            </a:pP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A6B0-E1DD-4343-9880-BC62BB6E7109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zh-CN" b="1" dirty="0" smtClean="0"/>
              <a:t>6.2.2 </a:t>
            </a:r>
            <a:r>
              <a:rPr lang="zh-CN" altLang="en-US" b="1" dirty="0">
                <a:latin typeface="宋体" panose="02010600030101010101" pitchFamily="2" charset="-122"/>
              </a:rPr>
              <a:t>位图的操作过程</a:t>
            </a:r>
            <a:r>
              <a:rPr lang="zh-CN" altLang="en-US" b="1" dirty="0"/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pPr>
              <a:lnSpc>
                <a:spcPct val="75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位图操作过程：</a:t>
            </a:r>
          </a:p>
          <a:p>
            <a:pPr>
              <a:lnSpc>
                <a:spcPct val="75000"/>
              </a:lnSpc>
            </a:pPr>
            <a:r>
              <a:rPr lang="zh-CN" altLang="en-US" sz="2800" b="1">
                <a:solidFill>
                  <a:srgbClr val="FF66CC"/>
                </a:solidFill>
                <a:latin typeface="宋体" panose="02010600030101010101" pitchFamily="2" charset="-122"/>
              </a:rPr>
              <a:t>定义位图句柄：</a:t>
            </a:r>
            <a:r>
              <a:rPr lang="en-US" altLang="zh-CN" sz="2800" b="1">
                <a:solidFill>
                  <a:srgbClr val="FF66CC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HBITMAP  hBm;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75000"/>
              </a:lnSpc>
            </a:pP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加载</a:t>
            </a:r>
            <a:r>
              <a:rPr lang="zh-CN" altLang="en-US" sz="2800" b="1">
                <a:latin typeface="宋体" panose="02010600030101010101" pitchFamily="2" charset="-122"/>
              </a:rPr>
              <a:t>或</a:t>
            </a:r>
            <a:r>
              <a:rPr lang="zh-CN" altLang="en-US" sz="2800" b="1">
                <a:solidFill>
                  <a:srgbClr val="00FF00"/>
                </a:solidFill>
                <a:latin typeface="宋体" panose="02010600030101010101" pitchFamily="2" charset="-122"/>
              </a:rPr>
              <a:t>创建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</a:t>
            </a:r>
            <a:r>
              <a:rPr lang="en-US" altLang="zh-CN" sz="2800" b="1">
                <a:solidFill>
                  <a:schemeClr val="accent1"/>
                </a:solidFill>
                <a:latin typeface="Arial Narrow" panose="020B0606020202030204" pitchFamily="34" charset="0"/>
              </a:rPr>
              <a:t>hBm=LoadBitmap(hInstance, lpszName</a:t>
            </a:r>
            <a:r>
              <a:rPr lang="en-US" altLang="zh-CN" sz="2800" b="1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solidFill>
                  <a:srgbClr val="00FF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 hBm=CreateCompatibleBitmap(</a:t>
            </a:r>
            <a:r>
              <a:rPr lang="en-US" altLang="zh-CN" sz="2800" b="1">
                <a:solidFill>
                  <a:srgbClr val="00FF00"/>
                </a:solidFill>
                <a:latin typeface="Arial Narrow" panose="020B0606020202030204" pitchFamily="34" charset="0"/>
              </a:rPr>
              <a:t>hdc,nWidth,nHeight</a:t>
            </a:r>
            <a:r>
              <a:rPr lang="en-US" altLang="zh-CN" sz="2800" b="1">
                <a:solidFill>
                  <a:srgbClr val="00FF00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2800" b="1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宋体" panose="02010600030101010101" pitchFamily="2" charset="-122"/>
              </a:rPr>
              <a:t> </a:t>
            </a:r>
          </a:p>
          <a:p>
            <a:pPr>
              <a:lnSpc>
                <a:spcPct val="75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选入内存设备环境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zh-CN" altLang="en-US" sz="2800" b="1">
                <a:latin typeface="Arial Narrow" panose="020B0606020202030204" pitchFamily="34" charset="0"/>
              </a:rPr>
              <a:t>    </a:t>
            </a:r>
            <a:r>
              <a:rPr lang="en-US" altLang="zh-CN" sz="2800" b="1">
                <a:latin typeface="Arial Narrow" panose="020B0606020202030204" pitchFamily="34" charset="0"/>
              </a:rPr>
              <a:t>SelectObject(hdcmem,hBm); </a:t>
            </a:r>
          </a:p>
          <a:p>
            <a:pPr>
              <a:lnSpc>
                <a:spcPct val="75000"/>
              </a:lnSpc>
            </a:pPr>
            <a:r>
              <a:rPr lang="zh-CN" altLang="en-US" sz="2800" b="1">
                <a:solidFill>
                  <a:srgbClr val="66FFFF"/>
                </a:solidFill>
                <a:latin typeface="宋体" panose="02010600030101010101" pitchFamily="2" charset="-122"/>
              </a:rPr>
              <a:t>输出</a:t>
            </a:r>
            <a:r>
              <a:rPr lang="zh-CN" altLang="en-US" sz="2800" b="1"/>
              <a:t> 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66FFFF"/>
                </a:solidFill>
                <a:latin typeface="Arial Narrow" panose="020B0606020202030204" pitchFamily="34" charset="0"/>
              </a:rPr>
              <a:t>BOOL BitBlt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Arial Narrow" panose="020B0606020202030204" pitchFamily="34" charset="0"/>
              </a:rPr>
              <a:t>  (	 HDC hdcDest,			//</a:t>
            </a:r>
            <a:r>
              <a:rPr lang="zh-CN" altLang="en-US" sz="2400" b="1">
                <a:solidFill>
                  <a:srgbClr val="66FFFF"/>
                </a:solidFill>
                <a:latin typeface="Arial Narrow" panose="020B0606020202030204" pitchFamily="34" charset="0"/>
              </a:rPr>
              <a:t>目的设备环境句柄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 Narrow" panose="020B0606020202030204" pitchFamily="34" charset="0"/>
              </a:rPr>
              <a:t>    	 </a:t>
            </a:r>
            <a:r>
              <a:rPr lang="en-US" altLang="zh-CN" sz="2400" b="1">
                <a:solidFill>
                  <a:srgbClr val="66FFFF"/>
                </a:solidFill>
                <a:latin typeface="Arial Narrow" panose="020B0606020202030204" pitchFamily="34" charset="0"/>
              </a:rPr>
              <a:t>int XDest,int YDest, int nWidth, int nHeitght,   //</a:t>
            </a:r>
            <a:r>
              <a:rPr lang="zh-CN" altLang="en-US" sz="2400" b="1">
                <a:solidFill>
                  <a:srgbClr val="66FFFF"/>
                </a:solidFill>
                <a:latin typeface="Arial Narrow" panose="020B0606020202030204" pitchFamily="34" charset="0"/>
              </a:rPr>
              <a:t>位图基点及高宽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 Narrow" panose="020B0606020202030204" pitchFamily="34" charset="0"/>
              </a:rPr>
              <a:t>      </a:t>
            </a:r>
            <a:r>
              <a:rPr lang="en-US" altLang="zh-CN" sz="2400" b="1">
                <a:solidFill>
                  <a:srgbClr val="66FFFF"/>
                </a:solidFill>
                <a:latin typeface="Arial Narrow" panose="020B0606020202030204" pitchFamily="34" charset="0"/>
              </a:rPr>
              <a:t>HDC hdcSrc, int nXSrc,int nYsrc,    //</a:t>
            </a:r>
            <a:r>
              <a:rPr lang="zh-CN" altLang="en-US" sz="2400" b="1">
                <a:solidFill>
                  <a:srgbClr val="66FFFF"/>
                </a:solidFill>
                <a:latin typeface="Arial Narrow" panose="020B0606020202030204" pitchFamily="34" charset="0"/>
              </a:rPr>
              <a:t>源设备环境句柄及位图基点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>
                <a:solidFill>
                  <a:srgbClr val="66FFFF"/>
                </a:solidFill>
                <a:latin typeface="Arial Narrow" panose="020B0606020202030204" pitchFamily="34" charset="0"/>
              </a:rPr>
              <a:t>      </a:t>
            </a:r>
            <a:r>
              <a:rPr lang="en-US" altLang="zh-CN" sz="2400" b="1">
                <a:solidFill>
                  <a:srgbClr val="66FFFF"/>
                </a:solidFill>
                <a:latin typeface="Arial Narrow" panose="020B0606020202030204" pitchFamily="34" charset="0"/>
              </a:rPr>
              <a:t>DWORD dwRop	            		 //</a:t>
            </a:r>
            <a:r>
              <a:rPr lang="zh-CN" altLang="en-US" sz="2400" b="1">
                <a:solidFill>
                  <a:srgbClr val="66FFFF"/>
                </a:solidFill>
                <a:latin typeface="Arial Narrow" panose="020B0606020202030204" pitchFamily="34" charset="0"/>
              </a:rPr>
              <a:t>标识位图显示方式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rgbClr val="66FFFF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6553200" y="3284984"/>
            <a:ext cx="2051248" cy="1224136"/>
          </a:xfrm>
          <a:prstGeom prst="wedgeRoundRectCallout">
            <a:avLst>
              <a:gd name="adj1" fmla="val -125163"/>
              <a:gd name="adj2" fmla="val -6813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通常在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WM_CREATE</a:t>
            </a:r>
            <a:r>
              <a:rPr lang="zh-CN" altLang="en-US" b="1" dirty="0" smtClean="0">
                <a:solidFill>
                  <a:srgbClr val="FF0000"/>
                </a:solidFill>
              </a:rPr>
              <a:t>中完成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EDF0-EC43-4535-85F5-C214BDAE6185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altLang="zh-CN" b="1" dirty="0" smtClean="0"/>
              <a:t>6.1.1</a:t>
            </a:r>
            <a:r>
              <a:rPr lang="zh-CN" altLang="en-US" b="1" dirty="0">
                <a:latin typeface="宋体" panose="02010600030101010101" pitchFamily="2" charset="-122"/>
              </a:rPr>
              <a:t>菜单的创建过程</a:t>
            </a:r>
            <a:r>
              <a:rPr lang="zh-CN" altLang="en-US" b="1" dirty="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定义菜单</a:t>
            </a:r>
            <a:r>
              <a:rPr lang="zh-CN" altLang="en-US" b="1" dirty="0">
                <a:solidFill>
                  <a:srgbClr val="FFFF66"/>
                </a:solidFill>
              </a:rPr>
              <a:t> </a:t>
            </a:r>
          </a:p>
          <a:p>
            <a:pPr algn="just">
              <a:buFontTx/>
              <a:buNone/>
            </a:pPr>
            <a:r>
              <a:rPr lang="zh-CN" altLang="en-US" b="1" dirty="0">
                <a:solidFill>
                  <a:srgbClr val="FFFF66"/>
                </a:solidFill>
              </a:rPr>
              <a:t>  菜单在资源描述文件中的定义形式为：</a:t>
            </a:r>
          </a:p>
          <a:p>
            <a:pPr algn="just">
              <a:buFontTx/>
              <a:buNone/>
            </a:pPr>
            <a:endParaRPr lang="zh-CN" altLang="en-US" b="1" dirty="0">
              <a:solidFill>
                <a:srgbClr val="FFFF66"/>
              </a:solidFill>
            </a:endParaRPr>
          </a:p>
          <a:p>
            <a:pPr algn="just">
              <a:buFontTx/>
              <a:buNone/>
            </a:pPr>
            <a:endParaRPr lang="zh-CN" altLang="en-US" b="1" dirty="0">
              <a:solidFill>
                <a:srgbClr val="FFFF66"/>
              </a:solidFill>
            </a:endParaRPr>
          </a:p>
          <a:p>
            <a:pPr algn="just">
              <a:buFontTx/>
              <a:buNone/>
            </a:pPr>
            <a:endParaRPr lang="zh-CN" altLang="en-US" b="1" dirty="0">
              <a:solidFill>
                <a:srgbClr val="FFFF66"/>
              </a:solidFill>
            </a:endParaRPr>
          </a:p>
          <a:p>
            <a:pPr algn="just">
              <a:buFontTx/>
              <a:buNone/>
            </a:pPr>
            <a:endParaRPr lang="zh-CN" altLang="en-US" b="1" dirty="0">
              <a:solidFill>
                <a:srgbClr val="FFFF66"/>
              </a:solidFill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b="1" dirty="0" err="1">
                <a:solidFill>
                  <a:srgbClr val="FFFF66"/>
                </a:solidFill>
                <a:latin typeface="宋体" panose="02010600030101010101" pitchFamily="2" charset="-122"/>
              </a:rPr>
              <a:t>menuID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 MENU [,</a:t>
            </a:r>
            <a:r>
              <a:rPr lang="zh-CN" altLang="en-US" b="1" dirty="0">
                <a:solidFill>
                  <a:srgbClr val="FFFF66"/>
                </a:solidFill>
              </a:rPr>
              <a:t>载入特性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选项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]{</a:t>
            </a:r>
            <a:r>
              <a:rPr lang="zh-CN" altLang="en-US" b="1" dirty="0">
                <a:solidFill>
                  <a:srgbClr val="FFFF66"/>
                </a:solidFill>
                <a:latin typeface="宋体" panose="02010600030101010101" pitchFamily="2" charset="-122"/>
              </a:rPr>
              <a:t>菜单项列表</a:t>
            </a:r>
            <a:r>
              <a:rPr lang="en-US" altLang="zh-CN" b="1" dirty="0">
                <a:solidFill>
                  <a:srgbClr val="FFFF66"/>
                </a:solidFill>
                <a:latin typeface="宋体" panose="02010600030101010101" pitchFamily="2" charset="-122"/>
              </a:rPr>
              <a:t>}</a:t>
            </a:r>
            <a:endParaRPr lang="en-US" altLang="zh-CN" b="1" dirty="0">
              <a:solidFill>
                <a:srgbClr val="FFFF66"/>
              </a:solidFill>
            </a:endParaRP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381000" y="2971800"/>
            <a:ext cx="1905000" cy="1295400"/>
          </a:xfrm>
          <a:prstGeom prst="wedgeRoundRectCallout">
            <a:avLst>
              <a:gd name="adj1" fmla="val -4167"/>
              <a:gd name="adj2" fmla="val 10171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字符串，或</a:t>
            </a:r>
            <a:r>
              <a:rPr lang="en-US" altLang="zh-CN" b="1">
                <a:solidFill>
                  <a:srgbClr val="0000FF"/>
                </a:solidFill>
              </a:rPr>
              <a:t>1~65535</a:t>
            </a:r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之间的整数</a:t>
            </a:r>
            <a:r>
              <a:rPr lang="zh-CN" altLang="en-US" b="1"/>
              <a:t> </a:t>
            </a:r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2438400" y="2438400"/>
            <a:ext cx="6400800" cy="2362200"/>
          </a:xfrm>
          <a:prstGeom prst="wedgeRoundRectCallout">
            <a:avLst>
              <a:gd name="adj1" fmla="val -6847"/>
              <a:gd name="adj2" fmla="val 55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选  项	说  明</a:t>
            </a: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DISCARDABLE 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当不再需要菜单时可丢弃</a:t>
            </a: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FIXED	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将菜单保存在内存中的固定位置</a:t>
            </a: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LOADONCALL	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需要时加载菜单</a:t>
            </a: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MOVEABLE	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菜单在内存中可移动</a:t>
            </a:r>
          </a:p>
          <a:p>
            <a:r>
              <a:rPr lang="en-US" altLang="zh-CN" b="1">
                <a:solidFill>
                  <a:schemeClr val="bg1"/>
                </a:solidFill>
                <a:latin typeface="宋体" panose="02010600030101010101" pitchFamily="2" charset="-122"/>
              </a:rPr>
              <a:t>PRELOAD	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立即加载菜单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5257800" y="5638800"/>
            <a:ext cx="2971800" cy="838200"/>
          </a:xfrm>
          <a:prstGeom prst="wedgeRoundRectCallout">
            <a:avLst>
              <a:gd name="adj1" fmla="val 2833"/>
              <a:gd name="adj2" fmla="val -8617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bg1"/>
                </a:solidFill>
              </a:rPr>
              <a:t>POPUP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语句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</a:rPr>
              <a:t>MENUITEM</a:t>
            </a:r>
            <a:r>
              <a:rPr lang="zh-CN" altLang="en-US" b="1">
                <a:solidFill>
                  <a:schemeClr val="bg1"/>
                </a:solidFill>
                <a:latin typeface="宋体" panose="02010600030101010101" pitchFamily="2" charset="-122"/>
              </a:rPr>
              <a:t>语句</a:t>
            </a:r>
            <a:r>
              <a:rPr lang="zh-CN" altLang="en-US" b="1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1C8EE-8A95-4F62-9086-E5E87378636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32656"/>
            <a:ext cx="8305800" cy="5715000"/>
          </a:xfrm>
        </p:spPr>
        <p:txBody>
          <a:bodyPr/>
          <a:lstStyle/>
          <a:p>
            <a:pPr marL="0" indent="0" algn="just">
              <a:buFontTx/>
              <a:buNone/>
            </a:pPr>
            <a:r>
              <a:rPr lang="zh-CN" altLang="en-US" b="1" dirty="0">
                <a:latin typeface="+mn-ea"/>
              </a:rPr>
              <a:t>在输出位图之前，经常需调用函数</a:t>
            </a:r>
            <a:r>
              <a:rPr lang="en-US" altLang="zh-CN" b="1" dirty="0" err="1">
                <a:latin typeface="+mn-ea"/>
              </a:rPr>
              <a:t>GetObject</a:t>
            </a:r>
            <a:r>
              <a:rPr lang="zh-CN" altLang="en-US" b="1" dirty="0">
                <a:latin typeface="+mn-ea"/>
              </a:rPr>
              <a:t>获取位图的尺寸：</a:t>
            </a:r>
          </a:p>
          <a:p>
            <a:pPr marL="0" indent="0" algn="just">
              <a:buFontTx/>
              <a:buNone/>
            </a:pPr>
            <a:r>
              <a:rPr lang="en-US" altLang="zh-CN" b="1" dirty="0" err="1" smtClean="0">
                <a:latin typeface="+mn-ea"/>
              </a:rPr>
              <a:t>GetObject</a:t>
            </a:r>
            <a:endParaRPr lang="en-US" altLang="zh-CN" b="1" dirty="0">
              <a:latin typeface="+mn-ea"/>
            </a:endParaRPr>
          </a:p>
          <a:p>
            <a:pPr algn="just">
              <a:buFontTx/>
              <a:buNone/>
            </a:pPr>
            <a:r>
              <a:rPr lang="en-US" altLang="zh-CN" b="1" dirty="0">
                <a:latin typeface="+mn-ea"/>
              </a:rPr>
              <a:t>(</a:t>
            </a:r>
            <a:r>
              <a:rPr lang="en-US" altLang="zh-CN" b="1" dirty="0" err="1">
                <a:latin typeface="+mn-ea"/>
              </a:rPr>
              <a:t>hBitmap</a:t>
            </a:r>
            <a:r>
              <a:rPr lang="en-US" altLang="zh-CN" b="1" dirty="0">
                <a:latin typeface="+mn-ea"/>
              </a:rPr>
              <a:t>,		</a:t>
            </a:r>
            <a:r>
              <a:rPr lang="en-US" altLang="zh-CN" b="1" dirty="0" smtClean="0">
                <a:latin typeface="+mn-ea"/>
              </a:rPr>
              <a:t>//</a:t>
            </a:r>
            <a:r>
              <a:rPr lang="zh-CN" altLang="en-US" b="1" dirty="0">
                <a:latin typeface="+mn-ea"/>
              </a:rPr>
              <a:t>为位图句柄</a:t>
            </a:r>
          </a:p>
          <a:p>
            <a:pPr algn="just">
              <a:buFontTx/>
              <a:buNone/>
            </a:pP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 err="1">
                <a:latin typeface="+mn-ea"/>
              </a:rPr>
              <a:t>sizeof</a:t>
            </a:r>
            <a:r>
              <a:rPr lang="en-US" altLang="zh-CN" b="1" dirty="0">
                <a:latin typeface="+mn-ea"/>
              </a:rPr>
              <a:t>(BITMAP),	//BITMAP</a:t>
            </a:r>
            <a:r>
              <a:rPr lang="zh-CN" altLang="en-US" b="1" dirty="0">
                <a:latin typeface="+mn-ea"/>
              </a:rPr>
              <a:t>结构的大小</a:t>
            </a:r>
          </a:p>
          <a:p>
            <a:pPr algn="just">
              <a:buFontTx/>
              <a:buNone/>
            </a:pPr>
            <a:r>
              <a:rPr lang="zh-CN" altLang="en-US" b="1" dirty="0">
                <a:latin typeface="+mn-ea"/>
              </a:rPr>
              <a:t> </a:t>
            </a:r>
            <a:r>
              <a:rPr lang="en-US" altLang="zh-CN" b="1" dirty="0">
                <a:latin typeface="+mn-ea"/>
              </a:rPr>
              <a:t>(LPVOID)&amp;</a:t>
            </a:r>
            <a:r>
              <a:rPr lang="en-US" altLang="zh-CN" b="1" dirty="0" err="1">
                <a:latin typeface="+mn-ea"/>
              </a:rPr>
              <a:t>bm</a:t>
            </a:r>
            <a:r>
              <a:rPr lang="en-US" altLang="zh-CN" b="1" dirty="0">
                <a:latin typeface="+mn-ea"/>
              </a:rPr>
              <a:t>		//BITMAP</a:t>
            </a:r>
            <a:r>
              <a:rPr lang="zh-CN" altLang="en-US" b="1" dirty="0">
                <a:latin typeface="+mn-ea"/>
              </a:rPr>
              <a:t>结构的地址</a:t>
            </a:r>
          </a:p>
          <a:p>
            <a:pPr algn="just">
              <a:buFontTx/>
              <a:buNone/>
            </a:pPr>
            <a:r>
              <a:rPr lang="en-US" altLang="zh-CN" b="1" dirty="0">
                <a:latin typeface="+mn-ea"/>
              </a:rPr>
              <a:t>)</a:t>
            </a:r>
          </a:p>
          <a:p>
            <a:pPr algn="just">
              <a:buFontTx/>
              <a:buNone/>
            </a:pPr>
            <a:endParaRPr lang="en-US" altLang="zh-CN" b="1" dirty="0">
              <a:latin typeface="+mn-ea"/>
            </a:endParaRPr>
          </a:p>
          <a:p>
            <a:pPr algn="just">
              <a:buFontTx/>
              <a:buNone/>
            </a:pPr>
            <a:r>
              <a:rPr lang="zh-CN" altLang="en-US" b="1" dirty="0">
                <a:latin typeface="+mn-ea"/>
              </a:rPr>
              <a:t>应用程序调用函数</a:t>
            </a:r>
            <a:r>
              <a:rPr lang="en-US" altLang="zh-CN" b="1" dirty="0" err="1">
                <a:latin typeface="+mn-ea"/>
              </a:rPr>
              <a:t>GetObject</a:t>
            </a:r>
            <a:r>
              <a:rPr lang="zh-CN" altLang="en-US" b="1" dirty="0">
                <a:latin typeface="+mn-ea"/>
              </a:rPr>
              <a:t>后，将指定位图的信息写入</a:t>
            </a:r>
            <a:r>
              <a:rPr lang="en-US" altLang="zh-CN" b="1" dirty="0">
                <a:latin typeface="+mn-ea"/>
              </a:rPr>
              <a:t>BITMAP</a:t>
            </a:r>
            <a:r>
              <a:rPr lang="zh-CN" altLang="en-US" b="1" dirty="0">
                <a:latin typeface="+mn-ea"/>
              </a:rPr>
              <a:t>结构中（结构见教材）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496" y="260648"/>
            <a:ext cx="9036496" cy="42484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zh-CN" sz="2400" b="1" dirty="0">
                <a:latin typeface="+mn-ea"/>
              </a:rPr>
              <a:t>如果要在输出时使图形的尺寸改变就可以使用输出函数</a:t>
            </a:r>
            <a:r>
              <a:rPr lang="en-US" altLang="zh-CN" sz="2400" b="1" dirty="0" err="1">
                <a:latin typeface="+mn-ea"/>
              </a:rPr>
              <a:t>StretchBlt</a:t>
            </a:r>
            <a:r>
              <a:rPr lang="zh-CN" altLang="zh-CN" sz="2400" b="1" dirty="0">
                <a:latin typeface="+mn-ea"/>
              </a:rPr>
              <a:t>输出位图，</a:t>
            </a:r>
            <a:r>
              <a:rPr lang="en-US" altLang="zh-CN" sz="2400" b="1" dirty="0" err="1">
                <a:latin typeface="+mn-ea"/>
              </a:rPr>
              <a:t>StretchBlt</a:t>
            </a:r>
            <a:r>
              <a:rPr lang="zh-CN" altLang="zh-CN" sz="2400" b="1" dirty="0">
                <a:latin typeface="+mn-ea"/>
              </a:rPr>
              <a:t>函数的原型如下：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BOOL </a:t>
            </a:r>
            <a:r>
              <a:rPr lang="en-US" altLang="zh-CN" sz="2400" b="1" dirty="0" err="1">
                <a:latin typeface="+mn-ea"/>
              </a:rPr>
              <a:t>StretchBlt</a:t>
            </a:r>
            <a:r>
              <a:rPr lang="en-US" altLang="zh-CN" sz="2400" b="1" dirty="0">
                <a:latin typeface="+mn-ea"/>
              </a:rPr>
              <a:t>(</a:t>
            </a:r>
            <a:endParaRPr lang="zh-CN" altLang="zh-CN" sz="2400" b="1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HDC </a:t>
            </a:r>
            <a:r>
              <a:rPr lang="en-US" altLang="zh-CN" sz="2400" b="1" dirty="0" err="1">
                <a:latin typeface="+mn-ea"/>
              </a:rPr>
              <a:t>hdcDest</a:t>
            </a:r>
            <a:r>
              <a:rPr lang="en-US" altLang="zh-CN" sz="2400" b="1" dirty="0">
                <a:latin typeface="+mn-ea"/>
              </a:rPr>
              <a:t>,				// </a:t>
            </a:r>
            <a:r>
              <a:rPr lang="zh-CN" altLang="zh-CN" sz="2400" b="1" dirty="0">
                <a:latin typeface="+mn-ea"/>
              </a:rPr>
              <a:t>目标</a:t>
            </a:r>
            <a:r>
              <a:rPr lang="en-US" altLang="zh-CN" sz="2400" b="1" dirty="0">
                <a:latin typeface="+mn-ea"/>
              </a:rPr>
              <a:t>DC</a:t>
            </a:r>
            <a:r>
              <a:rPr lang="zh-CN" altLang="zh-CN" sz="2400" b="1" dirty="0">
                <a:latin typeface="+mn-ea"/>
              </a:rPr>
              <a:t>的句柄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 smtClean="0">
                <a:latin typeface="+mn-ea"/>
              </a:rPr>
              <a:t>int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nXOriginDest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en-US" altLang="zh-CN" sz="2400" b="1" dirty="0" err="1">
                <a:latin typeface="+mn-ea"/>
              </a:rPr>
              <a:t>int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nYOriginDest</a:t>
            </a:r>
            <a:r>
              <a:rPr lang="en-US" altLang="zh-CN" sz="2400" b="1" dirty="0" smtClean="0">
                <a:latin typeface="+mn-ea"/>
              </a:rPr>
              <a:t>,// </a:t>
            </a:r>
            <a:r>
              <a:rPr lang="zh-CN" altLang="zh-CN" sz="2400" b="1" dirty="0">
                <a:latin typeface="+mn-ea"/>
              </a:rPr>
              <a:t>目标设备的基点坐标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 smtClean="0">
                <a:latin typeface="+mn-ea"/>
              </a:rPr>
              <a:t>int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nWidthDest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en-US" altLang="zh-CN" sz="2400" b="1" dirty="0" err="1">
                <a:latin typeface="+mn-ea"/>
              </a:rPr>
              <a:t>int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nHeightDest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// </a:t>
            </a:r>
            <a:r>
              <a:rPr lang="zh-CN" altLang="zh-CN" sz="2400" b="1" dirty="0" smtClean="0">
                <a:latin typeface="+mn-ea"/>
              </a:rPr>
              <a:t>目</a:t>
            </a:r>
            <a:r>
              <a:rPr lang="zh-CN" altLang="zh-CN" sz="2400" b="1" dirty="0">
                <a:latin typeface="+mn-ea"/>
              </a:rPr>
              <a:t>标设备的尺寸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HDC </a:t>
            </a:r>
            <a:r>
              <a:rPr lang="en-US" altLang="zh-CN" sz="2400" b="1" dirty="0" err="1">
                <a:latin typeface="+mn-ea"/>
              </a:rPr>
              <a:t>hdcSrc</a:t>
            </a:r>
            <a:r>
              <a:rPr lang="en-US" altLang="zh-CN" sz="2400" b="1" dirty="0">
                <a:latin typeface="+mn-ea"/>
              </a:rPr>
              <a:t>,       			</a:t>
            </a:r>
            <a:r>
              <a:rPr lang="en-US" altLang="zh-CN" sz="2400" b="1" dirty="0" smtClean="0">
                <a:latin typeface="+mn-ea"/>
              </a:rPr>
              <a:t>// </a:t>
            </a:r>
            <a:r>
              <a:rPr lang="zh-CN" altLang="zh-CN" sz="2400" b="1" dirty="0">
                <a:latin typeface="+mn-ea"/>
              </a:rPr>
              <a:t>源</a:t>
            </a:r>
            <a:r>
              <a:rPr lang="en-US" altLang="zh-CN" sz="2400" b="1" dirty="0">
                <a:latin typeface="+mn-ea"/>
              </a:rPr>
              <a:t>DC</a:t>
            </a:r>
            <a:r>
              <a:rPr lang="zh-CN" altLang="zh-CN" sz="2400" b="1" dirty="0">
                <a:latin typeface="+mn-ea"/>
              </a:rPr>
              <a:t>的句柄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 smtClean="0">
                <a:latin typeface="+mn-ea"/>
              </a:rPr>
              <a:t>int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nXOriginSrc</a:t>
            </a:r>
            <a:r>
              <a:rPr lang="en-US" altLang="zh-CN" sz="2400" b="1" dirty="0">
                <a:latin typeface="+mn-ea"/>
              </a:rPr>
              <a:t>, </a:t>
            </a:r>
            <a:r>
              <a:rPr lang="en-US" altLang="zh-CN" sz="2400" b="1" dirty="0" err="1">
                <a:latin typeface="+mn-ea"/>
              </a:rPr>
              <a:t>int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>
                <a:latin typeface="+mn-ea"/>
              </a:rPr>
              <a:t>nYOriginSrc</a:t>
            </a:r>
            <a:r>
              <a:rPr lang="en-US" altLang="zh-CN" sz="2400" b="1" dirty="0">
                <a:latin typeface="+mn-ea"/>
              </a:rPr>
              <a:t>,	</a:t>
            </a:r>
            <a:r>
              <a:rPr lang="en-US" altLang="zh-CN" sz="2400" b="1" dirty="0" smtClean="0">
                <a:latin typeface="+mn-ea"/>
              </a:rPr>
              <a:t>// </a:t>
            </a:r>
            <a:r>
              <a:rPr lang="zh-CN" altLang="zh-CN" sz="2400" b="1" dirty="0" smtClean="0">
                <a:latin typeface="+mn-ea"/>
              </a:rPr>
              <a:t>源</a:t>
            </a:r>
            <a:r>
              <a:rPr lang="zh-CN" altLang="zh-CN" sz="2400" b="1" dirty="0">
                <a:latin typeface="+mn-ea"/>
              </a:rPr>
              <a:t>设备的基点坐标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err="1" smtClean="0">
                <a:solidFill>
                  <a:srgbClr val="66FFFF"/>
                </a:solidFill>
                <a:latin typeface="+mn-ea"/>
              </a:rPr>
              <a:t>int</a:t>
            </a:r>
            <a:r>
              <a:rPr lang="en-US" altLang="zh-CN" sz="2400" b="1" dirty="0" smtClean="0">
                <a:solidFill>
                  <a:srgbClr val="66FFFF"/>
                </a:solidFill>
                <a:latin typeface="+mn-ea"/>
              </a:rPr>
              <a:t> </a:t>
            </a:r>
            <a:r>
              <a:rPr lang="en-US" altLang="zh-CN" sz="2400" b="1" dirty="0" err="1">
                <a:solidFill>
                  <a:srgbClr val="66FFFF"/>
                </a:solidFill>
                <a:latin typeface="+mn-ea"/>
              </a:rPr>
              <a:t>nWidthSrc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, </a:t>
            </a:r>
            <a:r>
              <a:rPr lang="en-US" altLang="zh-CN" sz="2400" b="1" dirty="0" err="1">
                <a:solidFill>
                  <a:srgbClr val="66FFFF"/>
                </a:solidFill>
                <a:latin typeface="+mn-ea"/>
              </a:rPr>
              <a:t>int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 </a:t>
            </a:r>
            <a:r>
              <a:rPr lang="en-US" altLang="zh-CN" sz="2400" b="1" dirty="0" err="1">
                <a:solidFill>
                  <a:srgbClr val="66FFFF"/>
                </a:solidFill>
                <a:latin typeface="+mn-ea"/>
              </a:rPr>
              <a:t>nHeightSrc</a:t>
            </a:r>
            <a:r>
              <a:rPr lang="en-US" altLang="zh-CN" sz="2400" b="1" dirty="0" smtClean="0">
                <a:solidFill>
                  <a:srgbClr val="66FFFF"/>
                </a:solidFill>
                <a:latin typeface="+mn-ea"/>
              </a:rPr>
              <a:t>,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	</a:t>
            </a:r>
            <a:r>
              <a:rPr lang="en-US" altLang="zh-CN" sz="2400" b="1" dirty="0" smtClean="0">
                <a:solidFill>
                  <a:srgbClr val="66FFFF"/>
                </a:solidFill>
                <a:latin typeface="+mn-ea"/>
              </a:rPr>
              <a:t>// </a:t>
            </a:r>
            <a:r>
              <a:rPr lang="zh-CN" altLang="zh-CN" sz="2400" b="1" dirty="0" smtClean="0">
                <a:solidFill>
                  <a:srgbClr val="66FFFF"/>
                </a:solidFill>
                <a:latin typeface="+mn-ea"/>
              </a:rPr>
              <a:t>源</a:t>
            </a:r>
            <a:r>
              <a:rPr lang="zh-CN" altLang="zh-CN" sz="2400" b="1" dirty="0">
                <a:solidFill>
                  <a:srgbClr val="66FFFF"/>
                </a:solidFill>
                <a:latin typeface="+mn-ea"/>
              </a:rPr>
              <a:t>设备的尺寸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DWORD </a:t>
            </a:r>
            <a:r>
              <a:rPr lang="en-US" altLang="zh-CN" sz="2400" b="1" dirty="0" err="1">
                <a:latin typeface="+mn-ea"/>
              </a:rPr>
              <a:t>dwRop</a:t>
            </a:r>
            <a:r>
              <a:rPr lang="en-US" altLang="zh-CN" sz="2400" b="1" dirty="0">
                <a:latin typeface="+mn-ea"/>
              </a:rPr>
              <a:t>   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>
                <a:latin typeface="+mn-ea"/>
              </a:rPr>
              <a:t>				</a:t>
            </a:r>
            <a:r>
              <a:rPr lang="en-US" altLang="zh-CN" sz="2400" b="1" dirty="0" smtClean="0">
                <a:latin typeface="+mn-ea"/>
              </a:rPr>
              <a:t>// </a:t>
            </a:r>
            <a:r>
              <a:rPr lang="zh-CN" altLang="zh-CN" sz="2400" b="1" dirty="0" smtClean="0">
                <a:latin typeface="+mn-ea"/>
              </a:rPr>
              <a:t>标</a:t>
            </a:r>
            <a:r>
              <a:rPr lang="zh-CN" altLang="zh-CN" sz="2400" b="1" dirty="0">
                <a:latin typeface="+mn-ea"/>
              </a:rPr>
              <a:t>识位图显示方</a:t>
            </a:r>
            <a:r>
              <a:rPr lang="zh-CN" altLang="zh-CN" sz="2400" b="1" dirty="0" smtClean="0">
                <a:latin typeface="+mn-ea"/>
              </a:rPr>
              <a:t>式</a:t>
            </a:r>
            <a:endParaRPr lang="zh-CN" altLang="zh-CN" sz="2400" b="1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);</a:t>
            </a:r>
            <a:endParaRPr lang="zh-CN" altLang="zh-CN" sz="2400" b="1" dirty="0">
              <a:latin typeface="+mn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	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 bwMode="auto">
          <a:xfrm>
            <a:off x="827584" y="4221088"/>
            <a:ext cx="2016224" cy="1656185"/>
          </a:xfrm>
          <a:prstGeom prst="wedgeRoundRectCallout">
            <a:avLst>
              <a:gd name="adj1" fmla="val 79491"/>
              <a:gd name="adj2" fmla="val -87240"/>
              <a:gd name="adj3" fmla="val 16667"/>
            </a:avLst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 smtClean="0">
                <a:solidFill>
                  <a:srgbClr val="66FFFF"/>
                </a:solidFill>
                <a:latin typeface="+mn-ea"/>
              </a:rPr>
              <a:t>StretchBlt</a:t>
            </a:r>
            <a:r>
              <a:rPr lang="zh-CN" altLang="zh-CN" b="1" dirty="0">
                <a:solidFill>
                  <a:srgbClr val="66FFFF"/>
                </a:solidFill>
                <a:latin typeface="+mn-ea"/>
              </a:rPr>
              <a:t>比</a:t>
            </a:r>
            <a:r>
              <a:rPr lang="en-US" altLang="zh-CN" b="1" dirty="0" err="1" smtClean="0">
                <a:solidFill>
                  <a:srgbClr val="66FFFF"/>
                </a:solidFill>
                <a:latin typeface="+mn-ea"/>
              </a:rPr>
              <a:t>BitBlt</a:t>
            </a:r>
            <a:r>
              <a:rPr lang="zh-CN" altLang="zh-CN" b="1" dirty="0" smtClean="0">
                <a:solidFill>
                  <a:srgbClr val="66FFFF"/>
                </a:solidFill>
                <a:latin typeface="+mn-ea"/>
              </a:rPr>
              <a:t>多</a:t>
            </a:r>
            <a:r>
              <a:rPr lang="zh-CN" altLang="zh-CN" b="1" dirty="0">
                <a:solidFill>
                  <a:srgbClr val="66FFFF"/>
                </a:solidFill>
                <a:latin typeface="+mn-ea"/>
              </a:rPr>
              <a:t>了一个源设</a:t>
            </a:r>
            <a:r>
              <a:rPr lang="zh-CN" altLang="zh-CN" b="1" dirty="0" smtClean="0">
                <a:solidFill>
                  <a:srgbClr val="66FFFF"/>
                </a:solidFill>
                <a:latin typeface="+mn-ea"/>
              </a:rPr>
              <a:t>备的</a:t>
            </a:r>
            <a:r>
              <a:rPr lang="zh-CN" altLang="zh-CN" b="1" dirty="0">
                <a:solidFill>
                  <a:srgbClr val="66FFFF"/>
                </a:solidFill>
                <a:latin typeface="+mn-ea"/>
              </a:rPr>
              <a:t>尺寸</a:t>
            </a:r>
            <a:r>
              <a:rPr lang="zh-CN" altLang="zh-CN" b="1" dirty="0" smtClean="0">
                <a:solidFill>
                  <a:srgbClr val="66FFFF"/>
                </a:solidFill>
                <a:latin typeface="+mn-ea"/>
              </a:rPr>
              <a:t>。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66FFFF"/>
              </a:solidFill>
              <a:effectLst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4941881" y="4172744"/>
            <a:ext cx="3528392" cy="2075656"/>
          </a:xfrm>
          <a:prstGeom prst="wedgeRoundRectCallout">
            <a:avLst>
              <a:gd name="adj1" fmla="val -66381"/>
              <a:gd name="adj2" fmla="val -7900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zh-CN" b="1" dirty="0" smtClean="0">
                <a:solidFill>
                  <a:srgbClr val="FF0000"/>
                </a:solidFill>
                <a:latin typeface="+mn-ea"/>
              </a:rPr>
              <a:t>源</a:t>
            </a: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设备的尺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</a:rPr>
              <a:t>寸是</a:t>
            </a:r>
            <a:r>
              <a:rPr lang="en-US" altLang="zh-CN" b="1" dirty="0" err="1" smtClean="0">
                <a:solidFill>
                  <a:srgbClr val="FF0000"/>
                </a:solidFill>
                <a:latin typeface="+mn-ea"/>
              </a:rPr>
              <a:t>BitBlt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</a:rPr>
              <a:t>中</a:t>
            </a: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的目标设备的尺寸，而目标设备的尺</a:t>
            </a:r>
            <a:r>
              <a:rPr lang="zh-CN" altLang="zh-CN" b="1" dirty="0" smtClean="0">
                <a:solidFill>
                  <a:srgbClr val="FF0000"/>
                </a:solidFill>
                <a:latin typeface="+mn-ea"/>
              </a:rPr>
              <a:t>寸是</a:t>
            </a:r>
            <a:r>
              <a:rPr lang="zh-CN" altLang="zh-CN" b="1" dirty="0">
                <a:solidFill>
                  <a:srgbClr val="FF0000"/>
                </a:solidFill>
                <a:latin typeface="+mn-ea"/>
              </a:rPr>
              <a:t>实际输出设备上想显示的尺寸。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0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E21A-F9C0-4E4F-BCA3-642B9BF3E9E6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0508" y="239658"/>
            <a:ext cx="7772400" cy="685800"/>
          </a:xfrm>
        </p:spPr>
        <p:txBody>
          <a:bodyPr/>
          <a:lstStyle/>
          <a:p>
            <a:r>
              <a:rPr lang="en-US" altLang="zh-CN" b="1" dirty="0" smtClean="0"/>
              <a:t>6.2.3 </a:t>
            </a:r>
            <a:r>
              <a:rPr lang="zh-CN" altLang="en-US" b="1" dirty="0">
                <a:latin typeface="宋体" panose="02010600030101010101" pitchFamily="2" charset="-122"/>
              </a:rPr>
              <a:t>位图操作实例</a:t>
            </a:r>
            <a:r>
              <a:rPr lang="zh-CN" altLang="en-US" b="1" dirty="0"/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12" y="925458"/>
            <a:ext cx="8928992" cy="2863582"/>
          </a:xfrm>
        </p:spPr>
        <p:txBody>
          <a:bodyPr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altLang="zh-CN" sz="2800" b="1" dirty="0">
                <a:latin typeface="+mn-ea"/>
              </a:rPr>
              <a:t>【</a:t>
            </a:r>
            <a:r>
              <a:rPr lang="zh-CN" altLang="en-US" sz="2800" b="1" dirty="0" smtClean="0">
                <a:latin typeface="+mn-ea"/>
              </a:rPr>
              <a:t>例</a:t>
            </a:r>
            <a:r>
              <a:rPr lang="en-US" altLang="zh-CN" sz="2800" b="1" dirty="0" smtClean="0">
                <a:latin typeface="+mn-ea"/>
              </a:rPr>
              <a:t>6-2】</a:t>
            </a:r>
            <a:r>
              <a:rPr lang="zh-CN" altLang="zh-CN" sz="2800" b="1" dirty="0">
                <a:latin typeface="+mn-ea"/>
              </a:rPr>
              <a:t>在窗口中央加载一幅坦克图片的位图，位图尺寸为窗口面积的四分之一，当单击鼠标左键或键盘上的向上箭头时，位图向上移动，当移动到窗口的上边界时，窗口显示“不能再向上移动了”字样，当单击鼠标右键或键盘上的向下箭头时，位图向下移动，当到达窗口的下边界时</a:t>
            </a:r>
            <a:r>
              <a:rPr lang="zh-CN" altLang="zh-CN" sz="2800" b="1" dirty="0" smtClean="0">
                <a:latin typeface="+mn-ea"/>
              </a:rPr>
              <a:t>，显</a:t>
            </a:r>
            <a:r>
              <a:rPr lang="zh-CN" altLang="zh-CN" sz="2800" b="1" dirty="0">
                <a:latin typeface="+mn-ea"/>
              </a:rPr>
              <a:t>示“不能再向下移动了”字样。</a:t>
            </a:r>
            <a:r>
              <a:rPr lang="zh-CN" altLang="en-US" sz="2800" b="1" dirty="0" smtClean="0">
                <a:latin typeface="+mn-ea"/>
              </a:rPr>
              <a:t> 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ct val="75000"/>
              </a:lnSpc>
              <a:buFontTx/>
              <a:buNone/>
            </a:pPr>
            <a:endParaRPr lang="en-US" altLang="zh-CN" sz="2800" b="1" dirty="0">
              <a:latin typeface="Arial Narrow" panose="020B0606020202030204" pitchFamily="34" charset="0"/>
            </a:endParaRPr>
          </a:p>
          <a:p>
            <a:pPr>
              <a:lnSpc>
                <a:spcPct val="75000"/>
              </a:lnSpc>
              <a:buFontTx/>
              <a:buNone/>
            </a:pPr>
            <a:endParaRPr lang="zh-CN" altLang="en-US" sz="2800" b="1" dirty="0">
              <a:latin typeface="Arial Narrow" panose="020B0606020202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925" y="3979164"/>
            <a:ext cx="3097948" cy="20140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3902" y="4221088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b="1" dirty="0" smtClean="0">
                <a:solidFill>
                  <a:srgbClr val="66FFFF"/>
                </a:solidFill>
                <a:latin typeface="+mn-ea"/>
                <a:ea typeface="+mn-ea"/>
              </a:rPr>
              <a:t>资</a:t>
            </a:r>
            <a:r>
              <a:rPr lang="zh-CN" altLang="zh-CN" b="1" dirty="0">
                <a:solidFill>
                  <a:srgbClr val="66FFFF"/>
                </a:solidFill>
                <a:latin typeface="+mn-ea"/>
                <a:ea typeface="+mn-ea"/>
              </a:rPr>
              <a:t>源文件</a:t>
            </a:r>
            <a:r>
              <a:rPr lang="en-US" altLang="zh-CN" b="1" dirty="0">
                <a:solidFill>
                  <a:srgbClr val="66FFFF"/>
                </a:solidFill>
                <a:latin typeface="+mn-ea"/>
                <a:ea typeface="+mn-ea"/>
              </a:rPr>
              <a:t>(6_2.rc</a:t>
            </a:r>
            <a:r>
              <a:rPr lang="en-US" altLang="zh-CN" b="1" dirty="0" smtClean="0">
                <a:solidFill>
                  <a:srgbClr val="66FFFF"/>
                </a:solidFill>
                <a:latin typeface="+mn-ea"/>
                <a:ea typeface="+mn-ea"/>
              </a:rPr>
              <a:t>)</a:t>
            </a:r>
            <a:r>
              <a:rPr lang="en-US" altLang="zh-CN" b="1" dirty="0">
                <a:solidFill>
                  <a:srgbClr val="66FFFF"/>
                </a:solidFill>
                <a:latin typeface="+mn-ea"/>
                <a:ea typeface="+mn-ea"/>
              </a:rPr>
              <a:t> </a:t>
            </a:r>
            <a:r>
              <a:rPr lang="zh-CN" altLang="zh-CN" b="1" dirty="0">
                <a:solidFill>
                  <a:srgbClr val="66FFFF"/>
                </a:solidFill>
                <a:latin typeface="+mn-ea"/>
                <a:ea typeface="+mn-ea"/>
              </a:rPr>
              <a:t>如下</a:t>
            </a:r>
            <a:r>
              <a:rPr lang="zh-CN" altLang="zh-CN" b="1" dirty="0" smtClean="0">
                <a:solidFill>
                  <a:srgbClr val="66FFFF"/>
                </a:solidFill>
                <a:latin typeface="+mn-ea"/>
                <a:ea typeface="+mn-ea"/>
              </a:rPr>
              <a:t>：</a:t>
            </a:r>
            <a:endParaRPr lang="en-US" altLang="zh-CN" b="1" dirty="0" smtClean="0">
              <a:solidFill>
                <a:srgbClr val="66FFFF"/>
              </a:solidFill>
              <a:latin typeface="+mn-ea"/>
              <a:ea typeface="+mn-ea"/>
            </a:endParaRPr>
          </a:p>
          <a:p>
            <a:pPr algn="just">
              <a:spcAft>
                <a:spcPts val="0"/>
              </a:spcAft>
            </a:pPr>
            <a:r>
              <a:rPr lang="en-US" altLang="zh-CN" b="1" dirty="0" smtClean="0">
                <a:solidFill>
                  <a:srgbClr val="66FFFF"/>
                </a:solidFill>
                <a:latin typeface="+mn-ea"/>
                <a:ea typeface="+mn-ea"/>
              </a:rPr>
              <a:t>Pic6 </a:t>
            </a:r>
            <a:r>
              <a:rPr lang="en-US" altLang="zh-CN" b="1" smtClean="0">
                <a:solidFill>
                  <a:srgbClr val="66FFFF"/>
                </a:solidFill>
                <a:latin typeface="+mn-ea"/>
                <a:ea typeface="+mn-ea"/>
              </a:rPr>
              <a:t>BITMAP e:\6_2\pic6_2.bmp</a:t>
            </a:r>
            <a:endParaRPr lang="en-US" altLang="zh-CN" b="1" dirty="0" smtClean="0">
              <a:solidFill>
                <a:srgbClr val="66FFFF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784976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66FFFF"/>
                </a:solidFill>
              </a:rPr>
              <a:t>(1) </a:t>
            </a:r>
            <a:r>
              <a:rPr lang="zh-CN" altLang="zh-CN" sz="2800" b="1" dirty="0"/>
              <a:t>因为要求窗口面积为位图的</a:t>
            </a:r>
            <a:r>
              <a:rPr lang="en-US" altLang="zh-CN" sz="2800" b="1" dirty="0"/>
              <a:t>4</a:t>
            </a:r>
            <a:r>
              <a:rPr lang="zh-CN" altLang="zh-CN" sz="2800" b="1" dirty="0"/>
              <a:t>倍，所以定义变量</a:t>
            </a:r>
            <a:r>
              <a:rPr lang="en-US" altLang="zh-CN" sz="2800" b="1" dirty="0" err="1"/>
              <a:t>iWindowWidth,iWindowHeight</a:t>
            </a:r>
            <a:r>
              <a:rPr lang="zh-CN" altLang="zh-CN" sz="2800" b="1" dirty="0"/>
              <a:t>来表示窗口的宽度和高度，在</a:t>
            </a:r>
            <a:r>
              <a:rPr lang="en-US" altLang="zh-CN" sz="2800" b="1" dirty="0" err="1"/>
              <a:t>WinMain</a:t>
            </a:r>
            <a:r>
              <a:rPr lang="zh-CN" altLang="zh-CN" sz="2800" b="1" dirty="0"/>
              <a:t>函数的开始加入代码：</a:t>
            </a:r>
          </a:p>
          <a:p>
            <a:pPr marL="0" indent="0">
              <a:buNone/>
            </a:pPr>
            <a:r>
              <a:rPr lang="en-US" altLang="zh-CN" sz="2800" b="1" dirty="0" err="1" smtClean="0"/>
              <a:t>hBm</a:t>
            </a:r>
            <a:r>
              <a:rPr lang="en-US" altLang="zh-CN" sz="2800" b="1" dirty="0" smtClean="0"/>
              <a:t>=</a:t>
            </a:r>
            <a:r>
              <a:rPr lang="en-US" altLang="zh-CN" sz="2800" b="1" dirty="0" err="1" smtClean="0"/>
              <a:t>LoadBitmap</a:t>
            </a:r>
            <a:r>
              <a:rPr lang="en-US" altLang="zh-CN" sz="2800" b="1" dirty="0" smtClean="0"/>
              <a:t>(hInstance</a:t>
            </a:r>
            <a:r>
              <a:rPr lang="en-US" altLang="zh-CN" sz="2800" b="1" dirty="0"/>
              <a:t>,"pic6_2");	</a:t>
            </a:r>
            <a:r>
              <a:rPr lang="en-US" altLang="zh-CN" sz="2800" b="1" dirty="0" smtClean="0"/>
              <a:t>//</a:t>
            </a:r>
            <a:r>
              <a:rPr lang="zh-CN" altLang="zh-CN" sz="2800" b="1" dirty="0"/>
              <a:t>加载位图</a:t>
            </a:r>
          </a:p>
          <a:p>
            <a:pPr marL="0" indent="0">
              <a:buNone/>
            </a:pPr>
            <a:r>
              <a:rPr lang="en-US" altLang="zh-CN" sz="2800" b="1" dirty="0" err="1" smtClean="0"/>
              <a:t>GetObject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hBm,sizeof</a:t>
            </a:r>
            <a:r>
              <a:rPr lang="en-US" altLang="zh-CN" sz="2800" b="1" dirty="0" smtClean="0"/>
              <a:t>(BITMAP</a:t>
            </a:r>
            <a:r>
              <a:rPr lang="en-US" altLang="zh-CN" sz="2800" b="1" dirty="0"/>
              <a:t>),(LPVOID)&amp;</a:t>
            </a:r>
            <a:r>
              <a:rPr lang="en-US" altLang="zh-CN" sz="2800" b="1" dirty="0" err="1"/>
              <a:t>bm</a:t>
            </a:r>
            <a:r>
              <a:rPr lang="en-US" altLang="zh-CN" sz="2800" b="1" dirty="0" smtClean="0"/>
              <a:t>);</a:t>
            </a:r>
          </a:p>
          <a:p>
            <a:pPr marL="0" indent="0">
              <a:buNone/>
            </a:pPr>
            <a:r>
              <a:rPr lang="en-US" altLang="zh-CN" sz="2800" b="1" dirty="0" smtClean="0"/>
              <a:t>			</a:t>
            </a:r>
            <a:r>
              <a:rPr lang="en-US" altLang="zh-CN" sz="2800" b="1" dirty="0"/>
              <a:t>			//</a:t>
            </a:r>
            <a:r>
              <a:rPr lang="zh-CN" altLang="zh-CN" sz="2800" b="1" dirty="0"/>
              <a:t>获得位图信息</a:t>
            </a:r>
          </a:p>
          <a:p>
            <a:pPr marL="0" indent="0">
              <a:buNone/>
            </a:pPr>
            <a:r>
              <a:rPr lang="en-US" altLang="zh-CN" sz="2800" b="1" dirty="0" err="1" smtClean="0"/>
              <a:t>iWindowWidth</a:t>
            </a:r>
            <a:r>
              <a:rPr lang="en-US" altLang="zh-CN" sz="2800" b="1" dirty="0" smtClean="0"/>
              <a:t>=2*</a:t>
            </a:r>
            <a:r>
              <a:rPr lang="en-US" altLang="zh-CN" sz="2800" b="1" dirty="0" err="1" smtClean="0"/>
              <a:t>bm.bmWidth</a:t>
            </a:r>
            <a:r>
              <a:rPr lang="en-US" altLang="zh-CN" sz="2800" b="1" dirty="0" smtClean="0"/>
              <a:t>;</a:t>
            </a:r>
            <a:r>
              <a:rPr lang="en-US" altLang="zh-CN" sz="2800" b="1" dirty="0"/>
              <a:t>	//</a:t>
            </a:r>
            <a:r>
              <a:rPr lang="zh-CN" altLang="zh-CN" sz="2800" b="1" dirty="0"/>
              <a:t>得到窗口的宽度</a:t>
            </a:r>
          </a:p>
          <a:p>
            <a:pPr marL="0" indent="0">
              <a:buNone/>
            </a:pPr>
            <a:r>
              <a:rPr lang="en-US" altLang="zh-CN" sz="2800" b="1" dirty="0" err="1" smtClean="0"/>
              <a:t>iWindowHeight</a:t>
            </a:r>
            <a:r>
              <a:rPr lang="en-US" altLang="zh-CN" sz="2800" b="1" dirty="0" smtClean="0"/>
              <a:t>=2*</a:t>
            </a:r>
            <a:r>
              <a:rPr lang="en-US" altLang="zh-CN" sz="2800" b="1" dirty="0" err="1" smtClean="0"/>
              <a:t>bm.bmHeight</a:t>
            </a:r>
            <a:r>
              <a:rPr lang="en-US" altLang="zh-CN" sz="2800" b="1" dirty="0" smtClean="0"/>
              <a:t>;</a:t>
            </a:r>
            <a:r>
              <a:rPr lang="en-US" altLang="zh-CN" sz="2800" b="1" dirty="0"/>
              <a:t>	//</a:t>
            </a:r>
            <a:r>
              <a:rPr lang="zh-CN" altLang="zh-CN" sz="2800" b="1" dirty="0"/>
              <a:t>得到窗口的高度</a:t>
            </a:r>
          </a:p>
          <a:p>
            <a:pPr marL="0" indent="0">
              <a:buNone/>
            </a:pPr>
            <a:endParaRPr lang="zh-CN" alt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029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44624"/>
            <a:ext cx="8856984" cy="26642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(2</a:t>
            </a:r>
            <a:r>
              <a:rPr lang="en-US" altLang="zh-CN" sz="2400" b="1" dirty="0" smtClean="0">
                <a:solidFill>
                  <a:srgbClr val="66FFFF"/>
                </a:solidFill>
                <a:latin typeface="+mn-ea"/>
              </a:rPr>
              <a:t>)</a:t>
            </a:r>
            <a:r>
              <a:rPr lang="zh-CN" altLang="zh-CN" sz="2400" b="1" dirty="0" smtClean="0">
                <a:latin typeface="+mn-ea"/>
              </a:rPr>
              <a:t>定</a:t>
            </a:r>
            <a:r>
              <a:rPr lang="zh-CN" altLang="zh-CN" sz="2400" b="1" dirty="0">
                <a:latin typeface="+mn-ea"/>
              </a:rPr>
              <a:t>义全局变量</a:t>
            </a:r>
            <a:r>
              <a:rPr lang="en-US" altLang="zh-CN" sz="2400" b="1" dirty="0" err="1">
                <a:latin typeface="+mn-ea"/>
              </a:rPr>
              <a:t>iY</a:t>
            </a:r>
            <a:r>
              <a:rPr lang="zh-CN" altLang="zh-CN" sz="2400" b="1" dirty="0">
                <a:latin typeface="+mn-ea"/>
              </a:rPr>
              <a:t>记录位图左上角在窗口中的纵坐标</a:t>
            </a:r>
            <a:r>
              <a:rPr lang="zh-CN" altLang="zh-CN" sz="2400" b="1" dirty="0" smtClean="0">
                <a:latin typeface="+mn-ea"/>
              </a:rPr>
              <a:t>。单</a:t>
            </a:r>
            <a:r>
              <a:rPr lang="zh-CN" altLang="zh-CN" sz="2400" b="1" dirty="0">
                <a:latin typeface="+mn-ea"/>
              </a:rPr>
              <a:t>击鼠标左</a:t>
            </a:r>
            <a:r>
              <a:rPr lang="zh-CN" altLang="zh-CN" sz="2400" b="1" dirty="0" smtClean="0">
                <a:latin typeface="+mn-ea"/>
              </a:rPr>
              <a:t>键，</a:t>
            </a:r>
            <a:r>
              <a:rPr lang="zh-CN" altLang="zh-CN" sz="2400" b="1" dirty="0">
                <a:latin typeface="+mn-ea"/>
              </a:rPr>
              <a:t>系统发送</a:t>
            </a:r>
            <a:r>
              <a:rPr lang="en-US" altLang="zh-CN" sz="2400" b="1" dirty="0">
                <a:latin typeface="+mn-ea"/>
              </a:rPr>
              <a:t>WM_LBUTTONDOWN</a:t>
            </a:r>
            <a:r>
              <a:rPr lang="zh-CN" altLang="zh-CN" sz="2400" b="1" dirty="0">
                <a:latin typeface="+mn-ea"/>
              </a:rPr>
              <a:t>消息</a:t>
            </a:r>
            <a:r>
              <a:rPr lang="zh-CN" altLang="zh-CN" sz="2400" b="1" dirty="0" smtClean="0">
                <a:latin typeface="+mn-ea"/>
              </a:rPr>
              <a:t>，消</a:t>
            </a:r>
            <a:r>
              <a:rPr lang="zh-CN" altLang="zh-CN" sz="2400" b="1" dirty="0">
                <a:latin typeface="+mn-ea"/>
              </a:rPr>
              <a:t>息处</a:t>
            </a:r>
            <a:r>
              <a:rPr lang="zh-CN" altLang="zh-CN" sz="2400" b="1" dirty="0" smtClean="0">
                <a:latin typeface="+mn-ea"/>
              </a:rPr>
              <a:t>理代</a:t>
            </a:r>
            <a:r>
              <a:rPr lang="zh-CN" altLang="zh-CN" sz="2400" b="1" dirty="0">
                <a:latin typeface="+mn-ea"/>
              </a:rPr>
              <a:t>码：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err="1" smtClean="0">
                <a:latin typeface="+mn-ea"/>
              </a:rPr>
              <a:t>iY</a:t>
            </a:r>
            <a:r>
              <a:rPr lang="en-US" altLang="zh-CN" sz="2400" b="1" dirty="0" smtClean="0">
                <a:latin typeface="+mn-ea"/>
              </a:rPr>
              <a:t>=iY-10</a:t>
            </a:r>
            <a:r>
              <a:rPr lang="en-US" altLang="zh-CN" sz="2400" b="1" dirty="0">
                <a:latin typeface="+mn-ea"/>
              </a:rPr>
              <a:t>;				</a:t>
            </a:r>
            <a:r>
              <a:rPr lang="en-US" altLang="zh-CN" sz="2400" b="1" dirty="0" smtClean="0">
                <a:latin typeface="+mn-ea"/>
              </a:rPr>
              <a:t>	//</a:t>
            </a:r>
            <a:r>
              <a:rPr lang="zh-CN" altLang="zh-CN" sz="2400" b="1" dirty="0">
                <a:latin typeface="+mn-ea"/>
              </a:rPr>
              <a:t>位图高度</a:t>
            </a:r>
            <a:r>
              <a:rPr lang="en-US" altLang="zh-CN" sz="2400" b="1" dirty="0">
                <a:latin typeface="+mn-ea"/>
              </a:rPr>
              <a:t>-10</a:t>
            </a:r>
            <a:endParaRPr lang="zh-CN" altLang="zh-CN" sz="24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err="1" smtClean="0">
                <a:latin typeface="+mn-ea"/>
              </a:rPr>
              <a:t>InvalidateRect</a:t>
            </a:r>
            <a:r>
              <a:rPr lang="en-US" altLang="zh-CN" sz="2400" b="1" dirty="0" smtClean="0">
                <a:latin typeface="+mn-ea"/>
              </a:rPr>
              <a:t>(hWnd,NULL,1);</a:t>
            </a:r>
            <a:r>
              <a:rPr lang="en-US" altLang="zh-CN" sz="2400" b="1" dirty="0">
                <a:latin typeface="+mn-ea"/>
              </a:rPr>
              <a:t>	//</a:t>
            </a:r>
            <a:r>
              <a:rPr lang="zh-CN" altLang="zh-CN" sz="2400" b="1" dirty="0">
                <a:latin typeface="+mn-ea"/>
              </a:rPr>
              <a:t>刷新用户区</a:t>
            </a: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  </a:t>
            </a:r>
            <a:r>
              <a:rPr lang="zh-CN" altLang="zh-CN" sz="2400" b="1" dirty="0" smtClean="0">
                <a:latin typeface="+mn-ea"/>
              </a:rPr>
              <a:t>将</a:t>
            </a:r>
            <a:r>
              <a:rPr lang="en-US" altLang="zh-CN" sz="2400" b="1" dirty="0" err="1">
                <a:latin typeface="+mn-ea"/>
              </a:rPr>
              <a:t>iY</a:t>
            </a:r>
            <a:r>
              <a:rPr lang="zh-CN" altLang="zh-CN" sz="2400" b="1" dirty="0">
                <a:latin typeface="+mn-ea"/>
              </a:rPr>
              <a:t>减</a:t>
            </a:r>
            <a:r>
              <a:rPr lang="en-US" altLang="zh-CN" sz="2400" b="1" dirty="0">
                <a:latin typeface="+mn-ea"/>
              </a:rPr>
              <a:t>10</a:t>
            </a:r>
            <a:r>
              <a:rPr lang="zh-CN" altLang="zh-CN" sz="2400" b="1" dirty="0">
                <a:latin typeface="+mn-ea"/>
              </a:rPr>
              <a:t>，同时调用函数</a:t>
            </a:r>
            <a:r>
              <a:rPr lang="en-US" altLang="zh-CN" sz="2400" b="1" dirty="0" err="1">
                <a:latin typeface="+mn-ea"/>
              </a:rPr>
              <a:t>InvalidateRect</a:t>
            </a:r>
            <a:r>
              <a:rPr lang="en-US" altLang="zh-CN" sz="2400" b="1" dirty="0">
                <a:latin typeface="+mn-ea"/>
              </a:rPr>
              <a:t>()</a:t>
            </a:r>
            <a:r>
              <a:rPr lang="zh-CN" altLang="zh-CN" sz="2400" b="1" dirty="0">
                <a:latin typeface="+mn-ea"/>
              </a:rPr>
              <a:t>刷新用户区，发送</a:t>
            </a:r>
            <a:r>
              <a:rPr lang="en-US" altLang="zh-CN" sz="2400" b="1" dirty="0">
                <a:latin typeface="+mn-ea"/>
              </a:rPr>
              <a:t>WM_PAINT</a:t>
            </a:r>
            <a:r>
              <a:rPr lang="zh-CN" altLang="zh-CN" sz="2400" b="1" dirty="0">
                <a:latin typeface="+mn-ea"/>
              </a:rPr>
              <a:t>消息；同</a:t>
            </a:r>
            <a:r>
              <a:rPr lang="zh-CN" altLang="zh-CN" sz="2400" b="1" dirty="0" smtClean="0">
                <a:latin typeface="+mn-ea"/>
              </a:rPr>
              <a:t>理单</a:t>
            </a:r>
            <a:r>
              <a:rPr lang="zh-CN" altLang="zh-CN" sz="2400" b="1" dirty="0">
                <a:latin typeface="+mn-ea"/>
              </a:rPr>
              <a:t>击鼠标右键消息，只是将</a:t>
            </a:r>
            <a:r>
              <a:rPr lang="en-US" altLang="zh-CN" sz="2400" b="1" dirty="0" err="1">
                <a:latin typeface="+mn-ea"/>
              </a:rPr>
              <a:t>iY</a:t>
            </a:r>
            <a:r>
              <a:rPr lang="zh-CN" altLang="zh-CN" sz="2400" b="1" dirty="0">
                <a:latin typeface="+mn-ea"/>
              </a:rPr>
              <a:t>加</a:t>
            </a:r>
            <a:r>
              <a:rPr lang="en-US" altLang="zh-CN" sz="2400" b="1" dirty="0" smtClean="0">
                <a:latin typeface="+mn-ea"/>
              </a:rPr>
              <a:t>10</a:t>
            </a:r>
            <a:r>
              <a:rPr lang="zh-CN" altLang="en-US" sz="2400" b="1" dirty="0" smtClean="0">
                <a:latin typeface="+mn-ea"/>
              </a:rPr>
              <a:t>。</a:t>
            </a:r>
            <a:endParaRPr lang="zh-CN" altLang="zh-CN" sz="2400" b="1" dirty="0">
              <a:latin typeface="+mn-ea"/>
            </a:endParaRPr>
          </a:p>
          <a:p>
            <a:pPr marL="0" indent="0">
              <a:buNone/>
            </a:pPr>
            <a:endParaRPr lang="zh-CN" altLang="en-US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9512" y="2883708"/>
            <a:ext cx="8784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66FFFF"/>
                </a:solidFill>
              </a:rPr>
              <a:t>(3)</a:t>
            </a:r>
            <a:r>
              <a:rPr lang="zh-CN" altLang="zh-CN" b="1" dirty="0"/>
              <a:t>在处理键盘消息</a:t>
            </a:r>
            <a:r>
              <a:rPr lang="en-US" altLang="zh-CN" b="1" dirty="0"/>
              <a:t>WM_KEYDOWN</a:t>
            </a:r>
            <a:r>
              <a:rPr lang="zh-CN" altLang="zh-CN" b="1" dirty="0"/>
              <a:t>时，加入如下代码：</a:t>
            </a:r>
          </a:p>
          <a:p>
            <a:r>
              <a:rPr lang="en-US" altLang="zh-CN" b="1" dirty="0"/>
              <a:t>	case WM_KEYDOWN: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 switch(</a:t>
            </a:r>
            <a:r>
              <a:rPr lang="en-US" altLang="zh-CN" b="1" dirty="0" err="1" smtClean="0"/>
              <a:t>wParam</a:t>
            </a:r>
            <a:r>
              <a:rPr lang="en-US" altLang="zh-CN" b="1" dirty="0"/>
              <a:t>)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 { case </a:t>
            </a:r>
            <a:r>
              <a:rPr lang="en-US" altLang="zh-CN" b="1" dirty="0"/>
              <a:t>VK_UP:			//</a:t>
            </a:r>
            <a:r>
              <a:rPr lang="zh-CN" altLang="zh-CN" b="1" dirty="0"/>
              <a:t>按上箭头时</a:t>
            </a:r>
            <a:r>
              <a:rPr lang="en-US" altLang="zh-CN" b="1" dirty="0"/>
              <a:t>,</a:t>
            </a:r>
            <a:r>
              <a:rPr lang="zh-CN" altLang="zh-CN" b="1" dirty="0"/>
              <a:t>位置</a:t>
            </a:r>
            <a:r>
              <a:rPr lang="en-US" altLang="zh-CN" b="1" dirty="0"/>
              <a:t>-10</a:t>
            </a:r>
            <a:endParaRPr lang="zh-CN" altLang="zh-CN" b="1" dirty="0"/>
          </a:p>
          <a:p>
            <a:r>
              <a:rPr lang="en-US" altLang="zh-CN" b="1" dirty="0"/>
              <a:t>		</a:t>
            </a:r>
            <a:r>
              <a:rPr lang="en-US" altLang="zh-CN" b="1" dirty="0" err="1" smtClean="0"/>
              <a:t>iY</a:t>
            </a:r>
            <a:r>
              <a:rPr lang="en-US" altLang="zh-CN" b="1" dirty="0" smtClean="0"/>
              <a:t>=iY-10;</a:t>
            </a:r>
            <a:r>
              <a:rPr lang="en-US" altLang="zh-CN" b="1" dirty="0"/>
              <a:t>	break;</a:t>
            </a:r>
            <a:endParaRPr lang="zh-CN" altLang="zh-CN" b="1" dirty="0"/>
          </a:p>
          <a:p>
            <a:r>
              <a:rPr lang="en-US" altLang="zh-CN" b="1" dirty="0"/>
              <a:t>	 </a:t>
            </a:r>
            <a:r>
              <a:rPr lang="en-US" altLang="zh-CN" b="1" dirty="0" smtClean="0"/>
              <a:t>  case </a:t>
            </a:r>
            <a:r>
              <a:rPr lang="en-US" altLang="zh-CN" b="1" dirty="0"/>
              <a:t>VK_DOWN:			</a:t>
            </a:r>
            <a:r>
              <a:rPr lang="en-US" altLang="zh-CN" b="1" dirty="0" smtClean="0"/>
              <a:t>//</a:t>
            </a:r>
            <a:r>
              <a:rPr lang="zh-CN" altLang="zh-CN" b="1" dirty="0"/>
              <a:t>按下箭头时</a:t>
            </a:r>
            <a:r>
              <a:rPr lang="en-US" altLang="zh-CN" b="1" dirty="0"/>
              <a:t>,</a:t>
            </a:r>
            <a:r>
              <a:rPr lang="zh-CN" altLang="zh-CN" b="1" dirty="0"/>
              <a:t>位置</a:t>
            </a:r>
            <a:r>
              <a:rPr lang="en-US" altLang="zh-CN" b="1" dirty="0"/>
              <a:t>+10</a:t>
            </a:r>
            <a:endParaRPr lang="zh-CN" altLang="zh-CN" b="1" dirty="0"/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iY</a:t>
            </a:r>
            <a:r>
              <a:rPr lang="en-US" altLang="zh-CN" b="1" dirty="0"/>
              <a:t>=iY+10</a:t>
            </a:r>
            <a:r>
              <a:rPr lang="en-US" altLang="zh-CN" b="1" dirty="0" smtClean="0"/>
              <a:t>;</a:t>
            </a:r>
            <a:r>
              <a:rPr lang="en-US" altLang="zh-CN" b="1" dirty="0"/>
              <a:t>	break;</a:t>
            </a:r>
            <a:endParaRPr lang="zh-CN" altLang="zh-CN" b="1" dirty="0"/>
          </a:p>
          <a:p>
            <a:r>
              <a:rPr lang="en-US" altLang="zh-CN" b="1" dirty="0"/>
              <a:t>	}</a:t>
            </a:r>
            <a:endParaRPr lang="zh-CN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InvalidateRect</a:t>
            </a:r>
            <a:r>
              <a:rPr lang="en-US" altLang="zh-CN" b="1" dirty="0"/>
              <a:t>(hWnd,NULL,1);	</a:t>
            </a:r>
            <a:r>
              <a:rPr lang="en-US" altLang="zh-CN" b="1" dirty="0" smtClean="0"/>
              <a:t>//</a:t>
            </a:r>
            <a:r>
              <a:rPr lang="zh-CN" altLang="zh-CN" b="1" dirty="0"/>
              <a:t>刷新用户区</a:t>
            </a:r>
          </a:p>
          <a:p>
            <a:r>
              <a:rPr lang="en-US" altLang="zh-CN" b="1" dirty="0"/>
              <a:t>	break</a:t>
            </a:r>
            <a:r>
              <a:rPr lang="en-US" altLang="zh-CN" b="1" dirty="0" smtClean="0"/>
              <a:t>;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7884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5169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(4</a:t>
            </a:r>
            <a:r>
              <a:rPr lang="en-US" altLang="zh-CN" sz="2400" b="1" dirty="0" smtClean="0">
                <a:solidFill>
                  <a:srgbClr val="66FFFF"/>
                </a:solidFill>
                <a:latin typeface="+mn-ea"/>
              </a:rPr>
              <a:t>)</a:t>
            </a:r>
            <a:r>
              <a:rPr lang="zh-CN" altLang="zh-CN" sz="2400" b="1" dirty="0" smtClean="0">
                <a:latin typeface="+mn-ea"/>
              </a:rPr>
              <a:t>在</a:t>
            </a:r>
            <a:r>
              <a:rPr lang="en-US" altLang="zh-CN" sz="2400" b="1" dirty="0">
                <a:latin typeface="+mn-ea"/>
              </a:rPr>
              <a:t>WM_PAINT</a:t>
            </a:r>
            <a:r>
              <a:rPr lang="zh-CN" altLang="zh-CN" sz="2400" b="1" dirty="0">
                <a:latin typeface="+mn-ea"/>
              </a:rPr>
              <a:t>消息处理程序中，加入下列代码：</a:t>
            </a:r>
          </a:p>
          <a:p>
            <a:pPr marL="0" indent="0"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200" b="1" dirty="0" smtClean="0">
                <a:latin typeface="+mn-ea"/>
              </a:rPr>
              <a:t>case </a:t>
            </a:r>
            <a:r>
              <a:rPr lang="en-US" altLang="zh-CN" sz="2200" b="1" dirty="0">
                <a:latin typeface="+mn-ea"/>
              </a:rPr>
              <a:t>WM_PAINT:				//</a:t>
            </a:r>
            <a:r>
              <a:rPr lang="zh-CN" altLang="zh-CN" sz="2200" b="1" dirty="0">
                <a:latin typeface="+mn-ea"/>
              </a:rPr>
              <a:t>处理绘图消息</a:t>
            </a:r>
          </a:p>
          <a:p>
            <a:pPr marL="0" indent="0">
              <a:buNone/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</a:t>
            </a:r>
            <a:r>
              <a:rPr lang="en-US" altLang="zh-CN" sz="2200" b="1" dirty="0" err="1" smtClean="0">
                <a:latin typeface="+mn-ea"/>
              </a:rPr>
              <a:t>hDC</a:t>
            </a:r>
            <a:r>
              <a:rPr lang="en-US" altLang="zh-CN" sz="2200" b="1" dirty="0" smtClean="0">
                <a:latin typeface="+mn-ea"/>
              </a:rPr>
              <a:t>=</a:t>
            </a:r>
            <a:r>
              <a:rPr lang="en-US" altLang="zh-CN" sz="2200" b="1" dirty="0" err="1" smtClean="0">
                <a:latin typeface="+mn-ea"/>
              </a:rPr>
              <a:t>BeginPaint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hWnd</a:t>
            </a:r>
            <a:r>
              <a:rPr lang="en-US" altLang="zh-CN" sz="2200" b="1" dirty="0">
                <a:latin typeface="+mn-ea"/>
              </a:rPr>
              <a:t>,&amp;</a:t>
            </a:r>
            <a:r>
              <a:rPr lang="en-US" altLang="zh-CN" sz="2200" b="1" dirty="0" err="1">
                <a:latin typeface="+mn-ea"/>
              </a:rPr>
              <a:t>ps</a:t>
            </a:r>
            <a:r>
              <a:rPr lang="en-US" altLang="zh-CN" sz="2200" b="1" dirty="0">
                <a:latin typeface="+mn-ea"/>
              </a:rPr>
              <a:t>);		</a:t>
            </a:r>
            <a:r>
              <a:rPr lang="en-US" altLang="zh-CN" sz="2200" b="1" dirty="0" smtClean="0">
                <a:latin typeface="+mn-ea"/>
              </a:rPr>
              <a:t>//</a:t>
            </a:r>
            <a:r>
              <a:rPr lang="zh-CN" altLang="zh-CN" sz="2200" b="1" dirty="0">
                <a:latin typeface="+mn-ea"/>
              </a:rPr>
              <a:t>得到设备环境句柄</a:t>
            </a:r>
          </a:p>
          <a:p>
            <a:pPr marL="0" indent="0">
              <a:buNone/>
            </a:pPr>
            <a:r>
              <a:rPr lang="en-US" altLang="zh-CN" sz="2200" b="1" dirty="0" smtClean="0">
                <a:latin typeface="+mn-ea"/>
              </a:rPr>
              <a:t>   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if(</a:t>
            </a:r>
            <a:r>
              <a:rPr lang="en-US" altLang="zh-CN" sz="2200" b="1" dirty="0" err="1" smtClean="0">
                <a:solidFill>
                  <a:srgbClr val="00FF00"/>
                </a:solidFill>
                <a:latin typeface="+mn-ea"/>
              </a:rPr>
              <a:t>iY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&gt;0</a:t>
            </a: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&amp;&amp;</a:t>
            </a:r>
            <a:r>
              <a:rPr lang="en-US" altLang="zh-CN" sz="2200" b="1" dirty="0" err="1">
                <a:solidFill>
                  <a:srgbClr val="00FF00"/>
                </a:solidFill>
                <a:latin typeface="+mn-ea"/>
              </a:rPr>
              <a:t>iY</a:t>
            </a: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&lt;</a:t>
            </a:r>
            <a:r>
              <a:rPr lang="en-US" altLang="zh-CN" sz="2200" b="1" dirty="0" err="1">
                <a:solidFill>
                  <a:srgbClr val="00FF00"/>
                </a:solidFill>
                <a:latin typeface="+mn-ea"/>
              </a:rPr>
              <a:t>iWindowHeight</a:t>
            </a: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/2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)	//</a:t>
            </a:r>
            <a:r>
              <a:rPr lang="zh-CN" altLang="zh-CN" sz="2200" b="1" dirty="0">
                <a:solidFill>
                  <a:srgbClr val="00FF00"/>
                </a:solidFill>
                <a:latin typeface="+mn-ea"/>
              </a:rPr>
              <a:t>当位图完整的在窗口中时</a:t>
            </a:r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   {</a:t>
            </a: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	</a:t>
            </a:r>
            <a:r>
              <a:rPr lang="en-US" altLang="zh-CN" sz="2200" b="1" dirty="0" err="1" smtClean="0">
                <a:solidFill>
                  <a:srgbClr val="00FF00"/>
                </a:solidFill>
                <a:latin typeface="+mn-ea"/>
              </a:rPr>
              <a:t>SelectObject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(</a:t>
            </a:r>
            <a:r>
              <a:rPr lang="en-US" altLang="zh-CN" sz="2200" b="1" dirty="0" err="1" smtClean="0">
                <a:solidFill>
                  <a:srgbClr val="00FF00"/>
                </a:solidFill>
                <a:latin typeface="+mn-ea"/>
              </a:rPr>
              <a:t>hdcmem,hBm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);</a:t>
            </a: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	//</a:t>
            </a:r>
            <a:r>
              <a:rPr lang="zh-CN" altLang="zh-CN" sz="2200" b="1" dirty="0">
                <a:solidFill>
                  <a:srgbClr val="00FF00"/>
                </a:solidFill>
                <a:latin typeface="+mn-ea"/>
              </a:rPr>
              <a:t>选入内存句柄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	</a:t>
            </a:r>
            <a:r>
              <a:rPr lang="en-US" altLang="zh-CN" sz="2200" b="1" dirty="0" err="1" smtClean="0">
                <a:solidFill>
                  <a:srgbClr val="00FF00"/>
                </a:solidFill>
                <a:latin typeface="+mn-ea"/>
              </a:rPr>
              <a:t>BitBlt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(hDC,60,iY,bm.bmWidth,bm.bmHeight,</a:t>
            </a:r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				hdcmem,0,0,SRCCOPY</a:t>
            </a: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);//</a:t>
            </a:r>
            <a:r>
              <a:rPr lang="zh-CN" altLang="zh-CN" sz="2200" b="1" dirty="0">
                <a:solidFill>
                  <a:srgbClr val="00FF00"/>
                </a:solidFill>
                <a:latin typeface="+mn-ea"/>
              </a:rPr>
              <a:t>输出位图</a:t>
            </a:r>
          </a:p>
          <a:p>
            <a:pPr marL="0" indent="0">
              <a:buNone/>
            </a:pP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   }</a:t>
            </a:r>
            <a:endParaRPr lang="zh-CN" altLang="zh-CN" sz="2200" b="1" dirty="0">
              <a:solidFill>
                <a:srgbClr val="00FF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  else </a:t>
            </a: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if(</a:t>
            </a:r>
            <a:r>
              <a:rPr lang="en-US" altLang="zh-CN" sz="2200" b="1" dirty="0" err="1">
                <a:solidFill>
                  <a:srgbClr val="00FF00"/>
                </a:solidFill>
                <a:latin typeface="+mn-ea"/>
              </a:rPr>
              <a:t>iY</a:t>
            </a: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&lt;=0)	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//</a:t>
            </a:r>
            <a:r>
              <a:rPr lang="zh-CN" altLang="zh-CN" sz="2200" b="1" dirty="0">
                <a:solidFill>
                  <a:srgbClr val="00FF00"/>
                </a:solidFill>
                <a:latin typeface="+mn-ea"/>
              </a:rPr>
              <a:t>当位图的上边界超出了窗口时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   </a:t>
            </a:r>
            <a:r>
              <a:rPr lang="en-US" altLang="zh-CN" sz="2200" b="1" dirty="0" err="1" smtClean="0">
                <a:solidFill>
                  <a:srgbClr val="00FF00"/>
                </a:solidFill>
                <a:latin typeface="+mn-ea"/>
              </a:rPr>
              <a:t>TextOut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(hDC,0,0,cUpWarn,sizeof(</a:t>
            </a:r>
            <a:r>
              <a:rPr lang="en-US" altLang="zh-CN" sz="2200" b="1" dirty="0" err="1" smtClean="0">
                <a:solidFill>
                  <a:srgbClr val="00FF00"/>
                </a:solidFill>
                <a:latin typeface="+mn-ea"/>
              </a:rPr>
              <a:t>cUpWarn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));//</a:t>
            </a:r>
            <a:r>
              <a:rPr lang="zh-CN" altLang="zh-CN" sz="2200" b="1" dirty="0">
                <a:solidFill>
                  <a:srgbClr val="00FF00"/>
                </a:solidFill>
                <a:latin typeface="+mn-ea"/>
              </a:rPr>
              <a:t>输出警告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  else</a:t>
            </a: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			//</a:t>
            </a:r>
            <a:r>
              <a:rPr lang="zh-CN" altLang="zh-CN" sz="2200" b="1" dirty="0">
                <a:solidFill>
                  <a:srgbClr val="00FF00"/>
                </a:solidFill>
                <a:latin typeface="+mn-ea"/>
              </a:rPr>
              <a:t>当位图的下边界超出了窗口时</a:t>
            </a:r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FF00"/>
                </a:solidFill>
                <a:latin typeface="+mn-ea"/>
              </a:rPr>
              <a:t> 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   </a:t>
            </a:r>
            <a:r>
              <a:rPr lang="en-US" altLang="zh-CN" sz="2200" b="1" dirty="0" err="1" smtClean="0">
                <a:solidFill>
                  <a:srgbClr val="00FF00"/>
                </a:solidFill>
                <a:latin typeface="+mn-ea"/>
              </a:rPr>
              <a:t>TextOut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(hDC,0,0,cDownWarn,sizeof(</a:t>
            </a:r>
            <a:r>
              <a:rPr lang="en-US" altLang="zh-CN" sz="2200" b="1" dirty="0" err="1" smtClean="0">
                <a:solidFill>
                  <a:srgbClr val="00FF00"/>
                </a:solidFill>
                <a:latin typeface="+mn-ea"/>
              </a:rPr>
              <a:t>cDownWarn</a:t>
            </a:r>
            <a:r>
              <a:rPr lang="en-US" altLang="zh-CN" sz="2200" b="1" dirty="0" smtClean="0">
                <a:solidFill>
                  <a:srgbClr val="00FF00"/>
                </a:solidFill>
                <a:latin typeface="+mn-ea"/>
              </a:rPr>
              <a:t>));//</a:t>
            </a:r>
            <a:r>
              <a:rPr lang="zh-CN" altLang="zh-CN" sz="2200" b="1" dirty="0">
                <a:solidFill>
                  <a:srgbClr val="00FF00"/>
                </a:solidFill>
                <a:latin typeface="+mn-ea"/>
              </a:rPr>
              <a:t>输出警告</a:t>
            </a:r>
          </a:p>
          <a:p>
            <a:pPr marL="0" indent="0">
              <a:buNone/>
            </a:pPr>
            <a:r>
              <a:rPr lang="en-US" altLang="zh-CN" sz="2200" b="1" dirty="0">
                <a:latin typeface="+mn-ea"/>
              </a:rPr>
              <a:t> </a:t>
            </a:r>
            <a:r>
              <a:rPr lang="en-US" altLang="zh-CN" sz="2200" b="1" dirty="0" smtClean="0">
                <a:latin typeface="+mn-ea"/>
              </a:rPr>
              <a:t>  </a:t>
            </a:r>
            <a:r>
              <a:rPr lang="en-US" altLang="zh-CN" sz="2200" b="1" dirty="0" err="1" smtClean="0">
                <a:latin typeface="+mn-ea"/>
              </a:rPr>
              <a:t>EndPaint</a:t>
            </a:r>
            <a:r>
              <a:rPr lang="en-US" altLang="zh-CN" sz="2200" b="1" dirty="0" smtClean="0">
                <a:latin typeface="+mn-ea"/>
              </a:rPr>
              <a:t>(</a:t>
            </a:r>
            <a:r>
              <a:rPr lang="en-US" altLang="zh-CN" sz="2200" b="1" dirty="0" err="1" smtClean="0">
                <a:latin typeface="+mn-ea"/>
              </a:rPr>
              <a:t>hWnd</a:t>
            </a:r>
            <a:r>
              <a:rPr lang="en-US" altLang="zh-CN" sz="2200" b="1" dirty="0">
                <a:latin typeface="+mn-ea"/>
              </a:rPr>
              <a:t>,&amp;</a:t>
            </a:r>
            <a:r>
              <a:rPr lang="en-US" altLang="zh-CN" sz="2200" b="1" dirty="0" err="1">
                <a:latin typeface="+mn-ea"/>
              </a:rPr>
              <a:t>ps</a:t>
            </a:r>
            <a:r>
              <a:rPr lang="en-US" altLang="zh-CN" sz="2200" b="1" dirty="0" smtClean="0">
                <a:latin typeface="+mn-ea"/>
              </a:rPr>
              <a:t>);</a:t>
            </a:r>
            <a:r>
              <a:rPr lang="en-US" altLang="zh-CN" sz="2200" b="1" dirty="0">
                <a:latin typeface="+mn-ea"/>
              </a:rPr>
              <a:t>				</a:t>
            </a:r>
            <a:endParaRPr lang="zh-CN" altLang="zh-CN" sz="22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break;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 bwMode="auto">
          <a:xfrm>
            <a:off x="4894784" y="5372147"/>
            <a:ext cx="2160240" cy="876253"/>
          </a:xfrm>
          <a:prstGeom prst="wedgeRoundRectCallout">
            <a:avLst>
              <a:gd name="adj1" fmla="val -118959"/>
              <a:gd name="adj2" fmla="val -6573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kumimoji="1" lang="en-US" altLang="zh-CN" sz="24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EndPaint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不属于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块</a:t>
            </a:r>
          </a:p>
        </p:txBody>
      </p:sp>
    </p:spTree>
    <p:extLst>
      <p:ext uri="{BB962C8B-B14F-4D97-AF65-F5344CB8AC3E}">
        <p14:creationId xmlns:p14="http://schemas.microsoft.com/office/powerpoint/2010/main" val="42530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FD0B5-90E0-4A60-B20F-0A079FC9944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altLang="zh-CN" b="1" smtClean="0"/>
              <a:t>6.3 </a:t>
            </a:r>
            <a:r>
              <a:rPr lang="zh-CN" altLang="en-US" b="1" dirty="0">
                <a:latin typeface="宋体" panose="02010600030101010101" pitchFamily="2" charset="-122"/>
              </a:rPr>
              <a:t>对话框资源及其应用</a:t>
            </a:r>
            <a:r>
              <a:rPr lang="zh-CN" altLang="en-US" b="1" dirty="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1371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对话框是一个弹出式窗口，它一般用于用户输入或与用户进行交互活动的场合</a:t>
            </a:r>
            <a:endParaRPr lang="zh-CN" altLang="en-US" sz="3600" b="1" dirty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3733800"/>
            <a:ext cx="7620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600" b="1">
                <a:latin typeface="宋体" panose="02010600030101010101" pitchFamily="2" charset="-122"/>
              </a:rPr>
              <a:t>对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600" b="1">
                <a:latin typeface="宋体" panose="02010600030101010101" pitchFamily="2" charset="-122"/>
              </a:rPr>
              <a:t>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zh-CN" altLang="en-US" sz="3600" b="1">
                <a:latin typeface="宋体" panose="02010600030101010101" pitchFamily="2" charset="-122"/>
              </a:rPr>
              <a:t>框</a:t>
            </a:r>
            <a:endParaRPr lang="zh-CN" altLang="en-US" sz="3600" b="1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371600" y="3581400"/>
            <a:ext cx="121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chemeClr val="accent1"/>
                </a:solidFill>
                <a:latin typeface="宋体" panose="02010600030101010101" pitchFamily="2" charset="-122"/>
              </a:rPr>
              <a:t>模式</a:t>
            </a:r>
            <a:endParaRPr lang="zh-CN" altLang="en-US" sz="3600" b="1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1371600" y="4876800"/>
            <a:ext cx="1676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600" b="1">
                <a:solidFill>
                  <a:schemeClr val="accent1"/>
                </a:solidFill>
                <a:latin typeface="宋体" panose="02010600030101010101" pitchFamily="2" charset="-122"/>
              </a:rPr>
              <a:t>非模式</a:t>
            </a:r>
            <a:endParaRPr lang="zh-CN" altLang="en-US" sz="3600" b="1"/>
          </a:p>
        </p:txBody>
      </p:sp>
      <p:sp>
        <p:nvSpPr>
          <p:cNvPr id="36872" name="AutoShape 8"/>
          <p:cNvSpPr>
            <a:spLocks/>
          </p:cNvSpPr>
          <p:nvPr/>
        </p:nvSpPr>
        <p:spPr bwMode="auto">
          <a:xfrm>
            <a:off x="1219200" y="38862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AutoShape 12"/>
          <p:cNvSpPr>
            <a:spLocks noChangeArrowheads="1"/>
          </p:cNvSpPr>
          <p:nvPr/>
        </p:nvSpPr>
        <p:spPr bwMode="auto">
          <a:xfrm>
            <a:off x="3429000" y="4419600"/>
            <a:ext cx="5181600" cy="1981200"/>
          </a:xfrm>
          <a:prstGeom prst="wedgeRoundRectCallout">
            <a:avLst>
              <a:gd name="adj1" fmla="val -60694"/>
              <a:gd name="adj2" fmla="val -110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允许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用户在该对话框与应用程序其他窗口之间的切换，非模式对话框从</a:t>
            </a:r>
            <a:r>
              <a:rPr lang="en-US" altLang="zh-CN" sz="2800" b="1" dirty="0" err="1">
                <a:solidFill>
                  <a:schemeClr val="bg1"/>
                </a:solidFill>
                <a:latin typeface="宋体" panose="02010600030101010101" pitchFamily="2" charset="-122"/>
              </a:rPr>
              <a:t>WinMain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函数的消息循环中接收输入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>
            <a:off x="3352800" y="2514600"/>
            <a:ext cx="5181600" cy="1600200"/>
          </a:xfrm>
          <a:prstGeom prst="wedgeRoundRectCallout">
            <a:avLst>
              <a:gd name="adj1" fmla="val -68199"/>
              <a:gd name="adj2" fmla="val 2887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200" b="1">
                <a:solidFill>
                  <a:srgbClr val="FF0000"/>
                </a:solidFill>
                <a:latin typeface="Arial Narrow" panose="020B0606020202030204" pitchFamily="34" charset="0"/>
              </a:rPr>
              <a:t>不允许</a:t>
            </a:r>
            <a:r>
              <a:rPr lang="zh-CN" altLang="en-US" sz="3200" b="1">
                <a:solidFill>
                  <a:schemeClr val="bg1"/>
                </a:solidFill>
                <a:latin typeface="Arial Narrow" panose="020B0606020202030204" pitchFamily="34" charset="0"/>
              </a:rPr>
              <a:t>用户在关闭对话框之前切换到应用程序的其他窗口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640960" cy="515144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00FF00"/>
                </a:solidFill>
              </a:rPr>
              <a:t>非</a:t>
            </a:r>
            <a:r>
              <a:rPr lang="zh-CN" altLang="en-US" sz="2800" b="1" dirty="0">
                <a:solidFill>
                  <a:srgbClr val="00FF00"/>
                </a:solidFill>
              </a:rPr>
              <a:t>模态对话框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与模态</a:t>
            </a:r>
            <a:r>
              <a:rPr lang="zh-CN" altLang="en-US" sz="2800" b="1" dirty="0">
                <a:solidFill>
                  <a:srgbClr val="00FF00"/>
                </a:solidFill>
              </a:rPr>
              <a:t>对话框相似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，也</a:t>
            </a:r>
            <a:r>
              <a:rPr lang="zh-CN" altLang="en-US" sz="2800" b="1" dirty="0">
                <a:solidFill>
                  <a:srgbClr val="00FF00"/>
                </a:solidFill>
              </a:rPr>
              <a:t>有一些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重要区别</a:t>
            </a:r>
            <a:endParaRPr lang="zh-CN" altLang="en-US" sz="2800" b="1" dirty="0">
              <a:solidFill>
                <a:srgbClr val="00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0688"/>
            <a:ext cx="8856984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 smtClean="0"/>
              <a:t>(</a:t>
            </a:r>
            <a:r>
              <a:rPr lang="en-US" altLang="zh-CN" sz="2800" b="1" dirty="0"/>
              <a:t>1)</a:t>
            </a:r>
            <a:r>
              <a:rPr lang="zh-CN" altLang="en-US" sz="2800" b="1" dirty="0"/>
              <a:t>非模态对话框通常包含一个标题列和一个系统菜单按钮，当建立对话框时，这些</a:t>
            </a:r>
            <a:r>
              <a:rPr lang="zh-CN" altLang="en-US" sz="2800" b="1" dirty="0" smtClean="0"/>
              <a:t>是缺省选项。</a:t>
            </a:r>
            <a:endParaRPr lang="zh-CN" altLang="en-US" sz="2800" b="1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0" y="1628800"/>
            <a:ext cx="914400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b="1" dirty="0" smtClean="0"/>
              <a:t>(2)</a:t>
            </a:r>
            <a:r>
              <a:rPr lang="zh-CN" altLang="en-US" sz="2800" b="1" dirty="0" smtClean="0"/>
              <a:t>用于非模态对话框的对话框模板中的</a:t>
            </a:r>
            <a:r>
              <a:rPr lang="en-US" altLang="zh-CN" sz="2400" b="1" dirty="0" smtClean="0"/>
              <a:t>STYLE</a:t>
            </a:r>
            <a:r>
              <a:rPr lang="zh-CN" altLang="en-US" sz="2800" b="1" dirty="0" smtClean="0"/>
              <a:t>叙述形如：</a:t>
            </a:r>
          </a:p>
          <a:p>
            <a:pPr marL="0" indent="0" algn="ctr">
              <a:buFontTx/>
              <a:buNone/>
            </a:pPr>
            <a:r>
              <a:rPr lang="zh-CN" altLang="en-US" sz="2000" b="1" dirty="0" smtClean="0"/>
              <a:t> </a:t>
            </a:r>
            <a:r>
              <a:rPr lang="en-US" altLang="zh-CN" sz="2000" b="1" dirty="0" smtClean="0"/>
              <a:t>STYLE WS_POPUP|WS_CAPTION|WS_SYSMENU|</a:t>
            </a:r>
            <a:r>
              <a:rPr lang="en-US" altLang="zh-CN" sz="2000" b="1" dirty="0" smtClean="0">
                <a:solidFill>
                  <a:srgbClr val="00FF00"/>
                </a:solidFill>
              </a:rPr>
              <a:t>WS_VISIBLE</a:t>
            </a:r>
            <a:r>
              <a:rPr lang="en-US" altLang="zh-CN" sz="2000" b="1" dirty="0" smtClean="0"/>
              <a:t> </a:t>
            </a:r>
          </a:p>
          <a:p>
            <a:pPr marL="0" indent="0" algn="ctr">
              <a:buFontTx/>
              <a:buNone/>
            </a:pPr>
            <a:endParaRPr lang="en-US" altLang="zh-CN" sz="2000" b="1" dirty="0" smtClean="0"/>
          </a:p>
          <a:p>
            <a:pPr marL="0" indent="0">
              <a:buFontTx/>
              <a:buNone/>
            </a:pPr>
            <a:r>
              <a:rPr lang="en-US" altLang="zh-CN" sz="2800" b="1" dirty="0" smtClean="0"/>
              <a:t> </a:t>
            </a:r>
            <a:r>
              <a:rPr lang="zh-CN" altLang="en-US" sz="2800" b="1" dirty="0" smtClean="0"/>
              <a:t>如果省略了</a:t>
            </a:r>
            <a:r>
              <a:rPr lang="en-US" altLang="zh-CN" sz="2400" b="1" dirty="0" smtClean="0">
                <a:solidFill>
                  <a:srgbClr val="00FF00"/>
                </a:solidFill>
              </a:rPr>
              <a:t>WS_VISIBLE</a:t>
            </a:r>
            <a:r>
              <a:rPr lang="zh-CN" altLang="en-US" sz="2800" b="1" dirty="0" smtClean="0"/>
              <a:t>，那么须在</a:t>
            </a:r>
            <a:r>
              <a:rPr lang="en-US" altLang="zh-CN" sz="2400" b="1" dirty="0" err="1" smtClean="0"/>
              <a:t>CreateDialog</a:t>
            </a:r>
            <a:r>
              <a:rPr lang="zh-CN" altLang="en-US" sz="2800" b="1" dirty="0" smtClean="0"/>
              <a:t>呼叫之后呼叫</a:t>
            </a:r>
            <a:r>
              <a:rPr lang="en-US" altLang="zh-CN" sz="2400" b="1" dirty="0" err="1" smtClean="0"/>
              <a:t>ShowWindow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这一个是对非模态的对话框而言的） </a:t>
            </a:r>
            <a:endParaRPr lang="en-US" altLang="zh-CN" sz="2800" b="1" dirty="0" smtClean="0"/>
          </a:p>
          <a:p>
            <a:pPr marL="0" indent="0">
              <a:buFontTx/>
              <a:buNone/>
            </a:pPr>
            <a:r>
              <a:rPr lang="zh-CN" altLang="en-US" sz="2800" b="1" dirty="0" smtClean="0"/>
              <a:t> </a:t>
            </a:r>
            <a:endParaRPr lang="en-US" altLang="zh-CN" sz="2800" b="1" dirty="0" smtClean="0"/>
          </a:p>
          <a:p>
            <a:pPr marL="0" indent="0">
              <a:buFontTx/>
              <a:buNone/>
            </a:pPr>
            <a:r>
              <a:rPr lang="en-US" altLang="zh-CN" sz="2400" b="1" dirty="0" err="1" smtClean="0"/>
              <a:t>hDlgModeless</a:t>
            </a:r>
            <a:r>
              <a:rPr lang="en-US" altLang="zh-CN" sz="2400" b="1" dirty="0" smtClean="0"/>
              <a:t> =</a:t>
            </a:r>
            <a:r>
              <a:rPr lang="en-US" altLang="zh-CN" sz="2400" b="1" dirty="0" smtClean="0">
                <a:solidFill>
                  <a:srgbClr val="00FF00"/>
                </a:solidFill>
              </a:rPr>
              <a:t> </a:t>
            </a:r>
            <a:r>
              <a:rPr lang="en-US" altLang="zh-CN" sz="2400" b="1" dirty="0" err="1" smtClean="0">
                <a:solidFill>
                  <a:srgbClr val="00FF00"/>
                </a:solidFill>
              </a:rPr>
              <a:t>CreateDialog</a:t>
            </a:r>
            <a:r>
              <a:rPr lang="en-US" altLang="zh-CN" sz="2400" b="1" dirty="0" smtClean="0"/>
              <a:t> (  . . .  )   </a:t>
            </a:r>
          </a:p>
          <a:p>
            <a:pPr marL="0" indent="0">
              <a:buFontTx/>
              <a:buNone/>
            </a:pPr>
            <a:r>
              <a:rPr lang="en-US" altLang="zh-CN" sz="2400" b="1" dirty="0" smtClean="0"/>
              <a:t>          </a:t>
            </a:r>
            <a:r>
              <a:rPr lang="en-US" altLang="zh-CN" sz="2400" b="1" dirty="0" err="1" smtClean="0">
                <a:solidFill>
                  <a:srgbClr val="00FF00"/>
                </a:solidFill>
              </a:rPr>
              <a:t>ShowWindow</a:t>
            </a:r>
            <a:r>
              <a:rPr lang="en-US" altLang="zh-CN" sz="2400" b="1" dirty="0" smtClean="0"/>
              <a:t> (</a:t>
            </a:r>
            <a:r>
              <a:rPr lang="en-US" altLang="zh-CN" sz="2400" b="1" dirty="0" err="1" smtClean="0"/>
              <a:t>hDlgModeless</a:t>
            </a:r>
            <a:r>
              <a:rPr lang="en-US" altLang="zh-CN" sz="2400" b="1" dirty="0" smtClean="0"/>
              <a:t>, SW_SHOW) </a:t>
            </a:r>
          </a:p>
          <a:p>
            <a:pPr marL="0" indent="0">
              <a:buFontTx/>
              <a:buNone/>
            </a:pPr>
            <a:endParaRPr lang="en-US" altLang="zh-CN" sz="2800" b="1" dirty="0" smtClean="0"/>
          </a:p>
        </p:txBody>
      </p:sp>
      <p:sp>
        <p:nvSpPr>
          <p:cNvPr id="6" name="圆角矩形标注 5"/>
          <p:cNvSpPr/>
          <p:nvPr/>
        </p:nvSpPr>
        <p:spPr bwMode="auto">
          <a:xfrm>
            <a:off x="4355976" y="5589240"/>
            <a:ext cx="4752528" cy="1268760"/>
          </a:xfrm>
          <a:prstGeom prst="wedgeRoundRectCallout">
            <a:avLst>
              <a:gd name="adj1" fmla="val -97174"/>
              <a:gd name="adj2" fmla="val -8598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  </a:t>
            </a:r>
            <a:r>
              <a:rPr lang="zh-CN" altLang="en-US" b="1" dirty="0">
                <a:solidFill>
                  <a:srgbClr val="FF0000"/>
                </a:solidFill>
              </a:rPr>
              <a:t>如果既没有包含</a:t>
            </a:r>
            <a:r>
              <a:rPr lang="en-US" altLang="zh-CN" b="1" dirty="0">
                <a:solidFill>
                  <a:srgbClr val="FF0000"/>
                </a:solidFill>
              </a:rPr>
              <a:t>WS_VISIBLE</a:t>
            </a:r>
            <a:r>
              <a:rPr lang="zh-CN" altLang="en-US" b="1" dirty="0">
                <a:solidFill>
                  <a:srgbClr val="FF0000"/>
                </a:solidFill>
              </a:rPr>
              <a:t>样式，又没有呼叫</a:t>
            </a:r>
            <a:r>
              <a:rPr lang="en-US" altLang="zh-CN" b="1" dirty="0" err="1">
                <a:solidFill>
                  <a:srgbClr val="FF0000"/>
                </a:solidFill>
              </a:rPr>
              <a:t>ShowWindow</a:t>
            </a:r>
            <a:r>
              <a:rPr lang="zh-CN" altLang="en-US" b="1" dirty="0">
                <a:solidFill>
                  <a:srgbClr val="FF0000"/>
                </a:solidFill>
              </a:rPr>
              <a:t>，那么非模态对话框将不会被</a:t>
            </a:r>
            <a:r>
              <a:rPr lang="zh-CN" altLang="en-US" b="1" dirty="0" smtClean="0">
                <a:solidFill>
                  <a:srgbClr val="FF0000"/>
                </a:solidFill>
              </a:rPr>
              <a:t>显示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23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008" y="44624"/>
            <a:ext cx="9036496" cy="1800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 smtClean="0"/>
              <a:t>        允许</a:t>
            </a:r>
            <a:r>
              <a:rPr lang="zh-CN" altLang="en-US" sz="2800" b="1" dirty="0"/>
              <a:t>使用者使用鼠标或者键盘将非模态对话框移动到另一个显示区域。对于模态对话框，您通常无须提供标题列和系统菜单，因为使用者不能在其下面的窗口中做任何其它的</a:t>
            </a:r>
            <a:r>
              <a:rPr lang="zh-CN" altLang="en-US" sz="2800" b="1" dirty="0" smtClean="0"/>
              <a:t>事情。</a:t>
            </a:r>
            <a:endParaRPr lang="zh-CN" altLang="en-US" sz="2800" b="1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9467" y="2060848"/>
            <a:ext cx="903649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b="1" dirty="0" smtClean="0"/>
              <a:t>        与模态对话框和消息框的消息不同，</a:t>
            </a:r>
            <a:r>
              <a:rPr lang="zh-CN" altLang="en-US" sz="2800" b="1" dirty="0" smtClean="0">
                <a:solidFill>
                  <a:srgbClr val="00FF00"/>
                </a:solidFill>
              </a:rPr>
              <a:t>非模态对话框的消息要经过程序式的消息队列。</a:t>
            </a:r>
            <a:endParaRPr lang="en-US" altLang="zh-CN" sz="2800" b="1" dirty="0" smtClean="0">
              <a:solidFill>
                <a:srgbClr val="00FF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800" b="1" dirty="0" smtClean="0">
                <a:solidFill>
                  <a:srgbClr val="00FF00"/>
                </a:solidFill>
              </a:rPr>
              <a:t>        </a:t>
            </a:r>
            <a:r>
              <a:rPr lang="zh-CN" altLang="en-US" sz="2800" b="1" dirty="0" smtClean="0"/>
              <a:t>要将这些消息传送给对话框窗口消息处理程序，则必须改变消息队列。方法如下：当使用</a:t>
            </a:r>
            <a:r>
              <a:rPr lang="en-US" altLang="zh-CN" sz="2400" b="1" dirty="0" err="1" smtClean="0"/>
              <a:t>CreateDialog</a:t>
            </a:r>
            <a:r>
              <a:rPr lang="zh-CN" altLang="en-US" sz="2800" b="1" dirty="0" smtClean="0"/>
              <a:t>建立非模态对话框时，应该将中传回的对话框句柄储存在一个整体变量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/>
              <a:t>如</a:t>
            </a:r>
            <a:r>
              <a:rPr lang="en-US" altLang="zh-CN" sz="2400" b="1" dirty="0" err="1" smtClean="0"/>
              <a:t>hDlgModeless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中，并将消息循环改变为： </a:t>
            </a:r>
            <a:endParaRPr lang="en-US" altLang="zh-CN" sz="2800" b="1" dirty="0" smtClean="0"/>
          </a:p>
          <a:p>
            <a:pPr marL="0" indent="0">
              <a:buFontTx/>
              <a:buNone/>
            </a:pPr>
            <a:r>
              <a:rPr lang="en-US" altLang="zh-CN" sz="2400" b="1" dirty="0" smtClean="0"/>
              <a:t>while (</a:t>
            </a:r>
            <a:r>
              <a:rPr lang="en-US" altLang="zh-CN" sz="2400" b="1" dirty="0" err="1" smtClean="0"/>
              <a:t>GetMessage</a:t>
            </a:r>
            <a:r>
              <a:rPr lang="en-US" altLang="zh-CN" sz="2400" b="1" dirty="0" smtClean="0"/>
              <a:t> (&amp;</a:t>
            </a:r>
            <a:r>
              <a:rPr lang="en-US" altLang="zh-CN" sz="2400" b="1" dirty="0" err="1" smtClean="0"/>
              <a:t>msg</a:t>
            </a:r>
            <a:r>
              <a:rPr lang="en-US" altLang="zh-CN" sz="2400" b="1" dirty="0" smtClean="0"/>
              <a:t>, NULL, 0, 0))  </a:t>
            </a:r>
          </a:p>
          <a:p>
            <a:pPr marL="0" indent="0">
              <a:buFontTx/>
              <a:buNone/>
            </a:pPr>
            <a:r>
              <a:rPr lang="en-US" altLang="zh-CN" sz="2400" b="1" dirty="0" smtClean="0"/>
              <a:t>    { if (</a:t>
            </a:r>
            <a:r>
              <a:rPr lang="en-US" altLang="zh-CN" sz="2400" b="1" dirty="0" err="1" smtClean="0"/>
              <a:t>hDlgModeless</a:t>
            </a:r>
            <a:r>
              <a:rPr lang="en-US" altLang="zh-CN" sz="2400" b="1" dirty="0" smtClean="0"/>
              <a:t>==0 || !</a:t>
            </a:r>
            <a:r>
              <a:rPr lang="en-US" altLang="zh-CN" sz="2400" b="1" dirty="0" err="1" smtClean="0"/>
              <a:t>IsDialogMessage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hDlgModeless</a:t>
            </a:r>
            <a:r>
              <a:rPr lang="en-US" altLang="zh-CN" sz="2400" b="1" dirty="0" smtClean="0"/>
              <a:t>,&amp;</a:t>
            </a:r>
            <a:r>
              <a:rPr lang="en-US" altLang="zh-CN" sz="2400" b="1" dirty="0" err="1" smtClean="0"/>
              <a:t>msg</a:t>
            </a:r>
            <a:r>
              <a:rPr lang="en-US" altLang="zh-CN" sz="2400" b="1" dirty="0" smtClean="0"/>
              <a:t>))</a:t>
            </a:r>
          </a:p>
          <a:p>
            <a:pPr marL="0" indent="0">
              <a:buFontTx/>
              <a:buNone/>
            </a:pPr>
            <a:r>
              <a:rPr lang="en-US" altLang="zh-CN" sz="2400" b="1" dirty="0" smtClean="0"/>
              <a:t>        {   </a:t>
            </a:r>
            <a:r>
              <a:rPr lang="en-US" altLang="zh-CN" sz="2400" b="1" dirty="0" err="1" smtClean="0"/>
              <a:t>TranslateMessage</a:t>
            </a:r>
            <a:r>
              <a:rPr lang="en-US" altLang="zh-CN" sz="2400" b="1" dirty="0" smtClean="0"/>
              <a:t> (&amp;</a:t>
            </a:r>
            <a:r>
              <a:rPr lang="en-US" altLang="zh-CN" sz="2400" b="1" dirty="0" err="1" smtClean="0"/>
              <a:t>msg</a:t>
            </a:r>
            <a:r>
              <a:rPr lang="en-US" altLang="zh-CN" sz="2400" b="1" dirty="0" smtClean="0"/>
              <a:t>)  </a:t>
            </a:r>
          </a:p>
          <a:p>
            <a:pPr marL="0" indent="0">
              <a:buFontTx/>
              <a:buNone/>
            </a:pPr>
            <a:r>
              <a:rPr lang="en-US" altLang="zh-CN" sz="2400" b="1" dirty="0" smtClean="0"/>
              <a:t>             </a:t>
            </a:r>
            <a:r>
              <a:rPr lang="en-US" altLang="zh-CN" sz="2400" b="1" dirty="0" err="1" smtClean="0"/>
              <a:t>DispatchMessage</a:t>
            </a:r>
            <a:r>
              <a:rPr lang="en-US" altLang="zh-CN" sz="2400" b="1" dirty="0" smtClean="0"/>
              <a:t>  (&amp;</a:t>
            </a:r>
            <a:r>
              <a:rPr lang="en-US" altLang="zh-CN" sz="2400" b="1" dirty="0" err="1" smtClean="0"/>
              <a:t>msg</a:t>
            </a:r>
            <a:r>
              <a:rPr lang="en-US" altLang="zh-CN" sz="2400" b="1" dirty="0" smtClean="0"/>
              <a:t>)   }}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35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B2AC-319D-43D8-BA67-2149364737D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zh-CN" b="1" dirty="0" smtClean="0"/>
              <a:t>6.3.1 </a:t>
            </a:r>
            <a:r>
              <a:rPr lang="zh-CN" altLang="en-US" b="1" dirty="0">
                <a:latin typeface="宋体" panose="02010600030101010101" pitchFamily="2" charset="-122"/>
              </a:rPr>
              <a:t>模式对话框的编程方法</a:t>
            </a:r>
            <a:r>
              <a:rPr lang="zh-CN" altLang="en-US" b="1" dirty="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．定义对话框资源</a:t>
            </a:r>
            <a:r>
              <a:rPr lang="zh-CN" altLang="en-US" sz="2800" b="1" dirty="0"/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/>
              <a:t> 一般的形式为：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对话框名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DIALOG   [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载入特性选项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]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X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Y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，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Width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Height</a:t>
            </a:r>
            <a:endParaRPr lang="en-US" altLang="zh-CN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[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设置选项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]</a:t>
            </a:r>
            <a:endParaRPr lang="en-US" altLang="zh-CN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{</a:t>
            </a:r>
            <a:endParaRPr lang="en-US" altLang="zh-CN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对话框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的控件定</a:t>
            </a:r>
            <a:r>
              <a:rPr lang="zh-CN" altLang="en-US" sz="2800" b="1" dirty="0" smtClean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义</a:t>
            </a:r>
            <a:endParaRPr lang="en-US" altLang="zh-CN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}</a:t>
            </a:r>
            <a:r>
              <a:rPr lang="en-US" altLang="zh-CN" sz="28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  <a:endParaRPr lang="en-US" altLang="zh-CN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AutoShape 4"/>
          <p:cNvSpPr>
            <a:spLocks noChangeArrowheads="1"/>
          </p:cNvSpPr>
          <p:nvPr/>
        </p:nvSpPr>
        <p:spPr bwMode="auto">
          <a:xfrm>
            <a:off x="3886200" y="2590800"/>
            <a:ext cx="4800600" cy="1143000"/>
          </a:xfrm>
          <a:prstGeom prst="wedgeRoundRectCallout">
            <a:avLst>
              <a:gd name="adj1" fmla="val -77611"/>
              <a:gd name="adj2" fmla="val 5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333300"/>
                </a:solidFill>
                <a:latin typeface="宋体" panose="02010600030101010101" pitchFamily="2" charset="-122"/>
              </a:rPr>
              <a:t>样式选项决定了对话框的外型特点，样式</a:t>
            </a:r>
            <a:r>
              <a:rPr lang="zh-CN" altLang="en-US" sz="2800" b="1" dirty="0" smtClean="0">
                <a:solidFill>
                  <a:srgbClr val="333300"/>
                </a:solidFill>
                <a:latin typeface="宋体" panose="02010600030101010101" pitchFamily="2" charset="-122"/>
              </a:rPr>
              <a:t>见教材</a:t>
            </a:r>
            <a:endParaRPr lang="en-US" altLang="zh-CN" sz="2800" b="1" dirty="0">
              <a:solidFill>
                <a:srgbClr val="333300"/>
              </a:solidFill>
            </a:endParaRPr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3962400" y="4038600"/>
            <a:ext cx="4876800" cy="2057400"/>
          </a:xfrm>
          <a:prstGeom prst="wedgeRoundRectCallout">
            <a:avLst>
              <a:gd name="adj1" fmla="val -56282"/>
              <a:gd name="adj2" fmla="val -18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/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CHECKBOX</a:t>
            </a:r>
            <a:r>
              <a:rPr lang="zh-CN" altLang="en-US" b="1">
                <a:solidFill>
                  <a:schemeClr val="bg1"/>
                </a:solidFill>
                <a:latin typeface="Arial Narrow" panose="020B0606020202030204" pitchFamily="34" charset="0"/>
              </a:rPr>
              <a:t>、</a:t>
            </a:r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ICON</a:t>
            </a:r>
            <a:r>
              <a:rPr lang="zh-CN" altLang="en-US" b="1">
                <a:solidFill>
                  <a:schemeClr val="bg1"/>
                </a:solidFill>
                <a:latin typeface="Arial Narrow" panose="020B0606020202030204" pitchFamily="34" charset="0"/>
              </a:rPr>
              <a:t>、</a:t>
            </a:r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COMBOBOX</a:t>
            </a:r>
          </a:p>
          <a:p>
            <a:pPr algn="just"/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LISTBOX</a:t>
            </a:r>
            <a:r>
              <a:rPr lang="zh-CN" altLang="en-US" b="1">
                <a:solidFill>
                  <a:schemeClr val="bg1"/>
                </a:solidFill>
                <a:latin typeface="Arial Narrow" panose="020B0606020202030204" pitchFamily="34" charset="0"/>
              </a:rPr>
              <a:t>、 </a:t>
            </a:r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DEFPUSHBUTTON</a:t>
            </a:r>
            <a:r>
              <a:rPr lang="zh-CN" altLang="en-US" b="1">
                <a:solidFill>
                  <a:schemeClr val="bg1"/>
                </a:solidFill>
                <a:latin typeface="Arial Narrow" panose="020B0606020202030204" pitchFamily="34" charset="0"/>
              </a:rPr>
              <a:t>、</a:t>
            </a:r>
          </a:p>
          <a:p>
            <a:pPr algn="just"/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PUSHBUTTON</a:t>
            </a:r>
            <a:r>
              <a:rPr lang="zh-CN" altLang="en-US" b="1">
                <a:solidFill>
                  <a:schemeClr val="bg1"/>
                </a:solidFill>
                <a:latin typeface="Arial Narrow" panose="020B0606020202030204" pitchFamily="34" charset="0"/>
              </a:rPr>
              <a:t>、</a:t>
            </a:r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RADIOBUTTON</a:t>
            </a:r>
            <a:r>
              <a:rPr lang="zh-CN" altLang="en-US" b="1">
                <a:solidFill>
                  <a:schemeClr val="bg1"/>
                </a:solidFill>
                <a:latin typeface="Arial Narrow" panose="020B0606020202030204" pitchFamily="34" charset="0"/>
              </a:rPr>
              <a:t>、</a:t>
            </a:r>
          </a:p>
          <a:p>
            <a:pPr algn="just"/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GROUPBOX</a:t>
            </a:r>
            <a:r>
              <a:rPr lang="zh-CN" altLang="en-US" b="1">
                <a:solidFill>
                  <a:schemeClr val="bg1"/>
                </a:solidFill>
                <a:latin typeface="Arial Narrow" panose="020B0606020202030204" pitchFamily="34" charset="0"/>
              </a:rPr>
              <a:t>、</a:t>
            </a:r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EDIT</a:t>
            </a:r>
            <a:r>
              <a:rPr lang="zh-CN" altLang="en-US" b="1">
                <a:solidFill>
                  <a:schemeClr val="bg1"/>
                </a:solidFill>
                <a:latin typeface="Arial Narrow" panose="020B0606020202030204" pitchFamily="34" charset="0"/>
              </a:rPr>
              <a:t>、 </a:t>
            </a:r>
            <a:r>
              <a:rPr lang="en-US" altLang="zh-CN" b="1">
                <a:solidFill>
                  <a:schemeClr val="bg1"/>
                </a:solidFill>
                <a:latin typeface="Arial Narrow" panose="020B0606020202030204" pitchFamily="34" charset="0"/>
              </a:rPr>
              <a:t>SCROLLBAR</a:t>
            </a:r>
          </a:p>
          <a:p>
            <a:pPr algn="just"/>
            <a:r>
              <a:rPr lang="zh-CN" altLang="en-US" b="1">
                <a:solidFill>
                  <a:schemeClr val="bg1"/>
                </a:solidFill>
                <a:latin typeface="Arial Narrow" panose="020B0606020202030204" pitchFamily="34" charset="0"/>
              </a:rPr>
              <a:t>静态文本控件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D371-50FB-4C7E-BE03-FB1DCF6E38A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01000" cy="5334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zh-CN" b="1"/>
              <a:t>POPUP</a:t>
            </a:r>
            <a:r>
              <a:rPr lang="zh-CN" altLang="en-US" b="1"/>
              <a:t>语句定义弹出式菜单，其形式为：</a:t>
            </a:r>
          </a:p>
          <a:p>
            <a:pPr algn="just">
              <a:buFontTx/>
              <a:buNone/>
            </a:pP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POPUP </a:t>
            </a:r>
            <a:r>
              <a:rPr lang="en-US" altLang="zh-CN" b="1">
                <a:solidFill>
                  <a:srgbClr val="00FF00"/>
                </a:solidFill>
              </a:rPr>
              <a:t>"</a:t>
            </a:r>
            <a:r>
              <a:rPr lang="zh-CN" altLang="en-US" b="1">
                <a:solidFill>
                  <a:srgbClr val="00FF00"/>
                </a:solidFill>
                <a:latin typeface="宋体" panose="02010600030101010101" pitchFamily="2" charset="-122"/>
              </a:rPr>
              <a:t>菜单项名</a:t>
            </a:r>
            <a:r>
              <a:rPr lang="en-US" altLang="zh-CN" b="1">
                <a:solidFill>
                  <a:srgbClr val="00FF00"/>
                </a:solidFill>
              </a:rPr>
              <a:t>" </a:t>
            </a: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b="1">
                <a:solidFill>
                  <a:srgbClr val="00FF00"/>
                </a:solidFill>
                <a:latin typeface="宋体" panose="02010600030101010101" pitchFamily="2" charset="-122"/>
              </a:rPr>
              <a:t>，选项</a:t>
            </a: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]</a:t>
            </a:r>
            <a:r>
              <a:rPr lang="zh-CN" altLang="en-US" b="1">
                <a:solidFill>
                  <a:srgbClr val="00FF00"/>
                </a:solidFill>
                <a:latin typeface="宋体" panose="02010600030101010101" pitchFamily="2" charset="-122"/>
              </a:rPr>
              <a:t>；</a:t>
            </a:r>
            <a:endParaRPr lang="zh-CN" altLang="en-US" b="1">
              <a:solidFill>
                <a:srgbClr val="00FF00"/>
              </a:solidFill>
            </a:endParaRPr>
          </a:p>
          <a:p>
            <a:pPr algn="just">
              <a:buFontTx/>
              <a:buNone/>
            </a:pPr>
            <a:endParaRPr lang="zh-CN" altLang="en-US" b="1"/>
          </a:p>
          <a:p>
            <a:pPr algn="just">
              <a:buFontTx/>
              <a:buNone/>
            </a:pPr>
            <a:endParaRPr lang="zh-CN" altLang="en-US" b="1"/>
          </a:p>
          <a:p>
            <a:pPr algn="just">
              <a:buFontTx/>
              <a:buNone/>
            </a:pPr>
            <a:r>
              <a:rPr lang="zh-CN" altLang="en-US" b="1"/>
              <a:t>    </a:t>
            </a:r>
          </a:p>
          <a:p>
            <a:pPr algn="just">
              <a:buFontTx/>
              <a:buNone/>
            </a:pPr>
            <a:endParaRPr lang="zh-CN" altLang="en-US" b="1"/>
          </a:p>
          <a:p>
            <a:pPr algn="just">
              <a:buFontTx/>
              <a:buNone/>
            </a:pPr>
            <a:r>
              <a:rPr lang="zh-CN" altLang="en-US" b="1"/>
              <a:t>在菜单项名中加入符号“</a:t>
            </a:r>
            <a:r>
              <a:rPr lang="en-US" altLang="zh-CN" b="1"/>
              <a:t>&amp;”</a:t>
            </a:r>
            <a:r>
              <a:rPr lang="zh-CN" altLang="en-US" b="1"/>
              <a:t>，以定义热键</a:t>
            </a:r>
          </a:p>
          <a:p>
            <a:pPr algn="just">
              <a:buFontTx/>
              <a:buNone/>
            </a:pPr>
            <a:r>
              <a:rPr lang="zh-CN" altLang="en-US" b="1"/>
              <a:t>定义弹出式菜单项“编辑”的形式如下：</a:t>
            </a:r>
          </a:p>
          <a:p>
            <a:pPr>
              <a:buFontTx/>
              <a:buNone/>
            </a:pP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POPUP </a:t>
            </a:r>
            <a:r>
              <a:rPr lang="en-US" altLang="zh-CN" b="1">
                <a:solidFill>
                  <a:srgbClr val="00FF00"/>
                </a:solidFill>
              </a:rPr>
              <a:t>“</a:t>
            </a:r>
            <a:r>
              <a:rPr lang="zh-CN" altLang="en-US" b="1">
                <a:solidFill>
                  <a:srgbClr val="00FF00"/>
                </a:solidFill>
                <a:latin typeface="宋体" panose="02010600030101010101" pitchFamily="2" charset="-122"/>
              </a:rPr>
              <a:t>编辑（</a:t>
            </a:r>
            <a:r>
              <a:rPr lang="en-US" altLang="zh-CN" b="1">
                <a:solidFill>
                  <a:srgbClr val="00FF00"/>
                </a:solidFill>
                <a:latin typeface="宋体" panose="02010600030101010101" pitchFamily="2" charset="-122"/>
              </a:rPr>
              <a:t>&amp;E</a:t>
            </a:r>
            <a:r>
              <a:rPr lang="zh-CN" altLang="en-US" b="1">
                <a:solidFill>
                  <a:srgbClr val="00FF00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b="1">
                <a:solidFill>
                  <a:srgbClr val="00FF00"/>
                </a:solidFill>
              </a:rPr>
              <a:t>”</a:t>
            </a:r>
            <a:r>
              <a:rPr lang="zh-CN" altLang="en-US" b="1">
                <a:solidFill>
                  <a:srgbClr val="00FF00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b="1"/>
              <a:t> </a:t>
            </a:r>
          </a:p>
        </p:txBody>
      </p:sp>
      <p:sp>
        <p:nvSpPr>
          <p:cNvPr id="7172" name="AutoShape 4"/>
          <p:cNvSpPr>
            <a:spLocks noChangeArrowheads="1"/>
          </p:cNvSpPr>
          <p:nvPr/>
        </p:nvSpPr>
        <p:spPr bwMode="auto">
          <a:xfrm>
            <a:off x="2057400" y="2362200"/>
            <a:ext cx="6553200" cy="1981200"/>
          </a:xfrm>
          <a:prstGeom prst="wedgeRoundRectCallout">
            <a:avLst>
              <a:gd name="adj1" fmla="val 2037"/>
              <a:gd name="adj2" fmla="val -59935"/>
              <a:gd name="adj3" fmla="val 16667"/>
            </a:avLst>
          </a:prstGeom>
          <a:solidFill>
            <a:schemeClr val="accent1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333300"/>
                </a:solidFill>
                <a:latin typeface="宋体" panose="02010600030101010101" pitchFamily="2" charset="-122"/>
              </a:rPr>
              <a:t>选  项		说  明</a:t>
            </a:r>
            <a:endParaRPr lang="zh-CN" altLang="en-US" b="1">
              <a:solidFill>
                <a:srgbClr val="333300"/>
              </a:solidFill>
            </a:endParaRPr>
          </a:p>
          <a:p>
            <a:r>
              <a:rPr lang="en-US" altLang="zh-CN" b="1">
                <a:solidFill>
                  <a:srgbClr val="333300"/>
                </a:solidFill>
                <a:latin typeface="宋体" panose="02010600030101010101" pitchFamily="2" charset="-122"/>
              </a:rPr>
              <a:t>MENUBARBREAK	</a:t>
            </a:r>
            <a:r>
              <a:rPr lang="zh-CN" altLang="en-US" b="1">
                <a:solidFill>
                  <a:srgbClr val="333300"/>
                </a:solidFill>
                <a:latin typeface="宋体" panose="02010600030101010101" pitchFamily="2" charset="-122"/>
              </a:rPr>
              <a:t>菜单项纵向分隔标志</a:t>
            </a:r>
            <a:endParaRPr lang="zh-CN" altLang="en-US" b="1">
              <a:solidFill>
                <a:srgbClr val="333300"/>
              </a:solidFill>
            </a:endParaRPr>
          </a:p>
          <a:p>
            <a:r>
              <a:rPr lang="en-US" altLang="zh-CN" b="1">
                <a:solidFill>
                  <a:srgbClr val="333300"/>
                </a:solidFill>
                <a:latin typeface="宋体" panose="02010600030101010101" pitchFamily="2" charset="-122"/>
              </a:rPr>
              <a:t>CHECKED		</a:t>
            </a:r>
            <a:r>
              <a:rPr lang="zh-CN" altLang="en-US" b="1">
                <a:solidFill>
                  <a:srgbClr val="333300"/>
                </a:solidFill>
                <a:latin typeface="宋体" panose="02010600030101010101" pitchFamily="2" charset="-122"/>
              </a:rPr>
              <a:t>显示选中标志</a:t>
            </a:r>
            <a:endParaRPr lang="zh-CN" altLang="en-US" b="1">
              <a:solidFill>
                <a:srgbClr val="333300"/>
              </a:solidFill>
            </a:endParaRPr>
          </a:p>
          <a:p>
            <a:r>
              <a:rPr lang="en-US" altLang="zh-CN" b="1">
                <a:solidFill>
                  <a:srgbClr val="333300"/>
                </a:solidFill>
                <a:latin typeface="宋体" panose="02010600030101010101" pitchFamily="2" charset="-122"/>
              </a:rPr>
              <a:t>INACTIVE		</a:t>
            </a:r>
            <a:r>
              <a:rPr lang="zh-CN" altLang="en-US" b="1">
                <a:solidFill>
                  <a:srgbClr val="333300"/>
                </a:solidFill>
                <a:latin typeface="宋体" panose="02010600030101010101" pitchFamily="2" charset="-122"/>
              </a:rPr>
              <a:t>禁止一个菜单项</a:t>
            </a:r>
            <a:endParaRPr lang="zh-CN" altLang="en-US" b="1">
              <a:solidFill>
                <a:srgbClr val="333300"/>
              </a:solidFill>
            </a:endParaRPr>
          </a:p>
          <a:p>
            <a:r>
              <a:rPr lang="en-US" altLang="zh-CN" b="1">
                <a:solidFill>
                  <a:srgbClr val="333300"/>
                </a:solidFill>
                <a:latin typeface="宋体" panose="02010600030101010101" pitchFamily="2" charset="-122"/>
              </a:rPr>
              <a:t>GRAYED		</a:t>
            </a:r>
            <a:r>
              <a:rPr lang="zh-CN" altLang="en-US" b="1">
                <a:solidFill>
                  <a:srgbClr val="333300"/>
                </a:solidFill>
                <a:latin typeface="宋体" panose="02010600030101010101" pitchFamily="2" charset="-122"/>
              </a:rPr>
              <a:t>禁止并变灰显示</a:t>
            </a:r>
            <a:endParaRPr lang="zh-CN" altLang="en-US" b="1">
              <a:solidFill>
                <a:srgbClr val="33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E4F46-65F9-4347-BCEF-71F3EEEB8A6F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914400"/>
            <a:ext cx="8712968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dirty="0">
                <a:latin typeface="Arial Narrow" panose="020B0606020202030204" pitchFamily="34" charset="0"/>
              </a:rPr>
              <a:t>2</a:t>
            </a:r>
            <a:r>
              <a:rPr lang="zh-CN" altLang="en-US" sz="3600" b="1" dirty="0">
                <a:latin typeface="Arial Narrow" panose="020B0606020202030204" pitchFamily="34" charset="0"/>
              </a:rPr>
              <a:t>．调用函数</a:t>
            </a:r>
            <a:r>
              <a:rPr lang="en-US" altLang="zh-CN" sz="3600" b="1" dirty="0" err="1" smtClean="0">
                <a:latin typeface="Arial Narrow" panose="020B0606020202030204" pitchFamily="34" charset="0"/>
              </a:rPr>
              <a:t>DialogBox</a:t>
            </a:r>
            <a:r>
              <a:rPr lang="zh-CN" altLang="en-US" sz="3600" b="1" dirty="0">
                <a:latin typeface="Arial Narrow" panose="020B0606020202030204" pitchFamily="34" charset="0"/>
              </a:rPr>
              <a:t>在窗口中显示对话框 </a:t>
            </a:r>
          </a:p>
          <a:p>
            <a:pPr algn="just"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DialogBox</a:t>
            </a:r>
            <a:endParaRPr lang="en-US" altLang="zh-CN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( HINSTANCE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hInstance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, </a:t>
            </a:r>
          </a:p>
          <a:p>
            <a:pPr algn="just"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  LPCTSTR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lpszDialogName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, 	//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对话框资源的名称</a:t>
            </a:r>
            <a:endParaRPr lang="zh-CN" altLang="en-US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HWND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hwndParent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,	</a:t>
            </a:r>
            <a:r>
              <a:rPr lang="en-US" altLang="zh-CN" sz="2800" b="1" dirty="0" smtClean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//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拥有该对话框的窗口句柄</a:t>
            </a:r>
            <a:endParaRPr lang="zh-CN" altLang="en-US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DLGPROC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lpDialogFunc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//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对话框处理函数的地址</a:t>
            </a:r>
            <a:endParaRPr lang="zh-CN" altLang="en-US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)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37652-ED41-4FA3-84A4-696DF103A4C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381000"/>
            <a:ext cx="8077200" cy="6096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3</a:t>
            </a:r>
            <a:r>
              <a:rPr lang="zh-CN" altLang="en-US" sz="2800" b="1">
                <a:latin typeface="宋体" panose="02010600030101010101" pitchFamily="2" charset="-122"/>
              </a:rPr>
              <a:t>．构造对话框消息处理函数</a:t>
            </a:r>
            <a:r>
              <a:rPr lang="zh-CN" altLang="en-US" sz="2800" b="1"/>
              <a:t>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/>
              <a:t>对话框消息处理函数的一般形式为：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BOOL CALLBACK DlgProc(HWND hDlg,…,…,…)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{switch</a:t>
            </a:r>
            <a:r>
              <a:rPr lang="zh-CN" altLang="en-US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message</a:t>
            </a:r>
            <a:r>
              <a:rPr lang="zh-CN" altLang="en-US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）</a:t>
            </a:r>
            <a:endParaRPr lang="zh-CN" altLang="en-US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{case  WM_INITDIALOG</a:t>
            </a:r>
            <a:r>
              <a:rPr lang="zh-CN" altLang="en-US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：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	</a:t>
            </a: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return 1;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case  WM_COMMAND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		switch (LOWORD (wParam ))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     	{  case	…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			…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                       break;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          …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		}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     	break;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}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return 0;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}</a:t>
            </a:r>
            <a:endParaRPr lang="en-US" altLang="zh-CN" sz="2400" b="1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64EE5-CDCA-4CA3-A4F9-62CBE12F550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8077200" cy="60198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zh-CN" altLang="en-US" b="1" dirty="0"/>
              <a:t>在对话框消息处理函数中主要常处理以下两类消息：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b="1" dirty="0">
                <a:solidFill>
                  <a:schemeClr val="accent1"/>
                </a:solidFill>
                <a:latin typeface="Arial Narrow" panose="020B0606020202030204" pitchFamily="34" charset="0"/>
              </a:rPr>
              <a:t>a</a:t>
            </a:r>
            <a:r>
              <a:rPr lang="zh-CN" alt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）</a:t>
            </a:r>
            <a:r>
              <a:rPr lang="en-US" altLang="zh-CN" b="1" dirty="0">
                <a:solidFill>
                  <a:schemeClr val="accent1"/>
                </a:solidFill>
                <a:latin typeface="Arial Narrow" panose="020B0606020202030204" pitchFamily="34" charset="0"/>
              </a:rPr>
              <a:t>WM_ INITDIALOG </a:t>
            </a:r>
            <a:r>
              <a:rPr lang="zh-CN" alt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消息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Arial Narrow" panose="020B0606020202030204" pitchFamily="34" charset="0"/>
              </a:rPr>
              <a:t>       </a:t>
            </a:r>
            <a:r>
              <a:rPr lang="zh-CN" altLang="en-US" b="1" dirty="0" smtClean="0">
                <a:latin typeface="Arial Narrow" panose="020B0606020202030204" pitchFamily="34" charset="0"/>
              </a:rPr>
              <a:t>  对</a:t>
            </a:r>
            <a:r>
              <a:rPr lang="zh-CN" altLang="en-US" b="1" dirty="0">
                <a:latin typeface="Arial Narrow" panose="020B0606020202030204" pitchFamily="34" charset="0"/>
              </a:rPr>
              <a:t>话框在响应消息</a:t>
            </a:r>
            <a:r>
              <a:rPr lang="en-US" altLang="zh-CN" b="1" dirty="0">
                <a:latin typeface="Arial Narrow" panose="020B0606020202030204" pitchFamily="34" charset="0"/>
              </a:rPr>
              <a:t>WM_ INITDIALOG </a:t>
            </a:r>
            <a:r>
              <a:rPr lang="zh-CN" altLang="en-US" b="1" dirty="0">
                <a:latin typeface="Arial Narrow" panose="020B0606020202030204" pitchFamily="34" charset="0"/>
              </a:rPr>
              <a:t>消息时完成其初始化操作，在功能上与主窗口函数的</a:t>
            </a:r>
            <a:r>
              <a:rPr lang="en-US" altLang="zh-CN" b="1" dirty="0">
                <a:latin typeface="Arial Narrow" panose="020B0606020202030204" pitchFamily="34" charset="0"/>
              </a:rPr>
              <a:t>WM_COMMAND</a:t>
            </a:r>
            <a:r>
              <a:rPr lang="zh-CN" altLang="en-US" b="1" dirty="0">
                <a:latin typeface="Arial Narrow" panose="020B0606020202030204" pitchFamily="34" charset="0"/>
              </a:rPr>
              <a:t>消息相似。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（</a:t>
            </a:r>
            <a:r>
              <a:rPr lang="en-US" altLang="zh-CN" b="1" dirty="0">
                <a:solidFill>
                  <a:schemeClr val="accent1"/>
                </a:solidFill>
                <a:latin typeface="Arial Narrow" panose="020B0606020202030204" pitchFamily="34" charset="0"/>
              </a:rPr>
              <a:t>b</a:t>
            </a:r>
            <a:r>
              <a:rPr lang="zh-CN" alt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）</a:t>
            </a:r>
            <a:r>
              <a:rPr lang="en-US" altLang="zh-CN" b="1" dirty="0">
                <a:solidFill>
                  <a:schemeClr val="accent1"/>
                </a:solidFill>
                <a:latin typeface="Arial Narrow" panose="020B0606020202030204" pitchFamily="34" charset="0"/>
              </a:rPr>
              <a:t>WM_COMMAND</a:t>
            </a:r>
            <a:r>
              <a:rPr lang="zh-CN" altLang="en-US" b="1" dirty="0">
                <a:solidFill>
                  <a:schemeClr val="accent1"/>
                </a:solidFill>
                <a:latin typeface="Arial Narrow" panose="020B0606020202030204" pitchFamily="34" charset="0"/>
              </a:rPr>
              <a:t>消息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Arial Narrow" panose="020B0606020202030204" pitchFamily="34" charset="0"/>
              </a:rPr>
              <a:t>         </a:t>
            </a:r>
            <a:r>
              <a:rPr lang="zh-CN" altLang="en-US" b="1" dirty="0" smtClean="0">
                <a:latin typeface="Arial Narrow" panose="020B0606020202030204" pitchFamily="34" charset="0"/>
              </a:rPr>
              <a:t>对</a:t>
            </a:r>
            <a:r>
              <a:rPr lang="zh-CN" altLang="en-US" b="1" dirty="0">
                <a:latin typeface="Arial Narrow" panose="020B0606020202030204" pitchFamily="34" charset="0"/>
              </a:rPr>
              <a:t>话框在响应消息</a:t>
            </a:r>
            <a:r>
              <a:rPr lang="en-US" altLang="zh-CN" b="1" dirty="0">
                <a:latin typeface="Arial Narrow" panose="020B0606020202030204" pitchFamily="34" charset="0"/>
              </a:rPr>
              <a:t>WM_COMMAND</a:t>
            </a:r>
            <a:r>
              <a:rPr lang="zh-CN" altLang="en-US" b="1" dirty="0">
                <a:latin typeface="Arial Narrow" panose="020B0606020202030204" pitchFamily="34" charset="0"/>
              </a:rPr>
              <a:t>时，通过查看消息字参数（</a:t>
            </a:r>
            <a:r>
              <a:rPr lang="en-US" altLang="zh-CN" b="1" dirty="0" err="1">
                <a:latin typeface="Arial Narrow" panose="020B0606020202030204" pitchFamily="34" charset="0"/>
              </a:rPr>
              <a:t>wParam</a:t>
            </a:r>
            <a:r>
              <a:rPr lang="zh-CN" altLang="en-US" b="1" dirty="0">
                <a:latin typeface="Arial Narrow" panose="020B0606020202030204" pitchFamily="34" charset="0"/>
              </a:rPr>
              <a:t>）中的低位字节，与控件标识（</a:t>
            </a:r>
            <a:r>
              <a:rPr lang="en-US" altLang="zh-CN" b="1" dirty="0">
                <a:latin typeface="Arial Narrow" panose="020B0606020202030204" pitchFamily="34" charset="0"/>
              </a:rPr>
              <a:t>ID</a:t>
            </a:r>
            <a:r>
              <a:rPr lang="zh-CN" altLang="en-US" b="1" dirty="0">
                <a:latin typeface="Arial Narrow" panose="020B0606020202030204" pitchFamily="34" charset="0"/>
              </a:rPr>
              <a:t>）相比较，以确定产生交互请求的控件并据此转入相应的处理过程进行处理。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82D5B-5487-4FF7-A3CB-A20A3486A14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81000"/>
            <a:ext cx="7772400" cy="1752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Arial Narrow" panose="020B0606020202030204" pitchFamily="34" charset="0"/>
              </a:rPr>
              <a:t>4</a:t>
            </a:r>
            <a:r>
              <a:rPr lang="zh-CN" altLang="en-US" b="1">
                <a:latin typeface="Arial Narrow" panose="020B0606020202030204" pitchFamily="34" charset="0"/>
              </a:rPr>
              <a:t>．关闭对话框</a:t>
            </a:r>
          </a:p>
          <a:p>
            <a:pPr algn="just">
              <a:buFontTx/>
              <a:buNone/>
            </a:pPr>
            <a:r>
              <a:rPr lang="zh-CN" altLang="en-US" b="1">
                <a:latin typeface="Arial Narrow" panose="020B0606020202030204" pitchFamily="34" charset="0"/>
              </a:rPr>
              <a:t>    调用函数</a:t>
            </a:r>
            <a:r>
              <a:rPr lang="en-US" altLang="zh-CN" b="1">
                <a:latin typeface="Arial Narrow" panose="020B0606020202030204" pitchFamily="34" charset="0"/>
              </a:rPr>
              <a:t>EndDialog</a:t>
            </a:r>
            <a:r>
              <a:rPr lang="zh-CN" altLang="en-US" b="1">
                <a:latin typeface="Arial Narrow" panose="020B0606020202030204" pitchFamily="34" charset="0"/>
              </a:rPr>
              <a:t>可以关闭对话框：</a:t>
            </a:r>
          </a:p>
          <a:p>
            <a:pPr algn="just"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BOOL EndDialog(HWND hdlg,INT_PTR nResult)</a:t>
            </a:r>
            <a:r>
              <a:rPr lang="en-US" altLang="zh-CN" sz="2800" b="1">
                <a:solidFill>
                  <a:schemeClr val="accent1"/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533400" y="2286000"/>
            <a:ext cx="8169275" cy="3944938"/>
          </a:xfrm>
          <a:prstGeom prst="rect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 smtClean="0">
                <a:latin typeface="Arial Narrow" panose="020B0606020202030204" pitchFamily="34" charset="0"/>
              </a:rPr>
              <a:t>        Windows</a:t>
            </a:r>
            <a:r>
              <a:rPr lang="zh-CN" altLang="en-US" sz="2800" b="1" dirty="0">
                <a:latin typeface="Arial Narrow" panose="020B0606020202030204" pitchFamily="34" charset="0"/>
              </a:rPr>
              <a:t>消息框是模态对话框的一种特殊形式，应用程序可通过调用函数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</a:rPr>
              <a:t>MessageBox</a:t>
            </a:r>
            <a:r>
              <a:rPr lang="zh-CN" altLang="en-US" sz="2800" b="1" dirty="0">
                <a:latin typeface="Arial Narrow" panose="020B0606020202030204" pitchFamily="34" charset="0"/>
              </a:rPr>
              <a:t>生成一些简单但又常用的消息框：</a:t>
            </a:r>
          </a:p>
          <a:p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int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MessageBox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</a:t>
            </a:r>
            <a:endParaRPr lang="en-US" altLang="zh-CN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( HWND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hwnd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,		//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拥有消息框的窗口</a:t>
            </a:r>
            <a:endParaRPr lang="zh-CN" altLang="en-US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LPCTSTR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lpszText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,	//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消息框中显示的字符串</a:t>
            </a:r>
            <a:endParaRPr lang="zh-CN" altLang="en-US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LPCTSTR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lpszCaption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,	//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作为标题的字符串</a:t>
            </a:r>
            <a:endParaRPr lang="zh-CN" altLang="en-US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DWORD </a:t>
            </a:r>
            <a:r>
              <a:rPr lang="en-US" altLang="zh-CN" sz="2800" b="1" dirty="0" err="1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dwType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		//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指定消息框的内容</a:t>
            </a:r>
            <a:endParaRPr lang="zh-CN" altLang="en-US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  <a:p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4B49-A4FF-42D5-9FA2-27926730D2A0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81000"/>
            <a:ext cx="8763000" cy="62484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3600" b="1" dirty="0" err="1">
                <a:latin typeface="Arial Narrow" panose="020B0606020202030204" pitchFamily="34" charset="0"/>
              </a:rPr>
              <a:t>dwType</a:t>
            </a:r>
            <a:r>
              <a:rPr lang="zh-CN" altLang="en-US" sz="3600" b="1" dirty="0">
                <a:latin typeface="Arial Narrow" panose="020B0606020202030204" pitchFamily="34" charset="0"/>
              </a:rPr>
              <a:t>常用标识及其说明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MB_CANCELTRYCONTINUE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		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含有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Cancel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、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Try Again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和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Continue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按钮的消息框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MB_ICONEXCLAMATION</a:t>
            </a:r>
            <a:r>
              <a:rPr lang="zh-CN" altLang="en-US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，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MB_ICONWARNING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		</a:t>
            </a:r>
            <a:r>
              <a:rPr lang="zh-CN" altLang="en-US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含有惊叹号图标的消息框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MB_ICONQUESTION	</a:t>
            </a:r>
            <a:r>
              <a:rPr lang="zh-CN" altLang="en-US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含有问号图标的消息框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MB_ICONSTOP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MB_ICONERROR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，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MB_ICONHAND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		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含有停止图标的消息框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MB_OK		</a:t>
            </a:r>
            <a:r>
              <a:rPr lang="zh-CN" altLang="en-US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含有一个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OK</a:t>
            </a:r>
            <a:r>
              <a:rPr lang="zh-CN" altLang="en-US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按钮的消息框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MB_OKCANCEL	</a:t>
            </a:r>
            <a:r>
              <a:rPr lang="zh-CN" altLang="en-US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含有</a:t>
            </a: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OK</a:t>
            </a:r>
            <a:r>
              <a:rPr lang="zh-CN" altLang="en-US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和</a:t>
            </a: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CANCEL</a:t>
            </a:r>
            <a:r>
              <a:rPr lang="zh-CN" altLang="en-US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按钮的消息框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MB_RETRYCANCEL 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含有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RETRY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和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CANCEL</a:t>
            </a:r>
            <a:r>
              <a:rPr lang="zh-CN" altLang="en-US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按钮的消息框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MB_YESNO		</a:t>
            </a:r>
            <a:r>
              <a:rPr lang="zh-CN" altLang="en-US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含有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YES</a:t>
            </a:r>
            <a:r>
              <a:rPr lang="zh-CN" altLang="en-US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和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NO</a:t>
            </a:r>
            <a:r>
              <a:rPr lang="zh-CN" altLang="en-US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按钮的消息框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MB_YESNOCANCEL </a:t>
            </a:r>
            <a:r>
              <a:rPr lang="zh-CN" altLang="en-US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含</a:t>
            </a: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YES</a:t>
            </a:r>
            <a:r>
              <a:rPr lang="zh-CN" altLang="en-US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、</a:t>
            </a: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NO</a:t>
            </a:r>
            <a:r>
              <a:rPr lang="zh-CN" altLang="en-US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和</a:t>
            </a: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CANCEL</a:t>
            </a:r>
            <a:r>
              <a:rPr lang="zh-CN" altLang="en-US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按钮的消息框</a:t>
            </a:r>
            <a:endParaRPr lang="zh-CN" altLang="en-US" sz="2800" b="1" dirty="0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0" y="18764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0" y="2819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0" y="3352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0" y="42545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0" y="4695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0" y="5181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0" y="5638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0" y="61404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6AFEB-14E3-4E98-9B5D-2397938E8EA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31694"/>
            <a:ext cx="7772400" cy="488994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模</a:t>
            </a:r>
            <a:r>
              <a:rPr lang="zh-CN" altLang="en-US" b="1" dirty="0">
                <a:latin typeface="宋体" panose="02010600030101010101" pitchFamily="2" charset="-122"/>
              </a:rPr>
              <a:t>态对话框应用实例</a:t>
            </a:r>
            <a:r>
              <a:rPr lang="zh-CN" altLang="en-US" b="1" dirty="0"/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0" y="717343"/>
            <a:ext cx="8964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+mn-lt"/>
              </a:rPr>
              <a:t>【</a:t>
            </a:r>
            <a:r>
              <a:rPr lang="zh-CN" altLang="en-US" sz="3200" b="1" dirty="0" smtClean="0">
                <a:latin typeface="+mn-lt"/>
              </a:rPr>
              <a:t>例</a:t>
            </a:r>
            <a:r>
              <a:rPr lang="en-US" altLang="zh-CN" sz="3200" b="1" dirty="0" smtClean="0">
                <a:latin typeface="+mn-lt"/>
              </a:rPr>
              <a:t>6_3】</a:t>
            </a:r>
            <a:r>
              <a:rPr lang="zh-CN" altLang="zh-CN" sz="3200" b="1" dirty="0"/>
              <a:t>模态对话框例子。该对话框含有标题栏、系统菜单、简要信息及一个按钮控件</a:t>
            </a:r>
            <a:endParaRPr lang="zh-CN" altLang="en-US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42" y="1803324"/>
            <a:ext cx="7812982" cy="4955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97EAD-9EDB-427A-9DF4-846396E87AD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"/>
            <a:ext cx="8458200" cy="6629400"/>
          </a:xfrm>
        </p:spPr>
        <p:txBody>
          <a:bodyPr/>
          <a:lstStyle/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LRESULT CALLBACK </a:t>
            </a:r>
            <a:r>
              <a:rPr lang="en-US" altLang="zh-CN" sz="2400" b="1" dirty="0" err="1">
                <a:latin typeface="Arial Narrow" panose="020B0606020202030204" pitchFamily="34" charset="0"/>
              </a:rPr>
              <a:t>WndProc</a:t>
            </a:r>
            <a:r>
              <a:rPr lang="en-US" altLang="zh-CN" sz="2400" b="1" dirty="0">
                <a:latin typeface="Arial Narrow" panose="020B0606020202030204" pitchFamily="34" charset="0"/>
              </a:rPr>
              <a:t>(…,…,…,…)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{switch(message)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{</a:t>
            </a:r>
            <a:r>
              <a:rPr lang="en-US" altLang="zh-CN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case WM_COMMAND: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switch(LOWORD(</a:t>
            </a:r>
            <a:r>
              <a:rPr lang="en-US" altLang="zh-CN" sz="2400" b="1" dirty="0" err="1">
                <a:solidFill>
                  <a:srgbClr val="66FFFF"/>
                </a:solidFill>
                <a:latin typeface="Arial Narrow" panose="020B0606020202030204" pitchFamily="34" charset="0"/>
              </a:rPr>
              <a:t>wParam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))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    {case IDM_OPEN: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	  </a:t>
            </a:r>
            <a:r>
              <a:rPr lang="en-US" altLang="zh-CN" sz="2400" b="1" dirty="0" err="1">
                <a:solidFill>
                  <a:srgbClr val="66FFFF"/>
                </a:solidFill>
                <a:latin typeface="Arial Narrow" panose="020B0606020202030204" pitchFamily="34" charset="0"/>
              </a:rPr>
              <a:t>MessageBox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(</a:t>
            </a:r>
            <a:r>
              <a:rPr lang="en-US" altLang="zh-CN" sz="2400" b="1" dirty="0" err="1">
                <a:solidFill>
                  <a:srgbClr val="66FFFF"/>
                </a:solidFill>
                <a:latin typeface="Arial Narrow" panose="020B0606020202030204" pitchFamily="34" charset="0"/>
              </a:rPr>
              <a:t>hwnd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,"</a:t>
            </a:r>
            <a:r>
              <a:rPr lang="zh-CN" altLang="en-US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文件已经打开！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","</a:t>
            </a:r>
            <a:r>
              <a:rPr lang="zh-CN" altLang="en-US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文件打开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",MB_OK);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    	  break;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   	case IDM_SAVE: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 	  </a:t>
            </a:r>
            <a:r>
              <a:rPr lang="en-US" altLang="zh-CN" sz="2400" b="1" dirty="0" err="1">
                <a:solidFill>
                  <a:srgbClr val="66FFFF"/>
                </a:solidFill>
                <a:latin typeface="Arial Narrow" panose="020B0606020202030204" pitchFamily="34" charset="0"/>
              </a:rPr>
              <a:t>MessageBox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(</a:t>
            </a:r>
            <a:r>
              <a:rPr lang="en-US" altLang="zh-CN" sz="2400" b="1" dirty="0" err="1">
                <a:solidFill>
                  <a:srgbClr val="66FFFF"/>
                </a:solidFill>
                <a:latin typeface="Arial Narrow" panose="020B0606020202030204" pitchFamily="34" charset="0"/>
              </a:rPr>
              <a:t>hwnd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,"</a:t>
            </a:r>
            <a:r>
              <a:rPr lang="zh-CN" altLang="en-US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文件保存成功！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","</a:t>
            </a:r>
            <a:r>
              <a:rPr lang="zh-CN" altLang="en-US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文件保存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",MB_OK);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	  break;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   	case IDM_EXIT: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    	  </a:t>
            </a:r>
            <a:r>
              <a:rPr lang="en-US" altLang="zh-CN" sz="2400" b="1" dirty="0" err="1">
                <a:solidFill>
                  <a:srgbClr val="66FFFF"/>
                </a:solidFill>
                <a:latin typeface="Arial Narrow" panose="020B0606020202030204" pitchFamily="34" charset="0"/>
              </a:rPr>
              <a:t>SendMessage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(hwnd,WM_DESTROY,0,0);       break;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   	case IDM_ABOUT:		   //</a:t>
            </a:r>
            <a:r>
              <a:rPr lang="zh-CN" altLang="en-US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创建对话框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zh-CN" altLang="en-US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	</a:t>
            </a:r>
            <a:r>
              <a:rPr lang="zh-CN" altLang="en-US" sz="2400" b="1" dirty="0">
                <a:solidFill>
                  <a:srgbClr val="00FF00"/>
                </a:solidFill>
                <a:latin typeface="Arial Narrow" panose="020B0606020202030204" pitchFamily="34" charset="0"/>
              </a:rPr>
              <a:t>   </a:t>
            </a:r>
            <a:r>
              <a:rPr lang="en-US" altLang="zh-CN" sz="2400" b="1" dirty="0" err="1">
                <a:solidFill>
                  <a:srgbClr val="00FF00"/>
                </a:solidFill>
                <a:latin typeface="Arial Narrow" panose="020B0606020202030204" pitchFamily="34" charset="0"/>
              </a:rPr>
              <a:t>DialogBox</a:t>
            </a:r>
            <a:r>
              <a:rPr lang="en-US" altLang="zh-CN" sz="2400" b="1" dirty="0">
                <a:solidFill>
                  <a:srgbClr val="00FF00"/>
                </a:solidFill>
                <a:latin typeface="Arial Narrow" panose="020B0606020202030204" pitchFamily="34" charset="0"/>
              </a:rPr>
              <a:t>(</a:t>
            </a:r>
            <a:r>
              <a:rPr lang="en-US" altLang="zh-CN" sz="2400" b="1" dirty="0" err="1">
                <a:solidFill>
                  <a:srgbClr val="00FF00"/>
                </a:solidFill>
                <a:latin typeface="Arial Narrow" panose="020B0606020202030204" pitchFamily="34" charset="0"/>
              </a:rPr>
              <a:t>hInst</a:t>
            </a:r>
            <a:r>
              <a:rPr lang="en-US" altLang="zh-CN" sz="2400" b="1" dirty="0">
                <a:solidFill>
                  <a:srgbClr val="00FF00"/>
                </a:solidFill>
                <a:latin typeface="Arial Narrow" panose="020B0606020202030204" pitchFamily="34" charset="0"/>
              </a:rPr>
              <a:t>,"About",</a:t>
            </a:r>
            <a:r>
              <a:rPr lang="en-US" altLang="zh-CN" sz="2400" b="1" dirty="0" err="1">
                <a:solidFill>
                  <a:srgbClr val="00FF00"/>
                </a:solidFill>
                <a:latin typeface="Arial Narrow" panose="020B0606020202030204" pitchFamily="34" charset="0"/>
              </a:rPr>
              <a:t>hwnd</a:t>
            </a:r>
            <a:r>
              <a:rPr lang="en-US" altLang="zh-CN" sz="2400" b="1" dirty="0">
                <a:solidFill>
                  <a:srgbClr val="00FF00"/>
                </a:solidFill>
                <a:latin typeface="Arial Narrow" panose="020B0606020202030204" pitchFamily="34" charset="0"/>
              </a:rPr>
              <a:t>,(DLGPROC)</a:t>
            </a:r>
            <a:r>
              <a:rPr lang="en-US" altLang="zh-CN" sz="2400" b="1" dirty="0" err="1">
                <a:solidFill>
                  <a:srgbClr val="00FF00"/>
                </a:solidFill>
                <a:latin typeface="Arial Narrow" panose="020B0606020202030204" pitchFamily="34" charset="0"/>
              </a:rPr>
              <a:t>DlgProc</a:t>
            </a:r>
            <a:r>
              <a:rPr lang="en-US" altLang="zh-CN" sz="2400" b="1" dirty="0">
                <a:solidFill>
                  <a:srgbClr val="00FF00"/>
                </a:solidFill>
                <a:latin typeface="Arial Narrow" panose="020B0606020202030204" pitchFamily="34" charset="0"/>
              </a:rPr>
              <a:t>);   break;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</a:rPr>
              <a:t>	 }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break;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</a:t>
            </a:r>
            <a:r>
              <a:rPr lang="en-US" altLang="zh-CN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case WM_DESTROY:</a:t>
            </a:r>
            <a:r>
              <a:rPr lang="en-US" altLang="zh-CN" sz="2400" b="1" dirty="0">
                <a:latin typeface="Arial Narrow" panose="020B0606020202030204" pitchFamily="34" charset="0"/>
              </a:rPr>
              <a:t>     </a:t>
            </a:r>
            <a:r>
              <a:rPr lang="en-US" altLang="zh-CN" sz="2400" b="1" dirty="0" err="1">
                <a:latin typeface="Arial Narrow" panose="020B0606020202030204" pitchFamily="34" charset="0"/>
              </a:rPr>
              <a:t>PostQuitMessage</a:t>
            </a:r>
            <a:r>
              <a:rPr lang="en-US" altLang="zh-CN" sz="2400" b="1" dirty="0">
                <a:latin typeface="Arial Narrow" panose="020B0606020202030204" pitchFamily="34" charset="0"/>
              </a:rPr>
              <a:t>(0);   break;   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</a:t>
            </a:r>
            <a:r>
              <a:rPr lang="en-US" altLang="zh-CN" sz="24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default:</a:t>
            </a:r>
            <a:r>
              <a:rPr lang="en-US" altLang="zh-CN" sz="2400" b="1" dirty="0">
                <a:latin typeface="Arial Narrow" panose="020B0606020202030204" pitchFamily="34" charset="0"/>
              </a:rPr>
              <a:t>  return  </a:t>
            </a:r>
            <a:r>
              <a:rPr lang="en-US" altLang="zh-CN" sz="2400" b="1" dirty="0" err="1">
                <a:latin typeface="Arial Narrow" panose="020B0606020202030204" pitchFamily="34" charset="0"/>
              </a:rPr>
              <a:t>DefWindowProc</a:t>
            </a:r>
            <a:r>
              <a:rPr lang="en-US" altLang="zh-CN" sz="2400" b="1" dirty="0">
                <a:latin typeface="Arial Narrow" panose="020B0606020202030204" pitchFamily="34" charset="0"/>
              </a:rPr>
              <a:t>(</a:t>
            </a:r>
            <a:r>
              <a:rPr lang="en-US" altLang="zh-CN" sz="2400" b="1" dirty="0" err="1">
                <a:latin typeface="Arial Narrow" panose="020B0606020202030204" pitchFamily="34" charset="0"/>
              </a:rPr>
              <a:t>hwnd,message,wParam,lParam</a:t>
            </a:r>
            <a:r>
              <a:rPr lang="en-US" altLang="zh-CN" sz="2400" b="1" dirty="0">
                <a:latin typeface="Arial Narrow" panose="020B0606020202030204" pitchFamily="34" charset="0"/>
              </a:rPr>
              <a:t>);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}</a:t>
            </a:r>
          </a:p>
          <a:p>
            <a:pPr algn="just">
              <a:lnSpc>
                <a:spcPct val="70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return 0;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C135C-DA31-4889-B748-D6224DC33B67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610600" cy="63246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BOOL CALLBACK </a:t>
            </a:r>
            <a:r>
              <a:rPr lang="en-US" altLang="zh-CN" sz="2800" b="1" dirty="0" err="1">
                <a:latin typeface="Arial Narrow" panose="020B0606020202030204" pitchFamily="34" charset="0"/>
              </a:rPr>
              <a:t>DlgProc</a:t>
            </a:r>
            <a:r>
              <a:rPr lang="en-US" altLang="zh-CN" sz="2800" b="1" dirty="0">
                <a:latin typeface="Arial Narrow" panose="020B0606020202030204" pitchFamily="34" charset="0"/>
              </a:rPr>
              <a:t>(HWND </a:t>
            </a:r>
            <a:r>
              <a:rPr lang="en-US" altLang="zh-CN" sz="2800" b="1" dirty="0" err="1">
                <a:latin typeface="Arial Narrow" panose="020B0606020202030204" pitchFamily="34" charset="0"/>
              </a:rPr>
              <a:t>hdlg</a:t>
            </a:r>
            <a:r>
              <a:rPr lang="en-US" altLang="zh-CN" sz="2800" b="1" dirty="0">
                <a:latin typeface="Arial Narrow" panose="020B0606020202030204" pitchFamily="34" charset="0"/>
              </a:rPr>
              <a:t>,…,…,…)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{switch(message)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   {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case WM_INITDIALOG:</a:t>
            </a:r>
            <a:r>
              <a:rPr lang="en-US" altLang="zh-CN" sz="2800" b="1" dirty="0">
                <a:latin typeface="Arial Narrow" panose="020B0606020202030204" pitchFamily="34" charset="0"/>
              </a:rPr>
              <a:t>	 	//</a:t>
            </a:r>
            <a:r>
              <a:rPr lang="zh-CN" altLang="en-US" sz="2800" b="1" dirty="0">
                <a:latin typeface="Arial Narrow" panose="020B0606020202030204" pitchFamily="34" charset="0"/>
              </a:rPr>
              <a:t>初始化对话框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Arial Narrow" panose="020B0606020202030204" pitchFamily="34" charset="0"/>
              </a:rPr>
              <a:t>		</a:t>
            </a:r>
            <a:r>
              <a:rPr lang="en-US" altLang="zh-CN" sz="2800" b="1" dirty="0">
                <a:latin typeface="Arial Narrow" panose="020B0606020202030204" pitchFamily="34" charset="0"/>
              </a:rPr>
              <a:t>return 1;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	 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case WM_COMMAND:	</a:t>
            </a:r>
            <a:r>
              <a:rPr lang="en-US" altLang="zh-CN" sz="2800" b="1" dirty="0">
                <a:latin typeface="Arial Narrow" panose="020B0606020202030204" pitchFamily="34" charset="0"/>
              </a:rPr>
              <a:t>		//</a:t>
            </a:r>
            <a:r>
              <a:rPr lang="zh-CN" altLang="en-US" sz="2800" b="1" dirty="0">
                <a:latin typeface="Arial Narrow" panose="020B0606020202030204" pitchFamily="34" charset="0"/>
              </a:rPr>
              <a:t>处理对话框消息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Arial Narrow" panose="020B0606020202030204" pitchFamily="34" charset="0"/>
              </a:rPr>
              <a:t>		</a:t>
            </a:r>
            <a:r>
              <a:rPr lang="en-US" altLang="zh-CN" sz="2800" b="1" dirty="0">
                <a:latin typeface="Arial Narrow" panose="020B0606020202030204" pitchFamily="34" charset="0"/>
              </a:rPr>
              <a:t>switch (LOWORD(</a:t>
            </a:r>
            <a:r>
              <a:rPr lang="en-US" altLang="zh-CN" sz="2800" b="1" dirty="0" err="1">
                <a:latin typeface="Arial Narrow" panose="020B0606020202030204" pitchFamily="34" charset="0"/>
              </a:rPr>
              <a:t>wParam</a:t>
            </a:r>
            <a:r>
              <a:rPr lang="en-US" altLang="zh-CN" sz="2800" b="1" dirty="0">
                <a:latin typeface="Arial Narrow" panose="020B0606020202030204" pitchFamily="34" charset="0"/>
              </a:rPr>
              <a:t>))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		  { case IDOK:              		//</a:t>
            </a:r>
            <a:r>
              <a:rPr lang="zh-CN" altLang="en-US" sz="2800" b="1" dirty="0">
                <a:latin typeface="Arial Narrow" panose="020B0606020202030204" pitchFamily="34" charset="0"/>
              </a:rPr>
              <a:t>关闭对话框 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 dirty="0">
                <a:latin typeface="Arial Narrow" panose="020B0606020202030204" pitchFamily="34" charset="0"/>
              </a:rPr>
              <a:t>                	</a:t>
            </a:r>
            <a:r>
              <a:rPr lang="en-US" altLang="zh-CN" sz="2800" b="1" dirty="0" err="1">
                <a:solidFill>
                  <a:srgbClr val="00FF00"/>
                </a:solidFill>
                <a:latin typeface="Arial Narrow" panose="020B0606020202030204" pitchFamily="34" charset="0"/>
              </a:rPr>
              <a:t>EndDialog</a:t>
            </a: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( </a:t>
            </a:r>
            <a:r>
              <a:rPr lang="en-US" altLang="zh-CN" sz="2800" b="1" dirty="0" err="1">
                <a:solidFill>
                  <a:srgbClr val="00FF00"/>
                </a:solidFill>
                <a:latin typeface="Arial Narrow" panose="020B0606020202030204" pitchFamily="34" charset="0"/>
              </a:rPr>
              <a:t>hdlg</a:t>
            </a: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, 0) ; return 1</a:t>
            </a:r>
            <a:r>
              <a:rPr lang="en-US" altLang="zh-CN" sz="2800" b="1" dirty="0">
                <a:latin typeface="Arial Narrow" panose="020B0606020202030204" pitchFamily="34" charset="0"/>
              </a:rPr>
              <a:t>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           	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        	break 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  </a:t>
            </a:r>
            <a:r>
              <a:rPr lang="en-US" altLang="zh-CN" sz="2800" b="1" dirty="0" smtClean="0">
                <a:latin typeface="Arial Narrow" panose="020B0606020202030204" pitchFamily="34" charset="0"/>
              </a:rPr>
              <a:t>    </a:t>
            </a:r>
            <a:r>
              <a:rPr lang="en-US" altLang="zh-CN" sz="2800" b="1" dirty="0" smtClean="0">
                <a:solidFill>
                  <a:schemeClr val="accent1"/>
                </a:solidFill>
                <a:latin typeface="Arial Narrow" panose="020B0606020202030204" pitchFamily="34" charset="0"/>
              </a:rPr>
              <a:t>case </a:t>
            </a:r>
            <a:r>
              <a:rPr lang="en-US" altLang="zh-CN" sz="2800" b="1" dirty="0">
                <a:solidFill>
                  <a:schemeClr val="accent1"/>
                </a:solidFill>
                <a:latin typeface="Arial Narrow" panose="020B0606020202030204" pitchFamily="34" charset="0"/>
              </a:rPr>
              <a:t>WM_CLOSE: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      	</a:t>
            </a:r>
            <a:r>
              <a:rPr lang="en-US" altLang="zh-CN" sz="2800" b="1" dirty="0" err="1">
                <a:solidFill>
                  <a:srgbClr val="00FF00"/>
                </a:solidFill>
                <a:latin typeface="Arial Narrow" panose="020B0606020202030204" pitchFamily="34" charset="0"/>
              </a:rPr>
              <a:t>EndDialog</a:t>
            </a: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( </a:t>
            </a:r>
            <a:r>
              <a:rPr lang="en-US" altLang="zh-CN" sz="2800" b="1" dirty="0" err="1">
                <a:solidFill>
                  <a:srgbClr val="00FF00"/>
                </a:solidFill>
                <a:latin typeface="Arial Narrow" panose="020B0606020202030204" pitchFamily="34" charset="0"/>
              </a:rPr>
              <a:t>hdlg</a:t>
            </a: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, 0) ;	return 1;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FF00"/>
                </a:solidFill>
                <a:latin typeface="Arial Narrow" panose="020B0606020202030204" pitchFamily="34" charset="0"/>
              </a:rPr>
              <a:t>    }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latin typeface="Arial Narrow" panose="020B0606020202030204" pitchFamily="34" charset="0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05C2D-0331-4B60-9E9D-01CB1B6A6D7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 dirty="0">
                <a:latin typeface="Arial Narrow" panose="020B0606020202030204" pitchFamily="34" charset="0"/>
              </a:rPr>
              <a:t>本例的资源程序代码如下：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 dirty="0">
                <a:latin typeface="Arial Narrow" panose="020B0606020202030204" pitchFamily="34" charset="0"/>
              </a:rPr>
              <a:t>     </a:t>
            </a:r>
            <a:r>
              <a:rPr lang="en-US" altLang="zh-CN" sz="2400" b="1" dirty="0">
                <a:latin typeface="Arial Narrow" panose="020B0606020202030204" pitchFamily="34" charset="0"/>
              </a:rPr>
              <a:t>#include &lt;</a:t>
            </a:r>
            <a:r>
              <a:rPr lang="en-US" altLang="zh-CN" sz="2400" b="1" dirty="0" err="1">
                <a:latin typeface="Arial Narrow" panose="020B0606020202030204" pitchFamily="34" charset="0"/>
              </a:rPr>
              <a:t>windows.h</a:t>
            </a:r>
            <a:r>
              <a:rPr lang="en-US" altLang="zh-CN" sz="2400" b="1" dirty="0">
                <a:latin typeface="Arial Narrow" panose="020B0606020202030204" pitchFamily="34" charset="0"/>
              </a:rPr>
              <a:t>&gt;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#include </a:t>
            </a:r>
            <a:r>
              <a:rPr lang="en-US" altLang="zh-CN" sz="2400" b="1" dirty="0" smtClean="0">
                <a:latin typeface="Arial Narrow" panose="020B0606020202030204" pitchFamily="34" charset="0"/>
              </a:rPr>
              <a:t>“6_3.h</a:t>
            </a:r>
            <a:r>
              <a:rPr lang="en-US" altLang="zh-CN" sz="2400" b="1" dirty="0">
                <a:latin typeface="Arial Narrow" panose="020B0606020202030204" pitchFamily="34" charset="0"/>
              </a:rPr>
              <a:t>"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Menu </a:t>
            </a:r>
            <a:r>
              <a:rPr lang="en-US" altLang="zh-CN" sz="2400" b="1" dirty="0" err="1">
                <a:latin typeface="Arial Narrow" panose="020B0606020202030204" pitchFamily="34" charset="0"/>
              </a:rPr>
              <a:t>MENU</a:t>
            </a:r>
            <a:r>
              <a:rPr lang="en-US" altLang="zh-CN" sz="2400" b="1" dirty="0">
                <a:latin typeface="Arial Narrow" panose="020B0606020202030204" pitchFamily="34" charset="0"/>
              </a:rPr>
              <a:t> DISCARDABLE 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 {  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  POPUP "</a:t>
            </a:r>
            <a:r>
              <a:rPr lang="zh-CN" altLang="en-US" sz="2400" b="1" dirty="0">
                <a:latin typeface="Arial Narrow" panose="020B0606020202030204" pitchFamily="34" charset="0"/>
              </a:rPr>
              <a:t>文件</a:t>
            </a:r>
            <a:r>
              <a:rPr lang="en-US" altLang="zh-CN" sz="2400" b="1" dirty="0">
                <a:latin typeface="Arial Narrow" panose="020B0606020202030204" pitchFamily="34" charset="0"/>
              </a:rPr>
              <a:t>(&amp;F)"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    {   MENUITEM "</a:t>
            </a:r>
            <a:r>
              <a:rPr lang="zh-CN" altLang="en-US" sz="2400" b="1" dirty="0">
                <a:latin typeface="Arial Narrow" panose="020B0606020202030204" pitchFamily="34" charset="0"/>
              </a:rPr>
              <a:t>打开</a:t>
            </a:r>
            <a:r>
              <a:rPr lang="en-US" altLang="zh-CN" sz="2400" b="1" dirty="0">
                <a:latin typeface="Arial Narrow" panose="020B0606020202030204" pitchFamily="34" charset="0"/>
              </a:rPr>
              <a:t>(&amp;O)\t </a:t>
            </a:r>
            <a:r>
              <a:rPr lang="en-US" altLang="zh-CN" sz="2400" b="1" dirty="0" err="1">
                <a:latin typeface="Arial Narrow" panose="020B0606020202030204" pitchFamily="34" charset="0"/>
              </a:rPr>
              <a:t>Ctrl+O</a:t>
            </a:r>
            <a:r>
              <a:rPr lang="en-US" altLang="zh-CN" sz="2400" b="1" dirty="0">
                <a:latin typeface="Arial Narrow" panose="020B0606020202030204" pitchFamily="34" charset="0"/>
              </a:rPr>
              <a:t>",    	IDM_OPEN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        MENUITEM SEPARATOR                           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        MENUITEM "</a:t>
            </a:r>
            <a:r>
              <a:rPr lang="zh-CN" altLang="en-US" sz="2400" b="1" dirty="0">
                <a:latin typeface="Arial Narrow" panose="020B0606020202030204" pitchFamily="34" charset="0"/>
              </a:rPr>
              <a:t>保存</a:t>
            </a:r>
            <a:r>
              <a:rPr lang="en-US" altLang="zh-CN" sz="2400" b="1" dirty="0">
                <a:latin typeface="Arial Narrow" panose="020B0606020202030204" pitchFamily="34" charset="0"/>
              </a:rPr>
              <a:t>(&amp;S)\t </a:t>
            </a:r>
            <a:r>
              <a:rPr lang="en-US" altLang="zh-CN" sz="2400" b="1" dirty="0" err="1">
                <a:latin typeface="Arial Narrow" panose="020B0606020202030204" pitchFamily="34" charset="0"/>
              </a:rPr>
              <a:t>Ctrl+S</a:t>
            </a:r>
            <a:r>
              <a:rPr lang="en-US" altLang="zh-CN" sz="2400" b="1" dirty="0">
                <a:latin typeface="Arial Narrow" panose="020B0606020202030204" pitchFamily="34" charset="0"/>
              </a:rPr>
              <a:t>",     	IDM_SAVE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        MENUITEM SEPARATOR                           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        MENUITEM "</a:t>
            </a:r>
            <a:r>
              <a:rPr lang="zh-CN" altLang="en-US" sz="2400" b="1" dirty="0">
                <a:latin typeface="Arial Narrow" panose="020B0606020202030204" pitchFamily="34" charset="0"/>
              </a:rPr>
              <a:t>退出</a:t>
            </a:r>
            <a:r>
              <a:rPr lang="en-US" altLang="zh-CN" sz="2400" b="1" dirty="0">
                <a:latin typeface="Arial Narrow" panose="020B0606020202030204" pitchFamily="34" charset="0"/>
              </a:rPr>
              <a:t>(&amp;X)",                  	IDM_EXIT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     }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 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latin typeface="Arial Narrow" panose="020B0606020202030204" pitchFamily="34" charset="0"/>
              </a:rPr>
              <a:t>       POPUP "</a:t>
            </a:r>
            <a:r>
              <a:rPr lang="zh-CN" altLang="en-US" sz="2400" b="1" dirty="0">
                <a:latin typeface="Arial Narrow" panose="020B0606020202030204" pitchFamily="34" charset="0"/>
              </a:rPr>
              <a:t>帮助</a:t>
            </a:r>
            <a:r>
              <a:rPr lang="en-US" altLang="zh-CN" sz="2400" b="1" dirty="0">
                <a:latin typeface="Arial Narrow" panose="020B0606020202030204" pitchFamily="34" charset="0"/>
              </a:rPr>
              <a:t>(&amp;H)"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 smtClean="0">
                <a:latin typeface="Arial Narrow" panose="020B0606020202030204" pitchFamily="34" charset="0"/>
              </a:rPr>
              <a:t>	  MENUITEM </a:t>
            </a:r>
            <a:r>
              <a:rPr lang="en-US" altLang="zh-CN" sz="2400" b="1" dirty="0">
                <a:latin typeface="Arial Narrow" panose="020B0606020202030204" pitchFamily="34" charset="0"/>
              </a:rPr>
              <a:t>"</a:t>
            </a:r>
            <a:r>
              <a:rPr lang="zh-CN" altLang="en-US" sz="2400" b="1" dirty="0">
                <a:latin typeface="Arial Narrow" panose="020B0606020202030204" pitchFamily="34" charset="0"/>
              </a:rPr>
              <a:t>关于</a:t>
            </a:r>
            <a:r>
              <a:rPr lang="en-US" altLang="zh-CN" sz="2400" b="1" dirty="0">
                <a:latin typeface="Arial Narrow" panose="020B0606020202030204" pitchFamily="34" charset="0"/>
              </a:rPr>
              <a:t>(&amp;A)...",          		IDM_ABOUT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 smtClean="0">
                <a:latin typeface="Arial Narrow" panose="020B0606020202030204" pitchFamily="34" charset="0"/>
              </a:rPr>
              <a:t>     }   </a:t>
            </a:r>
            <a:endParaRPr lang="en-US" altLang="zh-CN" sz="24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A2B2-3825-49DF-A205-A7536B4E9DF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05800" cy="5867400"/>
          </a:xfrm>
          <a:noFill/>
          <a:ln/>
        </p:spPr>
        <p:txBody>
          <a:bodyPr/>
          <a:lstStyle/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Menu ACCELERATORS  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 {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   "^O",             IDM_OPEN                  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   "^S",             IDM_SAVE                 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 }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 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About DIALOG  10, 10, 100, 50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STYLE WS_POPUP | WS_CAPTION | WS_SYSMENU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CAPTION "</a:t>
            </a:r>
            <a:r>
              <a:rPr lang="zh-CN" altLang="en-US" sz="2800" b="1">
                <a:latin typeface="Arial Narrow" panose="020B0606020202030204" pitchFamily="34" charset="0"/>
              </a:rPr>
              <a:t>关于</a:t>
            </a:r>
            <a:r>
              <a:rPr lang="en-US" altLang="zh-CN" sz="2800" b="1">
                <a:latin typeface="Arial Narrow" panose="020B0606020202030204" pitchFamily="34" charset="0"/>
              </a:rPr>
              <a:t>"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FONT 18, "</a:t>
            </a:r>
            <a:r>
              <a:rPr lang="zh-CN" altLang="en-US" sz="2800" b="1">
                <a:latin typeface="Arial Narrow" panose="020B0606020202030204" pitchFamily="34" charset="0"/>
              </a:rPr>
              <a:t>楷体</a:t>
            </a:r>
            <a:r>
              <a:rPr lang="en-US" altLang="zh-CN" sz="2800" b="1">
                <a:latin typeface="Arial Narrow" panose="020B0606020202030204" pitchFamily="34" charset="0"/>
              </a:rPr>
              <a:t>"  //</a:t>
            </a:r>
            <a:r>
              <a:rPr lang="zh-CN" altLang="en-US" sz="2800" b="1">
                <a:latin typeface="Arial Narrow" panose="020B0606020202030204" pitchFamily="34" charset="0"/>
              </a:rPr>
              <a:t>对话框中的文本字体类型及大小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800" b="1">
                <a:latin typeface="Arial Narrow" panose="020B0606020202030204" pitchFamily="34" charset="0"/>
              </a:rPr>
              <a:t>    </a:t>
            </a:r>
            <a:r>
              <a:rPr lang="en-US" altLang="zh-CN" sz="2800" b="1">
                <a:latin typeface="Arial Narrow" panose="020B0606020202030204" pitchFamily="34" charset="0"/>
              </a:rPr>
              <a:t>{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     CTEXT           "Windows</a:t>
            </a:r>
            <a:r>
              <a:rPr lang="zh-CN" altLang="en-US" sz="2800" b="1">
                <a:latin typeface="Arial Narrow" panose="020B0606020202030204" pitchFamily="34" charset="0"/>
              </a:rPr>
              <a:t>模态对话框</a:t>
            </a:r>
            <a:r>
              <a:rPr lang="en-US" altLang="zh-CN" sz="2800" b="1">
                <a:latin typeface="Arial Narrow" panose="020B0606020202030204" pitchFamily="34" charset="0"/>
              </a:rPr>
              <a:t>",-1,13,10,80,10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     DEFPUSHBUTTON   "</a:t>
            </a:r>
            <a:r>
              <a:rPr lang="zh-CN" altLang="en-US" sz="2800" b="1">
                <a:latin typeface="Arial Narrow" panose="020B0606020202030204" pitchFamily="34" charset="0"/>
              </a:rPr>
              <a:t>确定</a:t>
            </a:r>
            <a:r>
              <a:rPr lang="en-US" altLang="zh-CN" sz="2800" b="1">
                <a:latin typeface="Arial Narrow" panose="020B0606020202030204" pitchFamily="34" charset="0"/>
              </a:rPr>
              <a:t>",IDOK,35,30,30,12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   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450BA-AADA-4DBC-9D75-41628ACC618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609600"/>
            <a:ext cx="8928992" cy="56388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 smtClean="0"/>
              <a:t>MENUITEM </a:t>
            </a:r>
            <a:r>
              <a:rPr lang="zh-CN" altLang="en-US" b="1" dirty="0" smtClean="0"/>
              <a:t>用于</a:t>
            </a:r>
            <a:r>
              <a:rPr lang="zh-CN" altLang="en-US" b="1" dirty="0"/>
              <a:t>定义菜单项，其形式为：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MENUITEM </a:t>
            </a:r>
            <a:r>
              <a:rPr lang="en-US" altLang="zh-CN" b="1" dirty="0">
                <a:solidFill>
                  <a:srgbClr val="00FF00"/>
                </a:solidFill>
              </a:rPr>
              <a:t>"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菜单项名</a:t>
            </a:r>
            <a:r>
              <a:rPr lang="en-US" altLang="zh-CN" b="1" dirty="0">
                <a:solidFill>
                  <a:srgbClr val="00FF00"/>
                </a:solidFill>
              </a:rPr>
              <a:t>" 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菜单项标识（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ID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00FF00"/>
                </a:solidFill>
                <a:latin typeface="宋体" panose="02010600030101010101" pitchFamily="2" charset="-122"/>
              </a:rPr>
              <a:t>，选项</a:t>
            </a:r>
            <a:r>
              <a:rPr lang="en-US" altLang="zh-CN" b="1" dirty="0">
                <a:solidFill>
                  <a:srgbClr val="00FF00"/>
                </a:solidFill>
                <a:latin typeface="宋体" panose="02010600030101010101" pitchFamily="2" charset="-122"/>
              </a:rPr>
              <a:t>]</a:t>
            </a:r>
            <a:endParaRPr lang="en-US" altLang="zh-CN" b="1" dirty="0">
              <a:solidFill>
                <a:srgbClr val="00FF00"/>
              </a:solidFill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b="1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zh-CN" b="1" dirty="0" smtClean="0"/>
              <a:t>        ID</a:t>
            </a:r>
            <a:r>
              <a:rPr lang="zh-CN" altLang="en-US" b="1" dirty="0"/>
              <a:t>为菜单项标识，在</a:t>
            </a:r>
            <a:r>
              <a:rPr lang="en-US" altLang="zh-CN" b="1" dirty="0"/>
              <a:t>WM_COMMAND</a:t>
            </a:r>
            <a:r>
              <a:rPr lang="zh-CN" altLang="en-US" b="1" dirty="0"/>
              <a:t>消息中字参数</a:t>
            </a:r>
            <a:r>
              <a:rPr lang="en-US" altLang="zh-CN" b="1" dirty="0" err="1"/>
              <a:t>wParam</a:t>
            </a:r>
            <a:r>
              <a:rPr lang="zh-CN" altLang="en-US" b="1" dirty="0"/>
              <a:t>中包含选中菜单项的标识。每个菜单项的标识必须唯一，标识值常在头文件中定义。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zh-CN" altLang="en-US" b="1" dirty="0"/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00FF00"/>
                </a:solidFill>
              </a:rPr>
              <a:t>如：创建菜单中的水平分隔符：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rgbClr val="00FF00"/>
                </a:solidFill>
                <a:ea typeface="黑体" panose="02010609060101010101" pitchFamily="49" charset="-122"/>
              </a:rPr>
              <a:t>               </a:t>
            </a:r>
            <a:r>
              <a:rPr lang="en-US" altLang="zh-CN" b="1" dirty="0">
                <a:solidFill>
                  <a:srgbClr val="00FF00"/>
                </a:solidFill>
                <a:ea typeface="黑体" panose="02010609060101010101" pitchFamily="49" charset="-122"/>
              </a:rPr>
              <a:t>MENUITEM  SEPARATOR</a:t>
            </a:r>
            <a:endParaRPr lang="en-US" altLang="zh-CN" b="1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E3C28-BAE9-497B-8AD8-8F9E894A78A9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914400"/>
          </a:xfrm>
        </p:spPr>
        <p:txBody>
          <a:bodyPr/>
          <a:lstStyle/>
          <a:p>
            <a:r>
              <a:rPr lang="en-US" altLang="zh-CN" b="1" dirty="0" smtClean="0"/>
              <a:t>6.3.2 </a:t>
            </a:r>
            <a:r>
              <a:rPr lang="zh-CN" altLang="en-US" b="1" dirty="0">
                <a:latin typeface="宋体" panose="02010600030101010101" pitchFamily="2" charset="-122"/>
              </a:rPr>
              <a:t>非模态对话框的编程方法</a:t>
            </a:r>
            <a:r>
              <a:rPr lang="zh-CN" altLang="en-US" b="1" dirty="0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8720"/>
            <a:ext cx="8731696" cy="5796880"/>
          </a:xfrm>
        </p:spPr>
        <p:txBody>
          <a:bodyPr/>
          <a:lstStyle/>
          <a:p>
            <a:pPr algn="just">
              <a:lnSpc>
                <a:spcPct val="85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非模态对话框在对话框的定义、对话框的创建及消息处理上与模态对话框略有差别，方法如下</a:t>
            </a:r>
            <a:r>
              <a:rPr lang="en-US" altLang="zh-CN" sz="2800" b="1" dirty="0">
                <a:latin typeface="宋体" panose="02010600030101010101" pitchFamily="2" charset="-122"/>
              </a:rPr>
              <a:t>: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． 定义对话框样式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非模态对话框的定义一般形式如下：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800" b="1" i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>
                <a:latin typeface="宋体" panose="02010600030101010101" pitchFamily="2" charset="-122"/>
              </a:rPr>
              <a:t>STYLE  WS_POPUP | WS_CAPTION | </a:t>
            </a:r>
            <a:r>
              <a:rPr lang="en-US" altLang="zh-CN" sz="2800" b="1" dirty="0">
                <a:solidFill>
                  <a:srgbClr val="00FF00"/>
                </a:solidFill>
                <a:latin typeface="宋体" panose="02010600030101010101" pitchFamily="2" charset="-122"/>
              </a:rPr>
              <a:t>WS_VISIBLE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样式中应包含</a:t>
            </a:r>
            <a:r>
              <a:rPr lang="en-US" altLang="zh-CN" sz="2800" b="1" dirty="0">
                <a:solidFill>
                  <a:srgbClr val="00FF00"/>
                </a:solidFill>
                <a:latin typeface="宋体" panose="02010600030101010101" pitchFamily="2" charset="-122"/>
              </a:rPr>
              <a:t>WS_VISIBLE</a:t>
            </a:r>
            <a:r>
              <a:rPr lang="zh-CN" altLang="en-US" sz="2800" b="1" dirty="0">
                <a:latin typeface="宋体" panose="02010600030101010101" pitchFamily="2" charset="-122"/>
              </a:rPr>
              <a:t>，否则无法在屏幕上显示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． 创建对话框函数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    非模态对话框的创建由函数</a:t>
            </a:r>
            <a:r>
              <a:rPr lang="en-US" altLang="zh-CN" sz="2800" b="1" dirty="0" err="1">
                <a:latin typeface="宋体" panose="02010600030101010101" pitchFamily="2" charset="-122"/>
              </a:rPr>
              <a:t>CreateDialog</a:t>
            </a:r>
            <a:r>
              <a:rPr lang="zh-CN" altLang="en-US" sz="2800" b="1" dirty="0">
                <a:latin typeface="宋体" panose="02010600030101010101" pitchFamily="2" charset="-122"/>
              </a:rPr>
              <a:t>完成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:</a:t>
            </a:r>
          </a:p>
          <a:p>
            <a:pPr algn="just">
              <a:lnSpc>
                <a:spcPct val="75000"/>
              </a:lnSpc>
              <a:buFontTx/>
              <a:buNone/>
            </a:pPr>
            <a:endParaRPr lang="en-US" altLang="zh-CN" sz="2800" b="1" dirty="0">
              <a:latin typeface="宋体" panose="02010600030101010101" pitchFamily="2" charset="-122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HWND </a:t>
            </a:r>
            <a:r>
              <a:rPr lang="en-US" altLang="zh-CN" sz="2400" b="1" dirty="0" err="1">
                <a:solidFill>
                  <a:srgbClr val="66FFFF"/>
                </a:solidFill>
                <a:latin typeface="+mn-ea"/>
              </a:rPr>
              <a:t>CreateDialog</a:t>
            </a:r>
            <a:endParaRPr lang="en-US" altLang="zh-CN" sz="2400" b="1" dirty="0">
              <a:solidFill>
                <a:srgbClr val="66FFFF"/>
              </a:solidFill>
              <a:latin typeface="+mn-ea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( HINSTANCE </a:t>
            </a:r>
            <a:r>
              <a:rPr lang="en-US" altLang="zh-CN" sz="2400" b="1" dirty="0" err="1">
                <a:solidFill>
                  <a:srgbClr val="66FFFF"/>
                </a:solidFill>
                <a:latin typeface="+mn-ea"/>
              </a:rPr>
              <a:t>hInstance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,		//</a:t>
            </a:r>
            <a:r>
              <a:rPr lang="zh-CN" altLang="en-US" sz="2400" b="1" dirty="0">
                <a:solidFill>
                  <a:srgbClr val="66FFFF"/>
                </a:solidFill>
                <a:latin typeface="+mn-ea"/>
              </a:rPr>
              <a:t>当前应用程序实例句柄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 dirty="0">
                <a:solidFill>
                  <a:srgbClr val="66FFFF"/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LPCTSTR </a:t>
            </a:r>
            <a:r>
              <a:rPr lang="en-US" altLang="zh-CN" sz="2400" b="1" dirty="0" err="1">
                <a:solidFill>
                  <a:srgbClr val="66FFFF"/>
                </a:solidFill>
                <a:latin typeface="+mn-ea"/>
              </a:rPr>
              <a:t>lpszDialogName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,	//</a:t>
            </a:r>
            <a:r>
              <a:rPr lang="zh-CN" altLang="en-US" sz="2400" b="1" dirty="0">
                <a:solidFill>
                  <a:srgbClr val="66FFFF"/>
                </a:solidFill>
                <a:latin typeface="+mn-ea"/>
              </a:rPr>
              <a:t>对话框名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 dirty="0">
                <a:solidFill>
                  <a:srgbClr val="66FFFF"/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HWND </a:t>
            </a:r>
            <a:r>
              <a:rPr lang="en-US" altLang="zh-CN" sz="2400" b="1" dirty="0" err="1">
                <a:solidFill>
                  <a:srgbClr val="66FFFF"/>
                </a:solidFill>
                <a:latin typeface="+mn-ea"/>
              </a:rPr>
              <a:t>hwndParent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,	</a:t>
            </a:r>
            <a:r>
              <a:rPr lang="en-US" altLang="zh-CN" sz="2400" b="1" dirty="0" smtClean="0">
                <a:solidFill>
                  <a:srgbClr val="66FFFF"/>
                </a:solidFill>
                <a:latin typeface="+mn-ea"/>
              </a:rPr>
              <a:t>	//</a:t>
            </a:r>
            <a:r>
              <a:rPr lang="zh-CN" altLang="en-US" sz="2400" b="1" dirty="0">
                <a:solidFill>
                  <a:srgbClr val="66FFFF"/>
                </a:solidFill>
                <a:latin typeface="+mn-ea"/>
              </a:rPr>
              <a:t>拥有该对话框的窗口句柄</a:t>
            </a:r>
          </a:p>
          <a:p>
            <a:pPr algn="just">
              <a:lnSpc>
                <a:spcPct val="75000"/>
              </a:lnSpc>
              <a:buFontTx/>
              <a:buNone/>
            </a:pPr>
            <a:r>
              <a:rPr lang="zh-CN" altLang="en-US" sz="2400" b="1" dirty="0">
                <a:solidFill>
                  <a:srgbClr val="66FFFF"/>
                </a:solidFill>
                <a:latin typeface="+mn-ea"/>
              </a:rPr>
              <a:t>  </a:t>
            </a:r>
            <a:r>
              <a:rPr lang="en-US" altLang="zh-CN" sz="2400" b="1" dirty="0" smtClean="0">
                <a:solidFill>
                  <a:srgbClr val="66FFFF"/>
                </a:solidFill>
                <a:latin typeface="+mn-ea"/>
              </a:rPr>
              <a:t>DLGPROC </a:t>
            </a:r>
            <a:r>
              <a:rPr lang="en-US" altLang="zh-CN" sz="2400" b="1" dirty="0" err="1">
                <a:solidFill>
                  <a:srgbClr val="66FFFF"/>
                </a:solidFill>
                <a:latin typeface="+mn-ea"/>
              </a:rPr>
              <a:t>lpDialogFunc</a:t>
            </a: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	 	//</a:t>
            </a:r>
            <a:r>
              <a:rPr lang="zh-CN" altLang="en-US" sz="2400" b="1" dirty="0">
                <a:solidFill>
                  <a:srgbClr val="66FFFF"/>
                </a:solidFill>
                <a:latin typeface="+mn-ea"/>
              </a:rPr>
              <a:t>对话框处理函数地</a:t>
            </a:r>
            <a:r>
              <a:rPr lang="zh-CN" altLang="en-US" sz="2400" b="1" dirty="0" smtClean="0">
                <a:solidFill>
                  <a:srgbClr val="66FFFF"/>
                </a:solidFill>
                <a:latin typeface="+mn-ea"/>
              </a:rPr>
              <a:t>址</a:t>
            </a:r>
            <a:endParaRPr lang="en-US" altLang="zh-CN" sz="2400" b="1" dirty="0" smtClean="0">
              <a:solidFill>
                <a:srgbClr val="66FFFF"/>
              </a:solidFill>
              <a:latin typeface="+mn-ea"/>
            </a:endParaRPr>
          </a:p>
          <a:p>
            <a:pPr algn="just">
              <a:lnSpc>
                <a:spcPct val="75000"/>
              </a:lnSpc>
              <a:buFontTx/>
              <a:buNone/>
            </a:pPr>
            <a:r>
              <a:rPr lang="en-US" altLang="zh-CN" sz="2400" b="1" dirty="0">
                <a:solidFill>
                  <a:srgbClr val="66FFFF"/>
                </a:solidFill>
                <a:latin typeface="+mn-ea"/>
              </a:rPr>
              <a:t>)</a:t>
            </a:r>
            <a:endParaRPr lang="zh-CN" altLang="en-US" sz="2400" b="1" dirty="0">
              <a:solidFill>
                <a:srgbClr val="66FFFF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0261F-A45D-42B7-B1BB-D3D67C297ED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6632"/>
            <a:ext cx="8928992" cy="4824536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</a:rPr>
              <a:t>3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</a:rPr>
              <a:t>． 消息循环部分的处理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zh-CN" altLang="en-US" sz="2400" b="1" dirty="0">
                <a:latin typeface="+mn-ea"/>
              </a:rPr>
              <a:t>    </a:t>
            </a:r>
            <a:r>
              <a:rPr lang="zh-CN" altLang="en-US" sz="2400" b="1" dirty="0" smtClean="0">
                <a:latin typeface="+mn-ea"/>
              </a:rPr>
              <a:t>由于</a:t>
            </a:r>
            <a:r>
              <a:rPr lang="zh-CN" altLang="en-US" sz="2400" b="1" dirty="0">
                <a:latin typeface="+mn-ea"/>
              </a:rPr>
              <a:t>非模态对话框并不禁止应用程序向其他窗口发送消息，因此，在</a:t>
            </a:r>
            <a:r>
              <a:rPr lang="en-US" altLang="zh-CN" sz="2400" b="1" dirty="0" err="1">
                <a:latin typeface="+mn-ea"/>
              </a:rPr>
              <a:t>WinMain</a:t>
            </a:r>
            <a:r>
              <a:rPr lang="zh-CN" altLang="en-US" sz="2400" b="1" dirty="0">
                <a:latin typeface="+mn-ea"/>
              </a:rPr>
              <a:t>函数的消息循环中必须包含截获发往非模态对话框的消息，并将其发往相应的对话框处理函数进行处理。其消息循环过程的一般形式为：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+mn-ea"/>
              </a:rPr>
              <a:t>while (</a:t>
            </a:r>
            <a:r>
              <a:rPr lang="en-US" altLang="zh-CN" sz="2400" b="1" dirty="0" err="1">
                <a:latin typeface="+mn-ea"/>
              </a:rPr>
              <a:t>GetMessage</a:t>
            </a:r>
            <a:r>
              <a:rPr lang="en-US" altLang="zh-CN" sz="2400" b="1" dirty="0">
                <a:latin typeface="+mn-ea"/>
              </a:rPr>
              <a:t>(&amp;Msg,NULL,0,0))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+mn-ea"/>
              </a:rPr>
              <a:t>{  if (</a:t>
            </a:r>
            <a:r>
              <a:rPr lang="zh-CN" altLang="en-US" sz="2400" b="1" dirty="0">
                <a:latin typeface="+mn-ea"/>
              </a:rPr>
              <a:t>！</a:t>
            </a:r>
            <a:r>
              <a:rPr lang="en-US" altLang="zh-CN" sz="2400" b="1" dirty="0" err="1">
                <a:latin typeface="+mn-ea"/>
              </a:rPr>
              <a:t>IsDialogMessage</a:t>
            </a:r>
            <a:r>
              <a:rPr lang="en-US" altLang="zh-CN" sz="2400" b="1" dirty="0">
                <a:latin typeface="+mn-ea"/>
              </a:rPr>
              <a:t>(</a:t>
            </a:r>
            <a:r>
              <a:rPr lang="en-US" altLang="zh-CN" sz="2400" b="1" dirty="0" err="1">
                <a:latin typeface="+mn-ea"/>
              </a:rPr>
              <a:t>hdlg</a:t>
            </a:r>
            <a:r>
              <a:rPr lang="en-US" altLang="zh-CN" sz="2400" b="1" dirty="0">
                <a:latin typeface="+mn-ea"/>
              </a:rPr>
              <a:t>,&amp;</a:t>
            </a:r>
            <a:r>
              <a:rPr lang="en-US" altLang="zh-CN" sz="2400" b="1" dirty="0" err="1">
                <a:latin typeface="+mn-ea"/>
              </a:rPr>
              <a:t>Msg</a:t>
            </a:r>
            <a:r>
              <a:rPr lang="en-US" altLang="zh-CN" sz="2400" b="1" dirty="0">
                <a:latin typeface="+mn-ea"/>
              </a:rPr>
              <a:t>))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+mn-ea"/>
              </a:rPr>
              <a:t>  		{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+mn-ea"/>
              </a:rPr>
              <a:t>			</a:t>
            </a:r>
            <a:r>
              <a:rPr lang="en-US" altLang="zh-CN" sz="2400" b="1" dirty="0" err="1">
                <a:latin typeface="+mn-ea"/>
              </a:rPr>
              <a:t>TranslateMessage</a:t>
            </a:r>
            <a:r>
              <a:rPr lang="en-US" altLang="zh-CN" sz="2400" b="1" dirty="0">
                <a:latin typeface="+mn-ea"/>
              </a:rPr>
              <a:t> (&amp;</a:t>
            </a:r>
            <a:r>
              <a:rPr lang="en-US" altLang="zh-CN" sz="2400" b="1" dirty="0" err="1">
                <a:latin typeface="+mn-ea"/>
              </a:rPr>
              <a:t>Msg</a:t>
            </a:r>
            <a:r>
              <a:rPr lang="en-US" altLang="zh-CN" sz="2400" b="1" dirty="0">
                <a:latin typeface="+mn-ea"/>
              </a:rPr>
              <a:t>);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+mn-ea"/>
              </a:rPr>
              <a:t>			</a:t>
            </a:r>
            <a:r>
              <a:rPr lang="en-US" altLang="zh-CN" sz="2400" b="1" dirty="0" err="1">
                <a:latin typeface="+mn-ea"/>
              </a:rPr>
              <a:t>DispatchMessage</a:t>
            </a:r>
            <a:r>
              <a:rPr lang="en-US" altLang="zh-CN" sz="2400" b="1" dirty="0">
                <a:latin typeface="+mn-ea"/>
              </a:rPr>
              <a:t> (&amp;</a:t>
            </a:r>
            <a:r>
              <a:rPr lang="en-US" altLang="zh-CN" sz="2400" b="1" dirty="0" err="1">
                <a:latin typeface="+mn-ea"/>
              </a:rPr>
              <a:t>Msg</a:t>
            </a:r>
            <a:r>
              <a:rPr lang="en-US" altLang="zh-CN" sz="2400" b="1" dirty="0">
                <a:latin typeface="+mn-ea"/>
              </a:rPr>
              <a:t>);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latin typeface="+mn-ea"/>
              </a:rPr>
              <a:t>  	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latin typeface="+mn-ea"/>
              </a:rPr>
              <a:t>} 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4" y="4941168"/>
            <a:ext cx="8784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1"/>
                </a:solidFill>
              </a:rPr>
              <a:t>4</a:t>
            </a:r>
            <a:r>
              <a:rPr lang="zh-CN" altLang="zh-CN" b="1" dirty="0">
                <a:solidFill>
                  <a:schemeClr val="accent1"/>
                </a:solidFill>
              </a:rPr>
              <a:t>． 关闭对话框的函数</a:t>
            </a:r>
          </a:p>
          <a:p>
            <a:r>
              <a:rPr lang="en-US" altLang="zh-CN" b="1" dirty="0" smtClean="0"/>
              <a:t>        </a:t>
            </a:r>
            <a:r>
              <a:rPr lang="zh-CN" altLang="zh-CN" b="1" dirty="0" smtClean="0"/>
              <a:t>非</a:t>
            </a:r>
            <a:r>
              <a:rPr lang="zh-CN" altLang="zh-CN" b="1" dirty="0"/>
              <a:t>模态对话框调用函数</a:t>
            </a:r>
            <a:r>
              <a:rPr lang="en-US" altLang="zh-CN" b="1" dirty="0" err="1"/>
              <a:t>DestroyWindow</a:t>
            </a:r>
            <a:r>
              <a:rPr lang="zh-CN" altLang="zh-CN" b="1" dirty="0"/>
              <a:t>关闭由</a:t>
            </a:r>
            <a:r>
              <a:rPr lang="en-US" altLang="zh-CN" b="1" dirty="0" err="1"/>
              <a:t>CreateDialog</a:t>
            </a:r>
            <a:r>
              <a:rPr lang="zh-CN" altLang="zh-CN" b="1" dirty="0"/>
              <a:t>函数创建的对话框，该函数的原型为：</a:t>
            </a:r>
          </a:p>
          <a:p>
            <a:r>
              <a:rPr lang="en-US" altLang="zh-CN" b="1" dirty="0" smtClean="0"/>
              <a:t>            DOOL </a:t>
            </a:r>
            <a:r>
              <a:rPr lang="en-US" altLang="zh-CN" b="1" dirty="0" err="1"/>
              <a:t>DestroyWindow</a:t>
            </a:r>
            <a:r>
              <a:rPr lang="en-US" altLang="zh-CN" b="1" dirty="0"/>
              <a:t> (HWND </a:t>
            </a:r>
            <a:r>
              <a:rPr lang="en-US" altLang="zh-CN" b="1" dirty="0" err="1"/>
              <a:t>hdlg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4C7E9-6428-42CF-AEC3-0A1E6FB40E44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6632"/>
            <a:ext cx="7772400" cy="838200"/>
          </a:xfrm>
        </p:spPr>
        <p:txBody>
          <a:bodyPr/>
          <a:lstStyle/>
          <a:p>
            <a:r>
              <a:rPr lang="zh-CN" altLang="en-US" b="1" dirty="0" smtClean="0">
                <a:latin typeface="宋体" panose="02010600030101010101" pitchFamily="2" charset="-122"/>
              </a:rPr>
              <a:t>非</a:t>
            </a:r>
            <a:r>
              <a:rPr lang="zh-CN" altLang="en-US" b="1" dirty="0">
                <a:latin typeface="宋体" panose="02010600030101010101" pitchFamily="2" charset="-122"/>
              </a:rPr>
              <a:t>模态对话框应用实例</a:t>
            </a:r>
            <a:r>
              <a:rPr lang="zh-CN" altLang="en-US" b="1" dirty="0"/>
              <a:t> 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768" y="804335"/>
            <a:ext cx="8838728" cy="18325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b="1" dirty="0">
                <a:latin typeface="+mn-ea"/>
              </a:rPr>
              <a:t>【</a:t>
            </a:r>
            <a:r>
              <a:rPr lang="zh-CN" altLang="en-US" sz="2800" b="1" dirty="0" smtClean="0">
                <a:latin typeface="+mn-ea"/>
              </a:rPr>
              <a:t>例</a:t>
            </a:r>
            <a:r>
              <a:rPr lang="en-US" altLang="zh-CN" sz="2800" b="1" dirty="0" smtClean="0">
                <a:latin typeface="+mn-ea"/>
              </a:rPr>
              <a:t>6-4】</a:t>
            </a:r>
            <a:r>
              <a:rPr lang="zh-CN" altLang="zh-CN" sz="2800" b="1" dirty="0">
                <a:latin typeface="+mn-ea"/>
              </a:rPr>
              <a:t>本例中，选择“模态对话框”菜单项，应用程序将创建并显示“显示模态对话框”，在对话框中可以在编辑框中输入文字，点击“确定”，就可以在主窗口中显示输入的信息。如果点击“取消”按钮，则清</a:t>
            </a:r>
            <a:r>
              <a:rPr lang="zh-CN" altLang="zh-CN" sz="2800" b="1" dirty="0" smtClean="0">
                <a:latin typeface="+mn-ea"/>
              </a:rPr>
              <a:t>除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20" y="2675325"/>
            <a:ext cx="5669260" cy="4024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768" y="2636912"/>
            <a:ext cx="3150096" cy="4025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zh-CN" sz="2800" b="1" dirty="0" smtClean="0">
                <a:latin typeface="+mn-ea"/>
              </a:rPr>
              <a:t>编辑框中输入的内容，在模态对话框操作过程中，不能进行模态对话框以外区域的操作。若选择“显示非模态对话框”，可在对话框以外的区域进行操作。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85FD0-0132-482D-8145-70DF5F110BBD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6632"/>
            <a:ext cx="9036496" cy="6553200"/>
          </a:xfrm>
        </p:spPr>
        <p:txBody>
          <a:bodyPr/>
          <a:lstStyle/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zh-CN" altLang="zh-CN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zh-CN" sz="2400" b="1" dirty="0">
                <a:latin typeface="+mn-ea"/>
              </a:rPr>
              <a:t>）本例的资源文件：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#include "6_4.h"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#include "</a:t>
            </a:r>
            <a:r>
              <a:rPr lang="en-US" altLang="zh-CN" sz="2400" b="1" dirty="0" err="1">
                <a:latin typeface="+mn-ea"/>
              </a:rPr>
              <a:t>afxres.h</a:t>
            </a:r>
            <a:r>
              <a:rPr lang="en-US" altLang="zh-CN" sz="2400" b="1" dirty="0">
                <a:latin typeface="+mn-ea"/>
              </a:rPr>
              <a:t>"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MENU </a:t>
            </a:r>
            <a:r>
              <a:rPr lang="en-US" altLang="zh-CN" sz="2400" b="1" dirty="0" err="1">
                <a:latin typeface="+mn-ea"/>
              </a:rPr>
              <a:t>MENU</a:t>
            </a:r>
            <a:r>
              <a:rPr lang="en-US" altLang="zh-CN" sz="2400" b="1" dirty="0">
                <a:latin typeface="+mn-ea"/>
              </a:rPr>
              <a:t> 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BEGIN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POPUP "</a:t>
            </a:r>
            <a:r>
              <a:rPr lang="zh-CN" altLang="zh-CN" sz="2400" b="1" dirty="0">
                <a:latin typeface="+mn-ea"/>
              </a:rPr>
              <a:t>文件</a:t>
            </a:r>
            <a:r>
              <a:rPr lang="en-US" altLang="zh-CN" sz="2400" b="1" dirty="0">
                <a:latin typeface="+mn-ea"/>
              </a:rPr>
              <a:t>(&amp;F)"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</a:t>
            </a:r>
            <a:r>
              <a:rPr lang="en-US" altLang="zh-CN" sz="2400" b="1" dirty="0" smtClean="0">
                <a:latin typeface="+mn-ea"/>
              </a:rPr>
              <a:t> BEGIN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    MENUITEM "</a:t>
            </a:r>
            <a:r>
              <a:rPr lang="zh-CN" altLang="zh-CN" sz="2400" b="1" dirty="0">
                <a:latin typeface="+mn-ea"/>
              </a:rPr>
              <a:t>打开</a:t>
            </a:r>
            <a:r>
              <a:rPr lang="en-US" altLang="zh-CN" sz="2400" b="1" dirty="0">
                <a:latin typeface="+mn-ea"/>
              </a:rPr>
              <a:t>(&amp;O)\t </a:t>
            </a:r>
            <a:r>
              <a:rPr lang="en-US" altLang="zh-CN" sz="2400" b="1" dirty="0" err="1">
                <a:latin typeface="+mn-ea"/>
              </a:rPr>
              <a:t>Ctrl+O</a:t>
            </a:r>
            <a:r>
              <a:rPr lang="en-US" altLang="zh-CN" sz="2400" b="1" dirty="0">
                <a:latin typeface="+mn-ea"/>
              </a:rPr>
              <a:t>",   </a:t>
            </a:r>
            <a:r>
              <a:rPr lang="en-US" altLang="zh-CN" sz="2400" b="1" dirty="0" smtClean="0">
                <a:latin typeface="+mn-ea"/>
              </a:rPr>
              <a:t>IDM_OPEN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    MENUITEM SEPARATOR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    MENUITEM "</a:t>
            </a:r>
            <a:r>
              <a:rPr lang="zh-CN" altLang="zh-CN" sz="2400" b="1" dirty="0">
                <a:latin typeface="+mn-ea"/>
              </a:rPr>
              <a:t>保存</a:t>
            </a:r>
            <a:r>
              <a:rPr lang="en-US" altLang="zh-CN" sz="2400" b="1" dirty="0">
                <a:latin typeface="+mn-ea"/>
              </a:rPr>
              <a:t>(&amp;S)\t </a:t>
            </a:r>
            <a:r>
              <a:rPr lang="en-US" altLang="zh-CN" sz="2400" b="1" dirty="0" err="1">
                <a:latin typeface="+mn-ea"/>
              </a:rPr>
              <a:t>Ctrl+S</a:t>
            </a:r>
            <a:r>
              <a:rPr lang="en-US" altLang="zh-CN" sz="2400" b="1" dirty="0">
                <a:latin typeface="+mn-ea"/>
              </a:rPr>
              <a:t>",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>
                <a:latin typeface="+mn-ea"/>
              </a:rPr>
              <a:t>IDM_SAVE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    MENUITEM SEPARATOR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    MENUITEM "</a:t>
            </a:r>
            <a:r>
              <a:rPr lang="zh-CN" altLang="zh-CN" sz="2400" b="1" dirty="0">
                <a:latin typeface="+mn-ea"/>
              </a:rPr>
              <a:t>退出</a:t>
            </a:r>
            <a:r>
              <a:rPr lang="en-US" altLang="zh-CN" sz="2400" b="1" dirty="0">
                <a:latin typeface="+mn-ea"/>
              </a:rPr>
              <a:t>(&amp;X)",  </a:t>
            </a:r>
            <a:r>
              <a:rPr lang="en-US" altLang="zh-CN" sz="2400" b="1" dirty="0" smtClean="0">
                <a:latin typeface="+mn-ea"/>
              </a:rPr>
              <a:t>          </a:t>
            </a:r>
            <a:r>
              <a:rPr lang="en-US" altLang="zh-CN" sz="2400" b="1" dirty="0">
                <a:latin typeface="+mn-ea"/>
              </a:rPr>
              <a:t>IDM_EXIT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</a:t>
            </a:r>
            <a:r>
              <a:rPr lang="en-US" altLang="zh-CN" sz="2400" b="1" dirty="0" smtClean="0">
                <a:latin typeface="+mn-ea"/>
              </a:rPr>
              <a:t> END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POPUP "</a:t>
            </a:r>
            <a:r>
              <a:rPr lang="zh-CN" altLang="zh-CN" sz="2400" b="1" dirty="0">
                <a:latin typeface="+mn-ea"/>
              </a:rPr>
              <a:t>对话框操作</a:t>
            </a:r>
            <a:r>
              <a:rPr lang="en-US" altLang="zh-CN" sz="2400" b="1" dirty="0">
                <a:latin typeface="+mn-ea"/>
              </a:rPr>
              <a:t>(&amp;O)"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</a:t>
            </a:r>
            <a:r>
              <a:rPr lang="en-US" altLang="zh-CN" sz="2400" b="1" dirty="0" smtClean="0">
                <a:latin typeface="+mn-ea"/>
              </a:rPr>
              <a:t> BEGIN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    MENUITEM "</a:t>
            </a:r>
            <a:r>
              <a:rPr lang="zh-CN" altLang="zh-CN" sz="2400" b="1" dirty="0">
                <a:latin typeface="+mn-ea"/>
              </a:rPr>
              <a:t>显示模态对话框</a:t>
            </a:r>
            <a:r>
              <a:rPr lang="en-US" altLang="zh-CN" sz="2400" b="1" dirty="0">
                <a:latin typeface="+mn-ea"/>
              </a:rPr>
              <a:t>(&amp;D)...",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>
                <a:latin typeface="+mn-ea"/>
              </a:rPr>
              <a:t>IDM_MODAL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    MENUITEM "</a:t>
            </a:r>
            <a:r>
              <a:rPr lang="zh-CN" altLang="zh-CN" sz="2400" b="1" dirty="0">
                <a:latin typeface="+mn-ea"/>
              </a:rPr>
              <a:t>显示非模态对话框</a:t>
            </a:r>
            <a:r>
              <a:rPr lang="en-US" altLang="zh-CN" sz="2400" b="1" dirty="0">
                <a:latin typeface="+mn-ea"/>
              </a:rPr>
              <a:t>(&amp;L)...", </a:t>
            </a:r>
            <a:r>
              <a:rPr lang="en-US" altLang="zh-CN" sz="2400" b="1" dirty="0" smtClean="0">
                <a:latin typeface="+mn-ea"/>
              </a:rPr>
              <a:t>IDM_MODALLESS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    </a:t>
            </a:r>
            <a:r>
              <a:rPr lang="en-US" altLang="zh-CN" sz="2400" b="1" dirty="0" smtClean="0">
                <a:latin typeface="+mn-ea"/>
              </a:rPr>
              <a:t> END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END</a:t>
            </a:r>
            <a:endParaRPr lang="zh-CN" altLang="zh-CN" sz="2400" b="1" dirty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altLang="zh-CN" sz="2400" b="1" dirty="0">
                <a:latin typeface="+mn-ea"/>
              </a:rPr>
              <a:t> </a:t>
            </a:r>
            <a:endParaRPr lang="en-US" altLang="zh-CN" sz="2400" b="1" dirty="0">
              <a:solidFill>
                <a:srgbClr val="00FF00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16632"/>
            <a:ext cx="8807896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MENU ACCELERATORS </a:t>
            </a:r>
            <a:endParaRPr lang="zh-CN" altLang="zh-CN" sz="2400" b="1" dirty="0" smtClean="0">
              <a:solidFill>
                <a:schemeClr val="accent1"/>
              </a:solidFill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BEGIN</a:t>
            </a:r>
            <a:endParaRPr lang="zh-CN" altLang="zh-CN" sz="2400" b="1" dirty="0" smtClean="0">
              <a:solidFill>
                <a:schemeClr val="accent1"/>
              </a:solidFill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    "^O",           IDM_OPEN,               ASCII   </a:t>
            </a:r>
            <a:endParaRPr lang="zh-CN" altLang="zh-CN" sz="2400" b="1" dirty="0" smtClean="0">
              <a:solidFill>
                <a:schemeClr val="accent1"/>
              </a:solidFill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    "^S",           IDM_SAVE,               ASCII   </a:t>
            </a:r>
            <a:endParaRPr lang="zh-CN" altLang="zh-CN" sz="2400" b="1" dirty="0" smtClean="0">
              <a:solidFill>
                <a:schemeClr val="accent1"/>
              </a:solidFill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chemeClr val="accent1"/>
                </a:solidFill>
                <a:latin typeface="+mn-ea"/>
              </a:rPr>
              <a:t>END</a:t>
            </a:r>
            <a:endParaRPr lang="zh-CN" altLang="zh-CN" sz="2400" b="1" dirty="0" smtClean="0">
              <a:solidFill>
                <a:schemeClr val="accent1"/>
              </a:solidFill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 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IDD_DIALOG1 DIALOGEX 100, 50, 200, 135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STYLE DS_SETFONT | DS_MODALFRAME | WS_POPUP | WS_CAPTION | WS_SYSMENU|WS_VISIBLE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CAPTION "Dialog"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FONT 16, "</a:t>
            </a:r>
            <a:r>
              <a:rPr lang="zh-CN" altLang="zh-CN" sz="2400" b="1" dirty="0" smtClean="0">
                <a:latin typeface="+mn-ea"/>
              </a:rPr>
              <a:t>楷体</a:t>
            </a:r>
            <a:r>
              <a:rPr lang="en-US" altLang="zh-CN" sz="2400" b="1" dirty="0" smtClean="0">
                <a:latin typeface="+mn-ea"/>
              </a:rPr>
              <a:t>_GB2312", 400, 0, 0x86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BEGIN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 DEFPUSHBUTTON   "</a:t>
            </a:r>
            <a:r>
              <a:rPr lang="zh-CN" altLang="zh-CN" sz="2400" b="1" dirty="0" smtClean="0">
                <a:latin typeface="+mn-ea"/>
              </a:rPr>
              <a:t>确定</a:t>
            </a:r>
            <a:r>
              <a:rPr lang="en-US" altLang="zh-CN" sz="2400" b="1" dirty="0" smtClean="0">
                <a:latin typeface="+mn-ea"/>
              </a:rPr>
              <a:t>",IDOK,30,82,50,14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 PUSHBUTTON      "</a:t>
            </a:r>
            <a:r>
              <a:rPr lang="zh-CN" altLang="zh-CN" sz="2400" b="1" dirty="0" smtClean="0">
                <a:latin typeface="+mn-ea"/>
              </a:rPr>
              <a:t>取消</a:t>
            </a:r>
            <a:r>
              <a:rPr lang="en-US" altLang="zh-CN" sz="2400" b="1" dirty="0" smtClean="0">
                <a:latin typeface="+mn-ea"/>
              </a:rPr>
              <a:t>",IDCANCEL,110,82,50,14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 LTEXT           "Windows</a:t>
            </a:r>
            <a:r>
              <a:rPr lang="zh-CN" altLang="zh-CN" sz="2400" b="1" dirty="0" smtClean="0">
                <a:latin typeface="+mn-ea"/>
              </a:rPr>
              <a:t>对话框</a:t>
            </a:r>
            <a:r>
              <a:rPr lang="en-US" altLang="zh-CN" sz="2400" b="1" dirty="0" smtClean="0">
                <a:latin typeface="+mn-ea"/>
              </a:rPr>
              <a:t>",IDC_TITLE,60,14,76,18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 LTEXT			"</a:t>
            </a:r>
            <a:r>
              <a:rPr lang="zh-CN" altLang="zh-CN" sz="2400" b="1" dirty="0" smtClean="0">
                <a:latin typeface="+mn-ea"/>
              </a:rPr>
              <a:t>请输入要显示的内容</a:t>
            </a:r>
            <a:r>
              <a:rPr lang="en-US" altLang="zh-CN" sz="2400" b="1" dirty="0" smtClean="0">
                <a:latin typeface="+mn-ea"/>
              </a:rPr>
              <a:t>",IDC_STATIC,33,35,170,10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 EDITTEXT        IDC_EDIT1,30,53,130,13,ES_AUTOHSCROLL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END</a:t>
            </a:r>
            <a:endParaRPr lang="en-US" altLang="zh-CN" sz="2400" b="1" dirty="0">
              <a:solidFill>
                <a:srgbClr val="00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55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632"/>
            <a:ext cx="9036496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(2)</a:t>
            </a:r>
            <a:r>
              <a:rPr lang="zh-CN" altLang="zh-CN" sz="2400" b="1" dirty="0" smtClean="0">
                <a:latin typeface="+mn-ea"/>
              </a:rPr>
              <a:t>本例头文件：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#define IDM_OPEN                        1001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#define IDD_DIALOG1                     1008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#define IDM_SAVE                        1002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#define IDM_EXIT                        1003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#define IDM_MODAL                       1004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#define IDM_MODALLESS                   1005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#define IDC_EDIT1                       1006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#define IDC_TITLE                       1010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#define IDC_STATIC                      1011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endParaRPr lang="en-US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(3)</a:t>
            </a:r>
            <a:r>
              <a:rPr lang="zh-CN" altLang="zh-CN" sz="2400" b="1" dirty="0" smtClean="0">
                <a:latin typeface="+mn-ea"/>
              </a:rPr>
              <a:t>本例源文件如下，具体含义详见代码注释：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#include &lt;</a:t>
            </a:r>
            <a:r>
              <a:rPr lang="en-US" altLang="zh-CN" sz="2400" b="1" dirty="0" err="1" smtClean="0">
                <a:latin typeface="+mn-ea"/>
              </a:rPr>
              <a:t>windows.h</a:t>
            </a:r>
            <a:r>
              <a:rPr lang="en-US" altLang="zh-CN" sz="2400" b="1" dirty="0" smtClean="0">
                <a:latin typeface="+mn-ea"/>
              </a:rPr>
              <a:t>&gt;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#include &lt;</a:t>
            </a:r>
            <a:r>
              <a:rPr lang="en-US" altLang="zh-CN" sz="2400" b="1" dirty="0" err="1" smtClean="0">
                <a:latin typeface="+mn-ea"/>
              </a:rPr>
              <a:t>string.h</a:t>
            </a:r>
            <a:r>
              <a:rPr lang="en-US" altLang="zh-CN" sz="2400" b="1" dirty="0" smtClean="0">
                <a:latin typeface="+mn-ea"/>
              </a:rPr>
              <a:t>&gt;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#include "</a:t>
            </a:r>
            <a:r>
              <a:rPr lang="en-US" altLang="zh-CN" sz="2400" b="1" dirty="0" err="1" smtClean="0">
                <a:latin typeface="+mn-ea"/>
              </a:rPr>
              <a:t>Tchar.h</a:t>
            </a:r>
            <a:r>
              <a:rPr lang="en-US" altLang="zh-CN" sz="2400" b="1" dirty="0" smtClean="0">
                <a:latin typeface="+mn-ea"/>
              </a:rPr>
              <a:t>"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#include "6_4.h"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BOOLEAN </a:t>
            </a:r>
            <a:r>
              <a:rPr lang="en-US" altLang="zh-CN" sz="2400" b="1" dirty="0" err="1" smtClean="0">
                <a:latin typeface="+mn-ea"/>
              </a:rPr>
              <a:t>InitWindowClass</a:t>
            </a:r>
            <a:r>
              <a:rPr lang="en-US" altLang="zh-CN" sz="2400" b="1" dirty="0" smtClean="0">
                <a:latin typeface="+mn-ea"/>
              </a:rPr>
              <a:t>(HINSTANCE </a:t>
            </a:r>
            <a:r>
              <a:rPr lang="en-US" altLang="zh-CN" sz="2400" b="1" dirty="0" err="1" smtClean="0">
                <a:latin typeface="+mn-ea"/>
              </a:rPr>
              <a:t>hInstance,int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err="1" smtClean="0">
                <a:latin typeface="+mn-ea"/>
              </a:rPr>
              <a:t>nCmdShow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LRESULT CALLBACK </a:t>
            </a:r>
            <a:r>
              <a:rPr lang="en-US" altLang="zh-CN" sz="2400" b="1" dirty="0" err="1" smtClean="0">
                <a:latin typeface="+mn-ea"/>
              </a:rPr>
              <a:t>WndProc</a:t>
            </a:r>
            <a:r>
              <a:rPr lang="en-US" altLang="zh-CN" sz="2400" b="1" dirty="0" smtClean="0">
                <a:latin typeface="+mn-ea"/>
              </a:rPr>
              <a:t>(…,…,…,…);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BOOL CALLBACK </a:t>
            </a:r>
            <a:r>
              <a:rPr lang="en-US" altLang="zh-CN" sz="2400" b="1" dirty="0" err="1" smtClean="0">
                <a:latin typeface="+mn-ea"/>
              </a:rPr>
              <a:t>ModalessDlgProc</a:t>
            </a:r>
            <a:r>
              <a:rPr lang="en-US" altLang="zh-CN" sz="2400" b="1" dirty="0" smtClean="0">
                <a:latin typeface="+mn-ea"/>
              </a:rPr>
              <a:t>(…,…,…,…);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BOOL CALLBACK </a:t>
            </a:r>
            <a:r>
              <a:rPr lang="en-US" altLang="zh-CN" sz="2400" b="1" dirty="0" err="1" smtClean="0">
                <a:latin typeface="+mn-ea"/>
              </a:rPr>
              <a:t>ModalDlgProc</a:t>
            </a:r>
            <a:r>
              <a:rPr lang="en-US" altLang="zh-CN" sz="2400" b="1" dirty="0" smtClean="0">
                <a:latin typeface="+mn-ea"/>
              </a:rPr>
              <a:t>(…,…,…,…);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HINSTANCE </a:t>
            </a:r>
            <a:r>
              <a:rPr lang="en-US" altLang="zh-CN" sz="2400" b="1" dirty="0" err="1" smtClean="0">
                <a:latin typeface="+mn-ea"/>
              </a:rPr>
              <a:t>hInst</a:t>
            </a:r>
            <a:r>
              <a:rPr lang="en-US" altLang="zh-CN" sz="2400" b="1" dirty="0" smtClean="0">
                <a:latin typeface="+mn-ea"/>
              </a:rPr>
              <a:t>;</a:t>
            </a:r>
            <a:endParaRPr lang="zh-CN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6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56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632"/>
            <a:ext cx="9036496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TCHAR </a:t>
            </a:r>
            <a:r>
              <a:rPr lang="en-US" altLang="zh-CN" sz="2400" b="1" dirty="0" err="1" smtClean="0">
                <a:latin typeface="+mn-ea"/>
              </a:rPr>
              <a:t>str</a:t>
            </a:r>
            <a:r>
              <a:rPr lang="en-US" altLang="zh-CN" sz="2400" b="1" dirty="0" smtClean="0">
                <a:latin typeface="+mn-ea"/>
              </a:rPr>
              <a:t>[200];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HWND </a:t>
            </a:r>
            <a:r>
              <a:rPr lang="en-US" altLang="zh-CN" sz="2400" b="1" dirty="0" err="1" smtClean="0">
                <a:latin typeface="+mn-ea"/>
              </a:rPr>
              <a:t>hdlg</a:t>
            </a:r>
            <a:r>
              <a:rPr lang="en-US" altLang="zh-CN" sz="2400" b="1" dirty="0" smtClean="0">
                <a:latin typeface="+mn-ea"/>
              </a:rPr>
              <a:t>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err="1" smtClean="0">
                <a:latin typeface="+mn-ea"/>
              </a:rPr>
              <a:t>int</a:t>
            </a:r>
            <a:r>
              <a:rPr lang="en-US" altLang="zh-CN" sz="2400" b="1" dirty="0" smtClean="0">
                <a:latin typeface="+mn-ea"/>
              </a:rPr>
              <a:t> WINAPI </a:t>
            </a:r>
            <a:r>
              <a:rPr lang="en-US" altLang="zh-CN" sz="2400" b="1" dirty="0" err="1" smtClean="0">
                <a:latin typeface="+mn-ea"/>
              </a:rPr>
              <a:t>WinMain</a:t>
            </a:r>
            <a:r>
              <a:rPr lang="en-US" altLang="zh-CN" sz="2400" b="1" dirty="0" smtClean="0">
                <a:latin typeface="+mn-ea"/>
              </a:rPr>
              <a:t>(HINSTANCE </a:t>
            </a:r>
            <a:r>
              <a:rPr lang="en-US" altLang="zh-CN" sz="2400" b="1" dirty="0" err="1" smtClean="0">
                <a:latin typeface="+mn-ea"/>
              </a:rPr>
              <a:t>hInstance,HINSTANCE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err="1" smtClean="0">
                <a:latin typeface="+mn-ea"/>
              </a:rPr>
              <a:t>hPrevInstance,LPSTR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err="1" smtClean="0">
                <a:latin typeface="+mn-ea"/>
              </a:rPr>
              <a:t>lpCmdLine,int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err="1" smtClean="0">
                <a:latin typeface="+mn-ea"/>
              </a:rPr>
              <a:t>nCmdShow</a:t>
            </a:r>
            <a:r>
              <a:rPr lang="en-US" altLang="zh-CN" sz="2400" b="1" dirty="0" smtClean="0">
                <a:latin typeface="+mn-ea"/>
              </a:rPr>
              <a:t>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{ MSG </a:t>
            </a:r>
            <a:r>
              <a:rPr lang="en-US" altLang="zh-CN" sz="2400" b="1" dirty="0" err="1" smtClean="0">
                <a:latin typeface="+mn-ea"/>
              </a:rPr>
              <a:t>msg</a:t>
            </a:r>
            <a:r>
              <a:rPr lang="en-US" altLang="zh-CN" sz="2400" b="1" dirty="0" smtClean="0">
                <a:latin typeface="+mn-ea"/>
              </a:rPr>
              <a:t>;	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if(!</a:t>
            </a:r>
            <a:r>
              <a:rPr lang="en-US" altLang="zh-CN" sz="2400" b="1" dirty="0" err="1" smtClean="0">
                <a:latin typeface="+mn-ea"/>
              </a:rPr>
              <a:t>InitWindowClass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hInstance,nCmdShow</a:t>
            </a:r>
            <a:r>
              <a:rPr lang="en-US" altLang="zh-CN" sz="2400" b="1" dirty="0" smtClean="0">
                <a:latin typeface="+mn-ea"/>
              </a:rPr>
              <a:t>))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err="1" smtClean="0">
                <a:latin typeface="+mn-ea"/>
              </a:rPr>
              <a:t>MessageBox</a:t>
            </a:r>
            <a:r>
              <a:rPr lang="en-US" altLang="zh-CN" sz="2400" b="1" dirty="0" smtClean="0">
                <a:latin typeface="+mn-ea"/>
              </a:rPr>
              <a:t>(NULL,"</a:t>
            </a:r>
            <a:r>
              <a:rPr lang="zh-CN" altLang="zh-CN" sz="2400" b="1" dirty="0" smtClean="0">
                <a:latin typeface="+mn-ea"/>
              </a:rPr>
              <a:t>创建窗口失败</a:t>
            </a:r>
            <a:r>
              <a:rPr lang="en-US" altLang="zh-CN" sz="2400" b="1" dirty="0" smtClean="0">
                <a:latin typeface="+mn-ea"/>
              </a:rPr>
              <a:t>!", "</a:t>
            </a:r>
            <a:r>
              <a:rPr lang="zh-CN" altLang="zh-CN" sz="2400" b="1" dirty="0" smtClean="0">
                <a:latin typeface="+mn-ea"/>
              </a:rPr>
              <a:t>创建窗口</a:t>
            </a:r>
            <a:r>
              <a:rPr lang="en-US" altLang="zh-CN" sz="2400" b="1" dirty="0" smtClean="0">
                <a:latin typeface="+mn-ea"/>
              </a:rPr>
              <a:t>",NULL);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</a:t>
            </a:r>
            <a:r>
              <a:rPr lang="en-US" altLang="zh-CN" sz="2400" b="1" dirty="0" err="1" smtClean="0">
                <a:latin typeface="+mn-ea"/>
              </a:rPr>
              <a:t>hInst</a:t>
            </a:r>
            <a:r>
              <a:rPr lang="en-US" altLang="zh-CN" sz="2400" b="1" dirty="0" smtClean="0">
                <a:latin typeface="+mn-ea"/>
              </a:rPr>
              <a:t>=</a:t>
            </a:r>
            <a:r>
              <a:rPr lang="en-US" altLang="zh-CN" sz="2400" b="1" dirty="0" err="1" smtClean="0">
                <a:latin typeface="+mn-ea"/>
              </a:rPr>
              <a:t>hInstance</a:t>
            </a:r>
            <a:r>
              <a:rPr lang="en-US" altLang="zh-CN" sz="2400" b="1" dirty="0" smtClean="0">
                <a:latin typeface="+mn-ea"/>
              </a:rPr>
              <a:t>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while (</a:t>
            </a:r>
            <a:r>
              <a:rPr lang="en-US" altLang="zh-CN" sz="2400" b="1" dirty="0" err="1" smtClean="0">
                <a:latin typeface="+mn-ea"/>
              </a:rPr>
              <a:t>GetMessage</a:t>
            </a:r>
            <a:r>
              <a:rPr lang="en-US" altLang="zh-CN" sz="2400" b="1" dirty="0" smtClean="0">
                <a:latin typeface="+mn-ea"/>
              </a:rPr>
              <a:t>(&amp;</a:t>
            </a:r>
            <a:r>
              <a:rPr lang="en-US" altLang="zh-CN" sz="2400" b="1" dirty="0" err="1" smtClean="0">
                <a:latin typeface="+mn-ea"/>
              </a:rPr>
              <a:t>msg</a:t>
            </a:r>
            <a:r>
              <a:rPr lang="en-US" altLang="zh-CN" sz="2400" b="1" dirty="0" smtClean="0">
                <a:latin typeface="+mn-ea"/>
              </a:rPr>
              <a:t>, NULL, 0, 0))	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{	if(!</a:t>
            </a:r>
            <a:r>
              <a:rPr lang="en-US" altLang="zh-CN" sz="2400" b="1" dirty="0" err="1" smtClean="0">
                <a:latin typeface="+mn-ea"/>
              </a:rPr>
              <a:t>IsDialogMessage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hdlg</a:t>
            </a:r>
            <a:r>
              <a:rPr lang="en-US" altLang="zh-CN" sz="2400" b="1" dirty="0" smtClean="0">
                <a:latin typeface="+mn-ea"/>
              </a:rPr>
              <a:t>,&amp;</a:t>
            </a:r>
            <a:r>
              <a:rPr lang="en-US" altLang="zh-CN" sz="2400" b="1" dirty="0" err="1" smtClean="0">
                <a:latin typeface="+mn-ea"/>
              </a:rPr>
              <a:t>msg</a:t>
            </a:r>
            <a:r>
              <a:rPr lang="en-US" altLang="zh-CN" sz="2400" b="1" dirty="0" smtClean="0">
                <a:latin typeface="+mn-ea"/>
              </a:rPr>
              <a:t>))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{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</a:t>
            </a:r>
            <a:r>
              <a:rPr lang="en-US" altLang="zh-CN" sz="2400" b="1" dirty="0" err="1" smtClean="0">
                <a:latin typeface="+mn-ea"/>
              </a:rPr>
              <a:t>TranslateMessage</a:t>
            </a:r>
            <a:r>
              <a:rPr lang="en-US" altLang="zh-CN" sz="2400" b="1" dirty="0" smtClean="0">
                <a:latin typeface="+mn-ea"/>
              </a:rPr>
              <a:t>(&amp;</a:t>
            </a:r>
            <a:r>
              <a:rPr lang="en-US" altLang="zh-CN" sz="2400" b="1" dirty="0" err="1" smtClean="0">
                <a:latin typeface="+mn-ea"/>
              </a:rPr>
              <a:t>msg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</a:t>
            </a:r>
            <a:r>
              <a:rPr lang="en-US" altLang="zh-CN" sz="2400" b="1" dirty="0" err="1" smtClean="0">
                <a:latin typeface="+mn-ea"/>
              </a:rPr>
              <a:t>DispatchMessage</a:t>
            </a:r>
            <a:r>
              <a:rPr lang="en-US" altLang="zh-CN" sz="2400" b="1" dirty="0" smtClean="0">
                <a:latin typeface="+mn-ea"/>
              </a:rPr>
              <a:t>(&amp;</a:t>
            </a:r>
            <a:r>
              <a:rPr lang="en-US" altLang="zh-CN" sz="2400" b="1" dirty="0" err="1" smtClean="0">
                <a:latin typeface="+mn-ea"/>
              </a:rPr>
              <a:t>msg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}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}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return (</a:t>
            </a:r>
            <a:r>
              <a:rPr lang="en-US" altLang="zh-CN" sz="2400" b="1" dirty="0" err="1" smtClean="0">
                <a:latin typeface="+mn-ea"/>
              </a:rPr>
              <a:t>int</a:t>
            </a:r>
            <a:r>
              <a:rPr lang="en-US" altLang="zh-CN" sz="2400" b="1" dirty="0" smtClean="0">
                <a:latin typeface="+mn-ea"/>
              </a:rPr>
              <a:t>) </a:t>
            </a:r>
            <a:r>
              <a:rPr lang="en-US" altLang="zh-CN" sz="2400" b="1" dirty="0" err="1" smtClean="0">
                <a:latin typeface="+mn-ea"/>
              </a:rPr>
              <a:t>msg.wParam</a:t>
            </a:r>
            <a:r>
              <a:rPr lang="en-US" altLang="zh-CN" sz="2400" b="1" dirty="0" smtClean="0">
                <a:latin typeface="+mn-ea"/>
              </a:rPr>
              <a:t>;	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}</a:t>
            </a:r>
            <a:endParaRPr lang="zh-CN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470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632"/>
            <a:ext cx="9036496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LRESULT CALLBACK </a:t>
            </a:r>
            <a:r>
              <a:rPr lang="en-US" altLang="zh-CN" sz="2400" b="1" dirty="0" err="1" smtClean="0">
                <a:latin typeface="+mn-ea"/>
              </a:rPr>
              <a:t>WndProc</a:t>
            </a:r>
            <a:r>
              <a:rPr lang="en-US" altLang="zh-CN" sz="2400" b="1" dirty="0" smtClean="0">
                <a:latin typeface="+mn-ea"/>
              </a:rPr>
              <a:t>(…,…,…,…)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{ HDC </a:t>
            </a:r>
            <a:r>
              <a:rPr lang="en-US" altLang="zh-CN" sz="2400" b="1" dirty="0" err="1" smtClean="0">
                <a:latin typeface="+mn-ea"/>
              </a:rPr>
              <a:t>hDC</a:t>
            </a:r>
            <a:r>
              <a:rPr lang="en-US" altLang="zh-CN" sz="2400" b="1" dirty="0" smtClean="0">
                <a:latin typeface="+mn-ea"/>
              </a:rPr>
              <a:t>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PAINTSTRUCT </a:t>
            </a:r>
            <a:r>
              <a:rPr lang="en-US" altLang="zh-CN" sz="2400" b="1" dirty="0" err="1" smtClean="0">
                <a:latin typeface="+mn-ea"/>
              </a:rPr>
              <a:t>ps</a:t>
            </a:r>
            <a:r>
              <a:rPr lang="en-US" altLang="zh-CN" sz="2400" b="1" dirty="0" smtClean="0">
                <a:latin typeface="+mn-ea"/>
              </a:rPr>
              <a:t>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switch (message)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{case WM_COMMAND: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switch(LOWORD(</a:t>
            </a:r>
            <a:r>
              <a:rPr lang="en-US" altLang="zh-CN" sz="2400" b="1" dirty="0" err="1" smtClean="0">
                <a:latin typeface="+mn-ea"/>
              </a:rPr>
              <a:t>wParam</a:t>
            </a:r>
            <a:r>
              <a:rPr lang="en-US" altLang="zh-CN" sz="2400" b="1" dirty="0" smtClean="0">
                <a:latin typeface="+mn-ea"/>
              </a:rPr>
              <a:t>))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{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  case IDM_OPEN:			//</a:t>
            </a:r>
            <a:r>
              <a:rPr lang="zh-CN" altLang="zh-CN" sz="2400" b="1" dirty="0" smtClean="0">
                <a:latin typeface="+mn-ea"/>
              </a:rPr>
              <a:t>打开文件操作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 err="1" smtClean="0">
                <a:latin typeface="+mn-ea"/>
              </a:rPr>
              <a:t>MessageBox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hWnd</a:t>
            </a:r>
            <a:r>
              <a:rPr lang="en-US" altLang="zh-CN" sz="2400" b="1" dirty="0" smtClean="0">
                <a:latin typeface="+mn-ea"/>
              </a:rPr>
              <a:t>,"</a:t>
            </a:r>
            <a:r>
              <a:rPr lang="zh-CN" altLang="zh-CN" sz="2400" b="1" dirty="0" smtClean="0">
                <a:latin typeface="+mn-ea"/>
              </a:rPr>
              <a:t>文件已经打开！</a:t>
            </a:r>
            <a:r>
              <a:rPr lang="en-US" altLang="zh-CN" sz="2400" b="1" dirty="0" smtClean="0">
                <a:latin typeface="+mn-ea"/>
              </a:rPr>
              <a:t>","</a:t>
            </a:r>
            <a:r>
              <a:rPr lang="zh-CN" altLang="zh-CN" sz="2400" b="1" dirty="0" smtClean="0">
                <a:latin typeface="+mn-ea"/>
              </a:rPr>
              <a:t>文件打开</a:t>
            </a:r>
            <a:r>
              <a:rPr lang="en-US" altLang="zh-CN" sz="2400" b="1" dirty="0" smtClean="0">
                <a:latin typeface="+mn-ea"/>
              </a:rPr>
              <a:t>",MB_OK);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case IDM_SAVE:			//</a:t>
            </a:r>
            <a:r>
              <a:rPr lang="zh-CN" altLang="zh-CN" sz="2400" b="1" dirty="0" smtClean="0">
                <a:latin typeface="+mn-ea"/>
              </a:rPr>
              <a:t>存储操作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//</a:t>
            </a:r>
            <a:r>
              <a:rPr lang="zh-CN" altLang="zh-CN" sz="2400" b="1" dirty="0" smtClean="0">
                <a:latin typeface="+mn-ea"/>
              </a:rPr>
              <a:t>文件保存成功则显示消息框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 err="1" smtClean="0">
                <a:latin typeface="+mn-ea"/>
              </a:rPr>
              <a:t>MessageBox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hWnd</a:t>
            </a:r>
            <a:r>
              <a:rPr lang="en-US" altLang="zh-CN" sz="2400" b="1" dirty="0" smtClean="0">
                <a:latin typeface="+mn-ea"/>
              </a:rPr>
              <a:t>,"</a:t>
            </a:r>
            <a:r>
              <a:rPr lang="zh-CN" altLang="zh-CN" sz="2400" b="1" dirty="0" smtClean="0">
                <a:latin typeface="+mn-ea"/>
              </a:rPr>
              <a:t>文件保存成功！</a:t>
            </a:r>
            <a:r>
              <a:rPr lang="en-US" altLang="zh-CN" sz="2400" b="1" dirty="0" smtClean="0">
                <a:latin typeface="+mn-ea"/>
              </a:rPr>
              <a:t>","</a:t>
            </a:r>
            <a:r>
              <a:rPr lang="zh-CN" altLang="zh-CN" sz="2400" b="1" dirty="0" smtClean="0">
                <a:latin typeface="+mn-ea"/>
              </a:rPr>
              <a:t>文件保存</a:t>
            </a:r>
            <a:r>
              <a:rPr lang="en-US" altLang="zh-CN" sz="2400" b="1" dirty="0" smtClean="0">
                <a:latin typeface="+mn-ea"/>
              </a:rPr>
              <a:t>",MB_OK);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case IDM_EXIT: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 err="1" smtClean="0">
                <a:latin typeface="+mn-ea"/>
              </a:rPr>
              <a:t>SendMessage</a:t>
            </a:r>
            <a:r>
              <a:rPr lang="en-US" altLang="zh-CN" sz="2400" b="1" dirty="0" smtClean="0">
                <a:latin typeface="+mn-ea"/>
              </a:rPr>
              <a:t>(hWnd,WM_DESTROY,0,0);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case IDM_MODAL:		//</a:t>
            </a:r>
            <a:r>
              <a:rPr lang="zh-CN" altLang="zh-CN" sz="2400" b="1" dirty="0" smtClean="0">
                <a:latin typeface="+mn-ea"/>
              </a:rPr>
              <a:t>创建创建并显示模态对话框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 err="1" smtClean="0">
                <a:latin typeface="+mn-ea"/>
              </a:rPr>
              <a:t>DialogBox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hInst,MAKEINTRESOURCE</a:t>
            </a:r>
            <a:r>
              <a:rPr lang="en-US" altLang="zh-CN" sz="2400" b="1" dirty="0" smtClean="0">
                <a:latin typeface="+mn-ea"/>
              </a:rPr>
              <a:t>(IDD_DIALOG1),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				</a:t>
            </a:r>
            <a:r>
              <a:rPr lang="en-US" altLang="zh-CN" sz="2400" b="1" dirty="0" err="1" smtClean="0">
                <a:latin typeface="+mn-ea"/>
              </a:rPr>
              <a:t>hWnd</a:t>
            </a:r>
            <a:r>
              <a:rPr lang="en-US" altLang="zh-CN" sz="2400" b="1" dirty="0" smtClean="0">
                <a:latin typeface="+mn-ea"/>
              </a:rPr>
              <a:t>,(DLGPROC)</a:t>
            </a:r>
            <a:r>
              <a:rPr lang="en-US" altLang="zh-CN" sz="2400" b="1" dirty="0" err="1" smtClean="0">
                <a:latin typeface="+mn-ea"/>
              </a:rPr>
              <a:t>ModalDlgProc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break;</a:t>
            </a:r>
            <a:endParaRPr lang="zh-CN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93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58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116632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case IDM_MODALLESS:		//</a:t>
            </a:r>
            <a:r>
              <a:rPr lang="zh-CN" altLang="zh-CN" sz="2400" b="1" dirty="0" smtClean="0">
                <a:latin typeface="+mn-ea"/>
              </a:rPr>
              <a:t>创建并显示非模态对话框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en-US" altLang="zh-CN" sz="2400" b="1" dirty="0" err="1" smtClean="0">
                <a:latin typeface="+mn-ea"/>
              </a:rPr>
              <a:t>hdlg</a:t>
            </a:r>
            <a:r>
              <a:rPr lang="en-US" altLang="zh-CN" sz="2400" b="1" dirty="0" smtClean="0">
                <a:latin typeface="+mn-ea"/>
              </a:rPr>
              <a:t>=</a:t>
            </a:r>
            <a:r>
              <a:rPr lang="en-US" altLang="zh-CN" sz="2400" b="1" dirty="0" err="1" smtClean="0">
                <a:latin typeface="+mn-ea"/>
              </a:rPr>
              <a:t>CreateDialog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hInst,MAKEINTRESOURCE</a:t>
            </a:r>
            <a:r>
              <a:rPr lang="en-US" altLang="zh-CN" sz="2400" b="1" dirty="0" smtClean="0">
                <a:latin typeface="+mn-ea"/>
              </a:rPr>
              <a:t>(IDD_DIALOG1),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                     </a:t>
            </a:r>
            <a:r>
              <a:rPr lang="en-US" altLang="zh-CN" sz="2400" b="1" dirty="0" err="1" smtClean="0">
                <a:latin typeface="+mn-ea"/>
              </a:rPr>
              <a:t>hWnd</a:t>
            </a:r>
            <a:r>
              <a:rPr lang="en-US" altLang="zh-CN" sz="2400" b="1" dirty="0" smtClean="0">
                <a:latin typeface="+mn-ea"/>
              </a:rPr>
              <a:t>,(DLGPROC)</a:t>
            </a:r>
            <a:r>
              <a:rPr lang="en-US" altLang="zh-CN" sz="2400" b="1" dirty="0" err="1" smtClean="0">
                <a:latin typeface="+mn-ea"/>
              </a:rPr>
              <a:t>ModalessDlgProc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}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case WM_PAINT: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err="1" smtClean="0">
                <a:latin typeface="+mn-ea"/>
              </a:rPr>
              <a:t>hDC</a:t>
            </a:r>
            <a:r>
              <a:rPr lang="en-US" altLang="zh-CN" sz="2400" b="1" dirty="0" smtClean="0">
                <a:latin typeface="+mn-ea"/>
              </a:rPr>
              <a:t>=</a:t>
            </a:r>
            <a:r>
              <a:rPr lang="en-US" altLang="zh-CN" sz="2400" b="1" dirty="0" err="1" smtClean="0">
                <a:latin typeface="+mn-ea"/>
              </a:rPr>
              <a:t>BeginPaint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hWnd</a:t>
            </a:r>
            <a:r>
              <a:rPr lang="en-US" altLang="zh-CN" sz="2400" b="1" dirty="0" smtClean="0">
                <a:latin typeface="+mn-ea"/>
              </a:rPr>
              <a:t>,&amp;</a:t>
            </a:r>
            <a:r>
              <a:rPr lang="en-US" altLang="zh-CN" sz="2400" b="1" dirty="0" err="1" smtClean="0">
                <a:latin typeface="+mn-ea"/>
              </a:rPr>
              <a:t>ps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err="1" smtClean="0">
                <a:latin typeface="+mn-ea"/>
              </a:rPr>
              <a:t>TextOut</a:t>
            </a:r>
            <a:r>
              <a:rPr lang="en-US" altLang="zh-CN" sz="2400" b="1" dirty="0" smtClean="0">
                <a:latin typeface="+mn-ea"/>
              </a:rPr>
              <a:t>(hDC,0,0,str,_tcslen(</a:t>
            </a:r>
            <a:r>
              <a:rPr lang="en-US" altLang="zh-CN" sz="2400" b="1" dirty="0" err="1" smtClean="0">
                <a:latin typeface="+mn-ea"/>
              </a:rPr>
              <a:t>str</a:t>
            </a:r>
            <a:r>
              <a:rPr lang="en-US" altLang="zh-CN" sz="2400" b="1" dirty="0" smtClean="0">
                <a:latin typeface="+mn-ea"/>
              </a:rPr>
              <a:t>));//</a:t>
            </a:r>
            <a:r>
              <a:rPr lang="zh-CN" altLang="zh-CN" sz="2400" b="1" dirty="0" smtClean="0">
                <a:latin typeface="+mn-ea"/>
              </a:rPr>
              <a:t>输出对话框返回的信息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dirty="0" err="1" smtClean="0">
                <a:latin typeface="+mn-ea"/>
              </a:rPr>
              <a:t>EndPaint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hWnd</a:t>
            </a:r>
            <a:r>
              <a:rPr lang="en-US" altLang="zh-CN" sz="2400" b="1" dirty="0" smtClean="0">
                <a:latin typeface="+mn-ea"/>
              </a:rPr>
              <a:t>,&amp;</a:t>
            </a:r>
            <a:r>
              <a:rPr lang="en-US" altLang="zh-CN" sz="2400" b="1" dirty="0" err="1" smtClean="0">
                <a:latin typeface="+mn-ea"/>
              </a:rPr>
              <a:t>ps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case WM_DESTROY: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 err="1" smtClean="0">
                <a:latin typeface="+mn-ea"/>
              </a:rPr>
              <a:t>PostQuitMessage</a:t>
            </a:r>
            <a:r>
              <a:rPr lang="en-US" altLang="zh-CN" sz="2400" b="1" dirty="0" smtClean="0">
                <a:latin typeface="+mn-ea"/>
              </a:rPr>
              <a:t>(0);	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default: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return </a:t>
            </a:r>
            <a:r>
              <a:rPr lang="en-US" altLang="zh-CN" sz="2400" b="1" dirty="0" err="1" smtClean="0">
                <a:latin typeface="+mn-ea"/>
              </a:rPr>
              <a:t>DefWindowProc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hWnd</a:t>
            </a:r>
            <a:r>
              <a:rPr lang="en-US" altLang="zh-CN" sz="2400" b="1" dirty="0" smtClean="0">
                <a:latin typeface="+mn-ea"/>
              </a:rPr>
              <a:t>, message, </a:t>
            </a:r>
            <a:r>
              <a:rPr lang="en-US" altLang="zh-CN" sz="2400" b="1" dirty="0" err="1" smtClean="0">
                <a:latin typeface="+mn-ea"/>
              </a:rPr>
              <a:t>wParam</a:t>
            </a:r>
            <a:r>
              <a:rPr lang="en-US" altLang="zh-CN" sz="2400" b="1" dirty="0" smtClean="0">
                <a:latin typeface="+mn-ea"/>
              </a:rPr>
              <a:t>, </a:t>
            </a:r>
            <a:r>
              <a:rPr lang="en-US" altLang="zh-CN" sz="2400" b="1" dirty="0" err="1" smtClean="0">
                <a:latin typeface="+mn-ea"/>
              </a:rPr>
              <a:t>lParam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}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return 0;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}</a:t>
            </a:r>
            <a:endParaRPr lang="zh-CN" altLang="zh-CN" sz="24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73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59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72008"/>
            <a:ext cx="9144000" cy="6633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BOOL CALLBACK </a:t>
            </a:r>
            <a:r>
              <a:rPr lang="en-US" altLang="zh-CN" sz="2400" b="1" dirty="0" err="1" smtClean="0">
                <a:latin typeface="+mn-ea"/>
              </a:rPr>
              <a:t>ModalDlgProc</a:t>
            </a:r>
            <a:r>
              <a:rPr lang="en-US" altLang="zh-CN" sz="2400" b="1" dirty="0" smtClean="0">
                <a:latin typeface="+mn-ea"/>
              </a:rPr>
              <a:t>(…,…,…,…)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{ TCHAR </a:t>
            </a:r>
            <a:r>
              <a:rPr lang="en-US" altLang="zh-CN" sz="2400" b="1" dirty="0" err="1" smtClean="0">
                <a:latin typeface="+mn-ea"/>
              </a:rPr>
              <a:t>mystr</a:t>
            </a:r>
            <a:r>
              <a:rPr lang="en-US" altLang="zh-CN" sz="2400" b="1" dirty="0" smtClean="0">
                <a:latin typeface="+mn-ea"/>
              </a:rPr>
              <a:t>[200];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switch(message)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{ case WM_INITDIALOG:	    		//</a:t>
            </a:r>
            <a:r>
              <a:rPr lang="zh-CN" altLang="zh-CN" sz="2400" b="1" dirty="0" smtClean="0">
                <a:latin typeface="+mn-ea"/>
              </a:rPr>
              <a:t>初始化对话框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 err="1" smtClean="0">
                <a:latin typeface="+mn-ea"/>
              </a:rPr>
              <a:t>SetDlgItemText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hdlg,IDC_TITLE</a:t>
            </a:r>
            <a:r>
              <a:rPr lang="en-US" altLang="zh-CN" sz="2400" b="1" dirty="0" smtClean="0">
                <a:latin typeface="+mn-ea"/>
              </a:rPr>
              <a:t>,"</a:t>
            </a:r>
            <a:r>
              <a:rPr lang="zh-CN" altLang="zh-CN" sz="2400" b="1" dirty="0" smtClean="0">
                <a:latin typeface="+mn-ea"/>
              </a:rPr>
              <a:t>模态对话框示例</a:t>
            </a:r>
            <a:r>
              <a:rPr lang="en-US" altLang="zh-CN" sz="2400" b="1" dirty="0" smtClean="0">
                <a:latin typeface="+mn-ea"/>
              </a:rPr>
              <a:t>");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 case WM_COMMAND:			//</a:t>
            </a:r>
            <a:r>
              <a:rPr lang="zh-CN" altLang="zh-CN" sz="2400" b="1" dirty="0" smtClean="0">
                <a:latin typeface="+mn-ea"/>
              </a:rPr>
              <a:t>处理对话框消息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switch (LOWORD(</a:t>
            </a:r>
            <a:r>
              <a:rPr lang="en-US" altLang="zh-CN" sz="2400" b="1" dirty="0" err="1" smtClean="0">
                <a:latin typeface="+mn-ea"/>
              </a:rPr>
              <a:t>wParam</a:t>
            </a:r>
            <a:r>
              <a:rPr lang="en-US" altLang="zh-CN" sz="2400" b="1" dirty="0" smtClean="0">
                <a:latin typeface="+mn-ea"/>
              </a:rPr>
              <a:t>))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{ case IDOK:              	//</a:t>
            </a:r>
            <a:r>
              <a:rPr lang="zh-CN" altLang="zh-CN" sz="2400" b="1" dirty="0" smtClean="0">
                <a:latin typeface="+mn-ea"/>
              </a:rPr>
              <a:t>关闭对话框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en-US" altLang="zh-CN" sz="2400" b="1" dirty="0" err="1" smtClean="0">
                <a:latin typeface="+mn-ea"/>
              </a:rPr>
              <a:t>GetDlgItemText</a:t>
            </a:r>
            <a:r>
              <a:rPr lang="en-US" altLang="zh-CN" sz="2400" b="1" dirty="0" smtClean="0">
                <a:latin typeface="+mn-ea"/>
              </a:rPr>
              <a:t>(hdlg,IDC_EDIT1,mystr,200); 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   //</a:t>
            </a:r>
            <a:r>
              <a:rPr lang="zh-CN" altLang="zh-CN" sz="2400" b="1" dirty="0" smtClean="0">
                <a:latin typeface="+mn-ea"/>
              </a:rPr>
              <a:t>根据编辑框的</a:t>
            </a:r>
            <a:r>
              <a:rPr lang="en-US" altLang="zh-CN" sz="2400" b="1" dirty="0" smtClean="0">
                <a:latin typeface="+mn-ea"/>
              </a:rPr>
              <a:t>ID</a:t>
            </a:r>
            <a:r>
              <a:rPr lang="zh-CN" altLang="zh-CN" sz="2400" b="1" dirty="0" smtClean="0">
                <a:latin typeface="+mn-ea"/>
              </a:rPr>
              <a:t>将信息保存到字符串</a:t>
            </a:r>
            <a:r>
              <a:rPr lang="en-US" altLang="zh-CN" sz="2400" b="1" dirty="0" err="1" smtClean="0">
                <a:latin typeface="+mn-ea"/>
              </a:rPr>
              <a:t>mystr</a:t>
            </a:r>
            <a:r>
              <a:rPr lang="zh-CN" altLang="zh-CN" sz="2400" b="1" dirty="0" smtClean="0">
                <a:latin typeface="+mn-ea"/>
              </a:rPr>
              <a:t>中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en-US" altLang="zh-CN" sz="2400" b="1" dirty="0" err="1" smtClean="0">
                <a:latin typeface="+mn-ea"/>
              </a:rPr>
              <a:t>strcpy_s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str</a:t>
            </a:r>
            <a:r>
              <a:rPr lang="en-US" altLang="zh-CN" sz="2400" b="1" dirty="0" smtClean="0">
                <a:latin typeface="+mn-ea"/>
              </a:rPr>
              <a:t>,"</a:t>
            </a:r>
            <a:r>
              <a:rPr lang="zh-CN" altLang="zh-CN" sz="2400" b="1" dirty="0" smtClean="0">
                <a:latin typeface="+mn-ea"/>
              </a:rPr>
              <a:t>这是模态窗口输入的信息：</a:t>
            </a:r>
            <a:r>
              <a:rPr lang="en-US" altLang="zh-CN" sz="2400" b="1" dirty="0" smtClean="0">
                <a:latin typeface="+mn-ea"/>
              </a:rPr>
              <a:t>");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en-US" altLang="zh-CN" sz="2400" b="1" dirty="0" err="1" smtClean="0">
                <a:latin typeface="+mn-ea"/>
              </a:rPr>
              <a:t>strcat_s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str,mystr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    </a:t>
            </a:r>
            <a:r>
              <a:rPr lang="en-US" altLang="zh-CN" sz="2400" b="1" dirty="0" err="1" smtClean="0">
                <a:latin typeface="+mn-ea"/>
              </a:rPr>
              <a:t>InvalidateRect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GetParent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hdlg</a:t>
            </a:r>
            <a:r>
              <a:rPr lang="en-US" altLang="zh-CN" sz="2400" b="1" dirty="0" smtClean="0">
                <a:latin typeface="+mn-ea"/>
              </a:rPr>
              <a:t>),</a:t>
            </a:r>
            <a:r>
              <a:rPr lang="en-US" altLang="zh-CN" sz="2400" b="1" dirty="0" err="1" smtClean="0">
                <a:latin typeface="+mn-ea"/>
              </a:rPr>
              <a:t>NULL,true</a:t>
            </a:r>
            <a:r>
              <a:rPr lang="en-US" altLang="zh-CN" sz="2400" b="1" dirty="0" smtClean="0">
                <a:latin typeface="+mn-ea"/>
              </a:rPr>
              <a:t>);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	</a:t>
            </a:r>
            <a:r>
              <a:rPr lang="en-US" altLang="zh-CN" sz="2400" b="1" dirty="0" smtClean="0">
                <a:latin typeface="+mn-ea"/>
              </a:rPr>
              <a:t>					//</a:t>
            </a:r>
            <a:r>
              <a:rPr lang="zh-CN" altLang="zh-CN" sz="2400" b="1" dirty="0" smtClean="0">
                <a:latin typeface="+mn-ea"/>
              </a:rPr>
              <a:t>刷新父级窗口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</a:t>
            </a:r>
            <a:r>
              <a:rPr lang="en-US" altLang="zh-CN" sz="2400" b="1" dirty="0" err="1" smtClean="0">
                <a:latin typeface="+mn-ea"/>
              </a:rPr>
              <a:t>EndDialog</a:t>
            </a:r>
            <a:r>
              <a:rPr lang="en-US" altLang="zh-CN" sz="2400" b="1" dirty="0" smtClean="0">
                <a:latin typeface="+mn-ea"/>
              </a:rPr>
              <a:t>( </a:t>
            </a:r>
            <a:r>
              <a:rPr lang="en-US" altLang="zh-CN" sz="2400" b="1" dirty="0" err="1" smtClean="0">
                <a:latin typeface="+mn-ea"/>
              </a:rPr>
              <a:t>hdlg</a:t>
            </a:r>
            <a:r>
              <a:rPr lang="en-US" altLang="zh-CN" sz="2400" b="1" dirty="0" smtClean="0">
                <a:latin typeface="+mn-ea"/>
              </a:rPr>
              <a:t>, 0) ;    	//</a:t>
            </a:r>
            <a:r>
              <a:rPr lang="zh-CN" altLang="zh-CN" sz="2400" b="1" dirty="0" smtClean="0">
                <a:latin typeface="+mn-ea"/>
              </a:rPr>
              <a:t>结束对话框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  case IDCANCEL: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    </a:t>
            </a:r>
            <a:r>
              <a:rPr lang="en-US" altLang="zh-CN" sz="2400" b="1" dirty="0" err="1" smtClean="0">
                <a:latin typeface="+mn-ea"/>
              </a:rPr>
              <a:t>SetDlgItemText</a:t>
            </a:r>
            <a:r>
              <a:rPr lang="en-US" altLang="zh-CN" sz="2400" b="1" dirty="0" smtClean="0">
                <a:latin typeface="+mn-ea"/>
              </a:rPr>
              <a:t>(hdlg,IDC_EDIT1,"");</a:t>
            </a:r>
            <a:r>
              <a:rPr lang="en-US" altLang="zh-CN" sz="1800" b="1" dirty="0" smtClean="0">
                <a:latin typeface="+mn-ea"/>
              </a:rPr>
              <a:t>//</a:t>
            </a:r>
            <a:r>
              <a:rPr lang="zh-CN" altLang="zh-CN" sz="1800" b="1" dirty="0" smtClean="0">
                <a:latin typeface="+mn-ea"/>
              </a:rPr>
              <a:t>清除编辑框的信息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 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}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break ;</a:t>
            </a:r>
            <a:endParaRPr lang="en-US" altLang="zh-CN" sz="2400" b="1" dirty="0">
              <a:solidFill>
                <a:srgbClr val="00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840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EE534-7C4A-428C-933B-FEC0EE484F5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848600" cy="6019800"/>
          </a:xfrm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/>
              <a:t>该菜单在资源描述文件中的定义如下：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>
                <a:ea typeface="黑体" panose="02010609060101010101" pitchFamily="49" charset="-122"/>
              </a:rPr>
              <a:t>#include &lt;windows.h&gt;</a:t>
            </a:r>
            <a:endParaRPr lang="en-US" altLang="zh-CN" sz="2800" b="1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>
                <a:ea typeface="黑体" panose="02010609060101010101" pitchFamily="49" charset="-122"/>
              </a:rPr>
              <a:t>#include </a:t>
            </a:r>
            <a:r>
              <a:rPr lang="en-US" altLang="zh-CN" sz="2800" b="1"/>
              <a:t>"</a:t>
            </a:r>
            <a:r>
              <a:rPr lang="en-US" altLang="zh-CN" sz="2800" b="1">
                <a:ea typeface="黑体" panose="02010609060101010101" pitchFamily="49" charset="-122"/>
              </a:rPr>
              <a:t>Menu.h</a:t>
            </a:r>
            <a:r>
              <a:rPr lang="en-US" altLang="zh-CN" sz="2800" b="1"/>
              <a:t>"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>
                <a:ea typeface="黑体" panose="02010609060101010101" pitchFamily="49" charset="-122"/>
              </a:rPr>
              <a:t>∥</a:t>
            </a:r>
            <a:r>
              <a:rPr lang="zh-CN" altLang="en-US" sz="2800" b="1">
                <a:ea typeface="黑体" panose="02010609060101010101" pitchFamily="49" charset="-122"/>
              </a:rPr>
              <a:t>菜单定义</a:t>
            </a:r>
            <a:endParaRPr lang="zh-CN" altLang="en-US" sz="2800" b="1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>
                <a:solidFill>
                  <a:schemeClr val="accent1"/>
                </a:solidFill>
                <a:ea typeface="黑体" panose="02010609060101010101" pitchFamily="49" charset="-122"/>
              </a:rPr>
              <a:t>My_menu</a:t>
            </a:r>
            <a:r>
              <a:rPr lang="en-US" altLang="zh-CN" sz="2800" b="1"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0FF00"/>
                </a:solidFill>
                <a:ea typeface="黑体" panose="02010609060101010101" pitchFamily="49" charset="-122"/>
              </a:rPr>
              <a:t>MENU</a:t>
            </a:r>
            <a:r>
              <a:rPr lang="en-US" altLang="zh-CN" sz="2800" b="1">
                <a:ea typeface="黑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66FFFF"/>
                </a:solidFill>
                <a:ea typeface="黑体" panose="02010609060101010101" pitchFamily="49" charset="-122"/>
              </a:rPr>
              <a:t>MOVEABLE</a:t>
            </a:r>
            <a:r>
              <a:rPr lang="en-US" altLang="zh-CN" sz="2800" b="1">
                <a:ea typeface="黑体" panose="02010609060101010101" pitchFamily="49" charset="-122"/>
              </a:rPr>
              <a:t> 		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00FF00"/>
                </a:solidFill>
                <a:ea typeface="黑体" panose="02010609060101010101" pitchFamily="49" charset="-122"/>
              </a:rPr>
              <a:t>｛</a:t>
            </a:r>
            <a:r>
              <a:rPr lang="en-US" altLang="zh-CN" sz="2800" b="1">
                <a:latin typeface="宋体" panose="02010600030101010101" pitchFamily="2" charset="-122"/>
              </a:rPr>
              <a:t>POPUP "</a:t>
            </a:r>
            <a:r>
              <a:rPr lang="zh-CN" altLang="en-US" sz="2800" b="1">
                <a:latin typeface="宋体" panose="02010600030101010101" pitchFamily="2" charset="-122"/>
              </a:rPr>
              <a:t>文件（</a:t>
            </a:r>
            <a:r>
              <a:rPr lang="en-US" altLang="zh-CN" sz="2800" b="1">
                <a:latin typeface="宋体" panose="02010600030101010101" pitchFamily="2" charset="-122"/>
              </a:rPr>
              <a:t>&amp;F</a:t>
            </a:r>
            <a:r>
              <a:rPr lang="zh-CN" altLang="en-US" sz="2800" b="1">
                <a:latin typeface="宋体" panose="02010600030101010101" pitchFamily="2" charset="-122"/>
              </a:rPr>
              <a:t>）</a:t>
            </a:r>
            <a:r>
              <a:rPr lang="en-US" altLang="zh-CN" sz="2800" b="1">
                <a:latin typeface="宋体" panose="02010600030101010101" pitchFamily="2" charset="-122"/>
              </a:rPr>
              <a:t>"				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｛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  	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MENUITEM 	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新建（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&amp;N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，	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IDM_NEW	     	MENUITEM 	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打开（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&amp;O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，	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IDM_OPEN</a:t>
            </a:r>
            <a:endParaRPr lang="en-US" altLang="zh-CN" sz="2400" b="1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     	MENUITEM 	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关闭（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&amp;C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，	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IDM_CLOSE</a:t>
            </a:r>
            <a:endParaRPr lang="en-US" altLang="zh-CN" sz="2400" b="1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     	MENUITEM 	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保存（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&amp;S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，	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IDM_SAVE</a:t>
            </a:r>
            <a:endParaRPr lang="en-US" altLang="zh-CN" sz="2400" b="1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     	MENUITEM 	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另存为（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&amp;A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"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，	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IDM_SAVEAS</a:t>
            </a:r>
            <a:endParaRPr lang="en-US" altLang="zh-CN" sz="2400" b="1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     	MENUITEM 	SEPARATOR      		</a:t>
            </a:r>
            <a:endParaRPr lang="en-US" altLang="zh-CN" sz="2400" b="1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		MENUITEM	</a:t>
            </a:r>
            <a:r>
              <a:rPr lang="en-US" altLang="zh-CN" sz="2400" b="1">
                <a:solidFill>
                  <a:schemeClr val="accent1"/>
                </a:solidFill>
              </a:rPr>
              <a:t>“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退出（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&amp;X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）</a:t>
            </a:r>
            <a:r>
              <a:rPr lang="zh-CN" altLang="en-US" sz="2400" b="1">
                <a:solidFill>
                  <a:schemeClr val="accent1"/>
                </a:solidFill>
              </a:rPr>
              <a:t>”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，	</a:t>
            </a: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IDM_EXIT</a:t>
            </a:r>
            <a:endParaRPr lang="en-US" altLang="zh-CN" sz="2400" b="1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>
                <a:solidFill>
                  <a:schemeClr val="accent1"/>
                </a:solidFill>
                <a:latin typeface="宋体" panose="02010600030101010101" pitchFamily="2" charset="-122"/>
              </a:rPr>
              <a:t>｝</a:t>
            </a:r>
            <a:endParaRPr lang="zh-CN" altLang="en-US" sz="2400" b="1">
              <a:solidFill>
                <a:schemeClr val="accent1"/>
              </a:solidFill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sz="2800" b="1">
                <a:solidFill>
                  <a:srgbClr val="00FF00"/>
                </a:solidFill>
                <a:latin typeface="宋体" panose="02010600030101010101" pitchFamily="2" charset="-122"/>
              </a:rPr>
              <a:t>｝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60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-27384"/>
            <a:ext cx="9144000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case WM_CLOSE: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</a:t>
            </a:r>
            <a:r>
              <a:rPr lang="en-US" altLang="zh-CN" sz="2400" b="1" dirty="0" err="1" smtClean="0">
                <a:latin typeface="+mn-ea"/>
              </a:rPr>
              <a:t>EndDialog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hdlg</a:t>
            </a:r>
            <a:r>
              <a:rPr lang="en-US" altLang="zh-CN" sz="2400" b="1" dirty="0" smtClean="0">
                <a:latin typeface="+mn-ea"/>
              </a:rPr>
              <a:t>, 0) 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}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return 0;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}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BOOL CALLBACK </a:t>
            </a:r>
            <a:r>
              <a:rPr lang="en-US" altLang="zh-CN" sz="2400" b="1" dirty="0" err="1" smtClean="0">
                <a:latin typeface="+mn-ea"/>
              </a:rPr>
              <a:t>ModalessDlgProc</a:t>
            </a:r>
            <a:r>
              <a:rPr lang="en-US" altLang="zh-CN" sz="2400" b="1" dirty="0" smtClean="0">
                <a:latin typeface="+mn-ea"/>
              </a:rPr>
              <a:t>(…,…,…,…)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{ TCHAR </a:t>
            </a:r>
            <a:r>
              <a:rPr lang="en-US" altLang="zh-CN" sz="2400" b="1" dirty="0" err="1" smtClean="0">
                <a:latin typeface="+mn-ea"/>
              </a:rPr>
              <a:t>mystr</a:t>
            </a:r>
            <a:r>
              <a:rPr lang="en-US" altLang="zh-CN" sz="2400" b="1" dirty="0" smtClean="0">
                <a:latin typeface="+mn-ea"/>
              </a:rPr>
              <a:t>[200];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switch(message)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{ case WM_INITDIALOG:	    		//</a:t>
            </a:r>
            <a:r>
              <a:rPr lang="zh-CN" altLang="zh-CN" sz="2400" b="1" dirty="0" smtClean="0">
                <a:latin typeface="+mn-ea"/>
              </a:rPr>
              <a:t>初始化对话框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</a:t>
            </a:r>
            <a:r>
              <a:rPr lang="en-US" altLang="zh-CN" sz="2400" b="1" dirty="0" err="1" smtClean="0">
                <a:latin typeface="+mn-ea"/>
              </a:rPr>
              <a:t>SetDlgItemText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hdlg,IDC_TITLE</a:t>
            </a:r>
            <a:r>
              <a:rPr lang="en-US" altLang="zh-CN" sz="2400" b="1" dirty="0" smtClean="0">
                <a:latin typeface="+mn-ea"/>
              </a:rPr>
              <a:t>,"</a:t>
            </a:r>
            <a:r>
              <a:rPr lang="zh-CN" altLang="zh-CN" sz="2400" b="1" dirty="0" smtClean="0">
                <a:latin typeface="+mn-ea"/>
              </a:rPr>
              <a:t>非模态对话框示例</a:t>
            </a:r>
            <a:r>
              <a:rPr lang="en-US" altLang="zh-CN" sz="2400" b="1" dirty="0" smtClean="0">
                <a:latin typeface="+mn-ea"/>
              </a:rPr>
              <a:t>");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			//</a:t>
            </a:r>
            <a:r>
              <a:rPr lang="zh-CN" altLang="zh-CN" sz="2400" b="1" dirty="0" smtClean="0">
                <a:latin typeface="+mn-ea"/>
              </a:rPr>
              <a:t>设置对话框的静态标签控件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break;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    case WM_COMMAND:		//</a:t>
            </a:r>
            <a:r>
              <a:rPr lang="zh-CN" altLang="zh-CN" sz="2400" b="1" dirty="0" smtClean="0">
                <a:latin typeface="+mn-ea"/>
              </a:rPr>
              <a:t>处理对话框消息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switch (LOWORD(</a:t>
            </a:r>
            <a:r>
              <a:rPr lang="en-US" altLang="zh-CN" sz="2400" b="1" dirty="0" err="1" smtClean="0">
                <a:latin typeface="+mn-ea"/>
              </a:rPr>
              <a:t>wParam</a:t>
            </a:r>
            <a:r>
              <a:rPr lang="en-US" altLang="zh-CN" sz="2400" b="1" dirty="0" smtClean="0">
                <a:latin typeface="+mn-ea"/>
              </a:rPr>
              <a:t>))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{ case IDOK:              //</a:t>
            </a:r>
            <a:r>
              <a:rPr lang="zh-CN" altLang="zh-CN" sz="2400" b="1" dirty="0" smtClean="0">
                <a:latin typeface="+mn-ea"/>
              </a:rPr>
              <a:t>关闭对话框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</a:t>
            </a:r>
            <a:r>
              <a:rPr lang="en-US" altLang="zh-CN" sz="2400" b="1" dirty="0" err="1" smtClean="0">
                <a:latin typeface="+mn-ea"/>
              </a:rPr>
              <a:t>GetDlgItemText</a:t>
            </a:r>
            <a:r>
              <a:rPr lang="en-US" altLang="zh-CN" sz="2400" b="1" dirty="0" smtClean="0">
                <a:latin typeface="+mn-ea"/>
              </a:rPr>
              <a:t>(hdlg,IDC_EDIT1,mystr,200);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</a:t>
            </a:r>
            <a:r>
              <a:rPr lang="en-US" altLang="zh-CN" sz="2400" b="1" dirty="0" err="1" smtClean="0">
                <a:latin typeface="+mn-ea"/>
              </a:rPr>
              <a:t>strcpy_s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str</a:t>
            </a:r>
            <a:r>
              <a:rPr lang="en-US" altLang="zh-CN" sz="2400" b="1" dirty="0" smtClean="0">
                <a:latin typeface="+mn-ea"/>
              </a:rPr>
              <a:t>,"</a:t>
            </a:r>
            <a:r>
              <a:rPr lang="zh-CN" altLang="zh-CN" sz="2400" b="1" dirty="0" smtClean="0">
                <a:latin typeface="+mn-ea"/>
              </a:rPr>
              <a:t>这是非模态对话框输入的信息：</a:t>
            </a:r>
            <a:r>
              <a:rPr lang="en-US" altLang="zh-CN" sz="2400" b="1" dirty="0" smtClean="0">
                <a:latin typeface="+mn-ea"/>
              </a:rPr>
              <a:t>");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</a:t>
            </a:r>
            <a:r>
              <a:rPr lang="en-US" altLang="zh-CN" sz="2400" b="1" dirty="0" err="1" smtClean="0">
                <a:latin typeface="+mn-ea"/>
              </a:rPr>
              <a:t>strcat_s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str,mystr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</a:t>
            </a:r>
            <a:r>
              <a:rPr lang="en-US" altLang="zh-CN" sz="2400" b="1" dirty="0" err="1" smtClean="0">
                <a:latin typeface="+mn-ea"/>
              </a:rPr>
              <a:t>InvalidateRect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GetParent</a:t>
            </a:r>
            <a:r>
              <a:rPr lang="en-US" altLang="zh-CN" sz="2400" b="1" dirty="0" smtClean="0">
                <a:latin typeface="+mn-ea"/>
              </a:rPr>
              <a:t>(</a:t>
            </a:r>
            <a:r>
              <a:rPr lang="en-US" altLang="zh-CN" sz="2400" b="1" dirty="0" err="1" smtClean="0">
                <a:latin typeface="+mn-ea"/>
              </a:rPr>
              <a:t>hdlg</a:t>
            </a:r>
            <a:r>
              <a:rPr lang="en-US" altLang="zh-CN" sz="2400" b="1" dirty="0" smtClean="0">
                <a:latin typeface="+mn-ea"/>
              </a:rPr>
              <a:t>),</a:t>
            </a:r>
            <a:r>
              <a:rPr lang="en-US" altLang="zh-CN" sz="2400" b="1" dirty="0" err="1" smtClean="0">
                <a:latin typeface="+mn-ea"/>
              </a:rPr>
              <a:t>NULL,true</a:t>
            </a:r>
            <a:r>
              <a:rPr lang="en-US" altLang="zh-CN" sz="2400" b="1" dirty="0" smtClean="0">
                <a:latin typeface="+mn-ea"/>
              </a:rPr>
              <a:t>);</a:t>
            </a:r>
            <a:endParaRPr lang="zh-CN" altLang="zh-CN" sz="2400" b="1" dirty="0" smtClean="0">
              <a:latin typeface="+mn-ea"/>
            </a:endParaRP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</a:t>
            </a:r>
            <a:r>
              <a:rPr lang="en-US" altLang="zh-CN" sz="2400" b="1" dirty="0" err="1" smtClean="0">
                <a:latin typeface="+mn-ea"/>
              </a:rPr>
              <a:t>DestroyWindow</a:t>
            </a:r>
            <a:r>
              <a:rPr lang="en-US" altLang="zh-CN" sz="2400" b="1" dirty="0" smtClean="0">
                <a:latin typeface="+mn-ea"/>
              </a:rPr>
              <a:t>( </a:t>
            </a:r>
            <a:r>
              <a:rPr lang="en-US" altLang="zh-CN" sz="2400" b="1" dirty="0" err="1" smtClean="0">
                <a:latin typeface="+mn-ea"/>
              </a:rPr>
              <a:t>hdlg</a:t>
            </a:r>
            <a:r>
              <a:rPr lang="en-US" altLang="zh-CN" sz="2400" b="1" dirty="0" smtClean="0">
                <a:latin typeface="+mn-ea"/>
              </a:rPr>
              <a:t>) ;  //</a:t>
            </a:r>
            <a:r>
              <a:rPr lang="zh-CN" altLang="zh-CN" sz="2400" b="1" dirty="0" smtClean="0">
                <a:latin typeface="+mn-ea"/>
              </a:rPr>
              <a:t>关闭对话框窗口</a:t>
            </a:r>
          </a:p>
          <a:p>
            <a:pPr marL="0" indent="0">
              <a:lnSpc>
                <a:spcPts val="23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latin typeface="+mn-ea"/>
              </a:rPr>
              <a:t>		break;</a:t>
            </a:r>
            <a:endParaRPr lang="en-US" altLang="zh-CN" sz="2400" b="1" dirty="0">
              <a:solidFill>
                <a:srgbClr val="00FF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91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8A333-9434-43EC-83AD-196EECFF28FB}" type="slidenum">
              <a:rPr lang="en-US" altLang="zh-CN" smtClean="0"/>
              <a:pPr/>
              <a:t>61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764704"/>
            <a:ext cx="8676456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  case IDCANCEL:</a:t>
            </a:r>
            <a:endParaRPr lang="zh-CN" altLang="zh-CN" sz="2800" b="1" dirty="0" smtClean="0">
              <a:latin typeface="+mn-ea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	</a:t>
            </a:r>
            <a:r>
              <a:rPr lang="en-US" altLang="zh-CN" sz="2800" b="1" dirty="0" err="1" smtClean="0">
                <a:latin typeface="+mn-ea"/>
              </a:rPr>
              <a:t>SetDlgItemText</a:t>
            </a:r>
            <a:r>
              <a:rPr lang="en-US" altLang="zh-CN" sz="2800" b="1" dirty="0" smtClean="0">
                <a:latin typeface="+mn-ea"/>
              </a:rPr>
              <a:t>(hdlg,IDC_EDIT1,"");</a:t>
            </a:r>
            <a:endParaRPr lang="zh-CN" altLang="zh-CN" sz="2800" b="1" dirty="0" smtClean="0">
              <a:latin typeface="+mn-ea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	break;</a:t>
            </a:r>
            <a:endParaRPr lang="zh-CN" altLang="zh-CN" sz="2800" b="1" dirty="0" smtClean="0">
              <a:latin typeface="+mn-ea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  }</a:t>
            </a:r>
            <a:endParaRPr lang="zh-CN" altLang="zh-CN" sz="2800" b="1" dirty="0" smtClean="0">
              <a:latin typeface="+mn-ea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  break ;</a:t>
            </a:r>
            <a:endParaRPr lang="zh-CN" altLang="zh-CN" sz="2800" b="1" dirty="0" smtClean="0">
              <a:latin typeface="+mn-ea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  case WM_CLOSE:</a:t>
            </a:r>
            <a:endParaRPr lang="zh-CN" altLang="zh-CN" sz="2800" b="1" dirty="0" smtClean="0">
              <a:latin typeface="+mn-ea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	</a:t>
            </a:r>
            <a:r>
              <a:rPr lang="en-US" altLang="zh-CN" sz="2800" b="1" dirty="0" err="1" smtClean="0">
                <a:latin typeface="+mn-ea"/>
              </a:rPr>
              <a:t>DestroyWindow</a:t>
            </a:r>
            <a:r>
              <a:rPr lang="en-US" altLang="zh-CN" sz="2800" b="1" dirty="0" smtClean="0">
                <a:latin typeface="+mn-ea"/>
              </a:rPr>
              <a:t>( </a:t>
            </a:r>
            <a:r>
              <a:rPr lang="en-US" altLang="zh-CN" sz="2800" b="1" dirty="0" err="1" smtClean="0">
                <a:latin typeface="+mn-ea"/>
              </a:rPr>
              <a:t>hdlg</a:t>
            </a:r>
            <a:r>
              <a:rPr lang="en-US" altLang="zh-CN" sz="2800" b="1" dirty="0" smtClean="0">
                <a:latin typeface="+mn-ea"/>
              </a:rPr>
              <a:t>);  </a:t>
            </a:r>
            <a:endParaRPr lang="zh-CN" altLang="zh-CN" sz="2800" b="1" dirty="0" smtClean="0">
              <a:latin typeface="+mn-ea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	break;				//</a:t>
            </a:r>
            <a:r>
              <a:rPr lang="zh-CN" altLang="zh-CN" sz="2800" b="1" dirty="0" smtClean="0">
                <a:latin typeface="+mn-ea"/>
              </a:rPr>
              <a:t>关闭对话框窗口</a:t>
            </a: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	}</a:t>
            </a:r>
            <a:endParaRPr lang="zh-CN" altLang="zh-CN" sz="2800" b="1" dirty="0" smtClean="0">
              <a:latin typeface="+mn-ea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  return 0;</a:t>
            </a:r>
            <a:endParaRPr lang="zh-CN" altLang="zh-CN" sz="2800" b="1" dirty="0" smtClean="0">
              <a:latin typeface="+mn-ea"/>
            </a:endParaRPr>
          </a:p>
          <a:p>
            <a:pPr marL="0" indent="0">
              <a:lnSpc>
                <a:spcPts val="2800"/>
              </a:lnSpc>
              <a:spcBef>
                <a:spcPts val="0"/>
              </a:spcBef>
              <a:buFontTx/>
              <a:buNone/>
            </a:pPr>
            <a:r>
              <a:rPr lang="en-US" altLang="zh-CN" sz="2800" b="1" dirty="0" smtClean="0">
                <a:latin typeface="+mn-ea"/>
              </a:rPr>
              <a:t>}</a:t>
            </a:r>
            <a:endParaRPr lang="zh-CN" altLang="zh-CN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88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2DB03-2DB2-45F1-9F2B-7A7512AAFBD7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zh-CN" b="1" dirty="0" smtClean="0"/>
              <a:t>6.4 </a:t>
            </a:r>
            <a:r>
              <a:rPr lang="zh-CN" altLang="en-US" b="1" dirty="0">
                <a:latin typeface="宋体" panose="02010600030101010101" pitchFamily="2" charset="-122"/>
              </a:rPr>
              <a:t>图标资源的应用</a:t>
            </a:r>
            <a:r>
              <a:rPr lang="zh-CN" altLang="en-US" b="1" dirty="0"/>
              <a:t>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6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4000" b="1" dirty="0">
                <a:latin typeface="宋体" panose="02010600030101010101" pitchFamily="2" charset="-122"/>
              </a:rPr>
              <a:t>    </a:t>
            </a:r>
            <a:r>
              <a:rPr lang="zh-CN" altLang="en-US" sz="4000" b="1" dirty="0">
                <a:latin typeface="宋体" panose="02010600030101010101" pitchFamily="2" charset="-122"/>
              </a:rPr>
              <a:t>图标是代表应用程序的特殊的最小位图。在图标上双击鼠标就可以执行该应用程序，图标资源可以由</a:t>
            </a:r>
            <a:r>
              <a:rPr lang="en-US" altLang="zh-CN" sz="4000" b="1" dirty="0">
                <a:latin typeface="宋体" panose="02010600030101010101" pitchFamily="2" charset="-122"/>
              </a:rPr>
              <a:t>VC</a:t>
            </a:r>
            <a:r>
              <a:rPr lang="zh-CN" altLang="en-US" sz="4000" b="1" dirty="0">
                <a:latin typeface="宋体" panose="02010600030101010101" pitchFamily="2" charset="-122"/>
              </a:rPr>
              <a:t>自带的图标资源编辑器来创建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3965-8C66-4268-B0F9-9A9A4D2F49F7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altLang="zh-CN" b="1" dirty="0" smtClean="0"/>
              <a:t>6.4.1 </a:t>
            </a:r>
            <a:r>
              <a:rPr lang="zh-CN" altLang="en-US" b="1" dirty="0">
                <a:latin typeface="宋体" panose="02010600030101010101" pitchFamily="2" charset="-122"/>
              </a:rPr>
              <a:t>图标资源的操作</a:t>
            </a:r>
            <a:r>
              <a:rPr lang="zh-CN" altLang="en-US" b="1" dirty="0"/>
              <a:t>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1816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图标资源的操作包括创建、定义和加载等过程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</a:rPr>
              <a:t>1</a:t>
            </a: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．图标资源的创建</a:t>
            </a:r>
            <a:r>
              <a:rPr lang="zh-CN" altLang="en-US" sz="2800" b="1" dirty="0"/>
              <a:t> </a:t>
            </a:r>
          </a:p>
          <a:p>
            <a:pPr marL="0" indent="0" algn="just">
              <a:buNone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    用户</a:t>
            </a:r>
            <a:r>
              <a:rPr lang="zh-CN" altLang="en-US" sz="2800" b="1" dirty="0">
                <a:latin typeface="宋体" panose="02010600030101010101" pitchFamily="2" charset="-122"/>
              </a:rPr>
              <a:t>可通过图形编辑器自定义图标形式，并保存在扩展名为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dirty="0" err="1">
                <a:latin typeface="宋体" panose="02010600030101010101" pitchFamily="2" charset="-122"/>
              </a:rPr>
              <a:t>ico</a:t>
            </a:r>
            <a:r>
              <a:rPr lang="zh-CN" altLang="en-US" sz="2800" b="1" dirty="0">
                <a:latin typeface="宋体" panose="02010600030101010101" pitchFamily="2" charset="-122"/>
              </a:rPr>
              <a:t>的文件中。 </a:t>
            </a:r>
            <a:r>
              <a:rPr lang="en-US" altLang="zh-CN" sz="2800" b="1" dirty="0">
                <a:latin typeface="宋体" panose="02010600030101010101" pitchFamily="2" charset="-122"/>
              </a:rPr>
              <a:t>Windows</a:t>
            </a:r>
            <a:r>
              <a:rPr lang="zh-CN" altLang="en-US" sz="2800" b="1" dirty="0">
                <a:latin typeface="宋体" panose="02010600030101010101" pitchFamily="2" charset="-122"/>
              </a:rPr>
              <a:t>系统也提供了标准图标。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标识			 	 形状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IDI_APPLICATION		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缺省图标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IDI_ASTERISK		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信息图标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IDI_EXCLAMATION		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惊叹号图标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IDI_HAND			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停止图标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IDI_QUESTION		</a:t>
            </a:r>
            <a:r>
              <a:rPr lang="zh-CN" altLang="en-US" sz="2800" b="1" dirty="0">
                <a:solidFill>
                  <a:schemeClr val="accent1"/>
                </a:solidFill>
                <a:latin typeface="宋体" panose="02010600030101010101" pitchFamily="2" charset="-122"/>
              </a:rPr>
              <a:t>问号图标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0C64-78F9-4CBB-BBB2-AC99DD1B679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1000"/>
            <a:ext cx="8382000" cy="53340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66FFFF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800" b="1">
                <a:solidFill>
                  <a:srgbClr val="66FFFF"/>
                </a:solidFill>
                <a:latin typeface="宋体" panose="02010600030101010101" pitchFamily="2" charset="-122"/>
              </a:rPr>
              <a:t>在资源文件中定义图标资源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若采用自定义图标，要在资源文件中定义该图标：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图标名   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ICON  </a:t>
            </a:r>
            <a:r>
              <a:rPr lang="zh-CN" altLang="en-US" sz="2800" b="1">
                <a:solidFill>
                  <a:schemeClr val="accent1"/>
                </a:solidFill>
                <a:latin typeface="宋体" panose="02010600030101010101" pitchFamily="2" charset="-122"/>
              </a:rPr>
              <a:t>图标文件名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(.ico)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Courier New" panose="02070309020205020404" pitchFamily="49" charset="0"/>
              </a:rPr>
              <a:t> </a:t>
            </a:r>
            <a:endParaRPr lang="en-US" altLang="zh-CN" sz="2800" b="1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66FFFF"/>
                </a:solidFill>
                <a:latin typeface="宋体" panose="02010600030101010101" pitchFamily="2" charset="-122"/>
              </a:rPr>
              <a:t>3. </a:t>
            </a:r>
            <a:r>
              <a:rPr lang="zh-CN" altLang="en-US" sz="2800" b="1">
                <a:solidFill>
                  <a:srgbClr val="66FFFF"/>
                </a:solidFill>
                <a:latin typeface="宋体" panose="02010600030101010101" pitchFamily="2" charset="-122"/>
              </a:rPr>
              <a:t>在应用程序中加载图标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调用函数</a:t>
            </a:r>
            <a:r>
              <a:rPr lang="en-US" altLang="zh-CN" sz="2800" b="1">
                <a:solidFill>
                  <a:schemeClr val="accent1"/>
                </a:solidFill>
                <a:latin typeface="宋体" panose="02010600030101010101" pitchFamily="2" charset="-122"/>
              </a:rPr>
              <a:t>LoadIcon</a:t>
            </a:r>
            <a:r>
              <a:rPr lang="zh-CN" altLang="en-US" sz="2800" b="1">
                <a:latin typeface="宋体" panose="02010600030101010101" pitchFamily="2" charset="-122"/>
              </a:rPr>
              <a:t>进行图标资源的加载的，此过程经常是在定义窗口类时进行，其形式为：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WNDCLASS wndclass;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  <a:cs typeface="Times New Roman" panose="02020603050405020304" pitchFamily="18" charset="0"/>
              </a:rPr>
              <a:t>…………</a:t>
            </a:r>
            <a:endParaRPr lang="en-US" altLang="zh-CN" sz="2800" b="1">
              <a:latin typeface="Arial Narrow" panose="020B060602020203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</a:rPr>
              <a:t>wndclass.hIcon=</a:t>
            </a:r>
            <a:r>
              <a:rPr lang="en-US" altLang="zh-CN" sz="2800" b="1">
                <a:solidFill>
                  <a:schemeClr val="accent1"/>
                </a:solidFill>
                <a:latin typeface="Arial Narrow" panose="020B0606020202030204" pitchFamily="34" charset="0"/>
              </a:rPr>
              <a:t>LoadIcon(hThisInst, lpszIconName)</a:t>
            </a:r>
            <a:r>
              <a:rPr lang="en-US" altLang="zh-CN" sz="2800" b="1">
                <a:latin typeface="Arial Narrow" panose="020B0606020202030204" pitchFamily="34" charset="0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>
                <a:latin typeface="Arial Narrow" panose="020B0606020202030204" pitchFamily="34" charset="0"/>
                <a:cs typeface="Times New Roman" panose="02020603050405020304" pitchFamily="18" charset="0"/>
              </a:rPr>
              <a:t>…………</a:t>
            </a:r>
            <a:endParaRPr lang="en-US" altLang="zh-CN" sz="2800" b="1">
              <a:latin typeface="Arial Narrow" panose="020B0606020202030204" pitchFamily="34" charset="0"/>
            </a:endParaRPr>
          </a:p>
        </p:txBody>
      </p:sp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5791200" y="5410200"/>
            <a:ext cx="1752600" cy="533400"/>
          </a:xfrm>
          <a:prstGeom prst="wedgeRoundRectCallout">
            <a:avLst>
              <a:gd name="adj1" fmla="val 20741"/>
              <a:gd name="adj2" fmla="val -13481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333300"/>
                </a:solidFill>
                <a:latin typeface="宋体" panose="02010600030101010101" pitchFamily="2" charset="-122"/>
              </a:rPr>
              <a:t>图标名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5A4D4-7481-40EE-857A-DF520B266466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zh-CN" b="1" dirty="0" smtClean="0"/>
              <a:t>6.4.2</a:t>
            </a:r>
            <a:r>
              <a:rPr lang="zh-CN" altLang="en-US" b="1" dirty="0">
                <a:latin typeface="宋体" panose="02010600030101010101" pitchFamily="2" charset="-122"/>
              </a:rPr>
              <a:t>图标资源应用举例</a:t>
            </a:r>
            <a:r>
              <a:rPr lang="zh-CN" altLang="en-US" b="1" dirty="0"/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160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【</a:t>
            </a:r>
            <a:r>
              <a:rPr lang="zh-CN" altLang="en-US" b="1" dirty="0" smtClean="0">
                <a:latin typeface="宋体" panose="02010600030101010101" pitchFamily="2" charset="-122"/>
              </a:rPr>
              <a:t>例</a:t>
            </a:r>
            <a:r>
              <a:rPr lang="en-US" altLang="zh-CN" b="1" dirty="0" smtClean="0"/>
              <a:t>6-5</a:t>
            </a:r>
            <a:r>
              <a:rPr lang="en-US" altLang="zh-CN" b="1" dirty="0">
                <a:latin typeface="宋体" panose="02010600030101010101" pitchFamily="2" charset="-122"/>
              </a:rPr>
              <a:t>】</a:t>
            </a:r>
            <a:r>
              <a:rPr lang="en-US" altLang="zh-CN" b="1" dirty="0"/>
              <a:t>	</a:t>
            </a:r>
            <a:r>
              <a:rPr lang="zh-CN" altLang="en-US" b="1" dirty="0">
                <a:latin typeface="宋体" panose="02010600030101010101" pitchFamily="2" charset="-122"/>
              </a:rPr>
              <a:t>程序所使用的图标文件名为</a:t>
            </a:r>
            <a:r>
              <a:rPr lang="en-US" altLang="zh-CN" b="1" dirty="0">
                <a:latin typeface="宋体" panose="02010600030101010101" pitchFamily="2" charset="-122"/>
              </a:rPr>
              <a:t>tree</a:t>
            </a:r>
            <a:r>
              <a:rPr lang="en-US" altLang="zh-CN" b="1" dirty="0"/>
              <a:t>.ico</a:t>
            </a:r>
            <a:r>
              <a:rPr lang="zh-CN" altLang="en-US" b="1" dirty="0">
                <a:latin typeface="宋体" panose="02010600030101010101" pitchFamily="2" charset="-122"/>
              </a:rPr>
              <a:t>，在为本例程序指定了这个图标后，在资源管理器中就可以看到在可执行文件的文件名</a:t>
            </a:r>
            <a:r>
              <a:rPr lang="zh-CN" altLang="en-US" b="1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91326"/>
            <a:ext cx="6733945" cy="391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F808E-E9E8-4782-AFD3-D4444D896134}" type="slidenum">
              <a:rPr lang="en-US" altLang="zh-CN"/>
              <a:pPr/>
              <a:t>66</a:t>
            </a:fld>
            <a:endParaRPr lang="en-US" altLang="zh-CN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457200"/>
            <a:ext cx="8928992" cy="5791200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本例程序中使用的图标资源文件如下：</a:t>
            </a:r>
          </a:p>
          <a:p>
            <a:pPr marL="0" indent="0">
              <a:buNone/>
            </a:pPr>
            <a:r>
              <a:rPr lang="en-US" altLang="zh-CN" sz="2800" b="1" dirty="0" smtClean="0">
                <a:latin typeface="+mn-ea"/>
              </a:rPr>
              <a:t>     </a:t>
            </a:r>
            <a:r>
              <a:rPr lang="en-US" altLang="zh-CN" sz="2800" b="1" dirty="0" smtClean="0">
                <a:solidFill>
                  <a:schemeClr val="accent1"/>
                </a:solidFill>
                <a:latin typeface="+mn-ea"/>
              </a:rPr>
              <a:t>MYICON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ICON g:\vc_4\6_5\tree.ico  </a:t>
            </a:r>
            <a:endParaRPr lang="zh-CN" altLang="zh-CN" sz="2800" b="1" dirty="0">
              <a:latin typeface="+mn-ea"/>
            </a:endParaRPr>
          </a:p>
          <a:p>
            <a:pPr algn="just">
              <a:lnSpc>
                <a:spcPct val="90000"/>
              </a:lnSpc>
              <a:buFontTx/>
              <a:buNone/>
            </a:pPr>
            <a:endParaRPr lang="en-US" altLang="zh-CN" sz="2800" b="1" dirty="0">
              <a:solidFill>
                <a:srgbClr val="66FFFF"/>
              </a:solidFill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在初始化窗口类时加载图标资源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BOOL </a:t>
            </a:r>
            <a:r>
              <a:rPr lang="en-US" altLang="zh-CN" sz="2800" b="1" dirty="0" err="1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InitWindowsClass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(HINSTANCE </a:t>
            </a:r>
            <a:r>
              <a:rPr lang="en-US" altLang="zh-CN" sz="2800" b="1" dirty="0" err="1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hInstance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{	WNDCLASS </a:t>
            </a:r>
            <a:r>
              <a:rPr lang="en-US" altLang="zh-CN" sz="2800" b="1" dirty="0" err="1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WndClass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 smtClean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……</a:t>
            </a:r>
            <a:endParaRPr lang="en-US" altLang="zh-CN" sz="2800" b="1" dirty="0">
              <a:solidFill>
                <a:srgbClr val="66FFFF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WndClass.hIcon</a:t>
            </a:r>
            <a:r>
              <a:rPr lang="en-US" altLang="zh-CN" sz="2400" b="1" dirty="0" smtClean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 smtClean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LoadIcon</a:t>
            </a:r>
            <a:r>
              <a:rPr lang="en-US" altLang="zh-CN" sz="2400" b="1" dirty="0" smtClean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hInstance,MAKEINTRESOURCE</a:t>
            </a:r>
            <a:r>
              <a:rPr lang="en-US" altLang="zh-CN" sz="2400" b="1" dirty="0" smtClean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chemeClr val="accent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MYICON</a:t>
            </a:r>
            <a:r>
              <a:rPr lang="en-US" altLang="zh-CN" sz="24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)); 			</a:t>
            </a:r>
            <a:r>
              <a:rPr lang="en-US" altLang="zh-CN" sz="2400" b="1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400" b="1" smtClean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		//</a:t>
            </a:r>
            <a:r>
              <a:rPr lang="zh-CN" altLang="en-US" sz="24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加载图标资源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……</a:t>
            </a:r>
            <a:endParaRPr lang="en-US" altLang="zh-CN" sz="2800" b="1" dirty="0">
              <a:solidFill>
                <a:srgbClr val="66FFFF"/>
              </a:solidFill>
              <a:latin typeface="Arial Narrow" panose="020B0606020202030204" pitchFamily="34" charset="0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	return </a:t>
            </a:r>
            <a:r>
              <a:rPr lang="en-US" altLang="zh-CN" sz="2800" b="1" dirty="0" err="1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RegisterClass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(&amp;</a:t>
            </a:r>
            <a:r>
              <a:rPr lang="en-US" altLang="zh-CN" sz="2800" b="1" dirty="0" err="1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WndClass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}</a:t>
            </a:r>
            <a:r>
              <a:rPr lang="en-US" altLang="zh-CN" sz="2800" b="1" dirty="0">
                <a:solidFill>
                  <a:srgbClr val="66FFFF"/>
                </a:solidFill>
                <a:latin typeface="Arial Narrow" panose="020B0606020202030204" pitchFamily="34" charset="0"/>
              </a:rPr>
              <a:t> </a:t>
            </a:r>
            <a:endParaRPr lang="en-US" altLang="zh-CN" sz="28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D3824-72FE-4D15-980B-0A723FD456C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512" y="762000"/>
            <a:ext cx="8784976" cy="5105400"/>
          </a:xfrm>
          <a:noFill/>
          <a:ln/>
        </p:spPr>
        <p:txBody>
          <a:bodyPr/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b="1" dirty="0" err="1">
                <a:latin typeface="宋体" panose="02010600030101010101" pitchFamily="2" charset="-122"/>
              </a:rPr>
              <a:t>menu.h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文件中定义了菜单项标识所对应的数值：</a:t>
            </a:r>
            <a:endParaRPr lang="zh-CN" altLang="en-US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b="1" dirty="0"/>
              <a:t>……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   IDM_NEW    		10</a:t>
            </a:r>
            <a:endParaRPr lang="en-US" altLang="zh-CN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   IDM_OPEN   		11</a:t>
            </a:r>
            <a:endParaRPr lang="en-US" altLang="zh-CN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   IDM_CLOSE  		12</a:t>
            </a:r>
            <a:endParaRPr lang="en-US" altLang="zh-CN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   IDM_SAVE    	13</a:t>
            </a:r>
            <a:endParaRPr lang="en-US" altLang="zh-CN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   IDM_SAVEAS   	14</a:t>
            </a:r>
            <a:endParaRPr lang="en-US" altLang="zh-CN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宋体" panose="02010600030101010101" pitchFamily="2" charset="-122"/>
              </a:rPr>
              <a:t>#define    IDM_EXIT  		15</a:t>
            </a:r>
            <a:endParaRPr lang="en-US" altLang="zh-CN" b="1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b="1" dirty="0">
                <a:ea typeface="黑体" panose="02010609060101010101" pitchFamily="49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970712" y="6248400"/>
            <a:ext cx="1905000" cy="457200"/>
          </a:xfrm>
        </p:spPr>
        <p:txBody>
          <a:bodyPr/>
          <a:lstStyle/>
          <a:p>
            <a:fld id="{3503CE70-791A-4F02-B586-3952B0E4B26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304800"/>
            <a:ext cx="35814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/>
              <a:t>(2)</a:t>
            </a:r>
            <a:r>
              <a:rPr lang="zh-CN" altLang="en-US" b="1">
                <a:latin typeface="宋体" panose="02010600030101010101" pitchFamily="2" charset="-122"/>
              </a:rPr>
              <a:t>加载菜单资源</a:t>
            </a:r>
            <a:r>
              <a:rPr lang="zh-CN" altLang="en-US" b="1"/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12912" y="990600"/>
            <a:ext cx="395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FF00"/>
                </a:solidFill>
                <a:latin typeface="宋体" panose="02010600030101010101" pitchFamily="2" charset="-122"/>
              </a:rPr>
              <a:t>在窗口类中加载菜单</a:t>
            </a:r>
            <a:r>
              <a:rPr lang="zh-CN" altLang="en-US" sz="3200" b="1" dirty="0">
                <a:solidFill>
                  <a:srgbClr val="00FF00"/>
                </a:solidFill>
              </a:rPr>
              <a:t> </a:t>
            </a:r>
          </a:p>
        </p:txBody>
      </p:sp>
      <p:sp>
        <p:nvSpPr>
          <p:cNvPr id="11271" name="AutoShape 7"/>
          <p:cNvSpPr>
            <a:spLocks/>
          </p:cNvSpPr>
          <p:nvPr/>
        </p:nvSpPr>
        <p:spPr bwMode="auto">
          <a:xfrm>
            <a:off x="331912" y="1143000"/>
            <a:ext cx="304800" cy="5029200"/>
          </a:xfrm>
          <a:prstGeom prst="leftBrace">
            <a:avLst>
              <a:gd name="adj1" fmla="val 13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3200" b="1">
              <a:solidFill>
                <a:srgbClr val="00FF00"/>
              </a:solidFill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677144" y="1514942"/>
            <a:ext cx="782618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b="1" dirty="0" smtClean="0"/>
              <a:t>WNDCLASSEX  </a:t>
            </a:r>
            <a:r>
              <a:rPr lang="en-US" altLang="zh-CN" sz="2200" b="1" dirty="0" err="1"/>
              <a:t>wndclass</a:t>
            </a:r>
            <a:r>
              <a:rPr lang="en-US" altLang="zh-CN" sz="2200" b="1" dirty="0"/>
              <a:t>;</a:t>
            </a:r>
            <a:endParaRPr lang="zh-CN" altLang="zh-CN" sz="2200" b="1" dirty="0"/>
          </a:p>
          <a:p>
            <a:r>
              <a:rPr lang="en-US" altLang="zh-CN" sz="2200" b="1" dirty="0" err="1" smtClean="0"/>
              <a:t>wndclass.lpszMenuName</a:t>
            </a:r>
            <a:r>
              <a:rPr lang="en-US" altLang="zh-CN" sz="2200" b="1" dirty="0" smtClean="0"/>
              <a:t>=MAKEINTRESOURCE(</a:t>
            </a:r>
            <a:r>
              <a:rPr lang="en-US" altLang="zh-CN" sz="2200" b="1" dirty="0" err="1" smtClean="0"/>
              <a:t>My_menu</a:t>
            </a:r>
            <a:r>
              <a:rPr lang="en-US" altLang="zh-CN" sz="2200" b="1" dirty="0" smtClean="0"/>
              <a:t>);</a:t>
            </a:r>
            <a:endParaRPr lang="zh-CN" altLang="zh-CN" sz="2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712912" y="2667000"/>
            <a:ext cx="8677061" cy="1993831"/>
            <a:chOff x="712912" y="2667000"/>
            <a:chExt cx="8677061" cy="1993831"/>
          </a:xfrm>
        </p:grpSpPr>
        <p:sp>
          <p:nvSpPr>
            <p:cNvPr id="11269" name="Text Box 5"/>
            <p:cNvSpPr txBox="1">
              <a:spLocks noChangeArrowheads="1"/>
            </p:cNvSpPr>
            <p:nvPr/>
          </p:nvSpPr>
          <p:spPr bwMode="auto">
            <a:xfrm>
              <a:off x="712912" y="2667000"/>
              <a:ext cx="436562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chemeClr val="accent1"/>
                  </a:solidFill>
                  <a:latin typeface="宋体" panose="02010600030101010101" pitchFamily="2" charset="-122"/>
                </a:rPr>
                <a:t>在创建窗口时加载菜单</a:t>
              </a:r>
              <a:r>
                <a:rPr lang="zh-CN" altLang="en-US" sz="3200" b="1" dirty="0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1273" name="Text Box 9"/>
            <p:cNvSpPr txBox="1">
              <a:spLocks noChangeArrowheads="1"/>
            </p:cNvSpPr>
            <p:nvPr/>
          </p:nvSpPr>
          <p:spPr bwMode="auto">
            <a:xfrm>
              <a:off x="767100" y="3265064"/>
              <a:ext cx="8622873" cy="1395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HWND </a:t>
              </a:r>
              <a:r>
                <a:rPr lang="en-US" altLang="zh-CN" sz="2200" b="1" dirty="0" err="1">
                  <a:solidFill>
                    <a:schemeClr val="accent1"/>
                  </a:solidFill>
                  <a:ea typeface="黑体" panose="02010609060101010101" pitchFamily="49" charset="-122"/>
                </a:rPr>
                <a:t>hwnd</a:t>
              </a:r>
              <a:r>
                <a:rPr lang="zh-CN" altLang="en-US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；</a:t>
              </a:r>
              <a:r>
                <a:rPr lang="en-US" altLang="zh-CN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HMENU </a:t>
              </a:r>
              <a:r>
                <a:rPr lang="en-US" altLang="zh-CN" sz="2200" b="1" dirty="0" err="1">
                  <a:solidFill>
                    <a:schemeClr val="accent1"/>
                  </a:solidFill>
                  <a:ea typeface="黑体" panose="02010609060101010101" pitchFamily="49" charset="-122"/>
                </a:rPr>
                <a:t>hmenu</a:t>
              </a:r>
              <a:r>
                <a:rPr lang="zh-CN" altLang="en-US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；</a:t>
              </a:r>
              <a:endParaRPr lang="zh-CN" altLang="en-US" sz="2200" b="1" dirty="0">
                <a:solidFill>
                  <a:schemeClr val="accent1"/>
                </a:solidFill>
              </a:endParaRPr>
            </a:p>
            <a:p>
              <a:r>
                <a:rPr lang="en-US" altLang="zh-CN" sz="2200" b="1" dirty="0" smtClean="0">
                  <a:solidFill>
                    <a:schemeClr val="accent1"/>
                  </a:solidFill>
                  <a:ea typeface="黑体" panose="02010609060101010101" pitchFamily="49" charset="-122"/>
                </a:rPr>
                <a:t>…</a:t>
              </a:r>
              <a:endParaRPr lang="en-US" altLang="zh-CN" sz="2200" b="1" dirty="0">
                <a:solidFill>
                  <a:schemeClr val="accent1"/>
                </a:solidFill>
              </a:endParaRPr>
            </a:p>
            <a:p>
              <a:r>
                <a:rPr lang="en-US" altLang="zh-CN" sz="2200" b="1" dirty="0" err="1">
                  <a:solidFill>
                    <a:schemeClr val="accent1"/>
                  </a:solidFill>
                  <a:ea typeface="黑体" panose="02010609060101010101" pitchFamily="49" charset="-122"/>
                </a:rPr>
                <a:t>hmenu</a:t>
              </a:r>
              <a:r>
                <a:rPr lang="en-US" altLang="zh-CN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=</a:t>
              </a:r>
              <a:r>
                <a:rPr lang="en-US" altLang="zh-CN" sz="2200" b="1" dirty="0" err="1">
                  <a:solidFill>
                    <a:schemeClr val="accent1"/>
                  </a:solidFill>
                  <a:ea typeface="黑体" panose="02010609060101010101" pitchFamily="49" charset="-122"/>
                </a:rPr>
                <a:t>LoadMenu</a:t>
              </a:r>
              <a:r>
                <a:rPr lang="en-US" altLang="zh-CN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(</a:t>
              </a:r>
              <a:r>
                <a:rPr lang="en-US" altLang="zh-CN" sz="2200" b="1" dirty="0" err="1">
                  <a:solidFill>
                    <a:schemeClr val="accent1"/>
                  </a:solidFill>
                  <a:ea typeface="黑体" panose="02010609060101010101" pitchFamily="49" charset="-122"/>
                </a:rPr>
                <a:t>hlnstance</a:t>
              </a:r>
              <a:r>
                <a:rPr lang="en-US" altLang="zh-CN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,</a:t>
              </a:r>
              <a:r>
                <a:rPr lang="en-US" altLang="zh-CN" sz="2200" b="1" dirty="0">
                  <a:solidFill>
                    <a:schemeClr val="accent1"/>
                  </a:solidFill>
                </a:rPr>
                <a:t> </a:t>
              </a:r>
              <a:r>
                <a:rPr lang="en-US" altLang="zh-CN" sz="2200" b="1" dirty="0"/>
                <a:t>MAKEINTRESOURCE(</a:t>
              </a:r>
              <a:r>
                <a:rPr lang="en-US" altLang="zh-CN" sz="2200" b="1" dirty="0" err="1"/>
                <a:t>My_menu</a:t>
              </a:r>
              <a:r>
                <a:rPr lang="en-US" altLang="zh-CN" sz="2200" b="1" dirty="0"/>
                <a:t>)</a:t>
              </a:r>
              <a:r>
                <a:rPr lang="en-US" altLang="zh-CN" sz="2200" b="1" dirty="0" smtClean="0">
                  <a:solidFill>
                    <a:schemeClr val="accent1"/>
                  </a:solidFill>
                  <a:ea typeface="黑体" panose="02010609060101010101" pitchFamily="49" charset="-122"/>
                </a:rPr>
                <a:t>)</a:t>
              </a:r>
              <a:r>
                <a:rPr lang="zh-CN" altLang="en-US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；</a:t>
              </a:r>
              <a:endParaRPr lang="zh-CN" altLang="en-US" sz="2200" b="1" dirty="0">
                <a:solidFill>
                  <a:schemeClr val="accent1"/>
                </a:solidFill>
              </a:endParaRPr>
            </a:p>
            <a:p>
              <a:r>
                <a:rPr lang="en-US" altLang="zh-CN" sz="2200" b="1" dirty="0" err="1" smtClean="0">
                  <a:solidFill>
                    <a:schemeClr val="accent1"/>
                  </a:solidFill>
                  <a:ea typeface="黑体" panose="02010609060101010101" pitchFamily="49" charset="-122"/>
                </a:rPr>
                <a:t>hwnd</a:t>
              </a:r>
              <a:r>
                <a:rPr lang="en-US" altLang="zh-CN" sz="2200" b="1" dirty="0" smtClean="0">
                  <a:solidFill>
                    <a:schemeClr val="accent1"/>
                  </a:solidFill>
                  <a:ea typeface="黑体" panose="02010609060101010101" pitchFamily="49" charset="-122"/>
                </a:rPr>
                <a:t>=</a:t>
              </a:r>
              <a:r>
                <a:rPr lang="en-US" altLang="zh-CN" sz="2200" b="1" dirty="0" err="1" smtClean="0">
                  <a:solidFill>
                    <a:schemeClr val="accent1"/>
                  </a:solidFill>
                  <a:ea typeface="黑体" panose="02010609060101010101" pitchFamily="49" charset="-122"/>
                </a:rPr>
                <a:t>CreateWindow</a:t>
              </a:r>
              <a:r>
                <a:rPr lang="en-US" altLang="zh-CN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(  …</a:t>
              </a:r>
              <a:r>
                <a:rPr lang="zh-CN" altLang="en-US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，</a:t>
              </a:r>
              <a:r>
                <a:rPr lang="en-US" altLang="zh-CN" sz="2200" b="1" dirty="0" err="1">
                  <a:solidFill>
                    <a:schemeClr val="accent1"/>
                  </a:solidFill>
                  <a:ea typeface="黑体" panose="02010609060101010101" pitchFamily="49" charset="-122"/>
                </a:rPr>
                <a:t>hmenu</a:t>
              </a:r>
              <a:r>
                <a:rPr lang="en-US" altLang="zh-CN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, …</a:t>
              </a:r>
              <a:r>
                <a:rPr lang="zh-CN" altLang="en-US" sz="2200" b="1" dirty="0">
                  <a:solidFill>
                    <a:schemeClr val="accent1"/>
                  </a:solidFill>
                  <a:ea typeface="黑体" panose="02010609060101010101" pitchFamily="49" charset="-122"/>
                </a:rPr>
                <a:t>）；</a:t>
              </a:r>
              <a:r>
                <a:rPr lang="zh-CN" altLang="en-US" sz="2200" b="1" dirty="0">
                  <a:solidFill>
                    <a:schemeClr val="accent1"/>
                  </a:solidFill>
                </a:rPr>
                <a:t> 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560" y="4800600"/>
            <a:ext cx="8424936" cy="1489046"/>
            <a:chOff x="611560" y="4800600"/>
            <a:chExt cx="8424936" cy="1489046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712912" y="4800600"/>
              <a:ext cx="2733675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 dirty="0">
                  <a:solidFill>
                    <a:srgbClr val="66FFFF"/>
                  </a:solidFill>
                  <a:latin typeface="宋体" panose="02010600030101010101" pitchFamily="2" charset="-122"/>
                </a:rPr>
                <a:t>动态加载菜单</a:t>
              </a:r>
              <a:r>
                <a:rPr lang="zh-CN" altLang="en-US" sz="3200" b="1" dirty="0">
                  <a:solidFill>
                    <a:srgbClr val="66FFFF"/>
                  </a:solidFill>
                </a:rPr>
                <a:t> </a:t>
              </a:r>
            </a:p>
          </p:txBody>
        </p:sp>
        <p:sp>
          <p:nvSpPr>
            <p:cNvPr id="11274" name="Text Box 10"/>
            <p:cNvSpPr txBox="1">
              <a:spLocks noChangeArrowheads="1"/>
            </p:cNvSpPr>
            <p:nvPr/>
          </p:nvSpPr>
          <p:spPr bwMode="auto">
            <a:xfrm>
              <a:off x="611560" y="5334000"/>
              <a:ext cx="8424936" cy="955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CN" sz="2200" b="1" dirty="0">
                  <a:solidFill>
                    <a:srgbClr val="66FFFF"/>
                  </a:solidFill>
                  <a:ea typeface="黑体" panose="02010609060101010101" pitchFamily="49" charset="-122"/>
                </a:rPr>
                <a:t>hmenu2=</a:t>
              </a:r>
              <a:r>
                <a:rPr lang="en-US" altLang="zh-CN" sz="2200" b="1" dirty="0" err="1">
                  <a:solidFill>
                    <a:srgbClr val="66FFFF"/>
                  </a:solidFill>
                  <a:ea typeface="黑体" panose="02010609060101010101" pitchFamily="49" charset="-122"/>
                </a:rPr>
                <a:t>LoadMenu</a:t>
              </a:r>
              <a:r>
                <a:rPr lang="en-US" altLang="zh-CN" sz="2200" b="1" dirty="0">
                  <a:solidFill>
                    <a:srgbClr val="66FFFF"/>
                  </a:solidFill>
                  <a:ea typeface="黑体" panose="02010609060101010101" pitchFamily="49" charset="-122"/>
                </a:rPr>
                <a:t>(</a:t>
              </a:r>
              <a:r>
                <a:rPr lang="en-US" altLang="zh-CN" sz="2200" b="1" dirty="0" err="1">
                  <a:solidFill>
                    <a:srgbClr val="66FFFF"/>
                  </a:solidFill>
                  <a:ea typeface="黑体" panose="02010609060101010101" pitchFamily="49" charset="-122"/>
                </a:rPr>
                <a:t>hlnstance</a:t>
              </a:r>
              <a:r>
                <a:rPr lang="en-US" altLang="zh-CN" sz="2200" b="1" dirty="0">
                  <a:solidFill>
                    <a:srgbClr val="66FFFF"/>
                  </a:solidFill>
                  <a:ea typeface="黑体" panose="02010609060101010101" pitchFamily="49" charset="-122"/>
                </a:rPr>
                <a:t>,</a:t>
              </a:r>
              <a:r>
                <a:rPr lang="en-US" altLang="zh-CN" sz="2200" b="1" dirty="0">
                  <a:solidFill>
                    <a:srgbClr val="66FFFF"/>
                  </a:solidFill>
                </a:rPr>
                <a:t> </a:t>
              </a:r>
              <a:r>
                <a:rPr lang="en-US" altLang="zh-CN" sz="2200" b="1" dirty="0"/>
                <a:t>MAKEINTRESOURCE(</a:t>
              </a:r>
              <a:r>
                <a:rPr lang="en-US" altLang="zh-CN" sz="2200" b="1" dirty="0" err="1"/>
                <a:t>My_menu</a:t>
              </a:r>
              <a:r>
                <a:rPr lang="en-US" altLang="zh-CN" sz="2200" b="1" dirty="0"/>
                <a:t>)</a:t>
              </a:r>
              <a:r>
                <a:rPr lang="en-US" altLang="zh-CN" sz="2200" b="1" dirty="0" smtClean="0">
                  <a:solidFill>
                    <a:srgbClr val="66FFFF"/>
                  </a:solidFill>
                  <a:ea typeface="黑体" panose="02010609060101010101" pitchFamily="49" charset="-122"/>
                </a:rPr>
                <a:t>)</a:t>
              </a:r>
              <a:r>
                <a:rPr lang="zh-CN" altLang="en-US" sz="2200" b="1" dirty="0">
                  <a:solidFill>
                    <a:srgbClr val="66FFFF"/>
                  </a:solidFill>
                  <a:ea typeface="黑体" panose="02010609060101010101" pitchFamily="49" charset="-122"/>
                </a:rPr>
                <a:t>；</a:t>
              </a:r>
              <a:endParaRPr lang="zh-CN" altLang="en-US" sz="2200" b="1" dirty="0">
                <a:solidFill>
                  <a:srgbClr val="66FFFF"/>
                </a:solidFill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200" b="1" dirty="0" err="1">
                  <a:solidFill>
                    <a:srgbClr val="66FFFF"/>
                  </a:solidFill>
                  <a:ea typeface="黑体" panose="02010609060101010101" pitchFamily="49" charset="-122"/>
                </a:rPr>
                <a:t>SetMenu</a:t>
              </a:r>
              <a:r>
                <a:rPr lang="en-US" altLang="zh-CN" sz="2200" b="1" dirty="0">
                  <a:solidFill>
                    <a:srgbClr val="66FFFF"/>
                  </a:solidFill>
                  <a:ea typeface="黑体" panose="02010609060101010101" pitchFamily="49" charset="-122"/>
                </a:rPr>
                <a:t>(hwnd,hmenu2)</a:t>
              </a:r>
              <a:r>
                <a:rPr lang="zh-CN" altLang="en-US" sz="2200" b="1" dirty="0">
                  <a:solidFill>
                    <a:srgbClr val="66FFFF"/>
                  </a:solidFill>
                  <a:ea typeface="黑体" panose="02010609060101010101" pitchFamily="49" charset="-122"/>
                </a:rPr>
                <a:t>；</a:t>
              </a:r>
              <a:endParaRPr lang="zh-CN" altLang="en-US" sz="2200" b="1" dirty="0">
                <a:solidFill>
                  <a:srgbClr val="66FFFF"/>
                </a:solidFill>
              </a:endParaRPr>
            </a:p>
            <a:p>
              <a:pPr>
                <a:lnSpc>
                  <a:spcPct val="85000"/>
                </a:lnSpc>
              </a:pPr>
              <a:r>
                <a:rPr lang="en-US" altLang="zh-CN" sz="2200" b="1" dirty="0">
                  <a:solidFill>
                    <a:srgbClr val="66FFFF"/>
                  </a:solidFill>
                  <a:ea typeface="黑体" panose="02010609060101010101" pitchFamily="49" charset="-122"/>
                </a:rPr>
                <a:t>…</a:t>
              </a:r>
              <a:endParaRPr lang="en-US" altLang="zh-CN" sz="2200" b="1" dirty="0">
                <a:solidFill>
                  <a:srgbClr val="66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FE916-6808-42CB-9142-14B5BE7D25A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zh-CN" b="1" dirty="0" smtClean="0"/>
              <a:t>6.1.2</a:t>
            </a:r>
            <a:r>
              <a:rPr lang="zh-CN" altLang="en-US" b="1" dirty="0">
                <a:latin typeface="宋体" panose="02010600030101010101" pitchFamily="2" charset="-122"/>
              </a:rPr>
              <a:t>操作菜单项</a:t>
            </a:r>
            <a:r>
              <a:rPr lang="zh-CN" altLang="en-US" b="1" dirty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/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．禁止或激活菜单项</a:t>
            </a:r>
            <a:r>
              <a:rPr lang="zh-CN" altLang="en-US" b="1" dirty="0"/>
              <a:t> </a:t>
            </a:r>
          </a:p>
          <a:p>
            <a:pPr algn="just"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BOOL </a:t>
            </a:r>
            <a:r>
              <a:rPr lang="en-US" altLang="zh-CN" sz="2800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EnableMenuItem</a:t>
            </a:r>
            <a:endParaRPr lang="en-US" altLang="zh-CN" sz="2800" b="1" dirty="0">
              <a:solidFill>
                <a:srgbClr val="66FFFF"/>
              </a:solidFill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(HMENU </a:t>
            </a:r>
            <a:r>
              <a:rPr lang="en-US" altLang="zh-CN" sz="2800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hmenu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,</a:t>
            </a:r>
          </a:p>
          <a:p>
            <a:pPr algn="just"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UlNT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wIDEnableItem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,//</a:t>
            </a:r>
            <a:r>
              <a:rPr lang="zh-CN" altLang="en-US" sz="2800" b="1" dirty="0"/>
              <a:t>被禁止或激活的菜单项标识</a:t>
            </a:r>
            <a:endParaRPr lang="zh-CN" altLang="en-US" sz="2800" b="1" dirty="0">
              <a:solidFill>
                <a:srgbClr val="66FFFF"/>
              </a:solidFill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UINT </a:t>
            </a:r>
            <a:r>
              <a:rPr lang="en-US" altLang="zh-CN" sz="2800" b="1" dirty="0" err="1">
                <a:solidFill>
                  <a:srgbClr val="66FFFF"/>
                </a:solidFill>
                <a:latin typeface="宋体" panose="02010600030101010101" pitchFamily="2" charset="-122"/>
              </a:rPr>
              <a:t>dwEnable</a:t>
            </a:r>
            <a:endParaRPr lang="en-US" altLang="zh-CN" sz="2800" b="1" dirty="0">
              <a:solidFill>
                <a:srgbClr val="66FFFF"/>
              </a:solidFill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rgbClr val="66FFFF"/>
              </a:solidFill>
            </a:endParaRPr>
          </a:p>
          <a:p>
            <a:pPr algn="just">
              <a:buFontTx/>
              <a:buNone/>
            </a:pPr>
            <a:endParaRPr lang="en-US" altLang="zh-CN" sz="2800" b="1" dirty="0"/>
          </a:p>
          <a:p>
            <a:pPr>
              <a:buFontTx/>
              <a:buNone/>
            </a:pPr>
            <a:endParaRPr lang="en-US" altLang="zh-CN" sz="2800" b="1" dirty="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4343400" y="990600"/>
            <a:ext cx="4419600" cy="1524000"/>
          </a:xfrm>
          <a:prstGeom prst="wedgeRoundRectCallout">
            <a:avLst>
              <a:gd name="adj1" fmla="val -63685"/>
              <a:gd name="adj2" fmla="val 770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</a:rPr>
              <a:t>据</a:t>
            </a:r>
            <a:r>
              <a:rPr lang="en-US" altLang="zh-CN" sz="2800" b="1" dirty="0" err="1">
                <a:solidFill>
                  <a:schemeClr val="bg1"/>
                </a:solidFill>
              </a:rPr>
              <a:t>dwEnable</a:t>
            </a:r>
            <a:r>
              <a:rPr lang="zh-CN" altLang="en-US" sz="2800" b="1" dirty="0">
                <a:solidFill>
                  <a:schemeClr val="bg1"/>
                </a:solidFill>
              </a:rPr>
              <a:t>的取值，可为菜单项的</a:t>
            </a:r>
            <a:r>
              <a:rPr lang="en-US" altLang="zh-CN" sz="2800" b="1" dirty="0">
                <a:solidFill>
                  <a:schemeClr val="bg1"/>
                </a:solidFill>
              </a:rPr>
              <a:t>ID</a:t>
            </a:r>
            <a:r>
              <a:rPr lang="zh-CN" altLang="en-US" sz="2800" b="1" dirty="0">
                <a:solidFill>
                  <a:schemeClr val="bg1"/>
                </a:solidFill>
              </a:rPr>
              <a:t>值，也为该菜单项在菜单中位置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1752600" y="4191000"/>
            <a:ext cx="7010400" cy="2286000"/>
          </a:xfrm>
          <a:prstGeom prst="wedgeRectCallout">
            <a:avLst>
              <a:gd name="adj1" fmla="val -36551"/>
              <a:gd name="adj2" fmla="val -660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b="1">
                <a:solidFill>
                  <a:schemeClr val="bg1"/>
                </a:solidFill>
              </a:rPr>
              <a:t>     </a:t>
            </a:r>
            <a:r>
              <a:rPr lang="zh-CN" altLang="en-US" b="1">
                <a:solidFill>
                  <a:schemeClr val="bg1"/>
                </a:solidFill>
              </a:rPr>
              <a:t>标  识			说  明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MF_BYCOMMAND</a:t>
            </a:r>
            <a:r>
              <a:rPr lang="zh-CN" altLang="en-US" b="1">
                <a:solidFill>
                  <a:schemeClr val="bg1"/>
                </a:solidFill>
              </a:rPr>
              <a:t>以</a:t>
            </a:r>
            <a:r>
              <a:rPr lang="en-US" altLang="zh-CN" b="1">
                <a:solidFill>
                  <a:schemeClr val="bg1"/>
                </a:solidFill>
              </a:rPr>
              <a:t>ID</a:t>
            </a:r>
            <a:r>
              <a:rPr lang="zh-CN" altLang="en-US" b="1">
                <a:solidFill>
                  <a:schemeClr val="bg1"/>
                </a:solidFill>
              </a:rPr>
              <a:t>值标识菜单项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MF_ENABLED	</a:t>
            </a:r>
            <a:r>
              <a:rPr lang="zh-CN" altLang="en-US" b="1">
                <a:solidFill>
                  <a:schemeClr val="bg1"/>
                </a:solidFill>
              </a:rPr>
              <a:t>激活菜单项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MF_BYPOSITION	</a:t>
            </a:r>
            <a:r>
              <a:rPr lang="zh-CN" altLang="en-US" b="1">
                <a:solidFill>
                  <a:schemeClr val="bg1"/>
                </a:solidFill>
              </a:rPr>
              <a:t>表明以位置标识菜单项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MF_GRAYED	</a:t>
            </a:r>
            <a:r>
              <a:rPr lang="zh-CN" altLang="en-US" b="1">
                <a:solidFill>
                  <a:schemeClr val="bg1"/>
                </a:solidFill>
              </a:rPr>
              <a:t>禁止菜单项并使其变灰显示</a:t>
            </a:r>
          </a:p>
          <a:p>
            <a:r>
              <a:rPr lang="en-US" altLang="zh-CN" b="1">
                <a:solidFill>
                  <a:schemeClr val="bg1"/>
                </a:solidFill>
              </a:rPr>
              <a:t>MF_DISABLED	</a:t>
            </a:r>
            <a:r>
              <a:rPr lang="zh-CN" altLang="en-US" b="1">
                <a:solidFill>
                  <a:schemeClr val="bg1"/>
                </a:solidFill>
              </a:rPr>
              <a:t>禁止菜单项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nimBg="1"/>
      <p:bldP spid="14341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00"/>
      </a:lt1>
      <a:dk2>
        <a:srgbClr val="000066"/>
      </a:dk2>
      <a:lt2>
        <a:srgbClr val="FFFF00"/>
      </a:lt2>
      <a:accent1>
        <a:srgbClr val="FFFFFF"/>
      </a:accent1>
      <a:accent2>
        <a:srgbClr val="3333CC"/>
      </a:accent2>
      <a:accent3>
        <a:srgbClr val="AAAAB8"/>
      </a:accent3>
      <a:accent4>
        <a:srgbClr val="DADA00"/>
      </a:accent4>
      <a:accent5>
        <a:srgbClr val="FFFFFF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5991</Words>
  <Application>Microsoft Office PowerPoint</Application>
  <PresentationFormat>全屏显示(4:3)</PresentationFormat>
  <Paragraphs>851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4" baseType="lpstr">
      <vt:lpstr>黑体</vt:lpstr>
      <vt:lpstr>楷体_GB2312</vt:lpstr>
      <vt:lpstr>宋体</vt:lpstr>
      <vt:lpstr>Arial</vt:lpstr>
      <vt:lpstr>Arial Narrow</vt:lpstr>
      <vt:lpstr>Courier New</vt:lpstr>
      <vt:lpstr>Times New Roman</vt:lpstr>
      <vt:lpstr>默认设计模板</vt:lpstr>
      <vt:lpstr>第6章  资源在Windows编程中的应用</vt:lpstr>
      <vt:lpstr>6.1菜单和加速键资源及其应用 </vt:lpstr>
      <vt:lpstr>6.1.1菜单的创建过程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6.1.2操作菜单项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6.1.3 动态地创建菜单 </vt:lpstr>
      <vt:lpstr>6.1.4加速键资源 </vt:lpstr>
      <vt:lpstr>PowerPoint 演示文稿</vt:lpstr>
      <vt:lpstr>PowerPoint 演示文稿</vt:lpstr>
      <vt:lpstr>PowerPoint 演示文稿</vt:lpstr>
      <vt:lpstr>PowerPoint 演示文稿</vt:lpstr>
      <vt:lpstr>6.1.5 创建菜单资源实例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位图资源及其应用 </vt:lpstr>
      <vt:lpstr>6.2.1 位图概念 </vt:lpstr>
      <vt:lpstr>6.2.2 位图的操作过程 </vt:lpstr>
      <vt:lpstr>PowerPoint 演示文稿</vt:lpstr>
      <vt:lpstr>PowerPoint 演示文稿</vt:lpstr>
      <vt:lpstr>6.2.3 位图操作实例 </vt:lpstr>
      <vt:lpstr>PowerPoint 演示文稿</vt:lpstr>
      <vt:lpstr>PowerPoint 演示文稿</vt:lpstr>
      <vt:lpstr>PowerPoint 演示文稿</vt:lpstr>
      <vt:lpstr>6.3 对话框资源及其应用 </vt:lpstr>
      <vt:lpstr>非模态对话框与模态对话框相似，也有一些重要区别</vt:lpstr>
      <vt:lpstr>PowerPoint 演示文稿</vt:lpstr>
      <vt:lpstr>6.3.1 模式对话框的编程方法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模态对话框应用实例 </vt:lpstr>
      <vt:lpstr>PowerPoint 演示文稿</vt:lpstr>
      <vt:lpstr>PowerPoint 演示文稿</vt:lpstr>
      <vt:lpstr>PowerPoint 演示文稿</vt:lpstr>
      <vt:lpstr>PowerPoint 演示文稿</vt:lpstr>
      <vt:lpstr>6.3.2 非模态对话框的编程方法 </vt:lpstr>
      <vt:lpstr>PowerPoint 演示文稿</vt:lpstr>
      <vt:lpstr>非模态对话框应用实例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图标资源的应用 </vt:lpstr>
      <vt:lpstr>6.4.1 图标资源的操作 </vt:lpstr>
      <vt:lpstr>PowerPoint 演示文稿</vt:lpstr>
      <vt:lpstr>6.4.2图标资源应用举例 </vt:lpstr>
      <vt:lpstr>PowerPoint 演示文稿</vt:lpstr>
    </vt:vector>
  </TitlesOfParts>
  <Company>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Huangwt</dc:creator>
  <cp:lastModifiedBy>guan</cp:lastModifiedBy>
  <cp:revision>467</cp:revision>
  <dcterms:created xsi:type="dcterms:W3CDTF">2004-02-22T02:33:04Z</dcterms:created>
  <dcterms:modified xsi:type="dcterms:W3CDTF">2021-10-13T12:55:55Z</dcterms:modified>
</cp:coreProperties>
</file>