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92" r:id="rId6"/>
    <p:sldId id="258" r:id="rId7"/>
    <p:sldId id="282" r:id="rId8"/>
    <p:sldId id="296" r:id="rId9"/>
    <p:sldId id="284" r:id="rId10"/>
    <p:sldId id="331" r:id="rId11"/>
    <p:sldId id="283" r:id="rId12"/>
    <p:sldId id="288" r:id="rId13"/>
    <p:sldId id="259" r:id="rId14"/>
    <p:sldId id="260" r:id="rId15"/>
    <p:sldId id="261" r:id="rId16"/>
    <p:sldId id="262" r:id="rId17"/>
    <p:sldId id="263" r:id="rId18"/>
    <p:sldId id="264" r:id="rId19"/>
    <p:sldId id="290" r:id="rId20"/>
    <p:sldId id="265" r:id="rId21"/>
    <p:sldId id="289" r:id="rId22"/>
    <p:sldId id="291" r:id="rId23"/>
    <p:sldId id="266" r:id="rId24"/>
    <p:sldId id="267" r:id="rId25"/>
    <p:sldId id="268" r:id="rId26"/>
    <p:sldId id="269" r:id="rId27"/>
    <p:sldId id="270" r:id="rId28"/>
    <p:sldId id="271" r:id="rId29"/>
    <p:sldId id="332" r:id="rId30"/>
    <p:sldId id="276" r:id="rId31"/>
    <p:sldId id="277" r:id="rId32"/>
    <p:sldId id="278" r:id="rId33"/>
    <p:sldId id="279" r:id="rId34"/>
    <p:sldId id="280" r:id="rId35"/>
    <p:sldId id="299" r:id="rId36"/>
    <p:sldId id="342" r:id="rId37"/>
    <p:sldId id="338" r:id="rId38"/>
    <p:sldId id="339" r:id="rId39"/>
    <p:sldId id="340" r:id="rId40"/>
    <p:sldId id="341" r:id="rId41"/>
    <p:sldId id="293" r:id="rId42"/>
    <p:sldId id="294" r:id="rId43"/>
    <p:sldId id="333" r:id="rId44"/>
    <p:sldId id="343" r:id="rId45"/>
    <p:sldId id="344" r:id="rId46"/>
    <p:sldId id="345" r:id="rId47"/>
    <p:sldId id="346" r:id="rId48"/>
    <p:sldId id="275" r:id="rId49"/>
    <p:sldId id="281" r:id="rId50"/>
    <p:sldId id="295" r:id="rId51"/>
  </p:sldIdLst>
  <p:sldSz cx="9144000" cy="6858000" type="screen4x3"/>
  <p:notesSz cx="6858000" cy="9144000"/>
  <p:custDataLst>
    <p:tags r:id="rId5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FF"/>
    <a:srgbClr val="FF3300"/>
    <a:srgbClr val="E9E2CA"/>
    <a:srgbClr val="FF66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325" autoAdjust="0"/>
    <p:restoredTop sz="94618" autoAdjust="0"/>
  </p:normalViewPr>
  <p:slideViewPr>
    <p:cSldViewPr showGuides="1">
      <p:cViewPr varScale="1">
        <p:scale>
          <a:sx n="81" d="100"/>
          <a:sy n="81" d="100"/>
        </p:scale>
        <p:origin x="96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301D1D7-C960-4ED2-AD30-400E1F288944}" type="datetimeFigureOut">
              <a:rPr lang="zh-CN" altLang="en-US"/>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1843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atin typeface="等线" panose="02010600030101010101" pitchFamily="2" charset="-122"/>
              </a:defRPr>
            </a:lvl1pPr>
          </a:lstStyle>
          <a:p>
            <a:fld id="{37E67E39-54F1-41B3-ABC7-1AC5E70E9C8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ChangeArrowheads="1"/>
          </p:cNvSpPr>
          <p:nvPr>
            <p:ph type="sldImg" idx="4294967295"/>
          </p:nvPr>
        </p:nvSpPr>
        <p:spPr bwMode="auto">
          <a:ln>
            <a:solidFill>
              <a:srgbClr val="000000"/>
            </a:solidFill>
            <a:miter lim="800000"/>
          </a:ln>
        </p:spPr>
      </p:sp>
      <p:sp>
        <p:nvSpPr>
          <p:cNvPr id="21506" name="文本占位符 2"/>
          <p:cNvSpPr>
            <a:spLocks noGrp="1" noChangeArrowheads="1"/>
          </p:cNvSpPr>
          <p:nvPr>
            <p:ph type="body" idx="4294967295"/>
          </p:nvPr>
        </p:nvSpPr>
        <p:spPr/>
        <p:txBody>
          <a:bodyPr/>
          <a:lstStyle/>
          <a:p>
            <a:endParaRPr lang="zh-CN" altLang="en-US"/>
          </a:p>
          <a:p>
            <a:r>
              <a:rPr lang="en-US" altLang="zh-CN">
                <a:ea typeface="幼圆" panose="02010509060101010101" pitchFamily="49" charset="-122"/>
              </a:rPr>
              <a:t>React.js</a:t>
            </a:r>
            <a:endParaRPr lang="zh-CN" altLang="en-US"/>
          </a:p>
          <a:p>
            <a:r>
              <a:rPr lang="zh-CN" altLang="en-US"/>
              <a:t>基于HTML的前端界面开发正变得越来越复杂，其本质问题基本都可以归结于如何将来自于服务器端或者用户输入的动态数据高效的反映到复杂的用户界面上。而来自Facebook的React框架正是完全面向此问题的一个解决方案，按官网描述，其出发点为：用于开发数据不断变化的大型应用程序（Building large applications with data that changes over time）。相比传统型的前端开发，React开辟了一个相当另类的途径，实现了前端界面的高性能高效率开发。</a:t>
            </a:r>
            <a:endParaRPr lang="zh-CN" altLang="en-US"/>
          </a:p>
          <a:p>
            <a:endParaRPr lang="zh-CN" altLang="en-US"/>
          </a:p>
          <a:p>
            <a:r>
              <a:rPr lang="zh-CN" altLang="en-US"/>
              <a:t>Next.js 具有以下几点特性：</a:t>
            </a:r>
            <a:endParaRPr lang="zh-CN" altLang="en-US"/>
          </a:p>
          <a:p>
            <a:endParaRPr lang="zh-CN" altLang="en-US"/>
          </a:p>
          <a:p>
            <a:r>
              <a:rPr lang="zh-CN" altLang="en-US"/>
              <a:t>默认支持服务端渲染</a:t>
            </a:r>
            <a:endParaRPr lang="zh-CN" altLang="en-US"/>
          </a:p>
          <a:p>
            <a:r>
              <a:rPr lang="zh-CN" altLang="en-US"/>
              <a:t>自动根据页面进行代码分割</a:t>
            </a:r>
            <a:endParaRPr lang="zh-CN" altLang="en-US"/>
          </a:p>
          <a:p>
            <a:r>
              <a:rPr lang="zh-CN" altLang="en-US"/>
              <a:t>简洁的客户端路由方案（基于页面）</a:t>
            </a:r>
            <a:endParaRPr lang="zh-CN" altLang="en-US"/>
          </a:p>
          <a:p>
            <a:r>
              <a:rPr lang="zh-CN" altLang="en-US"/>
              <a:t>基于 Webpack 的开发环境，支持热模块替换</a:t>
            </a:r>
            <a:endParaRPr lang="zh-CN" altLang="en-US"/>
          </a:p>
          <a:p>
            <a:r>
              <a:rPr lang="zh-CN" altLang="en-US"/>
              <a:t>可以跟 Express 或者其它 Node.js 服务器完美集成</a:t>
            </a:r>
            <a:endParaRPr lang="zh-CN" altLang="en-US"/>
          </a:p>
          <a:p>
            <a:r>
              <a:rPr lang="zh-CN" altLang="en-US"/>
              <a:t>支持 Babel 和 Webpack 的配置项定制</a:t>
            </a:r>
            <a:endParaRPr lang="zh-CN" altLang="en-US"/>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4294967295"/>
          </p:nvPr>
        </p:nvSpPr>
        <p:spPr/>
        <p:txBody>
          <a:bodyPr/>
          <a:p>
            <a:r>
              <a:rPr lang="zh-CN" altLang="en-US"/>
              <a:t>移动端跨平台框架之争，其实主要是 谷歌/脸书/微软 三家争霸。 UNI-APP一枝独秀。</a:t>
            </a:r>
            <a:endParaRPr lang="zh-CN" altLang="en-US"/>
          </a:p>
          <a:p>
            <a:endParaRPr lang="zh-CN" altLang="en-US"/>
          </a:p>
          <a:p>
            <a:r>
              <a:rPr lang="zh-CN" altLang="en-US"/>
              <a:t>在技术选型上，如果有前端开发人员参与，且熟悉 React / Vue, 那么可以使用 Taro ，React Native （React技术栈） / UNI-APP （VUE技术栈） 。</a:t>
            </a:r>
            <a:endParaRPr lang="zh-CN" altLang="en-US"/>
          </a:p>
          <a:p>
            <a:endParaRPr lang="zh-CN" altLang="en-US"/>
          </a:p>
          <a:p>
            <a:r>
              <a:rPr lang="zh-CN" altLang="en-US"/>
              <a:t>如果前端资源不足，则可以考虑使用 MAUI / Flutter。 MAUI是C#开发，适合相应的微软技术栈的团队。 Flutter需要学习一门新的 Dart 语言，不过语言特性浅显易懂，学习难度也不大。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0178" name="备注占位符 2"/>
          <p:cNvSpPr>
            <a:spLocks noGrp="1" noChangeArrowheads="1"/>
          </p:cNvSpPr>
          <p:nvPr>
            <p:ph type="body" idx="4294967295"/>
          </p:nvPr>
        </p:nvSpPr>
        <p:spPr/>
        <p:txBody>
          <a:bodyPr/>
          <a:lstStyle/>
          <a:p>
            <a:pPr eaLnBrk="1" hangingPunct="1">
              <a:spcBef>
                <a:spcPct val="0"/>
              </a:spcBef>
            </a:pPr>
            <a:r>
              <a:rPr lang="zh-CN" altLang="en-US"/>
              <a:t>自 </a:t>
            </a:r>
            <a:r>
              <a:rPr lang="en-US" altLang="zh-CN"/>
              <a:t>2007 </a:t>
            </a:r>
            <a:r>
              <a:rPr lang="zh-CN" altLang="en-US"/>
              <a:t>年 </a:t>
            </a:r>
            <a:r>
              <a:rPr lang="en-US" altLang="zh-CN"/>
              <a:t>Apple </a:t>
            </a:r>
            <a:r>
              <a:rPr lang="zh-CN" altLang="en-US"/>
              <a:t>公司发布第一款 </a:t>
            </a:r>
            <a:r>
              <a:rPr lang="en-US" altLang="zh-CN"/>
              <a:t>iPhone </a:t>
            </a:r>
            <a:r>
              <a:rPr lang="zh-CN" altLang="en-US"/>
              <a:t>手机之后，基于移动终端的 </a:t>
            </a:r>
            <a:r>
              <a:rPr lang="en-US" altLang="zh-CN"/>
              <a:t>Web </a:t>
            </a:r>
            <a:r>
              <a:rPr lang="zh-CN" altLang="en-US"/>
              <a:t>应用便得到发展。 当时 </a:t>
            </a:r>
            <a:r>
              <a:rPr lang="en-US" altLang="zh-CN"/>
              <a:t>Apple </a:t>
            </a:r>
            <a:r>
              <a:rPr lang="zh-CN" altLang="en-US"/>
              <a:t>公司并不允许第三方开发者开发其 </a:t>
            </a:r>
            <a:r>
              <a:rPr lang="en-US" altLang="zh-CN"/>
              <a:t>iPhone </a:t>
            </a:r>
            <a:r>
              <a:rPr lang="zh-CN" altLang="en-US"/>
              <a:t>应用软件，只允许他们开发基于 </a:t>
            </a:r>
            <a:r>
              <a:rPr lang="en-US" altLang="zh-CN"/>
              <a:t>Web </a:t>
            </a:r>
            <a:r>
              <a:rPr lang="zh-CN" altLang="en-US"/>
              <a:t>的应用 程序。 </a:t>
            </a:r>
            <a:r>
              <a:rPr lang="en-US" altLang="zh-CN"/>
              <a:t>2008 </a:t>
            </a:r>
            <a:r>
              <a:rPr lang="zh-CN" altLang="en-US"/>
              <a:t>年，</a:t>
            </a:r>
            <a:r>
              <a:rPr lang="en-US" altLang="zh-CN"/>
              <a:t>Apple </a:t>
            </a:r>
            <a:r>
              <a:rPr lang="zh-CN" altLang="en-US"/>
              <a:t>公司正式推出 </a:t>
            </a:r>
            <a:r>
              <a:rPr lang="en-US" altLang="zh-CN"/>
              <a:t>iPhoneSDK</a:t>
            </a:r>
            <a:r>
              <a:rPr lang="zh-CN" altLang="en-US"/>
              <a:t>，并开放 </a:t>
            </a:r>
            <a:r>
              <a:rPr lang="en-US" altLang="zh-CN"/>
              <a:t>AppStore </a:t>
            </a:r>
            <a:r>
              <a:rPr lang="zh-CN" altLang="en-US"/>
              <a:t>应用软件市场。</a:t>
            </a:r>
            <a:r>
              <a:rPr lang="en-US" altLang="zh-CN"/>
              <a:t>SDK </a:t>
            </a:r>
            <a:r>
              <a:rPr lang="zh-CN" altLang="en-US"/>
              <a:t>的推出， 让原来需要开发基于 </a:t>
            </a:r>
            <a:r>
              <a:rPr lang="en-US" altLang="zh-CN"/>
              <a:t>Web </a:t>
            </a:r>
            <a:r>
              <a:rPr lang="zh-CN" altLang="en-US"/>
              <a:t>应用的第三方开发者几乎都转向 </a:t>
            </a:r>
            <a:r>
              <a:rPr lang="en-US" altLang="zh-CN"/>
              <a:t>iPhoneSDK </a:t>
            </a:r>
            <a:r>
              <a:rPr lang="zh-CN" altLang="en-US"/>
              <a:t>的开发。 现在，移动智能设备之所以能够风靡全球，除了因其具有强大的硬件特性外，更重要的是它们拥 有巨量的应用软件，特别是在 </a:t>
            </a:r>
            <a:r>
              <a:rPr lang="en-US" altLang="zh-CN"/>
              <a:t>AppStore </a:t>
            </a:r>
            <a:r>
              <a:rPr lang="zh-CN" altLang="en-US"/>
              <a:t>和 </a:t>
            </a:r>
            <a:r>
              <a:rPr lang="en-US" altLang="zh-CN"/>
              <a:t>AndroidMarket </a:t>
            </a:r>
            <a:r>
              <a:rPr lang="zh-CN" altLang="en-US"/>
              <a:t>上的应用都是基于两大公司 </a:t>
            </a:r>
            <a:r>
              <a:rPr lang="en-US" altLang="zh-CN"/>
              <a:t>(Apple </a:t>
            </a:r>
            <a:r>
              <a:rPr lang="zh-CN" altLang="en-US"/>
              <a:t>和 </a:t>
            </a:r>
            <a:r>
              <a:rPr lang="en-US" altLang="zh-CN"/>
              <a:t>Google) </a:t>
            </a:r>
            <a:r>
              <a:rPr lang="zh-CN" altLang="en-US"/>
              <a:t>提供 </a:t>
            </a:r>
            <a:r>
              <a:rPr lang="en-US" altLang="zh-CN"/>
              <a:t>SDK </a:t>
            </a:r>
            <a:r>
              <a:rPr lang="zh-CN" altLang="en-US"/>
              <a:t>给第三方开发者进行开发的。</a:t>
            </a:r>
            <a:r>
              <a:rPr lang="en-US" altLang="zh-CN"/>
              <a:t>Apple </a:t>
            </a:r>
            <a:r>
              <a:rPr lang="zh-CN" altLang="en-US"/>
              <a:t>提供的是基于 </a:t>
            </a:r>
            <a:r>
              <a:rPr lang="en-US" altLang="zh-CN"/>
              <a:t>Object-C </a:t>
            </a:r>
            <a:r>
              <a:rPr lang="zh-CN" altLang="en-US"/>
              <a:t>语言的 </a:t>
            </a:r>
            <a:r>
              <a:rPr lang="en-US" altLang="zh-CN"/>
              <a:t>iOSSDK </a:t>
            </a:r>
            <a:r>
              <a:rPr lang="zh-CN" altLang="en-US"/>
              <a:t>应用开发，</a:t>
            </a:r>
            <a:r>
              <a:rPr lang="en-US" altLang="zh-CN"/>
              <a:t>Google </a:t>
            </a:r>
            <a:r>
              <a:rPr lang="zh-CN" altLang="en-US"/>
              <a:t>提供的是基于 </a:t>
            </a:r>
            <a:r>
              <a:rPr lang="en-US" altLang="zh-CN"/>
              <a:t>Java </a:t>
            </a:r>
            <a:r>
              <a:rPr lang="zh-CN" altLang="en-US"/>
              <a:t>语言的 </a:t>
            </a:r>
            <a:r>
              <a:rPr lang="en-US" altLang="zh-CN"/>
              <a:t>AndroidSDK </a:t>
            </a:r>
            <a:r>
              <a:rPr lang="zh-CN" altLang="en-US"/>
              <a:t>应用开发。 基于原生 </a:t>
            </a:r>
            <a:r>
              <a:rPr lang="en-US" altLang="zh-CN"/>
              <a:t>SDK </a:t>
            </a:r>
            <a:r>
              <a:rPr lang="zh-CN" altLang="en-US"/>
              <a:t>的开发存在以下几点优势。</a:t>
            </a:r>
            <a:endParaRPr lang="zh-CN" altLang="en-US"/>
          </a:p>
          <a:p>
            <a:pPr eaLnBrk="1" hangingPunct="1">
              <a:spcBef>
                <a:spcPct val="0"/>
              </a:spcBef>
            </a:pPr>
            <a:endParaRPr lang="zh-CN" altLang="en-US"/>
          </a:p>
        </p:txBody>
      </p:sp>
      <p:sp>
        <p:nvSpPr>
          <p:cNvPr id="5017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15373D-B8E7-4EF2-B9F0-BE152B4CE962}" type="slidenum">
              <a:rPr lang="zh-CN" altLang="en-US"/>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4294967295"/>
          </p:nvPr>
        </p:nvSpPr>
        <p:spPr/>
        <p:txBody>
          <a:bodyPr/>
          <a:p>
            <a:r>
              <a:rPr lang="zh-CN" altLang="en-US">
                <a:sym typeface="+mn-ea"/>
              </a:rPr>
              <a:t>uniapp（Universal App，统一应用开发框架）是DCloud（Disruptive Innovations，颠覆性创新）公司于2018年推出的跨平台开发框架，旨在通过一套代码可发布多个平台应用的方式提升开发效率。</a:t>
            </a:r>
            <a:endParaRPr lang="zh-CN" altLang="en-US"/>
          </a:p>
          <a:p>
            <a:endParaRPr lang="zh-CN" altLang="en-US"/>
          </a:p>
          <a:p>
            <a:r>
              <a:rPr lang="zh-CN" altLang="en-US">
                <a:sym typeface="+mn-ea"/>
              </a:rPr>
              <a:t>taro是由京东·凹凸实验室团队在2018年推出的“多端统一开发框架”，与uniapp类似，也具有一套代码可发布多个平台应用的特点。</a:t>
            </a:r>
            <a:endParaRPr lang="zh-CN" altLang="en-US"/>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4294967295"/>
          </p:nvPr>
        </p:nvSpPr>
        <p:spPr/>
        <p:txBody>
          <a:bodyPr/>
          <a:p>
            <a:r>
              <a:rPr lang="zh-CN" altLang="en-US"/>
              <a:t>Flutter：</a:t>
            </a:r>
            <a:endParaRPr lang="zh-CN" altLang="en-US"/>
          </a:p>
          <a:p>
            <a:r>
              <a:rPr lang="zh-CN" altLang="en-US"/>
              <a:t>由于Flutter自己的渲染引擎可以直接操作底层图形库，因此其动画性能非常出色。Flutter提供了丰富的动画库和内置的动画函数，可以轻松实现流畅的动画效果。</a:t>
            </a:r>
            <a:endParaRPr lang="zh-CN" altLang="en-US"/>
          </a:p>
          <a:p>
            <a:endParaRPr lang="zh-CN" altLang="en-US"/>
          </a:p>
          <a:p>
            <a:r>
              <a:rPr lang="zh-CN" altLang="en-US"/>
              <a:t>React Native：</a:t>
            </a:r>
            <a:endParaRPr lang="zh-CN" altLang="en-US"/>
          </a:p>
          <a:p>
            <a:r>
              <a:rPr lang="zh-CN" altLang="en-US"/>
              <a:t>React Native使用原生组件进行动画渲染，因此其动画性能通常比不上Flutter。对于复杂的动画，React Native可能会有一些性能损耗。</a:t>
            </a:r>
            <a:endParaRPr lang="zh-CN" altLang="en-US"/>
          </a:p>
          <a:p>
            <a:r>
              <a:rPr lang="zh-CN" altLang="en-US"/>
              <a:t>在不同硬件平台和操作系统上的表现：</a:t>
            </a:r>
            <a:endParaRPr lang="zh-CN" altLang="en-US"/>
          </a:p>
          <a:p>
            <a:endParaRPr lang="zh-CN" altLang="en-US"/>
          </a:p>
          <a:p>
            <a:r>
              <a:rPr lang="zh-CN" altLang="en-US"/>
              <a:t>Flutter：</a:t>
            </a:r>
            <a:endParaRPr lang="zh-CN" altLang="en-US"/>
          </a:p>
          <a:p>
            <a:r>
              <a:rPr lang="zh-CN" altLang="en-US"/>
              <a:t>由于Flutter使用自己的渲染引擎，因此其性能在不同平台上基本保持一致。Flutter可以在iOS和Android等多个平台上运行，并且在不同操作系统上表现相对稳定。</a:t>
            </a:r>
            <a:endParaRPr lang="zh-CN" altLang="en-US"/>
          </a:p>
          <a:p>
            <a:endParaRPr lang="zh-CN" altLang="en-US"/>
          </a:p>
          <a:p>
            <a:r>
              <a:rPr lang="zh-CN" altLang="en-US"/>
              <a:t>React Native：</a:t>
            </a:r>
            <a:endParaRPr lang="zh-CN" altLang="en-US"/>
          </a:p>
          <a:p>
            <a:r>
              <a:rPr lang="zh-CN" altLang="en-US"/>
              <a:t>React Native的性能可能受到底层原生组件和操作系统的影响。在高端手机上，React Native应用程序的性能通常很好，但在低端设备上可能会有一些性能问题。此外，React Native在Android上的性能相对较差，与iOS平台相比可能存在一些差距。</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4294967295"/>
          </p:nvPr>
        </p:nvSpPr>
        <p:spPr/>
        <p:txBody>
          <a:bodyPr/>
          <a:p>
            <a:r>
              <a:rPr lang="zh-CN" altLang="en-US"/>
              <a:t>低代码是一组数字技术工具平台，基于图形化拖拽、参数化配置等更为高效的方式，实现快速构建、数据编排、连接生态、中台服务。</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464028"/>
            <a:ext cx="6858000" cy="1194650"/>
          </a:xfrm>
        </p:spPr>
        <p:txBody>
          <a:bodyPr wrap="none" anchor="t">
            <a:normAutofit/>
          </a:bodyPr>
          <a:lstStyle>
            <a:lvl1pPr algn="r">
              <a:defRPr sz="7200" b="0" spc="-225">
                <a:gradFill flip="none" rotWithShape="1">
                  <a:gsLst>
                    <a:gs pos="32000">
                      <a:schemeClr val="tx1">
                        <a:lumMod val="89000"/>
                      </a:schemeClr>
                    </a:gs>
                    <a:gs pos="100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657349" y="3829878"/>
            <a:ext cx="6858000" cy="618523"/>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39E7CA07-FC4D-44FD-8BB3-E41356BDEB78}" type="slidenum">
              <a:rPr lang="en-US" altLang="zh-CN" smtClean="0"/>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367161"/>
            <a:ext cx="7886700" cy="819355"/>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29841" y="987426"/>
            <a:ext cx="7886700" cy="337973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5186516"/>
            <a:ext cx="7885509" cy="682472"/>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3534344"/>
          </a:xfrm>
        </p:spPr>
        <p:txBody>
          <a:bodyPr anchor="ctr"/>
          <a:lstStyle>
            <a:lvl1pPr>
              <a:defRPr sz="24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29841" y="4489399"/>
            <a:ext cx="7885509" cy="1501826"/>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084659" y="365125"/>
            <a:ext cx="6977064" cy="2992904"/>
          </a:xfrm>
        </p:spPr>
        <p:txBody>
          <a:bodyPr anchor="ctr"/>
          <a:lstStyle>
            <a:lvl1pPr>
              <a:defRPr sz="33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4" name="Text Placeholder 3"/>
          <p:cNvSpPr>
            <a:spLocks noGrp="1"/>
          </p:cNvSpPr>
          <p:nvPr>
            <p:ph type="body" sz="half" idx="2"/>
          </p:nvPr>
        </p:nvSpPr>
        <p:spPr>
          <a:xfrm>
            <a:off x="628650" y="4501729"/>
            <a:ext cx="7884318" cy="1489496"/>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
        <p:nvSpPr>
          <p:cNvPr id="9" name="TextBox 8"/>
          <p:cNvSpPr txBox="1"/>
          <p:nvPr/>
        </p:nvSpPr>
        <p:spPr>
          <a:xfrm>
            <a:off x="833283" y="786824"/>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endParaRPr lang="en-US" sz="6000" dirty="0">
              <a:solidFill>
                <a:schemeClr val="tx1"/>
              </a:solidFill>
              <a:effectLst/>
            </a:endParaRPr>
          </a:p>
        </p:txBody>
      </p:sp>
      <p:sp>
        <p:nvSpPr>
          <p:cNvPr id="10" name="TextBox 9"/>
          <p:cNvSpPr txBox="1"/>
          <p:nvPr/>
        </p:nvSpPr>
        <p:spPr>
          <a:xfrm>
            <a:off x="7828359" y="2743200"/>
            <a:ext cx="457200" cy="584776"/>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endParaRPr lang="en-US" sz="6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29841" y="2326968"/>
            <a:ext cx="7886700" cy="2511835"/>
          </a:xfrm>
        </p:spPr>
        <p:txBody>
          <a:bodyPr anchor="b">
            <a:normAutofit/>
          </a:bodyPr>
          <a:lstStyle>
            <a:lvl1pPr>
              <a:defRPr sz="405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29841" y="4850581"/>
            <a:ext cx="7885509" cy="1140644"/>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28650" y="365126"/>
            <a:ext cx="7886700" cy="1325563"/>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002961" y="1885950"/>
            <a:ext cx="2210150" cy="57626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8" name="Text Placeholder 3"/>
          <p:cNvSpPr>
            <a:spLocks noGrp="1"/>
          </p:cNvSpPr>
          <p:nvPr>
            <p:ph type="body" sz="half" idx="15"/>
          </p:nvPr>
        </p:nvSpPr>
        <p:spPr>
          <a:xfrm>
            <a:off x="1017598" y="2571750"/>
            <a:ext cx="2195513"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9" name="Text Placeholder 4"/>
          <p:cNvSpPr>
            <a:spLocks noGrp="1"/>
          </p:cNvSpPr>
          <p:nvPr>
            <p:ph type="body" sz="quarter" idx="3"/>
          </p:nvPr>
        </p:nvSpPr>
        <p:spPr>
          <a:xfrm>
            <a:off x="3440996" y="1885950"/>
            <a:ext cx="2202181" cy="57626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16"/>
          </p:nvPr>
        </p:nvSpPr>
        <p:spPr>
          <a:xfrm>
            <a:off x="3433081" y="2571750"/>
            <a:ext cx="2210096"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11" name="Text Placeholder 4"/>
          <p:cNvSpPr>
            <a:spLocks noGrp="1"/>
          </p:cNvSpPr>
          <p:nvPr>
            <p:ph type="body" sz="quarter" idx="13"/>
          </p:nvPr>
        </p:nvSpPr>
        <p:spPr>
          <a:xfrm>
            <a:off x="5871777" y="1885950"/>
            <a:ext cx="2199085" cy="57626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endParaRPr lang="zh-CN" altLang="en-US"/>
          </a:p>
        </p:txBody>
      </p:sp>
      <p:sp>
        <p:nvSpPr>
          <p:cNvPr id="12" name="Text Placeholder 3"/>
          <p:cNvSpPr>
            <a:spLocks noGrp="1"/>
          </p:cNvSpPr>
          <p:nvPr>
            <p:ph type="body" sz="half" idx="17"/>
          </p:nvPr>
        </p:nvSpPr>
        <p:spPr>
          <a:xfrm>
            <a:off x="5871777" y="2571750"/>
            <a:ext cx="2199085" cy="3589338"/>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28650" y="365126"/>
            <a:ext cx="7886700" cy="1325563"/>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999064" y="4297503"/>
            <a:ext cx="2205038"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20" name="Picture Placeholder 2"/>
          <p:cNvSpPr>
            <a:spLocks noGrp="1" noChangeAspect="1"/>
          </p:cNvSpPr>
          <p:nvPr>
            <p:ph type="pic" idx="15"/>
          </p:nvPr>
        </p:nvSpPr>
        <p:spPr>
          <a:xfrm>
            <a:off x="999064" y="2256354"/>
            <a:ext cx="220503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1" name="Text Placeholder 3"/>
          <p:cNvSpPr>
            <a:spLocks noGrp="1"/>
          </p:cNvSpPr>
          <p:nvPr>
            <p:ph type="body" sz="half" idx="18"/>
          </p:nvPr>
        </p:nvSpPr>
        <p:spPr>
          <a:xfrm>
            <a:off x="999064" y="4873766"/>
            <a:ext cx="220503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22" name="Text Placeholder 4"/>
          <p:cNvSpPr>
            <a:spLocks noGrp="1"/>
          </p:cNvSpPr>
          <p:nvPr>
            <p:ph type="body" sz="quarter" idx="3"/>
          </p:nvPr>
        </p:nvSpPr>
        <p:spPr>
          <a:xfrm>
            <a:off x="3426748" y="4297503"/>
            <a:ext cx="2197894"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23" name="Picture Placeholder 2"/>
          <p:cNvSpPr>
            <a:spLocks noGrp="1" noChangeAspect="1"/>
          </p:cNvSpPr>
          <p:nvPr>
            <p:ph type="pic" idx="21"/>
          </p:nvPr>
        </p:nvSpPr>
        <p:spPr>
          <a:xfrm>
            <a:off x="3426747" y="2256354"/>
            <a:ext cx="219789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4" name="Text Placeholder 3"/>
          <p:cNvSpPr>
            <a:spLocks noGrp="1"/>
          </p:cNvSpPr>
          <p:nvPr>
            <p:ph type="body" sz="half" idx="19"/>
          </p:nvPr>
        </p:nvSpPr>
        <p:spPr>
          <a:xfrm>
            <a:off x="3425733" y="4873765"/>
            <a:ext cx="2200805"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25" name="Text Placeholder 4"/>
          <p:cNvSpPr>
            <a:spLocks noGrp="1"/>
          </p:cNvSpPr>
          <p:nvPr>
            <p:ph type="body" sz="quarter" idx="13"/>
          </p:nvPr>
        </p:nvSpPr>
        <p:spPr>
          <a:xfrm>
            <a:off x="5853242" y="4297503"/>
            <a:ext cx="2199085" cy="57626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26" name="Picture Placeholder 2"/>
          <p:cNvSpPr>
            <a:spLocks noGrp="1" noChangeAspect="1"/>
          </p:cNvSpPr>
          <p:nvPr>
            <p:ph type="pic" idx="22"/>
          </p:nvPr>
        </p:nvSpPr>
        <p:spPr>
          <a:xfrm>
            <a:off x="5853241" y="2256354"/>
            <a:ext cx="219908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zh-CN" altLang="en-US"/>
              <a:t>单击图标添加图片</a:t>
            </a:r>
            <a:endParaRPr lang="en-US" dirty="0"/>
          </a:p>
        </p:txBody>
      </p:sp>
      <p:sp>
        <p:nvSpPr>
          <p:cNvPr id="27" name="Text Placeholder 3"/>
          <p:cNvSpPr>
            <a:spLocks noGrp="1"/>
          </p:cNvSpPr>
          <p:nvPr>
            <p:ph type="body" sz="half" idx="20"/>
          </p:nvPr>
        </p:nvSpPr>
        <p:spPr>
          <a:xfrm>
            <a:off x="5853148" y="4873763"/>
            <a:ext cx="2201998" cy="659189"/>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endParaRPr lang="zh-CN" altLang="en-US"/>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Title 1"/>
          <p:cNvSpPr>
            <a:spLocks noGrp="1"/>
          </p:cNvSpPr>
          <p:nvPr>
            <p:ph type="ctrTitle"/>
          </p:nvPr>
        </p:nvSpPr>
        <p:spPr>
          <a:xfrm>
            <a:off x="640899" y="4464028"/>
            <a:ext cx="6858000" cy="1194650"/>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zh-CN" altLang="en-US"/>
              <a:t>单击此处编辑母版标题样式</a:t>
            </a:r>
            <a:endParaRPr lang="en-US" dirty="0"/>
          </a:p>
        </p:txBody>
      </p:sp>
      <p:sp>
        <p:nvSpPr>
          <p:cNvPr id="8" name="Subtitle 2"/>
          <p:cNvSpPr>
            <a:spLocks noGrp="1"/>
          </p:cNvSpPr>
          <p:nvPr>
            <p:ph type="subTitle" idx="1"/>
          </p:nvPr>
        </p:nvSpPr>
        <p:spPr>
          <a:xfrm>
            <a:off x="640899" y="3829878"/>
            <a:ext cx="6858000" cy="617822"/>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7F37F517-992C-4F55-9A57-F8BB649D2F16}" type="slidenum">
              <a:rPr lang="en-US" altLang="zh-CN"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0000" y="1825625"/>
            <a:ext cx="3768912"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739880" y="1825625"/>
            <a:ext cx="377547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40000" y="1681163"/>
            <a:ext cx="3768912" cy="823912"/>
          </a:xfrm>
        </p:spPr>
        <p:txBody>
          <a:bodyPr anchor="b">
            <a:normAutofit/>
          </a:bodyPr>
          <a:lstStyle>
            <a:lvl1pPr marL="0" indent="0">
              <a:buNone/>
              <a:defRPr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40000" y="2505075"/>
            <a:ext cx="3768912"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739880" y="1681163"/>
            <a:ext cx="3776661" cy="823912"/>
          </a:xfrm>
        </p:spPr>
        <p:txBody>
          <a:bodyPr vert="horz" lIns="91440" tIns="45720" rIns="91440" bIns="45720" rtlCol="0" anchor="b">
            <a:normAutofit/>
          </a:bodyPr>
          <a:lstStyle>
            <a:lvl1pPr>
              <a:buNone/>
              <a:defRPr lang="en-US" sz="20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zh-CN" altLang="en-US"/>
              <a:t>单击此处编辑母版文本样式</a:t>
            </a:r>
            <a:endParaRPr lang="zh-CN" altLang="en-US"/>
          </a:p>
        </p:txBody>
      </p:sp>
      <p:sp>
        <p:nvSpPr>
          <p:cNvPr id="6" name="Content Placeholder 5"/>
          <p:cNvSpPr>
            <a:spLocks noGrp="1"/>
          </p:cNvSpPr>
          <p:nvPr>
            <p:ph sz="quarter" idx="4"/>
          </p:nvPr>
        </p:nvSpPr>
        <p:spPr>
          <a:xfrm>
            <a:off x="4739880" y="2505075"/>
            <a:ext cx="377666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939E3A7E-F6D4-415D-8D34-33A66CA0E89D}" type="slidenum">
              <a:rPr lang="en-US" altLang="zh-CN" smtClean="0"/>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BDDA2320-DA35-41BD-BDD5-C53864166752}" type="slidenum">
              <a:rPr lang="en-US" altLang="zh-CN" smtClean="0"/>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6897986E-DEAD-4FE0-A244-29BD476659AE}" type="slidenum">
              <a:rPr lang="en-US" altLang="zh-CN" smtClean="0"/>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840000" y="2057400"/>
            <a:ext cx="2739019" cy="3811588"/>
          </a:xfrm>
        </p:spPr>
        <p:txBody>
          <a:bodyPr>
            <a:normAutofit/>
          </a:bodyPr>
          <a:lstStyle>
            <a:lvl1pPr marL="0" indent="0">
              <a:buNone/>
              <a:defRPr sz="1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2FB05CB4-581C-4CD0-82E0-79BB3C7223F4}" type="slidenum">
              <a:rPr lang="en-US" altLang="zh-CN"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0000" y="1825625"/>
            <a:ext cx="767535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ltLang="zh-C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pPr>
              <a:defRPr/>
            </a:pPr>
            <a:endParaRPr lang="en-US" altLang="zh-C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897986E-DEAD-4FE0-A244-29BD476659AE}" type="slidenum">
              <a:rPr lang="en-US" altLang="zh-CN" smtClean="0"/>
            </a:fld>
            <a:endParaRPr lang="en-US" altLang="zh-C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685800" rtl="0" eaLnBrk="1" latinLnBrk="0" hangingPunct="1">
        <a:lnSpc>
          <a:spcPct val="90000"/>
        </a:lnSpc>
        <a:spcBef>
          <a:spcPct val="0"/>
        </a:spcBef>
        <a:buNone/>
        <a:defRPr sz="4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3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ea"/>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GIF"/><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75657" y="1700808"/>
            <a:ext cx="4968552" cy="900112"/>
          </a:xfrm>
        </p:spPr>
        <p:txBody>
          <a:bodyPr rtlCol="0">
            <a:normAutofit fontScale="90000"/>
          </a:bodyPr>
          <a:lstStyle/>
          <a:p>
            <a:pPr eaLnBrk="1" fontAlgn="auto" hangingPunct="1">
              <a:spcAft>
                <a:spcPts val="0"/>
              </a:spcAft>
              <a:defRPr/>
            </a:pPr>
            <a:r>
              <a:rPr lang="zh-CN" altLang="en-US" sz="6000" dirty="0">
                <a:solidFill>
                  <a:schemeClr val="tx1">
                    <a:lumMod val="85000"/>
                    <a:lumOff val="15000"/>
                  </a:schemeClr>
                </a:solidFill>
              </a:rPr>
              <a:t>移动应用开发</a:t>
            </a:r>
            <a:endParaRPr lang="zh-CN" altLang="en-US" sz="6000" dirty="0">
              <a:solidFill>
                <a:schemeClr val="tx1">
                  <a:lumMod val="85000"/>
                  <a:lumOff val="15000"/>
                </a:schemeClr>
              </a:solidFill>
            </a:endParaRPr>
          </a:p>
        </p:txBody>
      </p:sp>
      <p:sp>
        <p:nvSpPr>
          <p:cNvPr id="3" name="副标题 2"/>
          <p:cNvSpPr>
            <a:spLocks noGrp="1"/>
          </p:cNvSpPr>
          <p:nvPr>
            <p:ph type="subTitle" idx="1"/>
          </p:nvPr>
        </p:nvSpPr>
        <p:spPr>
          <a:xfrm>
            <a:off x="2901315" y="3429000"/>
            <a:ext cx="3254375" cy="1341755"/>
          </a:xfrm>
        </p:spPr>
        <p:txBody>
          <a:bodyPr>
            <a:noAutofit/>
          </a:bodyPr>
          <a:lstStyle/>
          <a:p>
            <a:pPr eaLnBrk="1" hangingPunct="1"/>
            <a:r>
              <a:rPr lang="zh-CN" altLang="en-US" sz="2400" dirty="0">
                <a:solidFill>
                  <a:schemeClr val="tx1"/>
                </a:solidFill>
                <a:latin typeface="+mj-ea"/>
                <a:ea typeface="+mj-ea"/>
              </a:rPr>
              <a:t>计算机学院计算机系</a:t>
            </a:r>
            <a:endParaRPr lang="en-US" altLang="zh-CN" sz="2400" dirty="0">
              <a:solidFill>
                <a:schemeClr val="tx1"/>
              </a:solidFill>
              <a:latin typeface="+mj-ea"/>
              <a:ea typeface="+mj-ea"/>
            </a:endParaRPr>
          </a:p>
          <a:p>
            <a:pPr eaLnBrk="1" hangingPunct="1"/>
            <a:r>
              <a:rPr lang="zh-CN" altLang="en-US" sz="2400" dirty="0">
                <a:solidFill>
                  <a:schemeClr val="tx1"/>
                </a:solidFill>
                <a:latin typeface="+mj-ea"/>
                <a:ea typeface="+mj-ea"/>
              </a:rPr>
              <a:t>许立成   副教授</a:t>
            </a:r>
            <a:endParaRPr lang="en-US" altLang="zh-CN" sz="2400" dirty="0">
              <a:solidFill>
                <a:schemeClr val="tx1"/>
              </a:solidFill>
              <a:latin typeface="+mj-ea"/>
              <a:ea typeface="+mj-ea"/>
            </a:endParaRPr>
          </a:p>
          <a:p>
            <a:pPr eaLnBrk="1" hangingPunct="1"/>
            <a:r>
              <a:rPr lang="en-US" altLang="zh-CN" sz="2400" dirty="0">
                <a:solidFill>
                  <a:schemeClr val="tx1"/>
                </a:solidFill>
                <a:latin typeface="+mj-ea"/>
                <a:ea typeface="+mj-ea"/>
              </a:rPr>
              <a:t>QQ:     1079516169</a:t>
            </a:r>
            <a:endParaRPr lang="zh-CN" altLang="en-US" sz="2400" dirty="0">
              <a:solidFill>
                <a:schemeClr val="tx1"/>
              </a:solidFill>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noChangeArrowheads="1"/>
          </p:cNvSpPr>
          <p:nvPr>
            <p:ph type="title"/>
          </p:nvPr>
        </p:nvSpPr>
        <p:spPr/>
        <p:txBody>
          <a:bodyPr/>
          <a:lstStyle/>
          <a:p>
            <a:pPr eaLnBrk="1" hangingPunct="1"/>
            <a:r>
              <a:rPr lang="zh-CN" altLang="en-US"/>
              <a:t>移动互联网的定义</a:t>
            </a:r>
            <a:endParaRPr lang="zh-CN" altLang="en-US"/>
          </a:p>
        </p:txBody>
      </p:sp>
      <p:sp>
        <p:nvSpPr>
          <p:cNvPr id="28674" name="内容占位符 2"/>
          <p:cNvSpPr>
            <a:spLocks noGrp="1" noChangeArrowheads="1"/>
          </p:cNvSpPr>
          <p:nvPr>
            <p:ph idx="1"/>
          </p:nvPr>
        </p:nvSpPr>
        <p:spPr>
          <a:xfrm>
            <a:off x="1139825" y="1341438"/>
            <a:ext cx="6303963" cy="2303462"/>
          </a:xfrm>
        </p:spPr>
        <p:txBody>
          <a:bodyPr>
            <a:normAutofit fontScale="85000" lnSpcReduction="10000"/>
          </a:bodyPr>
          <a:lstStyle/>
          <a:p>
            <a:pPr eaLnBrk="1" hangingPunct="1"/>
            <a:r>
              <a:rPr lang="zh-CN" altLang="en-US"/>
              <a:t>移动互联网是</a:t>
            </a:r>
            <a:r>
              <a:rPr lang="zh-CN" altLang="en-US">
                <a:solidFill>
                  <a:srgbClr val="FF0000"/>
                </a:solidFill>
              </a:rPr>
              <a:t>移动通信</a:t>
            </a:r>
            <a:r>
              <a:rPr lang="zh-CN" altLang="en-US">
                <a:solidFill>
                  <a:schemeClr val="tx1"/>
                </a:solidFill>
              </a:rPr>
              <a:t>和</a:t>
            </a:r>
            <a:r>
              <a:rPr lang="zh-CN" altLang="en-US">
                <a:solidFill>
                  <a:srgbClr val="FF0000"/>
                </a:solidFill>
              </a:rPr>
              <a:t>互联网</a:t>
            </a:r>
            <a:r>
              <a:rPr lang="zh-CN" altLang="en-US"/>
              <a:t>融合的产物，继承了移动随时、随地、随身和互联网分享、开放、互动的优势，即运营商提供无线接入，互联网企业提供各种成熟的应用。</a:t>
            </a:r>
            <a:endParaRPr lang="en-US" altLang="zh-CN"/>
          </a:p>
          <a:p>
            <a:pPr eaLnBrk="1" hangingPunct="1"/>
            <a:r>
              <a:rPr lang="zh-CN" altLang="en-US"/>
              <a:t>移动互联网被称为</a:t>
            </a:r>
            <a:r>
              <a:rPr lang="zh-CN" altLang="en-US">
                <a:solidFill>
                  <a:srgbClr val="FF0000"/>
                </a:solidFill>
              </a:rPr>
              <a:t>新一代互联网</a:t>
            </a:r>
            <a:r>
              <a:rPr lang="en-US" altLang="zh-CN">
                <a:solidFill>
                  <a:srgbClr val="FF0000"/>
                </a:solidFill>
              </a:rPr>
              <a:t>web3.0</a:t>
            </a:r>
            <a:r>
              <a:rPr lang="zh-CN" altLang="en-US"/>
              <a:t>。</a:t>
            </a:r>
            <a:endParaRPr lang="zh-CN" altLang="en-US"/>
          </a:p>
        </p:txBody>
      </p:sp>
      <p:pic>
        <p:nvPicPr>
          <p:cNvPr id="2867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95513" y="3860800"/>
            <a:ext cx="4392612"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p:nvPr>
        </p:nvSpPr>
        <p:spPr/>
        <p:txBody>
          <a:bodyPr/>
          <a:lstStyle/>
          <a:p>
            <a:pPr eaLnBrk="1" hangingPunct="1"/>
            <a:r>
              <a:rPr lang="en-US" altLang="zh-CN"/>
              <a:t>1.1.1 </a:t>
            </a:r>
            <a:r>
              <a:rPr lang="zh-CN" altLang="en-US"/>
              <a:t>移动互联网的特点</a:t>
            </a:r>
            <a:br>
              <a:rPr lang="zh-CN" altLang="en-US"/>
            </a:br>
            <a:endParaRPr lang="zh-CN" altLang="en-US"/>
          </a:p>
        </p:txBody>
      </p:sp>
      <p:sp>
        <p:nvSpPr>
          <p:cNvPr id="29698" name="内容占位符 2"/>
          <p:cNvSpPr>
            <a:spLocks noGrp="1" noChangeArrowheads="1"/>
          </p:cNvSpPr>
          <p:nvPr>
            <p:ph idx="1"/>
          </p:nvPr>
        </p:nvSpPr>
        <p:spPr>
          <a:xfrm>
            <a:off x="1547813" y="1541463"/>
            <a:ext cx="6591300" cy="3775075"/>
          </a:xfrm>
        </p:spPr>
        <p:txBody>
          <a:bodyPr/>
          <a:lstStyle/>
          <a:p>
            <a:pPr eaLnBrk="1" hangingPunct="1"/>
            <a:r>
              <a:rPr lang="zh-CN" altLang="en-US"/>
              <a:t>移动互联网是使用</a:t>
            </a:r>
            <a:r>
              <a:rPr lang="zh-CN" altLang="en-US">
                <a:solidFill>
                  <a:srgbClr val="FF0000"/>
                </a:solidFill>
              </a:rPr>
              <a:t>智能手机、平板电脑等移动终端</a:t>
            </a:r>
            <a:r>
              <a:rPr lang="zh-CN" altLang="en-US"/>
              <a:t>，可同时提供语音、数据、多媒体等业务应用的开放式互联网络。</a:t>
            </a:r>
            <a:endParaRPr lang="en-US" altLang="zh-CN"/>
          </a:p>
          <a:p>
            <a:pPr eaLnBrk="1" hangingPunct="1"/>
            <a:r>
              <a:rPr lang="zh-CN" altLang="en-US"/>
              <a:t>移动互联网相较于传统互联网，具有</a:t>
            </a:r>
            <a:r>
              <a:rPr lang="zh-CN" altLang="en-US">
                <a:solidFill>
                  <a:srgbClr val="FF0000"/>
                </a:solidFill>
              </a:rPr>
              <a:t>便捷性、智能性、个性化</a:t>
            </a:r>
            <a:r>
              <a:rPr lang="zh-CN" altLang="en-US"/>
              <a:t>的特点。</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noChangeArrowheads="1"/>
          </p:cNvSpPr>
          <p:nvPr>
            <p:ph type="title"/>
          </p:nvPr>
        </p:nvSpPr>
        <p:spPr/>
        <p:txBody>
          <a:bodyPr/>
          <a:lstStyle/>
          <a:p>
            <a:pPr eaLnBrk="1" hangingPunct="1"/>
            <a:r>
              <a:rPr lang="en-US" altLang="zh-CN"/>
              <a:t>1.1.2 </a:t>
            </a:r>
            <a:r>
              <a:rPr lang="zh-CN" altLang="en-US"/>
              <a:t>移动互联网的发展方向</a:t>
            </a:r>
            <a:endParaRPr lang="zh-CN" altLang="en-US"/>
          </a:p>
        </p:txBody>
      </p:sp>
      <p:sp>
        <p:nvSpPr>
          <p:cNvPr id="3" name="内容占位符 2"/>
          <p:cNvSpPr>
            <a:spLocks noGrp="1"/>
          </p:cNvSpPr>
          <p:nvPr>
            <p:ph idx="1"/>
          </p:nvPr>
        </p:nvSpPr>
        <p:spPr>
          <a:xfrm>
            <a:off x="1547813" y="1557338"/>
            <a:ext cx="7131050" cy="4895850"/>
          </a:xfrm>
        </p:spPr>
        <p:txBody>
          <a:bodyPr rtlCol="0">
            <a:noAutofit/>
          </a:bodyPr>
          <a:lstStyle/>
          <a:p>
            <a:pPr marL="0" indent="0" eaLnBrk="1" fontAlgn="auto" hangingPunct="1">
              <a:spcAft>
                <a:spcPts val="0"/>
              </a:spcAft>
              <a:buFont typeface="Wingdings 3" panose="05040102010807070707" pitchFamily="18" charset="2"/>
              <a:buNone/>
              <a:defRPr/>
            </a:pPr>
            <a:r>
              <a:rPr lang="zh-CN" altLang="en-US" sz="2800" dirty="0">
                <a:solidFill>
                  <a:schemeClr val="tx1">
                    <a:lumMod val="75000"/>
                    <a:lumOff val="25000"/>
                  </a:schemeClr>
                </a:solidFill>
              </a:rPr>
              <a:t>移动互联网发展方向：</a:t>
            </a:r>
            <a:r>
              <a:rPr lang="zh-CN" altLang="en-US" sz="2800" dirty="0">
                <a:solidFill>
                  <a:srgbClr val="FF0000"/>
                </a:solidFill>
              </a:rPr>
              <a:t>多元化和丰富的应用</a:t>
            </a:r>
            <a:endParaRPr lang="en-US" altLang="zh-CN" sz="2800" dirty="0">
              <a:solidFill>
                <a:srgbClr val="FF0000"/>
              </a:solidFill>
            </a:endParaRPr>
          </a:p>
          <a:p>
            <a:pPr eaLnBrk="1" fontAlgn="auto" hangingPunct="1">
              <a:spcAft>
                <a:spcPts val="0"/>
              </a:spcAft>
              <a:defRPr/>
            </a:pPr>
            <a:r>
              <a:rPr lang="zh-CN" altLang="en-US" sz="2800" dirty="0">
                <a:solidFill>
                  <a:schemeClr val="tx1">
                    <a:lumMod val="75000"/>
                    <a:lumOff val="25000"/>
                  </a:schemeClr>
                </a:solidFill>
              </a:rPr>
              <a:t>移动浏览 </a:t>
            </a:r>
            <a:r>
              <a:rPr lang="en-US" altLang="zh-CN" sz="2800" dirty="0">
                <a:solidFill>
                  <a:schemeClr val="tx1">
                    <a:lumMod val="75000"/>
                    <a:lumOff val="25000"/>
                  </a:schemeClr>
                </a:solidFill>
              </a:rPr>
              <a:t>/ </a:t>
            </a:r>
            <a:r>
              <a:rPr lang="zh-CN" altLang="en-US" sz="2800" dirty="0">
                <a:solidFill>
                  <a:schemeClr val="tx1">
                    <a:lumMod val="75000"/>
                    <a:lumOff val="25000"/>
                  </a:schemeClr>
                </a:solidFill>
              </a:rPr>
              <a:t>下载 </a:t>
            </a:r>
            <a:endParaRPr lang="en-US" altLang="zh-CN"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移动社交 ，即时通信类社交软件，例如 </a:t>
            </a:r>
            <a:r>
              <a:rPr lang="en-US" altLang="zh-CN" sz="2800" dirty="0">
                <a:solidFill>
                  <a:schemeClr val="tx1">
                    <a:lumMod val="75000"/>
                    <a:lumOff val="25000"/>
                  </a:schemeClr>
                </a:solidFill>
              </a:rPr>
              <a:t>QQ</a:t>
            </a:r>
            <a:r>
              <a:rPr lang="zh-CN" altLang="en-US" sz="2800" dirty="0">
                <a:solidFill>
                  <a:schemeClr val="tx1">
                    <a:lumMod val="75000"/>
                    <a:lumOff val="25000"/>
                  </a:schemeClr>
                </a:solidFill>
              </a:rPr>
              <a:t>、微信、微博、</a:t>
            </a:r>
            <a:r>
              <a:rPr lang="zh-CN" altLang="en-US" sz="2800" dirty="0">
                <a:solidFill>
                  <a:schemeClr val="tx1">
                    <a:lumMod val="75000"/>
                    <a:lumOff val="25000"/>
                  </a:schemeClr>
                </a:solidFill>
                <a:sym typeface="+mn-ea"/>
              </a:rPr>
              <a:t>抖音</a:t>
            </a:r>
            <a:r>
              <a:rPr lang="zh-CN" altLang="en-US" sz="2800" dirty="0">
                <a:solidFill>
                  <a:schemeClr val="tx1">
                    <a:lumMod val="75000"/>
                    <a:lumOff val="25000"/>
                  </a:schemeClr>
                </a:solidFill>
              </a:rPr>
              <a:t>等</a:t>
            </a:r>
            <a:endParaRPr lang="zh-CN" altLang="en-US"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移动搜索</a:t>
            </a:r>
            <a:endParaRPr lang="en-US" altLang="zh-CN"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移动广告</a:t>
            </a:r>
            <a:endParaRPr lang="en-US" altLang="zh-CN"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移动多媒体</a:t>
            </a:r>
            <a:endParaRPr lang="en-US" altLang="zh-CN"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移动购物</a:t>
            </a:r>
            <a:endParaRPr lang="en-US" altLang="zh-CN" sz="2800" dirty="0">
              <a:solidFill>
                <a:schemeClr val="tx1">
                  <a:lumMod val="75000"/>
                  <a:lumOff val="25000"/>
                </a:schemeClr>
              </a:solidFill>
            </a:endParaRPr>
          </a:p>
          <a:p>
            <a:pPr eaLnBrk="1" fontAlgn="auto" hangingPunct="1">
              <a:spcAft>
                <a:spcPts val="0"/>
              </a:spcAft>
              <a:defRPr/>
            </a:pPr>
            <a:r>
              <a:rPr lang="zh-CN" altLang="en-US" sz="2800" dirty="0">
                <a:solidFill>
                  <a:schemeClr val="tx1">
                    <a:lumMod val="75000"/>
                    <a:lumOff val="25000"/>
                  </a:schemeClr>
                </a:solidFill>
              </a:rPr>
              <a:t>在线游戏</a:t>
            </a:r>
            <a:endParaRPr lang="zh-CN" altLang="en-US" sz="2800" dirty="0">
              <a:solidFill>
                <a:schemeClr val="tx1">
                  <a:lumMod val="75000"/>
                  <a:lumOff val="25000"/>
                </a:schemeClr>
              </a:solidFill>
            </a:endParaRPr>
          </a:p>
          <a:p>
            <a:pPr eaLnBrk="1" fontAlgn="auto" hangingPunct="1">
              <a:spcAft>
                <a:spcPts val="0"/>
              </a:spcAft>
              <a:defRPr/>
            </a:pPr>
            <a:r>
              <a:rPr lang="en-US" altLang="zh-CN" sz="2800" dirty="0">
                <a:solidFill>
                  <a:schemeClr val="tx1">
                    <a:lumMod val="75000"/>
                    <a:lumOff val="25000"/>
                  </a:schemeClr>
                </a:solidFill>
              </a:rPr>
              <a:t>AI</a:t>
            </a:r>
            <a:r>
              <a:rPr lang="zh-CN" altLang="en-US" sz="2800" dirty="0">
                <a:solidFill>
                  <a:schemeClr val="tx1">
                    <a:lumMod val="75000"/>
                    <a:lumOff val="25000"/>
                  </a:schemeClr>
                </a:solidFill>
              </a:rPr>
              <a:t>应用（通用大语言</a:t>
            </a:r>
            <a:r>
              <a:rPr lang="zh-CN" altLang="en-US" sz="2800" dirty="0">
                <a:solidFill>
                  <a:schemeClr val="tx1">
                    <a:lumMod val="75000"/>
                    <a:lumOff val="25000"/>
                  </a:schemeClr>
                </a:solidFill>
              </a:rPr>
              <a:t>模型）</a:t>
            </a:r>
            <a:endParaRPr lang="zh-CN" altLang="en-US" sz="2800" dirty="0">
              <a:solidFill>
                <a:schemeClr val="tx1">
                  <a:lumMod val="75000"/>
                  <a:lumOff val="2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p:nvPr>
        </p:nvSpPr>
        <p:spPr/>
        <p:txBody>
          <a:bodyPr/>
          <a:lstStyle/>
          <a:p>
            <a:pPr eaLnBrk="1" hangingPunct="1"/>
            <a:r>
              <a:rPr lang="en-US" altLang="zh-CN"/>
              <a:t>1.2 </a:t>
            </a:r>
            <a:r>
              <a:rPr lang="zh-CN" altLang="en-US"/>
              <a:t>智能手机与手机浏览器</a:t>
            </a:r>
            <a:endParaRPr lang="zh-CN" altLang="en-US"/>
          </a:p>
        </p:txBody>
      </p:sp>
      <p:sp>
        <p:nvSpPr>
          <p:cNvPr id="30723" name="内容占位符 2"/>
          <p:cNvSpPr>
            <a:spLocks noGrp="1" noChangeArrowheads="1"/>
          </p:cNvSpPr>
          <p:nvPr>
            <p:ph idx="1"/>
          </p:nvPr>
        </p:nvSpPr>
        <p:spPr/>
        <p:txBody>
          <a:bodyPr/>
          <a:lstStyle/>
          <a:p>
            <a:pPr eaLnBrk="1" hangingPunct="1"/>
            <a:r>
              <a:rPr lang="zh-CN" altLang="en-US" dirty="0"/>
              <a:t>智能手机操作系统：</a:t>
            </a:r>
            <a:endParaRPr lang="en-US" altLang="zh-CN" dirty="0"/>
          </a:p>
          <a:p>
            <a:pPr eaLnBrk="1" hangingPunct="1"/>
            <a:r>
              <a:rPr lang="en-US" altLang="zh-CN" dirty="0">
                <a:solidFill>
                  <a:srgbClr val="FF0000"/>
                </a:solidFill>
                <a:ea typeface="宋体" panose="02010600030101010101" pitchFamily="2" charset="-122"/>
              </a:rPr>
              <a:t>Android </a:t>
            </a:r>
            <a:r>
              <a:rPr lang="zh-CN" altLang="en-US" dirty="0">
                <a:solidFill>
                  <a:srgbClr val="FF0000"/>
                </a:solidFill>
                <a:ea typeface="宋体" panose="02010600030101010101" pitchFamily="2" charset="-122"/>
              </a:rPr>
              <a:t>（安卓系统，</a:t>
            </a:r>
            <a:r>
              <a:rPr lang="en-US" altLang="zh-CN" dirty="0">
                <a:solidFill>
                  <a:srgbClr val="FF0000"/>
                </a:solidFill>
                <a:ea typeface="宋体" panose="02010600030101010101" pitchFamily="2" charset="-122"/>
              </a:rPr>
              <a:t>google</a:t>
            </a:r>
            <a:r>
              <a:rPr lang="zh-CN" altLang="en-US" dirty="0">
                <a:solidFill>
                  <a:srgbClr val="FF0000"/>
                </a:solidFill>
                <a:ea typeface="宋体" panose="02010600030101010101" pitchFamily="2" charset="-122"/>
              </a:rPr>
              <a:t>公司）</a:t>
            </a:r>
            <a:endParaRPr lang="en-US" altLang="zh-CN" dirty="0">
              <a:solidFill>
                <a:srgbClr val="FF0000"/>
              </a:solidFill>
            </a:endParaRPr>
          </a:p>
          <a:p>
            <a:pPr eaLnBrk="1" hangingPunct="1"/>
            <a:r>
              <a:rPr lang="zh-CN" altLang="en-US" dirty="0">
                <a:solidFill>
                  <a:srgbClr val="FF0000"/>
                </a:solidFill>
              </a:rPr>
              <a:t> </a:t>
            </a:r>
            <a:r>
              <a:rPr lang="en-US" altLang="zh-CN" dirty="0">
                <a:solidFill>
                  <a:srgbClr val="FF0000"/>
                </a:solidFill>
                <a:ea typeface="宋体" panose="02010600030101010101" pitchFamily="2" charset="-122"/>
              </a:rPr>
              <a:t>iOS </a:t>
            </a:r>
            <a:r>
              <a:rPr lang="zh-CN" altLang="en-US" dirty="0">
                <a:solidFill>
                  <a:srgbClr val="FF0000"/>
                </a:solidFill>
              </a:rPr>
              <a:t>系统（苹果系统，</a:t>
            </a:r>
            <a:r>
              <a:rPr lang="en-US" altLang="zh-CN" dirty="0">
                <a:solidFill>
                  <a:srgbClr val="FF0000"/>
                </a:solidFill>
              </a:rPr>
              <a:t>Apple</a:t>
            </a:r>
            <a:r>
              <a:rPr lang="zh-CN" altLang="en-US" dirty="0">
                <a:solidFill>
                  <a:srgbClr val="FF0000"/>
                </a:solidFill>
              </a:rPr>
              <a:t>公司）</a:t>
            </a:r>
            <a:endParaRPr lang="en-US" altLang="zh-CN" dirty="0">
              <a:solidFill>
                <a:srgbClr val="FF0000"/>
              </a:solidFill>
            </a:endParaRPr>
          </a:p>
          <a:p>
            <a:pPr eaLnBrk="1" hangingPunct="1"/>
            <a:r>
              <a:rPr lang="en-US" altLang="zh-CN" dirty="0">
                <a:solidFill>
                  <a:srgbClr val="FF0000"/>
                </a:solidFill>
              </a:rPr>
              <a:t>HUAWEI Harmony OS</a:t>
            </a:r>
            <a:r>
              <a:rPr lang="zh-CN" altLang="en-US" dirty="0">
                <a:solidFill>
                  <a:srgbClr val="FF0000"/>
                </a:solidFill>
              </a:rPr>
              <a:t>（华为鸿蒙系统）</a:t>
            </a:r>
            <a:endParaRPr lang="en-US" altLang="zh-CN" dirty="0">
              <a:solidFill>
                <a:srgbClr val="FF0000"/>
              </a:solidFill>
            </a:endParaRPr>
          </a:p>
          <a:p>
            <a:pPr eaLnBrk="1" hangingPunct="1"/>
            <a:endParaRPr lang="en-US" altLang="zh-CN" dirty="0">
              <a:ea typeface="宋体" panose="02010600030101010101" pitchFamily="2" charset="-122"/>
            </a:endParaRPr>
          </a:p>
          <a:p>
            <a:pPr eaLnBrk="1" hangingPunct="1"/>
            <a:r>
              <a:rPr lang="zh-CN" altLang="en-US" dirty="0"/>
              <a:t>越来越多的应用程序在</a:t>
            </a:r>
            <a:r>
              <a:rPr lang="en-US" altLang="zh-CN" dirty="0">
                <a:ea typeface="宋体" panose="02010600030101010101" pitchFamily="2" charset="-122"/>
              </a:rPr>
              <a:t>Android </a:t>
            </a:r>
            <a:r>
              <a:rPr lang="zh-CN" altLang="en-US" dirty="0"/>
              <a:t>和 </a:t>
            </a:r>
            <a:r>
              <a:rPr lang="en-US" altLang="zh-CN" dirty="0">
                <a:ea typeface="宋体" panose="02010600030101010101" pitchFamily="2" charset="-122"/>
              </a:rPr>
              <a:t>iOS </a:t>
            </a:r>
            <a:r>
              <a:rPr lang="zh-CN" altLang="en-US" dirty="0"/>
              <a:t>系统平台下的软件市场（商店）发布软件，华为鸿蒙系统上的软件也越来越丰富。</a:t>
            </a:r>
            <a:endParaRPr lang="en-US" altLang="zh-CN" dirty="0"/>
          </a:p>
          <a:p>
            <a:pPr eaLnBrk="1" hangingPunct="1"/>
            <a:endParaRPr lang="en-US" altLang="zh-CN" dirty="0">
              <a:ea typeface="宋体" panose="02010600030101010101" pitchFamily="2" charset="-122"/>
            </a:endParaRPr>
          </a:p>
          <a:p>
            <a:pPr eaLnBrk="1" hangingPunct="1">
              <a:buFont typeface="Wingdings 3" panose="05040102010807070707" pitchFamily="18" charset="2"/>
              <a:buNone/>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p:nvPr>
        </p:nvSpPr>
        <p:spPr/>
        <p:txBody>
          <a:bodyPr/>
          <a:lstStyle/>
          <a:p>
            <a:pPr eaLnBrk="1" hangingPunct="1"/>
            <a:r>
              <a:rPr lang="en-US" altLang="zh-CN"/>
              <a:t>1.2.1 </a:t>
            </a:r>
            <a:r>
              <a:rPr lang="zh-CN" altLang="en-US"/>
              <a:t>智能手机的发展</a:t>
            </a:r>
            <a:br>
              <a:rPr lang="zh-CN" altLang="en-US"/>
            </a:br>
            <a:endParaRPr lang="zh-CN" altLang="en-US"/>
          </a:p>
        </p:txBody>
      </p:sp>
      <p:sp>
        <p:nvSpPr>
          <p:cNvPr id="32770" name="内容占位符 2"/>
          <p:cNvSpPr>
            <a:spLocks noGrp="1" noChangeArrowheads="1"/>
          </p:cNvSpPr>
          <p:nvPr>
            <p:ph idx="1"/>
          </p:nvPr>
        </p:nvSpPr>
        <p:spPr/>
        <p:txBody>
          <a:bodyPr/>
          <a:lstStyle/>
          <a:p>
            <a:pPr eaLnBrk="1" hangingPunct="1"/>
            <a:r>
              <a:rPr lang="en-US" altLang="zh-CN" dirty="0">
                <a:solidFill>
                  <a:srgbClr val="FF0000"/>
                </a:solidFill>
              </a:rPr>
              <a:t>WAP1.0 </a:t>
            </a:r>
            <a:r>
              <a:rPr lang="zh-CN" altLang="en-US" dirty="0">
                <a:solidFill>
                  <a:srgbClr val="FF0000"/>
                </a:solidFill>
              </a:rPr>
              <a:t>时代 </a:t>
            </a:r>
            <a:r>
              <a:rPr lang="zh-CN" altLang="en-US" dirty="0"/>
              <a:t>早在 </a:t>
            </a:r>
            <a:r>
              <a:rPr lang="en-US" altLang="zh-CN" dirty="0"/>
              <a:t>2000 </a:t>
            </a:r>
            <a:r>
              <a:rPr lang="zh-CN" altLang="en-US" dirty="0"/>
              <a:t>年的时候，移动互联网就已经进入了人们的生活，但那时候手机所提供的功能有限，基本上只提供彩铃、图片等服务内容。</a:t>
            </a:r>
            <a:endParaRPr lang="en-US" altLang="zh-CN" dirty="0"/>
          </a:p>
          <a:p>
            <a:pPr eaLnBrk="1" hangingPunct="1"/>
            <a:r>
              <a:rPr lang="zh-CN" altLang="en-US" dirty="0"/>
              <a:t>这种服务只能满足部分手机用户的低层次需求。</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noChangeArrowheads="1"/>
          </p:cNvSpPr>
          <p:nvPr>
            <p:ph type="title"/>
          </p:nvPr>
        </p:nvSpPr>
        <p:spPr/>
        <p:txBody>
          <a:bodyPr/>
          <a:lstStyle/>
          <a:p>
            <a:pPr eaLnBrk="1" hangingPunct="1"/>
            <a:r>
              <a:rPr lang="en-US" altLang="zh-CN"/>
              <a:t>1.2.1 </a:t>
            </a:r>
            <a:r>
              <a:rPr lang="zh-CN" altLang="en-US"/>
              <a:t>智能手机的发展</a:t>
            </a:r>
            <a:endParaRPr lang="zh-CN" altLang="en-US"/>
          </a:p>
        </p:txBody>
      </p:sp>
      <p:sp>
        <p:nvSpPr>
          <p:cNvPr id="34819" name="内容占位符 2"/>
          <p:cNvSpPr>
            <a:spLocks noGrp="1" noChangeArrowheads="1"/>
          </p:cNvSpPr>
          <p:nvPr>
            <p:ph idx="1"/>
          </p:nvPr>
        </p:nvSpPr>
        <p:spPr/>
        <p:txBody>
          <a:bodyPr/>
          <a:lstStyle/>
          <a:p>
            <a:pPr eaLnBrk="1" hangingPunct="1"/>
            <a:endParaRPr lang="zh-CN" altLang="en-US" dirty="0"/>
          </a:p>
          <a:p>
            <a:pPr eaLnBrk="1" hangingPunct="1"/>
            <a:r>
              <a:rPr lang="zh-CN" altLang="en-US" dirty="0"/>
              <a:t> </a:t>
            </a:r>
            <a:r>
              <a:rPr lang="en-US" altLang="zh-CN" dirty="0">
                <a:solidFill>
                  <a:srgbClr val="FF0000"/>
                </a:solidFill>
                <a:ea typeface="宋体" panose="02010600030101010101" pitchFamily="2" charset="-122"/>
              </a:rPr>
              <a:t>WAP2.0 </a:t>
            </a:r>
            <a:r>
              <a:rPr lang="zh-CN" altLang="en-US" dirty="0">
                <a:solidFill>
                  <a:srgbClr val="FF0000"/>
                </a:solidFill>
              </a:rPr>
              <a:t>时代</a:t>
            </a:r>
            <a:endParaRPr lang="en-US" altLang="zh-CN" dirty="0">
              <a:solidFill>
                <a:srgbClr val="FF0000"/>
              </a:solidFill>
              <a:ea typeface="宋体" panose="02010600030101010101" pitchFamily="2" charset="-122"/>
            </a:endParaRPr>
          </a:p>
          <a:p>
            <a:pPr eaLnBrk="1" hangingPunct="1">
              <a:buFont typeface="Wingdings 3" panose="05040102010807070707" pitchFamily="18" charset="2"/>
              <a:buNone/>
            </a:pPr>
            <a:r>
              <a:rPr lang="zh-CN" altLang="en-US" dirty="0"/>
              <a:t>直到 </a:t>
            </a:r>
            <a:r>
              <a:rPr lang="en-US" altLang="zh-CN" dirty="0">
                <a:ea typeface="宋体" panose="02010600030101010101" pitchFamily="2" charset="-122"/>
              </a:rPr>
              <a:t>2006 </a:t>
            </a:r>
            <a:r>
              <a:rPr lang="zh-CN" altLang="en-US" dirty="0"/>
              <a:t>年，智能手机的应用进一步发展，手机用户的需求开始发生变化，各种新的手机应用 不断推出，如新闻资讯、即时聊天等。</a:t>
            </a:r>
            <a:endParaRPr lang="en-US" altLang="zh-CN" dirty="0">
              <a:ea typeface="宋体" panose="02010600030101010101" pitchFamily="2" charset="-122"/>
            </a:endParaRPr>
          </a:p>
          <a:p>
            <a:pPr eaLnBrk="1" hangingPunct="1">
              <a:buFont typeface="Wingdings 3" panose="05040102010807070707" pitchFamily="18" charset="2"/>
              <a:buNone/>
            </a:pPr>
            <a:r>
              <a:rPr lang="zh-CN" altLang="en-US" dirty="0"/>
              <a:t>事实上，这些新的应用也只不过是在 </a:t>
            </a:r>
            <a:r>
              <a:rPr lang="en-US" altLang="zh-CN" dirty="0">
                <a:ea typeface="宋体" panose="02010600030101010101" pitchFamily="2" charset="-122"/>
              </a:rPr>
              <a:t>SP </a:t>
            </a:r>
            <a:r>
              <a:rPr lang="zh-CN" altLang="en-US" dirty="0"/>
              <a:t>时代功能基础上的升级， 这段时期称为 </a:t>
            </a:r>
            <a:r>
              <a:rPr lang="en-US" altLang="zh-CN" dirty="0">
                <a:ea typeface="宋体" panose="02010600030101010101" pitchFamily="2" charset="-122"/>
              </a:rPr>
              <a:t>WAP2.0 </a:t>
            </a:r>
            <a:r>
              <a:rPr lang="zh-CN" altLang="en-US" dirty="0"/>
              <a:t>时代。</a:t>
            </a:r>
            <a:endParaRPr lang="zh-CN" altLang="en-US" dirty="0"/>
          </a:p>
          <a:p>
            <a:pPr eaLnBrk="1" hangingPunct="1"/>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noChangeArrowheads="1"/>
          </p:cNvSpPr>
          <p:nvPr>
            <p:ph type="title"/>
          </p:nvPr>
        </p:nvSpPr>
        <p:spPr/>
        <p:txBody>
          <a:bodyPr/>
          <a:lstStyle/>
          <a:p>
            <a:pPr eaLnBrk="1" hangingPunct="1"/>
            <a:r>
              <a:rPr lang="en-US" altLang="zh-CN"/>
              <a:t>1.2.1 </a:t>
            </a:r>
            <a:r>
              <a:rPr lang="zh-CN" altLang="en-US"/>
              <a:t>智能手机的发展</a:t>
            </a:r>
            <a:endParaRPr lang="zh-CN" altLang="en-US"/>
          </a:p>
        </p:txBody>
      </p:sp>
      <p:sp>
        <p:nvSpPr>
          <p:cNvPr id="27651" name="内容占位符 2"/>
          <p:cNvSpPr>
            <a:spLocks noGrp="1" noChangeArrowheads="1"/>
          </p:cNvSpPr>
          <p:nvPr>
            <p:ph idx="1"/>
          </p:nvPr>
        </p:nvSpPr>
        <p:spPr>
          <a:xfrm>
            <a:off x="673735" y="1989455"/>
            <a:ext cx="7859395" cy="4319270"/>
          </a:xfrm>
        </p:spPr>
        <p:txBody>
          <a:bodyPr>
            <a:normAutofit lnSpcReduction="10000"/>
          </a:bodyPr>
          <a:lstStyle/>
          <a:p>
            <a:pPr eaLnBrk="1" hangingPunct="1">
              <a:defRPr/>
            </a:pPr>
            <a:r>
              <a:rPr lang="en-US" altLang="zh-CN" dirty="0">
                <a:solidFill>
                  <a:srgbClr val="FF0000"/>
                </a:solidFill>
              </a:rPr>
              <a:t>3G </a:t>
            </a:r>
            <a:r>
              <a:rPr lang="zh-CN" altLang="en-US" dirty="0">
                <a:solidFill>
                  <a:srgbClr val="FF0000"/>
                </a:solidFill>
              </a:rPr>
              <a:t>时代 </a:t>
            </a:r>
            <a:endParaRPr lang="en-US" altLang="zh-CN" dirty="0">
              <a:solidFill>
                <a:srgbClr val="FF0000"/>
              </a:solidFill>
            </a:endParaRPr>
          </a:p>
          <a:p>
            <a:pPr eaLnBrk="1" hangingPunct="1">
              <a:defRPr/>
            </a:pPr>
            <a:r>
              <a:rPr lang="zh-CN" altLang="en-US" dirty="0"/>
              <a:t>进入 </a:t>
            </a:r>
            <a:r>
              <a:rPr lang="en-US" altLang="zh-CN" dirty="0"/>
              <a:t>3G </a:t>
            </a:r>
            <a:r>
              <a:rPr lang="zh-CN" altLang="en-US" dirty="0"/>
              <a:t>时代，移动互联网迎来了井喷式发展。</a:t>
            </a:r>
            <a:endParaRPr lang="en-US" altLang="zh-CN" dirty="0"/>
          </a:p>
          <a:p>
            <a:pPr marL="0" indent="0" eaLnBrk="1" hangingPunct="1">
              <a:buFont typeface="Wingdings 3" panose="05040102010807070707" pitchFamily="18" charset="2"/>
              <a:buNone/>
              <a:defRPr/>
            </a:pPr>
            <a:r>
              <a:rPr lang="zh-CN" altLang="en-US" dirty="0"/>
              <a:t>特别是以谷歌</a:t>
            </a:r>
            <a:r>
              <a:rPr lang="en-US" altLang="zh-CN" dirty="0">
                <a:sym typeface="+mn-ea"/>
              </a:rPr>
              <a:t>Android </a:t>
            </a:r>
            <a:r>
              <a:rPr lang="zh-CN" altLang="en-US" dirty="0">
                <a:sym typeface="+mn-ea"/>
              </a:rPr>
              <a:t>系统</a:t>
            </a:r>
            <a:r>
              <a:rPr lang="zh-CN" altLang="en-US" dirty="0"/>
              <a:t>、苹果  </a:t>
            </a:r>
            <a:r>
              <a:rPr lang="en-US" altLang="zh-CN" dirty="0"/>
              <a:t>iOS </a:t>
            </a:r>
            <a:r>
              <a:rPr lang="zh-CN" altLang="en-US" dirty="0"/>
              <a:t>系统的智能手机推出后，手机的功能逐渐变得越来越强大。</a:t>
            </a:r>
            <a:endParaRPr lang="zh-CN" altLang="en-US" dirty="0"/>
          </a:p>
          <a:p>
            <a:pPr marL="0" indent="0" eaLnBrk="1" hangingPunct="1">
              <a:buFont typeface="Wingdings 3" panose="05040102010807070707" pitchFamily="18" charset="2"/>
              <a:buNone/>
              <a:defRPr/>
            </a:pPr>
            <a:r>
              <a:rPr lang="zh-CN" altLang="en-US" dirty="0"/>
              <a:t>例如 </a:t>
            </a:r>
            <a:r>
              <a:rPr lang="en-US" altLang="zh-CN" dirty="0"/>
              <a:t>WIFI </a:t>
            </a:r>
            <a:r>
              <a:rPr lang="zh-CN" altLang="en-US" dirty="0"/>
              <a:t>无线联网、蓝牙、重力感应、数据存储等功能，让智能手机变得不再是一部单线的通话工具。 </a:t>
            </a:r>
            <a:endParaRPr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noChangeArrowheads="1"/>
          </p:cNvSpPr>
          <p:nvPr>
            <p:ph type="title"/>
          </p:nvPr>
        </p:nvSpPr>
        <p:spPr/>
        <p:txBody>
          <a:bodyPr/>
          <a:lstStyle/>
          <a:p>
            <a:pPr eaLnBrk="1" hangingPunct="1"/>
            <a:r>
              <a:rPr lang="en-US" altLang="zh-CN"/>
              <a:t>4G</a:t>
            </a:r>
            <a:r>
              <a:rPr lang="zh-CN" altLang="en-US"/>
              <a:t>时代</a:t>
            </a:r>
            <a:endParaRPr lang="zh-CN" altLang="en-US"/>
          </a:p>
        </p:txBody>
      </p:sp>
      <p:sp>
        <p:nvSpPr>
          <p:cNvPr id="3" name="内容占位符 2"/>
          <p:cNvSpPr>
            <a:spLocks noGrp="1"/>
          </p:cNvSpPr>
          <p:nvPr>
            <p:ph idx="1"/>
          </p:nvPr>
        </p:nvSpPr>
        <p:spPr/>
        <p:txBody>
          <a:bodyPr/>
          <a:lstStyle/>
          <a:p>
            <a:pPr eaLnBrk="1" hangingPunct="1"/>
            <a:r>
              <a:rPr lang="en-US" altLang="zh-CN" dirty="0">
                <a:solidFill>
                  <a:srgbClr val="FF0000"/>
                </a:solidFill>
                <a:ea typeface="宋体" panose="02010600030101010101" pitchFamily="2" charset="-122"/>
              </a:rPr>
              <a:t>4G</a:t>
            </a:r>
            <a:r>
              <a:rPr lang="zh-CN" altLang="en-US" dirty="0">
                <a:solidFill>
                  <a:srgbClr val="FF0000"/>
                </a:solidFill>
              </a:rPr>
              <a:t>时代：</a:t>
            </a:r>
            <a:r>
              <a:rPr lang="zh-CN" altLang="en-US" dirty="0"/>
              <a:t>第四代移动电话行动通信标准，指的是第四代移动通信技术，外语缩写：</a:t>
            </a:r>
            <a:r>
              <a:rPr lang="en-US" altLang="zh-CN" dirty="0">
                <a:ea typeface="宋体" panose="02010600030101010101" pitchFamily="2" charset="-122"/>
              </a:rPr>
              <a:t>4G</a:t>
            </a:r>
            <a:r>
              <a:rPr lang="zh-CN" altLang="en-US" dirty="0"/>
              <a:t>。该技术包括</a:t>
            </a:r>
            <a:r>
              <a:rPr lang="en-US" altLang="zh-CN" dirty="0">
                <a:ea typeface="宋体" panose="02010600030101010101" pitchFamily="2" charset="-122"/>
              </a:rPr>
              <a:t>TD-LTE</a:t>
            </a:r>
            <a:r>
              <a:rPr lang="zh-CN" altLang="en-US" dirty="0"/>
              <a:t>和</a:t>
            </a:r>
            <a:r>
              <a:rPr lang="en-US" altLang="zh-CN" dirty="0">
                <a:ea typeface="宋体" panose="02010600030101010101" pitchFamily="2" charset="-122"/>
              </a:rPr>
              <a:t>FDD-LTE</a:t>
            </a:r>
            <a:r>
              <a:rPr lang="zh-CN" altLang="en-US" dirty="0"/>
              <a:t>两种制式。</a:t>
            </a:r>
            <a:endParaRPr lang="en-US" altLang="zh-CN" dirty="0">
              <a:ea typeface="宋体" panose="02010600030101010101" pitchFamily="2" charset="-122"/>
            </a:endParaRPr>
          </a:p>
          <a:p>
            <a:pPr eaLnBrk="1" hangingPunct="1"/>
            <a:r>
              <a:rPr lang="en-US" altLang="zh-CN" dirty="0">
                <a:ea typeface="宋体" panose="02010600030101010101" pitchFamily="2" charset="-122"/>
              </a:rPr>
              <a:t>LTE-Advanced</a:t>
            </a:r>
            <a:endParaRPr lang="en-US" altLang="zh-CN" dirty="0">
              <a:ea typeface="宋体" panose="02010600030101010101" pitchFamily="2" charset="-122"/>
            </a:endParaRPr>
          </a:p>
          <a:p>
            <a:pPr eaLnBrk="1" hangingPunct="1">
              <a:buFont typeface="Wingdings 3" panose="05040102010807070707" pitchFamily="18" charset="2"/>
              <a:buNone/>
            </a:pPr>
            <a:r>
              <a:rPr lang="zh-CN" altLang="en-US" dirty="0"/>
              <a:t>带宽：</a:t>
            </a:r>
            <a:r>
              <a:rPr lang="en-US" altLang="zh-CN" dirty="0">
                <a:ea typeface="宋体" panose="02010600030101010101" pitchFamily="2" charset="-122"/>
              </a:rPr>
              <a:t>100MHz</a:t>
            </a:r>
            <a:endParaRPr lang="en-US" altLang="zh-CN" dirty="0">
              <a:ea typeface="宋体" panose="02010600030101010101" pitchFamily="2" charset="-122"/>
            </a:endParaRPr>
          </a:p>
          <a:p>
            <a:pPr eaLnBrk="1" hangingPunct="1">
              <a:buFont typeface="Wingdings 3" panose="05040102010807070707" pitchFamily="18" charset="2"/>
              <a:buNone/>
            </a:pPr>
            <a:r>
              <a:rPr lang="zh-CN" altLang="en-US" dirty="0"/>
              <a:t>峰值速率：下行</a:t>
            </a:r>
            <a:r>
              <a:rPr lang="en-US" altLang="zh-CN" dirty="0">
                <a:ea typeface="宋体" panose="02010600030101010101" pitchFamily="2" charset="-122"/>
              </a:rPr>
              <a:t>1Gbps</a:t>
            </a:r>
            <a:r>
              <a:rPr lang="zh-CN" altLang="en-US" dirty="0"/>
              <a:t>，上行</a:t>
            </a:r>
            <a:r>
              <a:rPr lang="en-US" altLang="zh-CN" dirty="0">
                <a:ea typeface="宋体" panose="02010600030101010101" pitchFamily="2" charset="-122"/>
              </a:rPr>
              <a:t>500Mbps</a:t>
            </a:r>
            <a:endParaRPr lang="en-US" altLang="zh-CN" dirty="0">
              <a:ea typeface="宋体" panose="02010600030101010101" pitchFamily="2" charset="-122"/>
            </a:endParaRPr>
          </a:p>
          <a:p>
            <a:pPr eaLnBrk="1" hangingPunct="1"/>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noChangeArrowheads="1"/>
          </p:cNvSpPr>
          <p:nvPr>
            <p:ph type="title"/>
          </p:nvPr>
        </p:nvSpPr>
        <p:spPr/>
        <p:txBody>
          <a:bodyPr/>
          <a:lstStyle/>
          <a:p>
            <a:pPr eaLnBrk="1" hangingPunct="1"/>
            <a:r>
              <a:rPr lang="en-US" altLang="zh-CN"/>
              <a:t>5G</a:t>
            </a:r>
            <a:r>
              <a:rPr lang="zh-CN" altLang="en-US"/>
              <a:t>时代到来</a:t>
            </a:r>
            <a:endParaRPr lang="zh-CN" altLang="en-US"/>
          </a:p>
        </p:txBody>
      </p:sp>
      <p:sp>
        <p:nvSpPr>
          <p:cNvPr id="37890" name="内容占位符 2"/>
          <p:cNvSpPr>
            <a:spLocks noGrp="1" noChangeArrowheads="1"/>
          </p:cNvSpPr>
          <p:nvPr>
            <p:ph idx="1"/>
          </p:nvPr>
        </p:nvSpPr>
        <p:spPr>
          <a:xfrm>
            <a:off x="684213" y="1390650"/>
            <a:ext cx="6591300" cy="3776663"/>
          </a:xfrm>
        </p:spPr>
        <p:txBody>
          <a:bodyPr/>
          <a:lstStyle/>
          <a:p>
            <a:pPr eaLnBrk="1" hangingPunct="1"/>
            <a:endParaRPr lang="en-US" altLang="zh-CN"/>
          </a:p>
          <a:p>
            <a:pPr eaLnBrk="1" hangingPunct="1"/>
            <a:endParaRPr lang="en-US" altLang="zh-CN"/>
          </a:p>
          <a:p>
            <a:pPr eaLnBrk="1" hangingPunct="1"/>
            <a:endParaRPr lang="zh-CN" altLang="en-US"/>
          </a:p>
        </p:txBody>
      </p:sp>
      <p:pic>
        <p:nvPicPr>
          <p:cNvPr id="37891"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9433" y="2204720"/>
            <a:ext cx="4095750"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文本框 6"/>
          <p:cNvSpPr txBox="1">
            <a:spLocks noChangeArrowheads="1"/>
          </p:cNvSpPr>
          <p:nvPr/>
        </p:nvSpPr>
        <p:spPr bwMode="auto">
          <a:xfrm>
            <a:off x="5076190" y="1772920"/>
            <a:ext cx="3754438"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a:t>
            </a:r>
            <a:r>
              <a:rPr lang="en-US" altLang="zh-CN" sz="2400"/>
              <a:t>2020</a:t>
            </a:r>
            <a:r>
              <a:rPr lang="zh-CN" altLang="en-US" sz="2400"/>
              <a:t>年开始已经太晚， 没有人愿意等到</a:t>
            </a:r>
            <a:r>
              <a:rPr lang="en-US" altLang="zh-CN" sz="2400"/>
              <a:t>2020</a:t>
            </a:r>
            <a:r>
              <a:rPr lang="zh-CN" altLang="en-US" sz="2400"/>
              <a:t>年底才有</a:t>
            </a:r>
            <a:r>
              <a:rPr lang="en-US" altLang="zh-CN" sz="2400"/>
              <a:t>5G</a:t>
            </a:r>
            <a:r>
              <a:rPr lang="zh-CN" altLang="en-US" sz="2400"/>
              <a:t>，</a:t>
            </a:r>
            <a:r>
              <a:rPr lang="en-US" altLang="zh-CN" sz="2400"/>
              <a:t>2019</a:t>
            </a:r>
            <a:r>
              <a:rPr lang="zh-CN" altLang="en-US" sz="2400"/>
              <a:t>年是真正的</a:t>
            </a:r>
            <a:r>
              <a:rPr lang="en-US" altLang="zh-CN" sz="2400"/>
              <a:t>5G</a:t>
            </a:r>
            <a:r>
              <a:rPr lang="zh-CN" altLang="en-US" sz="2400"/>
              <a:t>年。”</a:t>
            </a:r>
            <a:endParaRPr lang="en-US" altLang="zh-CN" sz="2400"/>
          </a:p>
          <a:p>
            <a:endParaRPr lang="en-US" altLang="zh-CN" sz="2400"/>
          </a:p>
          <a:p>
            <a:r>
              <a:rPr lang="zh-CN" altLang="en-US" sz="2400"/>
              <a:t>在</a:t>
            </a:r>
            <a:r>
              <a:rPr lang="en-US" altLang="zh-CN" sz="2400"/>
              <a:t>2019</a:t>
            </a:r>
            <a:r>
              <a:rPr lang="zh-CN" altLang="en-US" sz="2400"/>
              <a:t>年世界移动通信大会</a:t>
            </a:r>
            <a:r>
              <a:rPr lang="en-US" altLang="zh-CN" sz="2400"/>
              <a:t>(MWC</a:t>
            </a:r>
            <a:r>
              <a:rPr lang="zh-CN" altLang="en-US" sz="2400"/>
              <a:t>）上，高通公司总裁克里斯蒂亚诺</a:t>
            </a:r>
            <a:r>
              <a:rPr lang="en-US" altLang="zh-CN" sz="2400"/>
              <a:t>·</a:t>
            </a:r>
            <a:r>
              <a:rPr lang="zh-CN" altLang="en-US" sz="2400"/>
              <a:t>阿蒙</a:t>
            </a:r>
            <a:r>
              <a:rPr lang="en-US" altLang="zh-CN" sz="2400"/>
              <a:t>(Cristiano Amon)</a:t>
            </a:r>
            <a:r>
              <a:rPr lang="zh-CN" altLang="en-US" sz="2400"/>
              <a:t>再次吹响</a:t>
            </a:r>
            <a:r>
              <a:rPr lang="en-US" altLang="zh-CN" sz="2400"/>
              <a:t>5G</a:t>
            </a:r>
            <a:r>
              <a:rPr lang="zh-CN" altLang="en-US" sz="2400"/>
              <a:t>号角。</a:t>
            </a:r>
            <a:endParaRPr lang="en-US" altLang="zh-CN" sz="2400"/>
          </a:p>
        </p:txBody>
      </p:sp>
      <p:sp>
        <p:nvSpPr>
          <p:cNvPr id="3" name="文本框 2"/>
          <p:cNvSpPr txBox="1"/>
          <p:nvPr/>
        </p:nvSpPr>
        <p:spPr>
          <a:xfrm>
            <a:off x="8460105" y="1988820"/>
            <a:ext cx="3048000" cy="368300"/>
          </a:xfrm>
          <a:prstGeom prst="rect">
            <a:avLst/>
          </a:prstGeom>
          <a:noFill/>
        </p:spPr>
        <p:txBody>
          <a:bodyPr wrap="square" rtlCol="0">
            <a:spAutoFit/>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p:nvPr>
        </p:nvSpPr>
        <p:spPr/>
        <p:txBody>
          <a:bodyPr/>
          <a:lstStyle/>
          <a:p>
            <a:pPr eaLnBrk="1" hangingPunct="1"/>
            <a:r>
              <a:rPr lang="en-US" altLang="zh-CN"/>
              <a:t>5G</a:t>
            </a:r>
            <a:r>
              <a:rPr lang="zh-CN" altLang="en-US"/>
              <a:t>时代</a:t>
            </a:r>
            <a:endParaRPr lang="zh-CN" altLang="en-US"/>
          </a:p>
        </p:txBody>
      </p:sp>
      <p:sp>
        <p:nvSpPr>
          <p:cNvPr id="36866" name="内容占位符 2"/>
          <p:cNvSpPr>
            <a:spLocks noGrp="1" noChangeArrowheads="1"/>
          </p:cNvSpPr>
          <p:nvPr>
            <p:ph idx="1"/>
          </p:nvPr>
        </p:nvSpPr>
        <p:spPr>
          <a:xfrm>
            <a:off x="1188134" y="1412776"/>
            <a:ext cx="7343775" cy="5832475"/>
          </a:xfrm>
        </p:spPr>
        <p:txBody>
          <a:bodyPr/>
          <a:lstStyle/>
          <a:p>
            <a:pPr eaLnBrk="1" hangingPunct="1"/>
            <a:r>
              <a:rPr lang="zh-CN" altLang="en-US" dirty="0"/>
              <a:t>第五代移动通信技术。</a:t>
            </a:r>
            <a:endParaRPr lang="en-US" altLang="zh-CN" dirty="0"/>
          </a:p>
          <a:p>
            <a:pPr eaLnBrk="1" hangingPunct="1"/>
            <a:r>
              <a:rPr lang="zh-CN" altLang="en-US" dirty="0"/>
              <a:t>与</a:t>
            </a:r>
            <a:r>
              <a:rPr lang="en-US" altLang="zh-CN" dirty="0"/>
              <a:t>4G</a:t>
            </a:r>
            <a:r>
              <a:rPr lang="zh-CN" altLang="en-US" dirty="0"/>
              <a:t>相比，不仅将进一步提升用户的网络体验，同时还将满足未来万物互联的应用需求。</a:t>
            </a:r>
            <a:endParaRPr lang="zh-CN" altLang="en-US" dirty="0"/>
          </a:p>
          <a:p>
            <a:pPr eaLnBrk="1" hangingPunct="1"/>
            <a:r>
              <a:rPr lang="zh-CN" altLang="en-US" dirty="0"/>
              <a:t>从用户体验看，</a:t>
            </a:r>
            <a:r>
              <a:rPr lang="en-US" altLang="zh-CN" dirty="0"/>
              <a:t>5G</a:t>
            </a:r>
            <a:r>
              <a:rPr lang="zh-CN" altLang="en-US" dirty="0"/>
              <a:t>具有更高的</a:t>
            </a:r>
            <a:r>
              <a:rPr lang="zh-CN" altLang="en-US" dirty="0">
                <a:solidFill>
                  <a:srgbClr val="FF0000"/>
                </a:solidFill>
              </a:rPr>
              <a:t>速率</a:t>
            </a:r>
            <a:r>
              <a:rPr lang="zh-CN" altLang="en-US" dirty="0"/>
              <a:t>、更宽的</a:t>
            </a:r>
            <a:r>
              <a:rPr lang="zh-CN" altLang="en-US" dirty="0">
                <a:solidFill>
                  <a:srgbClr val="FF0000"/>
                </a:solidFill>
              </a:rPr>
              <a:t>带宽</a:t>
            </a:r>
            <a:r>
              <a:rPr lang="zh-CN" altLang="en-US" dirty="0"/>
              <a:t>，</a:t>
            </a:r>
            <a:r>
              <a:rPr lang="en-US" altLang="zh-CN" dirty="0"/>
              <a:t>5G</a:t>
            </a:r>
            <a:r>
              <a:rPr lang="zh-CN" altLang="en-US" dirty="0"/>
              <a:t>网速将比</a:t>
            </a:r>
            <a:r>
              <a:rPr lang="en-US" altLang="zh-CN" dirty="0"/>
              <a:t>4G</a:t>
            </a:r>
            <a:r>
              <a:rPr lang="zh-CN" altLang="en-US" dirty="0"/>
              <a:t>提高</a:t>
            </a:r>
            <a:r>
              <a:rPr lang="en-US" altLang="zh-CN" dirty="0"/>
              <a:t>10</a:t>
            </a:r>
            <a:r>
              <a:rPr lang="zh-CN" altLang="en-US" dirty="0"/>
              <a:t>倍左右，只需要几秒即可下载一部高清电影，超高清视频；</a:t>
            </a:r>
            <a:endParaRPr lang="en-US" altLang="zh-CN" dirty="0"/>
          </a:p>
          <a:p>
            <a:pPr eaLnBrk="1" hangingPunct="1"/>
            <a:r>
              <a:rPr lang="zh-CN" altLang="en-US" dirty="0"/>
              <a:t>从行业应用看，</a:t>
            </a:r>
            <a:r>
              <a:rPr lang="en-US" altLang="zh-CN" dirty="0"/>
              <a:t>5G</a:t>
            </a:r>
            <a:r>
              <a:rPr lang="zh-CN" altLang="en-US" dirty="0"/>
              <a:t>具有更高的可靠性，更低的时延，能够满足</a:t>
            </a:r>
            <a:r>
              <a:rPr lang="zh-CN" altLang="en-US" dirty="0">
                <a:solidFill>
                  <a:srgbClr val="FF0000"/>
                </a:solidFill>
              </a:rPr>
              <a:t>智能制造、自动驾驶</a:t>
            </a:r>
            <a:r>
              <a:rPr lang="zh-CN" altLang="en-US" dirty="0"/>
              <a:t>等行业应用。</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noChangeArrowheads="1"/>
          </p:cNvSpPr>
          <p:nvPr>
            <p:ph type="title"/>
          </p:nvPr>
        </p:nvSpPr>
        <p:spPr/>
        <p:txBody>
          <a:bodyPr/>
          <a:lstStyle/>
          <a:p>
            <a:pPr eaLnBrk="1" hangingPunct="1"/>
            <a:r>
              <a:rPr lang="zh-CN" altLang="en-US"/>
              <a:t>移动应用开发概述</a:t>
            </a:r>
            <a:endParaRPr lang="zh-CN" altLang="en-US"/>
          </a:p>
        </p:txBody>
      </p:sp>
      <p:sp>
        <p:nvSpPr>
          <p:cNvPr id="20482" name="内容占位符 2"/>
          <p:cNvSpPr>
            <a:spLocks noGrp="1" noChangeArrowheads="1"/>
          </p:cNvSpPr>
          <p:nvPr>
            <p:ph idx="1"/>
          </p:nvPr>
        </p:nvSpPr>
        <p:spPr>
          <a:xfrm>
            <a:off x="827405" y="1550670"/>
            <a:ext cx="6985000" cy="4540250"/>
          </a:xfrm>
        </p:spPr>
        <p:txBody>
          <a:bodyPr>
            <a:normAutofit fontScale="85000"/>
          </a:bodyPr>
          <a:lstStyle/>
          <a:p>
            <a:pPr marL="0" indent="0" eaLnBrk="1" hangingPunct="1">
              <a:buFont typeface="Wingdings 3" panose="05040102010807070707" pitchFamily="18" charset="2"/>
              <a:buNone/>
            </a:pPr>
            <a:r>
              <a:rPr lang="zh-CN" altLang="en-US" dirty="0"/>
              <a:t>课程主要内容：</a:t>
            </a:r>
            <a:endParaRPr lang="en-US" altLang="zh-CN" dirty="0"/>
          </a:p>
          <a:p>
            <a:pPr marL="0" indent="0" eaLnBrk="1" hangingPunct="1">
              <a:buFont typeface="Wingdings 3" panose="05040102010807070707" pitchFamily="18" charset="2"/>
              <a:buNone/>
            </a:pPr>
            <a:r>
              <a:rPr lang="en-US" altLang="zh-CN" sz="4400" dirty="0"/>
              <a:t>Android</a:t>
            </a:r>
            <a:r>
              <a:rPr lang="zh-CN" altLang="en-US" sz="4400" dirty="0"/>
              <a:t>应用开发（使用</a:t>
            </a:r>
            <a:r>
              <a:rPr lang="en-US" altLang="zh-CN" sz="4400" dirty="0"/>
              <a:t>Java</a:t>
            </a:r>
            <a:r>
              <a:rPr lang="zh-CN" altLang="en-US" sz="4400" dirty="0"/>
              <a:t>语言）</a:t>
            </a:r>
            <a:endParaRPr lang="en-US" altLang="zh-CN" dirty="0"/>
          </a:p>
          <a:p>
            <a:pPr marL="0" indent="0" eaLnBrk="1" hangingPunct="1">
              <a:buFont typeface="Wingdings 3" panose="05040102010807070707" pitchFamily="18" charset="2"/>
              <a:buNone/>
            </a:pPr>
            <a:endParaRPr lang="en-US" altLang="zh-CN" sz="3300" dirty="0"/>
          </a:p>
          <a:p>
            <a:pPr marL="0" indent="0" eaLnBrk="1" hangingPunct="1">
              <a:buFont typeface="Wingdings 3" panose="05040102010807070707" pitchFamily="18" charset="2"/>
              <a:buNone/>
            </a:pPr>
            <a:r>
              <a:rPr lang="zh-CN" altLang="en-US" sz="3300" dirty="0"/>
              <a:t>课程主要目标：</a:t>
            </a:r>
            <a:endParaRPr lang="en-US" altLang="zh-CN" sz="3300" dirty="0"/>
          </a:p>
          <a:p>
            <a:pPr marL="0" indent="0" eaLnBrk="1" hangingPunct="1">
              <a:buFont typeface="Wingdings 3" panose="05040102010807070707" pitchFamily="18" charset="2"/>
              <a:buNone/>
            </a:pPr>
            <a:r>
              <a:rPr lang="zh-CN" altLang="en-US" sz="3300" dirty="0"/>
              <a:t>掌握</a:t>
            </a:r>
            <a:r>
              <a:rPr lang="en-US" altLang="zh-CN" sz="3300" dirty="0"/>
              <a:t>Android</a:t>
            </a:r>
            <a:r>
              <a:rPr lang="zh-CN" altLang="en-US" sz="3300" dirty="0"/>
              <a:t>原生开发</a:t>
            </a:r>
            <a:r>
              <a:rPr lang="zh-CN" altLang="en-US" sz="3300" dirty="0"/>
              <a:t>技术，能用原生</a:t>
            </a:r>
            <a:r>
              <a:rPr lang="zh-CN" altLang="en-US" sz="3300" dirty="0"/>
              <a:t>技术开发</a:t>
            </a:r>
            <a:r>
              <a:rPr lang="en-US" altLang="zh-CN" sz="3300" dirty="0"/>
              <a:t>Android</a:t>
            </a:r>
            <a:r>
              <a:rPr lang="zh-CN" altLang="en-US" sz="3300" dirty="0"/>
              <a:t>应用程序；</a:t>
            </a:r>
            <a:endParaRPr lang="en-US" altLang="zh-CN" sz="3300" dirty="0"/>
          </a:p>
          <a:p>
            <a:pPr marL="0" indent="0" eaLnBrk="1" hangingPunct="1">
              <a:buFont typeface="Wingdings 3" panose="05040102010807070707" pitchFamily="18" charset="2"/>
              <a:buNone/>
            </a:pPr>
            <a:r>
              <a:rPr lang="zh-CN" altLang="en-US" sz="3300" dirty="0"/>
              <a:t>了解多种移动应用开发技术（</a:t>
            </a:r>
            <a:r>
              <a:rPr lang="zh-CN" altLang="en-US" sz="3300" dirty="0">
                <a:sym typeface="+mn-ea"/>
              </a:rPr>
              <a:t>手机前端</a:t>
            </a:r>
            <a:r>
              <a:rPr lang="zh-CN" altLang="en-US" sz="3300" dirty="0"/>
              <a:t>）。</a:t>
            </a:r>
            <a:endParaRPr lang="en-US" altLang="zh-CN" sz="3300" dirty="0"/>
          </a:p>
          <a:p>
            <a:pPr marL="0" indent="0" eaLnBrk="1" hangingPunct="1">
              <a:buFont typeface="Wingdings 3" panose="05040102010807070707" pitchFamily="18" charset="2"/>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noChangeArrowheads="1"/>
          </p:cNvSpPr>
          <p:nvPr>
            <p:ph type="title"/>
          </p:nvPr>
        </p:nvSpPr>
        <p:spPr/>
        <p:txBody>
          <a:bodyPr/>
          <a:lstStyle/>
          <a:p>
            <a:pPr eaLnBrk="1" hangingPunct="1"/>
            <a:r>
              <a:rPr lang="en-US" altLang="zh-CN"/>
              <a:t>5G</a:t>
            </a:r>
            <a:r>
              <a:rPr lang="zh-CN" altLang="en-US"/>
              <a:t>时代到来</a:t>
            </a:r>
            <a:endParaRPr lang="zh-CN" altLang="en-US"/>
          </a:p>
        </p:txBody>
      </p:sp>
      <p:sp>
        <p:nvSpPr>
          <p:cNvPr id="38914" name="内容占位符 2"/>
          <p:cNvSpPr>
            <a:spLocks noGrp="1" noChangeArrowheads="1"/>
          </p:cNvSpPr>
          <p:nvPr>
            <p:ph idx="1"/>
          </p:nvPr>
        </p:nvSpPr>
        <p:spPr>
          <a:xfrm>
            <a:off x="1692275" y="1989138"/>
            <a:ext cx="6591300" cy="4356100"/>
          </a:xfrm>
        </p:spPr>
        <p:txBody>
          <a:bodyPr>
            <a:normAutofit lnSpcReduction="10000"/>
          </a:bodyPr>
          <a:lstStyle/>
          <a:p>
            <a:pPr eaLnBrk="1" hangingPunct="1"/>
            <a:r>
              <a:rPr lang="en-US" altLang="zh-CN" dirty="0"/>
              <a:t>2018</a:t>
            </a:r>
            <a:r>
              <a:rPr lang="zh-CN" altLang="en-US" dirty="0"/>
              <a:t>年</a:t>
            </a:r>
            <a:r>
              <a:rPr lang="en-US" altLang="zh-CN" dirty="0"/>
              <a:t>12</a:t>
            </a:r>
            <a:r>
              <a:rPr lang="zh-CN" altLang="en-US" dirty="0"/>
              <a:t>月</a:t>
            </a:r>
            <a:r>
              <a:rPr lang="en-US" altLang="zh-CN" dirty="0"/>
              <a:t>10</a:t>
            </a:r>
            <a:r>
              <a:rPr lang="zh-CN" altLang="en-US" dirty="0"/>
              <a:t>日，工信部正式对外公布，已向中国电信、中国移动、中国联通发放了</a:t>
            </a:r>
            <a:r>
              <a:rPr lang="en-US" altLang="zh-CN" dirty="0"/>
              <a:t>5G</a:t>
            </a:r>
            <a:r>
              <a:rPr lang="zh-CN" altLang="en-US" dirty="0"/>
              <a:t>系统中低频段试验频率使用许可。</a:t>
            </a:r>
            <a:endParaRPr lang="en-US" altLang="zh-CN" dirty="0"/>
          </a:p>
          <a:p>
            <a:pPr eaLnBrk="1" hangingPunct="1"/>
            <a:r>
              <a:rPr lang="en-US" altLang="zh-CN" dirty="0"/>
              <a:t>2018</a:t>
            </a:r>
            <a:r>
              <a:rPr lang="zh-CN" altLang="en-US" dirty="0"/>
              <a:t>年</a:t>
            </a:r>
            <a:r>
              <a:rPr lang="en-US" altLang="zh-CN" dirty="0"/>
              <a:t>12</a:t>
            </a:r>
            <a:r>
              <a:rPr lang="zh-CN" altLang="en-US" dirty="0"/>
              <a:t>月</a:t>
            </a:r>
            <a:r>
              <a:rPr lang="en-US" altLang="zh-CN" dirty="0"/>
              <a:t>18</a:t>
            </a:r>
            <a:r>
              <a:rPr lang="zh-CN" altLang="en-US" dirty="0"/>
              <a:t>日，</a:t>
            </a:r>
            <a:r>
              <a:rPr lang="en-US" altLang="zh-CN" dirty="0"/>
              <a:t>AT&amp;T</a:t>
            </a:r>
            <a:r>
              <a:rPr lang="zh-CN" altLang="en-US" dirty="0"/>
              <a:t>宣布，于</a:t>
            </a:r>
            <a:r>
              <a:rPr lang="en-US" altLang="zh-CN" dirty="0"/>
              <a:t>12</a:t>
            </a:r>
            <a:r>
              <a:rPr lang="zh-CN" altLang="en-US" dirty="0"/>
              <a:t>月</a:t>
            </a:r>
            <a:r>
              <a:rPr lang="en-US" altLang="zh-CN" dirty="0"/>
              <a:t>21</a:t>
            </a:r>
            <a:r>
              <a:rPr lang="zh-CN" altLang="en-US" dirty="0"/>
              <a:t>日在全美</a:t>
            </a:r>
            <a:r>
              <a:rPr lang="en-US" altLang="zh-CN" dirty="0"/>
              <a:t>12</a:t>
            </a:r>
            <a:r>
              <a:rPr lang="zh-CN" altLang="en-US" dirty="0"/>
              <a:t>个城市率先开放</a:t>
            </a:r>
            <a:r>
              <a:rPr lang="en-US" altLang="zh-CN" dirty="0"/>
              <a:t>5G</a:t>
            </a:r>
            <a:r>
              <a:rPr lang="zh-CN" altLang="en-US" dirty="0"/>
              <a:t>网络服务。</a:t>
            </a:r>
            <a:endParaRPr lang="en-US" altLang="zh-CN" dirty="0"/>
          </a:p>
          <a:p>
            <a:pPr eaLnBrk="1" hangingPunct="1"/>
            <a:r>
              <a:rPr lang="en-US" altLang="zh-CN" dirty="0">
                <a:solidFill>
                  <a:srgbClr val="FF0000"/>
                </a:solidFill>
              </a:rPr>
              <a:t>2020</a:t>
            </a:r>
            <a:r>
              <a:rPr lang="zh-CN" altLang="en-US" dirty="0">
                <a:solidFill>
                  <a:srgbClr val="FF0000"/>
                </a:solidFill>
              </a:rPr>
              <a:t>年，中国</a:t>
            </a:r>
            <a:r>
              <a:rPr lang="zh-CN" altLang="en-US" dirty="0">
                <a:solidFill>
                  <a:srgbClr val="FF0000"/>
                </a:solidFill>
                <a:sym typeface="+mn-ea"/>
              </a:rPr>
              <a:t>开始大规模建设</a:t>
            </a:r>
            <a:r>
              <a:rPr lang="en-US" altLang="zh-CN" dirty="0">
                <a:solidFill>
                  <a:srgbClr val="FF0000"/>
                </a:solidFill>
              </a:rPr>
              <a:t>5G</a:t>
            </a:r>
            <a:r>
              <a:rPr lang="zh-CN" altLang="en-US" dirty="0">
                <a:solidFill>
                  <a:srgbClr val="FF0000"/>
                </a:solidFill>
              </a:rPr>
              <a:t>网络</a:t>
            </a:r>
            <a:r>
              <a:rPr lang="zh-CN" altLang="en-US" dirty="0"/>
              <a:t>，</a:t>
            </a:r>
            <a:r>
              <a:rPr lang="en-US" altLang="zh-CN" dirty="0"/>
              <a:t>5G</a:t>
            </a:r>
            <a:r>
              <a:rPr lang="zh-CN" altLang="en-US" dirty="0"/>
              <a:t>手机等硬件</a:t>
            </a:r>
            <a:r>
              <a:rPr lang="zh-CN" altLang="en-US" dirty="0"/>
              <a:t>快速普及。</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p:cNvSpPr>
            <a:spLocks noGrp="1" noChangeArrowheads="1"/>
          </p:cNvSpPr>
          <p:nvPr>
            <p:ph type="title"/>
          </p:nvPr>
        </p:nvSpPr>
        <p:spPr/>
        <p:txBody>
          <a:bodyPr/>
          <a:lstStyle/>
          <a:p>
            <a:pPr eaLnBrk="1" hangingPunct="1"/>
            <a:r>
              <a:rPr lang="en-US" altLang="zh-CN" dirty="0"/>
              <a:t>5G</a:t>
            </a:r>
            <a:r>
              <a:rPr lang="zh-CN" altLang="en-US" dirty="0"/>
              <a:t>时代到来</a:t>
            </a:r>
            <a:endParaRPr lang="zh-CN" altLang="en-US" dirty="0"/>
          </a:p>
        </p:txBody>
      </p:sp>
      <p:sp>
        <p:nvSpPr>
          <p:cNvPr id="39938" name="内容占位符 2"/>
          <p:cNvSpPr>
            <a:spLocks noGrp="1" noChangeArrowheads="1"/>
          </p:cNvSpPr>
          <p:nvPr>
            <p:ph idx="1"/>
          </p:nvPr>
        </p:nvSpPr>
        <p:spPr>
          <a:xfrm>
            <a:off x="1476375" y="1541463"/>
            <a:ext cx="6591300" cy="2824162"/>
          </a:xfrm>
        </p:spPr>
        <p:txBody>
          <a:bodyPr>
            <a:normAutofit/>
          </a:bodyPr>
          <a:lstStyle/>
          <a:p>
            <a:pPr eaLnBrk="1" hangingPunct="1"/>
            <a:r>
              <a:rPr lang="zh-CN" altLang="en-US" dirty="0"/>
              <a:t>华为、苹果、</a:t>
            </a:r>
            <a:r>
              <a:rPr lang="en-US" altLang="zh-CN" dirty="0"/>
              <a:t>OPPO</a:t>
            </a:r>
            <a:r>
              <a:rPr lang="zh-CN" altLang="en-US" dirty="0"/>
              <a:t>、小米等手机全部支持</a:t>
            </a:r>
            <a:r>
              <a:rPr lang="en-US" altLang="zh-CN" dirty="0">
                <a:solidFill>
                  <a:srgbClr val="FF0000"/>
                </a:solidFill>
              </a:rPr>
              <a:t>5G</a:t>
            </a:r>
            <a:r>
              <a:rPr lang="zh-CN" altLang="en-US" dirty="0">
                <a:solidFill>
                  <a:srgbClr val="FF0000"/>
                </a:solidFill>
              </a:rPr>
              <a:t>技术</a:t>
            </a:r>
            <a:r>
              <a:rPr lang="zh-CN" altLang="en-US" dirty="0"/>
              <a:t>。</a:t>
            </a:r>
            <a:endParaRPr lang="en-US" altLang="zh-CN" dirty="0"/>
          </a:p>
          <a:p>
            <a:pPr eaLnBrk="1" hangingPunct="1"/>
            <a:r>
              <a:rPr lang="zh-CN" altLang="en-US" dirty="0"/>
              <a:t>目前</a:t>
            </a:r>
            <a:r>
              <a:rPr lang="en-US" altLang="zh-CN" dirty="0"/>
              <a:t>5G</a:t>
            </a:r>
            <a:r>
              <a:rPr lang="zh-CN" altLang="en-US" dirty="0"/>
              <a:t>手机大量出货，开启新一轮换机潮。</a:t>
            </a:r>
            <a:endParaRPr lang="zh-CN" altLang="en-US" sz="3200" dirty="0"/>
          </a:p>
          <a:p>
            <a:pPr eaLnBrk="1" hangingPunct="1"/>
            <a:endParaRPr lang="zh-CN" altLang="en-US" dirty="0"/>
          </a:p>
        </p:txBody>
      </p:sp>
      <p:pic>
        <p:nvPicPr>
          <p:cNvPr id="39939" name="图片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39201" y="3534673"/>
            <a:ext cx="4535815"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图片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89" y="3573017"/>
            <a:ext cx="4063087" cy="2448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noChangeArrowheads="1"/>
          </p:cNvSpPr>
          <p:nvPr>
            <p:ph type="title"/>
          </p:nvPr>
        </p:nvSpPr>
        <p:spPr/>
        <p:txBody>
          <a:bodyPr/>
          <a:lstStyle/>
          <a:p>
            <a:pPr eaLnBrk="1" hangingPunct="1"/>
            <a:r>
              <a:rPr lang="en-US" altLang="zh-CN"/>
              <a:t>1.2.1 </a:t>
            </a:r>
            <a:r>
              <a:rPr lang="zh-CN" altLang="en-US"/>
              <a:t>回顾智能手机的发展</a:t>
            </a:r>
            <a:endParaRPr lang="zh-CN" altLang="en-US"/>
          </a:p>
        </p:txBody>
      </p:sp>
      <p:sp>
        <p:nvSpPr>
          <p:cNvPr id="3" name="内容占位符 2"/>
          <p:cNvSpPr>
            <a:spLocks noGrp="1"/>
          </p:cNvSpPr>
          <p:nvPr>
            <p:ph idx="1"/>
          </p:nvPr>
        </p:nvSpPr>
        <p:spPr>
          <a:xfrm>
            <a:off x="323215" y="1412875"/>
            <a:ext cx="8636635" cy="5183505"/>
          </a:xfrm>
        </p:spPr>
        <p:txBody>
          <a:bodyPr>
            <a:normAutofit fontScale="82500"/>
          </a:bodyPr>
          <a:lstStyle/>
          <a:p>
            <a:pPr eaLnBrk="1" hangingPunct="1">
              <a:lnSpc>
                <a:spcPct val="80000"/>
              </a:lnSpc>
            </a:pPr>
            <a:r>
              <a:rPr lang="zh-CN" altLang="en-US" sz="2400" dirty="0">
                <a:solidFill>
                  <a:srgbClr val="FF0000"/>
                </a:solidFill>
              </a:rPr>
              <a:t>硬件设备的提升</a:t>
            </a:r>
            <a:endParaRPr lang="en-US" altLang="zh-CN" sz="2400" dirty="0">
              <a:solidFill>
                <a:srgbClr val="FF0000"/>
              </a:solidFill>
              <a:ea typeface="宋体" panose="02010600030101010101" pitchFamily="2" charset="-122"/>
            </a:endParaRPr>
          </a:p>
          <a:p>
            <a:pPr eaLnBrk="1" hangingPunct="1">
              <a:lnSpc>
                <a:spcPct val="90000"/>
              </a:lnSpc>
              <a:buFont typeface="Wingdings 3" panose="05040102010807070707" pitchFamily="18" charset="2"/>
              <a:buNone/>
            </a:pPr>
            <a:r>
              <a:rPr lang="zh-CN" altLang="en-US" sz="2400" dirty="0"/>
              <a:t>手机经过十多年的发展，其硬件设备相比以前已经发生翻天覆地的变化。</a:t>
            </a:r>
            <a:endParaRPr lang="en-US" altLang="zh-CN" sz="2400" dirty="0">
              <a:ea typeface="宋体" panose="02010600030101010101" pitchFamily="2" charset="-122"/>
            </a:endParaRPr>
          </a:p>
          <a:p>
            <a:pPr eaLnBrk="1" hangingPunct="1">
              <a:lnSpc>
                <a:spcPct val="80000"/>
              </a:lnSpc>
            </a:pPr>
            <a:endParaRPr lang="en-US" altLang="zh-CN" sz="2400" dirty="0">
              <a:ea typeface="宋体" panose="02010600030101010101" pitchFamily="2" charset="-122"/>
            </a:endParaRPr>
          </a:p>
          <a:p>
            <a:pPr eaLnBrk="1" hangingPunct="1">
              <a:lnSpc>
                <a:spcPct val="80000"/>
              </a:lnSpc>
            </a:pPr>
            <a:r>
              <a:rPr lang="zh-CN" altLang="en-US" sz="2400" dirty="0">
                <a:solidFill>
                  <a:srgbClr val="FF0000"/>
                </a:solidFill>
              </a:rPr>
              <a:t>系统的开放性</a:t>
            </a:r>
            <a:endParaRPr lang="en-US" altLang="zh-CN" sz="2400" dirty="0">
              <a:solidFill>
                <a:srgbClr val="FF0000"/>
              </a:solidFill>
              <a:ea typeface="宋体" panose="02010600030101010101" pitchFamily="2" charset="-122"/>
            </a:endParaRPr>
          </a:p>
          <a:p>
            <a:pPr eaLnBrk="1" hangingPunct="1">
              <a:lnSpc>
                <a:spcPct val="90000"/>
              </a:lnSpc>
              <a:buFont typeface="Wingdings 3" panose="05040102010807070707" pitchFamily="18" charset="2"/>
              <a:buNone/>
            </a:pPr>
            <a:r>
              <a:rPr lang="en-US" altLang="zh-CN" sz="2400" dirty="0">
                <a:ea typeface="宋体" panose="02010600030101010101" pitchFamily="2" charset="-122"/>
              </a:rPr>
              <a:t>Android </a:t>
            </a:r>
            <a:r>
              <a:rPr lang="zh-CN" altLang="en-US" sz="2400" dirty="0"/>
              <a:t>系统以免费开源的方式打破了手机操作系统的封闭性，让各家手机制造商可以利用 </a:t>
            </a:r>
            <a:r>
              <a:rPr lang="en-US" altLang="zh-CN" sz="2400" dirty="0">
                <a:ea typeface="宋体" panose="02010600030101010101" pitchFamily="2" charset="-122"/>
              </a:rPr>
              <a:t>Android </a:t>
            </a:r>
            <a:r>
              <a:rPr lang="zh-CN" altLang="en-US" sz="2400" dirty="0"/>
              <a:t>平台制造出用户体验更好、功能更强大的手机。</a:t>
            </a:r>
            <a:endParaRPr lang="zh-CN" altLang="en-US" sz="2400" dirty="0"/>
          </a:p>
          <a:p>
            <a:pPr eaLnBrk="1" hangingPunct="1">
              <a:lnSpc>
                <a:spcPct val="90000"/>
              </a:lnSpc>
              <a:buFont typeface="Wingdings 3" panose="05040102010807070707" pitchFamily="18" charset="2"/>
              <a:buNone/>
            </a:pPr>
            <a:endParaRPr lang="en-US" altLang="zh-CN" sz="2400" dirty="0">
              <a:ea typeface="宋体" panose="02010600030101010101" pitchFamily="2" charset="-122"/>
            </a:endParaRPr>
          </a:p>
          <a:p>
            <a:pPr eaLnBrk="1" hangingPunct="1">
              <a:lnSpc>
                <a:spcPct val="90000"/>
              </a:lnSpc>
              <a:buFont typeface="Wingdings 3" panose="05040102010807070707" pitchFamily="18" charset="2"/>
              <a:buNone/>
            </a:pPr>
            <a:r>
              <a:rPr lang="zh-CN" altLang="en-US" sz="2400" dirty="0"/>
              <a:t> </a:t>
            </a:r>
            <a:r>
              <a:rPr lang="en-US" altLang="zh-CN" sz="2400" dirty="0">
                <a:ea typeface="宋体" panose="02010600030101010101" pitchFamily="2" charset="-122"/>
              </a:rPr>
              <a:t>iOS </a:t>
            </a:r>
            <a:r>
              <a:rPr lang="zh-CN" altLang="en-US" sz="2400" dirty="0"/>
              <a:t>系统没有像 </a:t>
            </a:r>
            <a:r>
              <a:rPr lang="en-US" altLang="zh-CN" sz="2400" dirty="0">
                <a:ea typeface="宋体" panose="02010600030101010101" pitchFamily="2" charset="-122"/>
              </a:rPr>
              <a:t>Android </a:t>
            </a:r>
            <a:r>
              <a:rPr lang="zh-CN" altLang="en-US" sz="2400" dirty="0"/>
              <a:t>系统那样开 放源代码，但是 </a:t>
            </a:r>
            <a:r>
              <a:rPr lang="en-US" altLang="zh-CN" sz="2400" dirty="0">
                <a:ea typeface="宋体" panose="02010600030101010101" pitchFamily="2" charset="-122"/>
              </a:rPr>
              <a:t>iOS </a:t>
            </a:r>
            <a:r>
              <a:rPr lang="zh-CN" altLang="en-US" sz="2400" dirty="0"/>
              <a:t>和 </a:t>
            </a:r>
            <a:r>
              <a:rPr lang="en-US" altLang="zh-CN" sz="2400" dirty="0">
                <a:ea typeface="宋体" panose="02010600030101010101" pitchFamily="2" charset="-122"/>
              </a:rPr>
              <a:t>Android </a:t>
            </a:r>
            <a:r>
              <a:rPr lang="zh-CN" altLang="en-US" sz="2400" dirty="0"/>
              <a:t>系统都提供了非常丰富的 </a:t>
            </a:r>
            <a:r>
              <a:rPr lang="en-US" altLang="zh-CN" sz="2400" dirty="0">
                <a:ea typeface="宋体" panose="02010600030101010101" pitchFamily="2" charset="-122"/>
              </a:rPr>
              <a:t>API </a:t>
            </a:r>
            <a:r>
              <a:rPr lang="zh-CN" altLang="en-US" sz="2400" dirty="0"/>
              <a:t>接口和文档，开发者可以通过其提供 的 </a:t>
            </a:r>
            <a:r>
              <a:rPr lang="en-US" altLang="zh-CN" sz="2400" dirty="0">
                <a:ea typeface="宋体" panose="02010600030101010101" pitchFamily="2" charset="-122"/>
              </a:rPr>
              <a:t>API </a:t>
            </a:r>
            <a:r>
              <a:rPr lang="zh-CN" altLang="en-US" sz="2400" dirty="0"/>
              <a:t>接口开发出极具创意的应用程序。</a:t>
            </a:r>
            <a:endParaRPr lang="zh-CN" altLang="en-US" sz="2400" dirty="0"/>
          </a:p>
          <a:p>
            <a:pPr eaLnBrk="1" hangingPunct="1">
              <a:lnSpc>
                <a:spcPct val="90000"/>
              </a:lnSpc>
              <a:buFont typeface="Wingdings 3" panose="05040102010807070707" pitchFamily="18" charset="2"/>
              <a:buNone/>
            </a:pPr>
            <a:endParaRPr lang="zh-CN" altLang="en-US" sz="2400" dirty="0"/>
          </a:p>
          <a:p>
            <a:pPr eaLnBrk="1" hangingPunct="1">
              <a:lnSpc>
                <a:spcPct val="90000"/>
              </a:lnSpc>
              <a:buFont typeface="Wingdings 3" panose="05040102010807070707" pitchFamily="18" charset="2"/>
              <a:buNone/>
            </a:pPr>
            <a:r>
              <a:rPr lang="zh-CN" altLang="en-US" sz="2400" dirty="0"/>
              <a:t>华为鸿蒙系统（HUAWEI Harmony OS），由华为公司在2019年8月9日正式发布，是开源的系统，对于打破国外垄断，发展国内信息产业具有重大</a:t>
            </a:r>
            <a:r>
              <a:rPr lang="zh-CN" altLang="en-US" sz="2400" dirty="0"/>
              <a:t>意义。</a:t>
            </a:r>
            <a:endParaRPr lang="zh-CN" altLang="en-US" sz="2400" dirty="0"/>
          </a:p>
          <a:p>
            <a:pPr eaLnBrk="1" hangingPunct="1">
              <a:lnSpc>
                <a:spcPct val="80000"/>
              </a:lnSpc>
            </a:pPr>
            <a:endParaRPr lang="zh-CN" altLang="en-US" sz="13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noChangeArrowheads="1"/>
          </p:cNvSpPr>
          <p:nvPr>
            <p:ph type="title"/>
          </p:nvPr>
        </p:nvSpPr>
        <p:spPr/>
        <p:txBody>
          <a:bodyPr/>
          <a:lstStyle/>
          <a:p>
            <a:pPr eaLnBrk="1" hangingPunct="1"/>
            <a:r>
              <a:rPr lang="en-US" altLang="zh-CN"/>
              <a:t>1.2.1</a:t>
            </a:r>
            <a:r>
              <a:rPr lang="zh-CN" altLang="en-US"/>
              <a:t>回顾智能手机的发展</a:t>
            </a:r>
            <a:endParaRPr lang="zh-CN" altLang="en-US"/>
          </a:p>
        </p:txBody>
      </p:sp>
      <p:sp>
        <p:nvSpPr>
          <p:cNvPr id="3" name="内容占位符 2"/>
          <p:cNvSpPr>
            <a:spLocks noGrp="1"/>
          </p:cNvSpPr>
          <p:nvPr>
            <p:ph idx="1"/>
          </p:nvPr>
        </p:nvSpPr>
        <p:spPr/>
        <p:txBody>
          <a:bodyPr>
            <a:normAutofit/>
          </a:bodyPr>
          <a:lstStyle/>
          <a:p>
            <a:pPr eaLnBrk="1" hangingPunct="1">
              <a:lnSpc>
                <a:spcPct val="80000"/>
              </a:lnSpc>
            </a:pPr>
            <a:r>
              <a:rPr lang="zh-CN" altLang="en-US" sz="2200">
                <a:solidFill>
                  <a:srgbClr val="FF0000"/>
                </a:solidFill>
              </a:rPr>
              <a:t>更好的用户体验</a:t>
            </a:r>
            <a:endParaRPr lang="en-US" altLang="zh-CN" sz="2200">
              <a:solidFill>
                <a:srgbClr val="FF0000"/>
              </a:solidFill>
              <a:ea typeface="宋体" panose="02010600030101010101" pitchFamily="2" charset="-122"/>
            </a:endParaRPr>
          </a:p>
          <a:p>
            <a:pPr eaLnBrk="1" hangingPunct="1">
              <a:lnSpc>
                <a:spcPct val="90000"/>
              </a:lnSpc>
              <a:buFont typeface="Wingdings 3" panose="05040102010807070707" pitchFamily="18" charset="2"/>
              <a:buNone/>
            </a:pPr>
            <a:r>
              <a:rPr lang="zh-CN" altLang="en-US" sz="2000"/>
              <a:t>采用 </a:t>
            </a:r>
            <a:r>
              <a:rPr lang="en-US" altLang="zh-CN" sz="2000">
                <a:ea typeface="宋体" panose="02010600030101010101" pitchFamily="2" charset="-122"/>
              </a:rPr>
              <a:t>Android </a:t>
            </a:r>
            <a:r>
              <a:rPr lang="zh-CN" altLang="en-US" sz="2000"/>
              <a:t>或 </a:t>
            </a:r>
            <a:r>
              <a:rPr lang="en-US" altLang="zh-CN" sz="2000">
                <a:ea typeface="宋体" panose="02010600030101010101" pitchFamily="2" charset="-122"/>
              </a:rPr>
              <a:t>iOS </a:t>
            </a:r>
            <a:r>
              <a:rPr lang="zh-CN" altLang="en-US" sz="2000"/>
              <a:t>系统的智能手机能够使用许多丰富的软件、游戏开发接口以及可定制的用户界面，这使得用户可以使用体验更好、 界面更精美的各种手机应用。 </a:t>
            </a:r>
            <a:endParaRPr lang="en-US" altLang="zh-CN" sz="2000">
              <a:ea typeface="宋体" panose="02010600030101010101" pitchFamily="2" charset="-122"/>
            </a:endParaRPr>
          </a:p>
          <a:p>
            <a:pPr eaLnBrk="1" hangingPunct="1">
              <a:lnSpc>
                <a:spcPct val="80000"/>
              </a:lnSpc>
              <a:buFont typeface="Wingdings 3" panose="05040102010807070707" pitchFamily="18" charset="2"/>
              <a:buNone/>
            </a:pPr>
            <a:endParaRPr lang="en-US" altLang="zh-CN" sz="2000">
              <a:ea typeface="宋体" panose="02010600030101010101" pitchFamily="2" charset="-122"/>
            </a:endParaRPr>
          </a:p>
          <a:p>
            <a:pPr eaLnBrk="1" hangingPunct="1">
              <a:lnSpc>
                <a:spcPct val="80000"/>
              </a:lnSpc>
            </a:pPr>
            <a:r>
              <a:rPr lang="zh-CN" altLang="en-US" sz="2200">
                <a:solidFill>
                  <a:srgbClr val="FF0000"/>
                </a:solidFill>
              </a:rPr>
              <a:t>丰富的应用程序 </a:t>
            </a:r>
            <a:endParaRPr lang="en-US" altLang="zh-CN" sz="2200">
              <a:solidFill>
                <a:srgbClr val="FF0000"/>
              </a:solidFill>
              <a:ea typeface="宋体" panose="02010600030101010101" pitchFamily="2" charset="-122"/>
            </a:endParaRPr>
          </a:p>
          <a:p>
            <a:pPr eaLnBrk="1" hangingPunct="1">
              <a:lnSpc>
                <a:spcPct val="90000"/>
              </a:lnSpc>
              <a:buFont typeface="Wingdings 3" panose="05040102010807070707" pitchFamily="18" charset="2"/>
              <a:buNone/>
            </a:pPr>
            <a:r>
              <a:rPr lang="zh-CN" altLang="en-US" sz="2100"/>
              <a:t>人们对手机应用软件的需求越来越多，手机移动操作系 统厂商都不约而同地建立手机设备</a:t>
            </a:r>
            <a:r>
              <a:rPr lang="zh-CN" altLang="en-US" sz="2100">
                <a:solidFill>
                  <a:srgbClr val="FF0000"/>
                </a:solidFill>
              </a:rPr>
              <a:t>应用软件商店（</a:t>
            </a:r>
            <a:r>
              <a:rPr lang="zh-CN" altLang="en-US" sz="2100">
                <a:solidFill>
                  <a:srgbClr val="FF0000"/>
                </a:solidFill>
              </a:rPr>
              <a:t>市场）</a:t>
            </a:r>
            <a:r>
              <a:rPr lang="zh-CN" altLang="en-US" sz="2100"/>
              <a:t>，例如 </a:t>
            </a:r>
            <a:r>
              <a:rPr lang="en-US" altLang="zh-CN" sz="2100">
                <a:ea typeface="宋体" panose="02010600030101010101" pitchFamily="2" charset="-122"/>
              </a:rPr>
              <a:t>Apple </a:t>
            </a:r>
            <a:r>
              <a:rPr lang="zh-CN" altLang="en-US" sz="2100"/>
              <a:t>的 </a:t>
            </a:r>
            <a:r>
              <a:rPr lang="en-US" altLang="zh-CN" sz="2100">
                <a:ea typeface="宋体" panose="02010600030101010101" pitchFamily="2" charset="-122"/>
              </a:rPr>
              <a:t>APPStore</a:t>
            </a:r>
            <a:r>
              <a:rPr lang="zh-CN" altLang="en-US" sz="2100"/>
              <a:t>、</a:t>
            </a:r>
            <a:r>
              <a:rPr lang="en-US" altLang="zh-CN" sz="2100">
                <a:ea typeface="宋体" panose="02010600030101010101" pitchFamily="2" charset="-122"/>
              </a:rPr>
              <a:t>Google </a:t>
            </a:r>
            <a:r>
              <a:rPr lang="zh-CN" altLang="en-US" sz="2100"/>
              <a:t>的 </a:t>
            </a:r>
            <a:r>
              <a:rPr lang="en-US" altLang="zh-CN" sz="2100">
                <a:ea typeface="宋体" panose="02010600030101010101" pitchFamily="2" charset="-122"/>
              </a:rPr>
              <a:t>Android Market </a:t>
            </a:r>
            <a:r>
              <a:rPr lang="zh-CN" altLang="en-US" sz="2100"/>
              <a:t>等，给智能移动设备的终端用户带来巨量的应用软件。</a:t>
            </a:r>
            <a:endParaRPr lang="zh-CN"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noChangeArrowheads="1"/>
          </p:cNvSpPr>
          <p:nvPr>
            <p:ph type="title"/>
          </p:nvPr>
        </p:nvSpPr>
        <p:spPr/>
        <p:txBody>
          <a:bodyPr/>
          <a:lstStyle/>
          <a:p>
            <a:pPr eaLnBrk="1" hangingPunct="1"/>
            <a:r>
              <a:rPr lang="en-US" altLang="zh-CN"/>
              <a:t>1.2.2 </a:t>
            </a:r>
            <a:r>
              <a:rPr lang="zh-CN" altLang="en-US"/>
              <a:t>智能手机系统</a:t>
            </a:r>
            <a:endParaRPr lang="zh-CN" altLang="en-US"/>
          </a:p>
        </p:txBody>
      </p:sp>
      <p:sp>
        <p:nvSpPr>
          <p:cNvPr id="3" name="内容占位符 2"/>
          <p:cNvSpPr>
            <a:spLocks noGrp="1"/>
          </p:cNvSpPr>
          <p:nvPr>
            <p:ph idx="1"/>
          </p:nvPr>
        </p:nvSpPr>
        <p:spPr>
          <a:xfrm>
            <a:off x="1679575" y="1989138"/>
            <a:ext cx="6591300" cy="3776662"/>
          </a:xfrm>
        </p:spPr>
        <p:txBody>
          <a:bodyPr>
            <a:normAutofit fontScale="92500" lnSpcReduction="20000"/>
          </a:bodyPr>
          <a:lstStyle/>
          <a:p>
            <a:pPr eaLnBrk="1" hangingPunct="1"/>
            <a:r>
              <a:rPr lang="en-US" altLang="zh-CN" dirty="0">
                <a:ea typeface="宋体" panose="02010600030101010101" pitchFamily="2" charset="-122"/>
              </a:rPr>
              <a:t>1</a:t>
            </a:r>
            <a:r>
              <a:rPr lang="zh-CN" altLang="en-US" dirty="0"/>
              <a:t>．</a:t>
            </a:r>
            <a:r>
              <a:rPr lang="en-US" altLang="zh-CN" dirty="0">
                <a:solidFill>
                  <a:srgbClr val="FF0000"/>
                </a:solidFill>
                <a:ea typeface="宋体" panose="02010600030101010101" pitchFamily="2" charset="-122"/>
              </a:rPr>
              <a:t>Android( </a:t>
            </a:r>
            <a:r>
              <a:rPr lang="zh-CN" altLang="en-US" dirty="0">
                <a:solidFill>
                  <a:srgbClr val="FF0000"/>
                </a:solidFill>
              </a:rPr>
              <a:t>安卓 </a:t>
            </a:r>
            <a:r>
              <a:rPr lang="en-US" altLang="zh-CN" dirty="0">
                <a:solidFill>
                  <a:srgbClr val="FF0000"/>
                </a:solidFill>
                <a:ea typeface="宋体" panose="02010600030101010101" pitchFamily="2" charset="-122"/>
              </a:rPr>
              <a:t>) </a:t>
            </a:r>
            <a:r>
              <a:rPr lang="zh-CN" altLang="en-US" dirty="0">
                <a:solidFill>
                  <a:srgbClr val="FF0000"/>
                </a:solidFill>
              </a:rPr>
              <a:t>系统</a:t>
            </a:r>
            <a:endParaRPr lang="en-US" altLang="zh-CN" dirty="0">
              <a:solidFill>
                <a:srgbClr val="FF0000"/>
              </a:solidFill>
              <a:ea typeface="宋体" panose="02010600030101010101" pitchFamily="2" charset="-122"/>
            </a:endParaRPr>
          </a:p>
          <a:p>
            <a:pPr eaLnBrk="1" hangingPunct="1"/>
            <a:endParaRPr lang="en-US" altLang="zh-CN" dirty="0">
              <a:ea typeface="宋体" panose="02010600030101010101" pitchFamily="2" charset="-122"/>
            </a:endParaRPr>
          </a:p>
          <a:p>
            <a:pPr eaLnBrk="1" hangingPunct="1">
              <a:buFont typeface="Wingdings 3" panose="05040102010807070707" pitchFamily="18" charset="2"/>
              <a:buNone/>
            </a:pPr>
            <a:r>
              <a:rPr lang="en-US" altLang="zh-CN" dirty="0">
                <a:ea typeface="宋体" panose="02010600030101010101" pitchFamily="2" charset="-122"/>
              </a:rPr>
              <a:t>Android </a:t>
            </a:r>
            <a:r>
              <a:rPr lang="zh-CN" altLang="en-US" dirty="0"/>
              <a:t>操作系统最初由 </a:t>
            </a:r>
            <a:r>
              <a:rPr lang="en-US" altLang="zh-CN" dirty="0" err="1">
                <a:ea typeface="宋体" panose="02010600030101010101" pitchFamily="2" charset="-122"/>
              </a:rPr>
              <a:t>AndyRubin</a:t>
            </a:r>
            <a:r>
              <a:rPr lang="en-US" altLang="zh-CN" dirty="0">
                <a:ea typeface="宋体" panose="02010600030101010101" pitchFamily="2" charset="-122"/>
              </a:rPr>
              <a:t> </a:t>
            </a:r>
            <a:r>
              <a:rPr lang="zh-CN" altLang="en-US" dirty="0"/>
              <a:t>开发，主要支持手机。</a:t>
            </a:r>
            <a:r>
              <a:rPr lang="en-US" altLang="zh-CN" dirty="0">
                <a:ea typeface="宋体" panose="02010600030101010101" pitchFamily="2" charset="-122"/>
              </a:rPr>
              <a:t>2005 </a:t>
            </a:r>
            <a:r>
              <a:rPr lang="zh-CN" altLang="en-US" dirty="0"/>
              <a:t>年 </a:t>
            </a:r>
            <a:r>
              <a:rPr lang="en-US" altLang="zh-CN" dirty="0">
                <a:ea typeface="宋体" panose="02010600030101010101" pitchFamily="2" charset="-122"/>
              </a:rPr>
              <a:t>8 </a:t>
            </a:r>
            <a:r>
              <a:rPr lang="zh-CN" altLang="en-US" dirty="0"/>
              <a:t>月由 </a:t>
            </a:r>
            <a:r>
              <a:rPr lang="en-US" altLang="zh-CN" dirty="0">
                <a:solidFill>
                  <a:srgbClr val="FF0000"/>
                </a:solidFill>
                <a:ea typeface="宋体" panose="02010600030101010101" pitchFamily="2" charset="-122"/>
              </a:rPr>
              <a:t>Google </a:t>
            </a:r>
            <a:r>
              <a:rPr lang="zh-CN" altLang="en-US" dirty="0"/>
              <a:t>收购注资。 </a:t>
            </a:r>
            <a:r>
              <a:rPr lang="en-US" altLang="zh-CN" dirty="0">
                <a:ea typeface="宋体" panose="02010600030101010101" pitchFamily="2" charset="-122"/>
              </a:rPr>
              <a:t>2007 </a:t>
            </a:r>
            <a:r>
              <a:rPr lang="zh-CN" altLang="en-US" dirty="0"/>
              <a:t>年 </a:t>
            </a:r>
            <a:r>
              <a:rPr lang="en-US" altLang="zh-CN" dirty="0">
                <a:ea typeface="宋体" panose="02010600030101010101" pitchFamily="2" charset="-122"/>
              </a:rPr>
              <a:t>11 </a:t>
            </a:r>
            <a:r>
              <a:rPr lang="zh-CN" altLang="en-US" dirty="0"/>
              <a:t>月，</a:t>
            </a:r>
            <a:r>
              <a:rPr lang="en-US" altLang="zh-CN" dirty="0">
                <a:ea typeface="宋体" panose="02010600030101010101" pitchFamily="2" charset="-122"/>
              </a:rPr>
              <a:t>Google </a:t>
            </a:r>
            <a:r>
              <a:rPr lang="zh-CN" altLang="en-US" dirty="0"/>
              <a:t>与 </a:t>
            </a:r>
            <a:r>
              <a:rPr lang="en-US" altLang="zh-CN" dirty="0">
                <a:ea typeface="宋体" panose="02010600030101010101" pitchFamily="2" charset="-122"/>
              </a:rPr>
              <a:t>84 </a:t>
            </a:r>
            <a:r>
              <a:rPr lang="zh-CN" altLang="en-US" dirty="0"/>
              <a:t>家硬件制造商、软件开发商及电信营运商组建开放手机联盟共同研发 改良 </a:t>
            </a:r>
            <a:r>
              <a:rPr lang="en-US" altLang="zh-CN" dirty="0">
                <a:ea typeface="宋体" panose="02010600030101010101" pitchFamily="2" charset="-122"/>
              </a:rPr>
              <a:t>Android </a:t>
            </a:r>
            <a:r>
              <a:rPr lang="zh-CN" altLang="en-US" dirty="0"/>
              <a:t>系统，其后于 </a:t>
            </a:r>
            <a:r>
              <a:rPr lang="en-US" altLang="zh-CN" dirty="0">
                <a:ea typeface="宋体" panose="02010600030101010101" pitchFamily="2" charset="-122"/>
              </a:rPr>
              <a:t>2008 </a:t>
            </a:r>
            <a:r>
              <a:rPr lang="zh-CN" altLang="en-US" dirty="0"/>
              <a:t>年 </a:t>
            </a:r>
            <a:r>
              <a:rPr lang="en-US" altLang="zh-CN" dirty="0">
                <a:ea typeface="宋体" panose="02010600030101010101" pitchFamily="2" charset="-122"/>
              </a:rPr>
              <a:t>10 </a:t>
            </a:r>
            <a:r>
              <a:rPr lang="zh-CN" altLang="en-US" dirty="0"/>
              <a:t>月发布了</a:t>
            </a:r>
            <a:r>
              <a:rPr lang="zh-CN" altLang="en-US" dirty="0">
                <a:solidFill>
                  <a:srgbClr val="FF0000"/>
                </a:solidFill>
              </a:rPr>
              <a:t>第一部 </a:t>
            </a:r>
            <a:r>
              <a:rPr lang="en-US" altLang="zh-CN" dirty="0">
                <a:ea typeface="宋体" panose="02010600030101010101" pitchFamily="2" charset="-122"/>
              </a:rPr>
              <a:t>Android </a:t>
            </a:r>
            <a:r>
              <a:rPr lang="zh-CN" altLang="en-US" dirty="0"/>
              <a:t>智能手机。 </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noChangeArrowheads="1"/>
          </p:cNvSpPr>
          <p:nvPr>
            <p:ph type="title"/>
          </p:nvPr>
        </p:nvSpPr>
        <p:spPr/>
        <p:txBody>
          <a:bodyPr/>
          <a:lstStyle/>
          <a:p>
            <a:pPr eaLnBrk="1" hangingPunct="1"/>
            <a:r>
              <a:rPr lang="en-US" altLang="zh-CN"/>
              <a:t>1.2.2 </a:t>
            </a:r>
            <a:r>
              <a:rPr lang="zh-CN" altLang="en-US"/>
              <a:t>智能手机系统</a:t>
            </a:r>
            <a:endParaRPr lang="zh-CN" altLang="en-US"/>
          </a:p>
        </p:txBody>
      </p:sp>
      <p:sp>
        <p:nvSpPr>
          <p:cNvPr id="3" name="内容占位符 2"/>
          <p:cNvSpPr>
            <a:spLocks noGrp="1"/>
          </p:cNvSpPr>
          <p:nvPr>
            <p:ph idx="1"/>
          </p:nvPr>
        </p:nvSpPr>
        <p:spPr/>
        <p:txBody>
          <a:bodyPr>
            <a:normAutofit/>
          </a:bodyPr>
          <a:lstStyle/>
          <a:p>
            <a:pPr eaLnBrk="1" hangingPunct="1"/>
            <a:r>
              <a:rPr lang="en-US" altLang="zh-CN">
                <a:solidFill>
                  <a:srgbClr val="FF0000"/>
                </a:solidFill>
                <a:ea typeface="宋体" panose="02010600030101010101" pitchFamily="2" charset="-122"/>
              </a:rPr>
              <a:t>iOS( </a:t>
            </a:r>
            <a:r>
              <a:rPr lang="zh-CN" altLang="en-US">
                <a:solidFill>
                  <a:srgbClr val="FF0000"/>
                </a:solidFill>
              </a:rPr>
              <a:t>苹果 </a:t>
            </a:r>
            <a:r>
              <a:rPr lang="en-US" altLang="zh-CN">
                <a:solidFill>
                  <a:srgbClr val="FF0000"/>
                </a:solidFill>
                <a:ea typeface="宋体" panose="02010600030101010101" pitchFamily="2" charset="-122"/>
              </a:rPr>
              <a:t>) </a:t>
            </a:r>
            <a:r>
              <a:rPr lang="zh-CN" altLang="en-US">
                <a:solidFill>
                  <a:srgbClr val="FF0000"/>
                </a:solidFill>
              </a:rPr>
              <a:t>系统</a:t>
            </a:r>
            <a:endParaRPr lang="en-US" altLang="zh-CN">
              <a:solidFill>
                <a:srgbClr val="FF0000"/>
              </a:solidFill>
              <a:ea typeface="宋体" panose="02010600030101010101" pitchFamily="2" charset="-122"/>
            </a:endParaRPr>
          </a:p>
          <a:p>
            <a:pPr eaLnBrk="1" hangingPunct="1">
              <a:buFont typeface="Wingdings 3" panose="05040102010807070707" pitchFamily="18" charset="2"/>
              <a:buNone/>
            </a:pPr>
            <a:endParaRPr lang="en-US" altLang="zh-CN">
              <a:ea typeface="宋体" panose="02010600030101010101" pitchFamily="2" charset="-122"/>
            </a:endParaRPr>
          </a:p>
          <a:p>
            <a:pPr eaLnBrk="1" hangingPunct="1">
              <a:buFont typeface="Wingdings 3" panose="05040102010807070707" pitchFamily="18" charset="2"/>
              <a:buNone/>
            </a:pPr>
            <a:r>
              <a:rPr lang="en-US" altLang="zh-CN">
                <a:ea typeface="宋体" panose="02010600030101010101" pitchFamily="2" charset="-122"/>
              </a:rPr>
              <a:t>iOS </a:t>
            </a:r>
            <a:r>
              <a:rPr lang="zh-CN" altLang="en-US"/>
              <a:t>系统最初是为 </a:t>
            </a:r>
            <a:r>
              <a:rPr lang="en-US" altLang="zh-CN">
                <a:ea typeface="宋体" panose="02010600030101010101" pitchFamily="2" charset="-122"/>
              </a:rPr>
              <a:t>iPhone </a:t>
            </a:r>
            <a:r>
              <a:rPr lang="zh-CN" altLang="en-US"/>
              <a:t>手机设计使用的，</a:t>
            </a:r>
            <a:r>
              <a:rPr lang="en-US" altLang="zh-CN">
                <a:ea typeface="宋体" panose="02010600030101010101" pitchFamily="2" charset="-122"/>
              </a:rPr>
              <a:t>iPhone </a:t>
            </a:r>
            <a:r>
              <a:rPr lang="zh-CN" altLang="en-US"/>
              <a:t>手机在市场上一推出便大获成功，于是苹 果公司便陆续推出了 </a:t>
            </a:r>
            <a:r>
              <a:rPr lang="en-US" altLang="zh-CN">
                <a:ea typeface="宋体" panose="02010600030101010101" pitchFamily="2" charset="-122"/>
              </a:rPr>
              <a:t>iPod touch</a:t>
            </a:r>
            <a:r>
              <a:rPr lang="zh-CN" altLang="en-US"/>
              <a:t>、</a:t>
            </a:r>
            <a:r>
              <a:rPr lang="en-US" altLang="zh-CN">
                <a:ea typeface="宋体" panose="02010600030101010101" pitchFamily="2" charset="-122"/>
              </a:rPr>
              <a:t>iPad</a:t>
            </a:r>
            <a:r>
              <a:rPr lang="zh-CN" altLang="en-US"/>
              <a:t>等产品。</a:t>
            </a:r>
            <a:endParaRPr lang="en-US" altLang="zh-CN">
              <a:ea typeface="宋体" panose="02010600030101010101" pitchFamily="2" charset="-122"/>
            </a:endParaRPr>
          </a:p>
          <a:p>
            <a:pPr eaLnBrk="1" hangingPunct="1">
              <a:buFont typeface="Wingdings 3" panose="05040102010807070707" pitchFamily="18" charset="2"/>
              <a:buNone/>
            </a:pP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pPr eaLnBrk="1" hangingPunct="1"/>
            <a:r>
              <a:rPr lang="en-US" altLang="zh-CN"/>
              <a:t>1.2.2 </a:t>
            </a:r>
            <a:r>
              <a:rPr lang="zh-CN" altLang="en-US"/>
              <a:t>智能手机系统</a:t>
            </a:r>
            <a:endParaRPr lang="zh-CN" altLang="en-US"/>
          </a:p>
        </p:txBody>
      </p:sp>
      <p:sp>
        <p:nvSpPr>
          <p:cNvPr id="3" name="内容占位符 2"/>
          <p:cNvSpPr>
            <a:spLocks noGrp="1"/>
          </p:cNvSpPr>
          <p:nvPr>
            <p:ph idx="1"/>
          </p:nvPr>
        </p:nvSpPr>
        <p:spPr/>
        <p:txBody>
          <a:bodyPr>
            <a:normAutofit/>
          </a:bodyPr>
          <a:lstStyle/>
          <a:p>
            <a:pPr eaLnBrk="1" hangingPunct="1"/>
            <a:r>
              <a:rPr lang="en-US" altLang="zh-CN">
                <a:ea typeface="宋体" panose="02010600030101010101" pitchFamily="2" charset="-122"/>
              </a:rPr>
              <a:t>WindowsPhone </a:t>
            </a:r>
            <a:r>
              <a:rPr lang="zh-CN" altLang="en-US"/>
              <a:t>系统（</a:t>
            </a:r>
            <a:r>
              <a:rPr lang="zh-CN" altLang="en-US">
                <a:solidFill>
                  <a:srgbClr val="FF0000"/>
                </a:solidFill>
              </a:rPr>
              <a:t>最失败</a:t>
            </a:r>
            <a:r>
              <a:rPr lang="zh-CN" altLang="en-US"/>
              <a:t>的手机操作系统）</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buFont typeface="Wingdings 3" panose="05040102010807070707" pitchFamily="18" charset="2"/>
              <a:buNone/>
            </a:pPr>
            <a:r>
              <a:rPr lang="en-US" altLang="zh-CN">
                <a:ea typeface="宋体" panose="02010600030101010101" pitchFamily="2" charset="-122"/>
              </a:rPr>
              <a:t>WindowsPhone </a:t>
            </a:r>
            <a:r>
              <a:rPr lang="zh-CN" altLang="en-US"/>
              <a:t>系统是</a:t>
            </a:r>
            <a:r>
              <a:rPr lang="zh-CN" altLang="en-US">
                <a:solidFill>
                  <a:srgbClr val="FF0000"/>
                </a:solidFill>
              </a:rPr>
              <a:t>微软公司</a:t>
            </a:r>
            <a:r>
              <a:rPr lang="zh-CN" altLang="en-US"/>
              <a:t>发布的一款智能手机操作系统，将微软旗下的 </a:t>
            </a:r>
            <a:r>
              <a:rPr lang="en-US" altLang="zh-CN">
                <a:ea typeface="宋体" panose="02010600030101010101" pitchFamily="2" charset="-122"/>
              </a:rPr>
              <a:t>XboxLive </a:t>
            </a:r>
            <a:r>
              <a:rPr lang="zh-CN" altLang="en-US"/>
              <a:t>游戏、</a:t>
            </a:r>
            <a:r>
              <a:rPr lang="en-US" altLang="zh-CN">
                <a:ea typeface="宋体" panose="02010600030101010101" pitchFamily="2" charset="-122"/>
              </a:rPr>
              <a:t>XboxMusic </a:t>
            </a:r>
            <a:r>
              <a:rPr lang="zh-CN" altLang="en-US"/>
              <a:t>音乐与独特的视频体验集成至手机中。</a:t>
            </a:r>
            <a:r>
              <a:rPr lang="en-US" altLang="zh-CN">
                <a:ea typeface="宋体" panose="02010600030101010101" pitchFamily="2" charset="-122"/>
              </a:rPr>
              <a:t>2012 </a:t>
            </a:r>
            <a:r>
              <a:rPr lang="zh-CN" altLang="en-US"/>
              <a:t>年 </a:t>
            </a:r>
            <a:r>
              <a:rPr lang="en-US" altLang="zh-CN">
                <a:ea typeface="宋体" panose="02010600030101010101" pitchFamily="2" charset="-122"/>
              </a:rPr>
              <a:t>6 </a:t>
            </a:r>
            <a:r>
              <a:rPr lang="zh-CN" altLang="en-US"/>
              <a:t>月 </a:t>
            </a:r>
            <a:r>
              <a:rPr lang="en-US" altLang="zh-CN">
                <a:ea typeface="宋体" panose="02010600030101010101" pitchFamily="2" charset="-122"/>
              </a:rPr>
              <a:t>21 </a:t>
            </a:r>
            <a:r>
              <a:rPr lang="zh-CN" altLang="en-US"/>
              <a:t>日，微软公司正式发 布 </a:t>
            </a:r>
            <a:r>
              <a:rPr lang="en-US" altLang="zh-CN">
                <a:ea typeface="宋体" panose="02010600030101010101" pitchFamily="2" charset="-122"/>
              </a:rPr>
              <a:t>WindowsPhone8</a:t>
            </a:r>
            <a:r>
              <a:rPr lang="zh-CN" altLang="en-US"/>
              <a:t>，采用和</a:t>
            </a:r>
            <a:r>
              <a:rPr lang="en-US" altLang="zh-CN">
                <a:ea typeface="宋体" panose="02010600030101010101" pitchFamily="2" charset="-122"/>
              </a:rPr>
              <a:t>Windows8 </a:t>
            </a:r>
            <a:r>
              <a:rPr lang="zh-CN" altLang="en-US"/>
              <a:t>相同的</a:t>
            </a:r>
            <a:r>
              <a:rPr lang="en-US" altLang="zh-CN">
                <a:ea typeface="宋体" panose="02010600030101010101" pitchFamily="2" charset="-122"/>
              </a:rPr>
              <a:t>Windows </a:t>
            </a:r>
            <a:r>
              <a:rPr lang="zh-CN" altLang="en-US"/>
              <a:t>内 核。</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1.2.2 </a:t>
            </a:r>
            <a:r>
              <a:rPr lang="zh-CN" altLang="en-US">
                <a:sym typeface="+mn-ea"/>
              </a:rPr>
              <a:t>智能手机系统</a:t>
            </a:r>
            <a:endParaRPr lang="zh-CN" altLang="en-US"/>
          </a:p>
        </p:txBody>
      </p:sp>
      <p:sp>
        <p:nvSpPr>
          <p:cNvPr id="3" name="内容占位符 2"/>
          <p:cNvSpPr>
            <a:spLocks noGrp="1"/>
          </p:cNvSpPr>
          <p:nvPr>
            <p:ph idx="1"/>
          </p:nvPr>
        </p:nvSpPr>
        <p:spPr/>
        <p:txBody>
          <a:bodyPr>
            <a:normAutofit lnSpcReduction="20000"/>
          </a:bodyPr>
          <a:p>
            <a:r>
              <a:rPr lang="zh-CN" altLang="en-US"/>
              <a:t>2012年，华为开始规划自有操作系统“鸿蒙”；</a:t>
            </a:r>
            <a:endParaRPr lang="zh-CN" altLang="en-US"/>
          </a:p>
          <a:p>
            <a:r>
              <a:rPr lang="zh-CN" altLang="en-US"/>
              <a:t>2019年8月9日，华为正式发布鸿蒙系统。同时鸿蒙OS实行开源。</a:t>
            </a:r>
            <a:endParaRPr lang="zh-CN" altLang="en-US"/>
          </a:p>
          <a:p>
            <a:r>
              <a:rPr lang="zh-CN" altLang="en-US"/>
              <a:t>2021年12月，鸿蒙系统用户量暴增，将成为继安卓、iOS之后的全球第三大手机系统。</a:t>
            </a:r>
            <a:endParaRPr lang="zh-CN" altLang="en-US"/>
          </a:p>
          <a:p>
            <a:r>
              <a:rPr lang="zh-CN" altLang="en-US"/>
              <a:t>2023年8月4日，华为鸿蒙4（HarmonyOS 4）操作系统正式发布。</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noChangeArrowheads="1"/>
          </p:cNvSpPr>
          <p:nvPr>
            <p:ph type="title"/>
          </p:nvPr>
        </p:nvSpPr>
        <p:spPr/>
        <p:txBody>
          <a:bodyPr/>
          <a:lstStyle/>
          <a:p>
            <a:pPr eaLnBrk="1" hangingPunct="1"/>
            <a:r>
              <a:rPr lang="en-US" altLang="zh-CN">
                <a:sym typeface="+mn-ea"/>
              </a:rPr>
              <a:t>1.2.3</a:t>
            </a:r>
            <a:r>
              <a:rPr lang="zh-CN" altLang="en-US"/>
              <a:t>智能手机浏览器</a:t>
            </a:r>
            <a:endParaRPr lang="zh-CN" altLang="en-US"/>
          </a:p>
        </p:txBody>
      </p:sp>
      <p:sp>
        <p:nvSpPr>
          <p:cNvPr id="3" name="内容占位符 2"/>
          <p:cNvSpPr>
            <a:spLocks noGrp="1"/>
          </p:cNvSpPr>
          <p:nvPr>
            <p:ph idx="1"/>
          </p:nvPr>
        </p:nvSpPr>
        <p:spPr/>
        <p:txBody>
          <a:bodyPr rtlCol="0">
            <a:normAutofit lnSpcReduction="10000"/>
          </a:bodyPr>
          <a:lstStyle/>
          <a:p>
            <a:pPr eaLnBrk="1" fontAlgn="auto" hangingPunct="1">
              <a:spcAft>
                <a:spcPts val="0"/>
              </a:spcAft>
              <a:defRPr/>
            </a:pPr>
            <a:r>
              <a:rPr lang="en-US" altLang="zh-CN" dirty="0">
                <a:solidFill>
                  <a:schemeClr val="tx1">
                    <a:lumMod val="75000"/>
                    <a:lumOff val="25000"/>
                  </a:schemeClr>
                </a:solidFill>
              </a:rPr>
              <a:t>Android </a:t>
            </a:r>
            <a:r>
              <a:rPr lang="zh-CN" altLang="en-US" dirty="0">
                <a:solidFill>
                  <a:schemeClr val="tx1">
                    <a:lumMod val="75000"/>
                    <a:lumOff val="25000"/>
                  </a:schemeClr>
                </a:solidFill>
              </a:rPr>
              <a:t>系统中内置的 </a:t>
            </a:r>
            <a:r>
              <a:rPr lang="en-US" altLang="zh-CN" dirty="0">
                <a:solidFill>
                  <a:schemeClr val="tx1">
                    <a:lumMod val="75000"/>
                    <a:lumOff val="25000"/>
                  </a:schemeClr>
                </a:solidFill>
              </a:rPr>
              <a:t>Android Browser </a:t>
            </a:r>
            <a:r>
              <a:rPr lang="zh-CN" altLang="en-US" dirty="0">
                <a:solidFill>
                  <a:schemeClr val="tx1">
                    <a:lumMod val="75000"/>
                    <a:lumOff val="25000"/>
                  </a:schemeClr>
                </a:solidFill>
              </a:rPr>
              <a:t>浏 览器</a:t>
            </a:r>
            <a:endParaRPr lang="en-US" altLang="zh-CN" dirty="0">
              <a:solidFill>
                <a:schemeClr val="tx1">
                  <a:lumMod val="75000"/>
                  <a:lumOff val="25000"/>
                </a:schemeClr>
              </a:solidFill>
            </a:endParaRPr>
          </a:p>
          <a:p>
            <a:pPr eaLnBrk="1" fontAlgn="auto" hangingPunct="1">
              <a:spcAft>
                <a:spcPts val="0"/>
              </a:spcAft>
              <a:defRPr/>
            </a:pPr>
            <a:r>
              <a:rPr lang="en-US" altLang="zh-CN" dirty="0">
                <a:solidFill>
                  <a:schemeClr val="tx1">
                    <a:lumMod val="75000"/>
                    <a:lumOff val="25000"/>
                  </a:schemeClr>
                </a:solidFill>
              </a:rPr>
              <a:t>iOS </a:t>
            </a:r>
            <a:r>
              <a:rPr lang="zh-CN" altLang="en-US" dirty="0">
                <a:solidFill>
                  <a:schemeClr val="tx1">
                    <a:lumMod val="75000"/>
                    <a:lumOff val="25000"/>
                  </a:schemeClr>
                </a:solidFill>
              </a:rPr>
              <a:t>系统中内置的 </a:t>
            </a:r>
            <a:r>
              <a:rPr lang="en-US" altLang="zh-CN" dirty="0">
                <a:solidFill>
                  <a:schemeClr val="tx1">
                    <a:lumMod val="75000"/>
                    <a:lumOff val="25000"/>
                  </a:schemeClr>
                </a:solidFill>
              </a:rPr>
              <a:t>Mobile Safari </a:t>
            </a:r>
            <a:r>
              <a:rPr lang="zh-CN" altLang="en-US" dirty="0">
                <a:solidFill>
                  <a:schemeClr val="tx1">
                    <a:lumMod val="75000"/>
                    <a:lumOff val="25000"/>
                  </a:schemeClr>
                </a:solidFill>
              </a:rPr>
              <a:t>浏览器</a:t>
            </a:r>
            <a:endParaRPr lang="en-US" altLang="zh-CN"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endParaRPr lang="en-US" altLang="zh-CN" dirty="0">
              <a:solidFill>
                <a:schemeClr val="tx1">
                  <a:lumMod val="75000"/>
                  <a:lumOff val="25000"/>
                </a:schemeClr>
              </a:solidFill>
            </a:endParaRPr>
          </a:p>
          <a:p>
            <a:pPr marL="0" indent="0" eaLnBrk="1" fontAlgn="auto" hangingPunct="1">
              <a:spcAft>
                <a:spcPts val="0"/>
              </a:spcAft>
              <a:buFont typeface="Wingdings 3" panose="05040102010807070707" pitchFamily="18" charset="2"/>
              <a:buNone/>
              <a:defRPr/>
            </a:pPr>
            <a:r>
              <a:rPr lang="zh-CN" altLang="en-US" dirty="0">
                <a:solidFill>
                  <a:schemeClr val="tx1">
                    <a:lumMod val="75000"/>
                    <a:lumOff val="25000"/>
                  </a:schemeClr>
                </a:solidFill>
              </a:rPr>
              <a:t>这两种浏览器都能够识别和解释 </a:t>
            </a:r>
            <a:r>
              <a:rPr lang="en-US" altLang="zh-CN" dirty="0">
                <a:solidFill>
                  <a:schemeClr val="tx1">
                    <a:lumMod val="75000"/>
                    <a:lumOff val="25000"/>
                  </a:schemeClr>
                </a:solidFill>
              </a:rPr>
              <a:t>HTML</a:t>
            </a:r>
            <a:r>
              <a:rPr lang="zh-CN" altLang="en-US" dirty="0">
                <a:solidFill>
                  <a:schemeClr val="tx1">
                    <a:lumMod val="75000"/>
                    <a:lumOff val="25000"/>
                  </a:schemeClr>
                </a:solidFill>
              </a:rPr>
              <a:t>、</a:t>
            </a:r>
            <a:r>
              <a:rPr lang="en-US" altLang="zh-CN" dirty="0">
                <a:solidFill>
                  <a:schemeClr val="tx1">
                    <a:lumMod val="75000"/>
                    <a:lumOff val="25000"/>
                  </a:schemeClr>
                </a:solidFill>
              </a:rPr>
              <a:t>CSS </a:t>
            </a:r>
            <a:r>
              <a:rPr lang="zh-CN" altLang="en-US" dirty="0">
                <a:solidFill>
                  <a:schemeClr val="tx1">
                    <a:lumMod val="75000"/>
                    <a:lumOff val="25000"/>
                  </a:schemeClr>
                </a:solidFill>
              </a:rPr>
              <a:t>样式和 </a:t>
            </a:r>
            <a:r>
              <a:rPr lang="en-US" altLang="zh-CN" dirty="0">
                <a:solidFill>
                  <a:schemeClr val="tx1">
                    <a:lumMod val="75000"/>
                    <a:lumOff val="25000"/>
                  </a:schemeClr>
                </a:solidFill>
              </a:rPr>
              <a:t>JavaScript </a:t>
            </a:r>
            <a:r>
              <a:rPr lang="zh-CN" altLang="en-US" dirty="0">
                <a:solidFill>
                  <a:schemeClr val="tx1">
                    <a:lumMod val="75000"/>
                    <a:lumOff val="25000"/>
                  </a:schemeClr>
                </a:solidFill>
              </a:rPr>
              <a:t>等代码，而且它们都有一个共同的特点就是其浏览器的核心都是基于 </a:t>
            </a:r>
            <a:r>
              <a:rPr lang="en-US" altLang="zh-CN" dirty="0">
                <a:solidFill>
                  <a:schemeClr val="tx1">
                    <a:lumMod val="75000"/>
                    <a:lumOff val="25000"/>
                  </a:schemeClr>
                </a:solidFill>
              </a:rPr>
              <a:t>Webkit</a:t>
            </a:r>
            <a:r>
              <a:rPr lang="zh-CN" altLang="en-US" dirty="0">
                <a:solidFill>
                  <a:schemeClr val="tx1">
                    <a:lumMod val="75000"/>
                    <a:lumOff val="25000"/>
                  </a:schemeClr>
                </a:solidFill>
              </a:rPr>
              <a:t>（一种浏览器引擎）。既支持 </a:t>
            </a:r>
            <a:r>
              <a:rPr lang="en-US" altLang="zh-CN" dirty="0">
                <a:solidFill>
                  <a:srgbClr val="FF0000"/>
                </a:solidFill>
              </a:rPr>
              <a:t>Webkit </a:t>
            </a:r>
            <a:r>
              <a:rPr lang="zh-CN" altLang="en-US" dirty="0">
                <a:solidFill>
                  <a:schemeClr val="tx1">
                    <a:lumMod val="75000"/>
                    <a:lumOff val="25000"/>
                  </a:schemeClr>
                </a:solidFill>
              </a:rPr>
              <a:t>引擎特性，也支持 </a:t>
            </a:r>
            <a:r>
              <a:rPr lang="en-US" altLang="zh-CN" dirty="0">
                <a:solidFill>
                  <a:srgbClr val="FF0000"/>
                </a:solidFill>
              </a:rPr>
              <a:t>HTML5</a:t>
            </a:r>
            <a:r>
              <a:rPr lang="en-US" altLang="zh-CN" dirty="0">
                <a:solidFill>
                  <a:schemeClr val="tx1">
                    <a:lumMod val="75000"/>
                    <a:lumOff val="25000"/>
                  </a:schemeClr>
                </a:solidFill>
              </a:rPr>
              <a:t> </a:t>
            </a:r>
            <a:r>
              <a:rPr lang="zh-CN" altLang="en-US" dirty="0">
                <a:solidFill>
                  <a:schemeClr val="tx1">
                    <a:lumMod val="75000"/>
                    <a:lumOff val="25000"/>
                  </a:schemeClr>
                </a:solidFill>
              </a:rPr>
              <a:t>和 </a:t>
            </a:r>
            <a:r>
              <a:rPr lang="en-US" altLang="zh-CN" dirty="0">
                <a:solidFill>
                  <a:srgbClr val="FF0000"/>
                </a:solidFill>
              </a:rPr>
              <a:t>CSS3</a:t>
            </a:r>
            <a:r>
              <a:rPr lang="en-US" altLang="zh-CN" dirty="0">
                <a:solidFill>
                  <a:schemeClr val="tx1">
                    <a:lumMod val="75000"/>
                    <a:lumOff val="25000"/>
                  </a:schemeClr>
                </a:solidFill>
              </a:rPr>
              <a:t> </a:t>
            </a:r>
            <a:r>
              <a:rPr lang="zh-CN" altLang="en-US" dirty="0">
                <a:solidFill>
                  <a:schemeClr val="tx1">
                    <a:lumMod val="75000"/>
                    <a:lumOff val="25000"/>
                  </a:schemeClr>
                </a:solidFill>
              </a:rPr>
              <a:t>的多种特性。 </a:t>
            </a:r>
            <a:endParaRPr lang="zh-CN" altLang="en-US" dirty="0">
              <a:solidFill>
                <a:schemeClr val="tx1">
                  <a:lumMod val="75000"/>
                  <a:lumOff val="2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noChangeArrowheads="1"/>
          </p:cNvSpPr>
          <p:nvPr>
            <p:ph type="title"/>
          </p:nvPr>
        </p:nvSpPr>
        <p:spPr/>
        <p:txBody>
          <a:bodyPr/>
          <a:lstStyle/>
          <a:p>
            <a:pPr eaLnBrk="1" hangingPunct="1"/>
            <a:r>
              <a:rPr lang="en-US" altLang="zh-CN"/>
              <a:t>1.2.4 </a:t>
            </a:r>
            <a:r>
              <a:rPr lang="zh-CN" altLang="en-US"/>
              <a:t>移动 </a:t>
            </a:r>
            <a:r>
              <a:rPr lang="en-US" altLang="zh-CN"/>
              <a:t>Web </a:t>
            </a:r>
            <a:r>
              <a:rPr lang="zh-CN" altLang="en-US"/>
              <a:t>浏览器的特点</a:t>
            </a:r>
            <a:endParaRPr lang="zh-CN" altLang="en-US"/>
          </a:p>
        </p:txBody>
      </p:sp>
      <p:sp>
        <p:nvSpPr>
          <p:cNvPr id="47106" name="内容占位符 2"/>
          <p:cNvSpPr>
            <a:spLocks noGrp="1" noChangeArrowheads="1"/>
          </p:cNvSpPr>
          <p:nvPr>
            <p:ph idx="1"/>
          </p:nvPr>
        </p:nvSpPr>
        <p:spPr/>
        <p:txBody>
          <a:bodyPr/>
          <a:lstStyle/>
          <a:p>
            <a:pPr eaLnBrk="1" hangingPunct="1"/>
            <a:r>
              <a:rPr lang="zh-CN" altLang="en-US"/>
              <a:t>屏幕尺寸有限 </a:t>
            </a:r>
            <a:endParaRPr lang="en-US" altLang="zh-CN"/>
          </a:p>
          <a:p>
            <a:pPr eaLnBrk="1" hangingPunct="1"/>
            <a:r>
              <a:rPr lang="zh-CN" altLang="en-US"/>
              <a:t>智能手机硬件设备不断升级优化，移动 </a:t>
            </a:r>
            <a:r>
              <a:rPr lang="en-US" altLang="zh-CN"/>
              <a:t>Web </a:t>
            </a:r>
            <a:r>
              <a:rPr lang="zh-CN" altLang="en-US"/>
              <a:t>浏览器得到更好的发展</a:t>
            </a:r>
            <a:endParaRPr lang="en-US" altLang="zh-CN"/>
          </a:p>
          <a:p>
            <a:pPr eaLnBrk="1" hangingPunct="1"/>
            <a:r>
              <a:rPr lang="zh-CN" altLang="en-US"/>
              <a:t>基于 </a:t>
            </a:r>
            <a:r>
              <a:rPr lang="en-US" altLang="zh-CN"/>
              <a:t>Webkit </a:t>
            </a:r>
            <a:r>
              <a:rPr lang="zh-CN" altLang="en-US"/>
              <a:t>核心，移动 </a:t>
            </a:r>
            <a:r>
              <a:rPr lang="en-US" altLang="zh-CN"/>
              <a:t>Web </a:t>
            </a:r>
            <a:r>
              <a:rPr lang="zh-CN" altLang="en-US"/>
              <a:t>浏览器支持各种 </a:t>
            </a:r>
            <a:r>
              <a:rPr lang="en-US" altLang="zh-CN"/>
              <a:t>Web </a:t>
            </a:r>
            <a:r>
              <a:rPr lang="zh-CN" altLang="en-US"/>
              <a:t>技术标准</a:t>
            </a:r>
            <a:endParaRPr lang="en-US" altLang="zh-CN"/>
          </a:p>
          <a:p>
            <a:pPr eaLnBrk="1" hangingPunct="1"/>
            <a:r>
              <a:rPr lang="zh-CN" altLang="en-US"/>
              <a:t>触屏、缩放等交互操作 </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noChangeArrowheads="1"/>
          </p:cNvSpPr>
          <p:nvPr>
            <p:ph type="title"/>
          </p:nvPr>
        </p:nvSpPr>
        <p:spPr>
          <a:xfrm>
            <a:off x="1476375" y="2997200"/>
            <a:ext cx="6588125" cy="1281113"/>
          </a:xfrm>
        </p:spPr>
        <p:txBody>
          <a:bodyPr>
            <a:normAutofit/>
          </a:bodyPr>
          <a:lstStyle/>
          <a:p>
            <a:pPr eaLnBrk="1" hangingPunct="1"/>
            <a:r>
              <a:rPr lang="zh-CN" altLang="en-US" dirty="0"/>
              <a:t>为什么学习移动应用开发？</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noChangeArrowheads="1"/>
          </p:cNvSpPr>
          <p:nvPr>
            <p:ph type="title"/>
          </p:nvPr>
        </p:nvSpPr>
        <p:spPr/>
        <p:txBody>
          <a:bodyPr/>
          <a:lstStyle/>
          <a:p>
            <a:pPr eaLnBrk="1" hangingPunct="1"/>
            <a:r>
              <a:rPr lang="en-US" altLang="zh-CN" dirty="0"/>
              <a:t>1.3.1 </a:t>
            </a:r>
            <a:r>
              <a:rPr lang="zh-CN" altLang="en-US" dirty="0"/>
              <a:t>移动应用开发技术发展</a:t>
            </a:r>
            <a:endParaRPr lang="zh-CN" altLang="en-US" dirty="0"/>
          </a:p>
        </p:txBody>
      </p:sp>
      <p:sp>
        <p:nvSpPr>
          <p:cNvPr id="3" name="内容占位符 2"/>
          <p:cNvSpPr>
            <a:spLocks noGrp="1"/>
          </p:cNvSpPr>
          <p:nvPr>
            <p:ph idx="1"/>
          </p:nvPr>
        </p:nvSpPr>
        <p:spPr>
          <a:xfrm>
            <a:off x="127635" y="1670050"/>
            <a:ext cx="8919845" cy="4552950"/>
          </a:xfrm>
        </p:spPr>
        <p:txBody>
          <a:bodyPr>
            <a:normAutofit fontScale="90000"/>
          </a:bodyPr>
          <a:lstStyle/>
          <a:p>
            <a:pPr eaLnBrk="1" hangingPunct="1">
              <a:lnSpc>
                <a:spcPct val="110000"/>
              </a:lnSpc>
            </a:pPr>
            <a:r>
              <a:rPr lang="zh-CN" altLang="en-US" sz="2600" dirty="0"/>
              <a:t>各种类型的移动应用程序种类繁多，其开发的方式也存在着差异：</a:t>
            </a:r>
            <a:endParaRPr lang="en-US" altLang="zh-CN" sz="2600" dirty="0">
              <a:ea typeface="宋体" panose="02010600030101010101" pitchFamily="2" charset="-122"/>
            </a:endParaRPr>
          </a:p>
          <a:p>
            <a:pPr>
              <a:lnSpc>
                <a:spcPct val="110000"/>
              </a:lnSpc>
              <a:buFont typeface="Wingdings 3" panose="05040102010807070707" pitchFamily="18" charset="2"/>
              <a:buNone/>
            </a:pPr>
            <a:r>
              <a:rPr lang="en-US" altLang="zh-CN" sz="2600" dirty="0">
                <a:solidFill>
                  <a:srgbClr val="FF0000"/>
                </a:solidFill>
                <a:ea typeface="宋体" panose="02010600030101010101" pitchFamily="2" charset="-122"/>
              </a:rPr>
              <a:t>1. </a:t>
            </a:r>
            <a:r>
              <a:rPr lang="zh-CN" altLang="en-US" sz="2600" dirty="0">
                <a:solidFill>
                  <a:srgbClr val="FF0000"/>
                </a:solidFill>
              </a:rPr>
              <a:t>原生开发</a:t>
            </a:r>
            <a:r>
              <a:rPr lang="zh-CN" altLang="en-US" sz="2600" dirty="0"/>
              <a:t>，是在</a:t>
            </a:r>
            <a:r>
              <a:rPr lang="en-US" altLang="zh-CN" sz="2600" dirty="0">
                <a:ea typeface="宋体" panose="02010600030101010101" pitchFamily="2" charset="-122"/>
              </a:rPr>
              <a:t>Android</a:t>
            </a:r>
            <a:r>
              <a:rPr lang="zh-CN" altLang="en-US" sz="2600" dirty="0"/>
              <a:t>、</a:t>
            </a:r>
            <a:r>
              <a:rPr lang="en-US" altLang="zh-CN" sz="2600" dirty="0">
                <a:ea typeface="宋体" panose="02010600030101010101" pitchFamily="2" charset="-122"/>
              </a:rPr>
              <a:t>IOS</a:t>
            </a:r>
            <a:r>
              <a:rPr lang="zh-CN" altLang="en-US" sz="2600" dirty="0">
                <a:ea typeface="宋体" panose="02010600030101010101" pitchFamily="2" charset="-122"/>
              </a:rPr>
              <a:t>、</a:t>
            </a:r>
            <a:r>
              <a:rPr lang="en-US" altLang="zh-CN" sz="2600" dirty="0">
                <a:ea typeface="宋体" panose="02010600030101010101" pitchFamily="2" charset="-122"/>
              </a:rPr>
              <a:t> HarmonyOS</a:t>
            </a:r>
            <a:r>
              <a:rPr lang="zh-CN" altLang="en-US" sz="2600" dirty="0">
                <a:ea typeface="宋体" panose="02010600030101010101" pitchFamily="2" charset="-122"/>
              </a:rPr>
              <a:t>等</a:t>
            </a:r>
            <a:r>
              <a:rPr lang="zh-CN" altLang="en-US" sz="2600" dirty="0"/>
              <a:t>移动平台上利用官方提供的开发语言、开发类库、开发工具进行</a:t>
            </a:r>
            <a:r>
              <a:rPr lang="en-US" altLang="zh-CN" sz="2600" dirty="0">
                <a:ea typeface="宋体" panose="02010600030101010101" pitchFamily="2" charset="-122"/>
              </a:rPr>
              <a:t>App</a:t>
            </a:r>
            <a:r>
              <a:rPr lang="zh-CN" altLang="en-US" sz="2600" dirty="0"/>
              <a:t>开发。</a:t>
            </a:r>
            <a:endParaRPr lang="en-US" altLang="zh-CN" sz="2600" dirty="0">
              <a:ea typeface="宋体" panose="02010600030101010101" pitchFamily="2" charset="-122"/>
            </a:endParaRPr>
          </a:p>
          <a:p>
            <a:pPr>
              <a:lnSpc>
                <a:spcPct val="110000"/>
              </a:lnSpc>
              <a:buFont typeface="Wingdings 3" panose="05040102010807070707" pitchFamily="18" charset="2"/>
              <a:buNone/>
            </a:pPr>
            <a:r>
              <a:rPr lang="en-US" altLang="zh-CN" sz="2600" dirty="0">
                <a:solidFill>
                  <a:srgbClr val="FF0000"/>
                </a:solidFill>
                <a:ea typeface="宋体" panose="02010600030101010101" pitchFamily="2" charset="-122"/>
              </a:rPr>
              <a:t>2. </a:t>
            </a:r>
            <a:r>
              <a:rPr lang="en-US" altLang="zh-CN" sz="2600" dirty="0">
                <a:solidFill>
                  <a:srgbClr val="FF0000"/>
                </a:solidFill>
                <a:sym typeface="+mn-ea"/>
              </a:rPr>
              <a:t>Web应用开发</a:t>
            </a:r>
            <a:r>
              <a:rPr lang="zh-CN" altLang="en-US" sz="2600" dirty="0">
                <a:sym typeface="+mn-ea"/>
              </a:rPr>
              <a:t>（</a:t>
            </a:r>
            <a:r>
              <a:rPr lang="en-US" altLang="zh-CN" sz="2600" dirty="0">
                <a:solidFill>
                  <a:srgbClr val="FF0000"/>
                </a:solidFill>
              </a:rPr>
              <a:t>HTML5</a:t>
            </a:r>
            <a:r>
              <a:rPr lang="zh-CN" altLang="en-US" sz="2600" dirty="0">
                <a:solidFill>
                  <a:srgbClr val="FF0000"/>
                </a:solidFill>
              </a:rPr>
              <a:t>、</a:t>
            </a:r>
            <a:r>
              <a:rPr lang="en-US" altLang="zh-CN" sz="2600" dirty="0">
                <a:solidFill>
                  <a:srgbClr val="FF0000"/>
                </a:solidFill>
              </a:rPr>
              <a:t>Javascript</a:t>
            </a:r>
            <a:r>
              <a:rPr lang="zh-CN" altLang="en-US" sz="2600" dirty="0">
                <a:solidFill>
                  <a:srgbClr val="FF0000"/>
                </a:solidFill>
              </a:rPr>
              <a:t>框架技术），</a:t>
            </a:r>
            <a:r>
              <a:rPr lang="zh-CN" altLang="en-US" sz="2600" dirty="0"/>
              <a:t>是利用</a:t>
            </a:r>
            <a:r>
              <a:rPr lang="en-US" altLang="zh-CN" sz="2600" dirty="0">
                <a:ea typeface="宋体" panose="02010600030101010101" pitchFamily="2" charset="-122"/>
              </a:rPr>
              <a:t>Web</a:t>
            </a:r>
            <a:r>
              <a:rPr lang="zh-CN" altLang="en-US" sz="2600" dirty="0"/>
              <a:t>技术进行的</a:t>
            </a:r>
            <a:r>
              <a:rPr lang="en-US" altLang="zh-CN" sz="2600" dirty="0">
                <a:ea typeface="宋体" panose="02010600030101010101" pitchFamily="2" charset="-122"/>
              </a:rPr>
              <a:t>App</a:t>
            </a:r>
            <a:r>
              <a:rPr lang="zh-CN" altLang="en-US" sz="2600" dirty="0"/>
              <a:t>开发，已发展出很多</a:t>
            </a:r>
            <a:r>
              <a:rPr lang="en-US" altLang="zh-CN" sz="2600" dirty="0"/>
              <a:t>Javascript</a:t>
            </a:r>
            <a:r>
              <a:rPr lang="zh-CN" altLang="en-US" sz="2600" dirty="0"/>
              <a:t>框架技术支持。</a:t>
            </a:r>
            <a:endParaRPr lang="en-US" altLang="zh-CN" sz="2600" dirty="0">
              <a:solidFill>
                <a:srgbClr val="FF0000"/>
              </a:solidFill>
              <a:ea typeface="宋体" panose="02010600030101010101" pitchFamily="2" charset="-122"/>
            </a:endParaRPr>
          </a:p>
          <a:p>
            <a:pPr>
              <a:lnSpc>
                <a:spcPct val="110000"/>
              </a:lnSpc>
              <a:buFont typeface="Wingdings 3" panose="05040102010807070707" pitchFamily="18" charset="2"/>
              <a:buNone/>
            </a:pPr>
            <a:r>
              <a:rPr lang="en-US" altLang="zh-CN" sz="2600" dirty="0">
                <a:solidFill>
                  <a:srgbClr val="FF0000"/>
                </a:solidFill>
              </a:rPr>
              <a:t>3.</a:t>
            </a:r>
            <a:r>
              <a:rPr lang="zh-CN" altLang="en-US" sz="2600" dirty="0">
                <a:solidFill>
                  <a:srgbClr val="FF0000"/>
                </a:solidFill>
              </a:rPr>
              <a:t>跨平台开发技术</a:t>
            </a:r>
            <a:r>
              <a:rPr lang="en-US" altLang="zh-CN" sz="2600" dirty="0">
                <a:solidFill>
                  <a:srgbClr val="FF0000"/>
                </a:solidFill>
              </a:rPr>
              <a:t>(Write once, run anywhere)</a:t>
            </a:r>
            <a:endParaRPr lang="en-US" altLang="zh-CN" sz="2600" dirty="0">
              <a:solidFill>
                <a:srgbClr val="FF0000"/>
              </a:solidFill>
              <a:ea typeface="宋体" panose="02010600030101010101" pitchFamily="2" charset="-122"/>
            </a:endParaRPr>
          </a:p>
          <a:p>
            <a:pPr>
              <a:lnSpc>
                <a:spcPct val="110000"/>
              </a:lnSpc>
              <a:buFont typeface="Wingdings 3" panose="05040102010807070707" pitchFamily="18" charset="2"/>
              <a:buNone/>
            </a:pPr>
            <a:r>
              <a:rPr lang="en-US" altLang="zh-CN" sz="3430" dirty="0"/>
              <a:t>Flutter、React Native</a:t>
            </a:r>
            <a:r>
              <a:rPr lang="en-US" altLang="zh-CN" sz="3430" dirty="0"/>
              <a:t>、U</a:t>
            </a:r>
            <a:r>
              <a:rPr lang="zh-CN" altLang="en-US" sz="3430" dirty="0"/>
              <a:t>ni-</a:t>
            </a:r>
            <a:r>
              <a:rPr lang="en-US" altLang="zh-CN" sz="3430" dirty="0"/>
              <a:t>a</a:t>
            </a:r>
            <a:r>
              <a:rPr lang="zh-CN" altLang="en-US" sz="3430" dirty="0"/>
              <a:t>pp 、</a:t>
            </a:r>
            <a:r>
              <a:rPr lang="en-US" altLang="zh-CN" sz="3430" dirty="0"/>
              <a:t>T</a:t>
            </a:r>
            <a:r>
              <a:rPr lang="zh-CN" altLang="en-US" sz="3430" dirty="0"/>
              <a:t>aro </a:t>
            </a:r>
            <a:endParaRPr lang="zh-CN" altLang="en-US" sz="343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noChangeArrowheads="1"/>
          </p:cNvSpPr>
          <p:nvPr>
            <p:ph type="title"/>
          </p:nvPr>
        </p:nvSpPr>
        <p:spPr/>
        <p:txBody>
          <a:bodyPr/>
          <a:lstStyle/>
          <a:p>
            <a:pPr eaLnBrk="1" hangingPunct="1"/>
            <a:r>
              <a:rPr lang="zh-CN" altLang="en-US">
                <a:solidFill>
                  <a:schemeClr val="tx1"/>
                </a:solidFill>
              </a:rPr>
              <a:t>原生开发</a:t>
            </a:r>
            <a:endParaRPr lang="zh-CN" altLang="en-US">
              <a:solidFill>
                <a:schemeClr val="tx1"/>
              </a:solidFill>
            </a:endParaRPr>
          </a:p>
        </p:txBody>
      </p:sp>
      <p:sp>
        <p:nvSpPr>
          <p:cNvPr id="3" name="内容占位符 2"/>
          <p:cNvSpPr>
            <a:spLocks noGrp="1"/>
          </p:cNvSpPr>
          <p:nvPr>
            <p:ph idx="1"/>
          </p:nvPr>
        </p:nvSpPr>
        <p:spPr>
          <a:xfrm>
            <a:off x="399415" y="1624965"/>
            <a:ext cx="8511540" cy="3388995"/>
          </a:xfrm>
        </p:spPr>
        <p:txBody>
          <a:bodyPr>
            <a:normAutofit/>
          </a:bodyPr>
          <a:lstStyle/>
          <a:p>
            <a:pPr eaLnBrk="1" hangingPunct="1">
              <a:lnSpc>
                <a:spcPct val="90000"/>
              </a:lnSpc>
            </a:pPr>
            <a:r>
              <a:rPr lang="en-US" altLang="zh-CN" sz="2200" dirty="0"/>
              <a:t>Apple </a:t>
            </a:r>
            <a:r>
              <a:rPr lang="zh-CN" altLang="en-US" sz="2200" dirty="0"/>
              <a:t>提供的是基于 </a:t>
            </a:r>
            <a:r>
              <a:rPr lang="en-US" altLang="zh-CN" sz="2200" dirty="0"/>
              <a:t>Object-C </a:t>
            </a:r>
            <a:r>
              <a:rPr lang="zh-CN" altLang="en-US" sz="2200" dirty="0"/>
              <a:t>语言的 </a:t>
            </a:r>
            <a:r>
              <a:rPr lang="en-US" altLang="zh-CN" sz="2200" dirty="0"/>
              <a:t>iOS SDK </a:t>
            </a:r>
            <a:r>
              <a:rPr lang="zh-CN" altLang="en-US" sz="2200" dirty="0"/>
              <a:t>应用开发</a:t>
            </a:r>
            <a:endParaRPr lang="en-US" altLang="zh-CN" sz="2200" dirty="0"/>
          </a:p>
          <a:p>
            <a:pPr eaLnBrk="1" hangingPunct="1">
              <a:lnSpc>
                <a:spcPct val="90000"/>
              </a:lnSpc>
            </a:pPr>
            <a:r>
              <a:rPr lang="en-US" altLang="zh-CN" sz="2200" dirty="0"/>
              <a:t>Google </a:t>
            </a:r>
            <a:r>
              <a:rPr lang="zh-CN" altLang="en-US" sz="2200" dirty="0"/>
              <a:t>最初提供的是基于 </a:t>
            </a:r>
            <a:r>
              <a:rPr lang="en-US" altLang="zh-CN" sz="2200" dirty="0"/>
              <a:t>Java </a:t>
            </a:r>
            <a:r>
              <a:rPr lang="zh-CN" altLang="en-US" sz="2200" dirty="0"/>
              <a:t>语言的 </a:t>
            </a:r>
            <a:r>
              <a:rPr lang="en-US" altLang="zh-CN" sz="2200" dirty="0"/>
              <a:t>Android SDK </a:t>
            </a:r>
            <a:r>
              <a:rPr lang="zh-CN" altLang="en-US" sz="2200" dirty="0"/>
              <a:t>应用开发，随着技术发展，目前</a:t>
            </a:r>
            <a:r>
              <a:rPr lang="en-US" altLang="zh-CN" sz="2200" dirty="0"/>
              <a:t>Google </a:t>
            </a:r>
            <a:r>
              <a:rPr lang="zh-CN" altLang="en-US" sz="2200" dirty="0"/>
              <a:t>官方提倡的开发语言是</a:t>
            </a:r>
            <a:r>
              <a:rPr lang="en-US" altLang="zh-CN" sz="2200" dirty="0"/>
              <a:t>Kotlin</a:t>
            </a:r>
            <a:endParaRPr lang="en-US" altLang="zh-CN" sz="2200" dirty="0"/>
          </a:p>
          <a:p>
            <a:pPr eaLnBrk="1" hangingPunct="1">
              <a:lnSpc>
                <a:spcPct val="90000"/>
              </a:lnSpc>
            </a:pPr>
            <a:endParaRPr lang="en-US" altLang="zh-CN" sz="2200" dirty="0">
              <a:ea typeface="宋体" panose="02010600030101010101" pitchFamily="2" charset="-122"/>
            </a:endParaRPr>
          </a:p>
          <a:p>
            <a:pPr eaLnBrk="1" hangingPunct="1">
              <a:lnSpc>
                <a:spcPct val="90000"/>
              </a:lnSpc>
            </a:pPr>
            <a:r>
              <a:rPr lang="zh-CN" altLang="en-US" sz="2200" dirty="0"/>
              <a:t>基于原生 </a:t>
            </a:r>
            <a:r>
              <a:rPr lang="en-US" altLang="zh-CN" sz="2200" dirty="0">
                <a:ea typeface="宋体" panose="02010600030101010101" pitchFamily="2" charset="-122"/>
              </a:rPr>
              <a:t>SDK </a:t>
            </a:r>
            <a:r>
              <a:rPr lang="zh-CN" altLang="en-US" sz="2200" dirty="0"/>
              <a:t>的开发几点</a:t>
            </a:r>
            <a:r>
              <a:rPr lang="zh-CN" altLang="en-US" sz="2200" dirty="0">
                <a:solidFill>
                  <a:srgbClr val="FF3300"/>
                </a:solidFill>
              </a:rPr>
              <a:t>优势</a:t>
            </a:r>
            <a:r>
              <a:rPr lang="zh-CN" altLang="en-US" sz="2200" dirty="0"/>
              <a:t>：</a:t>
            </a:r>
            <a:endParaRPr lang="zh-CN" altLang="en-US" sz="2200" dirty="0"/>
          </a:p>
          <a:p>
            <a:pPr eaLnBrk="1" hangingPunct="1">
              <a:lnSpc>
                <a:spcPct val="90000"/>
              </a:lnSpc>
              <a:buFont typeface="Wingdings 3" panose="05040102010807070707" pitchFamily="18" charset="2"/>
              <a:buNone/>
            </a:pPr>
            <a:r>
              <a:rPr lang="zh-CN" altLang="en-US" sz="2200" dirty="0"/>
              <a:t> </a:t>
            </a:r>
            <a:r>
              <a:rPr lang="en-US" altLang="zh-CN" sz="2200" dirty="0">
                <a:ea typeface="宋体" panose="02010600030101010101" pitchFamily="2" charset="-122"/>
              </a:rPr>
              <a:t>(1) </a:t>
            </a:r>
            <a:r>
              <a:rPr lang="zh-CN" altLang="en-US" sz="2200" dirty="0"/>
              <a:t>更好的用户体验和交互操作。</a:t>
            </a:r>
            <a:endParaRPr lang="zh-CN" altLang="en-US" sz="2200" dirty="0"/>
          </a:p>
          <a:p>
            <a:pPr eaLnBrk="1" hangingPunct="1">
              <a:lnSpc>
                <a:spcPct val="90000"/>
              </a:lnSpc>
              <a:buFont typeface="Wingdings 3" panose="05040102010807070707" pitchFamily="18" charset="2"/>
              <a:buNone/>
            </a:pPr>
            <a:r>
              <a:rPr lang="zh-CN" altLang="en-US" sz="2200" dirty="0"/>
              <a:t> </a:t>
            </a:r>
            <a:r>
              <a:rPr lang="en-US" altLang="zh-CN" sz="2200" dirty="0">
                <a:ea typeface="宋体" panose="02010600030101010101" pitchFamily="2" charset="-122"/>
              </a:rPr>
              <a:t>(2</a:t>
            </a:r>
            <a:r>
              <a:rPr lang="en-US" altLang="zh-CN" sz="2200" dirty="0"/>
              <a:t>) </a:t>
            </a:r>
            <a:r>
              <a:rPr lang="zh-CN" altLang="en-US" sz="2200" dirty="0"/>
              <a:t>一般可离线运行，节省带宽成本。</a:t>
            </a:r>
            <a:endParaRPr lang="zh-CN" altLang="en-US" sz="2200" dirty="0"/>
          </a:p>
          <a:p>
            <a:pPr eaLnBrk="1" hangingPunct="1">
              <a:lnSpc>
                <a:spcPct val="90000"/>
              </a:lnSpc>
              <a:buFont typeface="Wingdings 3" panose="05040102010807070707" pitchFamily="18" charset="2"/>
              <a:buNone/>
            </a:pPr>
            <a:r>
              <a:rPr lang="zh-CN" altLang="en-US" sz="2200" dirty="0"/>
              <a:t> </a:t>
            </a:r>
            <a:r>
              <a:rPr lang="en-US" altLang="zh-CN" sz="2200" dirty="0">
                <a:ea typeface="宋体" panose="02010600030101010101" pitchFamily="2" charset="-122"/>
              </a:rPr>
              <a:t>(3) </a:t>
            </a:r>
            <a:r>
              <a:rPr lang="zh-CN" altLang="en-US" sz="2200" dirty="0"/>
              <a:t>可以充分发挥设备硬件和操作系统的特性。</a:t>
            </a:r>
            <a:endParaRPr lang="zh-CN" altLang="en-US" sz="2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noChangeArrowheads="1"/>
          </p:cNvSpPr>
          <p:nvPr>
            <p:ph type="title"/>
          </p:nvPr>
        </p:nvSpPr>
        <p:spPr/>
        <p:txBody>
          <a:bodyPr/>
          <a:lstStyle/>
          <a:p>
            <a:pPr eaLnBrk="1" hangingPunct="1"/>
            <a:r>
              <a:rPr lang="zh-CN" altLang="en-US">
                <a:solidFill>
                  <a:schemeClr val="tx1"/>
                </a:solidFill>
              </a:rPr>
              <a:t>原生开发</a:t>
            </a:r>
            <a:endParaRPr lang="zh-CN" altLang="en-US"/>
          </a:p>
        </p:txBody>
      </p:sp>
      <p:sp>
        <p:nvSpPr>
          <p:cNvPr id="3" name="内容占位符 2"/>
          <p:cNvSpPr>
            <a:spLocks noGrp="1"/>
          </p:cNvSpPr>
          <p:nvPr>
            <p:ph idx="1"/>
          </p:nvPr>
        </p:nvSpPr>
        <p:spPr/>
        <p:txBody>
          <a:bodyPr>
            <a:normAutofit/>
          </a:bodyPr>
          <a:lstStyle/>
          <a:p>
            <a:pPr eaLnBrk="1" hangingPunct="1"/>
            <a:r>
              <a:rPr lang="zh-CN" altLang="en-US" dirty="0"/>
              <a:t> 原生 </a:t>
            </a:r>
            <a:r>
              <a:rPr lang="en-US" altLang="zh-CN" dirty="0">
                <a:ea typeface="宋体" panose="02010600030101010101" pitchFamily="2" charset="-122"/>
              </a:rPr>
              <a:t>SDK </a:t>
            </a:r>
            <a:r>
              <a:rPr lang="zh-CN" altLang="en-US" dirty="0"/>
              <a:t>开发</a:t>
            </a:r>
            <a:r>
              <a:rPr lang="zh-CN" altLang="en-US" dirty="0">
                <a:solidFill>
                  <a:srgbClr val="FF3300"/>
                </a:solidFill>
              </a:rPr>
              <a:t>不足之处</a:t>
            </a:r>
            <a:r>
              <a:rPr lang="zh-CN" altLang="en-US" dirty="0"/>
              <a:t>。</a:t>
            </a:r>
            <a:endParaRPr lang="en-US" altLang="zh-CN" dirty="0">
              <a:ea typeface="宋体" panose="02010600030101010101" pitchFamily="2" charset="-122"/>
            </a:endParaRPr>
          </a:p>
          <a:p>
            <a:pPr eaLnBrk="1" hangingPunct="1">
              <a:buFont typeface="Wingdings 3" panose="05040102010807070707" pitchFamily="18" charset="2"/>
              <a:buNone/>
            </a:pPr>
            <a:r>
              <a:rPr lang="en-US" altLang="zh-CN" dirty="0">
                <a:ea typeface="宋体" panose="02010600030101010101" pitchFamily="2" charset="-122"/>
              </a:rPr>
              <a:t>(1) </a:t>
            </a:r>
            <a:r>
              <a:rPr lang="zh-CN" altLang="en-US" dirty="0"/>
              <a:t>平台间移植困难，存在版本间的兼容问题的风险。</a:t>
            </a:r>
            <a:endParaRPr lang="zh-CN" altLang="en-US" dirty="0"/>
          </a:p>
          <a:p>
            <a:pPr eaLnBrk="1" hangingPunct="1">
              <a:buFont typeface="Wingdings 3" panose="05040102010807070707" pitchFamily="18" charset="2"/>
              <a:buNone/>
            </a:pPr>
            <a:r>
              <a:rPr lang="en-US" altLang="zh-CN" dirty="0">
                <a:ea typeface="宋体" panose="02010600030101010101" pitchFamily="2" charset="-122"/>
              </a:rPr>
              <a:t>(2) </a:t>
            </a:r>
            <a:r>
              <a:rPr lang="zh-CN" altLang="en-US" dirty="0"/>
              <a:t>一般开发周期比较长，维护成本高。</a:t>
            </a:r>
            <a:endParaRPr lang="zh-CN" altLang="en-US" dirty="0"/>
          </a:p>
          <a:p>
            <a:pPr eaLnBrk="1" hangingPunct="1">
              <a:buFont typeface="Wingdings 3" panose="05040102010807070707" pitchFamily="18" charset="2"/>
              <a:buNone/>
            </a:pPr>
            <a:r>
              <a:rPr lang="en-US" altLang="zh-CN" dirty="0">
                <a:ea typeface="宋体" panose="02010600030101010101" pitchFamily="2" charset="-122"/>
              </a:rPr>
              <a:t>(3) </a:t>
            </a:r>
            <a:r>
              <a:rPr lang="zh-CN" altLang="en-US" dirty="0"/>
              <a:t>需要依赖第三方应用商店的审核上架，如 </a:t>
            </a:r>
            <a:r>
              <a:rPr lang="en-US" altLang="zh-CN" dirty="0">
                <a:ea typeface="宋体" panose="02010600030101010101" pitchFamily="2" charset="-122"/>
              </a:rPr>
              <a:t>AppStore</a:t>
            </a:r>
            <a:r>
              <a:rPr lang="zh-CN" altLang="en-US" dirty="0"/>
              <a:t>。</a:t>
            </a:r>
            <a:endParaRPr lang="zh-CN" altLang="en-US" dirty="0"/>
          </a:p>
          <a:p>
            <a:pPr eaLnBrk="1" hangingPunct="1"/>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br>
              <a:rPr lang="en-US" altLang="zh-CN" sz="4400" dirty="0">
                <a:solidFill>
                  <a:srgbClr val="FF0000"/>
                </a:solidFill>
              </a:rPr>
            </a:br>
            <a:endParaRPr lang="zh-CN" altLang="en-US" dirty="0"/>
          </a:p>
        </p:txBody>
      </p:sp>
      <p:sp>
        <p:nvSpPr>
          <p:cNvPr id="3" name="内容占位符 2"/>
          <p:cNvSpPr>
            <a:spLocks noGrp="1"/>
          </p:cNvSpPr>
          <p:nvPr>
            <p:ph idx="1"/>
          </p:nvPr>
        </p:nvSpPr>
        <p:spPr>
          <a:xfrm>
            <a:off x="628915" y="987901"/>
            <a:ext cx="7675350" cy="4351338"/>
          </a:xfrm>
        </p:spPr>
        <p:txBody>
          <a:bodyPr>
            <a:normAutofit fontScale="77500"/>
          </a:bodyPr>
          <a:lstStyle/>
          <a:p>
            <a:endParaRPr lang="en-US" altLang="zh-CN" dirty="0"/>
          </a:p>
          <a:p>
            <a:r>
              <a:rPr lang="en-US" altLang="zh-CN" dirty="0">
                <a:solidFill>
                  <a:schemeClr val="tx1"/>
                </a:solidFill>
                <a:sym typeface="+mn-ea"/>
              </a:rPr>
              <a:t>Web</a:t>
            </a:r>
            <a:r>
              <a:rPr lang="zh-CN" altLang="en-US" dirty="0">
                <a:solidFill>
                  <a:schemeClr val="tx1"/>
                </a:solidFill>
                <a:sym typeface="+mn-ea"/>
              </a:rPr>
              <a:t>应用开发</a:t>
            </a:r>
            <a:endParaRPr lang="en-US" altLang="zh-CN" dirty="0"/>
          </a:p>
          <a:p>
            <a:pPr marL="0" indent="0">
              <a:buNone/>
            </a:pPr>
            <a:r>
              <a:rPr lang="zh-CN" altLang="en-US" dirty="0"/>
              <a:t>发布、维护方便快捷，但软件的使用体验跟原生相比存在比较大的差距</a:t>
            </a:r>
            <a:endParaRPr lang="en-US" altLang="zh-CN" dirty="0"/>
          </a:p>
          <a:p>
            <a:endParaRPr lang="en-US" altLang="zh-CN" dirty="0">
              <a:solidFill>
                <a:schemeClr val="tx1"/>
              </a:solidFill>
              <a:ea typeface="宋体" panose="02010600030101010101" pitchFamily="2" charset="-122"/>
            </a:endParaRPr>
          </a:p>
          <a:p>
            <a:r>
              <a:rPr lang="zh-CN" altLang="en-US" sz="3200" dirty="0">
                <a:solidFill>
                  <a:schemeClr val="tx1"/>
                </a:solidFill>
              </a:rPr>
              <a:t>逐渐发展</a:t>
            </a:r>
            <a:r>
              <a:rPr lang="zh-CN" altLang="en-US" sz="3200" dirty="0">
                <a:solidFill>
                  <a:schemeClr val="tx1"/>
                </a:solidFill>
              </a:rPr>
              <a:t>演变的</a:t>
            </a:r>
            <a:r>
              <a:rPr lang="zh-CN" altLang="en-US" sz="3200" dirty="0">
                <a:solidFill>
                  <a:srgbClr val="FF0000"/>
                </a:solidFill>
              </a:rPr>
              <a:t>混合应用开发</a:t>
            </a:r>
            <a:r>
              <a:rPr lang="zh-CN" altLang="en-US" sz="3200" dirty="0">
                <a:solidFill>
                  <a:schemeClr val="tx1"/>
                </a:solidFill>
              </a:rPr>
              <a:t>：</a:t>
            </a:r>
            <a:endParaRPr lang="en-US" altLang="zh-CN" dirty="0">
              <a:solidFill>
                <a:schemeClr val="tx1"/>
              </a:solidFill>
            </a:endParaRPr>
          </a:p>
          <a:p>
            <a:pPr marL="0" indent="0" fontAlgn="auto">
              <a:lnSpc>
                <a:spcPct val="100000"/>
              </a:lnSpc>
              <a:spcBef>
                <a:spcPts val="700"/>
              </a:spcBef>
              <a:buNone/>
            </a:pPr>
            <a:r>
              <a:rPr lang="zh-CN" altLang="en-US" sz="3200" dirty="0"/>
              <a:t>结合原生和</a:t>
            </a:r>
            <a:r>
              <a:rPr lang="en-US" altLang="zh-CN" sz="3200" dirty="0">
                <a:solidFill>
                  <a:schemeClr val="tx1"/>
                </a:solidFill>
                <a:ea typeface="宋体" panose="02010600030101010101" pitchFamily="2" charset="-122"/>
              </a:rPr>
              <a:t>HTML5</a:t>
            </a:r>
            <a:r>
              <a:rPr lang="zh-CN" altLang="en-US" sz="3200" dirty="0"/>
              <a:t>开发的技术，取长补短的一种开发模式。原生代码部分利用</a:t>
            </a:r>
            <a:r>
              <a:rPr lang="en-US" altLang="zh-CN" sz="3200" dirty="0">
                <a:ea typeface="宋体" panose="02010600030101010101" pitchFamily="2" charset="-122"/>
              </a:rPr>
              <a:t>WebView</a:t>
            </a:r>
            <a:r>
              <a:rPr lang="zh-CN" altLang="en-US" sz="3200" dirty="0"/>
              <a:t>插件或者其它的框架为</a:t>
            </a:r>
            <a:r>
              <a:rPr lang="en-US" altLang="zh-CN" sz="3200" dirty="0">
                <a:ea typeface="宋体" panose="02010600030101010101" pitchFamily="2" charset="-122"/>
              </a:rPr>
              <a:t>H5</a:t>
            </a:r>
            <a:r>
              <a:rPr lang="zh-CN" altLang="en-US" sz="3200" dirty="0"/>
              <a:t>提供了一个容器，程序主要的业务实现、界面展示是利用</a:t>
            </a:r>
            <a:r>
              <a:rPr lang="en-US" altLang="zh-CN" sz="3200" dirty="0">
                <a:ea typeface="宋体" panose="02010600030101010101" pitchFamily="2" charset="-122"/>
              </a:rPr>
              <a:t>H5</a:t>
            </a:r>
            <a:r>
              <a:rPr lang="zh-CN" altLang="en-US" sz="3200" dirty="0"/>
              <a:t>相关的</a:t>
            </a:r>
            <a:r>
              <a:rPr lang="en-US" altLang="zh-CN" sz="3200" dirty="0">
                <a:ea typeface="宋体" panose="02010600030101010101" pitchFamily="2" charset="-122"/>
              </a:rPr>
              <a:t>Web</a:t>
            </a:r>
            <a:r>
              <a:rPr lang="zh-CN" altLang="en-US" sz="3200" dirty="0"/>
              <a:t>技术进行实现的。</a:t>
            </a:r>
            <a:endParaRPr lang="zh-CN" altLang="en-US" dirty="0"/>
          </a:p>
        </p:txBody>
      </p:sp>
      <p:sp>
        <p:nvSpPr>
          <p:cNvPr id="4" name="文本框 3"/>
          <p:cNvSpPr txBox="1"/>
          <p:nvPr/>
        </p:nvSpPr>
        <p:spPr>
          <a:xfrm>
            <a:off x="539750" y="332740"/>
            <a:ext cx="7256145" cy="583565"/>
          </a:xfrm>
          <a:prstGeom prst="rect">
            <a:avLst/>
          </a:prstGeom>
          <a:noFill/>
        </p:spPr>
        <p:txBody>
          <a:bodyPr wrap="square" rtlCol="0">
            <a:spAutoFit/>
          </a:bodyPr>
          <a:p>
            <a:r>
              <a:rPr lang="en-US" altLang="zh-CN" sz="3200" dirty="0">
                <a:sym typeface="+mn-ea"/>
              </a:rPr>
              <a:t>Web</a:t>
            </a:r>
            <a:r>
              <a:rPr lang="zh-CN" altLang="en-US" sz="3200" dirty="0">
                <a:sym typeface="+mn-ea"/>
              </a:rPr>
              <a:t>应用开发</a:t>
            </a:r>
            <a:endParaRPr lang="zh-CN" altLang="en-US" sz="32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dirty="0">
                <a:sym typeface="+mn-ea"/>
              </a:rPr>
              <a:t>跨平台开发技术</a:t>
            </a:r>
            <a:endParaRPr lang="en-US" altLang="zh-CN" dirty="0"/>
          </a:p>
        </p:txBody>
      </p:sp>
      <p:sp>
        <p:nvSpPr>
          <p:cNvPr id="3" name="内容占位符 2"/>
          <p:cNvSpPr>
            <a:spLocks noGrp="1"/>
          </p:cNvSpPr>
          <p:nvPr>
            <p:ph idx="1"/>
          </p:nvPr>
        </p:nvSpPr>
        <p:spPr>
          <a:xfrm>
            <a:off x="755545" y="1557020"/>
            <a:ext cx="7675350" cy="4351338"/>
          </a:xfrm>
        </p:spPr>
        <p:txBody>
          <a:bodyPr>
            <a:normAutofit/>
          </a:bodyPr>
          <a:p>
            <a:r>
              <a:rPr lang="zh-CN" altLang="en-US" dirty="0">
                <a:sym typeface="+mn-ea"/>
              </a:rPr>
              <a:t>目标：</a:t>
            </a:r>
            <a:r>
              <a:rPr lang="en-US" altLang="zh-CN" dirty="0">
                <a:sym typeface="+mn-ea"/>
              </a:rPr>
              <a:t>Write once, run anywhere</a:t>
            </a:r>
            <a:endParaRPr lang="en-US" altLang="zh-CN" dirty="0"/>
          </a:p>
          <a:p>
            <a:r>
              <a:rPr lang="zh-CN" altLang="en-US"/>
              <a:t>随着移动端应用的日益普及，开发者对于如何高效地开发跨平台应用的需求也越来越迫切。</a:t>
            </a:r>
            <a:endParaRPr lang="zh-CN" altLang="en-US"/>
          </a:p>
          <a:p>
            <a:endParaRPr lang="zh-CN" altLang="en-US"/>
          </a:p>
          <a:p>
            <a:r>
              <a:rPr lang="en-US" altLang="zh-CN" dirty="0">
                <a:sym typeface="+mn-ea"/>
              </a:rPr>
              <a:t>Flutter、React Native、U</a:t>
            </a:r>
            <a:r>
              <a:rPr lang="zh-CN" altLang="en-US" dirty="0">
                <a:sym typeface="+mn-ea"/>
              </a:rPr>
              <a:t>ni-</a:t>
            </a:r>
            <a:r>
              <a:rPr lang="en-US" altLang="zh-CN" dirty="0">
                <a:sym typeface="+mn-ea"/>
              </a:rPr>
              <a:t>a</a:t>
            </a:r>
            <a:r>
              <a:rPr lang="zh-CN" altLang="en-US" dirty="0">
                <a:sym typeface="+mn-ea"/>
              </a:rPr>
              <a:t>pp 、</a:t>
            </a:r>
            <a:r>
              <a:rPr lang="en-US" altLang="zh-CN" dirty="0">
                <a:sym typeface="+mn-ea"/>
              </a:rPr>
              <a:t>T</a:t>
            </a:r>
            <a:r>
              <a:rPr lang="zh-CN" altLang="en-US" dirty="0">
                <a:sym typeface="+mn-ea"/>
              </a:rPr>
              <a:t>aro </a:t>
            </a:r>
            <a:endParaRPr lang="zh-CN" altLang="en-US" dirty="0"/>
          </a:p>
          <a:p>
            <a:endParaRPr lang="zh-CN"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Flutter</a:t>
            </a:r>
            <a:endParaRPr lang="zh-CN" altLang="en-US"/>
          </a:p>
        </p:txBody>
      </p:sp>
      <p:sp>
        <p:nvSpPr>
          <p:cNvPr id="3" name="内容占位符 2"/>
          <p:cNvSpPr>
            <a:spLocks noGrp="1"/>
          </p:cNvSpPr>
          <p:nvPr>
            <p:ph idx="1"/>
          </p:nvPr>
        </p:nvSpPr>
        <p:spPr>
          <a:xfrm>
            <a:off x="754910" y="1557020"/>
            <a:ext cx="7675350" cy="4351338"/>
          </a:xfrm>
        </p:spPr>
        <p:txBody>
          <a:bodyPr>
            <a:normAutofit/>
          </a:bodyPr>
          <a:p>
            <a:pPr fontAlgn="auto">
              <a:lnSpc>
                <a:spcPct val="100000"/>
              </a:lnSpc>
              <a:spcBef>
                <a:spcPts val="700"/>
              </a:spcBef>
            </a:pPr>
            <a:r>
              <a:rPr lang="zh-CN" altLang="en-US" sz="2800"/>
              <a:t>Flutter是由Google开发的</a:t>
            </a:r>
            <a:r>
              <a:rPr lang="zh-CN" altLang="en-US" sz="2800">
                <a:solidFill>
                  <a:srgbClr val="FF0000"/>
                </a:solidFill>
              </a:rPr>
              <a:t>跨平台移动应用开发框架</a:t>
            </a:r>
            <a:r>
              <a:rPr lang="zh-CN" altLang="en-US" sz="2800"/>
              <a:t>。它通过自定义渲染引擎和Widget树构建用户界面，使用</a:t>
            </a:r>
            <a:r>
              <a:rPr lang="zh-CN" altLang="en-US" sz="2800">
                <a:solidFill>
                  <a:srgbClr val="FF0000"/>
                </a:solidFill>
              </a:rPr>
              <a:t>Dart语言</a:t>
            </a:r>
            <a:r>
              <a:rPr lang="zh-CN" altLang="en-US" sz="2800"/>
              <a:t>进行开发。Flutter具有出色的性能、渲染速度和用户体验，可以实现流畅的动画效果，并且支持热重载和一套代码同时在iOS和Android上运行的优势。</a:t>
            </a:r>
            <a:endParaRPr lang="zh-CN" altLang="en-US" sz="2800"/>
          </a:p>
          <a:p>
            <a:pPr fontAlgn="auto">
              <a:lnSpc>
                <a:spcPct val="100000"/>
              </a:lnSpc>
              <a:spcBef>
                <a:spcPts val="700"/>
              </a:spcBef>
            </a:pPr>
            <a:r>
              <a:rPr lang="zh-CN" altLang="en-US" sz="2800"/>
              <a:t>国内首款Flutter的大型应用：</a:t>
            </a:r>
            <a:r>
              <a:rPr lang="zh-CN" altLang="en-US" sz="2800">
                <a:sym typeface="+mn-ea"/>
              </a:rPr>
              <a:t>咸鱼</a:t>
            </a:r>
            <a:r>
              <a:rPr lang="zh-CN" altLang="en-US" sz="2800"/>
              <a:t>。</a:t>
            </a:r>
            <a:endParaRPr lang="zh-CN"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React Native </a:t>
            </a:r>
            <a:endParaRPr lang="zh-CN" altLang="en-US"/>
          </a:p>
        </p:txBody>
      </p:sp>
      <p:sp>
        <p:nvSpPr>
          <p:cNvPr id="3" name="内容占位符 2"/>
          <p:cNvSpPr>
            <a:spLocks noGrp="1"/>
          </p:cNvSpPr>
          <p:nvPr>
            <p:ph idx="1"/>
          </p:nvPr>
        </p:nvSpPr>
        <p:spPr/>
        <p:txBody>
          <a:bodyPr>
            <a:normAutofit/>
          </a:bodyPr>
          <a:p>
            <a:pPr fontAlgn="auto">
              <a:lnSpc>
                <a:spcPct val="100000"/>
              </a:lnSpc>
              <a:spcBef>
                <a:spcPts val="700"/>
              </a:spcBef>
            </a:pPr>
            <a:r>
              <a:rPr lang="zh-CN" altLang="en-US" sz="2800"/>
              <a:t>React Native (简称RN)是Facebook于2015年4月开源的跨平台移动应用开发框架，是Facebook早先开源的JS框架 React 在原生移动应用平台的衍生产物，支持iOS和安卓两大平台。</a:t>
            </a:r>
            <a:endParaRPr lang="zh-CN" altLang="en-US" sz="2800"/>
          </a:p>
          <a:p>
            <a:pPr fontAlgn="auto">
              <a:lnSpc>
                <a:spcPct val="100000"/>
              </a:lnSpc>
              <a:spcBef>
                <a:spcPts val="700"/>
              </a:spcBef>
            </a:pPr>
            <a:r>
              <a:rPr lang="zh-CN" altLang="en-US" sz="2800"/>
              <a:t>使用Javascript语言，类似于HTML的JSX，以及CSS来开发移动应用。</a:t>
            </a:r>
            <a:endParaRPr lang="zh-CN" altLang="en-US"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U</a:t>
            </a:r>
            <a:r>
              <a:rPr lang="zh-CN" altLang="en-US" dirty="0">
                <a:sym typeface="+mn-ea"/>
              </a:rPr>
              <a:t>ni-</a:t>
            </a:r>
            <a:r>
              <a:rPr lang="en-US" altLang="zh-CN" dirty="0">
                <a:sym typeface="+mn-ea"/>
              </a:rPr>
              <a:t>a</a:t>
            </a:r>
            <a:r>
              <a:rPr lang="zh-CN" altLang="en-US" dirty="0">
                <a:sym typeface="+mn-ea"/>
              </a:rPr>
              <a:t>pp</a:t>
            </a:r>
            <a:endParaRPr lang="zh-CN" altLang="en-US"/>
          </a:p>
        </p:txBody>
      </p:sp>
      <p:sp>
        <p:nvSpPr>
          <p:cNvPr id="3" name="内容占位符 2"/>
          <p:cNvSpPr>
            <a:spLocks noGrp="1"/>
          </p:cNvSpPr>
          <p:nvPr>
            <p:ph idx="1"/>
          </p:nvPr>
        </p:nvSpPr>
        <p:spPr>
          <a:xfrm>
            <a:off x="272415" y="1510030"/>
            <a:ext cx="8242935" cy="4667250"/>
          </a:xfrm>
        </p:spPr>
        <p:txBody>
          <a:bodyPr>
            <a:normAutofit fontScale="70000"/>
          </a:bodyPr>
          <a:p>
            <a:r>
              <a:rPr lang="zh-CN" altLang="en-US"/>
              <a:t>Uni-app是一种基于Vue.js的</a:t>
            </a:r>
            <a:r>
              <a:rPr lang="zh-CN" altLang="en-US">
                <a:solidFill>
                  <a:srgbClr val="FF0000"/>
                </a:solidFill>
              </a:rPr>
              <a:t>跨平台开发框架</a:t>
            </a:r>
            <a:r>
              <a:rPr lang="zh-CN" altLang="en-US"/>
              <a:t>，由DCloud公司开发和维护。它允许开发者使用一套代码同时构建多个平台的应用程序，包括iOS、Android、H5、微信小程序、支付宝小程序、百度小程序、字节跳动小程序等。</a:t>
            </a:r>
            <a:endParaRPr lang="zh-CN" altLang="en-US"/>
          </a:p>
          <a:p>
            <a:r>
              <a:rPr lang="zh-CN" altLang="en-US"/>
              <a:t>Uni-app的核心思想是“写一次，到处运行”。开发者只需编写一次代码，就可以生成在不同平台上运行的应用程序。这样的开发方式极大地提高了开发效率，减少了开发成本。</a:t>
            </a:r>
            <a:endParaRPr lang="zh-CN" altLang="en-US"/>
          </a:p>
          <a:p>
            <a:r>
              <a:rPr lang="zh-CN" altLang="en-US"/>
              <a:t>Uni-app基于Vue.js语法和组件模型进行开发。Vue.js是一种流行的JavaScript框架，广泛应用于前端开发。通过使用Vue.js的语法和生态系统中的丰富插件和工具，开发者可以快速构建出功能强大且易于维护的应用程序</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T</a:t>
            </a:r>
            <a:r>
              <a:rPr lang="zh-CN" altLang="en-US" dirty="0">
                <a:sym typeface="+mn-ea"/>
              </a:rPr>
              <a:t>aro</a:t>
            </a:r>
            <a:endParaRPr lang="zh-CN" altLang="en-US"/>
          </a:p>
        </p:txBody>
      </p:sp>
      <p:sp>
        <p:nvSpPr>
          <p:cNvPr id="3" name="内容占位符 2"/>
          <p:cNvSpPr>
            <a:spLocks noGrp="1"/>
          </p:cNvSpPr>
          <p:nvPr>
            <p:ph idx="1"/>
          </p:nvPr>
        </p:nvSpPr>
        <p:spPr>
          <a:xfrm>
            <a:off x="628545" y="1412875"/>
            <a:ext cx="7675350" cy="4351338"/>
          </a:xfrm>
        </p:spPr>
        <p:txBody>
          <a:bodyPr>
            <a:normAutofit/>
          </a:bodyPr>
          <a:p>
            <a:r>
              <a:rPr lang="zh-CN" altLang="en-US"/>
              <a:t>Taro是一套</a:t>
            </a:r>
            <a:r>
              <a:rPr lang="zh-CN" altLang="en-US">
                <a:solidFill>
                  <a:srgbClr val="FF0000"/>
                </a:solidFill>
                <a:sym typeface="+mn-ea"/>
              </a:rPr>
              <a:t>京东</a:t>
            </a:r>
            <a:r>
              <a:rPr lang="zh-CN" altLang="en-US">
                <a:sym typeface="+mn-ea"/>
              </a:rPr>
              <a:t>打造的</a:t>
            </a:r>
            <a:r>
              <a:rPr lang="zh-CN" altLang="en-US"/>
              <a:t>遵循React 语法规范的多端开发解决方案。使用 Taro，只书写一套代码，再通过 Taro 的编译工具，将源代码分别编译出可以在不同端（微信小程序、H5、App 端等）运行的代码。</a:t>
            </a:r>
            <a:endParaRPr lang="zh-CN" altLang="en-US"/>
          </a:p>
          <a:p>
            <a:endParaRPr lang="zh-CN" altLang="en-US"/>
          </a:p>
          <a:p>
            <a:r>
              <a:rPr lang="zh-CN" altLang="en-US"/>
              <a:t>美团外卖小程序、喜马拉雅FM小程序、京东小程序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p:nvPr>
        </p:nvSpPr>
        <p:spPr/>
        <p:txBody>
          <a:bodyPr/>
          <a:lstStyle/>
          <a:p>
            <a:pPr eaLnBrk="1" hangingPunct="1"/>
            <a:r>
              <a:rPr lang="zh-CN" altLang="en-US"/>
              <a:t>案例：微拍堂</a:t>
            </a:r>
            <a:endParaRPr lang="zh-CN" altLang="en-US"/>
          </a:p>
        </p:txBody>
      </p:sp>
      <p:pic>
        <p:nvPicPr>
          <p:cNvPr id="54274" name="内容占位符 4"/>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3453755" y="1825625"/>
            <a:ext cx="2447627" cy="4351338"/>
          </a:xfrm>
        </p:spPr>
      </p:pic>
      <p:pic>
        <p:nvPicPr>
          <p:cNvPr id="54275"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5" y="2000250"/>
            <a:ext cx="25908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noChangeArrowheads="1"/>
          </p:cNvSpPr>
          <p:nvPr>
            <p:ph type="title"/>
          </p:nvPr>
        </p:nvSpPr>
        <p:spPr>
          <a:xfrm>
            <a:off x="1835468" y="133350"/>
            <a:ext cx="6589712" cy="1279525"/>
          </a:xfrm>
        </p:spPr>
        <p:txBody>
          <a:bodyPr/>
          <a:lstStyle/>
          <a:p>
            <a:pPr eaLnBrk="1" hangingPunct="1"/>
            <a:r>
              <a:rPr lang="zh-CN" altLang="en-US"/>
              <a:t>移动互联网时代</a:t>
            </a:r>
            <a:endParaRPr lang="zh-CN" altLang="en-US"/>
          </a:p>
        </p:txBody>
      </p:sp>
      <p:sp>
        <p:nvSpPr>
          <p:cNvPr id="23554" name="内容占位符 2"/>
          <p:cNvSpPr>
            <a:spLocks noGrp="1" noChangeArrowheads="1"/>
          </p:cNvSpPr>
          <p:nvPr>
            <p:ph idx="1"/>
          </p:nvPr>
        </p:nvSpPr>
        <p:spPr>
          <a:xfrm>
            <a:off x="971550" y="1340485"/>
            <a:ext cx="6519863" cy="3040063"/>
          </a:xfrm>
        </p:spPr>
        <p:txBody>
          <a:bodyPr>
            <a:normAutofit/>
          </a:bodyPr>
          <a:lstStyle/>
          <a:p>
            <a:pPr eaLnBrk="1" hangingPunct="1"/>
            <a:r>
              <a:rPr lang="zh-CN" altLang="en-US" sz="2800"/>
              <a:t>移动互联网是所有移动应用的基础，越来越多的人在购物、用餐、出行、工作时，都习惯性地使用手机。</a:t>
            </a:r>
            <a:endParaRPr lang="en-US" altLang="zh-CN" sz="2800"/>
          </a:p>
          <a:p>
            <a:pPr eaLnBrk="1" hangingPunct="1"/>
            <a:r>
              <a:rPr lang="zh-CN" altLang="en-US" sz="2800"/>
              <a:t>使用手机随时随地</a:t>
            </a:r>
            <a:r>
              <a:rPr lang="zh-CN" altLang="en-US" sz="2800">
                <a:solidFill>
                  <a:srgbClr val="FF0000"/>
                </a:solidFill>
              </a:rPr>
              <a:t>查看信息、查找位置、分享感受、协同工作</a:t>
            </a:r>
            <a:r>
              <a:rPr lang="zh-CN" altLang="en-US" sz="2800"/>
              <a:t>等。</a:t>
            </a:r>
            <a:endParaRPr lang="en-US" altLang="zh-CN" sz="2800"/>
          </a:p>
          <a:p>
            <a:pPr eaLnBrk="1" hangingPunct="1"/>
            <a:r>
              <a:rPr lang="zh-CN" altLang="en-US" sz="2800"/>
              <a:t>移动互联网给人们的生活方式带来了翻天覆 地的变化。</a:t>
            </a:r>
            <a:endParaRPr lang="zh-CN" altLang="en-US" sz="2800"/>
          </a:p>
          <a:p>
            <a:pPr eaLnBrk="1" hangingPunct="1"/>
            <a:endParaRPr lang="zh-CN" altLang="en-US" sz="2800"/>
          </a:p>
        </p:txBody>
      </p:sp>
      <p:pic>
        <p:nvPicPr>
          <p:cNvPr id="23555"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40076" y="4436619"/>
            <a:ext cx="3600574" cy="2240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p:nvPr>
        </p:nvSpPr>
        <p:spPr/>
        <p:txBody>
          <a:bodyPr/>
          <a:lstStyle/>
          <a:p>
            <a:pPr eaLnBrk="1" hangingPunct="1"/>
            <a:endParaRPr lang="zh-CN" altLang="en-US"/>
          </a:p>
        </p:txBody>
      </p:sp>
      <p:pic>
        <p:nvPicPr>
          <p:cNvPr id="55299" name="内容占位符 10"/>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4862513" y="641350"/>
            <a:ext cx="2447925" cy="4351338"/>
          </a:xfrm>
        </p:spPr>
      </p:pic>
      <p:pic>
        <p:nvPicPr>
          <p:cNvPr id="55298"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512763"/>
            <a:ext cx="2449512"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文本框 12"/>
          <p:cNvSpPr txBox="1">
            <a:spLocks noChangeArrowheads="1"/>
          </p:cNvSpPr>
          <p:nvPr/>
        </p:nvSpPr>
        <p:spPr bwMode="auto">
          <a:xfrm>
            <a:off x="1835150" y="5229225"/>
            <a:ext cx="5113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a:t>每日鲜果快送                                 大悦城</a:t>
            </a:r>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1.3.2</a:t>
            </a:r>
            <a:r>
              <a:rPr lang="zh-CN" altLang="en-US">
                <a:sym typeface="+mn-ea"/>
              </a:rPr>
              <a:t>低代码</a:t>
            </a:r>
            <a:r>
              <a:rPr lang="zh-CN" altLang="en-US">
                <a:sym typeface="+mn-ea"/>
              </a:rPr>
              <a:t>开发</a:t>
            </a:r>
            <a:endParaRPr lang="zh-CN" altLang="en-US"/>
          </a:p>
        </p:txBody>
      </p:sp>
      <p:sp>
        <p:nvSpPr>
          <p:cNvPr id="3" name="内容占位符 2"/>
          <p:cNvSpPr>
            <a:spLocks noGrp="1"/>
          </p:cNvSpPr>
          <p:nvPr>
            <p:ph idx="1"/>
          </p:nvPr>
        </p:nvSpPr>
        <p:spPr>
          <a:xfrm>
            <a:off x="539750" y="1691005"/>
            <a:ext cx="7958455" cy="4351655"/>
          </a:xfrm>
        </p:spPr>
        <p:txBody>
          <a:bodyPr>
            <a:normAutofit fontScale="90000"/>
          </a:bodyPr>
          <a:p>
            <a:pPr fontAlgn="auto">
              <a:lnSpc>
                <a:spcPct val="100000"/>
              </a:lnSpc>
              <a:spcBef>
                <a:spcPts val="700"/>
              </a:spcBef>
            </a:pPr>
            <a:r>
              <a:rPr lang="zh-CN" altLang="en-US"/>
              <a:t>低代码（Low Code）是一种可视化的应用开发方法，</a:t>
            </a:r>
            <a:r>
              <a:rPr lang="zh-CN" altLang="en-US">
                <a:sym typeface="+mn-ea"/>
              </a:rPr>
              <a:t>基于图形化拖拽、参数化配置等更为高效的方式，实现快速构建</a:t>
            </a:r>
            <a:r>
              <a:rPr lang="zh-CN" altLang="en-US">
                <a:sym typeface="+mn-ea"/>
              </a:rPr>
              <a:t>应用软件，</a:t>
            </a:r>
            <a:r>
              <a:rPr lang="zh-CN" altLang="en-US"/>
              <a:t>用较少的代码、以较快的速度来交付应用程序。将程序员不想开发的代码做到自动化，称之为低代码。</a:t>
            </a:r>
            <a:endParaRPr lang="zh-CN" altLang="en-US"/>
          </a:p>
          <a:p>
            <a:pPr fontAlgn="auto">
              <a:lnSpc>
                <a:spcPct val="100000"/>
              </a:lnSpc>
              <a:spcBef>
                <a:spcPts val="700"/>
              </a:spcBef>
            </a:pPr>
            <a:endParaRPr lang="zh-CN" altLang="en-US"/>
          </a:p>
          <a:p>
            <a:pPr fontAlgn="auto">
              <a:lnSpc>
                <a:spcPct val="100000"/>
              </a:lnSpc>
              <a:spcBef>
                <a:spcPts val="700"/>
              </a:spcBef>
            </a:pPr>
            <a:r>
              <a:rPr lang="zh-CN" altLang="en-US"/>
              <a:t>随着代码技术</a:t>
            </a:r>
            <a:r>
              <a:rPr lang="zh-CN" altLang="en-US"/>
              <a:t>发展，不会编程的人也可以开发</a:t>
            </a:r>
            <a:r>
              <a:rPr lang="zh-CN" altLang="en-US"/>
              <a:t>软件。</a:t>
            </a:r>
            <a:endParaRPr lang="zh-CN" altLang="en-US"/>
          </a:p>
          <a:p>
            <a:pPr fontAlgn="auto">
              <a:lnSpc>
                <a:spcPct val="100000"/>
              </a:lnSpc>
              <a:spcBef>
                <a:spcPts val="700"/>
              </a:spcBef>
            </a:pP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钉钉</a:t>
            </a:r>
            <a:r>
              <a:rPr lang="en-US" altLang="zh-CN">
                <a:sym typeface="+mn-ea"/>
              </a:rPr>
              <a:t>“</a:t>
            </a:r>
            <a:r>
              <a:rPr lang="zh-CN" altLang="en-US">
                <a:sym typeface="+mn-ea"/>
              </a:rPr>
              <a:t>宜搭</a:t>
            </a:r>
            <a:r>
              <a:rPr lang="en-US" altLang="zh-CN">
                <a:sym typeface="+mn-ea"/>
              </a:rPr>
              <a:t>”</a:t>
            </a:r>
            <a:r>
              <a:rPr lang="zh-CN" altLang="en-US">
                <a:sym typeface="+mn-ea"/>
              </a:rPr>
              <a:t>低代码开发</a:t>
            </a:r>
            <a:endParaRPr lang="zh-CN" altLang="en-US"/>
          </a:p>
        </p:txBody>
      </p:sp>
      <p:sp>
        <p:nvSpPr>
          <p:cNvPr id="3" name="内容占位符 2"/>
          <p:cNvSpPr>
            <a:spLocks noGrp="1"/>
          </p:cNvSpPr>
          <p:nvPr>
            <p:ph idx="1"/>
          </p:nvPr>
        </p:nvSpPr>
        <p:spPr>
          <a:xfrm>
            <a:off x="683790" y="1484630"/>
            <a:ext cx="7675350" cy="4351338"/>
          </a:xfrm>
        </p:spPr>
        <p:txBody>
          <a:bodyPr/>
          <a:p>
            <a:pPr fontAlgn="auto">
              <a:lnSpc>
                <a:spcPct val="100000"/>
              </a:lnSpc>
              <a:spcBef>
                <a:spcPts val="700"/>
              </a:spcBef>
            </a:pPr>
            <a:r>
              <a:rPr lang="zh-CN" altLang="en-US"/>
              <a:t>阿里钉钉出品的云钉低代码应用构建平台，于2019年3月上线，通过简单的拖拽、配置，即可完成业务应用的搭建。旨在为广大中小企业提供一套低成本的企业应用搭建解决方案。</a:t>
            </a:r>
            <a:endParaRPr lang="zh-CN" altLang="en-US"/>
          </a:p>
          <a:p>
            <a:pPr fontAlgn="auto">
              <a:lnSpc>
                <a:spcPct val="100000"/>
              </a:lnSpc>
              <a:spcBef>
                <a:spcPts val="700"/>
              </a:spcBef>
            </a:pPr>
            <a:endParaRPr lang="zh-CN" altLang="en-US"/>
          </a:p>
          <a:p>
            <a:pPr fontAlgn="auto">
              <a:lnSpc>
                <a:spcPct val="100000"/>
              </a:lnSpc>
              <a:spcBef>
                <a:spcPts val="700"/>
              </a:spcBef>
            </a:pPr>
            <a:r>
              <a:rPr lang="zh-CN" altLang="en-US"/>
              <a:t>助力企业快速实现，组织在线、沟通在线，协同在线、业务在线。</a:t>
            </a:r>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应用魔方AppCube</a:t>
            </a:r>
            <a:endParaRPr lang="zh-CN" altLang="en-US"/>
          </a:p>
        </p:txBody>
      </p:sp>
      <p:sp>
        <p:nvSpPr>
          <p:cNvPr id="3" name="内容占位符 2"/>
          <p:cNvSpPr>
            <a:spLocks noGrp="1"/>
          </p:cNvSpPr>
          <p:nvPr>
            <p:ph idx="1"/>
          </p:nvPr>
        </p:nvSpPr>
        <p:spPr/>
        <p:txBody>
          <a:bodyPr/>
          <a:p>
            <a:r>
              <a:rPr lang="zh-CN" altLang="en-US"/>
              <a:t>华为云旗下产品，AppCube提供云上无码化/低码化/支持多码化的应用开发模式，屏蔽技术复杂性，提升企业开发的效率。</a:t>
            </a:r>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微搭WeDa</a:t>
            </a:r>
            <a:endParaRPr lang="zh-CN" altLang="en-US"/>
          </a:p>
        </p:txBody>
      </p:sp>
      <p:sp>
        <p:nvSpPr>
          <p:cNvPr id="3" name="内容占位符 2"/>
          <p:cNvSpPr>
            <a:spLocks noGrp="1"/>
          </p:cNvSpPr>
          <p:nvPr>
            <p:ph idx="1"/>
          </p:nvPr>
        </p:nvSpPr>
        <p:spPr/>
        <p:txBody>
          <a:bodyPr/>
          <a:p>
            <a:r>
              <a:rPr lang="zh-CN" altLang="en-US"/>
              <a:t> 腾讯云旗下低代码产品，腾讯云微搭低代码将繁琐的底层架构和基础设施抽象化为图形界面，通过行业化模板、拖放式组件和可视化配置快速构建多端应用（小程序、H5应用、Web 应用等），免去了代码编写工作。</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爱速搭</a:t>
            </a:r>
            <a:endParaRPr lang="zh-CN" altLang="en-US"/>
          </a:p>
        </p:txBody>
      </p:sp>
      <p:sp>
        <p:nvSpPr>
          <p:cNvPr id="3" name="内容占位符 2"/>
          <p:cNvSpPr>
            <a:spLocks noGrp="1"/>
          </p:cNvSpPr>
          <p:nvPr>
            <p:ph idx="1"/>
          </p:nvPr>
        </p:nvSpPr>
        <p:spPr/>
        <p:txBody>
          <a:bodyPr/>
          <a:p>
            <a:r>
              <a:rPr lang="zh-CN" altLang="en-US"/>
              <a:t>百度旗下自低代码开发平台，更灵活、更智能、更强大的应用可视化设计与发布平台，分钟级搭建表单、MIS、CRM、OA等智能化、免运维的各类企业SaaS系统与项目应用，助力企业降本增效，实现业务智能化升级。</a:t>
            </a:r>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noChangeArrowheads="1"/>
          </p:cNvSpPr>
          <p:nvPr>
            <p:ph type="title"/>
          </p:nvPr>
        </p:nvSpPr>
        <p:spPr/>
        <p:txBody>
          <a:bodyPr/>
          <a:lstStyle/>
          <a:p>
            <a:pPr eaLnBrk="1" hangingPunct="1"/>
            <a:r>
              <a:rPr lang="en-US" altLang="zh-CN"/>
              <a:t>1.4 </a:t>
            </a:r>
            <a:r>
              <a:rPr lang="zh-CN" altLang="en-US"/>
              <a:t>移动应用开发特点</a:t>
            </a:r>
            <a:endParaRPr lang="zh-CN" altLang="en-US"/>
          </a:p>
        </p:txBody>
      </p:sp>
      <p:sp>
        <p:nvSpPr>
          <p:cNvPr id="3" name="内容占位符 2"/>
          <p:cNvSpPr>
            <a:spLocks noGrp="1"/>
          </p:cNvSpPr>
          <p:nvPr>
            <p:ph idx="1"/>
          </p:nvPr>
        </p:nvSpPr>
        <p:spPr>
          <a:xfrm>
            <a:off x="840000" y="1484630"/>
            <a:ext cx="7675350" cy="4351338"/>
          </a:xfrm>
        </p:spPr>
        <p:txBody>
          <a:bodyPr>
            <a:normAutofit fontScale="92500"/>
          </a:bodyPr>
          <a:lstStyle/>
          <a:p>
            <a:pPr eaLnBrk="1" hangingPunct="1">
              <a:lnSpc>
                <a:spcPct val="90000"/>
              </a:lnSpc>
            </a:pPr>
            <a:r>
              <a:rPr lang="zh-CN" altLang="en-US" dirty="0"/>
              <a:t>了解移动设备的屏幕尺寸和分辨率，要有良好的用户体验</a:t>
            </a:r>
            <a:endParaRPr lang="en-US" altLang="zh-CN" dirty="0">
              <a:ea typeface="宋体" panose="02010600030101010101" pitchFamily="2" charset="-122"/>
            </a:endParaRPr>
          </a:p>
          <a:p>
            <a:pPr eaLnBrk="1" hangingPunct="1">
              <a:lnSpc>
                <a:spcPct val="90000"/>
              </a:lnSpc>
            </a:pPr>
            <a:r>
              <a:rPr lang="zh-CN" altLang="en-US" dirty="0"/>
              <a:t>按需求确定移动应用的内容；</a:t>
            </a:r>
            <a:endParaRPr lang="en-US" altLang="zh-CN" dirty="0">
              <a:ea typeface="宋体" panose="02010600030101010101" pitchFamily="2" charset="-122"/>
            </a:endParaRPr>
          </a:p>
          <a:p>
            <a:pPr eaLnBrk="1" hangingPunct="1">
              <a:lnSpc>
                <a:spcPct val="90000"/>
              </a:lnSpc>
            </a:pPr>
            <a:r>
              <a:rPr lang="zh-CN" altLang="en-US" dirty="0"/>
              <a:t>简洁的 </a:t>
            </a:r>
            <a:r>
              <a:rPr lang="en-US" altLang="zh-CN" dirty="0">
                <a:ea typeface="宋体" panose="02010600030101010101" pitchFamily="2" charset="-122"/>
              </a:rPr>
              <a:t>HTML</a:t>
            </a:r>
            <a:r>
              <a:rPr lang="zh-CN" altLang="en-US" dirty="0"/>
              <a:t>、</a:t>
            </a:r>
            <a:r>
              <a:rPr lang="en-US" altLang="zh-CN" dirty="0">
                <a:ea typeface="宋体" panose="02010600030101010101" pitchFamily="2" charset="-122"/>
              </a:rPr>
              <a:t>CSS </a:t>
            </a:r>
            <a:r>
              <a:rPr lang="zh-CN" altLang="en-US" dirty="0"/>
              <a:t>和 </a:t>
            </a:r>
            <a:r>
              <a:rPr lang="en-US" altLang="zh-CN" dirty="0">
                <a:ea typeface="宋体" panose="02010600030101010101" pitchFamily="2" charset="-122"/>
              </a:rPr>
              <a:t>JavaScript </a:t>
            </a:r>
            <a:r>
              <a:rPr lang="zh-CN" altLang="en-US" dirty="0"/>
              <a:t>代码</a:t>
            </a:r>
            <a:endParaRPr lang="en-US" altLang="zh-CN" dirty="0">
              <a:ea typeface="宋体" panose="02010600030101010101" pitchFamily="2" charset="-122"/>
            </a:endParaRPr>
          </a:p>
          <a:p>
            <a:pPr eaLnBrk="1" hangingPunct="1">
              <a:lnSpc>
                <a:spcPct val="90000"/>
              </a:lnSpc>
            </a:pPr>
            <a:r>
              <a:rPr lang="zh-CN" altLang="en-US" dirty="0"/>
              <a:t>有越来越多、开源的框架技术可供选择。</a:t>
            </a:r>
            <a:endParaRPr lang="zh-CN" altLang="en-US" dirty="0"/>
          </a:p>
          <a:p>
            <a:pPr eaLnBrk="1" hangingPunct="1">
              <a:lnSpc>
                <a:spcPct val="90000"/>
              </a:lnSpc>
            </a:pPr>
            <a:endParaRPr lang="en-US" altLang="zh-CN" dirty="0">
              <a:ea typeface="宋体" panose="02010600030101010101" pitchFamily="2" charset="-122"/>
            </a:endParaRPr>
          </a:p>
          <a:p>
            <a:pPr eaLnBrk="1" hangingPunct="1">
              <a:lnSpc>
                <a:spcPct val="90000"/>
              </a:lnSpc>
              <a:buFont typeface="Wingdings 3" panose="05040102010807070707" pitchFamily="18" charset="2"/>
              <a:buNone/>
            </a:pPr>
            <a:r>
              <a:rPr lang="zh-CN" altLang="en-US" dirty="0"/>
              <a:t>随着技术的发展，移动应用开发技术路线多样化：原生开发、移动</a:t>
            </a:r>
            <a:r>
              <a:rPr lang="en-US" altLang="zh-CN" dirty="0">
                <a:ea typeface="宋体" panose="02010600030101010101" pitchFamily="2" charset="-122"/>
              </a:rPr>
              <a:t>Web</a:t>
            </a:r>
            <a:r>
              <a:rPr lang="zh-CN" altLang="en-US" dirty="0"/>
              <a:t>开发、小程序开发、 跨平台开发技术、混合开发等</a:t>
            </a:r>
            <a:endParaRPr lang="en-US" altLang="zh-CN" dirty="0">
              <a:ea typeface="宋体" panose="02010600030101010101" pitchFamily="2" charset="-122"/>
            </a:endParaRPr>
          </a:p>
          <a:p>
            <a:pPr eaLnBrk="1" hangingPunct="1">
              <a:lnSpc>
                <a:spcPct val="90000"/>
              </a:lnSpc>
              <a:buFont typeface="Wingdings 3" panose="05040102010807070707" pitchFamily="18" charset="2"/>
              <a:buNone/>
            </a:pPr>
            <a:endParaRPr lang="en-US" altLang="zh-CN" dirty="0">
              <a:ea typeface="宋体" panose="02010600030101010101" pitchFamily="2" charset="-122"/>
            </a:endParaRPr>
          </a:p>
          <a:p>
            <a:pPr eaLnBrk="1" hangingPunct="1">
              <a:lnSpc>
                <a:spcPct val="90000"/>
              </a:lnSpc>
            </a:pPr>
            <a:endParaRPr lang="en-US" altLang="zh-CN" dirty="0">
              <a:ea typeface="宋体" panose="02010600030101010101" pitchFamily="2" charset="-122"/>
            </a:endParaRPr>
          </a:p>
          <a:p>
            <a:pPr eaLnBrk="1" hangingPunct="1">
              <a:lnSpc>
                <a:spcPct val="90000"/>
              </a:lnSpc>
            </a:pP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p:nvPr>
        </p:nvSpPr>
        <p:spPr/>
        <p:txBody>
          <a:bodyPr/>
          <a:lstStyle/>
          <a:p>
            <a:pPr eaLnBrk="1" hangingPunct="1"/>
            <a:r>
              <a:rPr lang="en-US" altLang="zh-CN"/>
              <a:t>1.4.4 </a:t>
            </a:r>
            <a:r>
              <a:rPr lang="zh-CN" altLang="en-US"/>
              <a:t>测试移动应用</a:t>
            </a:r>
            <a:endParaRPr lang="zh-CN" altLang="en-US"/>
          </a:p>
        </p:txBody>
      </p:sp>
      <p:sp>
        <p:nvSpPr>
          <p:cNvPr id="3" name="内容占位符 2"/>
          <p:cNvSpPr>
            <a:spLocks noGrp="1"/>
          </p:cNvSpPr>
          <p:nvPr>
            <p:ph idx="1"/>
          </p:nvPr>
        </p:nvSpPr>
        <p:spPr/>
        <p:txBody>
          <a:bodyPr>
            <a:normAutofit/>
          </a:bodyPr>
          <a:lstStyle/>
          <a:p>
            <a:pPr eaLnBrk="1" hangingPunct="1"/>
            <a:r>
              <a:rPr lang="zh-CN" altLang="en-US" dirty="0"/>
              <a:t>应该在尽可能多的移动设备中对所开发的移动应用进行测试。</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r>
              <a:rPr lang="zh-CN" altLang="en-US" dirty="0"/>
              <a:t>可以使用移动设备</a:t>
            </a:r>
            <a:r>
              <a:rPr lang="zh-CN" altLang="en-US" dirty="0">
                <a:solidFill>
                  <a:srgbClr val="FF0000"/>
                </a:solidFill>
              </a:rPr>
              <a:t>模拟器</a:t>
            </a:r>
            <a:r>
              <a:rPr lang="zh-CN" altLang="en-US" dirty="0"/>
              <a:t>对移动 应用进行测试；</a:t>
            </a:r>
            <a:endParaRPr lang="en-US" altLang="zh-CN" dirty="0">
              <a:ea typeface="宋体" panose="02010600030101010101" pitchFamily="2" charset="-122"/>
            </a:endParaRPr>
          </a:p>
          <a:p>
            <a:pPr eaLnBrk="1" hangingPunct="1">
              <a:buFont typeface="Wingdings 3" panose="05040102010807070707" pitchFamily="18" charset="2"/>
              <a:buNone/>
            </a:pPr>
            <a:r>
              <a:rPr lang="zh-CN" altLang="en-US" dirty="0"/>
              <a:t>可以用</a:t>
            </a:r>
            <a:r>
              <a:rPr lang="zh-CN" altLang="en-US" dirty="0">
                <a:solidFill>
                  <a:srgbClr val="FF0000"/>
                </a:solidFill>
              </a:rPr>
              <a:t>不同的手机</a:t>
            </a:r>
            <a:r>
              <a:rPr lang="zh-CN" altLang="en-US" dirty="0"/>
              <a:t>来测试应用在手机上的效果。</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1"/>
          <p:cNvSpPr>
            <a:spLocks noGrp="1" noChangeArrowheads="1"/>
          </p:cNvSpPr>
          <p:nvPr>
            <p:ph type="title"/>
          </p:nvPr>
        </p:nvSpPr>
        <p:spPr/>
        <p:txBody>
          <a:bodyPr/>
          <a:lstStyle/>
          <a:p>
            <a:r>
              <a:rPr lang="zh-CN" altLang="en-US"/>
              <a:t>小结</a:t>
            </a:r>
            <a:endParaRPr lang="zh-CN" altLang="en-US"/>
          </a:p>
        </p:txBody>
      </p:sp>
      <p:sp>
        <p:nvSpPr>
          <p:cNvPr id="62467" name="内容占位符 2"/>
          <p:cNvSpPr>
            <a:spLocks noGrp="1" noChangeArrowheads="1"/>
          </p:cNvSpPr>
          <p:nvPr>
            <p:ph idx="1"/>
          </p:nvPr>
        </p:nvSpPr>
        <p:spPr>
          <a:xfrm>
            <a:off x="1115695" y="1484313"/>
            <a:ext cx="6983413" cy="4248150"/>
          </a:xfrm>
        </p:spPr>
        <p:txBody>
          <a:bodyPr>
            <a:normAutofit/>
          </a:bodyPr>
          <a:lstStyle/>
          <a:p>
            <a:pPr>
              <a:defRPr/>
            </a:pPr>
            <a:r>
              <a:rPr lang="zh-CN" altLang="en-US" dirty="0"/>
              <a:t>本章内容主要介绍了移动互联网的发展及移动应用开发相关技术发展，本课程的主要内容和目标。</a:t>
            </a:r>
            <a:endParaRPr lang="en-US" altLang="zh-CN" dirty="0"/>
          </a:p>
          <a:p>
            <a:pPr>
              <a:defRPr/>
            </a:pPr>
            <a:endParaRPr lang="en-US" altLang="zh-CN" dirty="0"/>
          </a:p>
          <a:p>
            <a:pPr>
              <a:defRPr/>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noChangeArrowheads="1"/>
          </p:cNvSpPr>
          <p:nvPr>
            <p:ph type="title"/>
          </p:nvPr>
        </p:nvSpPr>
        <p:spPr/>
        <p:txBody>
          <a:bodyPr/>
          <a:lstStyle/>
          <a:p>
            <a:pPr eaLnBrk="1" hangingPunct="1"/>
            <a:r>
              <a:rPr lang="zh-CN" altLang="en-US"/>
              <a:t>互联网的发展</a:t>
            </a:r>
            <a:endParaRPr lang="zh-CN" altLang="en-US"/>
          </a:p>
        </p:txBody>
      </p:sp>
      <p:sp>
        <p:nvSpPr>
          <p:cNvPr id="24578" name="内容占位符 2"/>
          <p:cNvSpPr>
            <a:spLocks noGrp="1" noChangeArrowheads="1"/>
          </p:cNvSpPr>
          <p:nvPr>
            <p:ph idx="1"/>
          </p:nvPr>
        </p:nvSpPr>
        <p:spPr>
          <a:xfrm>
            <a:off x="1679575" y="1485900"/>
            <a:ext cx="6840538" cy="4868863"/>
          </a:xfrm>
        </p:spPr>
        <p:txBody>
          <a:bodyPr/>
          <a:lstStyle/>
          <a:p>
            <a:pPr eaLnBrk="1" hangingPunct="1"/>
            <a:r>
              <a:rPr lang="zh-CN" altLang="en-US"/>
              <a:t>美国的情况，</a:t>
            </a:r>
            <a:r>
              <a:rPr lang="en-US" altLang="zh-CN"/>
              <a:t>90</a:t>
            </a:r>
            <a:r>
              <a:rPr lang="zh-CN" altLang="en-US"/>
              <a:t>年代，</a:t>
            </a:r>
            <a:r>
              <a:rPr lang="en-US" altLang="zh-CN"/>
              <a:t>PC</a:t>
            </a:r>
            <a:r>
              <a:rPr lang="zh-CN" altLang="en-US"/>
              <a:t>机走进千家万户，互联网应用逐渐发展，电子邮件、即时通讯、网上购物</a:t>
            </a:r>
            <a:r>
              <a:rPr lang="en-US" altLang="zh-CN"/>
              <a:t>…</a:t>
            </a:r>
            <a:endParaRPr lang="en-US" altLang="zh-CN"/>
          </a:p>
          <a:p>
            <a:pPr eaLnBrk="1" hangingPunct="1"/>
            <a:endParaRPr lang="en-US" altLang="zh-CN"/>
          </a:p>
          <a:p>
            <a:pPr eaLnBrk="1" hangingPunct="1"/>
            <a:r>
              <a:rPr lang="zh-CN" altLang="en-US"/>
              <a:t>中国互联网，发展稍微晚一点，</a:t>
            </a:r>
            <a:r>
              <a:rPr lang="zh-CN" altLang="en-US"/>
              <a:t>大约从</a:t>
            </a:r>
            <a:r>
              <a:rPr lang="en-US" altLang="zh-CN"/>
              <a:t>2000</a:t>
            </a:r>
            <a:r>
              <a:rPr lang="zh-CN" altLang="en-US"/>
              <a:t>年后才开始快速发展。</a:t>
            </a:r>
            <a:endParaRPr lang="en-US" altLang="zh-CN"/>
          </a:p>
          <a:p>
            <a:pPr eaLnBrk="1" hangingPunct="1"/>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noChangeArrowheads="1"/>
          </p:cNvSpPr>
          <p:nvPr>
            <p:ph type="title"/>
          </p:nvPr>
        </p:nvSpPr>
        <p:spPr/>
        <p:txBody>
          <a:bodyPr/>
          <a:lstStyle/>
          <a:p>
            <a:r>
              <a:rPr lang="zh-CN" altLang="en-US"/>
              <a:t>互联网发展有多快？</a:t>
            </a:r>
            <a:endParaRPr lang="zh-CN" altLang="en-US"/>
          </a:p>
        </p:txBody>
      </p:sp>
      <p:sp>
        <p:nvSpPr>
          <p:cNvPr id="24579" name="内容占位符 2"/>
          <p:cNvSpPr>
            <a:spLocks noGrp="1" noChangeArrowheads="1"/>
          </p:cNvSpPr>
          <p:nvPr>
            <p:ph idx="1"/>
          </p:nvPr>
        </p:nvSpPr>
        <p:spPr/>
        <p:txBody>
          <a:bodyPr/>
          <a:lstStyle/>
          <a:p>
            <a:r>
              <a:rPr lang="zh-CN" altLang="en-US"/>
              <a:t>一起来看一下随着互联网的发展</a:t>
            </a:r>
            <a:endParaRPr lang="en-US" altLang="zh-CN">
              <a:ea typeface="宋体" panose="02010600030101010101" pitchFamily="2" charset="-122"/>
            </a:endParaRPr>
          </a:p>
          <a:p>
            <a:r>
              <a:rPr lang="zh-CN" altLang="en-US"/>
              <a:t>迅速发展起来的公司：</a:t>
            </a:r>
            <a:endParaRPr lang="en-US" altLang="zh-CN">
              <a:ea typeface="宋体" panose="02010600030101010101" pitchFamily="2" charset="-122"/>
            </a:endParaRPr>
          </a:p>
          <a:p>
            <a:pPr>
              <a:buFont typeface="Wingdings 3" panose="05040102010807070707" pitchFamily="18" charset="2"/>
              <a:buNone/>
            </a:pPr>
            <a:r>
              <a:rPr lang="en-US" altLang="zh-CN">
                <a:ea typeface="宋体" panose="02010600030101010101" pitchFamily="2" charset="-122"/>
              </a:rPr>
              <a:t>       </a:t>
            </a:r>
            <a:r>
              <a:rPr lang="zh-CN" altLang="en-US"/>
              <a:t>阿里巴巴公司、腾讯公司、</a:t>
            </a:r>
            <a:r>
              <a:rPr lang="zh-CN" altLang="en-US"/>
              <a:t>百度、字节跳动等</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noChangeArrowheads="1"/>
          </p:cNvSpPr>
          <p:nvPr>
            <p:ph type="title"/>
          </p:nvPr>
        </p:nvSpPr>
        <p:spPr/>
        <p:txBody>
          <a:bodyPr/>
          <a:lstStyle/>
          <a:p>
            <a:pPr eaLnBrk="1" hangingPunct="1"/>
            <a:r>
              <a:rPr lang="zh-CN" altLang="en-US"/>
              <a:t>典型案例：</a:t>
            </a:r>
            <a:endParaRPr lang="zh-CN" altLang="en-US"/>
          </a:p>
        </p:txBody>
      </p:sp>
      <p:sp>
        <p:nvSpPr>
          <p:cNvPr id="26626" name="内容占位符 2"/>
          <p:cNvSpPr>
            <a:spLocks noGrp="1" noChangeArrowheads="1"/>
          </p:cNvSpPr>
          <p:nvPr>
            <p:ph idx="1"/>
          </p:nvPr>
        </p:nvSpPr>
        <p:spPr>
          <a:xfrm>
            <a:off x="1692275" y="1989138"/>
            <a:ext cx="6911975" cy="4356100"/>
          </a:xfrm>
        </p:spPr>
        <p:txBody>
          <a:bodyPr>
            <a:normAutofit fontScale="92500" lnSpcReduction="20000"/>
          </a:bodyPr>
          <a:lstStyle/>
          <a:p>
            <a:pPr eaLnBrk="1" hangingPunct="1"/>
            <a:r>
              <a:rPr lang="en-US" altLang="zh-CN"/>
              <a:t>1999</a:t>
            </a:r>
            <a:r>
              <a:rPr lang="zh-CN" altLang="en-US"/>
              <a:t>年</a:t>
            </a:r>
            <a:r>
              <a:rPr lang="en-US" altLang="zh-CN"/>
              <a:t>9</a:t>
            </a:r>
            <a:r>
              <a:rPr lang="zh-CN" altLang="en-US"/>
              <a:t>月，马云带领下的</a:t>
            </a:r>
            <a:r>
              <a:rPr lang="en-US" altLang="zh-CN"/>
              <a:t>18</a:t>
            </a:r>
            <a:r>
              <a:rPr lang="zh-CN" altLang="en-US"/>
              <a:t>位创始人在杭州的公寓中正式成立了阿里巴巴网络技术有限公司。</a:t>
            </a:r>
            <a:r>
              <a:rPr lang="en-US" altLang="zh-CN"/>
              <a:t>2003</a:t>
            </a:r>
            <a:r>
              <a:rPr lang="zh-CN" altLang="en-US"/>
              <a:t>年</a:t>
            </a:r>
            <a:r>
              <a:rPr lang="en-US" altLang="zh-CN"/>
              <a:t>5</a:t>
            </a:r>
            <a:r>
              <a:rPr lang="zh-CN" altLang="en-US"/>
              <a:t>月，购物网站</a:t>
            </a:r>
            <a:r>
              <a:rPr lang="zh-CN" altLang="en-US">
                <a:solidFill>
                  <a:srgbClr val="FF0000"/>
                </a:solidFill>
              </a:rPr>
              <a:t>淘宝网</a:t>
            </a:r>
            <a:r>
              <a:rPr lang="zh-CN" altLang="en-US"/>
              <a:t>于马云公寓内创立。</a:t>
            </a:r>
            <a:r>
              <a:rPr lang="en-US" altLang="zh-CN"/>
              <a:t> 2019</a:t>
            </a:r>
            <a:r>
              <a:rPr lang="zh-CN" altLang="en-US"/>
              <a:t>财年第三季度，</a:t>
            </a:r>
            <a:r>
              <a:rPr lang="zh-CN" altLang="en-US" b="1"/>
              <a:t>阿里巴巴集团收入人民币</a:t>
            </a:r>
            <a:r>
              <a:rPr lang="en-US" altLang="zh-CN" b="1"/>
              <a:t>1614.56</a:t>
            </a:r>
            <a:r>
              <a:rPr lang="zh-CN" altLang="en-US" b="1"/>
              <a:t>亿元。</a:t>
            </a:r>
            <a:endParaRPr lang="en-US" altLang="zh-CN"/>
          </a:p>
          <a:p>
            <a:pPr eaLnBrk="1" hangingPunct="1"/>
            <a:endParaRPr lang="en-US" altLang="zh-CN"/>
          </a:p>
          <a:p>
            <a:pPr eaLnBrk="1" hangingPunct="1"/>
            <a:r>
              <a:rPr lang="en-US" altLang="zh-CN"/>
              <a:t>1998</a:t>
            </a:r>
            <a:r>
              <a:rPr lang="zh-CN" altLang="en-US"/>
              <a:t>年，马化腾跟同学张志东在深圳正式成立了腾讯计算机系统有限公司。</a:t>
            </a:r>
            <a:r>
              <a:rPr lang="en-US" altLang="zh-CN"/>
              <a:t>1999</a:t>
            </a:r>
            <a:r>
              <a:rPr lang="zh-CN" altLang="en-US"/>
              <a:t>年</a:t>
            </a:r>
            <a:r>
              <a:rPr lang="en-US" altLang="zh-CN">
                <a:solidFill>
                  <a:srgbClr val="FF0000"/>
                </a:solidFill>
              </a:rPr>
              <a:t>QQ</a:t>
            </a:r>
            <a:r>
              <a:rPr lang="zh-CN" altLang="en-US"/>
              <a:t>正式出世</a:t>
            </a:r>
            <a:r>
              <a:rPr lang="zh-CN" altLang="en-US" b="1"/>
              <a:t>，</a:t>
            </a:r>
            <a:r>
              <a:rPr lang="en-US" altLang="zh-CN"/>
              <a:t>2011</a:t>
            </a:r>
            <a:r>
              <a:rPr lang="zh-CN" altLang="en-US"/>
              <a:t>年腾讯又推出了微信。</a:t>
            </a:r>
            <a:r>
              <a:rPr lang="zh-CN" altLang="en-US" b="1"/>
              <a:t> </a:t>
            </a:r>
            <a:r>
              <a:rPr lang="en-US" altLang="zh-CN" b="1"/>
              <a:t>2019</a:t>
            </a:r>
            <a:r>
              <a:rPr lang="zh-CN" altLang="en-US" b="1"/>
              <a:t>第三季度财报：总收入</a:t>
            </a:r>
            <a:r>
              <a:rPr lang="en-US" altLang="zh-CN" b="1"/>
              <a:t>972.36</a:t>
            </a:r>
            <a:r>
              <a:rPr lang="zh-CN" altLang="en-US" b="1"/>
              <a:t>亿元。</a:t>
            </a:r>
            <a:endParaRPr lang="zh-CN" altLang="en-US" b="1"/>
          </a:p>
          <a:p>
            <a:pPr eaLnBrk="1" hangingPunct="1"/>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典型案例：</a:t>
            </a:r>
            <a:endParaRPr lang="zh-CN" altLang="en-US"/>
          </a:p>
        </p:txBody>
      </p:sp>
      <p:sp>
        <p:nvSpPr>
          <p:cNvPr id="3" name="内容占位符 2"/>
          <p:cNvSpPr>
            <a:spLocks noGrp="1"/>
          </p:cNvSpPr>
          <p:nvPr>
            <p:ph idx="1"/>
          </p:nvPr>
        </p:nvSpPr>
        <p:spPr>
          <a:xfrm>
            <a:off x="395605" y="1628775"/>
            <a:ext cx="8357870" cy="4628515"/>
          </a:xfrm>
        </p:spPr>
        <p:txBody>
          <a:bodyPr>
            <a:normAutofit fontScale="90000"/>
          </a:bodyPr>
          <a:p>
            <a:r>
              <a:rPr lang="zh-CN" altLang="en-US"/>
              <a:t>2016年9月，</a:t>
            </a:r>
            <a:r>
              <a:rPr lang="zh-CN" altLang="en-US">
                <a:solidFill>
                  <a:srgbClr val="FF0000"/>
                </a:solidFill>
              </a:rPr>
              <a:t>抖音</a:t>
            </a:r>
            <a:r>
              <a:rPr lang="zh-CN" altLang="en-US"/>
              <a:t>正式上线。</a:t>
            </a:r>
            <a:endParaRPr lang="zh-CN" altLang="en-US"/>
          </a:p>
          <a:p>
            <a:r>
              <a:rPr lang="zh-CN" altLang="en-US"/>
              <a:t>2017年8月，抖音短视频创建国际版抖音——</a:t>
            </a:r>
            <a:r>
              <a:rPr lang="zh-CN" altLang="en-US">
                <a:solidFill>
                  <a:srgbClr val="FF0000"/>
                </a:solidFill>
              </a:rPr>
              <a:t>TikTok</a:t>
            </a:r>
            <a:r>
              <a:rPr lang="zh-CN" altLang="en-US"/>
              <a:t>，投入上亿美金进入海外市场。</a:t>
            </a:r>
            <a:endParaRPr lang="zh-CN" altLang="en-US"/>
          </a:p>
          <a:p>
            <a:r>
              <a:rPr lang="zh-CN" altLang="en-US"/>
              <a:t>2017年10月31日，抖音上线了直播功能。</a:t>
            </a:r>
            <a:endParaRPr lang="zh-CN" altLang="en-US"/>
          </a:p>
          <a:p>
            <a:r>
              <a:rPr lang="zh-CN" altLang="en-US"/>
              <a:t>2018年5月8日，字节跳动公司首席执行官张一鸣称2018年第一季度，抖音在苹果App Store下载量达4580万次，超越Facebook、YouTube、Instagram等，成为全球下载量最高的苹果手机应用。</a:t>
            </a:r>
            <a:endParaRPr lang="zh-CN" altLang="en-US"/>
          </a:p>
          <a:p>
            <a:r>
              <a:rPr lang="zh-CN" altLang="en-US"/>
              <a:t>2018年7月16日，抖音全球月活跃用户数突破5亿。</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noChangeArrowheads="1"/>
          </p:cNvSpPr>
          <p:nvPr>
            <p:ph type="title"/>
          </p:nvPr>
        </p:nvSpPr>
        <p:spPr/>
        <p:txBody>
          <a:bodyPr/>
          <a:lstStyle/>
          <a:p>
            <a:pPr eaLnBrk="1" hangingPunct="1"/>
            <a:r>
              <a:rPr lang="zh-CN" altLang="en-US">
                <a:solidFill>
                  <a:srgbClr val="FF0000"/>
                </a:solidFill>
              </a:rPr>
              <a:t>移动互联网</a:t>
            </a:r>
            <a:r>
              <a:rPr lang="zh-CN" altLang="en-US"/>
              <a:t>（互联网的第二次崛起）</a:t>
            </a:r>
            <a:endParaRPr lang="zh-CN" altLang="en-US"/>
          </a:p>
        </p:txBody>
      </p:sp>
      <p:sp>
        <p:nvSpPr>
          <p:cNvPr id="3" name="内容占位符 2"/>
          <p:cNvSpPr>
            <a:spLocks noGrp="1"/>
          </p:cNvSpPr>
          <p:nvPr>
            <p:ph idx="1"/>
          </p:nvPr>
        </p:nvSpPr>
        <p:spPr>
          <a:xfrm>
            <a:off x="827088" y="1844358"/>
            <a:ext cx="6951662" cy="3776662"/>
          </a:xfrm>
        </p:spPr>
        <p:txBody>
          <a:bodyPr/>
          <a:lstStyle/>
          <a:p>
            <a:pPr eaLnBrk="1" hangingPunct="1"/>
            <a:r>
              <a:rPr lang="en-US" altLang="zh-CN">
                <a:ea typeface="宋体" panose="02010600030101010101" pitchFamily="2" charset="-122"/>
              </a:rPr>
              <a:t>iPhone</a:t>
            </a:r>
            <a:r>
              <a:rPr lang="zh-CN" altLang="en-US"/>
              <a:t>智能手机发布，</a:t>
            </a:r>
            <a:r>
              <a:rPr lang="zh-CN" altLang="en-US">
                <a:solidFill>
                  <a:schemeClr val="tx1"/>
                </a:solidFill>
              </a:rPr>
              <a:t>移动互联网</a:t>
            </a:r>
            <a:r>
              <a:rPr lang="zh-CN" altLang="en-US"/>
              <a:t>开始腾飞。</a:t>
            </a:r>
            <a:endParaRPr lang="en-US" altLang="zh-CN">
              <a:ea typeface="宋体" panose="02010600030101010101" pitchFamily="2" charset="-122"/>
            </a:endParaRPr>
          </a:p>
          <a:p>
            <a:pPr eaLnBrk="1" hangingPunct="1">
              <a:buFont typeface="Wingdings 3" panose="05040102010807070707" pitchFamily="18" charset="2"/>
              <a:buNone/>
            </a:pPr>
            <a:endParaRPr lang="zh-CN" altLang="en-US"/>
          </a:p>
          <a:p>
            <a:pPr eaLnBrk="1" hangingPunct="1">
              <a:buFont typeface="Wingdings 3" panose="05040102010807070707" pitchFamily="18" charset="2"/>
              <a:buNone/>
            </a:pPr>
            <a:r>
              <a:rPr lang="zh-CN" altLang="en-US"/>
              <a:t>第一代</a:t>
            </a:r>
            <a:r>
              <a:rPr lang="en-US" altLang="zh-CN">
                <a:ea typeface="宋体" panose="02010600030101010101" pitchFamily="2" charset="-122"/>
              </a:rPr>
              <a:t>iPhone</a:t>
            </a:r>
            <a:r>
              <a:rPr lang="zh-CN" altLang="en-US"/>
              <a:t>于</a:t>
            </a:r>
            <a:r>
              <a:rPr lang="en-US" altLang="zh-CN">
                <a:ea typeface="宋体" panose="02010600030101010101" pitchFamily="2" charset="-122"/>
              </a:rPr>
              <a:t>2007</a:t>
            </a:r>
            <a:r>
              <a:rPr lang="zh-CN" altLang="en-US"/>
              <a:t>年</a:t>
            </a:r>
            <a:r>
              <a:rPr lang="en-US" altLang="zh-CN">
                <a:ea typeface="宋体" panose="02010600030101010101" pitchFamily="2" charset="-122"/>
              </a:rPr>
              <a:t>1</a:t>
            </a:r>
            <a:r>
              <a:rPr lang="zh-CN" altLang="en-US"/>
              <a:t>月</a:t>
            </a:r>
            <a:r>
              <a:rPr lang="en-US" altLang="zh-CN">
                <a:ea typeface="宋体" panose="02010600030101010101" pitchFamily="2" charset="-122"/>
              </a:rPr>
              <a:t>9</a:t>
            </a:r>
            <a:r>
              <a:rPr lang="zh-CN" altLang="en-US"/>
              <a:t>日由苹果公司前首席执行官</a:t>
            </a:r>
            <a:r>
              <a:rPr lang="zh-CN" altLang="en-US">
                <a:solidFill>
                  <a:srgbClr val="FF0000"/>
                </a:solidFill>
              </a:rPr>
              <a:t>史蒂夫</a:t>
            </a:r>
            <a:r>
              <a:rPr lang="en-US" altLang="zh-CN">
                <a:solidFill>
                  <a:srgbClr val="FF0000"/>
                </a:solidFill>
                <a:ea typeface="宋体" panose="02010600030101010101" pitchFamily="2" charset="-122"/>
              </a:rPr>
              <a:t>·</a:t>
            </a:r>
            <a:r>
              <a:rPr lang="zh-CN" altLang="en-US">
                <a:solidFill>
                  <a:srgbClr val="FF0000"/>
                </a:solidFill>
              </a:rPr>
              <a:t>乔布斯</a:t>
            </a:r>
            <a:r>
              <a:rPr lang="zh-CN" altLang="en-US"/>
              <a:t>发布，并在</a:t>
            </a:r>
            <a:r>
              <a:rPr lang="en-US" altLang="zh-CN">
                <a:ea typeface="宋体" panose="02010600030101010101" pitchFamily="2" charset="-122"/>
              </a:rPr>
              <a:t>2007</a:t>
            </a:r>
            <a:r>
              <a:rPr lang="zh-CN" altLang="en-US"/>
              <a:t>年</a:t>
            </a:r>
            <a:r>
              <a:rPr lang="en-US" altLang="zh-CN">
                <a:ea typeface="宋体" panose="02010600030101010101" pitchFamily="2" charset="-122"/>
              </a:rPr>
              <a:t>6</a:t>
            </a:r>
            <a:r>
              <a:rPr lang="zh-CN" altLang="en-US"/>
              <a:t>月</a:t>
            </a:r>
            <a:r>
              <a:rPr lang="en-US" altLang="zh-CN">
                <a:ea typeface="宋体" panose="02010600030101010101" pitchFamily="2" charset="-122"/>
              </a:rPr>
              <a:t>29</a:t>
            </a:r>
            <a:r>
              <a:rPr lang="zh-CN" altLang="en-US"/>
              <a:t>日正式发售。</a:t>
            </a:r>
            <a:endParaRPr lang="zh-CN" altLang="en-US"/>
          </a:p>
        </p:txBody>
      </p:sp>
      <p:pic>
        <p:nvPicPr>
          <p:cNvPr id="27651"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12408" y="4868695"/>
            <a:ext cx="1620292" cy="186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p="http://schemas.openxmlformats.org/presentationml/2006/main">
  <p:tag name="KSO_WPP_MARK_KEY" val="5b31c435-7f7c-41e0-bae9-6fa49003efd8"/>
  <p:tag name="COMMONDATA" val="eyJoZGlkIjoiNWQwNzViN2NmZGM0ZWQzNzZlYTM5MDRlMjA1NTNhNmQifQ=="/>
</p:tagLst>
</file>

<file path=ppt/theme/theme1.xml><?xml version="1.0" encoding="utf-8"?>
<a:theme xmlns:a="http://schemas.openxmlformats.org/drawingml/2006/main" name="深度">
  <a:themeElements>
    <a:clrScheme name="深度">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深度">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深度">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TM04033923[[fn=深度]]</Template>
  <TotalTime>0</TotalTime>
  <Words>6253</Words>
  <Application>WPS 演示</Application>
  <PresentationFormat>全屏显示(4:3)</PresentationFormat>
  <Paragraphs>334</Paragraphs>
  <Slides>48</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48</vt:i4>
      </vt:variant>
    </vt:vector>
  </HeadingPairs>
  <TitlesOfParts>
    <vt:vector size="59" baseType="lpstr">
      <vt:lpstr>Arial</vt:lpstr>
      <vt:lpstr>宋体</vt:lpstr>
      <vt:lpstr>Wingdings</vt:lpstr>
      <vt:lpstr>等线</vt:lpstr>
      <vt:lpstr>Wingdings 3</vt:lpstr>
      <vt:lpstr>幼圆</vt:lpstr>
      <vt:lpstr>华文楷体</vt:lpstr>
      <vt:lpstr>Corbel</vt:lpstr>
      <vt:lpstr>微软雅黑</vt:lpstr>
      <vt:lpstr>Arial Unicode MS</vt:lpstr>
      <vt:lpstr>深度</vt:lpstr>
      <vt:lpstr>移动应用开发</vt:lpstr>
      <vt:lpstr>移动应用开发概述</vt:lpstr>
      <vt:lpstr>为什么学习移动应用开发？</vt:lpstr>
      <vt:lpstr>移动互联网时代</vt:lpstr>
      <vt:lpstr>互联网的发展</vt:lpstr>
      <vt:lpstr>互联网发展有多快？</vt:lpstr>
      <vt:lpstr>典型案例：</vt:lpstr>
      <vt:lpstr>PowerPoint 演示文稿</vt:lpstr>
      <vt:lpstr>移动互联网（互联网的第二次崛起）</vt:lpstr>
      <vt:lpstr>移动互联网的定义</vt:lpstr>
      <vt:lpstr>1.1.1 移动互联网的特点 </vt:lpstr>
      <vt:lpstr>1.1.2 移动互联网的发展方向</vt:lpstr>
      <vt:lpstr>1.2 智能手机与手机浏览器</vt:lpstr>
      <vt:lpstr>1.2.1 智能手机的发展 </vt:lpstr>
      <vt:lpstr>1.2.1 智能手机的发展</vt:lpstr>
      <vt:lpstr>1.2.1 智能手机的发展</vt:lpstr>
      <vt:lpstr>4G时代</vt:lpstr>
      <vt:lpstr>5G时代到来</vt:lpstr>
      <vt:lpstr>5G时代</vt:lpstr>
      <vt:lpstr>5G时代到来</vt:lpstr>
      <vt:lpstr>5G时代到来</vt:lpstr>
      <vt:lpstr>1.2.1 回顾智能手机的发展</vt:lpstr>
      <vt:lpstr>1.2.1回顾智能手机的发展</vt:lpstr>
      <vt:lpstr>1.2.2 智能手机系统</vt:lpstr>
      <vt:lpstr>1.2.2 智能手机系统</vt:lpstr>
      <vt:lpstr>1.2.2 智能手机系统</vt:lpstr>
      <vt:lpstr>PowerPoint 演示文稿</vt:lpstr>
      <vt:lpstr>智能手机浏览器</vt:lpstr>
      <vt:lpstr>1.2.4 移动 Web 浏览器的特点</vt:lpstr>
      <vt:lpstr>1.3 关于移动应用开发技术发展</vt:lpstr>
      <vt:lpstr>原生开发</vt:lpstr>
      <vt:lpstr>原生开发</vt:lpstr>
      <vt:lpstr> </vt:lpstr>
      <vt:lpstr>PowerPoint 演示文稿</vt:lpstr>
      <vt:lpstr>Flutter</vt:lpstr>
      <vt:lpstr>React Native </vt:lpstr>
      <vt:lpstr>Uni-app</vt:lpstr>
      <vt:lpstr>Taro</vt:lpstr>
      <vt:lpstr>案例：微拍堂</vt:lpstr>
      <vt:lpstr>PowerPoint 演示文稿</vt:lpstr>
      <vt:lpstr>PowerPoint 演示文稿</vt:lpstr>
      <vt:lpstr>PowerPoint 演示文稿</vt:lpstr>
      <vt:lpstr>PowerPoint 演示文稿</vt:lpstr>
      <vt:lpstr>PowerPoint 演示文稿</vt:lpstr>
      <vt:lpstr>PowerPoint 演示文稿</vt:lpstr>
      <vt:lpstr>1.4 移动应用开发特点</vt:lpstr>
      <vt:lpstr>1.4.4 测试移动应用</vt:lpstr>
      <vt:lpstr>小结</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逻辑运算和判断选取控制</dc:title>
  <dc:creator>CHARLES WANG</dc:creator>
  <cp:lastModifiedBy>许立成</cp:lastModifiedBy>
  <cp:revision>327</cp:revision>
  <dcterms:created xsi:type="dcterms:W3CDTF">2000-02-15T08:19:00Z</dcterms:created>
  <dcterms:modified xsi:type="dcterms:W3CDTF">2023-09-13T10:31:29Z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4B200B92ECEC4C929CBD2AC5C5CDC4B2_12</vt:lpwstr>
  </property>
</Properties>
</file>