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924" r:id="rId1"/>
    <p:sldMasterId id="2147484088" r:id="rId2"/>
  </p:sldMasterIdLst>
  <p:notesMasterIdLst>
    <p:notesMasterId r:id="rId67"/>
  </p:notesMasterIdLst>
  <p:sldIdLst>
    <p:sldId id="256" r:id="rId3"/>
    <p:sldId id="257" r:id="rId4"/>
    <p:sldId id="258" r:id="rId5"/>
    <p:sldId id="259" r:id="rId6"/>
    <p:sldId id="260" r:id="rId7"/>
    <p:sldId id="285" r:id="rId8"/>
    <p:sldId id="286" r:id="rId9"/>
    <p:sldId id="321" r:id="rId10"/>
    <p:sldId id="261" r:id="rId11"/>
    <p:sldId id="288" r:id="rId12"/>
    <p:sldId id="322" r:id="rId13"/>
    <p:sldId id="287" r:id="rId14"/>
    <p:sldId id="262" r:id="rId15"/>
    <p:sldId id="323" r:id="rId16"/>
    <p:sldId id="263" r:id="rId17"/>
    <p:sldId id="264" r:id="rId18"/>
    <p:sldId id="289" r:id="rId19"/>
    <p:sldId id="290" r:id="rId20"/>
    <p:sldId id="265" r:id="rId21"/>
    <p:sldId id="291" r:id="rId22"/>
    <p:sldId id="266" r:id="rId23"/>
    <p:sldId id="292" r:id="rId24"/>
    <p:sldId id="293" r:id="rId25"/>
    <p:sldId id="294" r:id="rId26"/>
    <p:sldId id="324" r:id="rId27"/>
    <p:sldId id="267" r:id="rId28"/>
    <p:sldId id="295" r:id="rId29"/>
    <p:sldId id="296" r:id="rId30"/>
    <p:sldId id="268" r:id="rId31"/>
    <p:sldId id="269" r:id="rId32"/>
    <p:sldId id="297" r:id="rId33"/>
    <p:sldId id="270" r:id="rId34"/>
    <p:sldId id="298" r:id="rId35"/>
    <p:sldId id="318" r:id="rId36"/>
    <p:sldId id="319" r:id="rId37"/>
    <p:sldId id="271" r:id="rId38"/>
    <p:sldId id="320" r:id="rId39"/>
    <p:sldId id="272" r:id="rId40"/>
    <p:sldId id="283" r:id="rId41"/>
    <p:sldId id="282" r:id="rId42"/>
    <p:sldId id="300" r:id="rId43"/>
    <p:sldId id="307" r:id="rId44"/>
    <p:sldId id="304" r:id="rId45"/>
    <p:sldId id="305" r:id="rId46"/>
    <p:sldId id="306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281" r:id="rId58"/>
    <p:sldId id="280" r:id="rId59"/>
    <p:sldId id="301" r:id="rId60"/>
    <p:sldId id="279" r:id="rId61"/>
    <p:sldId id="302" r:id="rId62"/>
    <p:sldId id="278" r:id="rId63"/>
    <p:sldId id="284" r:id="rId64"/>
    <p:sldId id="273" r:id="rId65"/>
    <p:sldId id="303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976" autoAdjust="0"/>
  </p:normalViewPr>
  <p:slideViewPr>
    <p:cSldViewPr snapToGrid="0">
      <p:cViewPr varScale="1">
        <p:scale>
          <a:sx n="70" d="100"/>
          <a:sy n="70" d="100"/>
        </p:scale>
        <p:origin x="11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9414B-EB9E-4E8E-8F69-F2B64899A37B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1BC24-849E-4E1B-85C6-CEDC999EF0E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369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Jetpack 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是 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Android 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软件组件的集合，使您可以更轻松地开发出色的 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Android 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应用。这些组件可帮助您遵循最佳做法、让您摆脱编写样板代码的工作并简化复杂任务，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google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官方一种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Android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架构的一种，之前大厂都推出各自的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Android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框架。目前大部分 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APP 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已经开始使用 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Android Jetpack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。通过 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Android Jetpack 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可以让我们的 </a:t>
            </a:r>
            <a:r>
              <a:rPr lang="en-US" altLang="zh-CN" b="1" i="0" dirty="0">
                <a:solidFill>
                  <a:srgbClr val="4F4F4F"/>
                </a:solidFill>
                <a:effectLst/>
                <a:latin typeface="PingFang SC"/>
              </a:rPr>
              <a:t>BUG </a:t>
            </a:r>
            <a:r>
              <a:rPr lang="zh-CN" altLang="en-US" b="1" i="0" dirty="0">
                <a:solidFill>
                  <a:srgbClr val="4F4F4F"/>
                </a:solidFill>
                <a:effectLst/>
                <a:latin typeface="PingFang SC"/>
              </a:rPr>
              <a:t>减少，以及在框架的封装，让开发者把更多的精力放在业务逻辑以及用户体念上。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1BC24-849E-4E1B-85C6-CEDC999EF0E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004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i="0" dirty="0">
              <a:solidFill>
                <a:srgbClr val="4F4F4F"/>
              </a:solidFill>
              <a:effectLst/>
              <a:latin typeface="PingFang SC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1BC24-849E-4E1B-85C6-CEDC999EF0E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138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数据操纵是针对数据库中实际存储的数据进行的操作，而数据控制是针对数据库中数据的访问权限进行的管理和控制。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多种读法：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SQLite 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读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[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seklait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]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SQLite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 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读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[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sk'laɪt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1BC24-849E-4E1B-85C6-CEDC999EF0E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231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DDL</a:t>
            </a:r>
            <a:r>
              <a:rPr lang="zh-CN" altLang="en-US" dirty="0"/>
              <a:t>（数据定义语言）：</a:t>
            </a:r>
            <a:r>
              <a:rPr lang="en-US" altLang="zh-CN" dirty="0"/>
              <a:t>create</a:t>
            </a:r>
            <a:r>
              <a:rPr lang="zh-CN" altLang="en-US" dirty="0"/>
              <a:t>、</a:t>
            </a:r>
            <a:r>
              <a:rPr lang="en-US" altLang="zh-CN" dirty="0"/>
              <a:t>alter</a:t>
            </a:r>
            <a:r>
              <a:rPr lang="zh-CN" altLang="en-US" dirty="0"/>
              <a:t>、</a:t>
            </a:r>
            <a:r>
              <a:rPr lang="en-US" altLang="zh-CN" dirty="0"/>
              <a:t>drop</a:t>
            </a:r>
            <a:r>
              <a:rPr lang="zh-CN" altLang="en-US" dirty="0"/>
              <a:t>等</a:t>
            </a:r>
          </a:p>
          <a:p>
            <a:r>
              <a:rPr lang="en-US" altLang="zh-CN" dirty="0"/>
              <a:t>DQL</a:t>
            </a:r>
            <a:r>
              <a:rPr lang="zh-CN" altLang="en-US" dirty="0"/>
              <a:t>（数据查询语言）：</a:t>
            </a:r>
            <a:r>
              <a:rPr lang="en-US" altLang="zh-CN" dirty="0"/>
              <a:t>select</a:t>
            </a:r>
            <a:r>
              <a:rPr lang="zh-CN" altLang="en-US" dirty="0"/>
              <a:t>等</a:t>
            </a:r>
          </a:p>
          <a:p>
            <a:r>
              <a:rPr lang="en-US" altLang="zh-CN" dirty="0"/>
              <a:t>DML</a:t>
            </a:r>
            <a:r>
              <a:rPr lang="zh-CN" altLang="en-US" dirty="0"/>
              <a:t>（数据操纵语言）：</a:t>
            </a:r>
            <a:r>
              <a:rPr lang="en-US" altLang="zh-CN" dirty="0"/>
              <a:t>insert</a:t>
            </a:r>
            <a:r>
              <a:rPr lang="zh-CN" altLang="en-US" dirty="0"/>
              <a:t>、</a:t>
            </a:r>
            <a:r>
              <a:rPr lang="en-US" altLang="zh-CN" dirty="0"/>
              <a:t>delete</a:t>
            </a:r>
            <a:r>
              <a:rPr lang="zh-CN" altLang="en-US" dirty="0"/>
              <a:t>、</a:t>
            </a:r>
            <a:r>
              <a:rPr lang="en-US" altLang="zh-CN" dirty="0"/>
              <a:t>update</a:t>
            </a:r>
            <a:r>
              <a:rPr lang="zh-CN" altLang="en-US" dirty="0"/>
              <a:t>等</a:t>
            </a:r>
          </a:p>
          <a:p>
            <a:r>
              <a:rPr lang="en-US" altLang="zh-CN" dirty="0"/>
              <a:t>TCL</a:t>
            </a:r>
            <a:r>
              <a:rPr lang="zh-CN" altLang="en-US" dirty="0"/>
              <a:t>（事务操纵语言）：</a:t>
            </a:r>
            <a:r>
              <a:rPr lang="en-US" altLang="zh-CN" dirty="0"/>
              <a:t>commit</a:t>
            </a:r>
            <a:r>
              <a:rPr lang="zh-CN" altLang="en-US" dirty="0"/>
              <a:t>、</a:t>
            </a:r>
            <a:r>
              <a:rPr lang="en-US" altLang="zh-CN" dirty="0"/>
              <a:t>rollback</a:t>
            </a:r>
            <a:r>
              <a:rPr lang="zh-CN" altLang="en-US" dirty="0"/>
              <a:t>等</a:t>
            </a:r>
          </a:p>
          <a:p>
            <a:r>
              <a:rPr lang="en-US" altLang="zh-CN" dirty="0"/>
              <a:t>DCL</a:t>
            </a:r>
            <a:r>
              <a:rPr lang="zh-CN" altLang="en-US" dirty="0"/>
              <a:t>（数据控制语言）：</a:t>
            </a:r>
            <a:r>
              <a:rPr lang="en-US" altLang="zh-CN" dirty="0"/>
              <a:t>grant</a:t>
            </a:r>
            <a:r>
              <a:rPr lang="zh-CN" altLang="en-US" dirty="0"/>
              <a:t>、</a:t>
            </a:r>
            <a:r>
              <a:rPr lang="en-US" altLang="zh-CN" dirty="0"/>
              <a:t>revoke</a:t>
            </a:r>
            <a:r>
              <a:rPr lang="zh-CN" altLang="en-US" dirty="0"/>
              <a:t>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1BC24-849E-4E1B-85C6-CEDC999EF0E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598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Handler</a:t>
            </a:r>
            <a:r>
              <a:rPr lang="zh-CN" altLang="en-US" dirty="0"/>
              <a:t>常用在线程间通信上，比较常用的用法：当一个功能在子线程执行出结果，需要在控件上展示的时候，由于在一般情况下子线程不允许更新</a:t>
            </a:r>
            <a:r>
              <a:rPr lang="en-US" altLang="zh-CN" dirty="0"/>
              <a:t>View</a:t>
            </a:r>
            <a:r>
              <a:rPr lang="zh-CN" altLang="en-US" dirty="0"/>
              <a:t>，所以需要将子线程的结果提交给主线程，由主线程完成数据的绘制，在这两个线程进行数据传递就需要</a:t>
            </a:r>
            <a:r>
              <a:rPr lang="en-US" altLang="zh-CN" dirty="0"/>
              <a:t>Handler</a:t>
            </a:r>
            <a:r>
              <a:rPr lang="zh-CN" altLang="en-US" dirty="0"/>
              <a:t>的帮助。 再后来根据</a:t>
            </a:r>
            <a:r>
              <a:rPr lang="en-US" altLang="zh-CN" dirty="0"/>
              <a:t>Handler</a:t>
            </a:r>
            <a:r>
              <a:rPr lang="zh-CN" altLang="en-US" dirty="0"/>
              <a:t>提供的方法特性，我们可以用来做延迟加载或者开发一个自定义定时器等功能。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1BC24-849E-4E1B-85C6-CEDC999EF0E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116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1BC24-849E-4E1B-85C6-CEDC999EF0E1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993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1BC24-849E-4E1B-85C6-CEDC999EF0E1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2776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1BC24-849E-4E1B-85C6-CEDC999EF0E1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08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1BC24-849E-4E1B-85C6-CEDC999EF0E1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428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8016-54B0-44EF-A7B2-86606A56FCA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E51-F67D-42A3-881E-DE4A3B250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00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8016-54B0-44EF-A7B2-86606A56FCA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E51-F67D-42A3-881E-DE4A3B250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77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8016-54B0-44EF-A7B2-86606A56FCA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E51-F67D-42A3-881E-DE4A3B250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42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8016-54B0-44EF-A7B2-86606A56FCA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E51-F67D-42A3-881E-DE4A3B250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79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6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305" y="237454"/>
            <a:ext cx="10364451" cy="744291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764305" y="1092207"/>
            <a:ext cx="10363826" cy="342410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84714" y="6138252"/>
            <a:ext cx="764215" cy="365125"/>
          </a:xfrm>
        </p:spPr>
        <p:txBody>
          <a:bodyPr/>
          <a:lstStyle/>
          <a:p>
            <a:fld id="{84C5EE51-F67D-42A3-881E-DE4A3B250651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9876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474" y="1080990"/>
            <a:ext cx="10351752" cy="76556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259358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8016-54B0-44EF-A7B2-86606A56FCA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E51-F67D-42A3-881E-DE4A3B250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396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8016-54B0-44EF-A7B2-86606A56FCA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E51-F67D-42A3-881E-DE4A3B250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1860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8016-54B0-44EF-A7B2-86606A56FCA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E51-F67D-42A3-881E-DE4A3B250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004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8016-54B0-44EF-A7B2-86606A56FCA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E51-F67D-42A3-881E-DE4A3B250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2796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8016-54B0-44EF-A7B2-86606A56FCA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E51-F67D-42A3-881E-DE4A3B250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468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8016-54B0-44EF-A7B2-86606A56FCA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E51-F67D-42A3-881E-DE4A3B250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21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8016-54B0-44EF-A7B2-86606A56FCA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E51-F67D-42A3-881E-DE4A3B250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2524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8016-54B0-44EF-A7B2-86606A56FCA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E51-F67D-42A3-881E-DE4A3B250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2828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8016-54B0-44EF-A7B2-86606A56FCA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E51-F67D-42A3-881E-DE4A3B250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506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8016-54B0-44EF-A7B2-86606A56FCA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E51-F67D-42A3-881E-DE4A3B250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0383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8016-54B0-44EF-A7B2-86606A56FCA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E51-F67D-42A3-881E-DE4A3B25065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01404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8016-54B0-44EF-A7B2-86606A56FCA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E51-F67D-42A3-881E-DE4A3B250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3591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8016-54B0-44EF-A7B2-86606A56FCA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E51-F67D-42A3-881E-DE4A3B250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8316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8016-54B0-44EF-A7B2-86606A56FCA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E51-F67D-42A3-881E-DE4A3B250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002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8016-54B0-44EF-A7B2-86606A56FCA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E51-F67D-42A3-881E-DE4A3B250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2740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8016-54B0-44EF-A7B2-86606A56FCA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E51-F67D-42A3-881E-DE4A3B250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467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137" y="178901"/>
            <a:ext cx="10364451" cy="709121"/>
          </a:xfrm>
        </p:spPr>
        <p:txBody>
          <a:bodyPr/>
          <a:lstStyle>
            <a:lvl1pPr>
              <a:defRPr cap="none" baseline="0">
                <a:latin typeface="Cambria" panose="020405030504060302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137" y="1057040"/>
            <a:ext cx="10364452" cy="4174383"/>
          </a:xfr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 cap="none" baseline="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 cap="none" baseline="0">
                <a:latin typeface="Arial" panose="020B0604020202020204" pitchFamily="34" charset="0"/>
                <a:ea typeface="宋体" panose="02010600030101010101" pitchFamily="2" charset="-122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97588" y="6006367"/>
            <a:ext cx="764215" cy="365125"/>
          </a:xfrm>
        </p:spPr>
        <p:txBody>
          <a:bodyPr/>
          <a:lstStyle/>
          <a:p>
            <a:fld id="{84C5EE51-F67D-42A3-881E-DE4A3B250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56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8016-54B0-44EF-A7B2-86606A56FCA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E51-F67D-42A3-881E-DE4A3B250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118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8016-54B0-44EF-A7B2-86606A56FCA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E51-F67D-42A3-881E-DE4A3B250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22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8016-54B0-44EF-A7B2-86606A56FCA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E51-F67D-42A3-881E-DE4A3B25065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1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8016-54B0-44EF-A7B2-86606A56FCA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E51-F67D-42A3-881E-DE4A3B25065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18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8016-54B0-44EF-A7B2-86606A56FCA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E51-F67D-42A3-881E-DE4A3B250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474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8016-54B0-44EF-A7B2-86606A56FCA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E51-F67D-42A3-881E-DE4A3B250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22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8016-54B0-44EF-A7B2-86606A56FCA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E51-F67D-42A3-881E-DE4A3B250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658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1A8016-54B0-44EF-A7B2-86606A56FCA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5EE51-F67D-42A3-881E-DE4A3B250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2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C1A8016-54B0-44EF-A7B2-86606A56FCAE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4C5EE51-F67D-42A3-881E-DE4A3B250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24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  <p:sldLayoutId id="2147484101" r:id="rId13"/>
    <p:sldLayoutId id="2147484102" r:id="rId14"/>
    <p:sldLayoutId id="2147484103" r:id="rId15"/>
    <p:sldLayoutId id="2147484104" r:id="rId16"/>
    <p:sldLayoutId id="2147484105" r:id="rId17"/>
    <p:sldLayoutId id="2147484106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9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56744" y="1952134"/>
            <a:ext cx="8689976" cy="97253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 数据存储</a:t>
            </a:r>
          </a:p>
        </p:txBody>
      </p:sp>
    </p:spTree>
    <p:extLst>
      <p:ext uri="{BB962C8B-B14F-4D97-AF65-F5344CB8AC3E}">
        <p14:creationId xmlns:p14="http://schemas.microsoft.com/office/powerpoint/2010/main" val="1720536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8563" y="336176"/>
            <a:ext cx="11517548" cy="603773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下面是利用共享参数保存密码的代码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如果勾选了“记住密码”，则把手机号码和密码都保存到共享参数中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if (</a:t>
            </a:r>
            <a:r>
              <a:rPr lang="en-US" altLang="zh-CN" dirty="0" err="1"/>
              <a:t>bRemember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SharedPreferences.Editor</a:t>
            </a:r>
            <a:r>
              <a:rPr lang="en-US" altLang="zh-CN" dirty="0"/>
              <a:t> editor = </a:t>
            </a:r>
            <a:r>
              <a:rPr lang="en-US" altLang="zh-CN" dirty="0" err="1"/>
              <a:t>mShared.edit</a:t>
            </a:r>
            <a:r>
              <a:rPr lang="en-US" altLang="zh-CN" dirty="0"/>
              <a:t>();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获得编辑器的对象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 err="1"/>
              <a:t>editor.putString</a:t>
            </a:r>
            <a:r>
              <a:rPr lang="en-US" altLang="zh-CN" dirty="0"/>
              <a:t>("phone", </a:t>
            </a:r>
            <a:r>
              <a:rPr lang="en-US" altLang="zh-CN" dirty="0" err="1"/>
              <a:t>et_phone.getText</a:t>
            </a:r>
            <a:r>
              <a:rPr lang="en-US" altLang="zh-CN" dirty="0"/>
              <a:t>().</a:t>
            </a:r>
            <a:r>
              <a:rPr lang="en-US" altLang="zh-CN" dirty="0" err="1"/>
              <a:t>toString</a:t>
            </a:r>
            <a:r>
              <a:rPr lang="en-US" altLang="zh-CN" dirty="0"/>
              <a:t>());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添加名叫</a:t>
            </a:r>
            <a:r>
              <a:rPr lang="en-US" altLang="zh-CN" dirty="0">
                <a:solidFill>
                  <a:srgbClr val="00B050"/>
                </a:solidFill>
              </a:rPr>
              <a:t>phone</a:t>
            </a:r>
            <a:r>
              <a:rPr lang="zh-CN" altLang="en-US" dirty="0">
                <a:solidFill>
                  <a:srgbClr val="00B050"/>
                </a:solidFill>
              </a:rPr>
              <a:t>的手机号码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 err="1"/>
              <a:t>editor.putString</a:t>
            </a:r>
            <a:r>
              <a:rPr lang="en-US" altLang="zh-CN" dirty="0"/>
              <a:t>("password", </a:t>
            </a:r>
            <a:r>
              <a:rPr lang="en-US" altLang="zh-CN" dirty="0" err="1"/>
              <a:t>et_password.getText</a:t>
            </a:r>
            <a:r>
              <a:rPr lang="en-US" altLang="zh-CN" dirty="0"/>
              <a:t>().</a:t>
            </a:r>
            <a:r>
              <a:rPr lang="en-US" altLang="zh-CN" dirty="0" err="1"/>
              <a:t>toString</a:t>
            </a:r>
            <a:r>
              <a:rPr lang="en-US" altLang="zh-CN" dirty="0"/>
              <a:t>());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添加名叫</a:t>
            </a:r>
            <a:r>
              <a:rPr lang="en-US" altLang="zh-CN" dirty="0">
                <a:solidFill>
                  <a:srgbClr val="00B050"/>
                </a:solidFill>
              </a:rPr>
              <a:t>password</a:t>
            </a:r>
            <a:r>
              <a:rPr lang="zh-CN" altLang="en-US" dirty="0">
                <a:solidFill>
                  <a:srgbClr val="00B050"/>
                </a:solidFill>
              </a:rPr>
              <a:t>的密码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 err="1"/>
              <a:t>editor.commit</a:t>
            </a:r>
            <a:r>
              <a:rPr lang="en-US" altLang="zh-CN" dirty="0"/>
              <a:t>();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提交编辑器中的修改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1514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830" y="336176"/>
            <a:ext cx="11478638" cy="603773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下面是利用共享参数读取密码的代码</a:t>
            </a:r>
          </a:p>
          <a:p>
            <a:pPr marL="0" indent="0">
              <a:buNone/>
            </a:pPr>
            <a:r>
              <a:rPr lang="zh-CN" altLang="en-US" dirty="0">
                <a:solidFill>
                  <a:srgbClr val="00B050"/>
                </a:solidFill>
              </a:rPr>
              <a:t>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从</a:t>
            </a:r>
            <a:r>
              <a:rPr lang="en-US" altLang="zh-CN" dirty="0">
                <a:solidFill>
                  <a:srgbClr val="00B050"/>
                </a:solidFill>
              </a:rPr>
              <a:t>share.xml</a:t>
            </a:r>
            <a:r>
              <a:rPr lang="zh-CN" altLang="en-US" dirty="0">
                <a:solidFill>
                  <a:srgbClr val="00B050"/>
                </a:solidFill>
              </a:rPr>
              <a:t>中获取共享参数对象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mShared</a:t>
            </a:r>
            <a:r>
              <a:rPr lang="en-US" altLang="zh-CN" dirty="0"/>
              <a:t> = </a:t>
            </a:r>
            <a:r>
              <a:rPr lang="en-US" altLang="zh-CN" dirty="0" err="1"/>
              <a:t>getSharedPreferences</a:t>
            </a:r>
            <a:r>
              <a:rPr lang="en-US" altLang="zh-CN" dirty="0"/>
              <a:t>("</a:t>
            </a:r>
            <a:r>
              <a:rPr lang="en-US" altLang="zh-CN" dirty="0" err="1"/>
              <a:t>share_login</a:t>
            </a:r>
            <a:r>
              <a:rPr lang="en-US" altLang="zh-CN" dirty="0"/>
              <a:t>", MODE_PRIVATE);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    // </a:t>
            </a:r>
            <a:r>
              <a:rPr lang="zh-CN" altLang="en-US" dirty="0">
                <a:solidFill>
                  <a:srgbClr val="00B050"/>
                </a:solidFill>
              </a:rPr>
              <a:t>获取共享参数中保存的手机号码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String phone = </a:t>
            </a:r>
            <a:r>
              <a:rPr lang="en-US" altLang="zh-CN" dirty="0" err="1"/>
              <a:t>mShared.getString</a:t>
            </a:r>
            <a:r>
              <a:rPr lang="en-US" altLang="zh-CN" dirty="0"/>
              <a:t>("phone", "");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获取共享参数中保存的密码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String password = </a:t>
            </a:r>
            <a:r>
              <a:rPr lang="en-US" altLang="zh-CN" dirty="0" err="1"/>
              <a:t>mShared.getString</a:t>
            </a:r>
            <a:r>
              <a:rPr lang="en-US" altLang="zh-CN" dirty="0"/>
              <a:t>("password", "");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et_phone.setText</a:t>
            </a:r>
            <a:r>
              <a:rPr lang="en-US" altLang="zh-CN" dirty="0"/>
              <a:t>(phone);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给手机号码编辑框填写上次保存的手机号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et_password.setText</a:t>
            </a:r>
            <a:r>
              <a:rPr lang="en-US" altLang="zh-CN" dirty="0"/>
              <a:t>(password);  </a:t>
            </a:r>
            <a:r>
              <a:rPr lang="en-US" altLang="zh-CN" dirty="0">
                <a:solidFill>
                  <a:srgbClr val="00B050"/>
                </a:solidFill>
              </a:rPr>
              <a:t>// </a:t>
            </a:r>
            <a:r>
              <a:rPr lang="zh-CN" altLang="en-US" dirty="0">
                <a:solidFill>
                  <a:srgbClr val="00B050"/>
                </a:solidFill>
              </a:rPr>
              <a:t>给密码编辑框填写上次保存的密码</a:t>
            </a:r>
          </a:p>
        </p:txBody>
      </p:sp>
    </p:spTree>
    <p:extLst>
      <p:ext uri="{BB962C8B-B14F-4D97-AF65-F5344CB8AC3E}">
        <p14:creationId xmlns:p14="http://schemas.microsoft.com/office/powerpoint/2010/main" val="3864134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实现“记住密码”的演示效果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800" y="1813262"/>
            <a:ext cx="4040250" cy="3340688"/>
          </a:xfrm>
          <a:ln>
            <a:solidFill>
              <a:schemeClr val="tx1"/>
            </a:solidFill>
          </a:ln>
        </p:spPr>
      </p:pic>
      <p:sp>
        <p:nvSpPr>
          <p:cNvPr id="7" name="文本框 6"/>
          <p:cNvSpPr txBox="1"/>
          <p:nvPr/>
        </p:nvSpPr>
        <p:spPr>
          <a:xfrm>
            <a:off x="2356191" y="528828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登录成功时保存密码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640885" y="528828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重新进入时读取密码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577" y="1816317"/>
            <a:ext cx="4036556" cy="33376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8453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6.1.3  </a:t>
            </a:r>
            <a:r>
              <a:rPr lang="zh-CN" altLang="en-US" dirty="0"/>
              <a:t>更安全的数据仓库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SharedPreferences</a:t>
            </a:r>
            <a:r>
              <a:rPr lang="zh-CN" altLang="en-US" dirty="0"/>
              <a:t>用起来方便，但数据多时，容易耗时导致主线程堵塞。</a:t>
            </a:r>
            <a:endParaRPr lang="en-US" altLang="zh-CN" dirty="0"/>
          </a:p>
          <a:p>
            <a:r>
              <a:rPr lang="en-US" altLang="zh-CN" dirty="0"/>
              <a:t>Android</a:t>
            </a:r>
            <a:r>
              <a:rPr lang="zh-CN" altLang="zh-CN" dirty="0"/>
              <a:t>官方推出了</a:t>
            </a:r>
            <a:r>
              <a:rPr lang="zh-CN" altLang="zh-CN" dirty="0">
                <a:solidFill>
                  <a:srgbClr val="FF0000"/>
                </a:solidFill>
              </a:rPr>
              <a:t>数据仓库</a:t>
            </a:r>
            <a:r>
              <a:rPr lang="en-US" altLang="zh-CN" dirty="0" err="1"/>
              <a:t>DataStore</a:t>
            </a:r>
            <a:r>
              <a:rPr lang="zh-CN" altLang="zh-CN" dirty="0"/>
              <a:t>，并将其作为</a:t>
            </a:r>
            <a:r>
              <a:rPr lang="en-US" altLang="zh-CN" dirty="0"/>
              <a:t>Jetpack</a:t>
            </a:r>
            <a:r>
              <a:rPr lang="zh-CN" altLang="zh-CN" dirty="0"/>
              <a:t>库的基础组件。</a:t>
            </a:r>
            <a:endParaRPr lang="en-US" altLang="zh-CN" dirty="0"/>
          </a:p>
          <a:p>
            <a:r>
              <a:rPr lang="en-US" altLang="zh-CN" dirty="0" err="1"/>
              <a:t>DataStore</a:t>
            </a:r>
            <a:r>
              <a:rPr lang="zh-CN" altLang="zh-CN" dirty="0"/>
              <a:t>提供了两种实现方式，分别是</a:t>
            </a:r>
            <a:r>
              <a:rPr lang="en-US" altLang="zh-CN" dirty="0">
                <a:solidFill>
                  <a:srgbClr val="FF0000"/>
                </a:solidFill>
              </a:rPr>
              <a:t>Preferences </a:t>
            </a:r>
            <a:r>
              <a:rPr lang="en-US" altLang="zh-CN" dirty="0" err="1">
                <a:solidFill>
                  <a:srgbClr val="FF0000"/>
                </a:solidFill>
              </a:rPr>
              <a:t>DataStore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zh-CN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Proto </a:t>
            </a:r>
            <a:r>
              <a:rPr lang="en-US" altLang="zh-CN" dirty="0" err="1">
                <a:solidFill>
                  <a:srgbClr val="FF0000"/>
                </a:solidFill>
              </a:rPr>
              <a:t>DataStore</a:t>
            </a:r>
            <a:r>
              <a:rPr lang="zh-CN" altLang="zh-CN" dirty="0"/>
              <a:t>，前者采用键值对存储数据，后者采用自定义类型存储数据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其中</a:t>
            </a:r>
            <a:r>
              <a:rPr lang="en-US" altLang="zh-CN" dirty="0"/>
              <a:t>Preferences </a:t>
            </a:r>
            <a:r>
              <a:rPr lang="en-US" altLang="zh-CN" dirty="0" err="1"/>
              <a:t>DataStore</a:t>
            </a:r>
            <a:r>
              <a:rPr lang="zh-CN" altLang="zh-CN" dirty="0"/>
              <a:t>可以直接替代</a:t>
            </a:r>
            <a:r>
              <a:rPr lang="en-US" altLang="zh-CN" dirty="0"/>
              <a:t>SharedPreferences</a:t>
            </a:r>
            <a:r>
              <a:rPr lang="zh-CN" altLang="zh-C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73195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2514" y="501869"/>
            <a:ext cx="11506199" cy="5681217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案例：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作为第三方框架提供，使用</a:t>
            </a:r>
            <a:r>
              <a:rPr lang="en-US" altLang="zh-CN" dirty="0" err="1"/>
              <a:t>DataStore</a:t>
            </a:r>
            <a:r>
              <a:rPr lang="zh-CN" altLang="en-US" dirty="0"/>
              <a:t>时，要先修改模块的</a:t>
            </a:r>
            <a:r>
              <a:rPr lang="en-US" altLang="zh-CN" dirty="0" err="1"/>
              <a:t>build.gradle</a:t>
            </a:r>
            <a:r>
              <a:rPr lang="zh-CN" altLang="en-US" dirty="0"/>
              <a:t>，导入指定版本的</a:t>
            </a:r>
            <a:r>
              <a:rPr lang="en-US" altLang="zh-CN" dirty="0" err="1"/>
              <a:t>DataStore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本案例中，把数据仓库初始化及读写操作封装在</a:t>
            </a:r>
            <a:r>
              <a:rPr lang="en-US" altLang="zh-CN" dirty="0"/>
              <a:t>C</a:t>
            </a:r>
            <a:r>
              <a:rPr lang="zh-CN" altLang="zh-CN" dirty="0"/>
              <a:t>hapter0</a:t>
            </a:r>
            <a:r>
              <a:rPr lang="en-US" altLang="zh-CN" dirty="0"/>
              <a:t>6</a:t>
            </a:r>
            <a:r>
              <a:rPr lang="zh-CN" altLang="en-US" dirty="0"/>
              <a:t>代码</a:t>
            </a:r>
            <a:r>
              <a:rPr lang="en-US" altLang="zh-CN" dirty="0"/>
              <a:t>:   </a:t>
            </a:r>
            <a:r>
              <a:rPr lang="zh-CN" altLang="zh-CN" dirty="0"/>
              <a:t>util</a:t>
            </a:r>
            <a:r>
              <a:rPr lang="en-US" altLang="zh-CN" dirty="0"/>
              <a:t>/ DataStoreUtil.java</a:t>
            </a:r>
            <a:r>
              <a:rPr lang="zh-CN" altLang="en-US" dirty="0"/>
              <a:t>中，接下来在</a:t>
            </a:r>
            <a:r>
              <a:rPr lang="en-US" altLang="zh-CN" dirty="0" err="1"/>
              <a:t>DatastoreWriteActivity</a:t>
            </a:r>
            <a:r>
              <a:rPr lang="zh-CN" altLang="en-US" dirty="0"/>
              <a:t>、</a:t>
            </a:r>
            <a:r>
              <a:rPr lang="en-US" altLang="zh-CN" dirty="0" err="1"/>
              <a:t>DatastoreReadActivity</a:t>
            </a:r>
            <a:r>
              <a:rPr lang="zh-CN" altLang="en-US" dirty="0"/>
              <a:t>中使用该工具类访问数据仓库。</a:t>
            </a:r>
            <a:endParaRPr lang="zh-CN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6AAEC79-B4AD-E574-2334-24DD88546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6784" y="2413337"/>
            <a:ext cx="8850087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implementation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'androidx.datastore:datastore-preferences:1.0.0'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implementation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  <a:t>'androidx.datastore:datastore-preferences-rxjava2:1.0.0'</a:t>
            </a:r>
            <a:b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  <a:ea typeface="JetBrains Mono"/>
              </a:rPr>
            </a:b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573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  </a:t>
            </a:r>
            <a:r>
              <a:rPr lang="zh-CN" altLang="en-US" dirty="0"/>
              <a:t>数据库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本节介绍</a:t>
            </a:r>
            <a:r>
              <a:rPr lang="en-US" altLang="zh-CN" dirty="0"/>
              <a:t>Android</a:t>
            </a:r>
            <a:r>
              <a:rPr lang="zh-CN" altLang="zh-CN" dirty="0"/>
              <a:t>的数据库存储方式——</a:t>
            </a:r>
            <a:r>
              <a:rPr lang="en-US" altLang="zh-CN" dirty="0"/>
              <a:t> SQLite</a:t>
            </a:r>
            <a:r>
              <a:rPr lang="zh-CN" altLang="zh-CN" dirty="0"/>
              <a:t>的使用方法，包括：</a:t>
            </a:r>
            <a:r>
              <a:rPr lang="en-US" altLang="zh-CN" dirty="0"/>
              <a:t>SQLite</a:t>
            </a:r>
            <a:r>
              <a:rPr lang="zh-CN" altLang="zh-CN" dirty="0"/>
              <a:t>用到了哪些</a:t>
            </a:r>
            <a:r>
              <a:rPr lang="en-US" altLang="zh-CN" dirty="0"/>
              <a:t>SQL</a:t>
            </a:r>
            <a:r>
              <a:rPr lang="zh-CN" altLang="zh-CN" dirty="0"/>
              <a:t>语法，如何使用数据库管理器操纵</a:t>
            </a:r>
            <a:r>
              <a:rPr lang="en-US" altLang="zh-CN" dirty="0"/>
              <a:t>SQLite</a:t>
            </a:r>
            <a:r>
              <a:rPr lang="zh-CN" altLang="zh-CN" dirty="0"/>
              <a:t>，如何使用数据库帮助器简化数据库操作等，以及如何利用</a:t>
            </a:r>
            <a:r>
              <a:rPr lang="en-US" altLang="zh-CN" dirty="0"/>
              <a:t>SQLite</a:t>
            </a:r>
            <a:r>
              <a:rPr lang="zh-CN" altLang="zh-CN" dirty="0"/>
              <a:t>改进登录页面的记住密码功能。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6.2.1  SQL</a:t>
            </a:r>
            <a:r>
              <a:rPr lang="zh-CN" altLang="en-US" dirty="0">
                <a:solidFill>
                  <a:srgbClr val="FF0000"/>
                </a:solidFill>
              </a:rPr>
              <a:t>的基本语法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6.2.2  </a:t>
            </a:r>
            <a:r>
              <a:rPr lang="zh-CN" altLang="en-US" dirty="0">
                <a:solidFill>
                  <a:srgbClr val="FF0000"/>
                </a:solidFill>
              </a:rPr>
              <a:t>数据库管理器</a:t>
            </a:r>
            <a:r>
              <a:rPr lang="en-US" altLang="zh-CN" dirty="0" err="1">
                <a:solidFill>
                  <a:srgbClr val="FF0000"/>
                </a:solidFill>
              </a:rPr>
              <a:t>SQLiteDatabase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6.2.3  </a:t>
            </a:r>
            <a:r>
              <a:rPr lang="zh-CN" altLang="en-US" dirty="0">
                <a:solidFill>
                  <a:srgbClr val="FF0000"/>
                </a:solidFill>
              </a:rPr>
              <a:t>数据库帮助器</a:t>
            </a:r>
            <a:r>
              <a:rPr lang="en-US" altLang="zh-CN" dirty="0" err="1">
                <a:solidFill>
                  <a:srgbClr val="FF0000"/>
                </a:solidFill>
              </a:rPr>
              <a:t>SQLiteOpenHelper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6.2.4  </a:t>
            </a:r>
            <a:r>
              <a:rPr lang="zh-CN" altLang="en-US" dirty="0">
                <a:solidFill>
                  <a:srgbClr val="FF0000"/>
                </a:solidFill>
              </a:rPr>
              <a:t>优化记住密码功能</a:t>
            </a:r>
          </a:p>
        </p:txBody>
      </p:sp>
    </p:spTree>
    <p:extLst>
      <p:ext uri="{BB962C8B-B14F-4D97-AF65-F5344CB8AC3E}">
        <p14:creationId xmlns:p14="http://schemas.microsoft.com/office/powerpoint/2010/main" val="2723482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6.2.1  SQL</a:t>
            </a:r>
            <a:r>
              <a:rPr lang="zh-CN" altLang="en-US" dirty="0"/>
              <a:t>的基本语法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SQL</a:t>
            </a:r>
            <a:r>
              <a:rPr lang="zh-CN" altLang="en-US" dirty="0">
                <a:solidFill>
                  <a:srgbClr val="FF0000"/>
                </a:solidFill>
              </a:rPr>
              <a:t>，结构化查询语言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zh-CN" dirty="0"/>
              <a:t>标准的</a:t>
            </a:r>
            <a:r>
              <a:rPr lang="en-US" altLang="zh-CN" dirty="0"/>
              <a:t>SQL</a:t>
            </a:r>
            <a:r>
              <a:rPr lang="zh-CN" altLang="zh-CN" dirty="0"/>
              <a:t>语句分为三类：数据定义、数据操纵和数据控制，但不同的数据库往往有自己的实现。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SQLite</a:t>
            </a:r>
            <a:r>
              <a:rPr lang="zh-CN" altLang="zh-CN" dirty="0"/>
              <a:t>是一种小巧的嵌入式数据库，由于它属于轻型数据库，不涉及复杂的数据控制操作，因此</a:t>
            </a:r>
            <a:r>
              <a:rPr lang="en-US" altLang="zh-CN" dirty="0"/>
              <a:t>App</a:t>
            </a:r>
            <a:r>
              <a:rPr lang="zh-CN" altLang="zh-CN" dirty="0"/>
              <a:t>开发只用到</a:t>
            </a:r>
            <a:r>
              <a:rPr lang="zh-CN" altLang="zh-CN" dirty="0">
                <a:solidFill>
                  <a:srgbClr val="FF0000"/>
                </a:solidFill>
              </a:rPr>
              <a:t>数据定义和数据操纵</a:t>
            </a:r>
            <a:r>
              <a:rPr lang="zh-CN" altLang="zh-CN" dirty="0"/>
              <a:t>两类</a:t>
            </a:r>
            <a:r>
              <a:rPr lang="en-US" altLang="zh-CN" dirty="0"/>
              <a:t>SQL</a:t>
            </a:r>
            <a:r>
              <a:rPr lang="zh-CN" altLang="zh-CN" dirty="0"/>
              <a:t>。</a:t>
            </a:r>
            <a:endParaRPr lang="en-US" altLang="zh-CN" dirty="0"/>
          </a:p>
          <a:p>
            <a:r>
              <a:rPr lang="en-US" altLang="zh-CN" dirty="0"/>
              <a:t>SQLite</a:t>
            </a:r>
            <a:r>
              <a:rPr lang="zh-CN" altLang="zh-CN" dirty="0"/>
              <a:t>的</a:t>
            </a:r>
            <a:r>
              <a:rPr lang="en-US" altLang="zh-CN" dirty="0"/>
              <a:t>SQL</a:t>
            </a:r>
            <a:r>
              <a:rPr lang="zh-CN" altLang="zh-CN" dirty="0"/>
              <a:t>语法与通用的</a:t>
            </a:r>
            <a:r>
              <a:rPr lang="en-US" altLang="zh-CN" dirty="0"/>
              <a:t>SQL</a:t>
            </a:r>
            <a:r>
              <a:rPr lang="zh-CN" altLang="zh-CN" dirty="0"/>
              <a:t>语法略有不同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57673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SQLite</a:t>
            </a:r>
            <a:r>
              <a:rPr lang="zh-CN" altLang="en-US" dirty="0"/>
              <a:t>的数据定义语言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数据定义语言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DDL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zh-CN" dirty="0"/>
              <a:t>描述了怎样变更数据实体的框架结构。</a:t>
            </a:r>
            <a:endParaRPr lang="en-US" altLang="zh-CN" dirty="0"/>
          </a:p>
          <a:p>
            <a:r>
              <a:rPr lang="en-US" altLang="zh-CN" dirty="0"/>
              <a:t>DDL</a:t>
            </a:r>
            <a:r>
              <a:rPr lang="zh-CN" altLang="zh-CN" dirty="0"/>
              <a:t>语言主要包括三种操作：创建表格、删除表格、修改表结构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创建表格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zh-CN" sz="2000" dirty="0"/>
              <a:t>格式为“</a:t>
            </a:r>
            <a:r>
              <a:rPr lang="en-US" altLang="zh-CN" sz="2000" dirty="0"/>
              <a:t>CREATE  TABLE  IF  NOT  EXISTS  </a:t>
            </a:r>
            <a:r>
              <a:rPr lang="zh-CN" altLang="zh-CN" sz="2000" dirty="0"/>
              <a:t>表格名称</a:t>
            </a:r>
            <a:r>
              <a:rPr lang="en-US" altLang="zh-CN" sz="2000" dirty="0"/>
              <a:t> (</a:t>
            </a:r>
            <a:r>
              <a:rPr lang="zh-CN" altLang="zh-CN" sz="2000" dirty="0"/>
              <a:t>以逗号分隔的各字段定义</a:t>
            </a:r>
            <a:r>
              <a:rPr lang="en-US" altLang="zh-CN" sz="2000" dirty="0"/>
              <a:t>);</a:t>
            </a:r>
            <a:r>
              <a:rPr lang="zh-CN" altLang="zh-CN" sz="2000" dirty="0"/>
              <a:t>”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/>
              <a:t>删除表格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zh-CN" sz="2000" dirty="0"/>
              <a:t>格式为“</a:t>
            </a:r>
            <a:r>
              <a:rPr lang="en-US" altLang="zh-CN" sz="2000" dirty="0"/>
              <a:t>DROP  TABLE  IF  EXISTS  </a:t>
            </a:r>
            <a:r>
              <a:rPr lang="zh-CN" altLang="zh-CN" sz="2000" dirty="0"/>
              <a:t>表格名称</a:t>
            </a:r>
            <a:r>
              <a:rPr lang="en-US" altLang="zh-CN" sz="2000" dirty="0"/>
              <a:t>;</a:t>
            </a:r>
            <a:r>
              <a:rPr lang="zh-CN" altLang="zh-CN" sz="2000" dirty="0"/>
              <a:t>”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zh-CN" dirty="0"/>
              <a:t>修改表结构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zh-CN" sz="2000" dirty="0"/>
              <a:t>格式为“</a:t>
            </a:r>
            <a:r>
              <a:rPr lang="en-US" altLang="zh-CN" sz="2000" dirty="0"/>
              <a:t>ALTER  TABLE  </a:t>
            </a:r>
            <a:r>
              <a:rPr lang="zh-CN" altLang="zh-CN" sz="2000" dirty="0"/>
              <a:t>表格名称  修改操作</a:t>
            </a:r>
            <a:r>
              <a:rPr lang="en-US" altLang="zh-CN" sz="2000" dirty="0"/>
              <a:t>;</a:t>
            </a:r>
            <a:r>
              <a:rPr lang="zh-CN" altLang="zh-CN" sz="2000" dirty="0"/>
              <a:t>”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SQLite</a:t>
            </a:r>
            <a:r>
              <a:rPr lang="zh-CN" altLang="zh-CN" sz="2000" dirty="0"/>
              <a:t>只支持增加字段，不支持修改字段，也不支持删除字段。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82357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SQLite</a:t>
            </a:r>
            <a:r>
              <a:rPr lang="zh-CN" altLang="en-US" dirty="0"/>
              <a:t>的数据操纵语言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>
                <a:solidFill>
                  <a:srgbClr val="FF0000"/>
                </a:solidFill>
              </a:rPr>
              <a:t>数据操纵语言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DML</a:t>
            </a:r>
            <a:r>
              <a:rPr lang="zh-CN" altLang="en-US" dirty="0">
                <a:solidFill>
                  <a:srgbClr val="FF0000"/>
                </a:solidFill>
              </a:rPr>
              <a:t>）</a:t>
            </a:r>
            <a:r>
              <a:rPr lang="zh-CN" altLang="zh-CN" dirty="0"/>
              <a:t>它描述了怎样处理数据实体的内部记录。</a:t>
            </a:r>
            <a:endParaRPr lang="en-US" altLang="zh-CN" dirty="0"/>
          </a:p>
          <a:p>
            <a:r>
              <a:rPr lang="zh-CN" altLang="zh-CN" dirty="0"/>
              <a:t>表格记录的操作类型包括添加、删除、修改、查询四类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）添加记录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zh-CN" sz="1800" dirty="0"/>
              <a:t>格式为“</a:t>
            </a:r>
            <a:r>
              <a:rPr lang="en-US" altLang="zh-CN" sz="1800" dirty="0"/>
              <a:t>INSERT  INTO  </a:t>
            </a:r>
            <a:r>
              <a:rPr lang="zh-CN" altLang="zh-CN" sz="1800" dirty="0"/>
              <a:t>表格名称</a:t>
            </a:r>
            <a:r>
              <a:rPr lang="en-US" altLang="zh-CN" sz="1800" dirty="0"/>
              <a:t> (</a:t>
            </a:r>
            <a:r>
              <a:rPr lang="zh-CN" altLang="zh-CN" sz="1800" dirty="0"/>
              <a:t>以逗号分隔的字段名列表</a:t>
            </a:r>
            <a:r>
              <a:rPr lang="en-US" altLang="zh-CN" sz="1800" dirty="0"/>
              <a:t>)  VALUES  (</a:t>
            </a:r>
            <a:r>
              <a:rPr lang="zh-CN" altLang="zh-CN" sz="1800" dirty="0"/>
              <a:t>以逗号分隔的字段值列表</a:t>
            </a:r>
            <a:r>
              <a:rPr lang="en-US" altLang="zh-CN" sz="1800" dirty="0"/>
              <a:t>);</a:t>
            </a:r>
            <a:r>
              <a:rPr lang="zh-CN" altLang="zh-CN" sz="1800" dirty="0"/>
              <a:t>”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）删除记录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zh-CN" sz="1800" dirty="0"/>
              <a:t>格式为“</a:t>
            </a:r>
            <a:r>
              <a:rPr lang="en-US" altLang="zh-CN" sz="1800" dirty="0"/>
              <a:t>DELETE  FROM  </a:t>
            </a:r>
            <a:r>
              <a:rPr lang="zh-CN" altLang="zh-CN" sz="1800" dirty="0"/>
              <a:t>表格名称  </a:t>
            </a:r>
            <a:r>
              <a:rPr lang="en-US" altLang="zh-CN" sz="1800" dirty="0"/>
              <a:t>WHERE  </a:t>
            </a:r>
            <a:r>
              <a:rPr lang="zh-CN" altLang="zh-CN" sz="1800" dirty="0"/>
              <a:t>查询条件</a:t>
            </a:r>
            <a:r>
              <a:rPr lang="en-US" altLang="zh-CN" sz="1800" dirty="0"/>
              <a:t>;</a:t>
            </a:r>
            <a:r>
              <a:rPr lang="zh-CN" altLang="zh-CN" sz="1800" dirty="0"/>
              <a:t>”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）修改记录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zh-CN" sz="1800" dirty="0"/>
              <a:t>格式为“</a:t>
            </a:r>
            <a:r>
              <a:rPr lang="en-US" altLang="zh-CN" sz="1800" dirty="0"/>
              <a:t>UPDATE  </a:t>
            </a:r>
            <a:r>
              <a:rPr lang="zh-CN" altLang="zh-CN" sz="1800" dirty="0"/>
              <a:t>表格名称  </a:t>
            </a:r>
            <a:r>
              <a:rPr lang="en-US" altLang="zh-CN" sz="1800" dirty="0"/>
              <a:t>SET  </a:t>
            </a:r>
            <a:r>
              <a:rPr lang="zh-CN" altLang="zh-CN" sz="1800" dirty="0"/>
              <a:t>字段名</a:t>
            </a:r>
            <a:r>
              <a:rPr lang="en-US" altLang="zh-CN" sz="1800" dirty="0"/>
              <a:t>=</a:t>
            </a:r>
            <a:r>
              <a:rPr lang="zh-CN" altLang="zh-CN" sz="1800" dirty="0"/>
              <a:t>字段值  </a:t>
            </a:r>
            <a:r>
              <a:rPr lang="en-US" altLang="zh-CN" sz="1800" dirty="0"/>
              <a:t>WHERE  </a:t>
            </a:r>
            <a:r>
              <a:rPr lang="zh-CN" altLang="zh-CN" sz="1800" dirty="0"/>
              <a:t>查询条件</a:t>
            </a:r>
            <a:r>
              <a:rPr lang="en-US" altLang="zh-CN" sz="1800" dirty="0"/>
              <a:t>;</a:t>
            </a:r>
            <a:r>
              <a:rPr lang="zh-CN" altLang="zh-CN" sz="1800" dirty="0"/>
              <a:t>”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）查询记录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zh-CN" sz="1800" dirty="0"/>
              <a:t>格式为“</a:t>
            </a:r>
            <a:r>
              <a:rPr lang="en-US" altLang="zh-CN" sz="1800" dirty="0"/>
              <a:t>SELECT  </a:t>
            </a:r>
            <a:r>
              <a:rPr lang="zh-CN" altLang="zh-CN" sz="1800" dirty="0"/>
              <a:t>以逗号分隔的字段名列表 </a:t>
            </a:r>
            <a:r>
              <a:rPr lang="en-US" altLang="zh-CN" sz="1800" dirty="0"/>
              <a:t> FROM  </a:t>
            </a:r>
            <a:r>
              <a:rPr lang="zh-CN" altLang="zh-CN" sz="1800" dirty="0"/>
              <a:t>表格名称  </a:t>
            </a:r>
            <a:r>
              <a:rPr lang="en-US" altLang="zh-CN" sz="1800" dirty="0"/>
              <a:t>WHERE  </a:t>
            </a:r>
            <a:r>
              <a:rPr lang="zh-CN" altLang="zh-CN" sz="1800" dirty="0"/>
              <a:t>查询条件</a:t>
            </a:r>
            <a:r>
              <a:rPr lang="en-US" altLang="zh-CN" sz="1800" dirty="0"/>
              <a:t>;</a:t>
            </a:r>
            <a:r>
              <a:rPr lang="zh-CN" altLang="zh-CN" sz="1800" dirty="0"/>
              <a:t>”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35406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6.2.2  </a:t>
            </a:r>
            <a:r>
              <a:rPr lang="zh-CN" altLang="en-US" dirty="0"/>
              <a:t>数据库管理器</a:t>
            </a:r>
            <a:r>
              <a:rPr lang="en-US" altLang="zh-CN" dirty="0" err="1"/>
              <a:t>SQLiteDatabase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SQLiteDatabase</a:t>
            </a:r>
            <a:r>
              <a:rPr lang="zh-CN" altLang="zh-CN" dirty="0"/>
              <a:t>是</a:t>
            </a:r>
            <a:r>
              <a:rPr lang="en-US" altLang="zh-CN" dirty="0"/>
              <a:t>SQLite</a:t>
            </a:r>
            <a:r>
              <a:rPr lang="zh-CN" altLang="zh-CN" dirty="0"/>
              <a:t>的数据库管理类</a:t>
            </a:r>
            <a:r>
              <a:rPr lang="zh-CN" altLang="en-US" dirty="0"/>
              <a:t>，它</a:t>
            </a:r>
            <a:r>
              <a:rPr lang="zh-CN" altLang="zh-CN" dirty="0"/>
              <a:t>提供了若干操作数据表的</a:t>
            </a:r>
            <a:r>
              <a:rPr lang="en-US" altLang="zh-CN" dirty="0"/>
              <a:t>API</a:t>
            </a:r>
            <a:r>
              <a:rPr lang="zh-CN" altLang="zh-CN" dirty="0"/>
              <a:t>，常用的方法有</a:t>
            </a:r>
            <a:r>
              <a:rPr lang="en-US" altLang="zh-CN" dirty="0"/>
              <a:t>3</a:t>
            </a:r>
            <a:r>
              <a:rPr lang="zh-CN" altLang="zh-CN" dirty="0"/>
              <a:t>类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zh-CN" dirty="0"/>
              <a:t>管理类，用于数据库层面的操作。</a:t>
            </a:r>
          </a:p>
          <a:p>
            <a:pPr marL="457200" lvl="1" indent="0">
              <a:buNone/>
            </a:pPr>
            <a:r>
              <a:rPr lang="en-US" altLang="zh-CN" sz="2500" dirty="0" err="1"/>
              <a:t>openDatabase</a:t>
            </a:r>
            <a:r>
              <a:rPr lang="zh-CN" altLang="zh-CN" sz="2500" dirty="0"/>
              <a:t>：打开指定路径的数据库。</a:t>
            </a:r>
          </a:p>
          <a:p>
            <a:pPr marL="457200" lvl="1" indent="0">
              <a:buNone/>
            </a:pPr>
            <a:r>
              <a:rPr lang="en-US" altLang="zh-CN" sz="2500" dirty="0" err="1"/>
              <a:t>isOpen</a:t>
            </a:r>
            <a:r>
              <a:rPr lang="zh-CN" altLang="zh-CN" sz="2500" dirty="0"/>
              <a:t>：判断数据库是否已打开。</a:t>
            </a:r>
          </a:p>
          <a:p>
            <a:pPr marL="457200" lvl="1" indent="0">
              <a:buNone/>
            </a:pPr>
            <a:r>
              <a:rPr lang="en-US" altLang="zh-CN" sz="2500" dirty="0"/>
              <a:t>close</a:t>
            </a:r>
            <a:r>
              <a:rPr lang="zh-CN" altLang="zh-CN" sz="2500" dirty="0"/>
              <a:t>：关闭数据库。</a:t>
            </a:r>
            <a:endParaRPr lang="en-US" altLang="zh-CN" sz="2500" dirty="0"/>
          </a:p>
          <a:p>
            <a:pPr marL="457200" lvl="1" indent="0">
              <a:buNone/>
            </a:pPr>
            <a:r>
              <a:rPr lang="en-US" altLang="zh-CN" dirty="0" err="1"/>
              <a:t>getVersion</a:t>
            </a:r>
            <a:r>
              <a:rPr lang="zh-CN" altLang="zh-CN" dirty="0"/>
              <a:t>：获取数据库的版本号。</a:t>
            </a:r>
          </a:p>
          <a:p>
            <a:pPr marL="457200" lvl="1" indent="0">
              <a:buNone/>
            </a:pPr>
            <a:r>
              <a:rPr lang="en-US" altLang="zh-CN" dirty="0" err="1"/>
              <a:t>setVersion</a:t>
            </a:r>
            <a:r>
              <a:rPr lang="zh-CN" altLang="zh-CN" dirty="0"/>
              <a:t>：设置数据库的版本号。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259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3774" y="268711"/>
            <a:ext cx="10364451" cy="1596177"/>
          </a:xfrm>
        </p:spPr>
        <p:txBody>
          <a:bodyPr/>
          <a:lstStyle/>
          <a:p>
            <a:r>
              <a:rPr lang="zh-CN" altLang="en-US" dirty="0"/>
              <a:t>本章简介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8043" y="1716946"/>
            <a:ext cx="10270182" cy="3731747"/>
          </a:xfrm>
        </p:spPr>
        <p:txBody>
          <a:bodyPr>
            <a:normAutofit/>
          </a:bodyPr>
          <a:lstStyle/>
          <a:p>
            <a:r>
              <a:rPr lang="zh-CN" altLang="zh-CN" dirty="0"/>
              <a:t>本章介绍了</a:t>
            </a:r>
            <a:r>
              <a:rPr lang="en-US" altLang="zh-CN" dirty="0"/>
              <a:t>Android</a:t>
            </a:r>
            <a:r>
              <a:rPr lang="zh-CN" altLang="zh-CN" dirty="0">
                <a:solidFill>
                  <a:srgbClr val="FF0000"/>
                </a:solidFill>
              </a:rPr>
              <a:t>四种存储方式</a:t>
            </a:r>
            <a:r>
              <a:rPr lang="zh-CN" altLang="zh-CN" dirty="0"/>
              <a:t>的用法，包括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键值对</a:t>
            </a:r>
            <a:endParaRPr lang="en-US" altLang="zh-CN" dirty="0"/>
          </a:p>
          <a:p>
            <a:pPr lvl="1"/>
            <a:r>
              <a:rPr lang="zh-CN" altLang="zh-CN" dirty="0"/>
              <a:t>数据库</a:t>
            </a:r>
            <a:endParaRPr lang="en-US" altLang="zh-CN" dirty="0"/>
          </a:p>
          <a:p>
            <a:pPr lvl="1"/>
            <a:r>
              <a:rPr lang="zh-CN" altLang="zh-CN" dirty="0"/>
              <a:t>存储卡文件</a:t>
            </a:r>
            <a:endParaRPr lang="en-US" altLang="zh-CN" dirty="0"/>
          </a:p>
          <a:p>
            <a:pPr lvl="1"/>
            <a:r>
              <a:rPr lang="en-US" altLang="zh-CN" dirty="0"/>
              <a:t>App</a:t>
            </a:r>
            <a:r>
              <a:rPr lang="zh-CN" altLang="zh-CN" dirty="0"/>
              <a:t>的全局内存</a:t>
            </a:r>
            <a:endParaRPr lang="en-US" altLang="zh-CN" dirty="0"/>
          </a:p>
          <a:p>
            <a:pPr lvl="1"/>
            <a:r>
              <a:rPr lang="zh-CN" altLang="zh-CN" dirty="0"/>
              <a:t>以及如何利用内容组件在应用之间共享数据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3402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数据库管理器</a:t>
            </a:r>
            <a:r>
              <a:rPr lang="en-US" altLang="zh-CN" dirty="0" err="1"/>
              <a:t>SQLiteDatabase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9137" y="1057040"/>
            <a:ext cx="10602892" cy="526756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2. </a:t>
            </a:r>
            <a:r>
              <a:rPr lang="zh-CN" altLang="zh-CN" dirty="0"/>
              <a:t>事务类，用于事务层面的操作。</a:t>
            </a:r>
          </a:p>
          <a:p>
            <a:pPr marL="457200" lvl="1" indent="0">
              <a:buNone/>
            </a:pPr>
            <a:r>
              <a:rPr lang="en-US" altLang="zh-CN" sz="2500" dirty="0" err="1"/>
              <a:t>beginTransaction</a:t>
            </a:r>
            <a:r>
              <a:rPr lang="zh-CN" altLang="zh-CN" sz="2500" dirty="0"/>
              <a:t>：开始事务。</a:t>
            </a:r>
            <a:endParaRPr lang="en-US" altLang="zh-CN" sz="2500" dirty="0"/>
          </a:p>
          <a:p>
            <a:pPr marL="457200" lvl="1" indent="0">
              <a:buNone/>
            </a:pPr>
            <a:r>
              <a:rPr lang="en-US" altLang="zh-CN" sz="2500" dirty="0" err="1"/>
              <a:t>setTransactionSuccessful</a:t>
            </a:r>
            <a:r>
              <a:rPr lang="zh-CN" altLang="en-US" sz="2500" dirty="0"/>
              <a:t>：设置事务的成功标志。</a:t>
            </a:r>
            <a:endParaRPr lang="zh-CN" altLang="zh-CN" sz="2500" dirty="0"/>
          </a:p>
          <a:p>
            <a:pPr marL="457200" lvl="1" indent="0">
              <a:buNone/>
            </a:pPr>
            <a:r>
              <a:rPr lang="en-US" altLang="zh-CN" sz="2500" dirty="0" err="1"/>
              <a:t>endTransaction</a:t>
            </a:r>
            <a:r>
              <a:rPr lang="zh-CN" altLang="zh-CN" sz="2500" dirty="0"/>
              <a:t>：结束事务。</a:t>
            </a:r>
          </a:p>
          <a:p>
            <a:r>
              <a:rPr lang="en-US" altLang="zh-CN" dirty="0"/>
              <a:t>3. </a:t>
            </a:r>
            <a:r>
              <a:rPr lang="zh-CN" altLang="zh-CN" dirty="0"/>
              <a:t>数据处理类，用于数据表层面的操作。</a:t>
            </a:r>
          </a:p>
          <a:p>
            <a:pPr marL="457200" lvl="1" indent="0">
              <a:buNone/>
            </a:pPr>
            <a:r>
              <a:rPr lang="en-US" altLang="zh-CN" dirty="0" err="1"/>
              <a:t>execSQL</a:t>
            </a:r>
            <a:r>
              <a:rPr lang="zh-CN" altLang="zh-CN" dirty="0"/>
              <a:t>：执行拼接好的</a:t>
            </a:r>
            <a:r>
              <a:rPr lang="en-US" altLang="zh-CN" dirty="0"/>
              <a:t>SQL</a:t>
            </a:r>
            <a:r>
              <a:rPr lang="zh-CN" altLang="zh-CN" dirty="0"/>
              <a:t>控制语句。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delete</a:t>
            </a:r>
            <a:r>
              <a:rPr lang="zh-CN" altLang="zh-CN" dirty="0"/>
              <a:t>：删除符合条件的记录。</a:t>
            </a:r>
          </a:p>
          <a:p>
            <a:pPr marL="457200" lvl="1" indent="0">
              <a:buNone/>
            </a:pPr>
            <a:r>
              <a:rPr lang="en-US" altLang="zh-CN" dirty="0"/>
              <a:t>update</a:t>
            </a:r>
            <a:r>
              <a:rPr lang="zh-CN" altLang="zh-CN" dirty="0"/>
              <a:t>：更新符合条件的记录。</a:t>
            </a:r>
          </a:p>
          <a:p>
            <a:pPr marL="457200" lvl="1" indent="0">
              <a:buNone/>
            </a:pPr>
            <a:r>
              <a:rPr lang="en-US" altLang="zh-CN" dirty="0"/>
              <a:t>insert</a:t>
            </a:r>
            <a:r>
              <a:rPr lang="zh-CN" altLang="zh-CN" dirty="0"/>
              <a:t>：插入一条记录。</a:t>
            </a:r>
          </a:p>
          <a:p>
            <a:pPr marL="457200" lvl="1" indent="0">
              <a:buNone/>
            </a:pPr>
            <a:r>
              <a:rPr lang="en-US" altLang="zh-CN" dirty="0"/>
              <a:t>query</a:t>
            </a:r>
            <a:r>
              <a:rPr lang="zh-CN" altLang="zh-CN" dirty="0"/>
              <a:t>：执行查询操作，返回结果集的游标。</a:t>
            </a:r>
          </a:p>
          <a:p>
            <a:pPr marL="457200" lvl="1" indent="0">
              <a:buNone/>
            </a:pPr>
            <a:r>
              <a:rPr lang="en-US" altLang="zh-CN" dirty="0" err="1"/>
              <a:t>rawQuery</a:t>
            </a:r>
            <a:r>
              <a:rPr lang="zh-CN" altLang="zh-CN" dirty="0"/>
              <a:t>：执行拼接好的</a:t>
            </a:r>
            <a:r>
              <a:rPr lang="en-US" altLang="zh-CN" dirty="0"/>
              <a:t>SQL</a:t>
            </a:r>
            <a:r>
              <a:rPr lang="zh-CN" altLang="zh-CN" dirty="0"/>
              <a:t>查询语句，返回结果集的游标。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741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6.2.3  </a:t>
            </a:r>
            <a:r>
              <a:rPr lang="zh-CN" altLang="en-US" dirty="0"/>
              <a:t>数据库帮助器</a:t>
            </a:r>
            <a:r>
              <a:rPr lang="en-US" altLang="zh-CN" dirty="0" err="1"/>
              <a:t>SQLiteOpenHelper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9136" y="1057040"/>
            <a:ext cx="10700863" cy="5213131"/>
          </a:xfrm>
        </p:spPr>
        <p:txBody>
          <a:bodyPr>
            <a:normAutofit fontScale="92500"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SQLiteOpenHelper</a:t>
            </a:r>
            <a:r>
              <a:rPr lang="zh-CN" altLang="en-US" dirty="0"/>
              <a:t>是</a:t>
            </a:r>
            <a:r>
              <a:rPr lang="en-US" altLang="zh-CN" dirty="0"/>
              <a:t>Android</a:t>
            </a:r>
            <a:r>
              <a:rPr lang="zh-CN" altLang="en-US" dirty="0"/>
              <a:t>提供的数据库辅助工具，用于指导开发者进行</a:t>
            </a:r>
            <a:r>
              <a:rPr lang="en-US" altLang="zh-CN" dirty="0"/>
              <a:t>SQLite</a:t>
            </a:r>
            <a:r>
              <a:rPr lang="zh-CN" altLang="en-US" dirty="0"/>
              <a:t>的合理使用。</a:t>
            </a:r>
            <a:endParaRPr lang="en-US" altLang="zh-CN" dirty="0"/>
          </a:p>
          <a:p>
            <a:r>
              <a:rPr lang="en-US" altLang="zh-CN" dirty="0" err="1"/>
              <a:t>SQLiteOpenHelper</a:t>
            </a:r>
            <a:r>
              <a:rPr lang="zh-CN" altLang="en-US" dirty="0"/>
              <a:t>的具体</a:t>
            </a:r>
            <a:r>
              <a:rPr lang="zh-CN" altLang="en-US" dirty="0">
                <a:solidFill>
                  <a:srgbClr val="FF0000"/>
                </a:solidFill>
              </a:rPr>
              <a:t>使用步骤</a:t>
            </a:r>
            <a:r>
              <a:rPr lang="zh-CN" altLang="en-US" dirty="0"/>
              <a:t>如下：</a:t>
            </a:r>
          </a:p>
          <a:p>
            <a:pPr marL="457200" lvl="1" indent="0"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1</a:t>
            </a:r>
            <a:r>
              <a:rPr lang="zh-CN" altLang="en-US" sz="2200" dirty="0"/>
              <a:t>）</a:t>
            </a:r>
            <a:r>
              <a:rPr lang="zh-CN" altLang="en-US" sz="2200" dirty="0">
                <a:solidFill>
                  <a:srgbClr val="FF0000"/>
                </a:solidFill>
              </a:rPr>
              <a:t>新建</a:t>
            </a:r>
            <a:r>
              <a:rPr lang="zh-CN" altLang="en-US" sz="2200" dirty="0"/>
              <a:t>一个继承自</a:t>
            </a:r>
            <a:r>
              <a:rPr lang="en-US" altLang="zh-CN" sz="2200" dirty="0" err="1"/>
              <a:t>SQLiteOpenHelper</a:t>
            </a:r>
            <a:r>
              <a:rPr lang="zh-CN" altLang="en-US" sz="2200" dirty="0"/>
              <a:t>的</a:t>
            </a:r>
            <a:r>
              <a:rPr lang="zh-CN" altLang="en-US" sz="2200" dirty="0">
                <a:solidFill>
                  <a:srgbClr val="FF0000"/>
                </a:solidFill>
              </a:rPr>
              <a:t>数据库操作类</a:t>
            </a:r>
            <a:r>
              <a:rPr lang="zh-CN" altLang="en-US" sz="2200" dirty="0"/>
              <a:t>，提示重写</a:t>
            </a:r>
            <a:r>
              <a:rPr lang="en-US" altLang="zh-CN" sz="2200" dirty="0" err="1"/>
              <a:t>onCreate</a:t>
            </a:r>
            <a:r>
              <a:rPr lang="zh-CN" altLang="en-US" sz="2200" dirty="0"/>
              <a:t>和</a:t>
            </a:r>
            <a:r>
              <a:rPr lang="en-US" altLang="zh-CN" sz="2200" dirty="0" err="1"/>
              <a:t>onUpgrade</a:t>
            </a:r>
            <a:r>
              <a:rPr lang="zh-CN" altLang="en-US" sz="2200" dirty="0"/>
              <a:t>两个方法。</a:t>
            </a:r>
          </a:p>
          <a:p>
            <a:pPr marL="457200" lvl="1" indent="0"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2</a:t>
            </a:r>
            <a:r>
              <a:rPr lang="zh-CN" altLang="en-US" sz="2200" dirty="0"/>
              <a:t>）封装保证数据库安全的必要方法，包括以下三种。</a:t>
            </a:r>
          </a:p>
          <a:p>
            <a:pPr marL="914400" lvl="2" indent="0">
              <a:buNone/>
            </a:pPr>
            <a:r>
              <a:rPr lang="zh-CN" altLang="en-US" sz="2200" dirty="0">
                <a:solidFill>
                  <a:srgbClr val="FF0000"/>
                </a:solidFill>
              </a:rPr>
              <a:t>获取单例对象</a:t>
            </a:r>
            <a:r>
              <a:rPr lang="zh-CN" altLang="en-US" sz="2200" dirty="0"/>
              <a:t>：确保</a:t>
            </a:r>
            <a:r>
              <a:rPr lang="en-US" altLang="zh-CN" sz="2200" dirty="0"/>
              <a:t>App</a:t>
            </a:r>
            <a:r>
              <a:rPr lang="zh-CN" altLang="en-US" sz="2200" dirty="0"/>
              <a:t>运行时数据库只被打开一次，避免重复打开引起错误。</a:t>
            </a:r>
          </a:p>
          <a:p>
            <a:pPr marL="914400" lvl="2" indent="0">
              <a:buNone/>
            </a:pPr>
            <a:r>
              <a:rPr lang="zh-CN" altLang="en-US" sz="2200" dirty="0">
                <a:solidFill>
                  <a:srgbClr val="FF0000"/>
                </a:solidFill>
              </a:rPr>
              <a:t>打开数据库连接</a:t>
            </a:r>
            <a:r>
              <a:rPr lang="zh-CN" altLang="en-US" sz="2200" dirty="0"/>
              <a:t>：读连接可调用</a:t>
            </a:r>
            <a:r>
              <a:rPr lang="en-US" altLang="zh-CN" sz="2200" dirty="0" err="1"/>
              <a:t>SQLiteOpenHelper</a:t>
            </a:r>
            <a:r>
              <a:rPr lang="zh-CN" altLang="en-US" sz="2200" dirty="0"/>
              <a:t>的</a:t>
            </a:r>
            <a:r>
              <a:rPr lang="en-US" altLang="zh-CN" sz="2200" dirty="0" err="1"/>
              <a:t>getReadableDatabase</a:t>
            </a:r>
            <a:r>
              <a:rPr lang="zh-CN" altLang="en-US" sz="2200" dirty="0"/>
              <a:t>方法获得，写连接可调用</a:t>
            </a:r>
            <a:r>
              <a:rPr lang="en-US" altLang="zh-CN" sz="2200" dirty="0" err="1"/>
              <a:t>getWritableDatabase</a:t>
            </a:r>
            <a:r>
              <a:rPr lang="zh-CN" altLang="en-US" sz="2200" dirty="0"/>
              <a:t>获得。</a:t>
            </a:r>
          </a:p>
          <a:p>
            <a:pPr marL="914400" lvl="2" indent="0">
              <a:buNone/>
            </a:pPr>
            <a:r>
              <a:rPr lang="zh-CN" altLang="en-US" sz="2200" dirty="0">
                <a:solidFill>
                  <a:srgbClr val="FF0000"/>
                </a:solidFill>
              </a:rPr>
              <a:t>关闭数据库连接</a:t>
            </a:r>
            <a:r>
              <a:rPr lang="zh-CN" altLang="en-US" sz="2200" dirty="0"/>
              <a:t>：数据库操作完了，调用</a:t>
            </a:r>
            <a:r>
              <a:rPr lang="en-US" altLang="zh-CN" sz="2200" dirty="0" err="1"/>
              <a:t>SQLiteDatabase</a:t>
            </a:r>
            <a:r>
              <a:rPr lang="zh-CN" altLang="en-US" sz="2200" dirty="0"/>
              <a:t>对象的</a:t>
            </a:r>
            <a:r>
              <a:rPr lang="en-US" altLang="zh-CN" sz="2200" dirty="0"/>
              <a:t>close</a:t>
            </a:r>
            <a:r>
              <a:rPr lang="zh-CN" altLang="en-US" sz="2200" dirty="0"/>
              <a:t>方法关闭连接。</a:t>
            </a:r>
          </a:p>
          <a:p>
            <a:pPr marL="457200" lvl="1" indent="0"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3</a:t>
            </a:r>
            <a:r>
              <a:rPr lang="zh-CN" altLang="en-US" sz="2200" dirty="0"/>
              <a:t>）提供对表记录进行</a:t>
            </a:r>
            <a:r>
              <a:rPr lang="zh-CN" altLang="en-US" sz="2200" dirty="0">
                <a:solidFill>
                  <a:srgbClr val="FF0000"/>
                </a:solidFill>
              </a:rPr>
              <a:t>增加、删除、修改、查询</a:t>
            </a:r>
            <a:r>
              <a:rPr lang="zh-CN" altLang="en-US" sz="2200" dirty="0"/>
              <a:t>的操作方法。</a:t>
            </a:r>
          </a:p>
        </p:txBody>
      </p:sp>
    </p:spTree>
    <p:extLst>
      <p:ext uri="{BB962C8B-B14F-4D97-AF65-F5344CB8AC3E}">
        <p14:creationId xmlns:p14="http://schemas.microsoft.com/office/powerpoint/2010/main" val="1362146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480" y="407501"/>
            <a:ext cx="10364451" cy="709121"/>
          </a:xfrm>
        </p:spPr>
        <p:txBody>
          <a:bodyPr/>
          <a:lstStyle/>
          <a:p>
            <a:r>
              <a:rPr lang="zh-CN" altLang="en-US" dirty="0"/>
              <a:t>游标</a:t>
            </a:r>
            <a:r>
              <a:rPr lang="en-US" altLang="zh-CN" dirty="0"/>
              <a:t>Cursor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73470"/>
          </a:xfrm>
        </p:spPr>
        <p:txBody>
          <a:bodyPr>
            <a:normAutofit fontScale="92500"/>
          </a:bodyPr>
          <a:lstStyle/>
          <a:p>
            <a:r>
              <a:rPr lang="zh-CN" altLang="zh-CN" dirty="0"/>
              <a:t>调用</a:t>
            </a:r>
            <a:r>
              <a:rPr lang="en-US" altLang="zh-CN" dirty="0" err="1"/>
              <a:t>SQLiteDatabase</a:t>
            </a:r>
            <a:r>
              <a:rPr lang="zh-CN" altLang="zh-CN" dirty="0"/>
              <a:t>的</a:t>
            </a:r>
            <a:r>
              <a:rPr lang="en-US" altLang="zh-CN" dirty="0"/>
              <a:t>query</a:t>
            </a:r>
            <a:r>
              <a:rPr lang="zh-CN" altLang="zh-CN" dirty="0"/>
              <a:t>和</a:t>
            </a:r>
            <a:r>
              <a:rPr lang="en-US" altLang="zh-CN" dirty="0" err="1"/>
              <a:t>rawQuery</a:t>
            </a:r>
            <a:r>
              <a:rPr lang="zh-CN" altLang="zh-CN" dirty="0"/>
              <a:t>方法时，返回的都是</a:t>
            </a:r>
            <a:r>
              <a:rPr lang="en-US" altLang="zh-CN" dirty="0"/>
              <a:t>Cursor</a:t>
            </a:r>
            <a:r>
              <a:rPr lang="zh-CN" altLang="zh-CN" dirty="0"/>
              <a:t>对象，因此获取查询结果要根据游标的指示一条一条遍历结果集合。</a:t>
            </a:r>
            <a:endParaRPr lang="en-US" altLang="zh-CN" dirty="0"/>
          </a:p>
          <a:p>
            <a:r>
              <a:rPr lang="en-US" altLang="zh-CN" dirty="0"/>
              <a:t>Cursor</a:t>
            </a:r>
            <a:r>
              <a:rPr lang="zh-CN" altLang="zh-CN" dirty="0"/>
              <a:t>的常用方法可分为</a:t>
            </a:r>
            <a:r>
              <a:rPr lang="en-US" altLang="zh-CN" dirty="0"/>
              <a:t>3</a:t>
            </a:r>
            <a:r>
              <a:rPr lang="zh-CN" altLang="zh-CN" dirty="0"/>
              <a:t>类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游标控制类方法，用于指定游标的状态。</a:t>
            </a:r>
          </a:p>
          <a:p>
            <a:pPr marL="457200" lvl="1" indent="0">
              <a:buNone/>
            </a:pPr>
            <a:r>
              <a:rPr lang="en-US" altLang="zh-CN" dirty="0"/>
              <a:t>close</a:t>
            </a:r>
            <a:r>
              <a:rPr lang="zh-CN" altLang="zh-CN" dirty="0"/>
              <a:t>：关闭游标。</a:t>
            </a:r>
          </a:p>
          <a:p>
            <a:pPr marL="457200" lvl="1" indent="0">
              <a:buNone/>
            </a:pPr>
            <a:r>
              <a:rPr lang="en-US" altLang="zh-CN" dirty="0" err="1"/>
              <a:t>isClosed</a:t>
            </a:r>
            <a:r>
              <a:rPr lang="zh-CN" altLang="zh-CN" dirty="0"/>
              <a:t>：判断游标是否关闭。</a:t>
            </a:r>
          </a:p>
          <a:p>
            <a:pPr marL="457200" lvl="1" indent="0">
              <a:buNone/>
            </a:pPr>
            <a:r>
              <a:rPr lang="en-US" altLang="zh-CN" dirty="0" err="1"/>
              <a:t>isFirst</a:t>
            </a:r>
            <a:r>
              <a:rPr lang="zh-CN" altLang="zh-CN" dirty="0"/>
              <a:t>：判断游标是否在开头。</a:t>
            </a:r>
          </a:p>
          <a:p>
            <a:pPr marL="457200" lvl="1" indent="0">
              <a:buNone/>
            </a:pPr>
            <a:r>
              <a:rPr lang="en-US" altLang="zh-CN" dirty="0" err="1"/>
              <a:t>isLast</a:t>
            </a:r>
            <a:r>
              <a:rPr lang="zh-CN" altLang="zh-CN" dirty="0"/>
              <a:t>：判断游标是否在末尾。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9389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游标</a:t>
            </a:r>
            <a:r>
              <a:rPr lang="en-US" altLang="zh-CN" dirty="0"/>
              <a:t>Cursor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67600"/>
          </a:xfrm>
        </p:spPr>
        <p:txBody>
          <a:bodyPr>
            <a:norm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/>
              <a:t>游标移动类方法，把游标移动到指定位置。</a:t>
            </a:r>
          </a:p>
          <a:p>
            <a:pPr marL="457200" lvl="1" indent="0">
              <a:buNone/>
            </a:pPr>
            <a:r>
              <a:rPr lang="en-US" altLang="zh-CN" dirty="0" err="1"/>
              <a:t>moveToFirst</a:t>
            </a:r>
            <a:r>
              <a:rPr lang="zh-CN" altLang="zh-CN" dirty="0"/>
              <a:t>：移动游标到开头。</a:t>
            </a:r>
          </a:p>
          <a:p>
            <a:pPr marL="457200" lvl="1" indent="0">
              <a:buNone/>
            </a:pPr>
            <a:r>
              <a:rPr lang="en-US" altLang="zh-CN" dirty="0" err="1"/>
              <a:t>moveToLast</a:t>
            </a:r>
            <a:r>
              <a:rPr lang="zh-CN" altLang="zh-CN" dirty="0"/>
              <a:t>：移动游标到末尾。</a:t>
            </a:r>
          </a:p>
          <a:p>
            <a:pPr marL="457200" lvl="1" indent="0">
              <a:buNone/>
            </a:pPr>
            <a:r>
              <a:rPr lang="en-US" altLang="zh-CN" dirty="0" err="1"/>
              <a:t>moveToNext</a:t>
            </a:r>
            <a:r>
              <a:rPr lang="zh-CN" altLang="zh-CN" dirty="0"/>
              <a:t>：移动游标到下一条记录。</a:t>
            </a:r>
          </a:p>
          <a:p>
            <a:pPr marL="457200" lvl="1" indent="0">
              <a:buNone/>
            </a:pPr>
            <a:r>
              <a:rPr lang="en-US" altLang="zh-CN" dirty="0" err="1"/>
              <a:t>moveToPrevious</a:t>
            </a:r>
            <a:r>
              <a:rPr lang="zh-CN" altLang="zh-CN" dirty="0"/>
              <a:t>：移动游标到上一条记录。</a:t>
            </a:r>
          </a:p>
          <a:p>
            <a:pPr marL="457200" lvl="1" indent="0">
              <a:buNone/>
            </a:pPr>
            <a:r>
              <a:rPr lang="en-US" altLang="zh-CN" dirty="0"/>
              <a:t>move</a:t>
            </a:r>
            <a:r>
              <a:rPr lang="zh-CN" altLang="zh-CN" dirty="0"/>
              <a:t>：往后移动游标若干条记录。</a:t>
            </a:r>
          </a:p>
          <a:p>
            <a:pPr marL="457200" lvl="1" indent="0">
              <a:buNone/>
            </a:pPr>
            <a:r>
              <a:rPr lang="en-US" altLang="zh-CN" dirty="0" err="1"/>
              <a:t>moveToPosition</a:t>
            </a:r>
            <a:r>
              <a:rPr lang="zh-CN" altLang="zh-CN" dirty="0"/>
              <a:t>：移动游标到指定位置的记录。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3828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游标</a:t>
            </a:r>
            <a:r>
              <a:rPr lang="en-US" altLang="zh-CN" dirty="0"/>
              <a:t>Cursor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zh-CN" dirty="0"/>
              <a:t>获取记录类方法，可获取记录的数量、类型以及取值。</a:t>
            </a:r>
          </a:p>
          <a:p>
            <a:pPr marL="457200" lvl="1" indent="0">
              <a:buNone/>
            </a:pPr>
            <a:r>
              <a:rPr lang="en-US" altLang="zh-CN" dirty="0" err="1"/>
              <a:t>getCount</a:t>
            </a:r>
            <a:r>
              <a:rPr lang="zh-CN" altLang="zh-CN" dirty="0"/>
              <a:t>：获取结果记录的数量。</a:t>
            </a:r>
          </a:p>
          <a:p>
            <a:pPr marL="457200" lvl="1" indent="0">
              <a:buNone/>
            </a:pPr>
            <a:r>
              <a:rPr lang="en-US" altLang="zh-CN" dirty="0" err="1"/>
              <a:t>getInt</a:t>
            </a:r>
            <a:r>
              <a:rPr lang="zh-CN" altLang="zh-CN" dirty="0"/>
              <a:t>：获取指定字段的整型值。</a:t>
            </a:r>
          </a:p>
          <a:p>
            <a:pPr marL="457200" lvl="1" indent="0">
              <a:buNone/>
            </a:pPr>
            <a:r>
              <a:rPr lang="en-US" altLang="zh-CN" dirty="0" err="1"/>
              <a:t>getLong</a:t>
            </a:r>
            <a:r>
              <a:rPr lang="zh-CN" altLang="zh-CN" dirty="0"/>
              <a:t>：获取指定字段的长整型值。</a:t>
            </a:r>
          </a:p>
          <a:p>
            <a:pPr marL="457200" lvl="1" indent="0">
              <a:buNone/>
            </a:pPr>
            <a:r>
              <a:rPr lang="en-US" altLang="zh-CN" dirty="0" err="1"/>
              <a:t>getFloat</a:t>
            </a:r>
            <a:r>
              <a:rPr lang="zh-CN" altLang="zh-CN" dirty="0"/>
              <a:t>：获取指定字段的浮点数值。</a:t>
            </a:r>
          </a:p>
          <a:p>
            <a:pPr marL="457200" lvl="1" indent="0">
              <a:buNone/>
            </a:pPr>
            <a:r>
              <a:rPr lang="en-US" altLang="zh-CN" dirty="0" err="1"/>
              <a:t>getString</a:t>
            </a:r>
            <a:r>
              <a:rPr lang="zh-CN" altLang="zh-CN" dirty="0"/>
              <a:t>：获取指定字段的字符串值。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err="1"/>
              <a:t>getType</a:t>
            </a:r>
            <a:r>
              <a:rPr lang="zh-CN" altLang="zh-CN" dirty="0"/>
              <a:t>：获取指定字段的字段类型。</a:t>
            </a:r>
          </a:p>
          <a:p>
            <a:pPr lvl="1"/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207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SQLite</a:t>
            </a:r>
            <a:r>
              <a:rPr lang="zh-CN" altLang="en-US" dirty="0"/>
              <a:t>操作案例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zh-CN" altLang="en-US" dirty="0"/>
              <a:t>保存记录页面：</a:t>
            </a:r>
            <a:r>
              <a:rPr lang="en-US" altLang="zh-CN" dirty="0" err="1"/>
              <a:t>SQLiteWriteActivity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读取记录页面：</a:t>
            </a:r>
            <a:r>
              <a:rPr lang="en-US" altLang="zh-CN" dirty="0" err="1"/>
              <a:t>SQLiteReadActivity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41D1F3-D198-F193-09E7-E91EEB733727}"/>
              </a:ext>
            </a:extLst>
          </p:cNvPr>
          <p:cNvSpPr txBox="1"/>
          <p:nvPr/>
        </p:nvSpPr>
        <p:spPr>
          <a:xfrm>
            <a:off x="1175657" y="3701143"/>
            <a:ext cx="83711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数据库帮助器代码见</a:t>
            </a:r>
            <a:r>
              <a:rPr lang="en-US" altLang="zh-CN" sz="2400" dirty="0"/>
              <a:t>C</a:t>
            </a:r>
            <a:r>
              <a:rPr lang="zh-CN" altLang="en-US" sz="2400" dirty="0"/>
              <a:t>hapter06：database</a:t>
            </a:r>
            <a:r>
              <a:rPr lang="en-US" altLang="zh-CN" sz="2400" dirty="0"/>
              <a:t>/ UserDBHelper.java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4214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6.2.4  </a:t>
            </a:r>
            <a:r>
              <a:rPr lang="zh-CN" altLang="en-US" dirty="0"/>
              <a:t>案例：优化记住密码功能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/>
              <a:t>利用共享参数实现记住密码，只能记住一个用户的登录信息，并且手机号码跟密码不存在从属关系，如果换个手机号码登录，前一个用户的登录信息就被覆盖了。</a:t>
            </a:r>
            <a:endParaRPr lang="en-US" altLang="zh-CN" dirty="0"/>
          </a:p>
          <a:p>
            <a:r>
              <a:rPr lang="zh-CN" altLang="zh-CN" dirty="0"/>
              <a:t>真正的记住密码功能是先输入手机号码，然后根据手机号匹配保存的密码，一个密码对应一个手机号码，从而实现具体手机号码的密码记忆功能。</a:t>
            </a:r>
            <a:endParaRPr lang="en-US" altLang="zh-CN" dirty="0"/>
          </a:p>
          <a:p>
            <a:r>
              <a:rPr lang="zh-CN" altLang="zh-CN" dirty="0"/>
              <a:t>运用</a:t>
            </a:r>
            <a:r>
              <a:rPr lang="en-US" altLang="zh-CN" dirty="0"/>
              <a:t>SQLite</a:t>
            </a:r>
            <a:r>
              <a:rPr lang="zh-CN" altLang="zh-CN" dirty="0"/>
              <a:t>技术</a:t>
            </a:r>
            <a:r>
              <a:rPr lang="zh-CN" altLang="zh-CN" dirty="0">
                <a:solidFill>
                  <a:srgbClr val="FF0000"/>
                </a:solidFill>
              </a:rPr>
              <a:t>分条存储不同用户</a:t>
            </a:r>
            <a:r>
              <a:rPr lang="zh-CN" altLang="zh-CN" dirty="0"/>
              <a:t>的登录信息，并提供根据手机号码查找登录信息的方法，这样可以同时记住多个手机号码的密码。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3315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SQLite</a:t>
            </a:r>
            <a:r>
              <a:rPr lang="zh-CN" altLang="en-US" dirty="0"/>
              <a:t>记住密码的步骤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利用</a:t>
            </a:r>
            <a:r>
              <a:rPr lang="en-US" altLang="zh-CN" dirty="0"/>
              <a:t>SQLite</a:t>
            </a:r>
            <a:r>
              <a:rPr lang="zh-CN" altLang="en-US" dirty="0"/>
              <a:t>记住密码有以下三处改造：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）声明一个用户数据库的帮助器对象，然后在活动页面的</a:t>
            </a:r>
            <a:r>
              <a:rPr lang="en-US" altLang="zh-CN" dirty="0" err="1"/>
              <a:t>onResume</a:t>
            </a:r>
            <a:r>
              <a:rPr lang="zh-CN" altLang="en-US" dirty="0"/>
              <a:t>方法中打开数据库连接，在</a:t>
            </a:r>
            <a:r>
              <a:rPr lang="en-US" altLang="zh-CN" dirty="0" err="1"/>
              <a:t>onPasue</a:t>
            </a:r>
            <a:r>
              <a:rPr lang="zh-CN" altLang="en-US" dirty="0"/>
              <a:t>方法中关闭数据库连接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）登录成功时，如果用户勾选了“记住密码”，就使用数据库保存手机号码与密码在内的登录信息。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）再次打开登录页面，用户输入手机号完毕后点击密码输入框时，</a:t>
            </a:r>
            <a:r>
              <a:rPr lang="en-US" altLang="zh-CN" dirty="0"/>
              <a:t>App</a:t>
            </a:r>
            <a:r>
              <a:rPr lang="zh-CN" altLang="en-US" dirty="0"/>
              <a:t>到数据库中根据手机号查找登录记录，并将记录结果中的密码填入密码框。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7F838E-E9A4-12F4-07D8-13C57767879B}"/>
              </a:ext>
            </a:extLst>
          </p:cNvPr>
          <p:cNvSpPr txBox="1"/>
          <p:nvPr/>
        </p:nvSpPr>
        <p:spPr>
          <a:xfrm>
            <a:off x="1349828" y="543422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代码：LoginSQLiteActivity</a:t>
            </a:r>
          </a:p>
        </p:txBody>
      </p:sp>
    </p:spTree>
    <p:extLst>
      <p:ext uri="{BB962C8B-B14F-4D97-AF65-F5344CB8AC3E}">
        <p14:creationId xmlns:p14="http://schemas.microsoft.com/office/powerpoint/2010/main" val="536084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优化“记住密码”的演示效果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187" y="1817469"/>
            <a:ext cx="3920202" cy="3241427"/>
          </a:xfr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308640" y="5378824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</a:t>
            </a:r>
            <a:r>
              <a:rPr lang="en-US" altLang="zh-CN" dirty="0"/>
              <a:t>11</a:t>
            </a:r>
            <a:r>
              <a:rPr lang="zh-CN" altLang="en-US" dirty="0"/>
              <a:t>位手机号码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371945" y="537882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光标跳到密码输入框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170" y="1817469"/>
            <a:ext cx="3920204" cy="32414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5860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  </a:t>
            </a:r>
            <a:r>
              <a:rPr lang="zh-CN" altLang="en-US" dirty="0"/>
              <a:t>存储卡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本节介绍</a:t>
            </a:r>
            <a:r>
              <a:rPr lang="en-US" altLang="zh-CN" dirty="0"/>
              <a:t>Android</a:t>
            </a:r>
            <a:r>
              <a:rPr lang="zh-CN" altLang="zh-CN" dirty="0"/>
              <a:t>的文件存储方式—在存储卡上读写文件，包括：公有存储空间与私有存储空间有什么区别、如何利用存储卡读写文本文件、如何利用存储卡读写图片文件、如何在</a:t>
            </a:r>
            <a:r>
              <a:rPr lang="en-US" altLang="zh-CN" dirty="0"/>
              <a:t>App</a:t>
            </a:r>
            <a:r>
              <a:rPr lang="zh-CN" altLang="zh-CN" dirty="0"/>
              <a:t>运行的时候动态申请权限等。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6.3.1  </a:t>
            </a:r>
            <a:r>
              <a:rPr lang="zh-CN" altLang="en-US" dirty="0">
                <a:solidFill>
                  <a:srgbClr val="FF0000"/>
                </a:solidFill>
              </a:rPr>
              <a:t>私有存储空间与公共存储空间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6.3.2  </a:t>
            </a:r>
            <a:r>
              <a:rPr lang="zh-CN" altLang="en-US" dirty="0">
                <a:solidFill>
                  <a:srgbClr val="FF0000"/>
                </a:solidFill>
              </a:rPr>
              <a:t>在存储卡上读写文件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6.3.3  </a:t>
            </a:r>
            <a:r>
              <a:rPr lang="zh-CN" altLang="en-US" dirty="0">
                <a:solidFill>
                  <a:srgbClr val="FF0000"/>
                </a:solidFill>
              </a:rPr>
              <a:t>运行时动态申请权限</a:t>
            </a:r>
          </a:p>
        </p:txBody>
      </p:sp>
    </p:spTree>
    <p:extLst>
      <p:ext uri="{BB962C8B-B14F-4D97-AF65-F5344CB8AC3E}">
        <p14:creationId xmlns:p14="http://schemas.microsoft.com/office/powerpoint/2010/main" val="185328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6.1  </a:t>
            </a:r>
            <a:r>
              <a:rPr lang="zh-CN" altLang="en-US" dirty="0"/>
              <a:t>键值对</a:t>
            </a:r>
            <a:endParaRPr lang="en-US" altLang="zh-CN" dirty="0"/>
          </a:p>
          <a:p>
            <a:r>
              <a:rPr lang="en-US" altLang="zh-CN" dirty="0"/>
              <a:t>6.2  </a:t>
            </a:r>
            <a:r>
              <a:rPr lang="zh-CN" altLang="en-US" dirty="0"/>
              <a:t>数据库</a:t>
            </a:r>
            <a:endParaRPr lang="en-US" altLang="zh-CN" dirty="0"/>
          </a:p>
          <a:p>
            <a:r>
              <a:rPr lang="en-US" altLang="zh-CN" dirty="0"/>
              <a:t>6.3  </a:t>
            </a:r>
            <a:r>
              <a:rPr lang="zh-CN" altLang="en-US" dirty="0"/>
              <a:t>存储卡</a:t>
            </a:r>
          </a:p>
          <a:p>
            <a:r>
              <a:rPr lang="en-US" altLang="zh-CN" dirty="0"/>
              <a:t>6.4  </a:t>
            </a:r>
            <a:r>
              <a:rPr lang="zh-CN" altLang="en-US" dirty="0"/>
              <a:t>应用组件</a:t>
            </a:r>
            <a:r>
              <a:rPr lang="en-US" altLang="zh-CN" dirty="0"/>
              <a:t>Application</a:t>
            </a:r>
          </a:p>
          <a:p>
            <a:r>
              <a:rPr lang="en-US" altLang="zh-CN" dirty="0"/>
              <a:t>6.5  </a:t>
            </a:r>
            <a:r>
              <a:rPr lang="zh-CN" altLang="en-US" dirty="0"/>
              <a:t>共享数据</a:t>
            </a:r>
            <a:endParaRPr lang="en-US" altLang="zh-CN" dirty="0"/>
          </a:p>
          <a:p>
            <a:r>
              <a:rPr lang="en-US" altLang="zh-CN" dirty="0"/>
              <a:t>6.6  </a:t>
            </a:r>
            <a:r>
              <a:rPr lang="zh-CN" altLang="en-US" dirty="0"/>
              <a:t>实战项目：购物车</a:t>
            </a:r>
          </a:p>
          <a:p>
            <a:r>
              <a:rPr lang="en-US" altLang="zh-CN" dirty="0"/>
              <a:t>6.7  </a:t>
            </a:r>
            <a:r>
              <a:rPr lang="zh-CN" altLang="en-US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548250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6.3.1  </a:t>
            </a:r>
            <a:r>
              <a:rPr lang="zh-CN" altLang="en-US" dirty="0"/>
              <a:t>私有存储空间与公共存储空间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9137" y="1057040"/>
            <a:ext cx="10875034" cy="496276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Android</a:t>
            </a:r>
            <a:r>
              <a:rPr lang="zh-CN" altLang="zh-CN" dirty="0"/>
              <a:t>把外部存储分成了两块区域，一块是所有应用均可访问的公共空间，另一块是只有应用自己才可访问的</a:t>
            </a:r>
            <a:r>
              <a:rPr lang="zh-CN" altLang="en-US" dirty="0"/>
              <a:t>私有</a:t>
            </a:r>
            <a:r>
              <a:rPr lang="zh-CN" altLang="zh-CN" dirty="0"/>
              <a:t>空间。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Android</a:t>
            </a:r>
            <a:r>
              <a:rPr lang="zh-CN" altLang="zh-CN" dirty="0"/>
              <a:t>在</a:t>
            </a:r>
            <a:r>
              <a:rPr lang="en-US" altLang="zh-CN" dirty="0"/>
              <a:t>SD</a:t>
            </a:r>
            <a:r>
              <a:rPr lang="zh-CN" altLang="zh-CN" dirty="0"/>
              <a:t>卡的“</a:t>
            </a:r>
            <a:r>
              <a:rPr lang="en-US" altLang="zh-CN" dirty="0">
                <a:solidFill>
                  <a:srgbClr val="FF0000"/>
                </a:solidFill>
              </a:rPr>
              <a:t>Android/data</a:t>
            </a:r>
            <a:r>
              <a:rPr lang="zh-CN" altLang="zh-CN" dirty="0"/>
              <a:t>”目录下给每个应用又单独建了一个文件目录，用于给应用保存自己需要处理的临时文件。这个给每个应用单独建立的文件目录，只有当前应用才能够读写文件，其它应用是不允许进行读写的，故而“</a:t>
            </a:r>
            <a:r>
              <a:rPr lang="en-US" altLang="zh-CN" dirty="0"/>
              <a:t>Android/data</a:t>
            </a:r>
            <a:r>
              <a:rPr lang="zh-CN" altLang="zh-CN" dirty="0"/>
              <a:t>”目录算是外部存储上的私有空间。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Android</a:t>
            </a:r>
            <a:r>
              <a:rPr lang="zh-CN" altLang="zh-CN" dirty="0"/>
              <a:t>从</a:t>
            </a:r>
            <a:r>
              <a:rPr lang="en-US" altLang="zh-CN" dirty="0"/>
              <a:t>7.0</a:t>
            </a:r>
            <a:r>
              <a:rPr lang="zh-CN" altLang="zh-CN" dirty="0"/>
              <a:t>开始加强了</a:t>
            </a:r>
            <a:r>
              <a:rPr lang="en-US" altLang="zh-CN" dirty="0"/>
              <a:t>SD</a:t>
            </a:r>
            <a:r>
              <a:rPr lang="zh-CN" altLang="zh-CN" dirty="0"/>
              <a:t>卡的权限管理，</a:t>
            </a:r>
            <a:r>
              <a:rPr lang="en-US" altLang="zh-CN" dirty="0"/>
              <a:t>App</a:t>
            </a:r>
            <a:r>
              <a:rPr lang="zh-CN" altLang="en-US" dirty="0"/>
              <a:t>使用</a:t>
            </a:r>
            <a:r>
              <a:rPr lang="en-US" altLang="zh-CN" dirty="0"/>
              <a:t>SD</a:t>
            </a:r>
            <a:r>
              <a:rPr lang="zh-CN" altLang="en-US" dirty="0"/>
              <a:t>卡的公共空间前既需要事先声明权限，又需要在设置页面开启权限，使用私有空间无需另外设置权限。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312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获取公共空间和私有空间的存储路径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4543" y="1422854"/>
            <a:ext cx="11462657" cy="4967060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/>
              <a:t>获取公共空间的存储路径，调用的是</a:t>
            </a:r>
            <a:r>
              <a:rPr lang="en-US" altLang="zh-CN" dirty="0"/>
              <a:t>Environment</a:t>
            </a:r>
            <a:r>
              <a:rPr lang="zh-CN" altLang="en-US" dirty="0"/>
              <a:t>类的</a:t>
            </a:r>
            <a:r>
              <a:rPr lang="en-US" altLang="zh-CN" dirty="0" err="1"/>
              <a:t>getExternalStoragePublicDirectory</a:t>
            </a:r>
            <a:r>
              <a:rPr lang="zh-CN" altLang="zh-CN" dirty="0"/>
              <a:t>方法；获取应用私有空间的存储路径，调用的是</a:t>
            </a:r>
            <a:r>
              <a:rPr lang="en-US" altLang="zh-CN" dirty="0" err="1"/>
              <a:t>getExternalFilesDir</a:t>
            </a:r>
            <a:r>
              <a:rPr lang="zh-CN" altLang="zh-CN" dirty="0"/>
              <a:t>方法。</a:t>
            </a:r>
            <a:r>
              <a:rPr lang="zh-CN" altLang="en-US" dirty="0"/>
              <a:t>代码如下：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获取系统的公共存储路径</a:t>
            </a:r>
          </a:p>
          <a:p>
            <a:pPr marL="457200" lvl="1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String </a:t>
            </a:r>
            <a:r>
              <a:rPr lang="en-US" altLang="zh-CN" sz="2000" dirty="0" err="1"/>
              <a:t>publicPath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Environment.getExternalStoragePublicDirectory</a:t>
            </a:r>
            <a:r>
              <a:rPr lang="en-US" altLang="zh-CN" sz="2000" dirty="0"/>
              <a:t>(</a:t>
            </a:r>
          </a:p>
          <a:p>
            <a:pPr marL="457200" lvl="1" indent="0">
              <a:buNone/>
            </a:pPr>
            <a:r>
              <a:rPr lang="en-US" altLang="zh-CN" sz="2000" dirty="0"/>
              <a:t>            </a:t>
            </a:r>
            <a:r>
              <a:rPr lang="en-US" altLang="zh-CN" sz="2000" dirty="0" err="1"/>
              <a:t>Environment.DIRECTORY_DOWNLOADS</a:t>
            </a:r>
            <a:r>
              <a:rPr lang="en-US" altLang="zh-CN" sz="2000" dirty="0"/>
              <a:t>).</a:t>
            </a:r>
            <a:r>
              <a:rPr lang="en-US" altLang="zh-CN" sz="2000" dirty="0" err="1"/>
              <a:t>toString</a:t>
            </a:r>
            <a:r>
              <a:rPr lang="en-US" altLang="zh-CN" sz="2000" dirty="0"/>
              <a:t>();</a:t>
            </a:r>
          </a:p>
          <a:p>
            <a:pPr marL="457200" lvl="1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获取当前</a:t>
            </a:r>
            <a:r>
              <a:rPr lang="en-US" altLang="zh-CN" sz="2000" dirty="0">
                <a:solidFill>
                  <a:srgbClr val="00B050"/>
                </a:solidFill>
              </a:rPr>
              <a:t>App</a:t>
            </a:r>
            <a:r>
              <a:rPr lang="zh-CN" altLang="en-US" sz="2000" dirty="0">
                <a:solidFill>
                  <a:srgbClr val="00B050"/>
                </a:solidFill>
              </a:rPr>
              <a:t>的私有存储路径</a:t>
            </a:r>
          </a:p>
          <a:p>
            <a:pPr marL="457200" lvl="1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String </a:t>
            </a:r>
            <a:r>
              <a:rPr lang="en-US" altLang="zh-CN" sz="2000" dirty="0" err="1"/>
              <a:t>privatePath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getExternalFilesDir</a:t>
            </a:r>
            <a:r>
              <a:rPr lang="en-US" altLang="zh-CN" sz="2000" dirty="0"/>
              <a:t>(</a:t>
            </a:r>
            <a:r>
              <a:rPr lang="en-US" altLang="zh-CN" sz="2000" dirty="0" err="1"/>
              <a:t>Environment.DIRECTORY_DOWNLOADS</a:t>
            </a:r>
            <a:r>
              <a:rPr lang="en-US" altLang="zh-CN" sz="2000" dirty="0"/>
              <a:t>).</a:t>
            </a:r>
            <a:r>
              <a:rPr lang="en-US" altLang="zh-CN" sz="2000" dirty="0" err="1"/>
              <a:t>toString</a:t>
            </a:r>
            <a:r>
              <a:rPr lang="en-US" altLang="zh-CN" sz="2000" dirty="0"/>
              <a:t>();</a:t>
            </a:r>
          </a:p>
          <a:p>
            <a:pPr marL="457200" lvl="1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TextView</a:t>
            </a:r>
            <a:r>
              <a:rPr lang="en-US" altLang="zh-CN" sz="2000" dirty="0"/>
              <a:t> </a:t>
            </a:r>
            <a:r>
              <a:rPr lang="en-US" altLang="zh-CN" sz="2000" dirty="0" err="1"/>
              <a:t>tv_file_path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findViewById</a:t>
            </a:r>
            <a:r>
              <a:rPr lang="en-US" altLang="zh-CN" sz="2000" dirty="0"/>
              <a:t>(</a:t>
            </a:r>
            <a:r>
              <a:rPr lang="en-US" altLang="zh-CN" sz="2000" dirty="0" err="1"/>
              <a:t>R.id.tv_file_path</a:t>
            </a:r>
            <a:r>
              <a:rPr lang="en-US" altLang="zh-CN" sz="2000" dirty="0"/>
              <a:t>);</a:t>
            </a:r>
          </a:p>
          <a:p>
            <a:pPr marL="457200" lvl="1" indent="0">
              <a:buNone/>
            </a:pPr>
            <a:r>
              <a:rPr lang="en-US" altLang="zh-CN" sz="2000" dirty="0"/>
              <a:t>    String </a:t>
            </a:r>
            <a:r>
              <a:rPr lang="en-US" altLang="zh-CN" sz="2000" dirty="0" err="1"/>
              <a:t>desc</a:t>
            </a:r>
            <a:r>
              <a:rPr lang="en-US" altLang="zh-CN" sz="2000" dirty="0"/>
              <a:t> = "</a:t>
            </a:r>
            <a:r>
              <a:rPr lang="zh-CN" altLang="en-US" sz="2000" dirty="0"/>
              <a:t>系统的公共存储路径位于</a:t>
            </a:r>
            <a:r>
              <a:rPr lang="en-US" altLang="zh-CN" sz="2000" dirty="0"/>
              <a:t>" + </a:t>
            </a:r>
            <a:r>
              <a:rPr lang="en-US" altLang="zh-CN" sz="2000" dirty="0" err="1"/>
              <a:t>publicPath</a:t>
            </a:r>
            <a:r>
              <a:rPr lang="en-US" altLang="zh-CN" sz="2000" dirty="0"/>
              <a:t> +</a:t>
            </a:r>
          </a:p>
          <a:p>
            <a:pPr marL="457200" lvl="1" indent="0">
              <a:buNone/>
            </a:pPr>
            <a:r>
              <a:rPr lang="en-US" altLang="zh-CN" sz="2000" dirty="0"/>
              <a:t>            "\n\n</a:t>
            </a:r>
            <a:r>
              <a:rPr lang="zh-CN" altLang="en-US" sz="2000" dirty="0"/>
              <a:t>当前</a:t>
            </a:r>
            <a:r>
              <a:rPr lang="en-US" altLang="zh-CN" sz="2000" dirty="0"/>
              <a:t>App</a:t>
            </a:r>
            <a:r>
              <a:rPr lang="zh-CN" altLang="en-US" sz="2000" dirty="0"/>
              <a:t>的私有存储路径位于</a:t>
            </a:r>
            <a:r>
              <a:rPr lang="en-US" altLang="zh-CN" sz="2000" dirty="0"/>
              <a:t>" + </a:t>
            </a:r>
            <a:r>
              <a:rPr lang="en-US" altLang="zh-CN" sz="2000" dirty="0" err="1"/>
              <a:t>privatePath</a:t>
            </a:r>
            <a:r>
              <a:rPr lang="en-US" altLang="zh-CN" sz="2000" dirty="0"/>
              <a:t>;</a:t>
            </a:r>
          </a:p>
          <a:p>
            <a:pPr marL="457200" lvl="1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tv_file_path.setText</a:t>
            </a:r>
            <a:r>
              <a:rPr lang="en-US" altLang="zh-CN" sz="2000" dirty="0"/>
              <a:t>(</a:t>
            </a:r>
            <a:r>
              <a:rPr lang="en-US" altLang="zh-CN" sz="2000" dirty="0" err="1"/>
              <a:t>desc</a:t>
            </a:r>
            <a:r>
              <a:rPr lang="en-US" altLang="zh-CN" sz="2000" dirty="0"/>
              <a:t>);</a:t>
            </a: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AB299D-C48B-CE50-2E0B-AA35516DD899}"/>
              </a:ext>
            </a:extLst>
          </p:cNvPr>
          <p:cNvSpPr txBox="1"/>
          <p:nvPr/>
        </p:nvSpPr>
        <p:spPr>
          <a:xfrm>
            <a:off x="729137" y="955383"/>
            <a:ext cx="27758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案例：FilePathActivity</a:t>
            </a:r>
          </a:p>
        </p:txBody>
      </p:sp>
    </p:spTree>
    <p:extLst>
      <p:ext uri="{BB962C8B-B14F-4D97-AF65-F5344CB8AC3E}">
        <p14:creationId xmlns:p14="http://schemas.microsoft.com/office/powerpoint/2010/main" val="28805303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6.3.2  </a:t>
            </a:r>
            <a:r>
              <a:rPr lang="zh-CN" altLang="en-US" dirty="0"/>
              <a:t>在存储卡上读写文本文件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文本文件的读写一般借助于</a:t>
            </a:r>
            <a:r>
              <a:rPr lang="en-US" altLang="zh-CN" dirty="0" err="1"/>
              <a:t>FileOutputStream</a:t>
            </a:r>
            <a:r>
              <a:rPr lang="zh-CN" altLang="zh-CN" dirty="0"/>
              <a:t>和</a:t>
            </a:r>
            <a:r>
              <a:rPr lang="en-US" altLang="zh-CN" dirty="0" err="1"/>
              <a:t>FileInputStream</a:t>
            </a:r>
            <a:r>
              <a:rPr lang="zh-CN" altLang="zh-CN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/>
              <a:t>FileOutputStream</a:t>
            </a:r>
            <a:r>
              <a:rPr lang="zh-CN" altLang="zh-CN" dirty="0"/>
              <a:t>用于写文件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/>
              <a:t>FileInputStream</a:t>
            </a:r>
            <a:r>
              <a:rPr lang="zh-CN" altLang="zh-CN" dirty="0"/>
              <a:t>用于读文件。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读写文本文件的具体代码参见</a:t>
            </a:r>
            <a:r>
              <a:rPr lang="en-US" altLang="zh-CN" dirty="0"/>
              <a:t>chapter06\</a:t>
            </a:r>
            <a:r>
              <a:rPr lang="en-US" altLang="zh-CN" dirty="0" err="1"/>
              <a:t>src</a:t>
            </a:r>
            <a:r>
              <a:rPr lang="en-US" altLang="zh-CN" dirty="0"/>
              <a:t>\main\java\com\example\chapter06\</a:t>
            </a:r>
            <a:r>
              <a:rPr lang="en-US" altLang="zh-CN" dirty="0" err="1"/>
              <a:t>util</a:t>
            </a:r>
            <a:r>
              <a:rPr lang="en-US" altLang="zh-CN" dirty="0"/>
              <a:t>\FileUtil.java</a:t>
            </a:r>
            <a:r>
              <a:rPr lang="zh-CN" altLang="en-US" dirty="0"/>
              <a:t>的</a:t>
            </a:r>
            <a:r>
              <a:rPr lang="en-US" altLang="zh-CN" dirty="0" err="1"/>
              <a:t>saveText</a:t>
            </a:r>
            <a:r>
              <a:rPr lang="zh-CN" altLang="en-US" dirty="0"/>
              <a:t>方法和</a:t>
            </a:r>
            <a:r>
              <a:rPr lang="en-US" altLang="zh-CN" dirty="0" err="1"/>
              <a:t>openText</a:t>
            </a:r>
            <a:r>
              <a:rPr lang="zh-CN" altLang="en-US" dirty="0"/>
              <a:t>方法。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67C9B3-9E02-6C11-5809-299C7E7949FE}"/>
              </a:ext>
            </a:extLst>
          </p:cNvPr>
          <p:cNvSpPr txBox="1"/>
          <p:nvPr/>
        </p:nvSpPr>
        <p:spPr>
          <a:xfrm>
            <a:off x="4126105" y="5400441"/>
            <a:ext cx="41470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案例：FileWriteActivity</a:t>
            </a:r>
          </a:p>
          <a:p>
            <a:r>
              <a:rPr lang="zh-CN" altLang="en-US" sz="2000" dirty="0"/>
              <a:t>           FileReadActivity</a:t>
            </a:r>
          </a:p>
        </p:txBody>
      </p:sp>
    </p:spTree>
    <p:extLst>
      <p:ext uri="{BB962C8B-B14F-4D97-AF65-F5344CB8AC3E}">
        <p14:creationId xmlns:p14="http://schemas.microsoft.com/office/powerpoint/2010/main" val="10277133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读写文本文件的演示效果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814" y="1687227"/>
            <a:ext cx="4044272" cy="4351338"/>
          </a:xfrm>
          <a:ln>
            <a:solidFill>
              <a:schemeClr val="tx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1985623" y="625288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将注册信息保存到文本文件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7335701" y="625288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从文本文件读取注册信息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5475" y="1687226"/>
            <a:ext cx="4044274" cy="43513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5153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在存储卡上读写图片文件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9138" y="1057040"/>
            <a:ext cx="10896806" cy="5093389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Android</a:t>
            </a:r>
            <a:r>
              <a:rPr lang="zh-CN" altLang="zh-CN" dirty="0"/>
              <a:t>的</a:t>
            </a:r>
            <a:r>
              <a:rPr lang="zh-CN" altLang="en-US" dirty="0"/>
              <a:t>位图工具</a:t>
            </a:r>
            <a:r>
              <a:rPr lang="zh-CN" altLang="zh-CN" dirty="0"/>
              <a:t>是</a:t>
            </a:r>
            <a:r>
              <a:rPr lang="en-US" altLang="zh-CN" dirty="0"/>
              <a:t>Bitmap</a:t>
            </a:r>
            <a:r>
              <a:rPr lang="zh-CN" altLang="zh-CN" dirty="0"/>
              <a:t>，</a:t>
            </a:r>
            <a:r>
              <a:rPr lang="en-US" altLang="zh-CN" dirty="0"/>
              <a:t>App</a:t>
            </a:r>
            <a:r>
              <a:rPr lang="zh-CN" altLang="zh-CN" dirty="0"/>
              <a:t>读写</a:t>
            </a:r>
            <a:r>
              <a:rPr lang="en-US" altLang="zh-CN" dirty="0"/>
              <a:t>Bitmap</a:t>
            </a:r>
            <a:r>
              <a:rPr lang="zh-CN" altLang="zh-CN" dirty="0"/>
              <a:t>可以使用性能更好的</a:t>
            </a:r>
            <a:r>
              <a:rPr lang="en-US" altLang="zh-CN" dirty="0" err="1">
                <a:solidFill>
                  <a:srgbClr val="FF0000"/>
                </a:solidFill>
              </a:rPr>
              <a:t>BufferedOutputStream</a:t>
            </a:r>
            <a:r>
              <a:rPr lang="zh-CN" altLang="zh-CN" dirty="0"/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BufferedInputStream</a:t>
            </a:r>
            <a:r>
              <a:rPr lang="zh-CN" altLang="zh-CN" dirty="0"/>
              <a:t>。</a:t>
            </a:r>
          </a:p>
          <a:p>
            <a:endParaRPr lang="en-US" altLang="zh-CN" dirty="0"/>
          </a:p>
          <a:p>
            <a:r>
              <a:rPr lang="zh-CN" altLang="en-US" dirty="0"/>
              <a:t>读写图片文件的具体代码参见</a:t>
            </a:r>
            <a:r>
              <a:rPr lang="en-US" altLang="zh-CN" dirty="0"/>
              <a:t>chapter06\</a:t>
            </a:r>
            <a:r>
              <a:rPr lang="en-US" altLang="zh-CN" dirty="0" err="1"/>
              <a:t>src</a:t>
            </a:r>
            <a:r>
              <a:rPr lang="en-US" altLang="zh-CN" dirty="0"/>
              <a:t>\main\java\com\example\chapter06\</a:t>
            </a:r>
            <a:r>
              <a:rPr lang="en-US" altLang="zh-CN" dirty="0" err="1"/>
              <a:t>util</a:t>
            </a:r>
            <a:r>
              <a:rPr lang="en-US" altLang="zh-CN" dirty="0"/>
              <a:t>\FileUtil.java</a:t>
            </a:r>
            <a:r>
              <a:rPr lang="zh-CN" altLang="en-US" dirty="0"/>
              <a:t>的</a:t>
            </a:r>
            <a:r>
              <a:rPr lang="en-US" altLang="zh-CN" dirty="0" err="1"/>
              <a:t>saveImage</a:t>
            </a:r>
            <a:r>
              <a:rPr lang="zh-CN" altLang="en-US" dirty="0"/>
              <a:t>方法和</a:t>
            </a:r>
            <a:r>
              <a:rPr lang="en-US" altLang="zh-CN" dirty="0" err="1"/>
              <a:t>openImage</a:t>
            </a:r>
            <a:r>
              <a:rPr lang="zh-CN" altLang="en-US" dirty="0"/>
              <a:t>方法。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Android</a:t>
            </a:r>
            <a:r>
              <a:rPr lang="zh-CN" altLang="en-US" dirty="0"/>
              <a:t>还提供了</a:t>
            </a:r>
            <a:r>
              <a:rPr lang="en-US" altLang="zh-CN" dirty="0" err="1"/>
              <a:t>BitmapFactory</a:t>
            </a:r>
            <a:r>
              <a:rPr lang="zh-CN" altLang="en-US" dirty="0"/>
              <a:t>工具用于读取各种来源的图片，相关方法如下：</a:t>
            </a:r>
            <a:endParaRPr lang="en-US" altLang="zh-CN" dirty="0"/>
          </a:p>
          <a:p>
            <a:pPr lvl="1"/>
            <a:r>
              <a:rPr lang="en-US" altLang="zh-CN" dirty="0" err="1"/>
              <a:t>decodeResource</a:t>
            </a:r>
            <a:r>
              <a:rPr lang="zh-CN" altLang="en-US" dirty="0"/>
              <a:t>：该方法可从资源文件中读取图片信息。</a:t>
            </a:r>
          </a:p>
          <a:p>
            <a:pPr lvl="1"/>
            <a:r>
              <a:rPr lang="en-US" altLang="zh-CN" dirty="0" err="1"/>
              <a:t>decodeFile</a:t>
            </a:r>
            <a:r>
              <a:rPr lang="zh-CN" altLang="en-US" dirty="0"/>
              <a:t>：该方法可将指定路径的图片读取到</a:t>
            </a:r>
            <a:r>
              <a:rPr lang="en-US" altLang="zh-CN" dirty="0"/>
              <a:t>Bitmap</a:t>
            </a:r>
            <a:r>
              <a:rPr lang="zh-CN" altLang="en-US" dirty="0"/>
              <a:t>对象。</a:t>
            </a:r>
          </a:p>
          <a:p>
            <a:pPr lvl="1"/>
            <a:r>
              <a:rPr lang="en-US" altLang="zh-CN" dirty="0" err="1"/>
              <a:t>decodeStream</a:t>
            </a:r>
            <a:r>
              <a:rPr lang="zh-CN" altLang="en-US" dirty="0"/>
              <a:t>：该方法从输入流中读取位图数据。</a:t>
            </a:r>
          </a:p>
        </p:txBody>
      </p:sp>
    </p:spTree>
    <p:extLst>
      <p:ext uri="{BB962C8B-B14F-4D97-AF65-F5344CB8AC3E}">
        <p14:creationId xmlns:p14="http://schemas.microsoft.com/office/powerpoint/2010/main" val="2396443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读写图片文件的演示效果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631" y="1690688"/>
            <a:ext cx="3528111" cy="4351338"/>
          </a:xfr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099776" y="6175793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把资源图片保存到存储卡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452647" y="617579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从存储卡读取图片文件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218" y="1690688"/>
            <a:ext cx="3528112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9084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6.3.3  </a:t>
            </a:r>
            <a:r>
              <a:rPr lang="zh-CN" altLang="en-US" dirty="0"/>
              <a:t>运行时动态申请权限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1164" y="1013497"/>
            <a:ext cx="11168949" cy="5017189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App</a:t>
            </a:r>
            <a:r>
              <a:rPr lang="zh-CN" altLang="zh-CN" dirty="0"/>
              <a:t>涉及到硬件设备的操作，比如拍照、录音、定位、</a:t>
            </a:r>
            <a:r>
              <a:rPr lang="en-US" altLang="zh-CN" dirty="0"/>
              <a:t>SD</a:t>
            </a:r>
            <a:r>
              <a:rPr lang="zh-CN" altLang="zh-CN" dirty="0"/>
              <a:t>卡等等，都要在</a:t>
            </a:r>
            <a:r>
              <a:rPr lang="en-US" altLang="zh-CN" dirty="0"/>
              <a:t>AndroidManifest.xml</a:t>
            </a:r>
            <a:r>
              <a:rPr lang="zh-CN" altLang="zh-CN" dirty="0"/>
              <a:t>中</a:t>
            </a:r>
            <a:r>
              <a:rPr lang="zh-CN" altLang="zh-CN" dirty="0">
                <a:solidFill>
                  <a:srgbClr val="FF0000"/>
                </a:solidFill>
              </a:rPr>
              <a:t>声明相关的权限</a:t>
            </a:r>
            <a:r>
              <a:rPr lang="zh-CN" altLang="zh-CN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可是</a:t>
            </a:r>
            <a:r>
              <a:rPr lang="en-US" altLang="zh-CN" dirty="0"/>
              <a:t>Android</a:t>
            </a:r>
            <a:r>
              <a:rPr lang="zh-CN" altLang="zh-CN" dirty="0"/>
              <a:t>系统为了防止某些</a:t>
            </a:r>
            <a:r>
              <a:rPr lang="en-US" altLang="zh-CN" dirty="0"/>
              <a:t>App</a:t>
            </a:r>
            <a:r>
              <a:rPr lang="zh-CN" altLang="zh-CN" dirty="0"/>
              <a:t>滥用权限，又允许用户在系统设置里面对</a:t>
            </a:r>
            <a:r>
              <a:rPr lang="en-US" altLang="zh-CN" dirty="0"/>
              <a:t>App</a:t>
            </a:r>
            <a:r>
              <a:rPr lang="zh-CN" altLang="zh-CN" dirty="0"/>
              <a:t>禁用某些权限。</a:t>
            </a:r>
            <a:endParaRPr lang="en-US" altLang="zh-CN" dirty="0"/>
          </a:p>
          <a:p>
            <a:r>
              <a:rPr lang="zh-CN" altLang="en-US" dirty="0"/>
              <a:t>但</a:t>
            </a:r>
            <a:r>
              <a:rPr lang="zh-CN" altLang="zh-CN" dirty="0"/>
              <a:t>这又带来另一个问题，用户打开</a:t>
            </a:r>
            <a:r>
              <a:rPr lang="en-US" altLang="zh-CN" dirty="0"/>
              <a:t>App</a:t>
            </a:r>
            <a:r>
              <a:rPr lang="zh-CN" altLang="zh-CN" dirty="0"/>
              <a:t>之后，</a:t>
            </a:r>
            <a:r>
              <a:rPr lang="en-US" altLang="zh-CN" dirty="0"/>
              <a:t>App</a:t>
            </a:r>
            <a:r>
              <a:rPr lang="zh-CN" altLang="zh-CN" dirty="0"/>
              <a:t>可能因为权限不足导致无法正常运行，甚至直接崩溃闪退。</a:t>
            </a:r>
            <a:endParaRPr lang="en-US" altLang="zh-CN" dirty="0"/>
          </a:p>
          <a:p>
            <a:r>
              <a:rPr lang="zh-CN" altLang="zh-CN" dirty="0"/>
              <a:t>有鉴于此，</a:t>
            </a:r>
            <a:r>
              <a:rPr lang="en-US" altLang="zh-CN" dirty="0"/>
              <a:t>Android</a:t>
            </a:r>
            <a:r>
              <a:rPr lang="zh-CN" altLang="zh-CN" dirty="0"/>
              <a:t>从</a:t>
            </a:r>
            <a:r>
              <a:rPr lang="en-US" altLang="zh-CN" dirty="0"/>
              <a:t>6.0</a:t>
            </a:r>
            <a:r>
              <a:rPr lang="zh-CN" altLang="zh-CN" dirty="0"/>
              <a:t>开始引入了</a:t>
            </a:r>
            <a:r>
              <a:rPr lang="zh-CN" altLang="zh-CN" dirty="0">
                <a:solidFill>
                  <a:srgbClr val="FF0000"/>
                </a:solidFill>
              </a:rPr>
              <a:t>运行时权限管理机制</a:t>
            </a:r>
            <a:r>
              <a:rPr lang="zh-CN" altLang="zh-CN" dirty="0"/>
              <a:t>，允许</a:t>
            </a:r>
            <a:r>
              <a:rPr lang="en-US" altLang="zh-CN" dirty="0"/>
              <a:t>App</a:t>
            </a:r>
            <a:r>
              <a:rPr lang="zh-CN" altLang="zh-CN" dirty="0"/>
              <a:t>在运行过程中动态检查是否拥有某项权限，一旦发现缺少某种必需的权限，则系统会自动弹出小窗提示用户去开启该权限。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486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动态申请权限的步骤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检查</a:t>
            </a:r>
            <a:r>
              <a:rPr lang="en-US" altLang="zh-CN" dirty="0"/>
              <a:t>App</a:t>
            </a:r>
            <a:r>
              <a:rPr lang="zh-CN" altLang="zh-CN" dirty="0"/>
              <a:t>是否开启了指定权限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zh-CN" dirty="0"/>
              <a:t>调用</a:t>
            </a:r>
            <a:r>
              <a:rPr lang="en-US" altLang="zh-CN" dirty="0" err="1"/>
              <a:t>ContextCompat</a:t>
            </a:r>
            <a:r>
              <a:rPr lang="zh-CN" altLang="zh-CN" dirty="0"/>
              <a:t>的</a:t>
            </a:r>
            <a:r>
              <a:rPr lang="en-US" altLang="zh-CN" dirty="0" err="1"/>
              <a:t>checkSelfPermission</a:t>
            </a:r>
            <a:r>
              <a:rPr lang="zh-CN" altLang="zh-CN" dirty="0"/>
              <a:t>方法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/>
              <a:t>请求系统弹窗，以便用户选择是否开启权限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zh-CN" dirty="0"/>
              <a:t>调用</a:t>
            </a:r>
            <a:r>
              <a:rPr lang="en-US" altLang="zh-CN" dirty="0" err="1"/>
              <a:t>ActivityCompat</a:t>
            </a:r>
            <a:r>
              <a:rPr lang="zh-CN" altLang="zh-CN" dirty="0"/>
              <a:t>的</a:t>
            </a:r>
            <a:r>
              <a:rPr lang="en-US" altLang="zh-CN" dirty="0" err="1"/>
              <a:t>requestPermissions</a:t>
            </a:r>
            <a:r>
              <a:rPr lang="zh-CN" altLang="zh-CN" dirty="0"/>
              <a:t>方法，即可命令系统自动弹出权限申请窗口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zh-CN" dirty="0"/>
              <a:t>判断用户的权限选择结果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重写活动页面的权限请求</a:t>
            </a:r>
            <a:r>
              <a:rPr lang="zh-CN" altLang="zh-CN" dirty="0"/>
              <a:t>回调方法</a:t>
            </a:r>
            <a:r>
              <a:rPr lang="en-US" altLang="zh-CN" dirty="0" err="1"/>
              <a:t>onRequestPermissionsResult</a:t>
            </a:r>
            <a:r>
              <a:rPr lang="zh-CN" altLang="en-US" dirty="0"/>
              <a:t>，</a:t>
            </a:r>
            <a:r>
              <a:rPr lang="zh-CN" altLang="zh-CN" dirty="0"/>
              <a:t>在该方法内部处理用户的权限选择结果。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08464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 </a:t>
            </a:r>
            <a:r>
              <a:rPr lang="zh-CN" altLang="en-US"/>
              <a:t>应用组件</a:t>
            </a:r>
            <a:r>
              <a:rPr lang="en-US" altLang="zh-CN"/>
              <a:t>Application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本节介绍</a:t>
            </a:r>
            <a:r>
              <a:rPr lang="en-US" altLang="zh-CN" dirty="0"/>
              <a:t>Android</a:t>
            </a:r>
            <a:r>
              <a:rPr lang="zh-CN" altLang="zh-CN" dirty="0"/>
              <a:t>重要组件</a:t>
            </a:r>
            <a:r>
              <a:rPr lang="en-US" altLang="zh-CN" dirty="0"/>
              <a:t>Application</a:t>
            </a:r>
            <a:r>
              <a:rPr lang="zh-CN" altLang="zh-CN" dirty="0"/>
              <a:t>的基本概念和常见用法。首先说明</a:t>
            </a:r>
            <a:r>
              <a:rPr lang="en-US" altLang="zh-CN" dirty="0"/>
              <a:t>Application</a:t>
            </a:r>
            <a:r>
              <a:rPr lang="zh-CN" altLang="zh-CN" dirty="0"/>
              <a:t>的生命周期贯穿了</a:t>
            </a:r>
            <a:r>
              <a:rPr lang="en-US" altLang="zh-CN" dirty="0"/>
              <a:t>App</a:t>
            </a:r>
            <a:r>
              <a:rPr lang="zh-CN" altLang="zh-CN" dirty="0"/>
              <a:t>的整个运行过程，接着利用</a:t>
            </a:r>
            <a:r>
              <a:rPr lang="en-US" altLang="zh-CN" dirty="0"/>
              <a:t>Application</a:t>
            </a:r>
            <a:r>
              <a:rPr lang="zh-CN" altLang="zh-CN" dirty="0"/>
              <a:t>实现</a:t>
            </a:r>
            <a:r>
              <a:rPr lang="en-US" altLang="zh-CN" dirty="0"/>
              <a:t>App</a:t>
            </a:r>
            <a:r>
              <a:rPr lang="zh-CN" altLang="zh-CN" dirty="0"/>
              <a:t>全局变量的读写，以及如何避免方法数过多的问题，然后阐述了如何借助</a:t>
            </a:r>
            <a:r>
              <a:rPr lang="en-US" altLang="zh-CN" dirty="0"/>
              <a:t>App</a:t>
            </a:r>
            <a:r>
              <a:rPr lang="zh-CN" altLang="zh-CN" dirty="0"/>
              <a:t>实例来操作</a:t>
            </a:r>
            <a:r>
              <a:rPr lang="en-US" altLang="zh-CN" dirty="0"/>
              <a:t>Room</a:t>
            </a:r>
            <a:r>
              <a:rPr lang="zh-CN" altLang="zh-CN" dirty="0"/>
              <a:t>数据库框架。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6.4.1  Application</a:t>
            </a:r>
            <a:r>
              <a:rPr lang="zh-CN" altLang="en-US" dirty="0">
                <a:solidFill>
                  <a:srgbClr val="FF0000"/>
                </a:solidFill>
              </a:rPr>
              <a:t>的生命周期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6.4.2  </a:t>
            </a:r>
            <a:r>
              <a:rPr lang="zh-CN" altLang="en-US" dirty="0">
                <a:solidFill>
                  <a:srgbClr val="FF0000"/>
                </a:solidFill>
              </a:rPr>
              <a:t>利用</a:t>
            </a:r>
            <a:r>
              <a:rPr lang="en-US" altLang="zh-CN" dirty="0">
                <a:solidFill>
                  <a:srgbClr val="FF0000"/>
                </a:solidFill>
              </a:rPr>
              <a:t>Application</a:t>
            </a:r>
            <a:r>
              <a:rPr lang="zh-CN" altLang="en-US" dirty="0">
                <a:solidFill>
                  <a:srgbClr val="FF0000"/>
                </a:solidFill>
              </a:rPr>
              <a:t>操作全局变量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6.4.3  </a:t>
            </a:r>
            <a:r>
              <a:rPr lang="zh-CN" altLang="en-US" dirty="0">
                <a:solidFill>
                  <a:srgbClr val="FF0000"/>
                </a:solidFill>
              </a:rPr>
              <a:t>避免方法数过多的问题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6.4.4  </a:t>
            </a:r>
            <a:r>
              <a:rPr lang="zh-CN" altLang="en-US" dirty="0">
                <a:solidFill>
                  <a:srgbClr val="FF0000"/>
                </a:solidFill>
              </a:rPr>
              <a:t>利用</a:t>
            </a:r>
            <a:r>
              <a:rPr lang="en-US" altLang="zh-CN" dirty="0">
                <a:solidFill>
                  <a:srgbClr val="FF0000"/>
                </a:solidFill>
              </a:rPr>
              <a:t>Room</a:t>
            </a:r>
            <a:r>
              <a:rPr lang="zh-CN" altLang="en-US" dirty="0">
                <a:solidFill>
                  <a:srgbClr val="FF0000"/>
                </a:solidFill>
              </a:rPr>
              <a:t>简化数据库操作</a:t>
            </a:r>
          </a:p>
        </p:txBody>
      </p:sp>
    </p:spTree>
    <p:extLst>
      <p:ext uri="{BB962C8B-B14F-4D97-AF65-F5344CB8AC3E}">
        <p14:creationId xmlns:p14="http://schemas.microsoft.com/office/powerpoint/2010/main" val="4588551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6.4.1  Application</a:t>
            </a:r>
            <a:r>
              <a:rPr lang="zh-CN" altLang="en-US" dirty="0"/>
              <a:t>的生命周期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9137" y="1057040"/>
            <a:ext cx="10515806" cy="460353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Application</a:t>
            </a:r>
            <a:r>
              <a:rPr lang="zh-CN" altLang="zh-CN" dirty="0"/>
              <a:t>是</a:t>
            </a:r>
            <a:r>
              <a:rPr lang="en-US" altLang="zh-CN" dirty="0"/>
              <a:t>Android</a:t>
            </a:r>
            <a:r>
              <a:rPr lang="zh-CN" altLang="zh-CN" dirty="0"/>
              <a:t>的一大组件，在</a:t>
            </a:r>
            <a:r>
              <a:rPr lang="en-US" altLang="zh-CN" dirty="0"/>
              <a:t>App</a:t>
            </a:r>
            <a:r>
              <a:rPr lang="zh-CN" altLang="zh-CN" dirty="0"/>
              <a:t>运行过程中有且仅有一个</a:t>
            </a:r>
            <a:r>
              <a:rPr lang="en-US" altLang="zh-CN" dirty="0"/>
              <a:t>Application</a:t>
            </a:r>
            <a:r>
              <a:rPr lang="zh-CN" altLang="zh-CN" dirty="0"/>
              <a:t>对象贯穿整个生命周期。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AndroidManifest.xml</a:t>
            </a:r>
            <a:r>
              <a:rPr lang="zh-CN" altLang="en-US" dirty="0"/>
              <a:t>里面，</a:t>
            </a:r>
            <a:r>
              <a:rPr lang="en-US" altLang="zh-CN" dirty="0"/>
              <a:t>activity</a:t>
            </a:r>
            <a:r>
              <a:rPr lang="zh-CN" altLang="zh-CN" dirty="0"/>
              <a:t>节点的上级正是</a:t>
            </a:r>
            <a:r>
              <a:rPr lang="en-US" altLang="zh-CN" dirty="0"/>
              <a:t>application</a:t>
            </a:r>
            <a:r>
              <a:rPr lang="zh-CN" altLang="zh-CN" dirty="0"/>
              <a:t>节点</a:t>
            </a:r>
            <a:r>
              <a:rPr lang="zh-CN" altLang="en-US" dirty="0"/>
              <a:t>。如果给</a:t>
            </a:r>
            <a:r>
              <a:rPr lang="en-US" altLang="zh-CN" dirty="0"/>
              <a:t>application</a:t>
            </a:r>
            <a:r>
              <a:rPr lang="zh-CN" altLang="zh-CN" dirty="0"/>
              <a:t>节点</a:t>
            </a:r>
            <a:r>
              <a:rPr lang="zh-CN" altLang="en-US" dirty="0"/>
              <a:t>指定</a:t>
            </a:r>
            <a:r>
              <a:rPr lang="en-US" altLang="zh-CN" dirty="0" err="1"/>
              <a:t>android:name</a:t>
            </a:r>
            <a:r>
              <a:rPr lang="zh-CN" altLang="en-US" dirty="0"/>
              <a:t>属性，则表示</a:t>
            </a:r>
            <a:r>
              <a:rPr lang="en-US" altLang="zh-CN" dirty="0"/>
              <a:t>App</a:t>
            </a:r>
            <a:r>
              <a:rPr lang="zh-CN" altLang="en-US" dirty="0"/>
              <a:t>将运行自定义名称的</a:t>
            </a:r>
            <a:r>
              <a:rPr lang="en-US" altLang="zh-CN" dirty="0"/>
              <a:t>Application</a:t>
            </a:r>
            <a:r>
              <a:rPr lang="zh-CN" altLang="en-US" dirty="0"/>
              <a:t>代码。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需要注意，</a:t>
            </a:r>
            <a:r>
              <a:rPr lang="en-US" altLang="zh-CN" dirty="0"/>
              <a:t>Application</a:t>
            </a:r>
            <a:r>
              <a:rPr lang="zh-CN" altLang="zh-CN" dirty="0"/>
              <a:t>的</a:t>
            </a:r>
            <a:r>
              <a:rPr lang="en-US" altLang="zh-CN" dirty="0" err="1"/>
              <a:t>onCreate</a:t>
            </a:r>
            <a:r>
              <a:rPr lang="zh-CN" altLang="en-US" dirty="0"/>
              <a:t>方法调用</a:t>
            </a:r>
            <a:r>
              <a:rPr lang="zh-CN" altLang="zh-CN" dirty="0"/>
              <a:t>先于</a:t>
            </a:r>
            <a:r>
              <a:rPr lang="en-US" altLang="zh-CN" dirty="0"/>
              <a:t>Activity</a:t>
            </a:r>
            <a:r>
              <a:rPr lang="zh-CN" altLang="zh-CN" dirty="0"/>
              <a:t>的</a:t>
            </a:r>
            <a:r>
              <a:rPr lang="en-US" altLang="zh-CN" dirty="0" err="1"/>
              <a:t>onCreate</a:t>
            </a:r>
            <a:r>
              <a:rPr lang="zh-CN" altLang="en-US" dirty="0"/>
              <a:t>方法调用。但是，</a:t>
            </a:r>
            <a:r>
              <a:rPr lang="en-US" altLang="zh-CN" dirty="0"/>
              <a:t>Application</a:t>
            </a:r>
            <a:r>
              <a:rPr lang="zh-CN" altLang="zh-CN" dirty="0"/>
              <a:t>的</a:t>
            </a:r>
            <a:r>
              <a:rPr lang="en-US" altLang="zh-CN" dirty="0" err="1"/>
              <a:t>onTerminate</a:t>
            </a:r>
            <a:r>
              <a:rPr lang="zh-CN" altLang="en-US" dirty="0"/>
              <a:t>方法纯属摆设，永远不会被调用。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8831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8475" y="205917"/>
            <a:ext cx="10363200" cy="1595438"/>
          </a:xfrm>
        </p:spPr>
        <p:txBody>
          <a:bodyPr/>
          <a:lstStyle/>
          <a:p>
            <a:r>
              <a:rPr lang="en-US" altLang="zh-CN" dirty="0"/>
              <a:t>6.1  </a:t>
            </a:r>
            <a:r>
              <a:rPr lang="zh-CN" altLang="en-US" dirty="0"/>
              <a:t>键值对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801355"/>
            <a:ext cx="10363200" cy="3424237"/>
          </a:xfrm>
        </p:spPr>
        <p:txBody>
          <a:bodyPr>
            <a:normAutofit fontScale="92500"/>
          </a:bodyPr>
          <a:lstStyle/>
          <a:p>
            <a:r>
              <a:rPr lang="zh-CN" altLang="zh-CN" dirty="0"/>
              <a:t>本节介绍</a:t>
            </a:r>
            <a:r>
              <a:rPr lang="en-US" altLang="zh-CN" dirty="0"/>
              <a:t>Android</a:t>
            </a:r>
            <a:r>
              <a:rPr lang="zh-CN" altLang="zh-CN" dirty="0"/>
              <a:t>的键值对存储方式的使用方法，包括：如何将数据保存到共享参数，如何从共享参数读取数据，如何使用共享参数实现登录页面的记住密码功能，如何使用</a:t>
            </a:r>
            <a:r>
              <a:rPr lang="en-US" altLang="zh-CN" dirty="0"/>
              <a:t>Jetpack</a:t>
            </a:r>
            <a:r>
              <a:rPr lang="zh-CN" altLang="zh-CN" dirty="0"/>
              <a:t>集成的</a:t>
            </a:r>
            <a:r>
              <a:rPr lang="zh-CN" altLang="zh-CN" dirty="0">
                <a:solidFill>
                  <a:srgbClr val="FF0000"/>
                </a:solidFill>
              </a:rPr>
              <a:t>数据仓库</a:t>
            </a:r>
            <a:r>
              <a:rPr lang="zh-CN" altLang="zh-CN" dirty="0"/>
              <a:t>。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6.1.1  </a:t>
            </a:r>
            <a:r>
              <a:rPr lang="zh-CN" altLang="en-US" dirty="0">
                <a:solidFill>
                  <a:srgbClr val="FF0000"/>
                </a:solidFill>
              </a:rPr>
              <a:t>共享参数的用法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6.1.2  </a:t>
            </a:r>
            <a:r>
              <a:rPr lang="zh-CN" altLang="en-US" dirty="0">
                <a:solidFill>
                  <a:srgbClr val="FF0000"/>
                </a:solidFill>
              </a:rPr>
              <a:t>实现记住密码功能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6.1.3  </a:t>
            </a:r>
            <a:r>
              <a:rPr lang="zh-CN" altLang="en-US" dirty="0">
                <a:solidFill>
                  <a:srgbClr val="FF0000"/>
                </a:solidFill>
              </a:rPr>
              <a:t>更安全的数据仓库</a:t>
            </a:r>
          </a:p>
        </p:txBody>
      </p:sp>
    </p:spTree>
    <p:extLst>
      <p:ext uri="{BB962C8B-B14F-4D97-AF65-F5344CB8AC3E}">
        <p14:creationId xmlns:p14="http://schemas.microsoft.com/office/powerpoint/2010/main" val="885888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6.4.2  </a:t>
            </a:r>
            <a:r>
              <a:rPr lang="zh-CN" altLang="en-US" dirty="0"/>
              <a:t>利用</a:t>
            </a:r>
            <a:r>
              <a:rPr lang="en-US" altLang="zh-CN" dirty="0"/>
              <a:t>Application</a:t>
            </a:r>
            <a:r>
              <a:rPr lang="zh-CN" altLang="en-US" dirty="0"/>
              <a:t>操作全局变量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zh-CN" dirty="0"/>
              <a:t>全局的意思是其他代码都可以引用该变量，因此</a:t>
            </a:r>
            <a:r>
              <a:rPr lang="zh-CN" altLang="zh-CN" dirty="0">
                <a:solidFill>
                  <a:srgbClr val="FF0000"/>
                </a:solidFill>
              </a:rPr>
              <a:t>全局变量</a:t>
            </a:r>
            <a:r>
              <a:rPr lang="zh-CN" altLang="zh-CN" dirty="0"/>
              <a:t>是共享数据和消息传递的好帮手。</a:t>
            </a:r>
            <a:endParaRPr lang="en-US" altLang="zh-CN" dirty="0"/>
          </a:p>
          <a:p>
            <a:r>
              <a:rPr lang="zh-CN" altLang="zh-CN" dirty="0"/>
              <a:t>适合在</a:t>
            </a:r>
            <a:r>
              <a:rPr lang="en-US" altLang="zh-CN" dirty="0"/>
              <a:t>Application</a:t>
            </a:r>
            <a:r>
              <a:rPr lang="zh-CN" altLang="zh-CN" dirty="0"/>
              <a:t>中保存的全局变量主要有下面</a:t>
            </a:r>
            <a:r>
              <a:rPr lang="en-US" altLang="zh-CN" dirty="0"/>
              <a:t>3</a:t>
            </a:r>
            <a:r>
              <a:rPr lang="zh-CN" altLang="zh-CN" dirty="0"/>
              <a:t>类数据：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）会频繁读取的信息，如用户名、手机号等。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）不方便由意图传递的数据，例如位图对象、非字符串类型的集合对象等。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）容易因频繁分配内存而导致内存泄漏的对象，如</a:t>
            </a:r>
            <a:r>
              <a:rPr lang="en-US" altLang="zh-CN" dirty="0"/>
              <a:t>Handler</a:t>
            </a:r>
            <a:r>
              <a:rPr lang="zh-CN" altLang="zh-CN" dirty="0"/>
              <a:t>对象等。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71765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全局变量的实现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9136" y="1057040"/>
            <a:ext cx="10635549" cy="4951874"/>
          </a:xfrm>
        </p:spPr>
        <p:txBody>
          <a:bodyPr>
            <a:normAutofit/>
          </a:bodyPr>
          <a:lstStyle/>
          <a:p>
            <a:r>
              <a:rPr lang="en-US" altLang="zh-CN" dirty="0"/>
              <a:t>Java</a:t>
            </a:r>
            <a:r>
              <a:rPr lang="zh-CN" altLang="en-US" dirty="0"/>
              <a:t>代码可利用</a:t>
            </a:r>
            <a:r>
              <a:rPr lang="zh-CN" altLang="en-US" dirty="0">
                <a:solidFill>
                  <a:srgbClr val="FF0000"/>
                </a:solidFill>
              </a:rPr>
              <a:t>自定义</a:t>
            </a:r>
            <a:r>
              <a:rPr lang="en-US" altLang="zh-CN" dirty="0">
                <a:solidFill>
                  <a:srgbClr val="FF0000"/>
                </a:solidFill>
              </a:rPr>
              <a:t>Application</a:t>
            </a:r>
            <a:r>
              <a:rPr lang="zh-CN" altLang="en-US" dirty="0">
                <a:solidFill>
                  <a:srgbClr val="FF0000"/>
                </a:solidFill>
              </a:rPr>
              <a:t>的静态成员变量</a:t>
            </a:r>
            <a:r>
              <a:rPr lang="zh-CN" altLang="en-US" dirty="0"/>
              <a:t>实现全局变量的功能。具体需要</a:t>
            </a:r>
            <a:r>
              <a:rPr lang="zh-CN" altLang="zh-CN" dirty="0"/>
              <a:t>完成以下</a:t>
            </a:r>
            <a:r>
              <a:rPr lang="en-US" altLang="zh-CN" dirty="0"/>
              <a:t>3</a:t>
            </a:r>
            <a:r>
              <a:rPr lang="zh-CN" altLang="zh-CN" dirty="0"/>
              <a:t>项工作：</a:t>
            </a:r>
          </a:p>
          <a:p>
            <a:pPr marL="457200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）写一个继承自</a:t>
            </a:r>
            <a:r>
              <a:rPr lang="en-US" altLang="zh-CN" dirty="0"/>
              <a:t>Application</a:t>
            </a:r>
            <a:r>
              <a:rPr lang="zh-CN" altLang="zh-CN" dirty="0"/>
              <a:t>的类</a:t>
            </a:r>
            <a:r>
              <a:rPr lang="en-US" altLang="zh-CN" dirty="0" err="1"/>
              <a:t>MainApplication</a:t>
            </a:r>
            <a:r>
              <a:rPr lang="zh-CN" altLang="zh-CN" dirty="0"/>
              <a:t>。该类要采用单例模式，内部声明自身类的一个静态成员对象，然后提供该静态对象的获取方法</a:t>
            </a:r>
            <a:r>
              <a:rPr lang="en-US" altLang="zh-CN" dirty="0" err="1"/>
              <a:t>getInstance</a:t>
            </a:r>
            <a:r>
              <a:rPr lang="zh-CN" altLang="zh-CN" dirty="0"/>
              <a:t>。</a:t>
            </a:r>
          </a:p>
          <a:p>
            <a:pPr marL="457200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</a:t>
            </a:r>
            <a:r>
              <a:rPr lang="en-US" altLang="zh-CN" dirty="0"/>
              <a:t>Activity</a:t>
            </a:r>
            <a:r>
              <a:rPr lang="zh-CN" altLang="zh-CN" dirty="0"/>
              <a:t>中调用</a:t>
            </a:r>
            <a:r>
              <a:rPr lang="en-US" altLang="zh-CN" dirty="0" err="1"/>
              <a:t>MainApplication</a:t>
            </a:r>
            <a:r>
              <a:rPr lang="zh-CN" altLang="zh-CN" dirty="0"/>
              <a:t>的</a:t>
            </a:r>
            <a:r>
              <a:rPr lang="en-US" altLang="zh-CN" dirty="0" err="1"/>
              <a:t>getInstance</a:t>
            </a:r>
            <a:r>
              <a:rPr lang="zh-CN" altLang="zh-CN" dirty="0"/>
              <a:t>方法，获得</a:t>
            </a:r>
            <a:r>
              <a:rPr lang="en-US" altLang="zh-CN" dirty="0" err="1"/>
              <a:t>MainApplication</a:t>
            </a:r>
            <a:r>
              <a:rPr lang="zh-CN" altLang="zh-CN" dirty="0"/>
              <a:t>的一个静态对象，通过该对象访问</a:t>
            </a:r>
            <a:r>
              <a:rPr lang="en-US" altLang="zh-CN" dirty="0" err="1"/>
              <a:t>MainApplication</a:t>
            </a:r>
            <a:r>
              <a:rPr lang="zh-CN" altLang="zh-CN" dirty="0"/>
              <a:t>的公共变量和公共方法。</a:t>
            </a:r>
          </a:p>
          <a:p>
            <a:pPr marL="457200" lvl="1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）不要忘了在</a:t>
            </a:r>
            <a:r>
              <a:rPr lang="en-US" altLang="zh-CN" dirty="0"/>
              <a:t>AndroidManifest.xml</a:t>
            </a:r>
            <a:r>
              <a:rPr lang="zh-CN" altLang="zh-CN" dirty="0"/>
              <a:t>中注册新定义的</a:t>
            </a:r>
            <a:r>
              <a:rPr lang="en-US" altLang="zh-CN" dirty="0"/>
              <a:t>Application</a:t>
            </a:r>
            <a:r>
              <a:rPr lang="zh-CN" altLang="zh-CN" dirty="0"/>
              <a:t>类名，即在</a:t>
            </a:r>
            <a:r>
              <a:rPr lang="en-US" altLang="zh-CN" dirty="0"/>
              <a:t>application</a:t>
            </a:r>
            <a:r>
              <a:rPr lang="zh-CN" altLang="zh-CN" dirty="0"/>
              <a:t>节点中增加</a:t>
            </a:r>
            <a:r>
              <a:rPr lang="en-US" altLang="zh-CN" dirty="0" err="1"/>
              <a:t>android:name</a:t>
            </a:r>
            <a:r>
              <a:rPr lang="zh-CN" altLang="zh-CN" dirty="0"/>
              <a:t>属性，值为</a:t>
            </a:r>
            <a:r>
              <a:rPr lang="zh-CN" altLang="en-US" dirty="0"/>
              <a:t>“</a:t>
            </a:r>
            <a:r>
              <a:rPr lang="en-US" altLang="zh-CN" dirty="0"/>
              <a:t>.</a:t>
            </a:r>
            <a:r>
              <a:rPr lang="en-US" altLang="zh-CN" dirty="0" err="1"/>
              <a:t>MainApplication</a:t>
            </a:r>
            <a:r>
              <a:rPr lang="zh-CN" altLang="en-US" dirty="0"/>
              <a:t>”</a:t>
            </a:r>
            <a:r>
              <a:rPr lang="zh-CN" altLang="zh-CN" dirty="0"/>
              <a:t>。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44568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6.4.3  </a:t>
            </a:r>
            <a:r>
              <a:rPr lang="zh-CN" altLang="en-US" dirty="0"/>
              <a:t>避免方法数过多的问题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CN" altLang="zh-CN" dirty="0"/>
              <a:t>为了解决方法数过多的问题，</a:t>
            </a:r>
            <a:r>
              <a:rPr lang="en-US" altLang="zh-CN" dirty="0"/>
              <a:t>Android</a:t>
            </a:r>
            <a:r>
              <a:rPr lang="zh-CN" altLang="zh-CN" dirty="0"/>
              <a:t>推出了名叫</a:t>
            </a:r>
            <a:r>
              <a:rPr lang="en-US" altLang="zh-CN" dirty="0" err="1"/>
              <a:t>MultiDex</a:t>
            </a:r>
            <a:r>
              <a:rPr lang="zh-CN" altLang="zh-CN" dirty="0"/>
              <a:t>的解决方案，也就是在打包时把应用分成多个</a:t>
            </a:r>
            <a:r>
              <a:rPr lang="en-US" altLang="zh-CN" dirty="0" err="1"/>
              <a:t>dex</a:t>
            </a:r>
            <a:r>
              <a:rPr lang="zh-CN" altLang="zh-CN" dirty="0"/>
              <a:t>文件，每个</a:t>
            </a:r>
            <a:r>
              <a:rPr lang="en-US" altLang="zh-CN" dirty="0" err="1"/>
              <a:t>dex</a:t>
            </a:r>
            <a:r>
              <a:rPr lang="zh-CN" altLang="zh-CN" dirty="0"/>
              <a:t>的方法数量均不超过</a:t>
            </a:r>
            <a:r>
              <a:rPr lang="en-US" altLang="zh-CN" dirty="0"/>
              <a:t>65536</a:t>
            </a:r>
            <a:r>
              <a:rPr lang="zh-CN" altLang="zh-CN" dirty="0"/>
              <a:t>个，由此规避了方法数过多的限制。</a:t>
            </a:r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修改模块的</a:t>
            </a:r>
            <a:r>
              <a:rPr lang="en-US" altLang="zh-CN" dirty="0" err="1"/>
              <a:t>build.gradle</a:t>
            </a:r>
            <a:r>
              <a:rPr lang="zh-CN" altLang="zh-CN" dirty="0"/>
              <a:t>文件，导入指定版本的</a:t>
            </a:r>
            <a:r>
              <a:rPr lang="en-US" altLang="zh-CN" dirty="0" err="1"/>
              <a:t>MultiDex</a:t>
            </a:r>
            <a:r>
              <a:rPr lang="zh-CN" altLang="zh-CN" dirty="0"/>
              <a:t>库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/>
              <a:t>在</a:t>
            </a:r>
            <a:r>
              <a:rPr lang="en-US" altLang="zh-CN" dirty="0" err="1"/>
              <a:t>defaultConfig</a:t>
            </a:r>
            <a:r>
              <a:rPr lang="zh-CN" altLang="zh-CN" dirty="0"/>
              <a:t>节点下添</a:t>
            </a:r>
            <a:r>
              <a:rPr lang="zh-CN" altLang="en-US" dirty="0"/>
              <a:t>加</a:t>
            </a:r>
            <a:r>
              <a:rPr lang="zh-CN" altLang="zh-CN" dirty="0"/>
              <a:t>配置，表示开启多个</a:t>
            </a:r>
            <a:r>
              <a:rPr lang="en-US" altLang="zh-CN" dirty="0" err="1"/>
              <a:t>dex</a:t>
            </a:r>
            <a:r>
              <a:rPr lang="zh-CN" altLang="zh-CN" dirty="0"/>
              <a:t>功能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zh-CN" dirty="0"/>
              <a:t>编写自定义的</a:t>
            </a:r>
            <a:r>
              <a:rPr lang="en-US" altLang="zh-CN" dirty="0"/>
              <a:t>Application</a:t>
            </a:r>
            <a:r>
              <a:rPr lang="zh-CN" altLang="zh-CN" dirty="0"/>
              <a:t>，注意该</a:t>
            </a:r>
            <a:r>
              <a:rPr lang="en-US" altLang="zh-CN" dirty="0"/>
              <a:t>Application</a:t>
            </a:r>
            <a:r>
              <a:rPr lang="zh-CN" altLang="zh-CN" dirty="0"/>
              <a:t>类必须继承</a:t>
            </a:r>
            <a:r>
              <a:rPr lang="zh-CN" altLang="en-US" dirty="0"/>
              <a:t>。</a:t>
            </a:r>
            <a:r>
              <a:rPr lang="en-US" altLang="zh-CN" dirty="0" err="1"/>
              <a:t>MultiDexApplication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zh-CN" altLang="zh-CN" dirty="0"/>
              <a:t>打开</a:t>
            </a:r>
            <a:r>
              <a:rPr lang="en-US" altLang="zh-CN" dirty="0"/>
              <a:t>AndroidManifest.xml</a:t>
            </a:r>
            <a:r>
              <a:rPr lang="zh-CN" altLang="zh-CN" dirty="0"/>
              <a:t>，给</a:t>
            </a:r>
            <a:r>
              <a:rPr lang="en-US" altLang="zh-CN" dirty="0"/>
              <a:t>application</a:t>
            </a:r>
            <a:r>
              <a:rPr lang="zh-CN" altLang="zh-CN" dirty="0"/>
              <a:t>节点的</a:t>
            </a:r>
            <a:r>
              <a:rPr lang="en-US" altLang="zh-CN" dirty="0" err="1"/>
              <a:t>android:name</a:t>
            </a:r>
            <a:r>
              <a:rPr lang="zh-CN" altLang="zh-CN" dirty="0"/>
              <a:t>属性设置自定义的</a:t>
            </a:r>
            <a:r>
              <a:rPr lang="en-US" altLang="zh-CN" dirty="0"/>
              <a:t>Application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004071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6.4.4  </a:t>
            </a:r>
            <a:r>
              <a:rPr lang="zh-CN" altLang="en-US" dirty="0"/>
              <a:t>利用</a:t>
            </a:r>
            <a:r>
              <a:rPr lang="en-US" altLang="zh-CN" dirty="0"/>
              <a:t>Room</a:t>
            </a:r>
            <a:r>
              <a:rPr lang="zh-CN" altLang="en-US" dirty="0"/>
              <a:t>简化数据库操作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使用</a:t>
            </a:r>
            <a:r>
              <a:rPr lang="zh-CN" altLang="zh-CN" dirty="0"/>
              <a:t>数据库帮助器</a:t>
            </a:r>
            <a:r>
              <a:rPr lang="zh-CN" altLang="en-US" dirty="0"/>
              <a:t>编码的时候，</a:t>
            </a:r>
            <a:r>
              <a:rPr lang="zh-CN" altLang="zh-CN" dirty="0"/>
              <a:t>开发者</a:t>
            </a:r>
            <a:r>
              <a:rPr lang="zh-CN" altLang="en-US" dirty="0"/>
              <a:t>每次</a:t>
            </a:r>
            <a:r>
              <a:rPr lang="zh-CN" altLang="zh-CN" dirty="0"/>
              <a:t>都得手工实现以下代码逻辑：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）重写数据库帮助器的</a:t>
            </a:r>
            <a:r>
              <a:rPr lang="en-US" altLang="zh-CN" dirty="0" err="1"/>
              <a:t>onCreate</a:t>
            </a:r>
            <a:r>
              <a:rPr lang="zh-CN" altLang="zh-CN" dirty="0"/>
              <a:t>方法，添加该表的建表语句；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）在插入记录之时，必须将数据实例的属性值逐一赋给该表的各字段；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）在查询记录之时，必须遍历结果集游标，把各字段值逐一赋给数据实例；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）每次读写操作之前，都要先开启数据库连接；读写操作之后，又要关闭数据库连接；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81735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Room</a:t>
            </a:r>
            <a:r>
              <a:rPr lang="zh-CN" altLang="en-US" dirty="0"/>
              <a:t>框架的导入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Room</a:t>
            </a:r>
            <a:r>
              <a:rPr lang="zh-CN" altLang="en-US" dirty="0"/>
              <a:t>是谷歌公司推出的数据库处理框架，该</a:t>
            </a:r>
            <a:r>
              <a:rPr lang="zh-CN" altLang="zh-CN" dirty="0"/>
              <a:t>框架同样基于</a:t>
            </a:r>
            <a:r>
              <a:rPr lang="en-US" altLang="zh-CN" dirty="0"/>
              <a:t>SQLite</a:t>
            </a:r>
            <a:r>
              <a:rPr lang="zh-CN" altLang="zh-CN" dirty="0"/>
              <a:t>，但它通过注解技术极大简化了数据库操作，减少了原来相当一部分编码工作量。</a:t>
            </a:r>
            <a:endParaRPr lang="en-US" altLang="zh-CN" dirty="0"/>
          </a:p>
          <a:p>
            <a:r>
              <a:rPr lang="zh-CN" altLang="en-US" dirty="0"/>
              <a:t>在使用</a:t>
            </a:r>
            <a:r>
              <a:rPr lang="en-US" altLang="zh-CN" dirty="0"/>
              <a:t>Room</a:t>
            </a:r>
            <a:r>
              <a:rPr lang="zh-CN" altLang="en-US" dirty="0"/>
              <a:t>之前，要</a:t>
            </a:r>
            <a:r>
              <a:rPr lang="zh-CN" altLang="zh-CN" dirty="0">
                <a:solidFill>
                  <a:srgbClr val="FF0000"/>
                </a:solidFill>
              </a:rPr>
              <a:t>先修改</a:t>
            </a:r>
            <a:r>
              <a:rPr lang="zh-CN" altLang="zh-CN" dirty="0"/>
              <a:t>模块的</a:t>
            </a:r>
            <a:r>
              <a:rPr lang="en-US" altLang="zh-CN" dirty="0" err="1"/>
              <a:t>build.gradle</a:t>
            </a:r>
            <a:r>
              <a:rPr lang="zh-CN" altLang="zh-CN" dirty="0"/>
              <a:t>文件，往</a:t>
            </a:r>
            <a:r>
              <a:rPr lang="en-US" altLang="zh-CN" dirty="0"/>
              <a:t>dependencies</a:t>
            </a:r>
            <a:r>
              <a:rPr lang="zh-CN" altLang="zh-CN" dirty="0"/>
              <a:t>节点添加下面两行配置，表示导入指定版本的</a:t>
            </a:r>
            <a:r>
              <a:rPr lang="en-US" altLang="zh-CN" dirty="0"/>
              <a:t>Room</a:t>
            </a:r>
            <a:r>
              <a:rPr lang="zh-CN" altLang="zh-CN" dirty="0"/>
              <a:t>库：</a:t>
            </a:r>
          </a:p>
          <a:p>
            <a:pPr marL="457200" lvl="1" indent="0">
              <a:buNone/>
            </a:pPr>
            <a:r>
              <a:rPr lang="en-US" altLang="zh-CN" dirty="0"/>
              <a:t>implementation 'androidx.room:room-runtime:2.4.2'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 err="1"/>
              <a:t>annotationProcessor</a:t>
            </a:r>
            <a:r>
              <a:rPr lang="en-US" altLang="zh-CN" dirty="0"/>
              <a:t> 'androidx.room:room-compiler:2.4.2'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393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Room</a:t>
            </a:r>
            <a:r>
              <a:rPr lang="zh-CN" altLang="en-US" dirty="0"/>
              <a:t>框架的编码步骤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/>
              <a:t>以录入书籍信息为例，</a:t>
            </a:r>
            <a:r>
              <a:rPr lang="zh-CN" altLang="en-US" dirty="0"/>
              <a:t>使用</a:t>
            </a:r>
            <a:r>
              <a:rPr lang="en-US" altLang="zh-CN" dirty="0"/>
              <a:t>Room</a:t>
            </a:r>
            <a:r>
              <a:rPr lang="zh-CN" altLang="en-US" dirty="0"/>
              <a:t>框架的编码过程分为下列五步：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编写书籍信息表对应的实体类</a:t>
            </a:r>
            <a:r>
              <a:rPr lang="zh-CN" altLang="en-US" dirty="0"/>
              <a:t>，</a:t>
            </a:r>
            <a:r>
              <a:rPr lang="zh-CN" altLang="zh-CN" dirty="0"/>
              <a:t>该类添加“</a:t>
            </a:r>
            <a:r>
              <a:rPr lang="en-US" altLang="zh-CN" dirty="0"/>
              <a:t>@Entity</a:t>
            </a:r>
            <a:r>
              <a:rPr lang="zh-CN" altLang="zh-CN" dirty="0"/>
              <a:t>”注解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/>
              <a:t>编写书籍信息表对应的持久化类</a:t>
            </a:r>
            <a:r>
              <a:rPr lang="zh-CN" altLang="en-US" dirty="0"/>
              <a:t>，</a:t>
            </a:r>
            <a:r>
              <a:rPr lang="zh-CN" altLang="zh-CN" dirty="0"/>
              <a:t>该类添加“</a:t>
            </a:r>
            <a:r>
              <a:rPr lang="en-US" altLang="zh-CN" dirty="0"/>
              <a:t>@Dao</a:t>
            </a:r>
            <a:r>
              <a:rPr lang="zh-CN" altLang="zh-CN" dirty="0"/>
              <a:t>”注解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zh-CN" dirty="0"/>
              <a:t>编写书籍信息表对应的数据库类</a:t>
            </a:r>
            <a:r>
              <a:rPr lang="zh-CN" altLang="en-US" dirty="0"/>
              <a:t>，该类</a:t>
            </a:r>
            <a:r>
              <a:rPr lang="zh-CN" altLang="zh-CN" dirty="0"/>
              <a:t>从</a:t>
            </a:r>
            <a:r>
              <a:rPr lang="en-US" altLang="zh-CN" dirty="0" err="1"/>
              <a:t>RoomDatabase</a:t>
            </a:r>
            <a:r>
              <a:rPr lang="zh-CN" altLang="zh-CN" dirty="0"/>
              <a:t>派生而来，并</a:t>
            </a:r>
            <a:r>
              <a:rPr lang="zh-CN" altLang="en-US" dirty="0"/>
              <a:t>添加“</a:t>
            </a:r>
            <a:r>
              <a:rPr lang="en-US" altLang="zh-CN" dirty="0"/>
              <a:t>@Database</a:t>
            </a:r>
            <a:r>
              <a:rPr lang="zh-CN" altLang="en-US" dirty="0"/>
              <a:t>”注解。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zh-CN" altLang="zh-CN" dirty="0"/>
              <a:t>在自定义的</a:t>
            </a:r>
            <a:r>
              <a:rPr lang="en-US" altLang="zh-CN" dirty="0"/>
              <a:t>Application</a:t>
            </a:r>
            <a:r>
              <a:rPr lang="zh-CN" altLang="zh-CN" dirty="0"/>
              <a:t>类中声明书籍数据库的唯一实例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zh-CN" altLang="zh-CN" dirty="0"/>
              <a:t>在操作书籍信息表的地方获取数据</a:t>
            </a:r>
            <a:r>
              <a:rPr lang="zh-CN" altLang="en-US" dirty="0"/>
              <a:t>表</a:t>
            </a:r>
            <a:r>
              <a:rPr lang="zh-CN" altLang="zh-CN" dirty="0"/>
              <a:t>的持久化对象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// </a:t>
            </a:r>
            <a:r>
              <a:rPr lang="zh-CN" altLang="zh-CN" dirty="0"/>
              <a:t>从</a:t>
            </a:r>
            <a:r>
              <a:rPr lang="en-US" altLang="zh-CN" dirty="0"/>
              <a:t>App</a:t>
            </a:r>
            <a:r>
              <a:rPr lang="zh-CN" altLang="zh-CN" dirty="0"/>
              <a:t>实例中获取唯一的书籍持久化对象</a:t>
            </a:r>
          </a:p>
          <a:p>
            <a:pPr marL="457200" lvl="1" indent="0">
              <a:buNone/>
            </a:pPr>
            <a:r>
              <a:rPr lang="en-US" altLang="zh-CN" dirty="0" err="1"/>
              <a:t>BookDao</a:t>
            </a:r>
            <a:r>
              <a:rPr lang="en-US" altLang="zh-CN" dirty="0"/>
              <a:t> </a:t>
            </a:r>
            <a:r>
              <a:rPr lang="en-US" altLang="zh-CN" dirty="0" err="1"/>
              <a:t>bookDao</a:t>
            </a:r>
            <a:r>
              <a:rPr lang="en-US" altLang="zh-CN" dirty="0"/>
              <a:t> = </a:t>
            </a:r>
            <a:r>
              <a:rPr lang="en-US" altLang="zh-CN" dirty="0" err="1"/>
              <a:t>MainApplication.getInstance</a:t>
            </a:r>
            <a:r>
              <a:rPr lang="en-US" altLang="zh-CN" dirty="0"/>
              <a:t>().</a:t>
            </a:r>
            <a:r>
              <a:rPr lang="en-US" altLang="zh-CN" dirty="0" err="1"/>
              <a:t>getBookDB</a:t>
            </a:r>
            <a:r>
              <a:rPr lang="en-US" altLang="zh-CN" dirty="0"/>
              <a:t>().</a:t>
            </a:r>
            <a:r>
              <a:rPr lang="en-US" altLang="zh-CN" dirty="0" err="1"/>
              <a:t>bookDao</a:t>
            </a:r>
            <a:r>
              <a:rPr lang="en-US" altLang="zh-CN" dirty="0"/>
              <a:t>();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38CBDA-0312-9960-E78A-58D7F15DA2A5}"/>
              </a:ext>
            </a:extLst>
          </p:cNvPr>
          <p:cNvSpPr txBox="1"/>
          <p:nvPr/>
        </p:nvSpPr>
        <p:spPr>
          <a:xfrm>
            <a:off x="4256733" y="5576892"/>
            <a:ext cx="34938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案例；RoomWriteActivity</a:t>
            </a:r>
          </a:p>
          <a:p>
            <a:r>
              <a:rPr lang="zh-CN" altLang="en-US" dirty="0"/>
              <a:t>           RoomReadActivity</a:t>
            </a:r>
          </a:p>
        </p:txBody>
      </p:sp>
    </p:spTree>
    <p:extLst>
      <p:ext uri="{BB962C8B-B14F-4D97-AF65-F5344CB8AC3E}">
        <p14:creationId xmlns:p14="http://schemas.microsoft.com/office/powerpoint/2010/main" val="12407316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6.5  </a:t>
            </a:r>
            <a:r>
              <a:rPr lang="zh-CN" altLang="en-US" dirty="0"/>
              <a:t>在应用之间共享数据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本节介绍</a:t>
            </a:r>
            <a:r>
              <a:rPr lang="en-US" altLang="zh-CN" dirty="0"/>
              <a:t>Android </a:t>
            </a:r>
            <a:r>
              <a:rPr lang="zh-CN" altLang="zh-CN" dirty="0"/>
              <a:t>四大组件之一</a:t>
            </a:r>
            <a:r>
              <a:rPr lang="en-US" altLang="zh-CN" dirty="0" err="1">
                <a:solidFill>
                  <a:srgbClr val="FF0000"/>
                </a:solidFill>
              </a:rPr>
              <a:t>ContentProvider</a:t>
            </a:r>
            <a:r>
              <a:rPr lang="zh-CN" altLang="zh-CN" dirty="0"/>
              <a:t>的基本概念和常见用法。首先说明如何使用内容提供器封装内部数据的外部访问接口，接着阐述如何使用内容解析器通过外部接口操作内部数据，然后叙述如何利用内容解析器读写联系人信息，以及如何利用内容观察器监听收到的短信内容。</a:t>
            </a:r>
          </a:p>
          <a:p>
            <a:pPr marL="0" indent="0">
              <a:buNone/>
            </a:pPr>
            <a:r>
              <a:rPr lang="en-US" altLang="zh-CN" dirty="0"/>
              <a:t>6.5.1  </a:t>
            </a:r>
            <a:r>
              <a:rPr lang="zh-CN" altLang="en-US" dirty="0"/>
              <a:t>通过</a:t>
            </a:r>
            <a:r>
              <a:rPr lang="en-US" altLang="zh-CN" dirty="0" err="1"/>
              <a:t>ContentProvider</a:t>
            </a:r>
            <a:r>
              <a:rPr lang="zh-CN" altLang="en-US" dirty="0"/>
              <a:t>封装数据</a:t>
            </a:r>
          </a:p>
          <a:p>
            <a:pPr marL="0" indent="0">
              <a:buNone/>
            </a:pPr>
            <a:r>
              <a:rPr lang="en-US" altLang="zh-CN" dirty="0"/>
              <a:t>6.5.2  </a:t>
            </a:r>
            <a:r>
              <a:rPr lang="zh-CN" altLang="en-US" dirty="0"/>
              <a:t>通过</a:t>
            </a:r>
            <a:r>
              <a:rPr lang="en-US" altLang="zh-CN" dirty="0" err="1"/>
              <a:t>ContentResolver</a:t>
            </a:r>
            <a:r>
              <a:rPr lang="zh-CN" altLang="en-US" dirty="0"/>
              <a:t>访问数据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6.5.3  </a:t>
            </a:r>
            <a:r>
              <a:rPr lang="zh-CN" altLang="en-US" dirty="0"/>
              <a:t>利用</a:t>
            </a:r>
            <a:r>
              <a:rPr lang="en-US" altLang="zh-CN" dirty="0" err="1"/>
              <a:t>ContentResolver</a:t>
            </a:r>
            <a:r>
              <a:rPr lang="zh-CN" altLang="en-US" dirty="0"/>
              <a:t>读写联系人</a:t>
            </a:r>
          </a:p>
          <a:p>
            <a:pPr marL="0" indent="0">
              <a:buNone/>
            </a:pPr>
            <a:r>
              <a:rPr lang="en-US" altLang="zh-CN" dirty="0"/>
              <a:t>6.5.4  </a:t>
            </a:r>
            <a:r>
              <a:rPr lang="zh-CN" altLang="en-US" dirty="0"/>
              <a:t>利用</a:t>
            </a:r>
            <a:r>
              <a:rPr lang="en-US" altLang="zh-CN" dirty="0" err="1"/>
              <a:t>ContentObserver</a:t>
            </a:r>
            <a:r>
              <a:rPr lang="zh-CN" altLang="en-US" dirty="0"/>
              <a:t>监听短信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8490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6.5.1  </a:t>
            </a:r>
            <a:r>
              <a:rPr lang="zh-CN" altLang="en-US" dirty="0"/>
              <a:t>通过</a:t>
            </a:r>
            <a:r>
              <a:rPr lang="en-US" altLang="zh-CN" dirty="0" err="1"/>
              <a:t>ContentProvider</a:t>
            </a:r>
            <a:r>
              <a:rPr lang="zh-CN" altLang="en-US" dirty="0"/>
              <a:t>封装数据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9137" y="1057040"/>
            <a:ext cx="10364451" cy="4440246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ContentProvider</a:t>
            </a:r>
            <a:r>
              <a:rPr lang="zh-CN" altLang="en-US" dirty="0"/>
              <a:t>（内容提供器）</a:t>
            </a:r>
            <a:r>
              <a:rPr lang="zh-CN" altLang="zh-CN" dirty="0"/>
              <a:t>为</a:t>
            </a:r>
            <a:r>
              <a:rPr lang="en-US" altLang="zh-CN" dirty="0"/>
              <a:t>App</a:t>
            </a:r>
            <a:r>
              <a:rPr lang="zh-CN" altLang="zh-CN" dirty="0"/>
              <a:t>存取内部数据提供</a:t>
            </a:r>
            <a:r>
              <a:rPr lang="zh-CN" altLang="zh-CN" dirty="0">
                <a:solidFill>
                  <a:srgbClr val="FF0000"/>
                </a:solidFill>
              </a:rPr>
              <a:t>统一的外部接口</a:t>
            </a:r>
            <a:r>
              <a:rPr lang="zh-CN" altLang="zh-CN" dirty="0"/>
              <a:t>，让不同的应用之间得以共享数据。</a:t>
            </a:r>
            <a:endParaRPr lang="en-US" altLang="zh-CN" dirty="0"/>
          </a:p>
          <a:p>
            <a:r>
              <a:rPr lang="en-US" altLang="zh-CN" dirty="0"/>
              <a:t>SQLite</a:t>
            </a:r>
            <a:r>
              <a:rPr lang="zh-CN" altLang="zh-CN" dirty="0"/>
              <a:t>操作的是应用自身的内部数据库</a:t>
            </a:r>
            <a:r>
              <a:rPr lang="zh-CN" altLang="en-US" dirty="0"/>
              <a:t>，</a:t>
            </a:r>
            <a:r>
              <a:rPr lang="en-US" altLang="zh-CN" dirty="0" err="1"/>
              <a:t>ContentProvider</a:t>
            </a:r>
            <a:r>
              <a:rPr lang="zh-CN" altLang="zh-CN" dirty="0"/>
              <a:t>操作的是</a:t>
            </a:r>
            <a:r>
              <a:rPr lang="zh-CN" altLang="zh-CN" dirty="0">
                <a:solidFill>
                  <a:srgbClr val="FF0000"/>
                </a:solidFill>
              </a:rPr>
              <a:t>本设备其他应用的内部数据</a:t>
            </a:r>
            <a:r>
              <a:rPr lang="zh-CN" altLang="zh-CN" dirty="0"/>
              <a:t>，</a:t>
            </a:r>
            <a:r>
              <a:rPr lang="zh-CN" altLang="en-US" dirty="0"/>
              <a:t>使用内容提供器需要重写以下方法：</a:t>
            </a:r>
            <a:endParaRPr lang="en-US" altLang="zh-CN" dirty="0"/>
          </a:p>
          <a:p>
            <a:pPr lvl="1"/>
            <a:r>
              <a:rPr lang="en-US" altLang="zh-CN" dirty="0" err="1"/>
              <a:t>onCreate</a:t>
            </a:r>
            <a:r>
              <a:rPr lang="zh-CN" altLang="zh-CN" dirty="0"/>
              <a:t>：创建数据库并获得数据库连接。</a:t>
            </a:r>
          </a:p>
          <a:p>
            <a:pPr lvl="1"/>
            <a:r>
              <a:rPr lang="en-US" altLang="zh-CN" dirty="0"/>
              <a:t>query</a:t>
            </a:r>
            <a:r>
              <a:rPr lang="zh-CN" altLang="zh-CN" dirty="0"/>
              <a:t>：查询数据。</a:t>
            </a:r>
          </a:p>
          <a:p>
            <a:pPr lvl="1"/>
            <a:r>
              <a:rPr lang="en-US" altLang="zh-CN" dirty="0"/>
              <a:t>insert</a:t>
            </a:r>
            <a:r>
              <a:rPr lang="zh-CN" altLang="zh-CN" dirty="0"/>
              <a:t>：插入数据。</a:t>
            </a:r>
          </a:p>
          <a:p>
            <a:pPr lvl="1"/>
            <a:r>
              <a:rPr lang="en-US" altLang="zh-CN" dirty="0"/>
              <a:t>update</a:t>
            </a:r>
            <a:r>
              <a:rPr lang="zh-CN" altLang="zh-CN" dirty="0"/>
              <a:t>：更新数据。</a:t>
            </a:r>
          </a:p>
          <a:p>
            <a:pPr lvl="1"/>
            <a:r>
              <a:rPr lang="en-US" altLang="zh-CN" dirty="0"/>
              <a:t>delete</a:t>
            </a:r>
            <a:r>
              <a:rPr lang="zh-CN" altLang="zh-CN" dirty="0"/>
              <a:t>：删除数据。</a:t>
            </a:r>
          </a:p>
          <a:p>
            <a:pPr lvl="1"/>
            <a:r>
              <a:rPr lang="en-US" altLang="zh-CN" dirty="0" err="1"/>
              <a:t>getType</a:t>
            </a:r>
            <a:r>
              <a:rPr lang="zh-CN" altLang="zh-CN" dirty="0"/>
              <a:t>：获取数据类型。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2572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注册内容提供器组件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9137" y="1057040"/>
            <a:ext cx="11049206" cy="4174383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/>
              <a:t>既然内容提供器是四大组件之一，就得在</a:t>
            </a:r>
            <a:r>
              <a:rPr lang="en-US" altLang="zh-CN" dirty="0"/>
              <a:t>AndroidManifest.xml</a:t>
            </a:r>
            <a:r>
              <a:rPr lang="zh-CN" altLang="zh-CN" dirty="0"/>
              <a:t>中注册它的定义，并开放外部访问权限，注册代码如下：</a:t>
            </a:r>
          </a:p>
          <a:p>
            <a:pPr marL="457200" lvl="1" indent="0">
              <a:buNone/>
            </a:pPr>
            <a:r>
              <a:rPr lang="en-US" altLang="zh-CN" dirty="0"/>
              <a:t>        &lt;provider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android:name</a:t>
            </a:r>
            <a:r>
              <a:rPr lang="en-US" altLang="zh-CN" dirty="0"/>
              <a:t>=".</a:t>
            </a:r>
            <a:r>
              <a:rPr lang="en-US" altLang="zh-CN" dirty="0" err="1"/>
              <a:t>provider.UserInfoProvider</a:t>
            </a:r>
            <a:r>
              <a:rPr lang="en-US" altLang="zh-CN" dirty="0"/>
              <a:t>"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android:authorities</a:t>
            </a:r>
            <a:r>
              <a:rPr lang="en-US" altLang="zh-CN" dirty="0"/>
              <a:t>="com.example.chapter06.provider.UserInfoProvider"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android:enabled</a:t>
            </a:r>
            <a:r>
              <a:rPr lang="en-US" altLang="zh-CN" dirty="0"/>
              <a:t>="true"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android:exported</a:t>
            </a:r>
            <a:r>
              <a:rPr lang="en-US" altLang="zh-CN" dirty="0"/>
              <a:t>="true" /&gt;</a:t>
            </a:r>
            <a:endParaRPr lang="zh-CN" altLang="zh-CN" dirty="0"/>
          </a:p>
          <a:p>
            <a:r>
              <a:rPr lang="zh-CN" altLang="zh-CN" dirty="0"/>
              <a:t>注册完毕后就完成了服务端</a:t>
            </a:r>
            <a:r>
              <a:rPr lang="en-US" altLang="zh-CN" dirty="0"/>
              <a:t>App</a:t>
            </a:r>
            <a:r>
              <a:rPr lang="zh-CN" altLang="zh-CN" dirty="0"/>
              <a:t>的封装工作，接下来可由其他</a:t>
            </a:r>
            <a:r>
              <a:rPr lang="en-US" altLang="zh-CN" dirty="0"/>
              <a:t>App</a:t>
            </a:r>
            <a:r>
              <a:rPr lang="zh-CN" altLang="zh-CN" dirty="0"/>
              <a:t>进行数据存取。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79061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6.5.2  </a:t>
            </a:r>
            <a:r>
              <a:rPr lang="zh-CN" altLang="en-US" dirty="0"/>
              <a:t>通过</a:t>
            </a:r>
            <a:r>
              <a:rPr lang="en-US" altLang="zh-CN" dirty="0" err="1"/>
              <a:t>ContentResolver</a:t>
            </a:r>
            <a:r>
              <a:rPr lang="zh-CN" altLang="en-US" dirty="0"/>
              <a:t>访问数据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利用</a:t>
            </a:r>
            <a:r>
              <a:rPr lang="en-US" altLang="zh-CN" dirty="0" err="1"/>
              <a:t>ContentProvider</a:t>
            </a:r>
            <a:r>
              <a:rPr lang="zh-CN" altLang="en-US" dirty="0"/>
              <a:t>只</a:t>
            </a:r>
            <a:r>
              <a:rPr lang="zh-CN" altLang="zh-CN" dirty="0"/>
              <a:t>实现服务端</a:t>
            </a:r>
            <a:r>
              <a:rPr lang="en-US" altLang="zh-CN" dirty="0"/>
              <a:t>App</a:t>
            </a:r>
            <a:r>
              <a:rPr lang="zh-CN" altLang="zh-CN" dirty="0"/>
              <a:t>的数据封装，如果客户端</a:t>
            </a:r>
            <a:r>
              <a:rPr lang="en-US" altLang="zh-CN" dirty="0"/>
              <a:t>App</a:t>
            </a:r>
            <a:r>
              <a:rPr lang="zh-CN" altLang="zh-CN" dirty="0"/>
              <a:t>想访问对方的内部数据，就要通过内容解析器</a:t>
            </a:r>
            <a:r>
              <a:rPr lang="en-US" altLang="zh-CN" dirty="0" err="1">
                <a:solidFill>
                  <a:srgbClr val="FF0000"/>
                </a:solidFill>
              </a:rPr>
              <a:t>ContentResolver</a:t>
            </a:r>
            <a:r>
              <a:rPr lang="zh-CN" altLang="zh-CN" dirty="0"/>
              <a:t>访问。</a:t>
            </a:r>
            <a:endParaRPr lang="en-US" altLang="zh-CN" dirty="0"/>
          </a:p>
          <a:p>
            <a:r>
              <a:rPr lang="zh-CN" altLang="zh-CN" dirty="0"/>
              <a:t>内容解析器是客户端</a:t>
            </a:r>
            <a:r>
              <a:rPr lang="en-US" altLang="zh-CN" dirty="0"/>
              <a:t>App</a:t>
            </a:r>
            <a:r>
              <a:rPr lang="zh-CN" altLang="zh-CN" dirty="0"/>
              <a:t>操作服务端数据的工具，相对应的内容提供器是服务端的数据接口。</a:t>
            </a:r>
            <a:endParaRPr lang="en-US" altLang="zh-CN" dirty="0"/>
          </a:p>
          <a:p>
            <a:r>
              <a:rPr lang="en-US" altLang="zh-CN" dirty="0" err="1"/>
              <a:t>ContentResolver</a:t>
            </a:r>
            <a:r>
              <a:rPr lang="zh-CN" altLang="zh-CN" dirty="0"/>
              <a:t>提供的方法与</a:t>
            </a:r>
            <a:r>
              <a:rPr lang="en-US" altLang="zh-CN" dirty="0" err="1"/>
              <a:t>ContentProvider</a:t>
            </a:r>
            <a:r>
              <a:rPr lang="zh-CN" altLang="zh-CN" dirty="0"/>
              <a:t>是一一对应的，比如</a:t>
            </a:r>
            <a:r>
              <a:rPr lang="en-US" altLang="zh-CN" dirty="0"/>
              <a:t>query</a:t>
            </a:r>
            <a:r>
              <a:rPr lang="zh-CN" altLang="zh-CN" dirty="0"/>
              <a:t>、</a:t>
            </a:r>
            <a:r>
              <a:rPr lang="en-US" altLang="zh-CN" dirty="0"/>
              <a:t>insert</a:t>
            </a:r>
            <a:r>
              <a:rPr lang="zh-CN" altLang="zh-CN" dirty="0"/>
              <a:t>、</a:t>
            </a:r>
            <a:r>
              <a:rPr lang="en-US" altLang="zh-CN" dirty="0"/>
              <a:t>update</a:t>
            </a:r>
            <a:r>
              <a:rPr lang="zh-CN" altLang="zh-CN" dirty="0"/>
              <a:t>、</a:t>
            </a:r>
            <a:r>
              <a:rPr lang="en-US" altLang="zh-CN" dirty="0"/>
              <a:t>delete</a:t>
            </a:r>
            <a:r>
              <a:rPr lang="zh-CN" altLang="zh-CN" dirty="0"/>
              <a:t>、</a:t>
            </a:r>
            <a:r>
              <a:rPr lang="en-US" altLang="zh-CN" dirty="0" err="1"/>
              <a:t>getType</a:t>
            </a:r>
            <a:r>
              <a:rPr lang="zh-CN" altLang="zh-CN" dirty="0"/>
              <a:t>等方法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3615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6.1.1  </a:t>
            </a:r>
            <a:r>
              <a:rPr lang="zh-CN" altLang="en-US" dirty="0"/>
              <a:t>共享参数的用法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9136" y="1057040"/>
            <a:ext cx="10817595" cy="546049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SharedPreferences</a:t>
            </a:r>
            <a:r>
              <a:rPr lang="zh-CN" altLang="zh-CN" dirty="0"/>
              <a:t>是</a:t>
            </a:r>
            <a:r>
              <a:rPr lang="en-US" altLang="zh-CN" dirty="0"/>
              <a:t>Android</a:t>
            </a:r>
            <a:r>
              <a:rPr lang="zh-CN" altLang="zh-CN" dirty="0"/>
              <a:t>的一个轻量级存储工具，采用的存储结构是</a:t>
            </a:r>
            <a:r>
              <a:rPr lang="en-US" altLang="zh-CN" dirty="0"/>
              <a:t>Key-Value</a:t>
            </a:r>
            <a:r>
              <a:rPr lang="zh-CN" altLang="zh-CN" dirty="0"/>
              <a:t>的</a:t>
            </a:r>
            <a:r>
              <a:rPr lang="zh-CN" altLang="zh-CN" dirty="0">
                <a:solidFill>
                  <a:srgbClr val="FF0000"/>
                </a:solidFill>
              </a:rPr>
              <a:t>键值对</a:t>
            </a:r>
            <a:r>
              <a:rPr lang="zh-CN" altLang="zh-CN" dirty="0"/>
              <a:t>方式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共享参数</a:t>
            </a:r>
            <a:r>
              <a:rPr lang="zh-CN" altLang="zh-CN" dirty="0"/>
              <a:t>的存储介质是符合</a:t>
            </a:r>
            <a:r>
              <a:rPr lang="en-US" altLang="zh-CN" dirty="0"/>
              <a:t>XML</a:t>
            </a:r>
            <a:r>
              <a:rPr lang="zh-CN" altLang="zh-CN" dirty="0"/>
              <a:t>规范的配置文件。保存路径是</a:t>
            </a:r>
            <a:r>
              <a:rPr lang="zh-CN" altLang="en-US" dirty="0"/>
              <a:t>：</a:t>
            </a:r>
            <a:r>
              <a:rPr lang="en-US" altLang="zh-CN" dirty="0"/>
              <a:t>/data/data/</a:t>
            </a:r>
            <a:r>
              <a:rPr lang="zh-CN" altLang="zh-CN" dirty="0"/>
              <a:t>应用包名</a:t>
            </a:r>
            <a:r>
              <a:rPr lang="en-US" altLang="zh-CN" dirty="0"/>
              <a:t>/</a:t>
            </a:r>
            <a:r>
              <a:rPr lang="en-US" altLang="zh-CN" dirty="0" err="1"/>
              <a:t>shared_prefs</a:t>
            </a:r>
            <a:r>
              <a:rPr lang="en-US" altLang="zh-CN" dirty="0"/>
              <a:t>/</a:t>
            </a:r>
            <a:r>
              <a:rPr lang="zh-CN" altLang="zh-CN" dirty="0"/>
              <a:t>文件名</a:t>
            </a:r>
            <a:r>
              <a:rPr lang="en-US" altLang="zh-CN" dirty="0"/>
              <a:t>.xml</a:t>
            </a:r>
          </a:p>
          <a:p>
            <a:r>
              <a:rPr lang="zh-CN" altLang="zh-CN" dirty="0"/>
              <a:t>下面是一个共享参数的</a:t>
            </a:r>
            <a:r>
              <a:rPr lang="en-US" altLang="zh-CN" dirty="0"/>
              <a:t>XML</a:t>
            </a:r>
            <a:r>
              <a:rPr lang="zh-CN" altLang="zh-CN" dirty="0"/>
              <a:t>文件</a:t>
            </a:r>
            <a:r>
              <a:rPr lang="zh-CN" altLang="zh-CN" dirty="0">
                <a:solidFill>
                  <a:srgbClr val="FF0000"/>
                </a:solidFill>
              </a:rPr>
              <a:t>示例</a:t>
            </a:r>
            <a:r>
              <a:rPr lang="zh-CN" altLang="zh-CN" dirty="0"/>
              <a:t>：</a:t>
            </a:r>
          </a:p>
          <a:p>
            <a:pPr marL="457200" lvl="1" indent="0">
              <a:buNone/>
            </a:pPr>
            <a:r>
              <a:rPr lang="en-US" altLang="zh-CN" sz="2000" dirty="0"/>
              <a:t>&lt;?xml version='1.0' encoding='utf-8' standalone='yes' ?&gt;</a:t>
            </a:r>
            <a:endParaRPr lang="zh-CN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&lt;map&gt;</a:t>
            </a:r>
            <a:endParaRPr lang="zh-CN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    &lt;string name="name"&gt;</a:t>
            </a:r>
            <a:r>
              <a:rPr lang="en-US" altLang="zh-CN" sz="2000" dirty="0" err="1"/>
              <a:t>Mr</a:t>
            </a:r>
            <a:r>
              <a:rPr lang="en-US" altLang="zh-CN" sz="2000" dirty="0"/>
              <a:t> Lee&lt;/string&gt;</a:t>
            </a:r>
            <a:endParaRPr lang="zh-CN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    &lt;int name="age" value="30" /&gt;</a:t>
            </a:r>
            <a:endParaRPr lang="zh-CN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    &lt;</a:t>
            </a:r>
            <a:r>
              <a:rPr lang="en-US" altLang="zh-CN" sz="2000" dirty="0" err="1"/>
              <a:t>boolean</a:t>
            </a:r>
            <a:r>
              <a:rPr lang="en-US" altLang="zh-CN" sz="2000" dirty="0"/>
              <a:t> name="married" value="true" /&gt;</a:t>
            </a:r>
            <a:endParaRPr lang="zh-CN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    &lt;float name="weight" value="100.0" /&gt;</a:t>
            </a:r>
            <a:endParaRPr lang="zh-CN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&lt;/map&gt;</a:t>
            </a:r>
            <a:endParaRPr lang="zh-CN" altLang="en-US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7530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利用内容解析器查询数据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9137" y="1057040"/>
            <a:ext cx="10494034" cy="4429360"/>
          </a:xfrm>
        </p:spPr>
        <p:txBody>
          <a:bodyPr>
            <a:normAutofit/>
          </a:bodyPr>
          <a:lstStyle/>
          <a:p>
            <a:r>
              <a:rPr lang="zh-CN" altLang="zh-CN" dirty="0"/>
              <a:t>内容解析器</a:t>
            </a:r>
            <a:r>
              <a:rPr lang="zh-CN" altLang="en-US" dirty="0"/>
              <a:t>通过</a:t>
            </a:r>
            <a:r>
              <a:rPr lang="en-US" altLang="zh-CN" dirty="0"/>
              <a:t>query</a:t>
            </a:r>
            <a:r>
              <a:rPr lang="zh-CN" altLang="zh-CN" dirty="0"/>
              <a:t>函数</a:t>
            </a:r>
            <a:r>
              <a:rPr lang="zh-CN" altLang="en-US" dirty="0"/>
              <a:t>查询数据，</a:t>
            </a:r>
            <a:r>
              <a:rPr lang="zh-CN" altLang="zh-CN" dirty="0"/>
              <a:t>调用该函数返回一个游标</a:t>
            </a:r>
            <a:r>
              <a:rPr lang="en-US" altLang="zh-CN" dirty="0"/>
              <a:t>Cursor</a:t>
            </a:r>
            <a:r>
              <a:rPr lang="zh-CN" altLang="zh-CN" dirty="0"/>
              <a:t>对象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下面是</a:t>
            </a:r>
            <a:r>
              <a:rPr lang="en-US" altLang="zh-CN" dirty="0"/>
              <a:t>query</a:t>
            </a:r>
            <a:r>
              <a:rPr lang="zh-CN" altLang="zh-CN" dirty="0"/>
              <a:t>方法的具体参数说明（依</a:t>
            </a:r>
            <a:r>
              <a:rPr lang="zh-CN" altLang="en-US" dirty="0"/>
              <a:t>参数</a:t>
            </a:r>
            <a:r>
              <a:rPr lang="zh-CN" altLang="zh-CN" dirty="0"/>
              <a:t>顺序排列）。</a:t>
            </a:r>
          </a:p>
          <a:p>
            <a:pPr lvl="1"/>
            <a:r>
              <a:rPr lang="en-US" altLang="zh-CN" dirty="0" err="1"/>
              <a:t>uri</a:t>
            </a:r>
            <a:r>
              <a:rPr lang="zh-CN" altLang="zh-CN" dirty="0"/>
              <a:t>：</a:t>
            </a:r>
            <a:r>
              <a:rPr lang="en-US" altLang="zh-CN" dirty="0"/>
              <a:t>Uri</a:t>
            </a:r>
            <a:r>
              <a:rPr lang="zh-CN" altLang="zh-CN" dirty="0"/>
              <a:t>类型，可以理解为本次操作的数据表路径。</a:t>
            </a:r>
          </a:p>
          <a:p>
            <a:pPr lvl="1"/>
            <a:r>
              <a:rPr lang="en-US" altLang="zh-CN" dirty="0"/>
              <a:t>projection</a:t>
            </a:r>
            <a:r>
              <a:rPr lang="zh-CN" altLang="zh-CN" dirty="0"/>
              <a:t>：字符串数组类型，指定将要查询的字段名称列表。</a:t>
            </a:r>
          </a:p>
          <a:p>
            <a:pPr lvl="1"/>
            <a:r>
              <a:rPr lang="en-US" altLang="zh-CN" dirty="0"/>
              <a:t>selection</a:t>
            </a:r>
            <a:r>
              <a:rPr lang="zh-CN" altLang="zh-CN" dirty="0"/>
              <a:t>：字符串类型，指定查询条件。</a:t>
            </a:r>
          </a:p>
          <a:p>
            <a:pPr lvl="1"/>
            <a:r>
              <a:rPr lang="en-US" altLang="zh-CN" dirty="0" err="1"/>
              <a:t>selectionArgs</a:t>
            </a:r>
            <a:r>
              <a:rPr lang="zh-CN" altLang="zh-CN" dirty="0"/>
              <a:t>：字符串数组类型，指定查询条件中的参数取值列表。</a:t>
            </a:r>
          </a:p>
          <a:p>
            <a:pPr lvl="1"/>
            <a:r>
              <a:rPr lang="en-US" altLang="zh-CN" dirty="0" err="1"/>
              <a:t>sortOrder</a:t>
            </a:r>
            <a:r>
              <a:rPr lang="zh-CN" altLang="zh-CN" dirty="0"/>
              <a:t>：字符串类型，指定排序条件。</a:t>
            </a:r>
          </a:p>
        </p:txBody>
      </p:sp>
    </p:spTree>
    <p:extLst>
      <p:ext uri="{BB962C8B-B14F-4D97-AF65-F5344CB8AC3E}">
        <p14:creationId xmlns:p14="http://schemas.microsoft.com/office/powerpoint/2010/main" val="15676952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6.5.3  </a:t>
            </a:r>
            <a:r>
              <a:rPr lang="zh-CN" altLang="en-US" dirty="0"/>
              <a:t>利用</a:t>
            </a:r>
            <a:r>
              <a:rPr lang="en-US" altLang="zh-CN" dirty="0" err="1"/>
              <a:t>ContentResolver</a:t>
            </a:r>
            <a:r>
              <a:rPr lang="zh-CN" altLang="en-US" dirty="0"/>
              <a:t>读写联系人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9136" y="1057040"/>
            <a:ext cx="10777063" cy="5006303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dirty="0"/>
              <a:t>访问系统的通讯数据之前，得先在</a:t>
            </a:r>
            <a:r>
              <a:rPr lang="en-US" altLang="zh-CN" dirty="0"/>
              <a:t>AndroidManifest.xml</a:t>
            </a:r>
            <a:r>
              <a:rPr lang="zh-CN" altLang="zh-CN" dirty="0"/>
              <a:t>添加相应的权限配置，常见的通讯权限配置主要有下面几个：</a:t>
            </a:r>
          </a:p>
          <a:p>
            <a:pPr marL="457200" lvl="1" indent="0"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B050"/>
                </a:solidFill>
              </a:rPr>
              <a:t> &lt;!-- </a:t>
            </a:r>
            <a:r>
              <a:rPr lang="zh-CN" altLang="zh-CN" dirty="0">
                <a:solidFill>
                  <a:srgbClr val="00B050"/>
                </a:solidFill>
              </a:rPr>
              <a:t>联系人</a:t>
            </a:r>
            <a:r>
              <a:rPr lang="en-US" altLang="zh-CN" dirty="0">
                <a:solidFill>
                  <a:srgbClr val="00B050"/>
                </a:solidFill>
              </a:rPr>
              <a:t>/</a:t>
            </a:r>
            <a:r>
              <a:rPr lang="zh-CN" altLang="zh-CN" dirty="0">
                <a:solidFill>
                  <a:srgbClr val="00B050"/>
                </a:solidFill>
              </a:rPr>
              <a:t>通讯录。包括读联系人、写联系人</a:t>
            </a:r>
            <a:r>
              <a:rPr lang="en-US" altLang="zh-CN" dirty="0">
                <a:solidFill>
                  <a:srgbClr val="00B050"/>
                </a:solidFill>
              </a:rPr>
              <a:t> --&gt;</a:t>
            </a:r>
            <a:endParaRPr lang="zh-CN" altLang="zh-CN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    &lt;uses-permission </a:t>
            </a:r>
            <a:r>
              <a:rPr lang="en-US" altLang="zh-CN" dirty="0" err="1"/>
              <a:t>android:name</a:t>
            </a:r>
            <a:r>
              <a:rPr lang="en-US" altLang="zh-CN" dirty="0"/>
              <a:t>="</a:t>
            </a:r>
            <a:r>
              <a:rPr lang="en-US" altLang="zh-CN" dirty="0" err="1"/>
              <a:t>android.permission.READ_CONTACTS</a:t>
            </a:r>
            <a:r>
              <a:rPr lang="en-US" altLang="zh-CN" dirty="0"/>
              <a:t>" /&gt;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    &lt;uses-permission </a:t>
            </a:r>
            <a:r>
              <a:rPr lang="en-US" altLang="zh-CN" dirty="0" err="1"/>
              <a:t>android:name</a:t>
            </a:r>
            <a:r>
              <a:rPr lang="en-US" altLang="zh-CN" dirty="0"/>
              <a:t>="</a:t>
            </a:r>
            <a:r>
              <a:rPr lang="en-US" altLang="zh-CN" dirty="0" err="1"/>
              <a:t>android.permission.WRITE_CONTACTS</a:t>
            </a:r>
            <a:r>
              <a:rPr lang="en-US" altLang="zh-CN" dirty="0"/>
              <a:t>" /&gt;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B050"/>
                </a:solidFill>
              </a:rPr>
              <a:t>&lt;!-- </a:t>
            </a:r>
            <a:r>
              <a:rPr lang="zh-CN" altLang="zh-CN" dirty="0">
                <a:solidFill>
                  <a:srgbClr val="00B050"/>
                </a:solidFill>
              </a:rPr>
              <a:t>短信。包括发送短信、接收短信、读短信</a:t>
            </a:r>
            <a:r>
              <a:rPr lang="en-US" altLang="zh-CN" dirty="0">
                <a:solidFill>
                  <a:srgbClr val="00B050"/>
                </a:solidFill>
              </a:rPr>
              <a:t>--&gt;</a:t>
            </a:r>
            <a:endParaRPr lang="zh-CN" altLang="zh-CN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    &lt;uses-permission </a:t>
            </a:r>
            <a:r>
              <a:rPr lang="en-US" altLang="zh-CN" dirty="0" err="1"/>
              <a:t>android:name</a:t>
            </a:r>
            <a:r>
              <a:rPr lang="en-US" altLang="zh-CN" dirty="0"/>
              <a:t>="</a:t>
            </a:r>
            <a:r>
              <a:rPr lang="en-US" altLang="zh-CN" dirty="0" err="1"/>
              <a:t>android.permission.SEND_SMS</a:t>
            </a:r>
            <a:r>
              <a:rPr lang="en-US" altLang="zh-CN" dirty="0"/>
              <a:t>" /&gt;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    &lt;uses-permission </a:t>
            </a:r>
            <a:r>
              <a:rPr lang="en-US" altLang="zh-CN" dirty="0" err="1"/>
              <a:t>android:name</a:t>
            </a:r>
            <a:r>
              <a:rPr lang="en-US" altLang="zh-CN" dirty="0"/>
              <a:t>="</a:t>
            </a:r>
            <a:r>
              <a:rPr lang="en-US" altLang="zh-CN" dirty="0" err="1"/>
              <a:t>android.permission.RECEIVE_SMS</a:t>
            </a:r>
            <a:r>
              <a:rPr lang="en-US" altLang="zh-CN" dirty="0"/>
              <a:t>" /&gt;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    &lt;uses-permission </a:t>
            </a:r>
            <a:r>
              <a:rPr lang="en-US" altLang="zh-CN" dirty="0" err="1"/>
              <a:t>android:name</a:t>
            </a:r>
            <a:r>
              <a:rPr lang="en-US" altLang="zh-CN" dirty="0"/>
              <a:t>="</a:t>
            </a:r>
            <a:r>
              <a:rPr lang="en-US" altLang="zh-CN" dirty="0" err="1"/>
              <a:t>android.permission.READ_SMS</a:t>
            </a:r>
            <a:r>
              <a:rPr lang="en-US" altLang="zh-CN" dirty="0"/>
              <a:t>" /&gt;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    &lt;!-- </a:t>
            </a:r>
            <a:r>
              <a:rPr lang="zh-CN" altLang="zh-CN" dirty="0">
                <a:solidFill>
                  <a:srgbClr val="00B050"/>
                </a:solidFill>
              </a:rPr>
              <a:t>通话记录。包括读通话记录、写通话记录</a:t>
            </a:r>
            <a:r>
              <a:rPr lang="en-US" altLang="zh-CN" dirty="0">
                <a:solidFill>
                  <a:srgbClr val="00B050"/>
                </a:solidFill>
              </a:rPr>
              <a:t> --&gt;</a:t>
            </a:r>
            <a:endParaRPr lang="zh-CN" altLang="zh-CN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    &lt;uses-permission </a:t>
            </a:r>
            <a:r>
              <a:rPr lang="en-US" altLang="zh-CN" dirty="0" err="1"/>
              <a:t>android:name</a:t>
            </a:r>
            <a:r>
              <a:rPr lang="en-US" altLang="zh-CN" dirty="0"/>
              <a:t>="</a:t>
            </a:r>
            <a:r>
              <a:rPr lang="en-US" altLang="zh-CN" dirty="0" err="1"/>
              <a:t>android.permission.READ_CALL_LOG</a:t>
            </a:r>
            <a:r>
              <a:rPr lang="en-US" altLang="zh-CN" dirty="0"/>
              <a:t>" /&gt;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    &lt;uses-permission </a:t>
            </a:r>
            <a:r>
              <a:rPr lang="en-US" altLang="zh-CN" dirty="0" err="1"/>
              <a:t>android:name</a:t>
            </a:r>
            <a:r>
              <a:rPr lang="en-US" altLang="zh-CN" dirty="0"/>
              <a:t>="</a:t>
            </a:r>
            <a:r>
              <a:rPr lang="en-US" altLang="zh-CN" dirty="0" err="1"/>
              <a:t>android.permission.WRITE_CALL_LOG</a:t>
            </a:r>
            <a:r>
              <a:rPr lang="en-US" altLang="zh-CN" dirty="0"/>
              <a:t>" /&gt;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3105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读写手机上的联系人信息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因为一个联系人可能有多个电话号码，还可能有多个邮箱，所以系统通讯录将其设计为三张表，分别是联系人基本信息表、联系号码表、联系邮箱表，于是每添加一位联系人，就要调用至少三次</a:t>
            </a:r>
            <a:r>
              <a:rPr lang="en-US" altLang="zh-CN" dirty="0"/>
              <a:t>insert</a:t>
            </a:r>
            <a:r>
              <a:rPr lang="zh-CN" altLang="zh-CN" dirty="0"/>
              <a:t>方法。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同理，联系人读取代码也分成三个步骤，先查出联系人的基本信息，再依次查询联系人号码和联系人邮箱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807692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6.5.4  </a:t>
            </a:r>
            <a:r>
              <a:rPr lang="zh-CN" altLang="en-US" dirty="0"/>
              <a:t>利用</a:t>
            </a:r>
            <a:r>
              <a:rPr lang="en-US" altLang="zh-CN" dirty="0" err="1"/>
              <a:t>ContentObserver</a:t>
            </a:r>
            <a:r>
              <a:rPr lang="zh-CN" altLang="en-US" dirty="0"/>
              <a:t>监听短信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9137" y="1209440"/>
            <a:ext cx="10364452" cy="417438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err="1"/>
              <a:t>ContentResolver</a:t>
            </a:r>
            <a:r>
              <a:rPr lang="zh-CN" altLang="zh-CN" dirty="0"/>
              <a:t>获取数据采用的是主动查询方式，有查询就有数据，没查询就没数据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内容观察器</a:t>
            </a:r>
            <a:r>
              <a:rPr lang="en-US" altLang="zh-CN" dirty="0" err="1">
                <a:solidFill>
                  <a:srgbClr val="FF0000"/>
                </a:solidFill>
              </a:rPr>
              <a:t>ContentObserver</a:t>
            </a:r>
            <a:r>
              <a:rPr lang="zh-CN" altLang="zh-CN" dirty="0"/>
              <a:t>给目标内容注册一个观察器，目标内容的数据一旦发生变化，观察器规定好的动作马上触发，从而执行开发者预先定义的代码。</a:t>
            </a:r>
            <a:endParaRPr lang="en-US" altLang="zh-CN" dirty="0"/>
          </a:p>
          <a:p>
            <a:r>
              <a:rPr lang="zh-CN" altLang="zh-CN" dirty="0"/>
              <a:t>下面是</a:t>
            </a:r>
            <a:r>
              <a:rPr lang="en-US" altLang="zh-CN" dirty="0" err="1"/>
              <a:t>ContentResolver</a:t>
            </a:r>
            <a:r>
              <a:rPr lang="zh-CN" altLang="zh-CN" dirty="0"/>
              <a:t>与观察器有关的方法说明。</a:t>
            </a:r>
          </a:p>
          <a:p>
            <a:pPr lvl="1"/>
            <a:r>
              <a:rPr lang="en-US" altLang="zh-CN" dirty="0" err="1"/>
              <a:t>registerContentObserver</a:t>
            </a:r>
            <a:r>
              <a:rPr lang="zh-CN" altLang="zh-CN" dirty="0"/>
              <a:t>：注册内容观察器。</a:t>
            </a:r>
          </a:p>
          <a:p>
            <a:pPr lvl="1"/>
            <a:r>
              <a:rPr lang="en-US" altLang="zh-CN" dirty="0" err="1"/>
              <a:t>unregisterContentObserver</a:t>
            </a:r>
            <a:r>
              <a:rPr lang="zh-CN" altLang="zh-CN" dirty="0"/>
              <a:t>：注销内容观察器。</a:t>
            </a:r>
          </a:p>
          <a:p>
            <a:pPr lvl="1"/>
            <a:r>
              <a:rPr lang="en-US" altLang="zh-CN" dirty="0" err="1"/>
              <a:t>notifyChange</a:t>
            </a:r>
            <a:r>
              <a:rPr lang="zh-CN" altLang="zh-CN" dirty="0"/>
              <a:t>：通知内容观察器发生了数据变化。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33271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案例：</a:t>
            </a:r>
            <a:r>
              <a:rPr lang="en-US" altLang="zh-CN" dirty="0" err="1"/>
              <a:t>ContentObserver</a:t>
            </a:r>
            <a:r>
              <a:rPr lang="zh-CN" altLang="en-US" dirty="0"/>
              <a:t>的应用例子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手机号码的每月流量限额</a:t>
            </a:r>
            <a:r>
              <a:rPr lang="zh-CN" altLang="zh-CN" dirty="0"/>
              <a:t>由移动运营商指定。</a:t>
            </a:r>
            <a:endParaRPr lang="en-US" altLang="zh-CN" dirty="0"/>
          </a:p>
          <a:p>
            <a:r>
              <a:rPr lang="zh-CN" altLang="zh-CN" dirty="0"/>
              <a:t>以中国移动为例，只要发送</a:t>
            </a:r>
            <a:r>
              <a:rPr lang="en-US" altLang="zh-CN" dirty="0"/>
              <a:t>18</a:t>
            </a:r>
            <a:r>
              <a:rPr lang="zh-CN" altLang="zh-CN" dirty="0"/>
              <a:t>到</a:t>
            </a:r>
            <a:r>
              <a:rPr lang="en-US" altLang="zh-CN" dirty="0"/>
              <a:t>10086</a:t>
            </a:r>
            <a:r>
              <a:rPr lang="zh-CN" altLang="en-US" dirty="0"/>
              <a:t>，就会收到运营商下发的流量短信</a:t>
            </a:r>
            <a:r>
              <a:rPr lang="zh-CN" altLang="zh-CN" dirty="0"/>
              <a:t>，包括月流量额度、已使用流量、未使用流量等信息。</a:t>
            </a:r>
            <a:endParaRPr lang="en-US" altLang="zh-CN" dirty="0"/>
          </a:p>
          <a:p>
            <a:r>
              <a:rPr lang="zh-CN" altLang="en-US" dirty="0"/>
              <a:t>故而</a:t>
            </a:r>
            <a:r>
              <a:rPr lang="zh-CN" altLang="zh-CN" dirty="0"/>
              <a:t>只需监控</a:t>
            </a:r>
            <a:r>
              <a:rPr lang="en-US" altLang="zh-CN" dirty="0"/>
              <a:t>10086</a:t>
            </a:r>
            <a:r>
              <a:rPr lang="zh-CN" altLang="zh-CN" dirty="0"/>
              <a:t>发送的短信内容，即可自动获取手机号码的月流量额度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监控流量校准短信的内容观察器代码见</a:t>
            </a:r>
            <a:r>
              <a:rPr lang="en-US" altLang="zh-CN" dirty="0"/>
              <a:t>chapter06</a:t>
            </a:r>
            <a:r>
              <a:rPr lang="zh-CN" altLang="en-US" dirty="0"/>
              <a:t>模块的</a:t>
            </a:r>
            <a:r>
              <a:rPr lang="en-US" altLang="zh-CN" dirty="0"/>
              <a:t>ContentObserverActivity.java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83758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流量校准的演示效果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612" y="2070712"/>
            <a:ext cx="4071397" cy="4007311"/>
          </a:xfrm>
        </p:spPr>
      </p:pic>
      <p:sp>
        <p:nvSpPr>
          <p:cNvPr id="6" name="文本框 5"/>
          <p:cNvSpPr txBox="1"/>
          <p:nvPr/>
        </p:nvSpPr>
        <p:spPr>
          <a:xfrm>
            <a:off x="1867398" y="6212541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用户收到的流量短信内容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238920" y="428661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监控短信并解析到的流量信息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550" y="2274375"/>
            <a:ext cx="4428226" cy="17999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70019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6.6  </a:t>
            </a:r>
            <a:r>
              <a:rPr lang="zh-CN" altLang="en-US" dirty="0"/>
              <a:t>实战项目：购物车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购物车的应用面很广，凡是电商</a:t>
            </a:r>
            <a:r>
              <a:rPr lang="en-US" altLang="zh-CN" dirty="0"/>
              <a:t>App</a:t>
            </a:r>
            <a:r>
              <a:rPr lang="zh-CN" altLang="zh-CN" dirty="0"/>
              <a:t>都可以看到它的身影，之所以选择购物车作为本章的实战项目，除了它使用广泛的特点，更因为它用到了多种存储方式。现在就让我们开启电商购物车的体验之旅吧。</a:t>
            </a:r>
          </a:p>
          <a:p>
            <a:r>
              <a:rPr lang="en-US" altLang="zh-CN" dirty="0"/>
              <a:t>6.6.1  </a:t>
            </a:r>
            <a:r>
              <a:rPr lang="zh-CN" altLang="en-US" dirty="0"/>
              <a:t>需求描述</a:t>
            </a:r>
          </a:p>
          <a:p>
            <a:r>
              <a:rPr lang="en-US" altLang="zh-CN" dirty="0"/>
              <a:t>6.6.2  </a:t>
            </a:r>
            <a:r>
              <a:rPr lang="zh-CN" altLang="en-US" dirty="0"/>
              <a:t>界面设计</a:t>
            </a:r>
          </a:p>
          <a:p>
            <a:r>
              <a:rPr lang="en-US" altLang="zh-CN" dirty="0"/>
              <a:t>6.6.3  </a:t>
            </a:r>
            <a:r>
              <a:rPr lang="zh-CN" altLang="en-US" dirty="0"/>
              <a:t>关键代码</a:t>
            </a:r>
          </a:p>
        </p:txBody>
      </p:sp>
    </p:spTree>
    <p:extLst>
      <p:ext uri="{BB962C8B-B14F-4D97-AF65-F5344CB8AC3E}">
        <p14:creationId xmlns:p14="http://schemas.microsoft.com/office/powerpoint/2010/main" val="14090772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6.6.1  </a:t>
            </a:r>
            <a:r>
              <a:rPr lang="zh-CN" altLang="en-US" dirty="0"/>
              <a:t>需求描述</a:t>
            </a: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819" y="1543237"/>
            <a:ext cx="3417778" cy="4351338"/>
          </a:xfr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2493045" y="615875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购物车的初始界面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508539" y="6155988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添加商品后的购物车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729" y="1543236"/>
            <a:ext cx="3417779" cy="43513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85467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购物车的功能要求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）购物车存放着用户准备购买的商品，一开始是空的，随着商品被加入购物车，购物车中就会显示已添加的商品列表。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）除了购物车页面，其它页面（如商场频道页面、商品详情页面），都可能在右上角或者右下角找到购物车图标。购物车图标上会显示已添加的商品数量，且商品数量是实时更新的。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）购物车页面、商场频道页面、商品详情页面多处都会显示商品的小图或者大图，如何迅速且高效地加载图片是个需要研究的课题。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05247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6.6.2  </a:t>
            </a:r>
            <a:r>
              <a:rPr lang="zh-CN" altLang="en-US" dirty="0"/>
              <a:t>界面设计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zh-CN" altLang="zh-CN" dirty="0"/>
              <a:t>线性布局</a:t>
            </a:r>
            <a:r>
              <a:rPr lang="en-US" altLang="zh-CN" dirty="0" err="1"/>
              <a:t>LinearLayout</a:t>
            </a:r>
            <a:r>
              <a:rPr lang="zh-CN" altLang="zh-CN" dirty="0"/>
              <a:t>：购物车界面从上往下排列，用到了垂直方向的线性布局。</a:t>
            </a:r>
          </a:p>
          <a:p>
            <a:pPr lvl="0"/>
            <a:r>
              <a:rPr lang="zh-CN" altLang="zh-CN" dirty="0"/>
              <a:t>网格布局</a:t>
            </a:r>
            <a:r>
              <a:rPr lang="en-US" altLang="zh-CN" dirty="0" err="1"/>
              <a:t>GridLayout</a:t>
            </a:r>
            <a:r>
              <a:rPr lang="zh-CN" altLang="zh-CN" dirty="0"/>
              <a:t>：商场页面的陈列橱柜，允许分行分列展示商品。</a:t>
            </a:r>
          </a:p>
          <a:p>
            <a:pPr lvl="0"/>
            <a:r>
              <a:rPr lang="zh-CN" altLang="zh-CN" dirty="0"/>
              <a:t>相对布局</a:t>
            </a:r>
            <a:r>
              <a:rPr lang="en-US" altLang="zh-CN" dirty="0" err="1"/>
              <a:t>RelativeLayout</a:t>
            </a:r>
            <a:r>
              <a:rPr lang="zh-CN" altLang="zh-CN" dirty="0"/>
              <a:t>：页面右上角的购物车图标，图标右上角又有数字标记，按照指定方位排列控件正是相对布局的拿手好戏。</a:t>
            </a:r>
          </a:p>
          <a:p>
            <a:pPr lvl="0"/>
            <a:r>
              <a:rPr lang="zh-CN" altLang="zh-CN" dirty="0"/>
              <a:t>其他常见控件尚有文本视图</a:t>
            </a:r>
            <a:r>
              <a:rPr lang="en-US" altLang="zh-CN" dirty="0" err="1"/>
              <a:t>TextView</a:t>
            </a:r>
            <a:r>
              <a:rPr lang="zh-CN" altLang="zh-CN" dirty="0"/>
              <a:t>、图像视图</a:t>
            </a:r>
            <a:r>
              <a:rPr lang="en-US" altLang="zh-CN" dirty="0" err="1"/>
              <a:t>ImageView</a:t>
            </a:r>
            <a:r>
              <a:rPr lang="zh-CN" altLang="zh-CN" dirty="0"/>
              <a:t>，按钮控件</a:t>
            </a:r>
            <a:r>
              <a:rPr lang="en-US" altLang="zh-CN" dirty="0"/>
              <a:t>Button</a:t>
            </a:r>
            <a:r>
              <a:rPr lang="zh-CN" altLang="zh-CN" dirty="0"/>
              <a:t>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0309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共享参数的使用场景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9137" y="1057040"/>
            <a:ext cx="10535494" cy="4400177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共享参数</a:t>
            </a:r>
            <a:r>
              <a:rPr lang="zh-CN" altLang="zh-CN" dirty="0"/>
              <a:t>主要适用于如下场合：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zh-CN" altLang="zh-CN" dirty="0">
                <a:solidFill>
                  <a:srgbClr val="FF0000"/>
                </a:solidFill>
              </a:rPr>
              <a:t>简单</a:t>
            </a:r>
            <a:r>
              <a:rPr lang="zh-CN" altLang="zh-CN" dirty="0"/>
              <a:t>且孤立的数据。若是复杂且相互间有关的数据，则要保存在数据库中。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zh-CN" altLang="zh-CN" dirty="0">
                <a:solidFill>
                  <a:srgbClr val="FF0000"/>
                </a:solidFill>
              </a:rPr>
              <a:t>文本</a:t>
            </a:r>
            <a:r>
              <a:rPr lang="zh-CN" altLang="zh-CN" dirty="0"/>
              <a:t>形式的数据。若是二进制数据，则要保存在文件中。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zh-CN" altLang="zh-CN" dirty="0">
                <a:solidFill>
                  <a:srgbClr val="FF0000"/>
                </a:solidFill>
              </a:rPr>
              <a:t>需要持久化存储</a:t>
            </a:r>
            <a:r>
              <a:rPr lang="zh-CN" altLang="zh-CN" dirty="0"/>
              <a:t>的数据。在</a:t>
            </a:r>
            <a:r>
              <a:rPr lang="en-US" altLang="zh-CN" dirty="0"/>
              <a:t>App</a:t>
            </a:r>
            <a:r>
              <a:rPr lang="zh-CN" altLang="zh-CN" dirty="0"/>
              <a:t>退出后再次启动时，之前保存的数据仍然有效。</a:t>
            </a:r>
            <a:endParaRPr lang="en-US" altLang="zh-CN" dirty="0"/>
          </a:p>
          <a:p>
            <a:endParaRPr lang="zh-CN" altLang="zh-CN" dirty="0"/>
          </a:p>
          <a:p>
            <a:r>
              <a:rPr lang="zh-CN" altLang="zh-CN" dirty="0"/>
              <a:t>实际开发中，共享参数经常存储的数据有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rgbClr val="FF0000"/>
                </a:solidFill>
              </a:rPr>
              <a:t>App</a:t>
            </a:r>
            <a:r>
              <a:rPr lang="zh-CN" altLang="zh-CN" dirty="0">
                <a:solidFill>
                  <a:srgbClr val="FF0000"/>
                </a:solidFill>
              </a:rPr>
              <a:t>的个性化配置信息、用户使用</a:t>
            </a:r>
            <a:r>
              <a:rPr lang="en-US" altLang="zh-CN" dirty="0">
                <a:solidFill>
                  <a:srgbClr val="FF0000"/>
                </a:solidFill>
              </a:rPr>
              <a:t>App</a:t>
            </a:r>
            <a:r>
              <a:rPr lang="zh-CN" altLang="zh-CN" dirty="0">
                <a:solidFill>
                  <a:srgbClr val="FF0000"/>
                </a:solidFill>
              </a:rPr>
              <a:t>的行为信息、临时需要保存的片段信息</a:t>
            </a:r>
            <a:r>
              <a:rPr lang="zh-CN" altLang="zh-CN" dirty="0"/>
              <a:t>等。</a:t>
            </a:r>
            <a:endParaRPr lang="en-US" altLang="zh-CN" dirty="0"/>
          </a:p>
          <a:p>
            <a:r>
              <a:rPr lang="zh-CN" altLang="en-US" dirty="0"/>
              <a:t>下面是使用共享参数的代码例子：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04279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购物车用到的存储技术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zh-CN" altLang="zh-CN" dirty="0"/>
              <a:t>数据库</a:t>
            </a:r>
            <a:r>
              <a:rPr lang="en-US" altLang="zh-CN" dirty="0"/>
              <a:t>SQLite</a:t>
            </a:r>
            <a:r>
              <a:rPr lang="zh-CN" altLang="zh-CN" dirty="0"/>
              <a:t>：最直观的是数据库，购物车里的商品列表放在</a:t>
            </a:r>
            <a:r>
              <a:rPr lang="en-US" altLang="zh-CN" dirty="0"/>
              <a:t>SQLite</a:t>
            </a:r>
            <a:r>
              <a:rPr lang="zh-CN" altLang="zh-CN" dirty="0"/>
              <a:t>中，增删改查都少不了</a:t>
            </a:r>
            <a:r>
              <a:rPr lang="zh-CN" altLang="en-US" dirty="0"/>
              <a:t>它</a:t>
            </a:r>
            <a:r>
              <a:rPr lang="zh-CN" altLang="zh-CN" dirty="0"/>
              <a:t>。</a:t>
            </a:r>
          </a:p>
          <a:p>
            <a:r>
              <a:rPr lang="zh-CN" altLang="zh-CN" dirty="0"/>
              <a:t>全局内存：购物车图标右上角的数字</a:t>
            </a:r>
            <a:r>
              <a:rPr lang="zh-CN" altLang="en-US" dirty="0"/>
              <a:t>表示</a:t>
            </a:r>
            <a:r>
              <a:rPr lang="zh-CN" altLang="zh-CN" dirty="0"/>
              <a:t>购物车中的商品数量，该数值建议保存在全局内存中，这样不必每次都到数据库中执行</a:t>
            </a:r>
            <a:r>
              <a:rPr lang="en-US" altLang="zh-CN" dirty="0"/>
              <a:t>count</a:t>
            </a:r>
            <a:r>
              <a:rPr lang="zh-CN" altLang="zh-CN" dirty="0"/>
              <a:t>操作。</a:t>
            </a:r>
            <a:endParaRPr lang="zh-CN" altLang="en-US" dirty="0"/>
          </a:p>
          <a:p>
            <a:pPr lvl="0"/>
            <a:r>
              <a:rPr lang="zh-CN" altLang="en-US" dirty="0"/>
              <a:t>存储</a:t>
            </a:r>
            <a:r>
              <a:rPr lang="zh-CN" altLang="zh-CN" dirty="0"/>
              <a:t>卡文件：</a:t>
            </a:r>
            <a:r>
              <a:rPr lang="en-US" altLang="zh-CN" dirty="0"/>
              <a:t>App</a:t>
            </a:r>
            <a:r>
              <a:rPr lang="zh-CN" altLang="zh-CN" dirty="0"/>
              <a:t>把下载的</a:t>
            </a:r>
            <a:r>
              <a:rPr lang="zh-CN" altLang="en-US" dirty="0"/>
              <a:t>商品</a:t>
            </a:r>
            <a:r>
              <a:rPr lang="zh-CN" altLang="zh-CN" dirty="0"/>
              <a:t>图片保存在</a:t>
            </a:r>
            <a:r>
              <a:rPr lang="zh-CN" altLang="en-US" dirty="0"/>
              <a:t>存储</a:t>
            </a:r>
            <a:r>
              <a:rPr lang="zh-CN" altLang="zh-CN" dirty="0"/>
              <a:t>卡中</a:t>
            </a:r>
            <a:r>
              <a:rPr lang="zh-CN" altLang="en-US" dirty="0"/>
              <a:t>，</a:t>
            </a:r>
            <a:r>
              <a:rPr lang="zh-CN" altLang="zh-CN" dirty="0"/>
              <a:t>这样下次</a:t>
            </a:r>
            <a:r>
              <a:rPr lang="zh-CN" altLang="en-US" dirty="0"/>
              <a:t>就</a:t>
            </a:r>
            <a:r>
              <a:rPr lang="zh-CN" altLang="zh-CN" dirty="0"/>
              <a:t>能直接从</a:t>
            </a:r>
            <a:r>
              <a:rPr lang="zh-CN" altLang="en-US" dirty="0"/>
              <a:t>存储</a:t>
            </a:r>
            <a:r>
              <a:rPr lang="zh-CN" altLang="zh-CN" dirty="0"/>
              <a:t>卡获取商品图片，加快浏览速度。</a:t>
            </a:r>
            <a:endParaRPr lang="en-US" altLang="zh-CN" dirty="0"/>
          </a:p>
          <a:p>
            <a:pPr lvl="0"/>
            <a:r>
              <a:rPr lang="zh-CN" altLang="zh-CN" dirty="0"/>
              <a:t>共享参数</a:t>
            </a:r>
            <a:r>
              <a:rPr lang="en-US" altLang="zh-CN" dirty="0"/>
              <a:t>SharedPreferences</a:t>
            </a:r>
            <a:r>
              <a:rPr lang="zh-CN" altLang="zh-CN" dirty="0"/>
              <a:t>：是否首次访问网络图片，这个标志位推荐放在共享参数中，因为它需要持久化存储，并且只有一个参数信息。</a:t>
            </a:r>
          </a:p>
        </p:txBody>
      </p:sp>
    </p:spTree>
    <p:extLst>
      <p:ext uri="{BB962C8B-B14F-4D97-AF65-F5344CB8AC3E}">
        <p14:creationId xmlns:p14="http://schemas.microsoft.com/office/powerpoint/2010/main" val="19171872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6.6.3  </a:t>
            </a:r>
            <a:r>
              <a:rPr lang="zh-CN" altLang="en-US" dirty="0"/>
              <a:t>关键代码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列举几个重要功能的代码片段：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关于页面跳转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zh-CN" sz="2000" dirty="0"/>
              <a:t>购物车页面</a:t>
            </a:r>
            <a:r>
              <a:rPr lang="zh-CN" altLang="en-US" sz="2000" dirty="0"/>
              <a:t>与</a:t>
            </a:r>
            <a:r>
              <a:rPr lang="zh-CN" altLang="zh-CN" sz="2000" dirty="0"/>
              <a:t>商场页面</a:t>
            </a:r>
            <a:r>
              <a:rPr lang="zh-CN" altLang="en-US" sz="2000" dirty="0"/>
              <a:t>允许互相跳转，此时</a:t>
            </a:r>
            <a:r>
              <a:rPr lang="zh-CN" altLang="zh-CN" sz="2000" dirty="0"/>
              <a:t>要指定启动标志</a:t>
            </a:r>
            <a:r>
              <a:rPr lang="en-US" altLang="zh-CN" sz="2000" dirty="0"/>
              <a:t>FLAG_ACTIVITY_CLEAR_TOP</a:t>
            </a:r>
            <a:r>
              <a:rPr lang="zh-CN" altLang="zh-CN" sz="2000" dirty="0"/>
              <a:t>，表示活动栈有且仅有该页面的唯一实例，即可避免多次返回同一页面的情况。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zh-CN" altLang="zh-CN" dirty="0"/>
              <a:t>关于商品图片的缓存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sz="2000" dirty="0"/>
              <a:t>建议</a:t>
            </a:r>
            <a:r>
              <a:rPr lang="en-US" altLang="zh-CN" sz="2000" dirty="0"/>
              <a:t>App</a:t>
            </a:r>
            <a:r>
              <a:rPr lang="zh-CN" altLang="zh-CN" sz="2000" dirty="0"/>
              <a:t>缓存常用的图片，一旦从服务器成功下载图片，便在手机存储卡上保存图片文件。下次</a:t>
            </a:r>
            <a:r>
              <a:rPr lang="zh-CN" altLang="en-US" sz="2000" dirty="0"/>
              <a:t>打开页面时</a:t>
            </a:r>
            <a:r>
              <a:rPr lang="zh-CN" altLang="zh-CN" sz="2000" dirty="0"/>
              <a:t>，先从存储卡寻找</a:t>
            </a:r>
            <a:r>
              <a:rPr lang="zh-CN" altLang="en-US" sz="2000" dirty="0"/>
              <a:t>商品</a:t>
            </a:r>
            <a:r>
              <a:rPr lang="zh-CN" altLang="zh-CN" sz="2000" dirty="0"/>
              <a:t>图片，如果找到就</a:t>
            </a:r>
            <a:r>
              <a:rPr lang="zh-CN" altLang="en-US" sz="2000" dirty="0"/>
              <a:t>显示找到的图片</a:t>
            </a:r>
            <a:r>
              <a:rPr lang="zh-CN" altLang="zh-CN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zh-CN" dirty="0"/>
              <a:t>关于各页面共同的标题栏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sz="2000" dirty="0"/>
              <a:t>App</a:t>
            </a:r>
            <a:r>
              <a:rPr lang="zh-CN" altLang="zh-CN" sz="2000" dirty="0"/>
              <a:t>界面支持局部的公共布局，</a:t>
            </a:r>
            <a:r>
              <a:rPr lang="zh-CN" altLang="en-US" sz="2000" dirty="0"/>
              <a:t>把标题栏封装到单独的</a:t>
            </a:r>
            <a:r>
              <a:rPr lang="en-US" altLang="zh-CN" sz="2000" dirty="0"/>
              <a:t>XML</a:t>
            </a:r>
            <a:r>
              <a:rPr lang="zh-CN" altLang="en-US" sz="2000" dirty="0"/>
              <a:t>文件中，然后各页面通过</a:t>
            </a:r>
            <a:r>
              <a:rPr lang="en-US" altLang="zh-CN" sz="2000" dirty="0"/>
              <a:t>include</a:t>
            </a:r>
            <a:r>
              <a:rPr lang="zh-CN" altLang="zh-CN" sz="2000" dirty="0"/>
              <a:t>标签</a:t>
            </a:r>
            <a:r>
              <a:rPr lang="zh-CN" altLang="en-US" sz="2000" dirty="0"/>
              <a:t>引用标题栏布局。</a:t>
            </a:r>
          </a:p>
        </p:txBody>
      </p:sp>
    </p:spTree>
    <p:extLst>
      <p:ext uri="{BB962C8B-B14F-4D97-AF65-F5344CB8AC3E}">
        <p14:creationId xmlns:p14="http://schemas.microsoft.com/office/powerpoint/2010/main" val="13346960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6.6  </a:t>
            </a:r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zh-CN" dirty="0"/>
              <a:t>本章主要介绍了</a:t>
            </a:r>
            <a:r>
              <a:rPr lang="en-US" altLang="zh-CN" dirty="0"/>
              <a:t>Android</a:t>
            </a:r>
            <a:r>
              <a:rPr lang="zh-CN" altLang="zh-CN" dirty="0"/>
              <a:t>常用的几种数据存储方式，包括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zh-CN" dirty="0"/>
              <a:t>键值对存取的两种使用方式（共享参数和数据仓库）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zh-CN" dirty="0"/>
              <a:t>数据库</a:t>
            </a:r>
            <a:r>
              <a:rPr lang="en-US" altLang="zh-CN" dirty="0"/>
              <a:t>SQLite</a:t>
            </a:r>
            <a:r>
              <a:rPr lang="zh-CN" altLang="zh-CN" dirty="0"/>
              <a:t>的关系型数据存取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zh-CN" dirty="0"/>
              <a:t>存储卡的文件读写操作（含文本文件读写和图片文件读写）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App</a:t>
            </a:r>
            <a:r>
              <a:rPr lang="zh-CN" altLang="zh-CN" dirty="0"/>
              <a:t>全局内存的读写，以及为实现全局内存而学习的</a:t>
            </a:r>
            <a:r>
              <a:rPr lang="en-US" altLang="zh-CN" dirty="0"/>
              <a:t>Application</a:t>
            </a:r>
            <a:r>
              <a:rPr lang="zh-CN" altLang="zh-CN" dirty="0"/>
              <a:t>组件的生命周期及其用法。</a:t>
            </a:r>
            <a:endParaRPr lang="en-US" altLang="zh-CN" dirty="0"/>
          </a:p>
          <a:p>
            <a:r>
              <a:rPr lang="zh-CN" altLang="zh-CN" dirty="0"/>
              <a:t>内容组件—</a:t>
            </a:r>
            <a:r>
              <a:rPr lang="en-US" altLang="zh-CN" dirty="0" err="1"/>
              <a:t>ContentProvider</a:t>
            </a:r>
            <a:r>
              <a:rPr lang="zh-CN" altLang="zh-CN" dirty="0"/>
              <a:t>的常见用法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zh-CN" dirty="0"/>
              <a:t>最后设计了一个实战项目“购物车”，通过该项目的编码进一步复习巩固本章几种存储方式的使用。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6487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本章的学成目标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）学会分别使用共享参数和数据仓库存取键值对数据。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）学会使用</a:t>
            </a:r>
            <a:r>
              <a:rPr lang="en-US" altLang="zh-CN" dirty="0"/>
              <a:t>SQLite</a:t>
            </a:r>
            <a:r>
              <a:rPr lang="zh-CN" altLang="zh-CN" dirty="0"/>
              <a:t>存取数据库记录。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）学会使用存储卡读写文本文件和图片文件。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）学会在</a:t>
            </a:r>
            <a:r>
              <a:rPr lang="en-US" altLang="zh-CN" dirty="0"/>
              <a:t>App</a:t>
            </a:r>
            <a:r>
              <a:rPr lang="zh-CN" altLang="zh-CN" dirty="0"/>
              <a:t>运行过程中动态申请权限。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5</a:t>
            </a:r>
            <a:r>
              <a:rPr lang="zh-CN" altLang="zh-CN" dirty="0"/>
              <a:t>）学会应用组件</a:t>
            </a:r>
            <a:r>
              <a:rPr lang="en-US" altLang="zh-CN" dirty="0"/>
              <a:t>Application</a:t>
            </a:r>
            <a:r>
              <a:rPr lang="zh-CN" altLang="zh-CN" dirty="0"/>
              <a:t>的用法。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6</a:t>
            </a:r>
            <a:r>
              <a:rPr lang="zh-CN" altLang="zh-CN" dirty="0"/>
              <a:t>）学会利用</a:t>
            </a:r>
            <a:r>
              <a:rPr lang="en-US" altLang="zh-CN" dirty="0" err="1"/>
              <a:t>ContentProvider</a:t>
            </a:r>
            <a:r>
              <a:rPr lang="zh-CN" altLang="zh-CN" dirty="0"/>
              <a:t>在应用之间共享数据。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4628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习题（动手练习）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1</a:t>
            </a:r>
            <a:r>
              <a:rPr lang="zh-CN" altLang="zh-CN" dirty="0"/>
              <a:t>．请上机实验完善找回密码项目的记住密码功能，分别采用以下两种存储方式：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）使用共享参数记住上次登录成功时输入的用户名和密码；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）使用</a:t>
            </a:r>
            <a:r>
              <a:rPr lang="en-US" altLang="zh-CN" dirty="0"/>
              <a:t>SQLite</a:t>
            </a:r>
            <a:r>
              <a:rPr lang="zh-CN" altLang="zh-CN" dirty="0"/>
              <a:t>数据库记住用户名对应的密码，也就是根据用户名自动填写密码；</a:t>
            </a:r>
          </a:p>
          <a:p>
            <a:r>
              <a:rPr lang="en-US" altLang="zh-CN" dirty="0"/>
              <a:t>2</a:t>
            </a:r>
            <a:r>
              <a:rPr lang="zh-CN" altLang="zh-CN" dirty="0"/>
              <a:t>．请上机实验本章的购物车项目，要求实现下列功能：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）往购物车添加商品；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）自动计算购物车中所有商品的总金额；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）移除购物车里的某个商品；</a:t>
            </a:r>
          </a:p>
          <a:p>
            <a:r>
              <a:rPr lang="zh-CN" altLang="zh-CN" dirty="0"/>
              <a:t>（</a:t>
            </a:r>
            <a:r>
              <a:rPr lang="en-US" altLang="zh-CN" dirty="0"/>
              <a:t>4</a:t>
            </a:r>
            <a:r>
              <a:rPr lang="zh-CN" altLang="zh-CN" dirty="0"/>
              <a:t>）清空购物</a:t>
            </a:r>
            <a:r>
              <a:rPr lang="zh-CN" altLang="zh-CN"/>
              <a:t>车；</a:t>
            </a:r>
            <a:br>
              <a:rPr lang="en-US" altLang="zh-CN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441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4190" y="295835"/>
            <a:ext cx="10786353" cy="5414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>
                <a:solidFill>
                  <a:srgbClr val="00B050"/>
                </a:solidFill>
              </a:rPr>
              <a:t> 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从</a:t>
            </a:r>
            <a:r>
              <a:rPr lang="en-US" altLang="zh-CN" sz="2000" dirty="0">
                <a:solidFill>
                  <a:srgbClr val="00B050"/>
                </a:solidFill>
              </a:rPr>
              <a:t>share.xml</a:t>
            </a:r>
            <a:r>
              <a:rPr lang="zh-CN" altLang="en-US" sz="2000" dirty="0">
                <a:solidFill>
                  <a:srgbClr val="00B050"/>
                </a:solidFill>
              </a:rPr>
              <a:t>中获取共享参数对象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SharedPreferences shared = </a:t>
            </a:r>
            <a:r>
              <a:rPr lang="en-US" altLang="zh-CN" sz="2000" dirty="0" err="1"/>
              <a:t>getSharedPreferences</a:t>
            </a:r>
            <a:r>
              <a:rPr lang="en-US" altLang="zh-CN" sz="2000" dirty="0"/>
              <a:t>("share", MODE_PRIVATE);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下面是写入共享参数的代码例子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 err="1"/>
              <a:t>SharedPreferences.Editor</a:t>
            </a:r>
            <a:r>
              <a:rPr lang="en-US" altLang="zh-CN" sz="2000" dirty="0"/>
              <a:t> editor = </a:t>
            </a:r>
            <a:r>
              <a:rPr lang="en-US" altLang="zh-CN" sz="2000" dirty="0" err="1"/>
              <a:t>shared.edit</a:t>
            </a:r>
            <a:r>
              <a:rPr lang="en-US" altLang="zh-CN" sz="2000" dirty="0"/>
              <a:t>();    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获得编辑器的对象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 err="1"/>
              <a:t>editor.putString</a:t>
            </a:r>
            <a:r>
              <a:rPr lang="en-US" altLang="zh-CN" sz="2000" dirty="0"/>
              <a:t>("name", "</a:t>
            </a:r>
            <a:r>
              <a:rPr lang="en-US" altLang="zh-CN" sz="2000" dirty="0" err="1"/>
              <a:t>Mr</a:t>
            </a:r>
            <a:r>
              <a:rPr lang="en-US" altLang="zh-CN" sz="2000" dirty="0"/>
              <a:t> Lee");           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添加一个名叫</a:t>
            </a:r>
            <a:r>
              <a:rPr lang="en-US" altLang="zh-CN" sz="2000" dirty="0">
                <a:solidFill>
                  <a:srgbClr val="00B050"/>
                </a:solidFill>
              </a:rPr>
              <a:t>name</a:t>
            </a:r>
            <a:r>
              <a:rPr lang="zh-CN" altLang="en-US" sz="2000" dirty="0">
                <a:solidFill>
                  <a:srgbClr val="00B050"/>
                </a:solidFill>
              </a:rPr>
              <a:t>的字符串参数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 err="1"/>
              <a:t>editor.putInt</a:t>
            </a:r>
            <a:r>
              <a:rPr lang="en-US" altLang="zh-CN" sz="2000" dirty="0"/>
              <a:t>("age", 30);         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添加一个名叫</a:t>
            </a:r>
            <a:r>
              <a:rPr lang="en-US" altLang="zh-CN" sz="2000" dirty="0">
                <a:solidFill>
                  <a:srgbClr val="00B050"/>
                </a:solidFill>
              </a:rPr>
              <a:t>age</a:t>
            </a:r>
            <a:r>
              <a:rPr lang="zh-CN" altLang="en-US" sz="2000" dirty="0">
                <a:solidFill>
                  <a:srgbClr val="00B050"/>
                </a:solidFill>
              </a:rPr>
              <a:t>的整型参数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 err="1"/>
              <a:t>editor.putBoolean</a:t>
            </a:r>
            <a:r>
              <a:rPr lang="en-US" altLang="zh-CN" sz="2000" dirty="0"/>
              <a:t>("married", true);           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添加一个名叫</a:t>
            </a:r>
            <a:r>
              <a:rPr lang="en-US" altLang="zh-CN" sz="2000" dirty="0">
                <a:solidFill>
                  <a:srgbClr val="00B050"/>
                </a:solidFill>
              </a:rPr>
              <a:t>married</a:t>
            </a:r>
            <a:r>
              <a:rPr lang="zh-CN" altLang="en-US" sz="2000" dirty="0">
                <a:solidFill>
                  <a:srgbClr val="00B050"/>
                </a:solidFill>
              </a:rPr>
              <a:t>的布尔型参数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 err="1"/>
              <a:t>editor.putFloat</a:t>
            </a:r>
            <a:r>
              <a:rPr lang="en-US" altLang="zh-CN" sz="2000" dirty="0"/>
              <a:t>("weight", 100f);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添加一个名叫</a:t>
            </a:r>
            <a:r>
              <a:rPr lang="en-US" altLang="zh-CN" sz="2000" dirty="0">
                <a:solidFill>
                  <a:srgbClr val="00B050"/>
                </a:solidFill>
              </a:rPr>
              <a:t>weight</a:t>
            </a:r>
            <a:r>
              <a:rPr lang="zh-CN" altLang="en-US" sz="2000" dirty="0">
                <a:solidFill>
                  <a:srgbClr val="00B050"/>
                </a:solidFill>
              </a:rPr>
              <a:t>的浮点数参数</a:t>
            </a:r>
          </a:p>
          <a:p>
            <a:pPr marL="0" indent="0">
              <a:buNone/>
            </a:pPr>
            <a:r>
              <a:rPr lang="zh-CN" altLang="en-US" sz="2000" dirty="0"/>
              <a:t>    </a:t>
            </a:r>
            <a:r>
              <a:rPr lang="en-US" altLang="zh-CN" sz="2000" dirty="0" err="1"/>
              <a:t>editor.commit</a:t>
            </a:r>
            <a:r>
              <a:rPr lang="en-US" altLang="zh-CN" sz="2000" dirty="0"/>
              <a:t>();                                           </a:t>
            </a:r>
            <a:r>
              <a:rPr lang="en-US" altLang="zh-CN" sz="2000" dirty="0">
                <a:solidFill>
                  <a:srgbClr val="00B050"/>
                </a:solidFill>
              </a:rPr>
              <a:t>// </a:t>
            </a:r>
            <a:r>
              <a:rPr lang="zh-CN" altLang="en-US" sz="2000" dirty="0">
                <a:solidFill>
                  <a:srgbClr val="00B050"/>
                </a:solidFill>
              </a:rPr>
              <a:t>提交编辑器中的修改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17231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671EF-CCD1-FB1B-C2F8-94A638628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137" y="492836"/>
            <a:ext cx="10364452" cy="417438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00B050"/>
                </a:solidFill>
              </a:rPr>
              <a:t>     </a:t>
            </a:r>
            <a:r>
              <a:rPr lang="en-US" altLang="zh-CN" sz="2800" dirty="0">
                <a:solidFill>
                  <a:srgbClr val="00B050"/>
                </a:solidFill>
              </a:rPr>
              <a:t>// </a:t>
            </a:r>
            <a:r>
              <a:rPr lang="zh-CN" altLang="en-US" sz="2800" dirty="0">
                <a:solidFill>
                  <a:srgbClr val="00B050"/>
                </a:solidFill>
              </a:rPr>
              <a:t>下面是读取共享参数的代码例子</a:t>
            </a:r>
          </a:p>
          <a:p>
            <a:pPr marL="0" indent="0">
              <a:buNone/>
            </a:pPr>
            <a:r>
              <a:rPr lang="zh-CN" altLang="en-US" sz="2800" dirty="0"/>
              <a:t>    </a:t>
            </a:r>
            <a:r>
              <a:rPr lang="en-US" altLang="zh-CN" sz="2800" dirty="0"/>
              <a:t>String name = </a:t>
            </a:r>
            <a:r>
              <a:rPr lang="en-US" altLang="zh-CN" sz="2800" dirty="0" err="1"/>
              <a:t>shared.getString</a:t>
            </a:r>
            <a:r>
              <a:rPr lang="en-US" altLang="zh-CN" sz="2800" dirty="0"/>
              <a:t>("name", ""); </a:t>
            </a:r>
          </a:p>
          <a:p>
            <a:pPr marL="0" indent="0">
              <a:buNone/>
            </a:pPr>
            <a:r>
              <a:rPr lang="en-US" altLang="zh-CN" sz="2800" dirty="0"/>
              <a:t>                              </a:t>
            </a:r>
            <a:r>
              <a:rPr lang="en-US" altLang="zh-CN" sz="2800" dirty="0">
                <a:solidFill>
                  <a:srgbClr val="00B050"/>
                </a:solidFill>
              </a:rPr>
              <a:t>// </a:t>
            </a:r>
            <a:r>
              <a:rPr lang="zh-CN" altLang="en-US" sz="2800" dirty="0">
                <a:solidFill>
                  <a:srgbClr val="00B050"/>
                </a:solidFill>
              </a:rPr>
              <a:t>从共享参数中获得名叫</a:t>
            </a:r>
            <a:r>
              <a:rPr lang="en-US" altLang="zh-CN" sz="2800" dirty="0">
                <a:solidFill>
                  <a:srgbClr val="00B050"/>
                </a:solidFill>
              </a:rPr>
              <a:t>name</a:t>
            </a:r>
            <a:r>
              <a:rPr lang="zh-CN" altLang="en-US" sz="2800" dirty="0">
                <a:solidFill>
                  <a:srgbClr val="00B050"/>
                </a:solidFill>
              </a:rPr>
              <a:t>的字符串</a:t>
            </a:r>
          </a:p>
          <a:p>
            <a:pPr marL="0" indent="0">
              <a:buNone/>
            </a:pPr>
            <a:r>
              <a:rPr lang="zh-CN" altLang="en-US" sz="2800" dirty="0"/>
              <a:t>    </a:t>
            </a:r>
            <a:r>
              <a:rPr lang="en-US" altLang="zh-CN" sz="2800" dirty="0"/>
              <a:t>int age = </a:t>
            </a:r>
            <a:r>
              <a:rPr lang="en-US" altLang="zh-CN" sz="2800" dirty="0" err="1"/>
              <a:t>shared.getInt</a:t>
            </a:r>
            <a:r>
              <a:rPr lang="en-US" altLang="zh-CN" sz="2800" dirty="0"/>
              <a:t>("age", 0); </a:t>
            </a:r>
          </a:p>
          <a:p>
            <a:pPr marL="0" indent="0">
              <a:buNone/>
            </a:pPr>
            <a:r>
              <a:rPr lang="en-US" altLang="zh-CN" sz="2800" dirty="0"/>
              <a:t>                               </a:t>
            </a:r>
            <a:r>
              <a:rPr lang="en-US" altLang="zh-CN" sz="2800" dirty="0">
                <a:solidFill>
                  <a:srgbClr val="00B050"/>
                </a:solidFill>
              </a:rPr>
              <a:t>// </a:t>
            </a:r>
            <a:r>
              <a:rPr lang="zh-CN" altLang="en-US" sz="2800" dirty="0">
                <a:solidFill>
                  <a:srgbClr val="00B050"/>
                </a:solidFill>
              </a:rPr>
              <a:t>从共享参数中获得名叫</a:t>
            </a:r>
            <a:r>
              <a:rPr lang="en-US" altLang="zh-CN" sz="2800" dirty="0">
                <a:solidFill>
                  <a:srgbClr val="00B050"/>
                </a:solidFill>
              </a:rPr>
              <a:t>age</a:t>
            </a:r>
            <a:r>
              <a:rPr lang="zh-CN" altLang="en-US" sz="2800" dirty="0">
                <a:solidFill>
                  <a:srgbClr val="00B050"/>
                </a:solidFill>
              </a:rPr>
              <a:t>的整型数</a:t>
            </a:r>
          </a:p>
          <a:p>
            <a:pPr marL="0" indent="0">
              <a:buNone/>
            </a:pPr>
            <a:r>
              <a:rPr lang="zh-CN" altLang="en-US" sz="2800" dirty="0"/>
              <a:t>    </a:t>
            </a:r>
            <a:r>
              <a:rPr lang="en-US" altLang="zh-CN" sz="2800" dirty="0" err="1"/>
              <a:t>boolean</a:t>
            </a:r>
            <a:r>
              <a:rPr lang="en-US" altLang="zh-CN" sz="2800" dirty="0"/>
              <a:t> married = </a:t>
            </a:r>
            <a:r>
              <a:rPr lang="en-US" altLang="zh-CN" sz="2800" dirty="0" err="1"/>
              <a:t>shared.getBoolean</a:t>
            </a:r>
            <a:r>
              <a:rPr lang="en-US" altLang="zh-CN" sz="2800" dirty="0"/>
              <a:t>("married", false);  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B050"/>
                </a:solidFill>
              </a:rPr>
              <a:t>                                // </a:t>
            </a:r>
            <a:r>
              <a:rPr lang="zh-CN" altLang="en-US" sz="2800" dirty="0">
                <a:solidFill>
                  <a:srgbClr val="00B050"/>
                </a:solidFill>
              </a:rPr>
              <a:t>从共享参数中获得名叫</a:t>
            </a:r>
            <a:r>
              <a:rPr lang="en-US" altLang="zh-CN" sz="2800" dirty="0">
                <a:solidFill>
                  <a:srgbClr val="00B050"/>
                </a:solidFill>
              </a:rPr>
              <a:t>married</a:t>
            </a:r>
            <a:r>
              <a:rPr lang="zh-CN" altLang="en-US" sz="2800" dirty="0">
                <a:solidFill>
                  <a:srgbClr val="00B050"/>
                </a:solidFill>
              </a:rPr>
              <a:t>的布尔数</a:t>
            </a:r>
          </a:p>
          <a:p>
            <a:pPr marL="0" indent="0">
              <a:buNone/>
            </a:pPr>
            <a:r>
              <a:rPr lang="zh-CN" altLang="en-US" sz="2800" dirty="0"/>
              <a:t>    </a:t>
            </a:r>
            <a:r>
              <a:rPr lang="en-US" altLang="zh-CN" sz="2800" dirty="0"/>
              <a:t>float weight = </a:t>
            </a:r>
            <a:r>
              <a:rPr lang="en-US" altLang="zh-CN" sz="2800" dirty="0" err="1"/>
              <a:t>shared.getFloat</a:t>
            </a:r>
            <a:r>
              <a:rPr lang="en-US" altLang="zh-CN" sz="2800" dirty="0"/>
              <a:t>("weight", 0);  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B050"/>
                </a:solidFill>
              </a:rPr>
              <a:t>                              </a:t>
            </a:r>
            <a:r>
              <a:rPr lang="en-US" altLang="zh-CN" sz="2800" dirty="0">
                <a:solidFill>
                  <a:srgbClr val="00B050"/>
                </a:solidFill>
              </a:rPr>
              <a:t>// </a:t>
            </a:r>
            <a:r>
              <a:rPr lang="zh-CN" altLang="en-US" sz="2800" dirty="0">
                <a:solidFill>
                  <a:srgbClr val="00B050"/>
                </a:solidFill>
              </a:rPr>
              <a:t>从共享参数中获得名叫</a:t>
            </a:r>
            <a:r>
              <a:rPr lang="en-US" altLang="zh-CN" sz="2800" dirty="0">
                <a:solidFill>
                  <a:srgbClr val="00B050"/>
                </a:solidFill>
              </a:rPr>
              <a:t>weight</a:t>
            </a:r>
            <a:r>
              <a:rPr lang="zh-CN" altLang="en-US" sz="2800" dirty="0">
                <a:solidFill>
                  <a:srgbClr val="00B050"/>
                </a:solidFill>
              </a:rPr>
              <a:t>的浮点数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393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6.1.2  </a:t>
            </a:r>
            <a:r>
              <a:rPr lang="zh-CN" altLang="en-US" dirty="0"/>
              <a:t>实现记住密码功能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上一章的实战项目在登录页面下方有一个“记住密码”复选框，现在利用共享参数对该项目进行改造，使之实现记住密码的功能。</a:t>
            </a:r>
          </a:p>
          <a:p>
            <a:pPr marL="457200" lvl="1" indent="0">
              <a:buNone/>
            </a:pPr>
            <a:r>
              <a:rPr lang="zh-CN" altLang="en-US" dirty="0"/>
              <a:t>改造的内容主要有</a:t>
            </a:r>
            <a:r>
              <a:rPr lang="en-US" altLang="zh-CN" dirty="0"/>
              <a:t>3</a:t>
            </a:r>
            <a:r>
              <a:rPr lang="zh-CN" altLang="en-US" dirty="0"/>
              <a:t>处：</a:t>
            </a:r>
          </a:p>
          <a:p>
            <a:pPr marL="457200" lvl="1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）声明一个共享参数对象，并在</a:t>
            </a:r>
            <a:r>
              <a:rPr lang="en-US" altLang="zh-CN" dirty="0" err="1"/>
              <a:t>onCreate</a:t>
            </a:r>
            <a:r>
              <a:rPr lang="zh-CN" altLang="en-US" dirty="0"/>
              <a:t>函数中调用</a:t>
            </a:r>
            <a:r>
              <a:rPr lang="en-US" altLang="zh-CN" dirty="0" err="1"/>
              <a:t>getSharedPreferences</a:t>
            </a:r>
            <a:r>
              <a:rPr lang="zh-CN" altLang="en-US" dirty="0"/>
              <a:t>方法获取共享参数的实例。</a:t>
            </a:r>
          </a:p>
          <a:p>
            <a:pPr marL="457200" lvl="1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）登录成功时，如果用户勾选了“记住密码”，就使用共享参数保存手机号码与密码。</a:t>
            </a:r>
          </a:p>
          <a:p>
            <a:pPr marL="457200" lvl="1" indent="0">
              <a:buNone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）再次打开登录页面时，</a:t>
            </a:r>
            <a:r>
              <a:rPr lang="en-US" altLang="zh-CN" dirty="0"/>
              <a:t>App</a:t>
            </a:r>
            <a:r>
              <a:rPr lang="zh-CN" altLang="en-US" dirty="0"/>
              <a:t>从共享参数中读取手机号码与密码，并展示在界面上。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19847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水滴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离子会议室</Template>
  <TotalTime>388</TotalTime>
  <Words>6365</Words>
  <Application>Microsoft Office PowerPoint</Application>
  <PresentationFormat>宽屏</PresentationFormat>
  <Paragraphs>448</Paragraphs>
  <Slides>64</Slides>
  <Notes>9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64</vt:i4>
      </vt:variant>
    </vt:vector>
  </HeadingPairs>
  <TitlesOfParts>
    <vt:vector size="75" baseType="lpstr">
      <vt:lpstr>Arial Unicode MS</vt:lpstr>
      <vt:lpstr>PingFang SC</vt:lpstr>
      <vt:lpstr>等线</vt:lpstr>
      <vt:lpstr>Arial</vt:lpstr>
      <vt:lpstr>Calibri</vt:lpstr>
      <vt:lpstr>Calibri Light</vt:lpstr>
      <vt:lpstr>Cambria</vt:lpstr>
      <vt:lpstr>Tw Cen MT</vt:lpstr>
      <vt:lpstr>Wingdings 2</vt:lpstr>
      <vt:lpstr>HDOfficeLightV0</vt:lpstr>
      <vt:lpstr>水滴</vt:lpstr>
      <vt:lpstr>第6章  数据存储</vt:lpstr>
      <vt:lpstr>本章简介</vt:lpstr>
      <vt:lpstr>本章目录</vt:lpstr>
      <vt:lpstr>6.1  键值对</vt:lpstr>
      <vt:lpstr>6.1.1  共享参数的用法</vt:lpstr>
      <vt:lpstr>共享参数的使用场景</vt:lpstr>
      <vt:lpstr>PowerPoint 演示文稿</vt:lpstr>
      <vt:lpstr>PowerPoint 演示文稿</vt:lpstr>
      <vt:lpstr>6.1.2  实现记住密码功能</vt:lpstr>
      <vt:lpstr>PowerPoint 演示文稿</vt:lpstr>
      <vt:lpstr>PowerPoint 演示文稿</vt:lpstr>
      <vt:lpstr>实现“记住密码”的演示效果</vt:lpstr>
      <vt:lpstr>6.1.3  更安全的数据仓库</vt:lpstr>
      <vt:lpstr>PowerPoint 演示文稿</vt:lpstr>
      <vt:lpstr>6.2  数据库</vt:lpstr>
      <vt:lpstr>6.2.1  SQL的基本语法</vt:lpstr>
      <vt:lpstr>SQLite的数据定义语言</vt:lpstr>
      <vt:lpstr>SQLite的数据操纵语言</vt:lpstr>
      <vt:lpstr>6.2.2  数据库管理器SQLiteDatabase</vt:lpstr>
      <vt:lpstr>数据库管理器SQLiteDatabase</vt:lpstr>
      <vt:lpstr>6.2.3  数据库帮助器SQLiteOpenHelper</vt:lpstr>
      <vt:lpstr>游标Cursor</vt:lpstr>
      <vt:lpstr>游标Cursor</vt:lpstr>
      <vt:lpstr>游标Cursor</vt:lpstr>
      <vt:lpstr>SQLite操作案例</vt:lpstr>
      <vt:lpstr>6.2.4  案例：优化记住密码功能</vt:lpstr>
      <vt:lpstr>利用SQLite记住密码的步骤</vt:lpstr>
      <vt:lpstr>优化“记住密码”的演示效果</vt:lpstr>
      <vt:lpstr>6.3  存储卡</vt:lpstr>
      <vt:lpstr>6.3.1  私有存储空间与公共存储空间</vt:lpstr>
      <vt:lpstr>获取公共空间和私有空间的存储路径</vt:lpstr>
      <vt:lpstr>6.3.2  在存储卡上读写文本文件</vt:lpstr>
      <vt:lpstr>读写文本文件的演示效果</vt:lpstr>
      <vt:lpstr>在存储卡上读写图片文件</vt:lpstr>
      <vt:lpstr>读写图片文件的演示效果</vt:lpstr>
      <vt:lpstr>6.3.3  运行时动态申请权限</vt:lpstr>
      <vt:lpstr>动态申请权限的步骤</vt:lpstr>
      <vt:lpstr>6.4  应用组件Application</vt:lpstr>
      <vt:lpstr>6.4.1  Application的生命周期</vt:lpstr>
      <vt:lpstr>6.4.2  利用Application操作全局变量</vt:lpstr>
      <vt:lpstr>全局变量的实现</vt:lpstr>
      <vt:lpstr>6.4.3  避免方法数过多的问题</vt:lpstr>
      <vt:lpstr>6.4.4  利用Room简化数据库操作</vt:lpstr>
      <vt:lpstr>Room框架的导入</vt:lpstr>
      <vt:lpstr>Room框架的编码步骤</vt:lpstr>
      <vt:lpstr>6.5  在应用之间共享数据</vt:lpstr>
      <vt:lpstr>6.5.1  通过ContentProvider封装数据</vt:lpstr>
      <vt:lpstr>注册内容提供器组件</vt:lpstr>
      <vt:lpstr>6.5.2  通过ContentResolver访问数据</vt:lpstr>
      <vt:lpstr>利用内容解析器查询数据</vt:lpstr>
      <vt:lpstr>6.5.3  利用ContentResolver读写联系人</vt:lpstr>
      <vt:lpstr>读写手机上的联系人信息</vt:lpstr>
      <vt:lpstr>6.5.4  利用ContentObserver监听短信</vt:lpstr>
      <vt:lpstr>案例：ContentObserver的应用例子</vt:lpstr>
      <vt:lpstr>流量校准的演示效果</vt:lpstr>
      <vt:lpstr>6.6  实战项目：购物车</vt:lpstr>
      <vt:lpstr>6.6.1  需求描述</vt:lpstr>
      <vt:lpstr>购物车的功能要求</vt:lpstr>
      <vt:lpstr>6.6.2  界面设计</vt:lpstr>
      <vt:lpstr>购物车用到的存储技术</vt:lpstr>
      <vt:lpstr>6.6.3  关键代码</vt:lpstr>
      <vt:lpstr>6.6  小结</vt:lpstr>
      <vt:lpstr>本章的学成目标</vt:lpstr>
      <vt:lpstr>习题（动手练习）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cl wang</cp:lastModifiedBy>
  <cp:revision>111</cp:revision>
  <dcterms:created xsi:type="dcterms:W3CDTF">2020-09-05T11:15:17Z</dcterms:created>
  <dcterms:modified xsi:type="dcterms:W3CDTF">2023-10-27T04:49:56Z</dcterms:modified>
</cp:coreProperties>
</file>