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2" r:id="rId2"/>
    <p:sldId id="340" r:id="rId3"/>
    <p:sldId id="341" r:id="rId4"/>
    <p:sldId id="342" r:id="rId5"/>
    <p:sldId id="343" r:id="rId6"/>
    <p:sldId id="344" r:id="rId7"/>
    <p:sldId id="338" r:id="rId8"/>
    <p:sldId id="339" r:id="rId9"/>
    <p:sldId id="302" r:id="rId10"/>
    <p:sldId id="303" r:id="rId11"/>
    <p:sldId id="336" r:id="rId12"/>
    <p:sldId id="337" r:id="rId13"/>
    <p:sldId id="335" r:id="rId14"/>
    <p:sldId id="333" r:id="rId15"/>
    <p:sldId id="33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2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  <a:srgbClr val="339966"/>
    <a:srgbClr val="00CC99"/>
    <a:srgbClr val="3366FF"/>
    <a:srgbClr val="CC6600"/>
    <a:srgbClr val="FF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43" autoAdjust="0"/>
  </p:normalViewPr>
  <p:slideViewPr>
    <p:cSldViewPr>
      <p:cViewPr varScale="1">
        <p:scale>
          <a:sx n="88" d="100"/>
          <a:sy n="88" d="100"/>
        </p:scale>
        <p:origin x="10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4" Type="http://schemas.openxmlformats.org/officeDocument/2006/relationships/image" Target="../media/image3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Relationship Id="rId5" Type="http://schemas.openxmlformats.org/officeDocument/2006/relationships/image" Target="../media/image10.wmf"/><Relationship Id="rId4" Type="http://schemas.openxmlformats.org/officeDocument/2006/relationships/image" Target="../media/image9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8.png"/><Relationship Id="rId7" Type="http://schemas.openxmlformats.org/officeDocument/2006/relationships/image" Target="../media/image13.wmf"/><Relationship Id="rId2" Type="http://schemas.openxmlformats.org/officeDocument/2006/relationships/image" Target="../media/image7.png"/><Relationship Id="rId1" Type="http://schemas.openxmlformats.org/officeDocument/2006/relationships/image" Target="../media/image5.png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9.png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16.w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423B0D-FA85-49DD-A89D-2F6C87B802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1512CE-968F-4DE7-B3C6-D04C5A3993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51AD27-B392-4665-B8CF-19974C42B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A8E1C-CDE5-4A0D-8A51-6CED445D19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47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02FB08-BBCD-48CA-81CA-BD6655788E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923111-47EE-4AD7-924C-D3B78465E4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730903-BD49-4501-BF21-48AC985B66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4891E-063E-4630-A6C8-7253BFE26A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17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64F670-98BB-4BFE-81F4-9D7BFAAD6A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557446-7593-4F58-94A8-2AD225541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35AA15-2E44-4FF2-8D41-FFDB6E7455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1A591-6BA5-4D09-BDE8-A00A6833CF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77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5FBB4C-231B-4B38-8E7B-86B82F4D86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D19F58-05E9-4FA5-ACF6-918C38E32E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0FD002-F5DA-4F4C-9CAE-8BCC02332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E35147-B141-4374-A970-716B613007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53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D1CCAA-D543-4668-9F89-59988661DC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E64380-850E-471D-A3D0-E5C856988A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EB20CF-D5A8-4290-B93E-E0ED96FAE1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9E76-8E31-42FB-9962-72C8A67EA5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33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0EEE8-501F-4EF4-823D-4D396303A4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221C7-76D7-4E68-B4B9-88F92AC700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9C604-75BD-4729-A1E3-B2CFF91EC2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FD8CB1-55B3-46A7-A00A-855A2AE7C9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32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FE0A396-FFDD-438D-9E59-1FF1F9939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C2481A-1414-4ED4-AF42-B435DA1CDF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47C9E6-3BF8-4E30-A5EC-0B02482F92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26AF8-A9C2-4CDC-941C-64A9154FE4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21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809F311-F86A-49DB-83A9-754B043947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3A9BDCC-64C7-49C6-A8BA-8E3229258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FBE924-ADDF-42AB-BE6B-6315D343E5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9AE7B-CC2B-474E-B8C1-2F0EC11FE1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09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12DCE2-4F58-4170-AEF1-ED861A386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3319586-F017-4E7B-9F64-D46F4D0BDE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18178B-8BBF-43F3-97E1-20077F07A8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5FA2C-BB9A-4798-8012-09A9CF7E18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4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2172AE-FBF7-45DA-AE40-60F990319C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1F33F-053F-4B60-8645-E4D5164E90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AF07C-5604-4DDE-9ECF-DBC3D2FA5D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75889-BF22-44F9-90F2-E95037D435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99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F1CE8-0EFD-4112-AF76-41BD32EB18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114A0-797F-4F18-997F-B68B68CA44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C6F3A2-D16E-41DE-98B1-B23FBA5FFA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67C09-EAFE-4AE6-8B54-088C004E22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50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3399"/>
            </a:gs>
            <a:gs pos="100000">
              <a:srgbClr val="00184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999949F-15E9-42E0-9DF4-02A4D7F7C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9CF676-5AD3-4134-A0BF-EFAB22918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3844" name="Rectangle 4">
            <a:extLst>
              <a:ext uri="{FF2B5EF4-FFF2-40B4-BE49-F238E27FC236}">
                <a16:creationId xmlns:a16="http://schemas.microsoft.com/office/drawing/2014/main" id="{1230FA68-62FD-472E-A014-DB35BCB45C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>
            <a:extLst>
              <a:ext uri="{FF2B5EF4-FFF2-40B4-BE49-F238E27FC236}">
                <a16:creationId xmlns:a16="http://schemas.microsoft.com/office/drawing/2014/main" id="{3891EB7D-6ACC-4F02-880E-F8B253A6E0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6" name="Rectangle 6">
            <a:extLst>
              <a:ext uri="{FF2B5EF4-FFF2-40B4-BE49-F238E27FC236}">
                <a16:creationId xmlns:a16="http://schemas.microsoft.com/office/drawing/2014/main" id="{07CA6F64-C452-4D4D-B5D6-9153916D44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FD46595B-BA0A-441E-99C9-3BF38C0F667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emf"/><Relationship Id="rId11" Type="http://schemas.openxmlformats.org/officeDocument/2006/relationships/image" Target="../media/image37.emf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4.emf"/><Relationship Id="rId9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3.emf"/><Relationship Id="rId3" Type="http://schemas.openxmlformats.org/officeDocument/2006/relationships/image" Target="../media/image38.jpeg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4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7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7.emf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3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9.png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8.png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3CA070F1-AB11-4BDF-803B-62C8BC785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4813"/>
            <a:ext cx="7993062" cy="15557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4800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kumimoji="1" lang="en-US" altLang="zh-CN" sz="4800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kumimoji="1" lang="zh-CN" altLang="en-US" sz="4800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 运用独立电流、电压		 变量的分析方法</a:t>
            </a:r>
          </a:p>
        </p:txBody>
      </p:sp>
      <p:grpSp>
        <p:nvGrpSpPr>
          <p:cNvPr id="48146" name="Group 18">
            <a:extLst>
              <a:ext uri="{FF2B5EF4-FFF2-40B4-BE49-F238E27FC236}">
                <a16:creationId xmlns:a16="http://schemas.microsoft.com/office/drawing/2014/main" id="{4BF6BCEB-E1BF-48FD-A258-7CEA97F4E7A1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3500438"/>
            <a:ext cx="6192838" cy="620712"/>
            <a:chOff x="975" y="2631"/>
            <a:chExt cx="3901" cy="391"/>
          </a:xfrm>
        </p:grpSpPr>
        <p:pic>
          <p:nvPicPr>
            <p:cNvPr id="2064" name="Picture 19" descr="GEL Rounded Rectangle aquamarine">
              <a:hlinkClick r:id="rId2" action="ppaction://hlinksldjump"/>
              <a:extLst>
                <a:ext uri="{FF2B5EF4-FFF2-40B4-BE49-F238E27FC236}">
                  <a16:creationId xmlns:a16="http://schemas.microsoft.com/office/drawing/2014/main" id="{7729DADE-4609-4E5D-9085-B6EFB70E9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2631"/>
              <a:ext cx="767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Text Box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750576C8-41E7-4C04-BDA0-8F797E77D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" y="2661"/>
              <a:ext cx="3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2.1</a:t>
              </a:r>
            </a:p>
          </p:txBody>
        </p:sp>
        <p:pic>
          <p:nvPicPr>
            <p:cNvPr id="2066" name="Picture 21" descr="GEL Rounded Rectangle aquamarine">
              <a:hlinkClick r:id="rId2" action="ppaction://hlinksldjump"/>
              <a:extLst>
                <a:ext uri="{FF2B5EF4-FFF2-40B4-BE49-F238E27FC236}">
                  <a16:creationId xmlns:a16="http://schemas.microsoft.com/office/drawing/2014/main" id="{34801E57-BE99-403D-AD02-A814EDAA7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" y="2631"/>
              <a:ext cx="3189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Text Box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3380FB6B-CC66-4459-8E2B-792E8111A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" y="2660"/>
              <a:ext cx="27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网孔电流法</a:t>
              </a:r>
            </a:p>
          </p:txBody>
        </p:sp>
      </p:grpSp>
      <p:grpSp>
        <p:nvGrpSpPr>
          <p:cNvPr id="48156" name="Group 28">
            <a:extLst>
              <a:ext uri="{FF2B5EF4-FFF2-40B4-BE49-F238E27FC236}">
                <a16:creationId xmlns:a16="http://schemas.microsoft.com/office/drawing/2014/main" id="{C0619CFA-E332-475B-9620-AF830B084E1E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4624388"/>
            <a:ext cx="6192838" cy="620712"/>
            <a:chOff x="975" y="3447"/>
            <a:chExt cx="3901" cy="391"/>
          </a:xfrm>
        </p:grpSpPr>
        <p:pic>
          <p:nvPicPr>
            <p:cNvPr id="2060" name="Picture 29" descr="GEL Rounded Rectangle aquamarine">
              <a:hlinkClick r:id="" action="ppaction://noaction"/>
              <a:extLst>
                <a:ext uri="{FF2B5EF4-FFF2-40B4-BE49-F238E27FC236}">
                  <a16:creationId xmlns:a16="http://schemas.microsoft.com/office/drawing/2014/main" id="{F966B483-60BA-49E3-AF54-5CD85EDB81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3447"/>
              <a:ext cx="767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1" name="Text Box 30">
              <a:hlinkClick r:id="" action="ppaction://noaction"/>
              <a:extLst>
                <a:ext uri="{FF2B5EF4-FFF2-40B4-BE49-F238E27FC236}">
                  <a16:creationId xmlns:a16="http://schemas.microsoft.com/office/drawing/2014/main" id="{FBE0CD8C-31EB-43F0-B8C7-DB6392227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" y="3477"/>
              <a:ext cx="3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2.2</a:t>
              </a:r>
            </a:p>
          </p:txBody>
        </p:sp>
        <p:pic>
          <p:nvPicPr>
            <p:cNvPr id="2062" name="Picture 31" descr="GEL Rounded Rectangle aquamarine">
              <a:hlinkClick r:id="" action="ppaction://noaction"/>
              <a:extLst>
                <a:ext uri="{FF2B5EF4-FFF2-40B4-BE49-F238E27FC236}">
                  <a16:creationId xmlns:a16="http://schemas.microsoft.com/office/drawing/2014/main" id="{E87C9B9C-6E98-40D3-B9D3-5EA1F5894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" y="3447"/>
              <a:ext cx="3189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Text Box 32">
              <a:hlinkClick r:id="" action="ppaction://noaction"/>
              <a:extLst>
                <a:ext uri="{FF2B5EF4-FFF2-40B4-BE49-F238E27FC236}">
                  <a16:creationId xmlns:a16="http://schemas.microsoft.com/office/drawing/2014/main" id="{C07F9D21-B148-48EC-94D3-4713A6B14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" y="3476"/>
              <a:ext cx="27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节点电压法</a:t>
              </a:r>
            </a:p>
          </p:txBody>
        </p:sp>
      </p:grpSp>
      <p:grpSp>
        <p:nvGrpSpPr>
          <p:cNvPr id="48161" name="Group 33">
            <a:extLst>
              <a:ext uri="{FF2B5EF4-FFF2-40B4-BE49-F238E27FC236}">
                <a16:creationId xmlns:a16="http://schemas.microsoft.com/office/drawing/2014/main" id="{5A35769A-323B-4444-A1DB-19EEFBDD5750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6021388"/>
            <a:ext cx="1368425" cy="647700"/>
            <a:chOff x="2971" y="3113"/>
            <a:chExt cx="1043" cy="499"/>
          </a:xfrm>
        </p:grpSpPr>
        <p:sp>
          <p:nvSpPr>
            <p:cNvPr id="2058" name="Oval 34">
              <a:extLst>
                <a:ext uri="{FF2B5EF4-FFF2-40B4-BE49-F238E27FC236}">
                  <a16:creationId xmlns:a16="http://schemas.microsoft.com/office/drawing/2014/main" id="{781317F8-6FCF-44D3-898B-862C970A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113"/>
              <a:ext cx="1043" cy="499"/>
            </a:xfrm>
            <a:prstGeom prst="ellipse">
              <a:avLst/>
            </a:prstGeom>
            <a:gradFill rotWithShape="0">
              <a:gsLst>
                <a:gs pos="0">
                  <a:srgbClr val="3366FF"/>
                </a:gs>
                <a:gs pos="50000">
                  <a:srgbClr val="7799FF"/>
                </a:gs>
                <a:gs pos="100000">
                  <a:srgbClr val="3366FF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059" name="Oval 35">
              <a:hlinkClick r:id="" action="ppaction://hlinkshowjump?jump=endshow" highlightClick="1"/>
              <a:extLst>
                <a:ext uri="{FF2B5EF4-FFF2-40B4-BE49-F238E27FC236}">
                  <a16:creationId xmlns:a16="http://schemas.microsoft.com/office/drawing/2014/main" id="{7E0F05A6-0425-44DC-95C0-772AA286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158"/>
              <a:ext cx="953" cy="408"/>
            </a:xfrm>
            <a:prstGeom prst="ellipse">
              <a:avLst/>
            </a:prstGeom>
            <a:gradFill rotWithShape="0">
              <a:gsLst>
                <a:gs pos="0">
                  <a:srgbClr val="0033CC"/>
                </a:gs>
                <a:gs pos="50000">
                  <a:srgbClr val="87DAED"/>
                </a:gs>
                <a:gs pos="100000">
                  <a:srgbClr val="0033CC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CC0000"/>
                  </a:solidFill>
                  <a:ea typeface="隶书" panose="02010509060101010101" pitchFamily="49" charset="-122"/>
                </a:rPr>
                <a:t>首 页</a:t>
              </a:r>
            </a:p>
          </p:txBody>
        </p:sp>
      </p:grpSp>
      <p:grpSp>
        <p:nvGrpSpPr>
          <p:cNvPr id="48164" name="Group 36">
            <a:extLst>
              <a:ext uri="{FF2B5EF4-FFF2-40B4-BE49-F238E27FC236}">
                <a16:creationId xmlns:a16="http://schemas.microsoft.com/office/drawing/2014/main" id="{70A858EE-29D1-44F1-B842-C4C35B35AD1D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1973263"/>
            <a:ext cx="3024187" cy="1079500"/>
            <a:chOff x="1928" y="890"/>
            <a:chExt cx="1905" cy="680"/>
          </a:xfrm>
        </p:grpSpPr>
        <p:pic>
          <p:nvPicPr>
            <p:cNvPr id="2055" name="Picture 37" descr="GEL Oval MS-blue">
              <a:extLst>
                <a:ext uri="{FF2B5EF4-FFF2-40B4-BE49-F238E27FC236}">
                  <a16:creationId xmlns:a16="http://schemas.microsoft.com/office/drawing/2014/main" id="{83EC134D-4F52-422A-B09A-9A28D9CF56B2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" y="890"/>
              <a:ext cx="1905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38" descr="GEL Oval MS-yellow">
              <a:hlinkClick r:id="rId6" action="ppaction://hlinksldjump"/>
              <a:extLst>
                <a:ext uri="{FF2B5EF4-FFF2-40B4-BE49-F238E27FC236}">
                  <a16:creationId xmlns:a16="http://schemas.microsoft.com/office/drawing/2014/main" id="{382F2F7E-E6B6-47D4-ABAC-65882CC3A3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981"/>
              <a:ext cx="1715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7" name="Text Box 39" descr="斜纹布">
              <a:hlinkClick r:id="rId6" action="ppaction://hlinksldjump"/>
              <a:extLst>
                <a:ext uri="{FF2B5EF4-FFF2-40B4-BE49-F238E27FC236}">
                  <a16:creationId xmlns:a16="http://schemas.microsoft.com/office/drawing/2014/main" id="{B9C1AE8A-5DDF-42D5-A8D2-53A2FCA09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1062"/>
              <a:ext cx="1238" cy="3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本章重点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 descr="绿色大理石">
            <a:extLst>
              <a:ext uri="{FF2B5EF4-FFF2-40B4-BE49-F238E27FC236}">
                <a16:creationId xmlns:a16="http://schemas.microsoft.com/office/drawing/2014/main" id="{54B466EF-47FA-4C46-8EE0-EC55D463C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1557338"/>
            <a:ext cx="540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网孔电流法的一般步骤：</a:t>
            </a:r>
            <a:endParaRPr kumimoji="1"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CED0A19B-1DB3-4997-961F-BCFAABC12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062163"/>
            <a:ext cx="8208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circleNumDbPlain"/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选网孔为独立回路，并确定其绕行方向；</a:t>
            </a:r>
            <a:endParaRPr kumimoji="1" lang="zh-CN" altLang="en-US" sz="28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2CF689E2-9511-4D0C-886D-ED1AABE37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565400"/>
            <a:ext cx="76327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以网孔电流为未知量，列写其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KVL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方程；</a:t>
            </a:r>
            <a:endParaRPr kumimoji="1" lang="zh-CN" altLang="en-US" sz="28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4E190E98-94E3-4C03-BF9F-DE6A6A41A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86125"/>
            <a:ext cx="6983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circleNumDbPlain" startAt="3"/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求解上述方程，得到 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l</a:t>
            </a:r>
            <a:r>
              <a:rPr kumimoji="1" lang="en-US" altLang="zh-CN" sz="2800" b="1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个网孔电流；</a:t>
            </a:r>
            <a:endParaRPr kumimoji="1" lang="zh-CN" altLang="en-US" sz="28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9878" name="Text Box 6">
            <a:extLst>
              <a:ext uri="{FF2B5EF4-FFF2-40B4-BE49-F238E27FC236}">
                <a16:creationId xmlns:a16="http://schemas.microsoft.com/office/drawing/2014/main" id="{EA497360-4306-4EA3-A50A-1EB41CC68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38650"/>
            <a:ext cx="345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circleNumDbPlain" startAt="5"/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其它分析。</a:t>
            </a:r>
            <a:endParaRPr kumimoji="1" lang="zh-CN" altLang="en-US" sz="28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9879" name="Text Box 7">
            <a:extLst>
              <a:ext uri="{FF2B5EF4-FFF2-40B4-BE49-F238E27FC236}">
                <a16:creationId xmlns:a16="http://schemas.microsoft.com/office/drawing/2014/main" id="{7F101CDE-0D41-42DB-8F89-AB3FE7467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862388"/>
            <a:ext cx="6840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circleNumDbPlain" startAt="4"/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求各支路电流；</a:t>
            </a:r>
            <a:endParaRPr kumimoji="1" lang="zh-CN" altLang="en-US" sz="28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79886" name="Group 14">
            <a:extLst>
              <a:ext uri="{FF2B5EF4-FFF2-40B4-BE49-F238E27FC236}">
                <a16:creationId xmlns:a16="http://schemas.microsoft.com/office/drawing/2014/main" id="{3F11D859-A27B-43D3-9B41-E9EB05EAE25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49275"/>
            <a:ext cx="1644650" cy="850900"/>
            <a:chOff x="385" y="3022"/>
            <a:chExt cx="1036" cy="536"/>
          </a:xfrm>
        </p:grpSpPr>
        <p:pic>
          <p:nvPicPr>
            <p:cNvPr id="11275" name="Picture 15" descr="123">
              <a:extLst>
                <a:ext uri="{FF2B5EF4-FFF2-40B4-BE49-F238E27FC236}">
                  <a16:creationId xmlns:a16="http://schemas.microsoft.com/office/drawing/2014/main" id="{938E6E5D-D863-4B58-96AC-5C01FDA7B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6" name="Text Box 16">
              <a:extLst>
                <a:ext uri="{FF2B5EF4-FFF2-40B4-BE49-F238E27FC236}">
                  <a16:creationId xmlns:a16="http://schemas.microsoft.com/office/drawing/2014/main" id="{F84DB2FA-9FC2-4694-9DC6-76113A277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小结</a:t>
              </a:r>
            </a:p>
          </p:txBody>
        </p:sp>
      </p:grpSp>
      <p:sp>
        <p:nvSpPr>
          <p:cNvPr id="79889" name="Text Box 17" descr="绿色大理石">
            <a:extLst>
              <a:ext uri="{FF2B5EF4-FFF2-40B4-BE49-F238E27FC236}">
                <a16:creationId xmlns:a16="http://schemas.microsoft.com/office/drawing/2014/main" id="{0B5E3AB0-F711-4062-A56F-5A2686290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57788"/>
            <a:ext cx="482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网孔电流法的特点：</a:t>
            </a:r>
          </a:p>
        </p:txBody>
      </p:sp>
      <p:sp>
        <p:nvSpPr>
          <p:cNvPr id="79890" name="Rectangle 18">
            <a:extLst>
              <a:ext uri="{FF2B5EF4-FFF2-40B4-BE49-F238E27FC236}">
                <a16:creationId xmlns:a16="http://schemas.microsoft.com/office/drawing/2014/main" id="{F9FD3965-C758-4D59-881D-9A4ED6189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662613"/>
            <a:ext cx="33988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仅适用于平面电路。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5" grpId="0" autoUpdateAnimBg="0"/>
      <p:bldP spid="79876" grpId="0" autoUpdateAnimBg="0"/>
      <p:bldP spid="79877" grpId="0" autoUpdateAnimBg="0"/>
      <p:bldP spid="79878" grpId="0" autoUpdateAnimBg="0"/>
      <p:bldP spid="79879" grpId="0" autoUpdateAnimBg="0"/>
      <p:bldP spid="79889" grpId="0"/>
      <p:bldP spid="798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4">
            <a:extLst>
              <a:ext uri="{FF2B5EF4-FFF2-40B4-BE49-F238E27FC236}">
                <a16:creationId xmlns:a16="http://schemas.microsoft.com/office/drawing/2014/main" id="{41DB6DA1-C8B4-47CC-B830-80302239E7F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314450"/>
            <a:ext cx="7086600" cy="4552950"/>
            <a:chOff x="528" y="684"/>
            <a:chExt cx="4656" cy="3434"/>
          </a:xfrm>
        </p:grpSpPr>
        <p:pic>
          <p:nvPicPr>
            <p:cNvPr id="12299" name="Picture 5">
              <a:extLst>
                <a:ext uri="{FF2B5EF4-FFF2-40B4-BE49-F238E27FC236}">
                  <a16:creationId xmlns:a16="http://schemas.microsoft.com/office/drawing/2014/main" id="{2CEBB238-781B-49D3-BA14-DF45BBB2C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960"/>
              <a:ext cx="4512" cy="3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00" name="Text Box 6">
              <a:extLst>
                <a:ext uri="{FF2B5EF4-FFF2-40B4-BE49-F238E27FC236}">
                  <a16:creationId xmlns:a16="http://schemas.microsoft.com/office/drawing/2014/main" id="{C10E2636-3594-4F80-87FF-9E9027066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684"/>
              <a:ext cx="300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rgbClr val="FF3300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1" name="Text Box 7">
              <a:extLst>
                <a:ext uri="{FF2B5EF4-FFF2-40B4-BE49-F238E27FC236}">
                  <a16:creationId xmlns:a16="http://schemas.microsoft.com/office/drawing/2014/main" id="{A6C098DD-BF5E-49C4-A587-DFD17D297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3" y="691"/>
              <a:ext cx="300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2" name="Text Box 8">
              <a:extLst>
                <a:ext uri="{FF2B5EF4-FFF2-40B4-BE49-F238E27FC236}">
                  <a16:creationId xmlns:a16="http://schemas.microsoft.com/office/drawing/2014/main" id="{60E5A5E2-9FFB-4E3D-BE91-0C93ECA94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264"/>
              <a:ext cx="300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rgbClr val="FF3300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3" name="Text Box 9">
              <a:extLst>
                <a:ext uri="{FF2B5EF4-FFF2-40B4-BE49-F238E27FC236}">
                  <a16:creationId xmlns:a16="http://schemas.microsoft.com/office/drawing/2014/main" id="{8F97E1C2-12D1-4D6F-833A-459969DA5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581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20V</a:t>
              </a:r>
            </a:p>
          </p:txBody>
        </p:sp>
        <p:sp>
          <p:nvSpPr>
            <p:cNvPr id="12304" name="Text Box 10">
              <a:extLst>
                <a:ext uri="{FF2B5EF4-FFF2-40B4-BE49-F238E27FC236}">
                  <a16:creationId xmlns:a16="http://schemas.microsoft.com/office/drawing/2014/main" id="{14243D47-2ECC-4D18-BB11-4479F2591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5" y="2947"/>
              <a:ext cx="581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10V</a:t>
              </a:r>
            </a:p>
          </p:txBody>
        </p:sp>
        <p:sp>
          <p:nvSpPr>
            <p:cNvPr id="12305" name="Text Box 11">
              <a:extLst>
                <a:ext uri="{FF2B5EF4-FFF2-40B4-BE49-F238E27FC236}">
                  <a16:creationId xmlns:a16="http://schemas.microsoft.com/office/drawing/2014/main" id="{6A69D300-A1C2-496F-8590-85D820C10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776"/>
              <a:ext cx="460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6" name="Text Box 12">
              <a:extLst>
                <a:ext uri="{FF2B5EF4-FFF2-40B4-BE49-F238E27FC236}">
                  <a16:creationId xmlns:a16="http://schemas.microsoft.com/office/drawing/2014/main" id="{C6358AC3-23C8-4C50-B647-352773127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1" y="1680"/>
              <a:ext cx="460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4</a:t>
              </a: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7" name="Text Box 13">
              <a:extLst>
                <a:ext uri="{FF2B5EF4-FFF2-40B4-BE49-F238E27FC236}">
                  <a16:creationId xmlns:a16="http://schemas.microsoft.com/office/drawing/2014/main" id="{C5D58D25-26FA-4547-BC0B-3F9D70B03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1776"/>
              <a:ext cx="460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8" name="Text Box 14">
              <a:extLst>
                <a:ext uri="{FF2B5EF4-FFF2-40B4-BE49-F238E27FC236}">
                  <a16:creationId xmlns:a16="http://schemas.microsoft.com/office/drawing/2014/main" id="{89FB3FB8-D175-4BD4-B4FC-CEDF39AC6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1604"/>
              <a:ext cx="27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2309" name="Text Box 15">
              <a:extLst>
                <a:ext uri="{FF2B5EF4-FFF2-40B4-BE49-F238E27FC236}">
                  <a16:creationId xmlns:a16="http://schemas.microsoft.com/office/drawing/2014/main" id="{5C791364-408E-4ECA-8E24-5EE2AF041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" y="2304"/>
              <a:ext cx="254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2310" name="Text Box 16">
              <a:extLst>
                <a:ext uri="{FF2B5EF4-FFF2-40B4-BE49-F238E27FC236}">
                  <a16:creationId xmlns:a16="http://schemas.microsoft.com/office/drawing/2014/main" id="{055A2FBF-5E27-4880-A490-FF5CC60D6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35"/>
              <a:ext cx="314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</p:grpSp>
      <p:sp>
        <p:nvSpPr>
          <p:cNvPr id="12291" name="Text Box 17">
            <a:extLst>
              <a:ext uri="{FF2B5EF4-FFF2-40B4-BE49-F238E27FC236}">
                <a16:creationId xmlns:a16="http://schemas.microsoft.com/office/drawing/2014/main" id="{2EC0CA48-DB42-4484-9887-CFA25310B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695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kumimoji="1"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	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用网孔分析法求</a:t>
            </a:r>
            <a:r>
              <a:rPr kumimoji="1"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kumimoji="1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kumimoji="1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kumimoji="1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2546" name="Group 18">
            <a:extLst>
              <a:ext uri="{FF2B5EF4-FFF2-40B4-BE49-F238E27FC236}">
                <a16:creationId xmlns:a16="http://schemas.microsoft.com/office/drawing/2014/main" id="{94CD14F7-56BF-4709-B164-BE6C69EF1B2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352800"/>
            <a:ext cx="3200400" cy="1600200"/>
            <a:chOff x="1776" y="2112"/>
            <a:chExt cx="2016" cy="1008"/>
          </a:xfrm>
        </p:grpSpPr>
        <p:grpSp>
          <p:nvGrpSpPr>
            <p:cNvPr id="12293" name="Group 19">
              <a:extLst>
                <a:ext uri="{FF2B5EF4-FFF2-40B4-BE49-F238E27FC236}">
                  <a16:creationId xmlns:a16="http://schemas.microsoft.com/office/drawing/2014/main" id="{E596693D-C326-40E4-8C34-0B9C5F591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112"/>
              <a:ext cx="672" cy="1008"/>
              <a:chOff x="1776" y="2112"/>
              <a:chExt cx="672" cy="1008"/>
            </a:xfrm>
          </p:grpSpPr>
          <p:sp>
            <p:nvSpPr>
              <p:cNvPr id="12297" name="AutoShape 20">
                <a:extLst>
                  <a:ext uri="{FF2B5EF4-FFF2-40B4-BE49-F238E27FC236}">
                    <a16:creationId xmlns:a16="http://schemas.microsoft.com/office/drawing/2014/main" id="{C92CABAD-83D8-49B1-ACD4-E09DB9158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112"/>
                <a:ext cx="672" cy="1008"/>
              </a:xfrm>
              <a:custGeom>
                <a:avLst/>
                <a:gdLst>
                  <a:gd name="T0" fmla="*/ 18 w 21600"/>
                  <a:gd name="T1" fmla="*/ 7 h 21600"/>
                  <a:gd name="T2" fmla="*/ 3 w 21600"/>
                  <a:gd name="T3" fmla="*/ 8 h 21600"/>
                  <a:gd name="T4" fmla="*/ 17 w 21600"/>
                  <a:gd name="T5" fmla="*/ 8 h 21600"/>
                  <a:gd name="T6" fmla="*/ 19 w 21600"/>
                  <a:gd name="T7" fmla="*/ 45 h 21600"/>
                  <a:gd name="T8" fmla="*/ 15 w 21600"/>
                  <a:gd name="T9" fmla="*/ 45 h 21600"/>
                  <a:gd name="T10" fmla="*/ 15 w 21600"/>
                  <a:gd name="T11" fmla="*/ 3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50 w 21600"/>
                  <a:gd name="T19" fmla="*/ 3171 h 21600"/>
                  <a:gd name="T20" fmla="*/ 18450 w 21600"/>
                  <a:gd name="T21" fmla="*/ 18429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649" y="18128"/>
                    </a:moveTo>
                    <a:cubicBezTo>
                      <a:pt x="19678" y="16231"/>
                      <a:pt x="20831" y="13577"/>
                      <a:pt x="20831" y="10800"/>
                    </a:cubicBezTo>
                    <a:cubicBezTo>
                      <a:pt x="20831" y="5260"/>
                      <a:pt x="16339" y="769"/>
                      <a:pt x="10800" y="769"/>
                    </a:cubicBezTo>
                    <a:cubicBezTo>
                      <a:pt x="8071" y="768"/>
                      <a:pt x="5459" y="1880"/>
                      <a:pt x="3568" y="3848"/>
                    </a:cubicBezTo>
                    <a:lnTo>
                      <a:pt x="3014" y="3315"/>
                    </a:lnTo>
                    <a:cubicBezTo>
                      <a:pt x="5050" y="1197"/>
                      <a:pt x="7861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3790"/>
                      <a:pt x="20359" y="16647"/>
                      <a:pt x="18174" y="18690"/>
                    </a:cubicBezTo>
                    <a:lnTo>
                      <a:pt x="20018" y="20662"/>
                    </a:lnTo>
                    <a:lnTo>
                      <a:pt x="15658" y="20516"/>
                    </a:lnTo>
                    <a:lnTo>
                      <a:pt x="15805" y="16155"/>
                    </a:lnTo>
                    <a:lnTo>
                      <a:pt x="17649" y="18128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8" name="Text Box 21">
                <a:extLst>
                  <a:ext uri="{FF2B5EF4-FFF2-40B4-BE49-F238E27FC236}">
                    <a16:creationId xmlns:a16="http://schemas.microsoft.com/office/drawing/2014/main" id="{A0FAFFF3-C38B-4397-9493-A06AD6E253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592"/>
                <a:ext cx="4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>
                    <a:solidFill>
                      <a:srgbClr val="FFFF00"/>
                    </a:solidFill>
                    <a:ea typeface="宋体" panose="02010600030101010101" pitchFamily="2" charset="-122"/>
                  </a:rPr>
                  <a:t>I</a:t>
                </a:r>
                <a:r>
                  <a:rPr kumimoji="1" lang="en-US" altLang="zh-CN" baseline="-25000">
                    <a:solidFill>
                      <a:srgbClr val="FFFF00"/>
                    </a:solidFill>
                    <a:ea typeface="宋体" panose="02010600030101010101" pitchFamily="2" charset="-122"/>
                  </a:rPr>
                  <a:t>1</a:t>
                </a:r>
                <a:endParaRPr kumimoji="1" lang="en-US" altLang="zh-CN">
                  <a:solidFill>
                    <a:srgbClr val="FFFF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294" name="Group 22">
              <a:extLst>
                <a:ext uri="{FF2B5EF4-FFF2-40B4-BE49-F238E27FC236}">
                  <a16:creationId xmlns:a16="http://schemas.microsoft.com/office/drawing/2014/main" id="{C59560D2-E5A9-4BD9-B950-9C9B59F85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112"/>
              <a:ext cx="672" cy="1008"/>
              <a:chOff x="1776" y="2112"/>
              <a:chExt cx="672" cy="1008"/>
            </a:xfrm>
          </p:grpSpPr>
          <p:sp>
            <p:nvSpPr>
              <p:cNvPr id="12295" name="AutoShape 23">
                <a:extLst>
                  <a:ext uri="{FF2B5EF4-FFF2-40B4-BE49-F238E27FC236}">
                    <a16:creationId xmlns:a16="http://schemas.microsoft.com/office/drawing/2014/main" id="{75E9F7A5-3E8C-4C4E-8EB9-2F55B6342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112"/>
                <a:ext cx="672" cy="1008"/>
              </a:xfrm>
              <a:custGeom>
                <a:avLst/>
                <a:gdLst>
                  <a:gd name="T0" fmla="*/ 18 w 21600"/>
                  <a:gd name="T1" fmla="*/ 7 h 21600"/>
                  <a:gd name="T2" fmla="*/ 3 w 21600"/>
                  <a:gd name="T3" fmla="*/ 8 h 21600"/>
                  <a:gd name="T4" fmla="*/ 17 w 21600"/>
                  <a:gd name="T5" fmla="*/ 8 h 21600"/>
                  <a:gd name="T6" fmla="*/ 19 w 21600"/>
                  <a:gd name="T7" fmla="*/ 45 h 21600"/>
                  <a:gd name="T8" fmla="*/ 15 w 21600"/>
                  <a:gd name="T9" fmla="*/ 45 h 21600"/>
                  <a:gd name="T10" fmla="*/ 15 w 21600"/>
                  <a:gd name="T11" fmla="*/ 3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50 w 21600"/>
                  <a:gd name="T19" fmla="*/ 3171 h 21600"/>
                  <a:gd name="T20" fmla="*/ 18450 w 21600"/>
                  <a:gd name="T21" fmla="*/ 18429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649" y="18128"/>
                    </a:moveTo>
                    <a:cubicBezTo>
                      <a:pt x="19678" y="16231"/>
                      <a:pt x="20831" y="13577"/>
                      <a:pt x="20831" y="10800"/>
                    </a:cubicBezTo>
                    <a:cubicBezTo>
                      <a:pt x="20831" y="5260"/>
                      <a:pt x="16339" y="769"/>
                      <a:pt x="10800" y="769"/>
                    </a:cubicBezTo>
                    <a:cubicBezTo>
                      <a:pt x="8071" y="768"/>
                      <a:pt x="5459" y="1880"/>
                      <a:pt x="3568" y="3848"/>
                    </a:cubicBezTo>
                    <a:lnTo>
                      <a:pt x="3014" y="3315"/>
                    </a:lnTo>
                    <a:cubicBezTo>
                      <a:pt x="5050" y="1197"/>
                      <a:pt x="7861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3790"/>
                      <a:pt x="20359" y="16647"/>
                      <a:pt x="18174" y="18690"/>
                    </a:cubicBezTo>
                    <a:lnTo>
                      <a:pt x="20018" y="20662"/>
                    </a:lnTo>
                    <a:lnTo>
                      <a:pt x="15658" y="20516"/>
                    </a:lnTo>
                    <a:lnTo>
                      <a:pt x="15805" y="16155"/>
                    </a:lnTo>
                    <a:lnTo>
                      <a:pt x="17649" y="18128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6" name="Text Box 24">
                <a:extLst>
                  <a:ext uri="{FF2B5EF4-FFF2-40B4-BE49-F238E27FC236}">
                    <a16:creationId xmlns:a16="http://schemas.microsoft.com/office/drawing/2014/main" id="{2F1E05E0-1AC4-4AB5-BE80-073FB91E2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592"/>
                <a:ext cx="4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>
                    <a:solidFill>
                      <a:srgbClr val="FFFF00"/>
                    </a:solidFill>
                    <a:ea typeface="宋体" panose="02010600030101010101" pitchFamily="2" charset="-122"/>
                  </a:rPr>
                  <a:t>I</a:t>
                </a:r>
                <a:r>
                  <a:rPr kumimoji="1" lang="en-US" altLang="zh-CN" baseline="-25000">
                    <a:solidFill>
                      <a:srgbClr val="FFFF00"/>
                    </a:solidFill>
                    <a:ea typeface="宋体" panose="02010600030101010101" pitchFamily="2" charset="-122"/>
                  </a:rPr>
                  <a:t>2</a:t>
                </a:r>
                <a:endParaRPr kumimoji="1" lang="en-US" altLang="zh-CN">
                  <a:solidFill>
                    <a:srgbClr val="FFFF00"/>
                  </a:solidFill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1026">
            <a:extLst>
              <a:ext uri="{FF2B5EF4-FFF2-40B4-BE49-F238E27FC236}">
                <a16:creationId xmlns:a16="http://schemas.microsoft.com/office/drawing/2014/main" id="{24C516AA-81D3-4E0B-8853-BB57C7602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905000"/>
          <a:ext cx="4648200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3" imgW="2311400" imgH="914400" progId="Equation.3">
                  <p:embed/>
                </p:oleObj>
              </mc:Choice>
              <mc:Fallback>
                <p:oleObj name="Equation" r:id="rId3" imgW="2311400" imgH="9144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905000"/>
                        <a:ext cx="4648200" cy="1833563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1029">
            <a:extLst>
              <a:ext uri="{FF2B5EF4-FFF2-40B4-BE49-F238E27FC236}">
                <a16:creationId xmlns:a16="http://schemas.microsoft.com/office/drawing/2014/main" id="{BCB61174-F0D2-42F2-A6BF-F733B2DE2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943600"/>
            <a:ext cx="61722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解得： </a:t>
            </a:r>
            <a:r>
              <a:rPr kumimoji="1" lang="en-US" altLang="zh-CN" sz="2800" b="1" i="1">
                <a:solidFill>
                  <a:schemeClr val="bg1"/>
                </a:solidFill>
                <a:ea typeface="楷体_GB2312" panose="02010609030101010101" pitchFamily="49" charset="-122"/>
              </a:rPr>
              <a:t>I</a:t>
            </a:r>
            <a:r>
              <a:rPr kumimoji="1" lang="en-US" altLang="zh-CN" sz="2800" b="1" baseline="-30000">
                <a:solidFill>
                  <a:schemeClr val="bg1"/>
                </a:solidFill>
                <a:ea typeface="楷体_GB2312" panose="02010609030101010101" pitchFamily="49" charset="-122"/>
              </a:rPr>
              <a:t>3</a:t>
            </a:r>
            <a:r>
              <a:rPr kumimoji="1" lang="en-US" altLang="zh-CN" sz="2800" b="1">
                <a:solidFill>
                  <a:schemeClr val="bg1"/>
                </a:solidFill>
                <a:ea typeface="楷体_GB2312" panose="02010609030101010101" pitchFamily="49" charset="-122"/>
              </a:rPr>
              <a:t>=</a:t>
            </a:r>
            <a:r>
              <a:rPr kumimoji="1" lang="en-US" altLang="zh-CN" sz="2800" b="1" i="1">
                <a:solidFill>
                  <a:schemeClr val="bg1"/>
                </a:solidFill>
                <a:ea typeface="楷体_GB2312" panose="02010609030101010101" pitchFamily="49" charset="-122"/>
              </a:rPr>
              <a:t>I</a:t>
            </a:r>
            <a:r>
              <a:rPr kumimoji="1" lang="en-US" altLang="zh-CN" sz="2800" b="1" baseline="-30000">
                <a:solidFill>
                  <a:schemeClr val="bg1"/>
                </a:solidFill>
                <a:ea typeface="楷体_GB2312" panose="02010609030101010101" pitchFamily="49" charset="-122"/>
              </a:rPr>
              <a:t>1</a:t>
            </a:r>
            <a:r>
              <a:rPr kumimoji="1" lang="en-US" altLang="zh-CN" sz="2800" b="1">
                <a:solidFill>
                  <a:schemeClr val="bg1"/>
                </a:solidFill>
                <a:ea typeface="楷体_GB2312" panose="02010609030101010101" pitchFamily="49" charset="-122"/>
              </a:rPr>
              <a:t>-</a:t>
            </a:r>
            <a:r>
              <a:rPr kumimoji="1" lang="en-US" altLang="zh-CN" sz="2800" b="1" i="1">
                <a:solidFill>
                  <a:schemeClr val="bg1"/>
                </a:solidFill>
                <a:ea typeface="楷体_GB2312" panose="02010609030101010101" pitchFamily="49" charset="-122"/>
              </a:rPr>
              <a:t>I</a:t>
            </a:r>
            <a:r>
              <a:rPr kumimoji="1" lang="en-US" altLang="zh-CN" sz="2800" b="1" baseline="-30000">
                <a:solidFill>
                  <a:schemeClr val="bg1"/>
                </a:solidFill>
                <a:ea typeface="楷体_GB2312" panose="02010609030101010101" pitchFamily="49" charset="-122"/>
              </a:rPr>
              <a:t>2</a:t>
            </a:r>
            <a:r>
              <a:rPr kumimoji="1" lang="en-US" altLang="zh-CN" sz="2800" b="1">
                <a:solidFill>
                  <a:schemeClr val="bg1"/>
                </a:solidFill>
                <a:ea typeface="楷体_GB2312" panose="02010609030101010101" pitchFamily="49" charset="-122"/>
              </a:rPr>
              <a:t>=3A         U= 4</a:t>
            </a:r>
            <a:r>
              <a:rPr kumimoji="1" lang="en-US" altLang="zh-CN" sz="2800" b="1" i="1">
                <a:solidFill>
                  <a:schemeClr val="bg1"/>
                </a:solidFill>
                <a:ea typeface="楷体_GB2312" panose="02010609030101010101" pitchFamily="49" charset="-122"/>
              </a:rPr>
              <a:t>I</a:t>
            </a:r>
            <a:r>
              <a:rPr kumimoji="1" lang="en-US" altLang="zh-CN" sz="2800" b="1" baseline="-30000">
                <a:solidFill>
                  <a:schemeClr val="bg1"/>
                </a:solidFill>
                <a:ea typeface="楷体_GB2312" panose="02010609030101010101" pitchFamily="49" charset="-122"/>
              </a:rPr>
              <a:t>3</a:t>
            </a:r>
            <a:r>
              <a:rPr kumimoji="1" lang="en-US" altLang="zh-CN" sz="2800" b="1">
                <a:solidFill>
                  <a:schemeClr val="bg1"/>
                </a:solidFill>
                <a:ea typeface="楷体_GB2312" panose="02010609030101010101" pitchFamily="49" charset="-122"/>
              </a:rPr>
              <a:t>=12V </a:t>
            </a:r>
          </a:p>
        </p:txBody>
      </p:sp>
      <p:graphicFrame>
        <p:nvGraphicFramePr>
          <p:cNvPr id="13316" name="Object 1030">
            <a:extLst>
              <a:ext uri="{FF2B5EF4-FFF2-40B4-BE49-F238E27FC236}">
                <a16:creationId xmlns:a16="http://schemas.microsoft.com/office/drawing/2014/main" id="{3CBF6E52-C686-4E0F-9779-A951D1ABF7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81000"/>
          <a:ext cx="24987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5" imgW="1155700" imgH="482600" progId="Equation.3">
                  <p:embed/>
                </p:oleObj>
              </mc:Choice>
              <mc:Fallback>
                <p:oleObj name="Equation" r:id="rId5" imgW="1155700" imgH="482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1000"/>
                        <a:ext cx="2498725" cy="10414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7" name="Group 1044">
            <a:extLst>
              <a:ext uri="{FF2B5EF4-FFF2-40B4-BE49-F238E27FC236}">
                <a16:creationId xmlns:a16="http://schemas.microsoft.com/office/drawing/2014/main" id="{C42D7AA2-5177-4D7F-9599-5EC7E8A0053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4098925" cy="2895600"/>
            <a:chOff x="3215" y="624"/>
            <a:chExt cx="2792" cy="1509"/>
          </a:xfrm>
        </p:grpSpPr>
        <p:pic>
          <p:nvPicPr>
            <p:cNvPr id="13319" name="Picture 1032">
              <a:extLst>
                <a:ext uri="{FF2B5EF4-FFF2-40B4-BE49-F238E27FC236}">
                  <a16:creationId xmlns:a16="http://schemas.microsoft.com/office/drawing/2014/main" id="{08E36026-70B2-4962-A683-B4417E9EA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" y="864"/>
              <a:ext cx="2635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0" name="Text Box 1033">
              <a:extLst>
                <a:ext uri="{FF2B5EF4-FFF2-40B4-BE49-F238E27FC236}">
                  <a16:creationId xmlns:a16="http://schemas.microsoft.com/office/drawing/2014/main" id="{309552AA-3026-4123-9AAF-8BC21BB3E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624"/>
              <a:ext cx="26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rgbClr val="FF3300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21" name="Text Box 1034">
              <a:extLst>
                <a:ext uri="{FF2B5EF4-FFF2-40B4-BE49-F238E27FC236}">
                  <a16:creationId xmlns:a16="http://schemas.microsoft.com/office/drawing/2014/main" id="{8CC57934-2B3D-40C5-B72B-AD4258FB5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" y="624"/>
              <a:ext cx="26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sz="240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22" name="Text Box 1035">
              <a:extLst>
                <a:ext uri="{FF2B5EF4-FFF2-40B4-BE49-F238E27FC236}">
                  <a16:creationId xmlns:a16="http://schemas.microsoft.com/office/drawing/2014/main" id="{5058D35C-FFD9-456F-80FB-C8852A99D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632"/>
              <a:ext cx="26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rgbClr val="FF3300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 sz="240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23" name="Text Box 1036">
              <a:extLst>
                <a:ext uri="{FF2B5EF4-FFF2-40B4-BE49-F238E27FC236}">
                  <a16:creationId xmlns:a16="http://schemas.microsoft.com/office/drawing/2014/main" id="{CFD0B6BC-7094-482A-8618-77959BE0A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1632"/>
              <a:ext cx="48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20V</a:t>
              </a:r>
            </a:p>
          </p:txBody>
        </p:sp>
        <p:sp>
          <p:nvSpPr>
            <p:cNvPr id="13324" name="Text Box 1037">
              <a:extLst>
                <a:ext uri="{FF2B5EF4-FFF2-40B4-BE49-F238E27FC236}">
                  <a16:creationId xmlns:a16="http://schemas.microsoft.com/office/drawing/2014/main" id="{C801E9C7-EDB2-427D-9682-28655BE27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0" y="1584"/>
              <a:ext cx="48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10V</a:t>
              </a:r>
            </a:p>
          </p:txBody>
        </p:sp>
        <p:sp>
          <p:nvSpPr>
            <p:cNvPr id="13325" name="Text Box 1038">
              <a:extLst>
                <a:ext uri="{FF2B5EF4-FFF2-40B4-BE49-F238E27FC236}">
                  <a16:creationId xmlns:a16="http://schemas.microsoft.com/office/drawing/2014/main" id="{555BC5F5-78AB-4875-9727-60E572FD9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152"/>
              <a:ext cx="391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sz="2400">
                  <a:solidFill>
                    <a:srgbClr val="FF33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26" name="Text Box 1039">
              <a:extLst>
                <a:ext uri="{FF2B5EF4-FFF2-40B4-BE49-F238E27FC236}">
                  <a16:creationId xmlns:a16="http://schemas.microsoft.com/office/drawing/2014/main" id="{36B72637-B39C-44E5-BBBC-377E95564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7" y="1217"/>
              <a:ext cx="391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4</a:t>
              </a:r>
              <a:r>
                <a:rPr kumimoji="1" lang="en-US" altLang="zh-CN" sz="2400">
                  <a:solidFill>
                    <a:srgbClr val="FF33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27" name="Text Box 1040">
              <a:extLst>
                <a:ext uri="{FF2B5EF4-FFF2-40B4-BE49-F238E27FC236}">
                  <a16:creationId xmlns:a16="http://schemas.microsoft.com/office/drawing/2014/main" id="{42220D37-1E03-41A9-95AA-E657C1922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1104"/>
              <a:ext cx="391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sz="2400">
                  <a:solidFill>
                    <a:srgbClr val="FF33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28" name="Text Box 1041">
              <a:extLst>
                <a:ext uri="{FF2B5EF4-FFF2-40B4-BE49-F238E27FC236}">
                  <a16:creationId xmlns:a16="http://schemas.microsoft.com/office/drawing/2014/main" id="{B3E64875-3FD8-47F1-9B01-DF6073ECF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" y="1056"/>
              <a:ext cx="24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3329" name="Text Box 1042">
              <a:extLst>
                <a:ext uri="{FF2B5EF4-FFF2-40B4-BE49-F238E27FC236}">
                  <a16:creationId xmlns:a16="http://schemas.microsoft.com/office/drawing/2014/main" id="{87BD626B-B6D4-4EF6-8A96-7A53B8FD1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1" y="1337"/>
              <a:ext cx="231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3330" name="Text Box 1043">
              <a:extLst>
                <a:ext uri="{FF2B5EF4-FFF2-40B4-BE49-F238E27FC236}">
                  <a16:creationId xmlns:a16="http://schemas.microsoft.com/office/drawing/2014/main" id="{E4814408-7A24-4280-952D-1ED7AB157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1229"/>
              <a:ext cx="27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U</a:t>
              </a:r>
            </a:p>
          </p:txBody>
        </p:sp>
      </p:grpSp>
      <p:graphicFrame>
        <p:nvGraphicFramePr>
          <p:cNvPr id="27669" name="Object 1045">
            <a:extLst>
              <a:ext uri="{FF2B5EF4-FFF2-40B4-BE49-F238E27FC236}">
                <a16:creationId xmlns:a16="http://schemas.microsoft.com/office/drawing/2014/main" id="{BFECBC82-66B4-4BF4-ACC9-FA1AEE846F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0" y="3881438"/>
          <a:ext cx="4749800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8" imgW="2362200" imgH="914400" progId="Equation.3">
                  <p:embed/>
                </p:oleObj>
              </mc:Choice>
              <mc:Fallback>
                <p:oleObj name="Equation" r:id="rId8" imgW="2362200" imgH="91440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3881438"/>
                        <a:ext cx="4749800" cy="1833562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240786DD-3588-48AA-8CB6-A9F03416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695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kumimoji="1"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	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用网孔分析法求</a:t>
            </a:r>
            <a:r>
              <a:rPr kumimoji="1"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82EDDD85-5F01-4761-A775-0BFB555CEC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295400"/>
          <a:ext cx="5367338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Visio" r:id="rId3" imgW="2519374" imgH="915461" progId="Visio.Drawing.11">
                  <p:embed/>
                </p:oleObj>
              </mc:Choice>
              <mc:Fallback>
                <p:oleObj name="Visio" r:id="rId3" imgW="2519374" imgH="91546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5367338" cy="19939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>
            <a:extLst>
              <a:ext uri="{FF2B5EF4-FFF2-40B4-BE49-F238E27FC236}">
                <a16:creationId xmlns:a16="http://schemas.microsoft.com/office/drawing/2014/main" id="{5B9905AF-38A6-4550-8334-EBFDB3AC4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886200"/>
          <a:ext cx="35814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1422400" imgH="457200" progId="Equation.3">
                  <p:embed/>
                </p:oleObj>
              </mc:Choice>
              <mc:Fallback>
                <p:oleObj name="Equation" r:id="rId5" imgW="1422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86200"/>
                        <a:ext cx="3581400" cy="11509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C2D966DB-C679-4B55-828A-0BE4D07D1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886200"/>
          <a:ext cx="27178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7" imgW="1079500" imgH="685800" progId="Equation.3">
                  <p:embed/>
                </p:oleObj>
              </mc:Choice>
              <mc:Fallback>
                <p:oleObj name="Equation" r:id="rId7" imgW="10795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86200"/>
                        <a:ext cx="2717800" cy="172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6">
            <a:extLst>
              <a:ext uri="{FF2B5EF4-FFF2-40B4-BE49-F238E27FC236}">
                <a16:creationId xmlns:a16="http://schemas.microsoft.com/office/drawing/2014/main" id="{7A76F9AD-07DA-41B5-AB67-EF68BF4BE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862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解得：</a:t>
            </a:r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2F339A8D-0259-4573-A1E1-FC41E61F9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29288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启发：有电流源独立支路时，用网孔电流法可以减少网孔方程的数目。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utoUpdateAnimBg="0"/>
      <p:bldP spid="6247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8">
            <a:extLst>
              <a:ext uri="{FF2B5EF4-FFF2-40B4-BE49-F238E27FC236}">
                <a16:creationId xmlns:a16="http://schemas.microsoft.com/office/drawing/2014/main" id="{33B9ABD2-657D-45C9-AFFF-2E3EA538A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8600"/>
            <a:ext cx="5976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三、网孔方程的特殊处理方法</a:t>
            </a:r>
          </a:p>
        </p:txBody>
      </p:sp>
      <p:sp>
        <p:nvSpPr>
          <p:cNvPr id="21509" name="Text Box 1029">
            <a:extLst>
              <a:ext uri="{FF2B5EF4-FFF2-40B4-BE49-F238E27FC236}">
                <a16:creationId xmlns:a16="http://schemas.microsoft.com/office/drawing/2014/main" id="{3A473877-B96D-4197-B76D-591780B83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82650"/>
            <a:ext cx="597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、含理想电流源电路的网孔方程</a:t>
            </a:r>
          </a:p>
        </p:txBody>
      </p:sp>
      <p:sp>
        <p:nvSpPr>
          <p:cNvPr id="21510" name="Text Box 1030">
            <a:extLst>
              <a:ext uri="{FF2B5EF4-FFF2-40B4-BE49-F238E27FC236}">
                <a16:creationId xmlns:a16="http://schemas.microsoft.com/office/drawing/2014/main" id="{05F8886A-756E-4AEC-A271-D8366318F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列网孔方程</a:t>
            </a:r>
          </a:p>
        </p:txBody>
      </p:sp>
      <p:grpSp>
        <p:nvGrpSpPr>
          <p:cNvPr id="21511" name="Group 1031">
            <a:extLst>
              <a:ext uri="{FF2B5EF4-FFF2-40B4-BE49-F238E27FC236}">
                <a16:creationId xmlns:a16="http://schemas.microsoft.com/office/drawing/2014/main" id="{E437A9E2-9537-4FD3-B1F7-8E4C27B88E2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323975"/>
            <a:ext cx="5867400" cy="4695825"/>
            <a:chOff x="768" y="432"/>
            <a:chExt cx="4080" cy="3150"/>
          </a:xfrm>
        </p:grpSpPr>
        <p:pic>
          <p:nvPicPr>
            <p:cNvPr id="15370" name="Picture 1032">
              <a:extLst>
                <a:ext uri="{FF2B5EF4-FFF2-40B4-BE49-F238E27FC236}">
                  <a16:creationId xmlns:a16="http://schemas.microsoft.com/office/drawing/2014/main" id="{E6EF64D1-2E74-4FA4-9FD4-4202C6CEB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676"/>
              <a:ext cx="4080" cy="2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71" name="Text Box 1033">
              <a:extLst>
                <a:ext uri="{FF2B5EF4-FFF2-40B4-BE49-F238E27FC236}">
                  <a16:creationId xmlns:a16="http://schemas.microsoft.com/office/drawing/2014/main" id="{B53A3C03-28E7-4F0C-BCDA-05D5784DA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" y="2565"/>
              <a:ext cx="615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ea typeface="宋体" panose="02010600030101010101" pitchFamily="2" charset="-122"/>
                </a:rPr>
                <a:t>26V</a:t>
              </a:r>
            </a:p>
          </p:txBody>
        </p:sp>
        <p:sp>
          <p:nvSpPr>
            <p:cNvPr id="15372" name="Text Box 1034">
              <a:extLst>
                <a:ext uri="{FF2B5EF4-FFF2-40B4-BE49-F238E27FC236}">
                  <a16:creationId xmlns:a16="http://schemas.microsoft.com/office/drawing/2014/main" id="{3EE00ABD-83A1-4FAB-B1CD-616553643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2547"/>
              <a:ext cx="473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ea typeface="宋体" panose="02010600030101010101" pitchFamily="2" charset="-122"/>
                </a:rPr>
                <a:t>2A</a:t>
              </a:r>
            </a:p>
          </p:txBody>
        </p:sp>
        <p:sp>
          <p:nvSpPr>
            <p:cNvPr id="15373" name="Text Box 1035">
              <a:extLst>
                <a:ext uri="{FF2B5EF4-FFF2-40B4-BE49-F238E27FC236}">
                  <a16:creationId xmlns:a16="http://schemas.microsoft.com/office/drawing/2014/main" id="{0B78FCBF-497D-4316-A487-5DD07C71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432"/>
              <a:ext cx="487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ea typeface="宋体" panose="02010600030101010101" pitchFamily="2" charset="-122"/>
                </a:rPr>
                <a:t>1</a:t>
              </a:r>
              <a:r>
                <a:rPr kumimoji="1" lang="en-US" altLang="zh-CN" b="1"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1">
                <a:ea typeface="宋体" panose="02010600030101010101" pitchFamily="2" charset="-122"/>
              </a:endParaRPr>
            </a:p>
          </p:txBody>
        </p:sp>
        <p:sp>
          <p:nvSpPr>
            <p:cNvPr id="15374" name="Text Box 1036">
              <a:extLst>
                <a:ext uri="{FF2B5EF4-FFF2-40B4-BE49-F238E27FC236}">
                  <a16:creationId xmlns:a16="http://schemas.microsoft.com/office/drawing/2014/main" id="{8A77ED28-4187-452A-B99A-EDACCF294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8" y="1242"/>
              <a:ext cx="487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ea typeface="宋体" panose="02010600030101010101" pitchFamily="2" charset="-122"/>
                </a:rPr>
                <a:t>2</a:t>
              </a:r>
              <a:r>
                <a:rPr kumimoji="1" lang="en-US" altLang="zh-CN" b="1"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1">
                <a:ea typeface="宋体" panose="02010600030101010101" pitchFamily="2" charset="-122"/>
              </a:endParaRPr>
            </a:p>
          </p:txBody>
        </p:sp>
        <p:sp>
          <p:nvSpPr>
            <p:cNvPr id="15375" name="Text Box 1037">
              <a:extLst>
                <a:ext uri="{FF2B5EF4-FFF2-40B4-BE49-F238E27FC236}">
                  <a16:creationId xmlns:a16="http://schemas.microsoft.com/office/drawing/2014/main" id="{BC50788C-79ED-46CB-9D44-ADF63BD28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0" y="1242"/>
              <a:ext cx="487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ea typeface="宋体" panose="02010600030101010101" pitchFamily="2" charset="-122"/>
                </a:rPr>
                <a:t>5</a:t>
              </a:r>
              <a:r>
                <a:rPr kumimoji="1" lang="en-US" altLang="zh-CN" b="1"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1">
                <a:ea typeface="宋体" panose="02010600030101010101" pitchFamily="2" charset="-122"/>
              </a:endParaRPr>
            </a:p>
          </p:txBody>
        </p:sp>
        <p:sp>
          <p:nvSpPr>
            <p:cNvPr id="15376" name="Text Box 1038">
              <a:extLst>
                <a:ext uri="{FF2B5EF4-FFF2-40B4-BE49-F238E27FC236}">
                  <a16:creationId xmlns:a16="http://schemas.microsoft.com/office/drawing/2014/main" id="{20CF32A9-F0C9-4CD2-9095-78531A3F8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1955"/>
              <a:ext cx="487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ea typeface="宋体" panose="02010600030101010101" pitchFamily="2" charset="-122"/>
                </a:rPr>
                <a:t>4</a:t>
              </a:r>
              <a:r>
                <a:rPr kumimoji="1" lang="en-US" altLang="zh-CN" b="1"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1">
                <a:ea typeface="宋体" panose="02010600030101010101" pitchFamily="2" charset="-122"/>
              </a:endParaRPr>
            </a:p>
          </p:txBody>
        </p:sp>
        <p:sp>
          <p:nvSpPr>
            <p:cNvPr id="15377" name="Text Box 1039">
              <a:extLst>
                <a:ext uri="{FF2B5EF4-FFF2-40B4-BE49-F238E27FC236}">
                  <a16:creationId xmlns:a16="http://schemas.microsoft.com/office/drawing/2014/main" id="{B480F301-45C2-4237-8AF1-4022B3CFD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" y="2434"/>
              <a:ext cx="486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>
                  <a:ea typeface="宋体" panose="02010600030101010101" pitchFamily="2" charset="-122"/>
                </a:rPr>
                <a:t>8</a:t>
              </a:r>
              <a:r>
                <a:rPr kumimoji="1" lang="en-US" altLang="zh-CN" b="1"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1">
                <a:ea typeface="宋体" panose="02010600030101010101" pitchFamily="2" charset="-122"/>
              </a:endParaRPr>
            </a:p>
          </p:txBody>
        </p:sp>
        <p:grpSp>
          <p:nvGrpSpPr>
            <p:cNvPr id="15378" name="Group 1040">
              <a:extLst>
                <a:ext uri="{FF2B5EF4-FFF2-40B4-BE49-F238E27FC236}">
                  <a16:creationId xmlns:a16="http://schemas.microsoft.com/office/drawing/2014/main" id="{2F242078-18CB-4FDB-8846-A5AE4DFC5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992"/>
              <a:ext cx="2544" cy="2080"/>
              <a:chOff x="1680" y="1296"/>
              <a:chExt cx="2544" cy="2080"/>
            </a:xfrm>
          </p:grpSpPr>
          <p:grpSp>
            <p:nvGrpSpPr>
              <p:cNvPr id="15379" name="Group 1041">
                <a:extLst>
                  <a:ext uri="{FF2B5EF4-FFF2-40B4-BE49-F238E27FC236}">
                    <a16:creationId xmlns:a16="http://schemas.microsoft.com/office/drawing/2014/main" id="{672F5171-A180-4779-B512-42B0168BE7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296"/>
                <a:ext cx="2544" cy="1824"/>
                <a:chOff x="1680" y="1296"/>
                <a:chExt cx="2544" cy="1824"/>
              </a:xfrm>
            </p:grpSpPr>
            <p:grpSp>
              <p:nvGrpSpPr>
                <p:cNvPr id="15383" name="Group 1042">
                  <a:extLst>
                    <a:ext uri="{FF2B5EF4-FFF2-40B4-BE49-F238E27FC236}">
                      <a16:creationId xmlns:a16="http://schemas.microsoft.com/office/drawing/2014/main" id="{74FDCFBE-E1A1-4FF7-8DCD-6DFFDF289A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0" y="1296"/>
                  <a:ext cx="864" cy="480"/>
                  <a:chOff x="2544" y="1296"/>
                  <a:chExt cx="864" cy="480"/>
                </a:xfrm>
              </p:grpSpPr>
              <p:sp>
                <p:nvSpPr>
                  <p:cNvPr id="15390" name="AutoShape 1043">
                    <a:extLst>
                      <a:ext uri="{FF2B5EF4-FFF2-40B4-BE49-F238E27FC236}">
                        <a16:creationId xmlns:a16="http://schemas.microsoft.com/office/drawing/2014/main" id="{27E9DC39-EDA2-455F-AB75-BE6FF1183D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296"/>
                    <a:ext cx="864" cy="480"/>
                  </a:xfrm>
                  <a:custGeom>
                    <a:avLst/>
                    <a:gdLst>
                      <a:gd name="T0" fmla="*/ 31 w 21600"/>
                      <a:gd name="T1" fmla="*/ 2 h 21600"/>
                      <a:gd name="T2" fmla="*/ 9 w 21600"/>
                      <a:gd name="T3" fmla="*/ 1 h 21600"/>
                      <a:gd name="T4" fmla="*/ 30 w 21600"/>
                      <a:gd name="T5" fmla="*/ 2 h 21600"/>
                      <a:gd name="T6" fmla="*/ 33 w 21600"/>
                      <a:gd name="T7" fmla="*/ 10 h 21600"/>
                      <a:gd name="T8" fmla="*/ 25 w 21600"/>
                      <a:gd name="T9" fmla="*/ 10 h 21600"/>
                      <a:gd name="T10" fmla="*/ 25 w 21600"/>
                      <a:gd name="T11" fmla="*/ 8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75 w 21600"/>
                      <a:gd name="T19" fmla="*/ 3150 h 21600"/>
                      <a:gd name="T20" fmla="*/ 18425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7724" y="17729"/>
                        </a:moveTo>
                        <a:cubicBezTo>
                          <a:pt x="19562" y="15892"/>
                          <a:pt x="20596" y="13399"/>
                          <a:pt x="20596" y="10800"/>
                        </a:cubicBezTo>
                        <a:cubicBezTo>
                          <a:pt x="20596" y="5389"/>
                          <a:pt x="16210" y="1004"/>
                          <a:pt x="10800" y="1004"/>
                        </a:cubicBezTo>
                        <a:cubicBezTo>
                          <a:pt x="9098" y="1003"/>
                          <a:pt x="7425" y="1447"/>
                          <a:pt x="5946" y="2290"/>
                        </a:cubicBezTo>
                        <a:lnTo>
                          <a:pt x="5449" y="1418"/>
                        </a:lnTo>
                        <a:cubicBezTo>
                          <a:pt x="7079" y="488"/>
                          <a:pt x="8923" y="-1"/>
                          <a:pt x="10800" y="0"/>
                        </a:cubicBezTo>
                        <a:cubicBezTo>
                          <a:pt x="16764" y="0"/>
                          <a:pt x="21600" y="4835"/>
                          <a:pt x="21600" y="10800"/>
                        </a:cubicBezTo>
                        <a:cubicBezTo>
                          <a:pt x="21600" y="13665"/>
                          <a:pt x="20461" y="16413"/>
                          <a:pt x="18433" y="18439"/>
                        </a:cubicBezTo>
                        <a:lnTo>
                          <a:pt x="20342" y="20349"/>
                        </a:lnTo>
                        <a:lnTo>
                          <a:pt x="15814" y="20348"/>
                        </a:lnTo>
                        <a:lnTo>
                          <a:pt x="15815" y="15819"/>
                        </a:lnTo>
                        <a:lnTo>
                          <a:pt x="17724" y="1772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1" name="Text Box 1044">
                    <a:extLst>
                      <a:ext uri="{FF2B5EF4-FFF2-40B4-BE49-F238E27FC236}">
                        <a16:creationId xmlns:a16="http://schemas.microsoft.com/office/drawing/2014/main" id="{3E6B241B-A1A8-407C-8361-273E8DE03F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344"/>
                    <a:ext cx="315" cy="3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>
                        <a:ea typeface="宋体" panose="02010600030101010101" pitchFamily="2" charset="-122"/>
                      </a:rPr>
                      <a:t>I</a:t>
                    </a:r>
                    <a:r>
                      <a:rPr kumimoji="1" lang="en-US" altLang="zh-CN" baseline="-25000">
                        <a:ea typeface="宋体" panose="02010600030101010101" pitchFamily="2" charset="-122"/>
                      </a:rPr>
                      <a:t>1</a:t>
                    </a:r>
                    <a:endParaRPr kumimoji="1" lang="en-US" altLang="zh-CN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5384" name="Group 1045">
                  <a:extLst>
                    <a:ext uri="{FF2B5EF4-FFF2-40B4-BE49-F238E27FC236}">
                      <a16:creationId xmlns:a16="http://schemas.microsoft.com/office/drawing/2014/main" id="{43B1840B-C2C0-4C48-A3BB-99BA659AB0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2160"/>
                  <a:ext cx="560" cy="960"/>
                  <a:chOff x="1728" y="2160"/>
                  <a:chExt cx="560" cy="960"/>
                </a:xfrm>
              </p:grpSpPr>
              <p:sp>
                <p:nvSpPr>
                  <p:cNvPr id="15388" name="AutoShape 1046">
                    <a:extLst>
                      <a:ext uri="{FF2B5EF4-FFF2-40B4-BE49-F238E27FC236}">
                        <a16:creationId xmlns:a16="http://schemas.microsoft.com/office/drawing/2014/main" id="{3D6B9AF1-D8EA-4F62-8BD6-2AC7621AD9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160"/>
                    <a:ext cx="528" cy="960"/>
                  </a:xfrm>
                  <a:custGeom>
                    <a:avLst/>
                    <a:gdLst>
                      <a:gd name="T0" fmla="*/ 7 w 21600"/>
                      <a:gd name="T1" fmla="*/ 0 h 21600"/>
                      <a:gd name="T2" fmla="*/ 0 w 21600"/>
                      <a:gd name="T3" fmla="*/ 16 h 21600"/>
                      <a:gd name="T4" fmla="*/ 7 w 21600"/>
                      <a:gd name="T5" fmla="*/ 1 h 21600"/>
                      <a:gd name="T6" fmla="*/ 14 w 21600"/>
                      <a:gd name="T7" fmla="*/ 19 h 21600"/>
                      <a:gd name="T8" fmla="*/ 13 w 21600"/>
                      <a:gd name="T9" fmla="*/ 26 h 21600"/>
                      <a:gd name="T10" fmla="*/ 11 w 21600"/>
                      <a:gd name="T11" fmla="*/ 2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73 h 21600"/>
                      <a:gd name="T20" fmla="*/ 18450 w 21600"/>
                      <a:gd name="T21" fmla="*/ 18428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20879" y="10089"/>
                        </a:moveTo>
                        <a:cubicBezTo>
                          <a:pt x="20506" y="4797"/>
                          <a:pt x="16104" y="695"/>
                          <a:pt x="10800" y="695"/>
                        </a:cubicBezTo>
                        <a:cubicBezTo>
                          <a:pt x="6209" y="694"/>
                          <a:pt x="2195" y="3789"/>
                          <a:pt x="1027" y="8228"/>
                        </a:cubicBezTo>
                        <a:lnTo>
                          <a:pt x="355" y="8051"/>
                        </a:lnTo>
                        <a:cubicBezTo>
                          <a:pt x="1603" y="3307"/>
                          <a:pt x="5893" y="-1"/>
                          <a:pt x="10800" y="0"/>
                        </a:cubicBezTo>
                        <a:cubicBezTo>
                          <a:pt x="16469" y="0"/>
                          <a:pt x="21174" y="4384"/>
                          <a:pt x="21573" y="10040"/>
                        </a:cubicBezTo>
                        <a:lnTo>
                          <a:pt x="24266" y="9850"/>
                        </a:lnTo>
                        <a:lnTo>
                          <a:pt x="21441" y="13105"/>
                        </a:lnTo>
                        <a:lnTo>
                          <a:pt x="18186" y="10278"/>
                        </a:lnTo>
                        <a:lnTo>
                          <a:pt x="20879" y="1008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9" name="Text Box 1047">
                    <a:extLst>
                      <a:ext uri="{FF2B5EF4-FFF2-40B4-BE49-F238E27FC236}">
                        <a16:creationId xmlns:a16="http://schemas.microsoft.com/office/drawing/2014/main" id="{E1A15C86-F54E-469E-9648-4C5D488E03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2" y="2304"/>
                    <a:ext cx="416" cy="3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>
                        <a:ea typeface="宋体" panose="02010600030101010101" pitchFamily="2" charset="-122"/>
                      </a:rPr>
                      <a:t>I</a:t>
                    </a:r>
                    <a:r>
                      <a:rPr kumimoji="1" lang="en-US" altLang="zh-CN" baseline="-25000">
                        <a:ea typeface="宋体" panose="02010600030101010101" pitchFamily="2" charset="-122"/>
                      </a:rPr>
                      <a:t>2</a:t>
                    </a:r>
                    <a:endParaRPr kumimoji="1" lang="en-US" altLang="zh-CN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5385" name="Group 1048">
                  <a:extLst>
                    <a:ext uri="{FF2B5EF4-FFF2-40B4-BE49-F238E27FC236}">
                      <a16:creationId xmlns:a16="http://schemas.microsoft.com/office/drawing/2014/main" id="{54681369-0685-48A1-A0BB-4E24A5E820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2" y="2160"/>
                  <a:ext cx="672" cy="912"/>
                  <a:chOff x="3552" y="2160"/>
                  <a:chExt cx="672" cy="912"/>
                </a:xfrm>
              </p:grpSpPr>
              <p:sp>
                <p:nvSpPr>
                  <p:cNvPr id="15386" name="AutoShape 1049">
                    <a:extLst>
                      <a:ext uri="{FF2B5EF4-FFF2-40B4-BE49-F238E27FC236}">
                        <a16:creationId xmlns:a16="http://schemas.microsoft.com/office/drawing/2014/main" id="{427DAE71-E3F7-4969-8453-051704D6B2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160"/>
                    <a:ext cx="672" cy="912"/>
                  </a:xfrm>
                  <a:custGeom>
                    <a:avLst/>
                    <a:gdLst>
                      <a:gd name="T0" fmla="*/ 6 w 21600"/>
                      <a:gd name="T1" fmla="*/ 2 h 21600"/>
                      <a:gd name="T2" fmla="*/ 1 w 21600"/>
                      <a:gd name="T3" fmla="*/ 24 h 21600"/>
                      <a:gd name="T4" fmla="*/ 6 w 21600"/>
                      <a:gd name="T5" fmla="*/ 3 h 21600"/>
                      <a:gd name="T6" fmla="*/ 21 w 21600"/>
                      <a:gd name="T7" fmla="*/ 4 h 21600"/>
                      <a:gd name="T8" fmla="*/ 20 w 21600"/>
                      <a:gd name="T9" fmla="*/ 12 h 21600"/>
                      <a:gd name="T10" fmla="*/ 16 w 21600"/>
                      <a:gd name="T11" fmla="*/ 11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74 h 21600"/>
                      <a:gd name="T20" fmla="*/ 18450 w 21600"/>
                      <a:gd name="T21" fmla="*/ 18426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8562" y="4571"/>
                        </a:moveTo>
                        <a:cubicBezTo>
                          <a:pt x="16673" y="2216"/>
                          <a:pt x="13818" y="847"/>
                          <a:pt x="10800" y="847"/>
                        </a:cubicBezTo>
                        <a:cubicBezTo>
                          <a:pt x="5303" y="847"/>
                          <a:pt x="847" y="5303"/>
                          <a:pt x="847" y="10800"/>
                        </a:cubicBezTo>
                        <a:cubicBezTo>
                          <a:pt x="846" y="11644"/>
                          <a:pt x="954" y="12485"/>
                          <a:pt x="1166" y="13303"/>
                        </a:cubicBezTo>
                        <a:lnTo>
                          <a:pt x="347" y="13516"/>
                        </a:lnTo>
                        <a:cubicBezTo>
                          <a:pt x="116" y="12629"/>
                          <a:pt x="0" y="11716"/>
                          <a:pt x="0" y="10800"/>
                        </a:cubicBez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4075" y="-1"/>
                          <a:pt x="17173" y="1486"/>
                          <a:pt x="19223" y="4040"/>
                        </a:cubicBezTo>
                        <a:lnTo>
                          <a:pt x="21329" y="2351"/>
                        </a:lnTo>
                        <a:lnTo>
                          <a:pt x="20848" y="6741"/>
                        </a:lnTo>
                        <a:lnTo>
                          <a:pt x="16457" y="6260"/>
                        </a:lnTo>
                        <a:lnTo>
                          <a:pt x="18562" y="457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7" name="Text Box 1050">
                    <a:extLst>
                      <a:ext uri="{FF2B5EF4-FFF2-40B4-BE49-F238E27FC236}">
                        <a16:creationId xmlns:a16="http://schemas.microsoft.com/office/drawing/2014/main" id="{22F16347-7A72-4EF6-8584-9624532B22F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2400"/>
                    <a:ext cx="479" cy="3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>
                        <a:ea typeface="宋体" panose="02010600030101010101" pitchFamily="2" charset="-122"/>
                      </a:rPr>
                      <a:t>I</a:t>
                    </a:r>
                    <a:r>
                      <a:rPr kumimoji="1" lang="en-US" altLang="zh-CN" baseline="-25000">
                        <a:ea typeface="宋体" panose="02010600030101010101" pitchFamily="2" charset="-122"/>
                      </a:rPr>
                      <a:t>3</a:t>
                    </a:r>
                    <a:endParaRPr kumimoji="1" lang="en-US" altLang="zh-CN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5380" name="Text Box 1051">
                <a:extLst>
                  <a:ext uri="{FF2B5EF4-FFF2-40B4-BE49-F238E27FC236}">
                    <a16:creationId xmlns:a16="http://schemas.microsoft.com/office/drawing/2014/main" id="{7AC2ABD3-5161-45E4-AA04-43A25D0C2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0" y="2160"/>
                <a:ext cx="289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15381" name="Text Box 1052">
                <a:extLst>
                  <a:ext uri="{FF2B5EF4-FFF2-40B4-BE49-F238E27FC236}">
                    <a16:creationId xmlns:a16="http://schemas.microsoft.com/office/drawing/2014/main" id="{8E83D58A-D39B-472C-882C-AC420C441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1" y="2987"/>
                <a:ext cx="269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>
                    <a:ea typeface="宋体" panose="02010600030101010101" pitchFamily="2" charset="-122"/>
                  </a:rPr>
                  <a:t>_</a:t>
                </a:r>
              </a:p>
            </p:txBody>
          </p:sp>
          <p:sp>
            <p:nvSpPr>
              <p:cNvPr id="15382" name="Text Box 1053">
                <a:extLst>
                  <a:ext uri="{FF2B5EF4-FFF2-40B4-BE49-F238E27FC236}">
                    <a16:creationId xmlns:a16="http://schemas.microsoft.com/office/drawing/2014/main" id="{C8474AD1-1B47-47EE-8359-63D289FCD4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610"/>
                <a:ext cx="332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>
                    <a:ea typeface="宋体" panose="02010600030101010101" pitchFamily="2" charset="-122"/>
                  </a:rPr>
                  <a:t>U</a:t>
                </a:r>
              </a:p>
            </p:txBody>
          </p:sp>
        </p:grpSp>
      </p:grpSp>
      <p:sp>
        <p:nvSpPr>
          <p:cNvPr id="21539" name="AutoShape 1059">
            <a:extLst>
              <a:ext uri="{FF2B5EF4-FFF2-40B4-BE49-F238E27FC236}">
                <a16:creationId xmlns:a16="http://schemas.microsoft.com/office/drawing/2014/main" id="{4AD381B0-6073-4F90-923D-43CF5F4DB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5551488"/>
            <a:ext cx="3200400" cy="1143000"/>
          </a:xfrm>
          <a:prstGeom prst="cloudCallout">
            <a:avLst>
              <a:gd name="adj1" fmla="val 74722"/>
              <a:gd name="adj2" fmla="val -122579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电流源两端有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电压应设为</a:t>
            </a:r>
            <a:r>
              <a:rPr kumimoji="1"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U</a:t>
            </a:r>
            <a:endParaRPr kumimoji="1" lang="en-US" altLang="zh-CN" b="1" i="1">
              <a:ea typeface="宋体" panose="02010600030101010101" pitchFamily="2" charset="-122"/>
            </a:endParaRPr>
          </a:p>
        </p:txBody>
      </p:sp>
      <p:grpSp>
        <p:nvGrpSpPr>
          <p:cNvPr id="21540" name="Group 1060">
            <a:extLst>
              <a:ext uri="{FF2B5EF4-FFF2-40B4-BE49-F238E27FC236}">
                <a16:creationId xmlns:a16="http://schemas.microsoft.com/office/drawing/2014/main" id="{44784DFC-CD44-489F-A7B5-582000CF5C3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00200"/>
            <a:ext cx="609600" cy="685800"/>
            <a:chOff x="432" y="336"/>
            <a:chExt cx="384" cy="768"/>
          </a:xfrm>
        </p:grpSpPr>
        <p:sp>
          <p:nvSpPr>
            <p:cNvPr id="15368" name="Rectangle 1061">
              <a:extLst>
                <a:ext uri="{FF2B5EF4-FFF2-40B4-BE49-F238E27FC236}">
                  <a16:creationId xmlns:a16="http://schemas.microsoft.com/office/drawing/2014/main" id="{63C5A045-33E8-4375-978C-91344113C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6"/>
              <a:ext cx="336" cy="76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9" name="Rectangle 1062">
              <a:extLst>
                <a:ext uri="{FF2B5EF4-FFF2-40B4-BE49-F238E27FC236}">
                  <a16:creationId xmlns:a16="http://schemas.microsoft.com/office/drawing/2014/main" id="{155CFCE0-03FD-450A-B2AC-EDFA6E384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84"/>
              <a:ext cx="384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b="1">
                  <a:ea typeface="楷体_GB2312" panose="02010609030101010101" pitchFamily="49" charset="-122"/>
                </a:rPr>
                <a:t>例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  <p:bldP spid="21510" grpId="0" build="p" autoUpdateAnimBg="0"/>
      <p:bldP spid="2153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13" name="Group 25">
            <a:extLst>
              <a:ext uri="{FF2B5EF4-FFF2-40B4-BE49-F238E27FC236}">
                <a16:creationId xmlns:a16="http://schemas.microsoft.com/office/drawing/2014/main" id="{BF0FD61E-1A52-4D05-8E22-D916163F4E0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866775"/>
            <a:ext cx="5867400" cy="4695825"/>
            <a:chOff x="768" y="432"/>
            <a:chExt cx="4080" cy="3150"/>
          </a:xfrm>
        </p:grpSpPr>
        <p:pic>
          <p:nvPicPr>
            <p:cNvPr id="16388" name="Picture 26">
              <a:extLst>
                <a:ext uri="{FF2B5EF4-FFF2-40B4-BE49-F238E27FC236}">
                  <a16:creationId xmlns:a16="http://schemas.microsoft.com/office/drawing/2014/main" id="{E935C63C-8C7F-4E1E-A522-E6BE15EBC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676"/>
              <a:ext cx="4080" cy="2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89" name="Text Box 27">
              <a:extLst>
                <a:ext uri="{FF2B5EF4-FFF2-40B4-BE49-F238E27FC236}">
                  <a16:creationId xmlns:a16="http://schemas.microsoft.com/office/drawing/2014/main" id="{125AABE5-9709-45B9-897B-D03466D31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" y="2565"/>
              <a:ext cx="615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ea typeface="宋体" panose="02010600030101010101" pitchFamily="2" charset="-122"/>
                </a:rPr>
                <a:t>26V</a:t>
              </a:r>
            </a:p>
          </p:txBody>
        </p:sp>
        <p:sp>
          <p:nvSpPr>
            <p:cNvPr id="16390" name="Text Box 28">
              <a:extLst>
                <a:ext uri="{FF2B5EF4-FFF2-40B4-BE49-F238E27FC236}">
                  <a16:creationId xmlns:a16="http://schemas.microsoft.com/office/drawing/2014/main" id="{023651AD-ECED-4B50-AE21-F5971ADDE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2547"/>
              <a:ext cx="473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ea typeface="宋体" panose="02010600030101010101" pitchFamily="2" charset="-122"/>
                </a:rPr>
                <a:t>2A</a:t>
              </a:r>
            </a:p>
          </p:txBody>
        </p:sp>
        <p:sp>
          <p:nvSpPr>
            <p:cNvPr id="16391" name="Text Box 29">
              <a:extLst>
                <a:ext uri="{FF2B5EF4-FFF2-40B4-BE49-F238E27FC236}">
                  <a16:creationId xmlns:a16="http://schemas.microsoft.com/office/drawing/2014/main" id="{816F2F99-A0A2-4A6F-8DEE-A7E8A2582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432"/>
              <a:ext cx="487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r>
                <a:rPr kumimoji="1"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392" name="Text Box 30">
              <a:extLst>
                <a:ext uri="{FF2B5EF4-FFF2-40B4-BE49-F238E27FC236}">
                  <a16:creationId xmlns:a16="http://schemas.microsoft.com/office/drawing/2014/main" id="{186FE015-944C-4C68-B472-3EFC3B448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8" y="1242"/>
              <a:ext cx="487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r>
                <a:rPr kumimoji="1"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393" name="Text Box 31">
              <a:extLst>
                <a:ext uri="{FF2B5EF4-FFF2-40B4-BE49-F238E27FC236}">
                  <a16:creationId xmlns:a16="http://schemas.microsoft.com/office/drawing/2014/main" id="{ED67DA74-8506-4D18-B471-139CFB0D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0" y="1242"/>
              <a:ext cx="487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r>
                <a:rPr kumimoji="1"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394" name="Text Box 32">
              <a:extLst>
                <a:ext uri="{FF2B5EF4-FFF2-40B4-BE49-F238E27FC236}">
                  <a16:creationId xmlns:a16="http://schemas.microsoft.com/office/drawing/2014/main" id="{F1D53C8D-E0AC-4988-9CB8-4B2195A1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1955"/>
              <a:ext cx="487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r>
                <a:rPr kumimoji="1"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395" name="Text Box 33">
              <a:extLst>
                <a:ext uri="{FF2B5EF4-FFF2-40B4-BE49-F238E27FC236}">
                  <a16:creationId xmlns:a16="http://schemas.microsoft.com/office/drawing/2014/main" id="{72813471-C2F6-4377-92BA-B7E021E21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" y="2434"/>
              <a:ext cx="486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ea typeface="宋体" panose="02010600030101010101" pitchFamily="2" charset="-122"/>
                </a:rPr>
                <a:t>8</a:t>
              </a:r>
              <a:r>
                <a:rPr kumimoji="1"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grpSp>
          <p:nvGrpSpPr>
            <p:cNvPr id="16396" name="Group 34">
              <a:extLst>
                <a:ext uri="{FF2B5EF4-FFF2-40B4-BE49-F238E27FC236}">
                  <a16:creationId xmlns:a16="http://schemas.microsoft.com/office/drawing/2014/main" id="{EE75A934-76E8-47C0-A3AB-70812A7DC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992"/>
              <a:ext cx="2544" cy="2080"/>
              <a:chOff x="1680" y="1296"/>
              <a:chExt cx="2544" cy="2080"/>
            </a:xfrm>
          </p:grpSpPr>
          <p:grpSp>
            <p:nvGrpSpPr>
              <p:cNvPr id="16397" name="Group 35">
                <a:extLst>
                  <a:ext uri="{FF2B5EF4-FFF2-40B4-BE49-F238E27FC236}">
                    <a16:creationId xmlns:a16="http://schemas.microsoft.com/office/drawing/2014/main" id="{28CDE691-455F-490A-9FBD-887637584C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296"/>
                <a:ext cx="2544" cy="1824"/>
                <a:chOff x="1680" y="1296"/>
                <a:chExt cx="2544" cy="1824"/>
              </a:xfrm>
            </p:grpSpPr>
            <p:grpSp>
              <p:nvGrpSpPr>
                <p:cNvPr id="16401" name="Group 36">
                  <a:extLst>
                    <a:ext uri="{FF2B5EF4-FFF2-40B4-BE49-F238E27FC236}">
                      <a16:creationId xmlns:a16="http://schemas.microsoft.com/office/drawing/2014/main" id="{17A76358-E11B-4602-9CEC-339D1F1C37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0" y="1296"/>
                  <a:ext cx="864" cy="480"/>
                  <a:chOff x="2544" y="1296"/>
                  <a:chExt cx="864" cy="480"/>
                </a:xfrm>
              </p:grpSpPr>
              <p:sp>
                <p:nvSpPr>
                  <p:cNvPr id="16408" name="AutoShape 37">
                    <a:extLst>
                      <a:ext uri="{FF2B5EF4-FFF2-40B4-BE49-F238E27FC236}">
                        <a16:creationId xmlns:a16="http://schemas.microsoft.com/office/drawing/2014/main" id="{030BBB37-70BF-4E04-B622-97BBCF0C48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296"/>
                    <a:ext cx="864" cy="480"/>
                  </a:xfrm>
                  <a:custGeom>
                    <a:avLst/>
                    <a:gdLst>
                      <a:gd name="T0" fmla="*/ 31 w 21600"/>
                      <a:gd name="T1" fmla="*/ 2 h 21600"/>
                      <a:gd name="T2" fmla="*/ 9 w 21600"/>
                      <a:gd name="T3" fmla="*/ 1 h 21600"/>
                      <a:gd name="T4" fmla="*/ 30 w 21600"/>
                      <a:gd name="T5" fmla="*/ 2 h 21600"/>
                      <a:gd name="T6" fmla="*/ 33 w 21600"/>
                      <a:gd name="T7" fmla="*/ 10 h 21600"/>
                      <a:gd name="T8" fmla="*/ 25 w 21600"/>
                      <a:gd name="T9" fmla="*/ 10 h 21600"/>
                      <a:gd name="T10" fmla="*/ 25 w 21600"/>
                      <a:gd name="T11" fmla="*/ 8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75 w 21600"/>
                      <a:gd name="T19" fmla="*/ 3150 h 21600"/>
                      <a:gd name="T20" fmla="*/ 18425 w 21600"/>
                      <a:gd name="T21" fmla="*/ 18450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7724" y="17729"/>
                        </a:moveTo>
                        <a:cubicBezTo>
                          <a:pt x="19562" y="15892"/>
                          <a:pt x="20596" y="13399"/>
                          <a:pt x="20596" y="10800"/>
                        </a:cubicBezTo>
                        <a:cubicBezTo>
                          <a:pt x="20596" y="5389"/>
                          <a:pt x="16210" y="1004"/>
                          <a:pt x="10800" y="1004"/>
                        </a:cubicBezTo>
                        <a:cubicBezTo>
                          <a:pt x="9098" y="1003"/>
                          <a:pt x="7425" y="1447"/>
                          <a:pt x="5946" y="2290"/>
                        </a:cubicBezTo>
                        <a:lnTo>
                          <a:pt x="5449" y="1418"/>
                        </a:lnTo>
                        <a:cubicBezTo>
                          <a:pt x="7079" y="488"/>
                          <a:pt x="8923" y="-1"/>
                          <a:pt x="10800" y="0"/>
                        </a:cubicBezTo>
                        <a:cubicBezTo>
                          <a:pt x="16764" y="0"/>
                          <a:pt x="21600" y="4835"/>
                          <a:pt x="21600" y="10800"/>
                        </a:cubicBezTo>
                        <a:cubicBezTo>
                          <a:pt x="21600" y="13665"/>
                          <a:pt x="20461" y="16413"/>
                          <a:pt x="18433" y="18439"/>
                        </a:cubicBezTo>
                        <a:lnTo>
                          <a:pt x="20342" y="20349"/>
                        </a:lnTo>
                        <a:lnTo>
                          <a:pt x="15814" y="20348"/>
                        </a:lnTo>
                        <a:lnTo>
                          <a:pt x="15815" y="15819"/>
                        </a:lnTo>
                        <a:lnTo>
                          <a:pt x="17724" y="1772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09" name="Text Box 38">
                    <a:extLst>
                      <a:ext uri="{FF2B5EF4-FFF2-40B4-BE49-F238E27FC236}">
                        <a16:creationId xmlns:a16="http://schemas.microsoft.com/office/drawing/2014/main" id="{9E6497D1-AA1A-4811-8FCD-3C6F1C3650D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344"/>
                    <a:ext cx="315" cy="3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>
                        <a:ea typeface="宋体" panose="02010600030101010101" pitchFamily="2" charset="-122"/>
                      </a:rPr>
                      <a:t>I</a:t>
                    </a:r>
                    <a:r>
                      <a:rPr kumimoji="1" lang="en-US" altLang="zh-CN" baseline="-25000">
                        <a:ea typeface="宋体" panose="02010600030101010101" pitchFamily="2" charset="-122"/>
                      </a:rPr>
                      <a:t>1</a:t>
                    </a:r>
                    <a:endParaRPr kumimoji="1" lang="en-US" altLang="zh-CN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6402" name="Group 39">
                  <a:extLst>
                    <a:ext uri="{FF2B5EF4-FFF2-40B4-BE49-F238E27FC236}">
                      <a16:creationId xmlns:a16="http://schemas.microsoft.com/office/drawing/2014/main" id="{27407639-1B0E-4DF4-B0D8-C99DB3211D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2160"/>
                  <a:ext cx="560" cy="960"/>
                  <a:chOff x="1728" y="2160"/>
                  <a:chExt cx="560" cy="960"/>
                </a:xfrm>
              </p:grpSpPr>
              <p:sp>
                <p:nvSpPr>
                  <p:cNvPr id="16406" name="AutoShape 40">
                    <a:extLst>
                      <a:ext uri="{FF2B5EF4-FFF2-40B4-BE49-F238E27FC236}">
                        <a16:creationId xmlns:a16="http://schemas.microsoft.com/office/drawing/2014/main" id="{740DA031-275F-4F7E-BB0A-2011E8EE98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160"/>
                    <a:ext cx="528" cy="960"/>
                  </a:xfrm>
                  <a:custGeom>
                    <a:avLst/>
                    <a:gdLst>
                      <a:gd name="T0" fmla="*/ 7 w 21600"/>
                      <a:gd name="T1" fmla="*/ 0 h 21600"/>
                      <a:gd name="T2" fmla="*/ 0 w 21600"/>
                      <a:gd name="T3" fmla="*/ 16 h 21600"/>
                      <a:gd name="T4" fmla="*/ 7 w 21600"/>
                      <a:gd name="T5" fmla="*/ 1 h 21600"/>
                      <a:gd name="T6" fmla="*/ 14 w 21600"/>
                      <a:gd name="T7" fmla="*/ 19 h 21600"/>
                      <a:gd name="T8" fmla="*/ 13 w 21600"/>
                      <a:gd name="T9" fmla="*/ 26 h 21600"/>
                      <a:gd name="T10" fmla="*/ 11 w 21600"/>
                      <a:gd name="T11" fmla="*/ 2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73 h 21600"/>
                      <a:gd name="T20" fmla="*/ 18450 w 21600"/>
                      <a:gd name="T21" fmla="*/ 18428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20879" y="10089"/>
                        </a:moveTo>
                        <a:cubicBezTo>
                          <a:pt x="20506" y="4797"/>
                          <a:pt x="16104" y="695"/>
                          <a:pt x="10800" y="695"/>
                        </a:cubicBezTo>
                        <a:cubicBezTo>
                          <a:pt x="6209" y="694"/>
                          <a:pt x="2195" y="3789"/>
                          <a:pt x="1027" y="8228"/>
                        </a:cubicBezTo>
                        <a:lnTo>
                          <a:pt x="355" y="8051"/>
                        </a:lnTo>
                        <a:cubicBezTo>
                          <a:pt x="1603" y="3307"/>
                          <a:pt x="5893" y="-1"/>
                          <a:pt x="10800" y="0"/>
                        </a:cubicBezTo>
                        <a:cubicBezTo>
                          <a:pt x="16469" y="0"/>
                          <a:pt x="21174" y="4384"/>
                          <a:pt x="21573" y="10040"/>
                        </a:cubicBezTo>
                        <a:lnTo>
                          <a:pt x="24266" y="9850"/>
                        </a:lnTo>
                        <a:lnTo>
                          <a:pt x="21441" y="13105"/>
                        </a:lnTo>
                        <a:lnTo>
                          <a:pt x="18186" y="10278"/>
                        </a:lnTo>
                        <a:lnTo>
                          <a:pt x="20879" y="1008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07" name="Text Box 41">
                    <a:extLst>
                      <a:ext uri="{FF2B5EF4-FFF2-40B4-BE49-F238E27FC236}">
                        <a16:creationId xmlns:a16="http://schemas.microsoft.com/office/drawing/2014/main" id="{AC19DA1D-9CA4-4B2D-A259-0A00D3C72C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2" y="2304"/>
                    <a:ext cx="416" cy="3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>
                        <a:ea typeface="宋体" panose="02010600030101010101" pitchFamily="2" charset="-122"/>
                      </a:rPr>
                      <a:t>I</a:t>
                    </a:r>
                    <a:r>
                      <a:rPr kumimoji="1" lang="en-US" altLang="zh-CN" baseline="-25000">
                        <a:ea typeface="宋体" panose="02010600030101010101" pitchFamily="2" charset="-122"/>
                      </a:rPr>
                      <a:t>2</a:t>
                    </a:r>
                    <a:endParaRPr kumimoji="1" lang="en-US" altLang="zh-CN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6403" name="Group 42">
                  <a:extLst>
                    <a:ext uri="{FF2B5EF4-FFF2-40B4-BE49-F238E27FC236}">
                      <a16:creationId xmlns:a16="http://schemas.microsoft.com/office/drawing/2014/main" id="{76308AAF-A1D5-4BFC-8F46-F53F27BF4B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2" y="2160"/>
                  <a:ext cx="672" cy="912"/>
                  <a:chOff x="3552" y="2160"/>
                  <a:chExt cx="672" cy="912"/>
                </a:xfrm>
              </p:grpSpPr>
              <p:sp>
                <p:nvSpPr>
                  <p:cNvPr id="16404" name="AutoShape 43">
                    <a:extLst>
                      <a:ext uri="{FF2B5EF4-FFF2-40B4-BE49-F238E27FC236}">
                        <a16:creationId xmlns:a16="http://schemas.microsoft.com/office/drawing/2014/main" id="{86E9295C-B487-4010-A76A-F19A9953B3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160"/>
                    <a:ext cx="672" cy="912"/>
                  </a:xfrm>
                  <a:custGeom>
                    <a:avLst/>
                    <a:gdLst>
                      <a:gd name="T0" fmla="*/ 6 w 21600"/>
                      <a:gd name="T1" fmla="*/ 2 h 21600"/>
                      <a:gd name="T2" fmla="*/ 1 w 21600"/>
                      <a:gd name="T3" fmla="*/ 24 h 21600"/>
                      <a:gd name="T4" fmla="*/ 6 w 21600"/>
                      <a:gd name="T5" fmla="*/ 3 h 21600"/>
                      <a:gd name="T6" fmla="*/ 21 w 21600"/>
                      <a:gd name="T7" fmla="*/ 4 h 21600"/>
                      <a:gd name="T8" fmla="*/ 20 w 21600"/>
                      <a:gd name="T9" fmla="*/ 12 h 21600"/>
                      <a:gd name="T10" fmla="*/ 16 w 21600"/>
                      <a:gd name="T11" fmla="*/ 11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50 w 21600"/>
                      <a:gd name="T19" fmla="*/ 3174 h 21600"/>
                      <a:gd name="T20" fmla="*/ 18450 w 21600"/>
                      <a:gd name="T21" fmla="*/ 18426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8562" y="4571"/>
                        </a:moveTo>
                        <a:cubicBezTo>
                          <a:pt x="16673" y="2216"/>
                          <a:pt x="13818" y="847"/>
                          <a:pt x="10800" y="847"/>
                        </a:cubicBezTo>
                        <a:cubicBezTo>
                          <a:pt x="5303" y="847"/>
                          <a:pt x="847" y="5303"/>
                          <a:pt x="847" y="10800"/>
                        </a:cubicBezTo>
                        <a:cubicBezTo>
                          <a:pt x="846" y="11644"/>
                          <a:pt x="954" y="12485"/>
                          <a:pt x="1166" y="13303"/>
                        </a:cubicBezTo>
                        <a:lnTo>
                          <a:pt x="347" y="13516"/>
                        </a:lnTo>
                        <a:cubicBezTo>
                          <a:pt x="116" y="12629"/>
                          <a:pt x="0" y="11716"/>
                          <a:pt x="0" y="10800"/>
                        </a:cubicBez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4075" y="-1"/>
                          <a:pt x="17173" y="1486"/>
                          <a:pt x="19223" y="4040"/>
                        </a:cubicBezTo>
                        <a:lnTo>
                          <a:pt x="21329" y="2351"/>
                        </a:lnTo>
                        <a:lnTo>
                          <a:pt x="20848" y="6741"/>
                        </a:lnTo>
                        <a:lnTo>
                          <a:pt x="16457" y="6260"/>
                        </a:lnTo>
                        <a:lnTo>
                          <a:pt x="18562" y="457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rgbClr val="FF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05" name="Text Box 44">
                    <a:extLst>
                      <a:ext uri="{FF2B5EF4-FFF2-40B4-BE49-F238E27FC236}">
                        <a16:creationId xmlns:a16="http://schemas.microsoft.com/office/drawing/2014/main" id="{E45D0889-0774-44D8-8563-58663B4321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2400"/>
                    <a:ext cx="479" cy="3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>
                        <a:ea typeface="宋体" panose="02010600030101010101" pitchFamily="2" charset="-122"/>
                      </a:rPr>
                      <a:t>I</a:t>
                    </a:r>
                    <a:r>
                      <a:rPr kumimoji="1" lang="en-US" altLang="zh-CN" baseline="-25000">
                        <a:ea typeface="宋体" panose="02010600030101010101" pitchFamily="2" charset="-122"/>
                      </a:rPr>
                      <a:t>3</a:t>
                    </a:r>
                    <a:endParaRPr kumimoji="1" lang="en-US" altLang="zh-CN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6398" name="Text Box 45">
                <a:extLst>
                  <a:ext uri="{FF2B5EF4-FFF2-40B4-BE49-F238E27FC236}">
                    <a16:creationId xmlns:a16="http://schemas.microsoft.com/office/drawing/2014/main" id="{85C7DF12-9561-43D5-B48D-28425F321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0" y="2160"/>
                <a:ext cx="289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16399" name="Text Box 46">
                <a:extLst>
                  <a:ext uri="{FF2B5EF4-FFF2-40B4-BE49-F238E27FC236}">
                    <a16:creationId xmlns:a16="http://schemas.microsoft.com/office/drawing/2014/main" id="{5910D596-DA10-4528-A851-8600BC3A8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1" y="2987"/>
                <a:ext cx="269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>
                    <a:ea typeface="宋体" panose="02010600030101010101" pitchFamily="2" charset="-122"/>
                  </a:rPr>
                  <a:t>_</a:t>
                </a:r>
              </a:p>
            </p:txBody>
          </p:sp>
          <p:sp>
            <p:nvSpPr>
              <p:cNvPr id="16400" name="Text Box 47">
                <a:extLst>
                  <a:ext uri="{FF2B5EF4-FFF2-40B4-BE49-F238E27FC236}">
                    <a16:creationId xmlns:a16="http://schemas.microsoft.com/office/drawing/2014/main" id="{1879AEDF-80B5-4782-8353-6F47DD93E4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610"/>
                <a:ext cx="332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>
                    <a:ea typeface="宋体" panose="02010600030101010101" pitchFamily="2" charset="-122"/>
                  </a:rPr>
                  <a:t>U</a:t>
                </a:r>
              </a:p>
            </p:txBody>
          </p:sp>
        </p:grpSp>
      </p:grpSp>
      <p:graphicFrame>
        <p:nvGraphicFramePr>
          <p:cNvPr id="63537" name="Object 49">
            <a:extLst>
              <a:ext uri="{FF2B5EF4-FFF2-40B4-BE49-F238E27FC236}">
                <a16:creationId xmlns:a16="http://schemas.microsoft.com/office/drawing/2014/main" id="{20979829-3E5B-43F3-A7CF-D54E6A55EF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28600"/>
          <a:ext cx="33528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4" imgW="1625600" imgH="914400" progId="Equation.3">
                  <p:embed/>
                </p:oleObj>
              </mc:Choice>
              <mc:Fallback>
                <p:oleObj name="Equation" r:id="rId4" imgW="1625600" imgH="9144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3352800" cy="1885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CDE23079-2218-4851-AE24-31E9EFB1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120775"/>
            <a:ext cx="4740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例	用网孔分析法求</a:t>
            </a:r>
            <a:r>
              <a:rPr kumimoji="1"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in </a:t>
            </a:r>
            <a:r>
              <a:rPr kumimoji="1" lang="zh-CN" altLang="en-US" baseline="-25000">
                <a:solidFill>
                  <a:schemeClr val="bg1"/>
                </a:solidFill>
                <a:ea typeface="宋体" panose="02010600030101010101" pitchFamily="2" charset="-122"/>
              </a:rPr>
              <a:t>。</a:t>
            </a:r>
            <a:endParaRPr kumimoji="1"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17411" name="Group 21">
            <a:extLst>
              <a:ext uri="{FF2B5EF4-FFF2-40B4-BE49-F238E27FC236}">
                <a16:creationId xmlns:a16="http://schemas.microsoft.com/office/drawing/2014/main" id="{F58EA84E-F534-47E6-812D-127CB3E76B51}"/>
              </a:ext>
            </a:extLst>
          </p:cNvPr>
          <p:cNvGrpSpPr>
            <a:grpSpLocks/>
          </p:cNvGrpSpPr>
          <p:nvPr/>
        </p:nvGrpSpPr>
        <p:grpSpPr bwMode="auto">
          <a:xfrm>
            <a:off x="884238" y="1682750"/>
            <a:ext cx="6888162" cy="3498850"/>
            <a:chOff x="240" y="816"/>
            <a:chExt cx="4848" cy="2763"/>
          </a:xfrm>
        </p:grpSpPr>
        <p:pic>
          <p:nvPicPr>
            <p:cNvPr id="17417" name="Picture 3">
              <a:extLst>
                <a:ext uri="{FF2B5EF4-FFF2-40B4-BE49-F238E27FC236}">
                  <a16:creationId xmlns:a16="http://schemas.microsoft.com/office/drawing/2014/main" id="{2FE95908-D329-4C71-AAE2-1C2911A0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864"/>
              <a:ext cx="4752" cy="2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18" name="Text Box 4">
              <a:extLst>
                <a:ext uri="{FF2B5EF4-FFF2-40B4-BE49-F238E27FC236}">
                  <a16:creationId xmlns:a16="http://schemas.microsoft.com/office/drawing/2014/main" id="{FBB78674-53C7-4141-A587-3FA449622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96"/>
              <a:ext cx="62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80V</a:t>
              </a:r>
            </a:p>
          </p:txBody>
        </p:sp>
        <p:sp>
          <p:nvSpPr>
            <p:cNvPr id="17419" name="Text Box 5">
              <a:extLst>
                <a:ext uri="{FF2B5EF4-FFF2-40B4-BE49-F238E27FC236}">
                  <a16:creationId xmlns:a16="http://schemas.microsoft.com/office/drawing/2014/main" id="{2786A8A0-9CD5-4347-A243-988932336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218"/>
              <a:ext cx="636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en-US">
                  <a:solidFill>
                    <a:srgbClr val="FF3300"/>
                  </a:solidFill>
                  <a:ea typeface="宋体" panose="02010600030101010101" pitchFamily="2" charset="-122"/>
                </a:rPr>
                <a:t>20</a:t>
              </a:r>
              <a:r>
                <a:rPr kumimoji="1" lang="en-US" altLang="en-US">
                  <a:solidFill>
                    <a:srgbClr val="FF33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20" name="Text Box 6">
              <a:extLst>
                <a:ext uri="{FF2B5EF4-FFF2-40B4-BE49-F238E27FC236}">
                  <a16:creationId xmlns:a16="http://schemas.microsoft.com/office/drawing/2014/main" id="{7EE02321-D46B-4493-9490-3E87FD293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2659"/>
              <a:ext cx="785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en-US">
                  <a:solidFill>
                    <a:srgbClr val="FF3300"/>
                  </a:solidFill>
                  <a:ea typeface="宋体" panose="02010600030101010101" pitchFamily="2" charset="-122"/>
                </a:rPr>
                <a:t>100</a:t>
              </a:r>
              <a:r>
                <a:rPr kumimoji="1" lang="en-US" altLang="en-US">
                  <a:solidFill>
                    <a:srgbClr val="FF33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21" name="Text Box 7">
              <a:extLst>
                <a:ext uri="{FF2B5EF4-FFF2-40B4-BE49-F238E27FC236}">
                  <a16:creationId xmlns:a16="http://schemas.microsoft.com/office/drawing/2014/main" id="{905E5177-E532-44A7-9781-CC0BFFEE2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" y="2688"/>
              <a:ext cx="785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en-US">
                  <a:solidFill>
                    <a:srgbClr val="FF3300"/>
                  </a:solidFill>
                  <a:ea typeface="宋体" panose="02010600030101010101" pitchFamily="2" charset="-122"/>
                </a:rPr>
                <a:t>100</a:t>
              </a:r>
              <a:r>
                <a:rPr kumimoji="1" lang="en-US" altLang="en-US">
                  <a:solidFill>
                    <a:srgbClr val="FF33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22" name="Text Box 8">
              <a:extLst>
                <a:ext uri="{FF2B5EF4-FFF2-40B4-BE49-F238E27FC236}">
                  <a16:creationId xmlns:a16="http://schemas.microsoft.com/office/drawing/2014/main" id="{3125EE07-B2CF-492B-9F2D-677053D7D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124"/>
              <a:ext cx="375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rgbClr val="FF3300"/>
                  </a:solidFill>
                  <a:ea typeface="宋体" panose="02010600030101010101" pitchFamily="2" charset="-122"/>
                </a:rPr>
                <a:t>in</a:t>
              </a:r>
              <a:endParaRPr kumimoji="1" lang="en-US" altLang="zh-CN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23" name="Text Box 9">
              <a:extLst>
                <a:ext uri="{FF2B5EF4-FFF2-40B4-BE49-F238E27FC236}">
                  <a16:creationId xmlns:a16="http://schemas.microsoft.com/office/drawing/2014/main" id="{2E98536C-97E2-4D7A-9863-CD4C86CA1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1973"/>
              <a:ext cx="330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4000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24" name="Text Box 10">
              <a:extLst>
                <a:ext uri="{FF2B5EF4-FFF2-40B4-BE49-F238E27FC236}">
                  <a16:creationId xmlns:a16="http://schemas.microsoft.com/office/drawing/2014/main" id="{B4FF2707-5685-4A8A-980E-D997AA0F9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2782"/>
              <a:ext cx="309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4000">
                  <a:solidFill>
                    <a:srgbClr val="FF3300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25" name="Text Box 11">
              <a:extLst>
                <a:ext uri="{FF2B5EF4-FFF2-40B4-BE49-F238E27FC236}">
                  <a16:creationId xmlns:a16="http://schemas.microsoft.com/office/drawing/2014/main" id="{121EC393-60E0-4C4A-86D3-EDEB1BB3D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2515"/>
              <a:ext cx="435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26" name="Text Box 12">
              <a:extLst>
                <a:ext uri="{FF2B5EF4-FFF2-40B4-BE49-F238E27FC236}">
                  <a16:creationId xmlns:a16="http://schemas.microsoft.com/office/drawing/2014/main" id="{BB2F6984-B9E4-46CA-A1CF-BF8C115FE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876"/>
              <a:ext cx="579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3U</a:t>
              </a:r>
              <a:r>
                <a:rPr kumimoji="1" lang="en-US" altLang="zh-CN" baseline="-25000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27" name="Text Box 13">
              <a:extLst>
                <a:ext uri="{FF2B5EF4-FFF2-40B4-BE49-F238E27FC236}">
                  <a16:creationId xmlns:a16="http://schemas.microsoft.com/office/drawing/2014/main" id="{CAFD3AD2-5BE5-441E-88BB-38EC6579D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816"/>
              <a:ext cx="345" cy="6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4400">
                  <a:solidFill>
                    <a:srgbClr val="FF33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endParaRPr kumimoji="1" lang="en-US" altLang="zh-CN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7428" name="Group 14">
              <a:extLst>
                <a:ext uri="{FF2B5EF4-FFF2-40B4-BE49-F238E27FC236}">
                  <a16:creationId xmlns:a16="http://schemas.microsoft.com/office/drawing/2014/main" id="{4423634A-00E1-4CDA-8033-5046EC1B03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112"/>
              <a:ext cx="2544" cy="1008"/>
              <a:chOff x="1632" y="2112"/>
              <a:chExt cx="2544" cy="1008"/>
            </a:xfrm>
          </p:grpSpPr>
          <p:grpSp>
            <p:nvGrpSpPr>
              <p:cNvPr id="17429" name="Group 15">
                <a:extLst>
                  <a:ext uri="{FF2B5EF4-FFF2-40B4-BE49-F238E27FC236}">
                    <a16:creationId xmlns:a16="http://schemas.microsoft.com/office/drawing/2014/main" id="{538AE860-1154-433B-8A7D-87176E2802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2112"/>
                <a:ext cx="672" cy="1008"/>
                <a:chOff x="1632" y="2112"/>
                <a:chExt cx="672" cy="1008"/>
              </a:xfrm>
            </p:grpSpPr>
            <p:sp>
              <p:nvSpPr>
                <p:cNvPr id="17433" name="AutoShape 16">
                  <a:extLst>
                    <a:ext uri="{FF2B5EF4-FFF2-40B4-BE49-F238E27FC236}">
                      <a16:creationId xmlns:a16="http://schemas.microsoft.com/office/drawing/2014/main" id="{E4F8D644-FB06-4F8B-9876-614BBFBD4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2112"/>
                  <a:ext cx="672" cy="1008"/>
                </a:xfrm>
                <a:custGeom>
                  <a:avLst/>
                  <a:gdLst>
                    <a:gd name="T0" fmla="*/ 18 w 21600"/>
                    <a:gd name="T1" fmla="*/ 7 h 21600"/>
                    <a:gd name="T2" fmla="*/ 3 w 21600"/>
                    <a:gd name="T3" fmla="*/ 8 h 21600"/>
                    <a:gd name="T4" fmla="*/ 17 w 21600"/>
                    <a:gd name="T5" fmla="*/ 8 h 21600"/>
                    <a:gd name="T6" fmla="*/ 19 w 21600"/>
                    <a:gd name="T7" fmla="*/ 45 h 21600"/>
                    <a:gd name="T8" fmla="*/ 15 w 21600"/>
                    <a:gd name="T9" fmla="*/ 45 h 21600"/>
                    <a:gd name="T10" fmla="*/ 15 w 21600"/>
                    <a:gd name="T11" fmla="*/ 35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71 h 21600"/>
                    <a:gd name="T20" fmla="*/ 18450 w 21600"/>
                    <a:gd name="T21" fmla="*/ 18429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7649" y="18128"/>
                      </a:moveTo>
                      <a:cubicBezTo>
                        <a:pt x="19678" y="16231"/>
                        <a:pt x="20831" y="13577"/>
                        <a:pt x="20831" y="10800"/>
                      </a:cubicBezTo>
                      <a:cubicBezTo>
                        <a:pt x="20831" y="5260"/>
                        <a:pt x="16339" y="769"/>
                        <a:pt x="10800" y="769"/>
                      </a:cubicBezTo>
                      <a:cubicBezTo>
                        <a:pt x="8071" y="768"/>
                        <a:pt x="5459" y="1880"/>
                        <a:pt x="3568" y="3848"/>
                      </a:cubicBezTo>
                      <a:lnTo>
                        <a:pt x="3014" y="3315"/>
                      </a:lnTo>
                      <a:cubicBezTo>
                        <a:pt x="5050" y="1197"/>
                        <a:pt x="7861" y="-1"/>
                        <a:pt x="10800" y="0"/>
                      </a:cubicBezTo>
                      <a:cubicBezTo>
                        <a:pt x="16764" y="0"/>
                        <a:pt x="21600" y="4835"/>
                        <a:pt x="21600" y="10800"/>
                      </a:cubicBezTo>
                      <a:cubicBezTo>
                        <a:pt x="21600" y="13790"/>
                        <a:pt x="20359" y="16647"/>
                        <a:pt x="18174" y="18690"/>
                      </a:cubicBezTo>
                      <a:lnTo>
                        <a:pt x="20018" y="20662"/>
                      </a:lnTo>
                      <a:lnTo>
                        <a:pt x="15658" y="20516"/>
                      </a:lnTo>
                      <a:lnTo>
                        <a:pt x="15805" y="16155"/>
                      </a:lnTo>
                      <a:lnTo>
                        <a:pt x="17649" y="18128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34" name="Text Box 17">
                  <a:extLst>
                    <a:ext uri="{FF2B5EF4-FFF2-40B4-BE49-F238E27FC236}">
                      <a16:creationId xmlns:a16="http://schemas.microsoft.com/office/drawing/2014/main" id="{128F519A-09DE-47D0-ADFD-168873AE59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2545"/>
                  <a:ext cx="416" cy="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>
                      <a:solidFill>
                        <a:srgbClr val="FF3300"/>
                      </a:solidFill>
                      <a:ea typeface="宋体" panose="02010600030101010101" pitchFamily="2" charset="-122"/>
                    </a:rPr>
                    <a:t>I</a:t>
                  </a:r>
                  <a:r>
                    <a:rPr kumimoji="1" lang="en-US" altLang="zh-CN" baseline="-25000">
                      <a:solidFill>
                        <a:srgbClr val="FF3300"/>
                      </a:solidFill>
                      <a:ea typeface="宋体" panose="02010600030101010101" pitchFamily="2" charset="-122"/>
                    </a:rPr>
                    <a:t>in</a:t>
                  </a:r>
                  <a:endParaRPr kumimoji="1" lang="en-US" altLang="zh-CN">
                    <a:solidFill>
                      <a:srgbClr val="FF33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0" name="Group 18">
                <a:extLst>
                  <a:ext uri="{FF2B5EF4-FFF2-40B4-BE49-F238E27FC236}">
                    <a16:creationId xmlns:a16="http://schemas.microsoft.com/office/drawing/2014/main" id="{32E1750B-D4BA-4CE4-910B-A9D60E980B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2112"/>
                <a:ext cx="672" cy="1008"/>
                <a:chOff x="1776" y="2112"/>
                <a:chExt cx="672" cy="1008"/>
              </a:xfrm>
            </p:grpSpPr>
            <p:sp>
              <p:nvSpPr>
                <p:cNvPr id="17431" name="AutoShape 19">
                  <a:extLst>
                    <a:ext uri="{FF2B5EF4-FFF2-40B4-BE49-F238E27FC236}">
                      <a16:creationId xmlns:a16="http://schemas.microsoft.com/office/drawing/2014/main" id="{A2721892-8A89-4229-8912-D51684FEE3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2112"/>
                  <a:ext cx="672" cy="1008"/>
                </a:xfrm>
                <a:custGeom>
                  <a:avLst/>
                  <a:gdLst>
                    <a:gd name="T0" fmla="*/ 18 w 21600"/>
                    <a:gd name="T1" fmla="*/ 7 h 21600"/>
                    <a:gd name="T2" fmla="*/ 3 w 21600"/>
                    <a:gd name="T3" fmla="*/ 8 h 21600"/>
                    <a:gd name="T4" fmla="*/ 17 w 21600"/>
                    <a:gd name="T5" fmla="*/ 8 h 21600"/>
                    <a:gd name="T6" fmla="*/ 19 w 21600"/>
                    <a:gd name="T7" fmla="*/ 45 h 21600"/>
                    <a:gd name="T8" fmla="*/ 15 w 21600"/>
                    <a:gd name="T9" fmla="*/ 45 h 21600"/>
                    <a:gd name="T10" fmla="*/ 15 w 21600"/>
                    <a:gd name="T11" fmla="*/ 35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71 h 21600"/>
                    <a:gd name="T20" fmla="*/ 18450 w 21600"/>
                    <a:gd name="T21" fmla="*/ 18429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7649" y="18128"/>
                      </a:moveTo>
                      <a:cubicBezTo>
                        <a:pt x="19678" y="16231"/>
                        <a:pt x="20831" y="13577"/>
                        <a:pt x="20831" y="10800"/>
                      </a:cubicBezTo>
                      <a:cubicBezTo>
                        <a:pt x="20831" y="5260"/>
                        <a:pt x="16339" y="769"/>
                        <a:pt x="10800" y="769"/>
                      </a:cubicBezTo>
                      <a:cubicBezTo>
                        <a:pt x="8071" y="768"/>
                        <a:pt x="5459" y="1880"/>
                        <a:pt x="3568" y="3848"/>
                      </a:cubicBezTo>
                      <a:lnTo>
                        <a:pt x="3014" y="3315"/>
                      </a:lnTo>
                      <a:cubicBezTo>
                        <a:pt x="5050" y="1197"/>
                        <a:pt x="7861" y="-1"/>
                        <a:pt x="10800" y="0"/>
                      </a:cubicBezTo>
                      <a:cubicBezTo>
                        <a:pt x="16764" y="0"/>
                        <a:pt x="21600" y="4835"/>
                        <a:pt x="21600" y="10800"/>
                      </a:cubicBezTo>
                      <a:cubicBezTo>
                        <a:pt x="21600" y="13790"/>
                        <a:pt x="20359" y="16647"/>
                        <a:pt x="18174" y="18690"/>
                      </a:cubicBezTo>
                      <a:lnTo>
                        <a:pt x="20018" y="20662"/>
                      </a:lnTo>
                      <a:lnTo>
                        <a:pt x="15658" y="20516"/>
                      </a:lnTo>
                      <a:lnTo>
                        <a:pt x="15805" y="16155"/>
                      </a:lnTo>
                      <a:lnTo>
                        <a:pt x="17649" y="18128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32" name="Text Box 20">
                  <a:extLst>
                    <a:ext uri="{FF2B5EF4-FFF2-40B4-BE49-F238E27FC236}">
                      <a16:creationId xmlns:a16="http://schemas.microsoft.com/office/drawing/2014/main" id="{E27F9CFC-92C2-48ED-9978-A238DE70F6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70" y="2591"/>
                  <a:ext cx="416" cy="4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>
                      <a:solidFill>
                        <a:srgbClr val="FF3300"/>
                      </a:solidFill>
                      <a:ea typeface="宋体" panose="02010600030101010101" pitchFamily="2" charset="-122"/>
                    </a:rPr>
                    <a:t>I</a:t>
                  </a:r>
                  <a:r>
                    <a:rPr kumimoji="1" lang="en-US" altLang="zh-CN" baseline="-25000">
                      <a:solidFill>
                        <a:srgbClr val="FF3300"/>
                      </a:solidFill>
                      <a:ea typeface="宋体" panose="02010600030101010101" pitchFamily="2" charset="-122"/>
                    </a:rPr>
                    <a:t>2</a:t>
                  </a:r>
                  <a:endParaRPr kumimoji="1" lang="en-US" altLang="zh-CN">
                    <a:solidFill>
                      <a:srgbClr val="FF33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1286" name="Rectangle 22">
            <a:extLst>
              <a:ext uri="{FF2B5EF4-FFF2-40B4-BE49-F238E27FC236}">
                <a16:creationId xmlns:a16="http://schemas.microsoft.com/office/drawing/2014/main" id="{B0C83643-5F10-4B9F-AEF5-F2AA792A1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5638800"/>
            <a:ext cx="71056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kumimoji="1"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kumimoji="1" lang="zh-CN" altLang="en-US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受控源也是电源，计入</a:t>
            </a:r>
            <a:r>
              <a:rPr kumimoji="1" lang="en-US" altLang="zh-CN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u</a:t>
            </a:r>
            <a:r>
              <a:rPr kumimoji="1" lang="en-US" altLang="zh-CN" b="1" baseline="-250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sii</a:t>
            </a:r>
            <a:r>
              <a:rPr kumimoji="1" lang="zh-CN" altLang="en-US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项</a:t>
            </a:r>
            <a:r>
              <a:rPr kumimoji="1"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kumimoji="1"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）补充受控量方程</a:t>
            </a:r>
            <a:r>
              <a:rPr kumimoji="1"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方程总数增加。</a:t>
            </a:r>
          </a:p>
        </p:txBody>
      </p:sp>
      <p:sp>
        <p:nvSpPr>
          <p:cNvPr id="17413" name="Text Box 23">
            <a:extLst>
              <a:ext uri="{FF2B5EF4-FFF2-40B4-BE49-F238E27FC236}">
                <a16:creationId xmlns:a16="http://schemas.microsoft.com/office/drawing/2014/main" id="{281DA464-A9D2-4CB0-A21F-7E9E79CC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57175"/>
            <a:ext cx="5976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 </a:t>
            </a:r>
            <a:r>
              <a:rPr kumimoji="1" lang="zh-CN" altLang="en-US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、含受控源电路的网孔方程</a:t>
            </a:r>
          </a:p>
        </p:txBody>
      </p:sp>
      <p:grpSp>
        <p:nvGrpSpPr>
          <p:cNvPr id="11288" name="Group 24">
            <a:extLst>
              <a:ext uri="{FF2B5EF4-FFF2-40B4-BE49-F238E27FC236}">
                <a16:creationId xmlns:a16="http://schemas.microsoft.com/office/drawing/2014/main" id="{0E5217DD-A502-4B48-B835-2C4113D8D38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29200"/>
            <a:ext cx="1600200" cy="685800"/>
            <a:chOff x="144" y="2304"/>
            <a:chExt cx="1008" cy="432"/>
          </a:xfrm>
        </p:grpSpPr>
        <p:sp>
          <p:nvSpPr>
            <p:cNvPr id="17415" name="Rectangle 25">
              <a:extLst>
                <a:ext uri="{FF2B5EF4-FFF2-40B4-BE49-F238E27FC236}">
                  <a16:creationId xmlns:a16="http://schemas.microsoft.com/office/drawing/2014/main" id="{03B5BF18-9420-4D2A-B424-8F89AF243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672" cy="43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b="1">
                  <a:latin typeface="Arial" panose="020B0604020202020204" pitchFamily="34" charset="0"/>
                  <a:ea typeface="楷体_GB2312" panose="02010609030101010101" pitchFamily="49" charset="-122"/>
                </a:rPr>
                <a:t>注意</a:t>
              </a:r>
              <a:endParaRPr kumimoji="1" lang="zh-CN" altLang="en-US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graphicFrame>
          <p:nvGraphicFramePr>
            <p:cNvPr id="17416" name="Object 26">
              <a:extLst>
                <a:ext uri="{FF2B5EF4-FFF2-40B4-BE49-F238E27FC236}">
                  <a16:creationId xmlns:a16="http://schemas.microsoft.com/office/drawing/2014/main" id="{86C5FB89-7654-4E1A-AE1C-498FC55FEB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" y="2304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5" name="剪辑" r:id="rId4" imgW="3709988" imgH="2963863" progId="MS_ClipArt_Gallery.2">
                    <p:embed/>
                  </p:oleObj>
                </mc:Choice>
                <mc:Fallback>
                  <p:oleObj name="剪辑" r:id="rId4" imgW="3709988" imgH="2963863" progId="MS_ClipArt_Gallery.2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304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AEF80975-5D19-4D2A-B1B4-55620C185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43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2:</a:t>
            </a:r>
            <a:r>
              <a:rPr lang="zh-CN" altLang="en-US" b="1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求</a:t>
            </a:r>
            <a:r>
              <a:rPr lang="en-US" altLang="zh-CN" b="1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 </a:t>
            </a:r>
            <a:r>
              <a:rPr lang="zh-CN" altLang="en-US" b="1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和各支路电流</a:t>
            </a:r>
            <a:endParaRPr lang="en-US" altLang="zh-CN">
              <a:solidFill>
                <a:srgbClr val="FFC000"/>
              </a:solidFill>
              <a:ea typeface="楷体_GB2312" panose="02010609030101010101" pitchFamily="49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618831E-9CB1-48D5-8A57-ADA1006EFD86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1052513"/>
            <a:ext cx="2089150" cy="2087562"/>
            <a:chOff x="1655" y="482"/>
            <a:chExt cx="1316" cy="1315"/>
          </a:xfrm>
        </p:grpSpPr>
        <p:grpSp>
          <p:nvGrpSpPr>
            <p:cNvPr id="18469" name="Group 4">
              <a:extLst>
                <a:ext uri="{FF2B5EF4-FFF2-40B4-BE49-F238E27FC236}">
                  <a16:creationId xmlns:a16="http://schemas.microsoft.com/office/drawing/2014/main" id="{6BD3CC60-151F-48DC-9350-41C7F4CC2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572"/>
              <a:ext cx="409" cy="681"/>
              <a:chOff x="3560" y="2069"/>
              <a:chExt cx="409" cy="681"/>
            </a:xfrm>
          </p:grpSpPr>
          <p:grpSp>
            <p:nvGrpSpPr>
              <p:cNvPr id="18480" name="Group 5">
                <a:extLst>
                  <a:ext uri="{FF2B5EF4-FFF2-40B4-BE49-F238E27FC236}">
                    <a16:creationId xmlns:a16="http://schemas.microsoft.com/office/drawing/2014/main" id="{66FE1544-2AE8-484F-B605-0E7DAA2A53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0" y="2069"/>
                <a:ext cx="409" cy="681"/>
                <a:chOff x="3560" y="2069"/>
                <a:chExt cx="409" cy="681"/>
              </a:xfrm>
            </p:grpSpPr>
            <p:sp>
              <p:nvSpPr>
                <p:cNvPr id="18482" name="Oval 6">
                  <a:extLst>
                    <a:ext uri="{FF2B5EF4-FFF2-40B4-BE49-F238E27FC236}">
                      <a16:creationId xmlns:a16="http://schemas.microsoft.com/office/drawing/2014/main" id="{986A730C-2798-417C-AB00-1F0B850FA5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83" name="Line 7">
                  <a:extLst>
                    <a:ext uri="{FF2B5EF4-FFF2-40B4-BE49-F238E27FC236}">
                      <a16:creationId xmlns:a16="http://schemas.microsoft.com/office/drawing/2014/main" id="{2F01DE3E-9F2D-4B1C-9F52-8993A6BA95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81" name="Text Box 8">
                <a:extLst>
                  <a:ext uri="{FF2B5EF4-FFF2-40B4-BE49-F238E27FC236}">
                    <a16:creationId xmlns:a16="http://schemas.microsoft.com/office/drawing/2014/main" id="{4AD41F50-11F5-4C01-99E6-C95B1E538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2251"/>
                <a:ext cx="27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bg1"/>
                    </a:solidFill>
                    <a:ea typeface="楷体_GB2312" panose="02010609030101010101" pitchFamily="49" charset="-122"/>
                  </a:rPr>
                  <a:t>i</a:t>
                </a:r>
                <a:r>
                  <a:rPr lang="en-US" altLang="zh-CN" sz="2800" baseline="-25000">
                    <a:solidFill>
                      <a:schemeClr val="bg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rPr>
                  <a:t>1</a:t>
                </a:r>
                <a:endParaRPr lang="en-US" altLang="zh-CN" sz="2800">
                  <a:solidFill>
                    <a:srgbClr val="FFFF00"/>
                  </a:solidFill>
                  <a:latin typeface="Arial" panose="020B0604020202020204" pitchFamily="34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18470" name="Group 9">
              <a:extLst>
                <a:ext uri="{FF2B5EF4-FFF2-40B4-BE49-F238E27FC236}">
                  <a16:creationId xmlns:a16="http://schemas.microsoft.com/office/drawing/2014/main" id="{FADFAE5A-0392-4DA6-80E0-B27BEE7D3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1389"/>
              <a:ext cx="317" cy="408"/>
              <a:chOff x="1655" y="1616"/>
              <a:chExt cx="379" cy="454"/>
            </a:xfrm>
          </p:grpSpPr>
          <p:sp>
            <p:nvSpPr>
              <p:cNvPr id="18476" name="Text Box 10">
                <a:extLst>
                  <a:ext uri="{FF2B5EF4-FFF2-40B4-BE49-F238E27FC236}">
                    <a16:creationId xmlns:a16="http://schemas.microsoft.com/office/drawing/2014/main" id="{8FF9B2EC-EA64-48A8-BE4C-5824D24CA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0" y="1661"/>
                <a:ext cx="334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bg1"/>
                    </a:solidFill>
                    <a:ea typeface="楷体_GB2312" panose="02010609030101010101" pitchFamily="49" charset="-122"/>
                  </a:rPr>
                  <a:t>i</a:t>
                </a:r>
                <a:r>
                  <a:rPr lang="en-US" altLang="zh-CN" sz="2800" baseline="-25000">
                    <a:solidFill>
                      <a:schemeClr val="bg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rPr>
                  <a:t>3</a:t>
                </a:r>
                <a:endParaRPr lang="en-US" altLang="zh-CN" sz="2800">
                  <a:solidFill>
                    <a:srgbClr val="FFFF00"/>
                  </a:solidFill>
                  <a:latin typeface="Arial" panose="020B0604020202020204" pitchFamily="34" charset="0"/>
                  <a:ea typeface="楷体_GB2312" panose="02010609030101010101" pitchFamily="49" charset="-122"/>
                </a:endParaRPr>
              </a:p>
            </p:txBody>
          </p:sp>
          <p:grpSp>
            <p:nvGrpSpPr>
              <p:cNvPr id="18477" name="Group 11">
                <a:extLst>
                  <a:ext uri="{FF2B5EF4-FFF2-40B4-BE49-F238E27FC236}">
                    <a16:creationId xmlns:a16="http://schemas.microsoft.com/office/drawing/2014/main" id="{1B0D2C19-164D-4171-9391-F1713B81A8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5" y="1616"/>
                <a:ext cx="363" cy="454"/>
                <a:chOff x="3560" y="2069"/>
                <a:chExt cx="409" cy="681"/>
              </a:xfrm>
            </p:grpSpPr>
            <p:sp>
              <p:nvSpPr>
                <p:cNvPr id="18478" name="Oval 12">
                  <a:extLst>
                    <a:ext uri="{FF2B5EF4-FFF2-40B4-BE49-F238E27FC236}">
                      <a16:creationId xmlns:a16="http://schemas.microsoft.com/office/drawing/2014/main" id="{9D48C18F-D050-4843-82E1-40C6A77BC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9" name="Line 13">
                  <a:extLst>
                    <a:ext uri="{FF2B5EF4-FFF2-40B4-BE49-F238E27FC236}">
                      <a16:creationId xmlns:a16="http://schemas.microsoft.com/office/drawing/2014/main" id="{1578DB66-8F4A-491E-BA80-93A243B008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471" name="Group 14">
              <a:extLst>
                <a:ext uri="{FF2B5EF4-FFF2-40B4-BE49-F238E27FC236}">
                  <a16:creationId xmlns:a16="http://schemas.microsoft.com/office/drawing/2014/main" id="{02C0E5FE-7352-4F94-B2FF-AB461011D3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3" y="482"/>
              <a:ext cx="408" cy="453"/>
              <a:chOff x="1610" y="890"/>
              <a:chExt cx="499" cy="531"/>
            </a:xfrm>
          </p:grpSpPr>
          <p:sp>
            <p:nvSpPr>
              <p:cNvPr id="18472" name="Text Box 15">
                <a:extLst>
                  <a:ext uri="{FF2B5EF4-FFF2-40B4-BE49-F238E27FC236}">
                    <a16:creationId xmlns:a16="http://schemas.microsoft.com/office/drawing/2014/main" id="{91268E80-50FB-412B-89EB-4E7420332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890"/>
                <a:ext cx="333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bg1"/>
                    </a:solidFill>
                    <a:ea typeface="楷体_GB2312" panose="02010609030101010101" pitchFamily="49" charset="-122"/>
                  </a:rPr>
                  <a:t>i</a:t>
                </a:r>
                <a:r>
                  <a:rPr lang="en-US" altLang="zh-CN" sz="2800" baseline="-25000">
                    <a:solidFill>
                      <a:schemeClr val="bg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rPr>
                  <a:t>2</a:t>
                </a:r>
                <a:endParaRPr lang="en-US" altLang="zh-CN" sz="2800">
                  <a:solidFill>
                    <a:srgbClr val="FFFF00"/>
                  </a:solidFill>
                  <a:latin typeface="Arial" panose="020B0604020202020204" pitchFamily="34" charset="0"/>
                  <a:ea typeface="楷体_GB2312" panose="02010609030101010101" pitchFamily="49" charset="-122"/>
                </a:endParaRPr>
              </a:p>
            </p:txBody>
          </p:sp>
          <p:grpSp>
            <p:nvGrpSpPr>
              <p:cNvPr id="18473" name="Group 16">
                <a:extLst>
                  <a:ext uri="{FF2B5EF4-FFF2-40B4-BE49-F238E27FC236}">
                    <a16:creationId xmlns:a16="http://schemas.microsoft.com/office/drawing/2014/main" id="{A5CCB786-1140-4EB5-88F2-FE0CFDAA5A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0" y="981"/>
                <a:ext cx="499" cy="440"/>
                <a:chOff x="3859" y="2435"/>
                <a:chExt cx="499" cy="440"/>
              </a:xfrm>
            </p:grpSpPr>
            <p:sp>
              <p:nvSpPr>
                <p:cNvPr id="18474" name="Oval 17">
                  <a:extLst>
                    <a:ext uri="{FF2B5EF4-FFF2-40B4-BE49-F238E27FC236}">
                      <a16:creationId xmlns:a16="http://schemas.microsoft.com/office/drawing/2014/main" id="{68CEFF00-6497-4080-B521-B52BCDB286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9" y="2435"/>
                  <a:ext cx="499" cy="440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5" name="Line 18">
                  <a:extLst>
                    <a:ext uri="{FF2B5EF4-FFF2-40B4-BE49-F238E27FC236}">
                      <a16:creationId xmlns:a16="http://schemas.microsoft.com/office/drawing/2014/main" id="{6A7B281D-9C8D-4C50-BDB5-628BFFC79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59" y="2582"/>
                  <a:ext cx="0" cy="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88083" name="Object 19">
            <a:extLst>
              <a:ext uri="{FF2B5EF4-FFF2-40B4-BE49-F238E27FC236}">
                <a16:creationId xmlns:a16="http://schemas.microsoft.com/office/drawing/2014/main" id="{00D721C1-EC17-4D0C-81C3-6653D12AD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500438"/>
          <a:ext cx="63547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公式" r:id="rId3" imgW="2279786" imgH="234906" progId="Equation.3">
                  <p:embed/>
                </p:oleObj>
              </mc:Choice>
              <mc:Fallback>
                <p:oleObj name="公式" r:id="rId3" imgW="2279786" imgH="23490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63547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20">
            <a:extLst>
              <a:ext uri="{FF2B5EF4-FFF2-40B4-BE49-F238E27FC236}">
                <a16:creationId xmlns:a16="http://schemas.microsoft.com/office/drawing/2014/main" id="{ADCED90C-1D5F-480C-8DB1-09E71BCC5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4259263"/>
          <a:ext cx="53990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公式" r:id="rId5" imgW="1682812" imgH="234906" progId="Equation.3">
                  <p:embed/>
                </p:oleObj>
              </mc:Choice>
              <mc:Fallback>
                <p:oleObj name="公式" r:id="rId5" imgW="1682812" imgH="23490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259263"/>
                        <a:ext cx="53990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5" name="Object 21">
            <a:extLst>
              <a:ext uri="{FF2B5EF4-FFF2-40B4-BE49-F238E27FC236}">
                <a16:creationId xmlns:a16="http://schemas.microsoft.com/office/drawing/2014/main" id="{03368355-E7EB-42F0-8641-B510EDCE9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6975" y="5011738"/>
          <a:ext cx="4914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公式" r:id="rId7" imgW="1594035" imgH="222294" progId="Equation.3">
                  <p:embed/>
                </p:oleObj>
              </mc:Choice>
              <mc:Fallback>
                <p:oleObj name="公式" r:id="rId7" imgW="1594035" imgH="22229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5011738"/>
                        <a:ext cx="4914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6" name="AutoShape 22" descr="羊皮纸">
            <a:extLst>
              <a:ext uri="{FF2B5EF4-FFF2-40B4-BE49-F238E27FC236}">
                <a16:creationId xmlns:a16="http://schemas.microsoft.com/office/drawing/2014/main" id="{4B418DA0-DD89-4BC2-B7F6-9122FD361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221163"/>
            <a:ext cx="1800225" cy="1296987"/>
          </a:xfrm>
          <a:prstGeom prst="wedgeRoundRectCallout">
            <a:avLst>
              <a:gd name="adj1" fmla="val -103176"/>
              <a:gd name="adj2" fmla="val -5324"/>
              <a:gd name="adj3" fmla="val 16667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楷体_GB2312" panose="02010609030101010101" pitchFamily="49" charset="-122"/>
              </a:rPr>
              <a:t>受控源看作独立源列方程</a:t>
            </a:r>
            <a:endParaRPr lang="zh-CN" altLang="en-US" sz="24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graphicFrame>
        <p:nvGraphicFramePr>
          <p:cNvPr id="88087" name="Object 23">
            <a:extLst>
              <a:ext uri="{FF2B5EF4-FFF2-40B4-BE49-F238E27FC236}">
                <a16:creationId xmlns:a16="http://schemas.microsoft.com/office/drawing/2014/main" id="{79EF3248-FBD9-4F39-8EA4-AA1CE9E9C0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1913" y="2349500"/>
          <a:ext cx="19050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公式" r:id="rId10" imgW="590661" imgH="234906" progId="Equation.3">
                  <p:embed/>
                </p:oleObj>
              </mc:Choice>
              <mc:Fallback>
                <p:oleObj name="公式" r:id="rId10" imgW="590661" imgH="23490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2349500"/>
                        <a:ext cx="19050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8" name="Text Box 24">
            <a:extLst>
              <a:ext uri="{FF2B5EF4-FFF2-40B4-BE49-F238E27FC236}">
                <a16:creationId xmlns:a16="http://schemas.microsoft.com/office/drawing/2014/main" id="{33C77F24-3D82-42A9-8F6E-80CCDFD6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412875"/>
            <a:ext cx="2016125" cy="5191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增补方程：</a:t>
            </a:r>
          </a:p>
        </p:txBody>
      </p:sp>
      <p:grpSp>
        <p:nvGrpSpPr>
          <p:cNvPr id="9" name="Group 31">
            <a:extLst>
              <a:ext uri="{FF2B5EF4-FFF2-40B4-BE49-F238E27FC236}">
                <a16:creationId xmlns:a16="http://schemas.microsoft.com/office/drawing/2014/main" id="{33336A0D-58CC-4550-BEC1-8476693398ED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908050"/>
            <a:ext cx="4319588" cy="2447925"/>
            <a:chOff x="2744" y="754"/>
            <a:chExt cx="2721" cy="1542"/>
          </a:xfrm>
        </p:grpSpPr>
        <p:sp>
          <p:nvSpPr>
            <p:cNvPr id="18443" name="Text Box 32">
              <a:extLst>
                <a:ext uri="{FF2B5EF4-FFF2-40B4-BE49-F238E27FC236}">
                  <a16:creationId xmlns:a16="http://schemas.microsoft.com/office/drawing/2014/main" id="{E627F5D9-1A2E-4E5F-9E77-46FEC6A52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071"/>
              <a:ext cx="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5</a:t>
              </a: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U</a:t>
              </a:r>
              <a:endParaRPr lang="en-US" altLang="zh-CN" sz="2800" i="1" baseline="-25000">
                <a:solidFill>
                  <a:schemeClr val="bg1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8444" name="Oval 33">
              <a:extLst>
                <a:ext uri="{FF2B5EF4-FFF2-40B4-BE49-F238E27FC236}">
                  <a16:creationId xmlns:a16="http://schemas.microsoft.com/office/drawing/2014/main" id="{F1192205-ED7B-4331-9FE9-7BD46D207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166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8445" name="Line 34">
              <a:extLst>
                <a:ext uri="{FF2B5EF4-FFF2-40B4-BE49-F238E27FC236}">
                  <a16:creationId xmlns:a16="http://schemas.microsoft.com/office/drawing/2014/main" id="{7E6CA43A-44FA-44F0-85AF-5E9E285CE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754"/>
              <a:ext cx="0" cy="154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35">
              <a:extLst>
                <a:ext uri="{FF2B5EF4-FFF2-40B4-BE49-F238E27FC236}">
                  <a16:creationId xmlns:a16="http://schemas.microsoft.com/office/drawing/2014/main" id="{78EF7EE8-3423-428D-85BE-4188CF855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" y="1525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36">
              <a:extLst>
                <a:ext uri="{FF2B5EF4-FFF2-40B4-BE49-F238E27FC236}">
                  <a16:creationId xmlns:a16="http://schemas.microsoft.com/office/drawing/2014/main" id="{3B2F78BD-DCB0-4377-B3C6-2C437E695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296"/>
              <a:ext cx="1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Text Box 37">
              <a:extLst>
                <a:ext uri="{FF2B5EF4-FFF2-40B4-BE49-F238E27FC236}">
                  <a16:creationId xmlns:a16="http://schemas.microsoft.com/office/drawing/2014/main" id="{9D9FE2E2-9341-48EB-8429-2B76F55C9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26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S</a:t>
              </a:r>
            </a:p>
          </p:txBody>
        </p:sp>
        <p:sp>
          <p:nvSpPr>
            <p:cNvPr id="18449" name="Text Box 38">
              <a:extLst>
                <a:ext uri="{FF2B5EF4-FFF2-40B4-BE49-F238E27FC236}">
                  <a16:creationId xmlns:a16="http://schemas.microsoft.com/office/drawing/2014/main" id="{F514EA0F-AEB4-417C-89B1-32550F0F0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1751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4</a:t>
              </a:r>
            </a:p>
          </p:txBody>
        </p:sp>
        <p:sp>
          <p:nvSpPr>
            <p:cNvPr id="18450" name="Text Box 39">
              <a:extLst>
                <a:ext uri="{FF2B5EF4-FFF2-40B4-BE49-F238E27FC236}">
                  <a16:creationId xmlns:a16="http://schemas.microsoft.com/office/drawing/2014/main" id="{1D557E82-C775-4CC9-8B9D-7DDC2524A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616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3</a:t>
              </a:r>
            </a:p>
          </p:txBody>
        </p:sp>
        <p:sp>
          <p:nvSpPr>
            <p:cNvPr id="18451" name="Text Box 40">
              <a:extLst>
                <a:ext uri="{FF2B5EF4-FFF2-40B4-BE49-F238E27FC236}">
                  <a16:creationId xmlns:a16="http://schemas.microsoft.com/office/drawing/2014/main" id="{766D167C-6F09-4C9D-B909-D9E8FF7BE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844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1</a:t>
              </a:r>
            </a:p>
          </p:txBody>
        </p:sp>
        <p:sp>
          <p:nvSpPr>
            <p:cNvPr id="18452" name="Text Box 41">
              <a:extLst>
                <a:ext uri="{FF2B5EF4-FFF2-40B4-BE49-F238E27FC236}">
                  <a16:creationId xmlns:a16="http://schemas.microsoft.com/office/drawing/2014/main" id="{62AB5216-E780-4B03-A11D-C0864FF7B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" y="844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2</a:t>
              </a:r>
            </a:p>
          </p:txBody>
        </p:sp>
        <p:sp>
          <p:nvSpPr>
            <p:cNvPr id="18453" name="Text Box 42">
              <a:extLst>
                <a:ext uri="{FF2B5EF4-FFF2-40B4-BE49-F238E27FC236}">
                  <a16:creationId xmlns:a16="http://schemas.microsoft.com/office/drawing/2014/main" id="{601B1592-0CB3-4B51-9D62-23A02F15E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661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U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S</a:t>
              </a:r>
            </a:p>
          </p:txBody>
        </p:sp>
        <p:sp>
          <p:nvSpPr>
            <p:cNvPr id="18454" name="Text Box 43">
              <a:extLst>
                <a:ext uri="{FF2B5EF4-FFF2-40B4-BE49-F238E27FC236}">
                  <a16:creationId xmlns:a16="http://schemas.microsoft.com/office/drawing/2014/main" id="{E4E14DDF-66B9-4C9C-8B50-FE9817C7F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343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800" baseline="-25000">
                <a:solidFill>
                  <a:schemeClr val="bg1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8455" name="Text Box 44">
              <a:extLst>
                <a:ext uri="{FF2B5EF4-FFF2-40B4-BE49-F238E27FC236}">
                  <a16:creationId xmlns:a16="http://schemas.microsoft.com/office/drawing/2014/main" id="{E19333CB-1ADD-4D8A-A986-DFBFD22E7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888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_</a:t>
              </a:r>
              <a:endParaRPr lang="en-US" altLang="zh-CN" sz="2800" baseline="-25000">
                <a:solidFill>
                  <a:schemeClr val="bg1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8456" name="AutoShape 45">
              <a:extLst>
                <a:ext uri="{FF2B5EF4-FFF2-40B4-BE49-F238E27FC236}">
                  <a16:creationId xmlns:a16="http://schemas.microsoft.com/office/drawing/2014/main" id="{E824DF7E-BE2C-4BB1-964C-2D9A05D57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754"/>
              <a:ext cx="1497" cy="1542"/>
            </a:xfrm>
            <a:prstGeom prst="diamond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7" name="Line 46">
              <a:extLst>
                <a:ext uri="{FF2B5EF4-FFF2-40B4-BE49-F238E27FC236}">
                  <a16:creationId xmlns:a16="http://schemas.microsoft.com/office/drawing/2014/main" id="{C9D0D527-24DA-45C3-BE25-74D3B4A69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754"/>
              <a:ext cx="1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Rectangle 47">
              <a:extLst>
                <a:ext uri="{FF2B5EF4-FFF2-40B4-BE49-F238E27FC236}">
                  <a16:creationId xmlns:a16="http://schemas.microsoft.com/office/drawing/2014/main" id="{BB7C7538-96E1-4043-BD22-A2F5837A7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107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9" name="Rectangle 48">
              <a:extLst>
                <a:ext uri="{FF2B5EF4-FFF2-40B4-BE49-F238E27FC236}">
                  <a16:creationId xmlns:a16="http://schemas.microsoft.com/office/drawing/2014/main" id="{5AEF86F0-1253-46CA-99EE-7789A9BEE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9448">
              <a:off x="4741" y="179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0" name="Rectangle 49">
              <a:extLst>
                <a:ext uri="{FF2B5EF4-FFF2-40B4-BE49-F238E27FC236}">
                  <a16:creationId xmlns:a16="http://schemas.microsoft.com/office/drawing/2014/main" id="{AE1A75B1-C432-4580-A541-15A70B6541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22162">
              <a:off x="3924" y="179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1" name="Rectangle 50">
              <a:extLst>
                <a:ext uri="{FF2B5EF4-FFF2-40B4-BE49-F238E27FC236}">
                  <a16:creationId xmlns:a16="http://schemas.microsoft.com/office/drawing/2014/main" id="{F138F790-3CD6-42A2-A781-AB68162B78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93708">
              <a:off x="4741" y="111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2" name="Rectangle 51">
              <a:extLst>
                <a:ext uri="{FF2B5EF4-FFF2-40B4-BE49-F238E27FC236}">
                  <a16:creationId xmlns:a16="http://schemas.microsoft.com/office/drawing/2014/main" id="{03724717-F797-48DD-9C24-BA3C532DCB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55736">
              <a:off x="3969" y="107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3" name="AutoShape 52">
              <a:extLst>
                <a:ext uri="{FF2B5EF4-FFF2-40B4-BE49-F238E27FC236}">
                  <a16:creationId xmlns:a16="http://schemas.microsoft.com/office/drawing/2014/main" id="{D97D553D-FAF2-4973-A418-7880659ECD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86" y="1344"/>
              <a:ext cx="407" cy="363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4" name="Text Box 53">
              <a:extLst>
                <a:ext uri="{FF2B5EF4-FFF2-40B4-BE49-F238E27FC236}">
                  <a16:creationId xmlns:a16="http://schemas.microsoft.com/office/drawing/2014/main" id="{11CE0AD7-3CE3-4169-B03B-F22E7F47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162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_</a:t>
              </a:r>
              <a:endParaRPr lang="en-US" altLang="zh-CN" sz="2800" baseline="-25000">
                <a:solidFill>
                  <a:schemeClr val="bg1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8465" name="Text Box 54">
              <a:extLst>
                <a:ext uri="{FF2B5EF4-FFF2-40B4-BE49-F238E27FC236}">
                  <a16:creationId xmlns:a16="http://schemas.microsoft.com/office/drawing/2014/main" id="{B1327E6E-47CC-461E-B36E-BE39BA440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253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800" baseline="-25000">
                <a:solidFill>
                  <a:schemeClr val="bg1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8466" name="Text Box 55">
              <a:extLst>
                <a:ext uri="{FF2B5EF4-FFF2-40B4-BE49-F238E27FC236}">
                  <a16:creationId xmlns:a16="http://schemas.microsoft.com/office/drawing/2014/main" id="{DB4A2D56-38AC-41E7-BD41-1500FD6F1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570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800" baseline="-25000">
                <a:solidFill>
                  <a:schemeClr val="bg1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8467" name="Text Box 56">
              <a:extLst>
                <a:ext uri="{FF2B5EF4-FFF2-40B4-BE49-F238E27FC236}">
                  <a16:creationId xmlns:a16="http://schemas.microsoft.com/office/drawing/2014/main" id="{8B726554-4721-4935-A9AF-808AFA0B3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933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_</a:t>
              </a:r>
              <a:endParaRPr lang="en-US" altLang="zh-CN" sz="2800" baseline="-25000">
                <a:solidFill>
                  <a:schemeClr val="bg1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8468" name="Text Box 57">
              <a:extLst>
                <a:ext uri="{FF2B5EF4-FFF2-40B4-BE49-F238E27FC236}">
                  <a16:creationId xmlns:a16="http://schemas.microsoft.com/office/drawing/2014/main" id="{8CBC68B6-C6B8-4F35-B861-36D19CC0B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1842"/>
              <a:ext cx="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U</a:t>
              </a:r>
              <a:endParaRPr lang="en-US" altLang="zh-CN" sz="2800" i="1" baseline="-25000">
                <a:solidFill>
                  <a:schemeClr val="bg1"/>
                </a:solidFill>
                <a:ea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30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30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30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10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30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P spid="88086" grpId="0" animBg="1" autoUpdateAnimBg="0"/>
      <p:bldP spid="880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C35C72A-BE23-491D-8AEA-E90DF415FF39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852738"/>
            <a:ext cx="3889375" cy="3744912"/>
            <a:chOff x="5783" y="436"/>
            <a:chExt cx="2450" cy="2359"/>
          </a:xfrm>
        </p:grpSpPr>
        <p:sp>
          <p:nvSpPr>
            <p:cNvPr id="19493" name="Line 3">
              <a:extLst>
                <a:ext uri="{FF2B5EF4-FFF2-40B4-BE49-F238E27FC236}">
                  <a16:creationId xmlns:a16="http://schemas.microsoft.com/office/drawing/2014/main" id="{200273AF-87E0-4076-97A5-A9BCAB8E5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2" y="436"/>
              <a:ext cx="0" cy="235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AutoShape 4">
              <a:extLst>
                <a:ext uri="{FF2B5EF4-FFF2-40B4-BE49-F238E27FC236}">
                  <a16:creationId xmlns:a16="http://schemas.microsoft.com/office/drawing/2014/main" id="{253B0892-A22D-4308-8D51-59E0E791A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" y="436"/>
              <a:ext cx="2358" cy="2359"/>
            </a:xfrm>
            <a:prstGeom prst="diamond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5" name="Rectangle 5">
              <a:extLst>
                <a:ext uri="{FF2B5EF4-FFF2-40B4-BE49-F238E27FC236}">
                  <a16:creationId xmlns:a16="http://schemas.microsoft.com/office/drawing/2014/main" id="{DE6CE15D-0663-4032-AD44-24C240201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50552">
              <a:off x="7371" y="93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6" name="Line 6">
              <a:extLst>
                <a:ext uri="{FF2B5EF4-FFF2-40B4-BE49-F238E27FC236}">
                  <a16:creationId xmlns:a16="http://schemas.microsoft.com/office/drawing/2014/main" id="{ED8D169F-F0C6-4252-95CE-62BEC0D78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3" y="1595"/>
              <a:ext cx="2358" cy="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Oval 7">
              <a:extLst>
                <a:ext uri="{FF2B5EF4-FFF2-40B4-BE49-F238E27FC236}">
                  <a16:creationId xmlns:a16="http://schemas.microsoft.com/office/drawing/2014/main" id="{62C1BEF0-4EF0-4608-B461-E874D807A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7" y="1570"/>
              <a:ext cx="86" cy="8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8" name="Text Box 8">
              <a:extLst>
                <a:ext uri="{FF2B5EF4-FFF2-40B4-BE49-F238E27FC236}">
                  <a16:creationId xmlns:a16="http://schemas.microsoft.com/office/drawing/2014/main" id="{1BB85F51-6D0B-45B2-800E-2570359F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" y="980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R</a:t>
              </a:r>
              <a:r>
                <a:rPr lang="en-US" altLang="zh-CN" sz="24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1</a:t>
              </a:r>
            </a:p>
          </p:txBody>
        </p:sp>
        <p:sp>
          <p:nvSpPr>
            <p:cNvPr id="19499" name="Text Box 9">
              <a:extLst>
                <a:ext uri="{FF2B5EF4-FFF2-40B4-BE49-F238E27FC236}">
                  <a16:creationId xmlns:a16="http://schemas.microsoft.com/office/drawing/2014/main" id="{B71DEFA7-D45C-4700-89E1-03205ADCA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0" y="2114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R</a:t>
              </a:r>
              <a:r>
                <a:rPr lang="en-US" altLang="zh-CN" sz="2400" baseline="-25000">
                  <a:solidFill>
                    <a:schemeClr val="bg1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4</a:t>
              </a:r>
            </a:p>
          </p:txBody>
        </p:sp>
        <p:sp>
          <p:nvSpPr>
            <p:cNvPr id="19500" name="Text Box 10">
              <a:extLst>
                <a:ext uri="{FF2B5EF4-FFF2-40B4-BE49-F238E27FC236}">
                  <a16:creationId xmlns:a16="http://schemas.microsoft.com/office/drawing/2014/main" id="{7F7DE54D-D25A-4E69-B580-E9AE1171C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5" y="1887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R</a:t>
              </a:r>
              <a:r>
                <a:rPr lang="en-US" altLang="zh-CN" sz="2400" baseline="-25000">
                  <a:solidFill>
                    <a:schemeClr val="bg1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5</a:t>
              </a:r>
            </a:p>
          </p:txBody>
        </p:sp>
        <p:sp>
          <p:nvSpPr>
            <p:cNvPr id="19501" name="Text Box 11">
              <a:extLst>
                <a:ext uri="{FF2B5EF4-FFF2-40B4-BE49-F238E27FC236}">
                  <a16:creationId xmlns:a16="http://schemas.microsoft.com/office/drawing/2014/main" id="{AFA01070-3918-4844-B3FB-B7F947ADB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6" y="1207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gU</a:t>
              </a:r>
              <a:r>
                <a:rPr lang="en-US" altLang="zh-CN" sz="2400" baseline="-25000">
                  <a:solidFill>
                    <a:schemeClr val="bg1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1</a:t>
              </a:r>
            </a:p>
          </p:txBody>
        </p:sp>
        <p:sp>
          <p:nvSpPr>
            <p:cNvPr id="19502" name="Text Box 12">
              <a:extLst>
                <a:ext uri="{FF2B5EF4-FFF2-40B4-BE49-F238E27FC236}">
                  <a16:creationId xmlns:a16="http://schemas.microsoft.com/office/drawing/2014/main" id="{7EBF4580-BE89-4F50-BF18-70E00CDFF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2" y="1252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R</a:t>
              </a:r>
              <a:r>
                <a:rPr lang="en-US" altLang="zh-CN" sz="2400" baseline="-25000">
                  <a:solidFill>
                    <a:schemeClr val="bg1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3</a:t>
              </a:r>
            </a:p>
          </p:txBody>
        </p:sp>
        <p:sp>
          <p:nvSpPr>
            <p:cNvPr id="19503" name="Text Box 13">
              <a:extLst>
                <a:ext uri="{FF2B5EF4-FFF2-40B4-BE49-F238E27FC236}">
                  <a16:creationId xmlns:a16="http://schemas.microsoft.com/office/drawing/2014/main" id="{4695E157-C70D-4BC1-8B94-819EB1B62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2" y="708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R</a:t>
              </a:r>
              <a:r>
                <a:rPr lang="en-US" altLang="zh-CN" sz="2400" baseline="-25000">
                  <a:solidFill>
                    <a:schemeClr val="bg1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2</a:t>
              </a:r>
            </a:p>
          </p:txBody>
        </p:sp>
        <p:sp>
          <p:nvSpPr>
            <p:cNvPr id="19504" name="Text Box 14">
              <a:extLst>
                <a:ext uri="{FF2B5EF4-FFF2-40B4-BE49-F238E27FC236}">
                  <a16:creationId xmlns:a16="http://schemas.microsoft.com/office/drawing/2014/main" id="{AFF9D5D0-8CA1-4BAE-BFC9-50A27390E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4" y="2114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i="1">
                  <a:solidFill>
                    <a:schemeClr val="bg1"/>
                  </a:solidFill>
                  <a:ea typeface="楷体_GB2312" panose="02010609030101010101" pitchFamily="49" charset="-122"/>
                  <a:sym typeface="Symbol" panose="05050102010706020507" pitchFamily="18" charset="2"/>
                </a:rPr>
                <a:t></a:t>
              </a:r>
              <a:r>
                <a:rPr lang="en-US" altLang="zh-CN" sz="2400" i="1">
                  <a:solidFill>
                    <a:schemeClr val="bg1"/>
                  </a:solidFill>
                  <a:ea typeface="楷体_GB2312" panose="02010609030101010101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sz="2400" baseline="-25000">
                  <a:solidFill>
                    <a:schemeClr val="bg1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1</a:t>
              </a:r>
            </a:p>
          </p:txBody>
        </p:sp>
        <p:sp>
          <p:nvSpPr>
            <p:cNvPr id="19505" name="Text Box 15">
              <a:extLst>
                <a:ext uri="{FF2B5EF4-FFF2-40B4-BE49-F238E27FC236}">
                  <a16:creationId xmlns:a16="http://schemas.microsoft.com/office/drawing/2014/main" id="{B1FEA469-FCD1-4690-A048-1B211D1F8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" y="2250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_</a:t>
              </a:r>
              <a:endParaRPr lang="en-US" altLang="zh-CN" sz="2400" baseline="-25000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9506" name="Text Box 16">
              <a:extLst>
                <a:ext uri="{FF2B5EF4-FFF2-40B4-BE49-F238E27FC236}">
                  <a16:creationId xmlns:a16="http://schemas.microsoft.com/office/drawing/2014/main" id="{1C140ABE-8420-46AB-A5F0-7E3C2A00E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9" y="1887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400" baseline="-25000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9507" name="Line 17">
              <a:extLst>
                <a:ext uri="{FF2B5EF4-FFF2-40B4-BE49-F238E27FC236}">
                  <a16:creationId xmlns:a16="http://schemas.microsoft.com/office/drawing/2014/main" id="{CCA054DE-C090-494C-8955-342ACF9F8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2" y="1207"/>
              <a:ext cx="0" cy="27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Line 18">
              <a:extLst>
                <a:ext uri="{FF2B5EF4-FFF2-40B4-BE49-F238E27FC236}">
                  <a16:creationId xmlns:a16="http://schemas.microsoft.com/office/drawing/2014/main" id="{9DCB1D77-B5F4-421C-85ED-C1A32BFAF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3" y="1615"/>
              <a:ext cx="317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Text Box 19">
              <a:extLst>
                <a:ext uri="{FF2B5EF4-FFF2-40B4-BE49-F238E27FC236}">
                  <a16:creationId xmlns:a16="http://schemas.microsoft.com/office/drawing/2014/main" id="{1AF09EF5-99DE-4AFC-B867-90A0FAEC8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7" y="572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400" baseline="-25000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9510" name="Text Box 20">
              <a:extLst>
                <a:ext uri="{FF2B5EF4-FFF2-40B4-BE49-F238E27FC236}">
                  <a16:creationId xmlns:a16="http://schemas.microsoft.com/office/drawing/2014/main" id="{462D0C0C-078A-4130-BEC5-AB98BCA1C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9" y="980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_</a:t>
              </a:r>
              <a:endPara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9511" name="Text Box 21">
              <a:extLst>
                <a:ext uri="{FF2B5EF4-FFF2-40B4-BE49-F238E27FC236}">
                  <a16:creationId xmlns:a16="http://schemas.microsoft.com/office/drawing/2014/main" id="{7458A08A-EE66-44D0-87A6-575D325FB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0" y="7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U</a:t>
              </a:r>
              <a:r>
                <a:rPr lang="en-US" altLang="zh-CN" sz="2400" baseline="-25000">
                  <a:solidFill>
                    <a:schemeClr val="bg1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1</a:t>
              </a:r>
            </a:p>
          </p:txBody>
        </p:sp>
        <p:sp>
          <p:nvSpPr>
            <p:cNvPr id="19512" name="Text Box 22">
              <a:extLst>
                <a:ext uri="{FF2B5EF4-FFF2-40B4-BE49-F238E27FC236}">
                  <a16:creationId xmlns:a16="http://schemas.microsoft.com/office/drawing/2014/main" id="{55DEB008-9427-4B35-ADC6-C0B81C668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0" y="1146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i</a:t>
              </a:r>
              <a:r>
                <a:rPr lang="en-US" altLang="zh-CN" sz="24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S</a:t>
              </a:r>
            </a:p>
          </p:txBody>
        </p:sp>
        <p:sp>
          <p:nvSpPr>
            <p:cNvPr id="19513" name="AutoShape 23">
              <a:extLst>
                <a:ext uri="{FF2B5EF4-FFF2-40B4-BE49-F238E27FC236}">
                  <a16:creationId xmlns:a16="http://schemas.microsoft.com/office/drawing/2014/main" id="{0A3FF3F1-2412-4F9E-B027-8D88573B23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71416">
              <a:off x="7416" y="1933"/>
              <a:ext cx="407" cy="409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14" name="AutoShape 24">
              <a:extLst>
                <a:ext uri="{FF2B5EF4-FFF2-40B4-BE49-F238E27FC236}">
                  <a16:creationId xmlns:a16="http://schemas.microsoft.com/office/drawing/2014/main" id="{6553669B-1B62-46FC-8C17-53ED4E32A2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348" y="1412"/>
              <a:ext cx="362" cy="408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15" name="Rectangle 25">
              <a:extLst>
                <a:ext uri="{FF2B5EF4-FFF2-40B4-BE49-F238E27FC236}">
                  <a16:creationId xmlns:a16="http://schemas.microsoft.com/office/drawing/2014/main" id="{F94A0EBE-33CB-4646-BD91-CE597E063E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84887">
              <a:off x="6192" y="98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16" name="Rectangle 26">
              <a:extLst>
                <a:ext uri="{FF2B5EF4-FFF2-40B4-BE49-F238E27FC236}">
                  <a16:creationId xmlns:a16="http://schemas.microsoft.com/office/drawing/2014/main" id="{82E6C9BF-5180-4766-BC2F-DB7C910296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93740">
              <a:off x="6146" y="206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17" name="Rectangle 27">
              <a:extLst>
                <a:ext uri="{FF2B5EF4-FFF2-40B4-BE49-F238E27FC236}">
                  <a16:creationId xmlns:a16="http://schemas.microsoft.com/office/drawing/2014/main" id="{ED79F8F2-52AE-4F36-BD7A-41C4E76E1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" y="152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18" name="Rectangle 28">
              <a:extLst>
                <a:ext uri="{FF2B5EF4-FFF2-40B4-BE49-F238E27FC236}">
                  <a16:creationId xmlns:a16="http://schemas.microsoft.com/office/drawing/2014/main" id="{1D9034B9-3BE0-424C-AC7E-6F245CD60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7" y="188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9519" name="Group 29">
              <a:extLst>
                <a:ext uri="{FF2B5EF4-FFF2-40B4-BE49-F238E27FC236}">
                  <a16:creationId xmlns:a16="http://schemas.microsoft.com/office/drawing/2014/main" id="{5D7318D4-D5DD-4290-90D9-D98A7281A5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" y="845"/>
              <a:ext cx="363" cy="363"/>
              <a:chOff x="4785" y="709"/>
              <a:chExt cx="363" cy="363"/>
            </a:xfrm>
          </p:grpSpPr>
          <p:sp>
            <p:nvSpPr>
              <p:cNvPr id="19520" name="Oval 30">
                <a:extLst>
                  <a:ext uri="{FF2B5EF4-FFF2-40B4-BE49-F238E27FC236}">
                    <a16:creationId xmlns:a16="http://schemas.microsoft.com/office/drawing/2014/main" id="{62F24886-02DF-4A23-B8F2-D179E7F0B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FF00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9521" name="Line 31">
                <a:extLst>
                  <a:ext uri="{FF2B5EF4-FFF2-40B4-BE49-F238E27FC236}">
                    <a16:creationId xmlns:a16="http://schemas.microsoft.com/office/drawing/2014/main" id="{156F36EB-2DA8-43DD-A778-1D59334D7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9120" name="Text Box 32">
            <a:extLst>
              <a:ext uri="{FF2B5EF4-FFF2-40B4-BE49-F238E27FC236}">
                <a16:creationId xmlns:a16="http://schemas.microsoft.com/office/drawing/2014/main" id="{8EF0B726-BAC1-4FD8-B34C-3F67275A0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65188"/>
            <a:ext cx="935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>
              <a:solidFill>
                <a:srgbClr val="FFFF00"/>
              </a:solidFill>
              <a:ea typeface="楷体_GB2312" panose="02010609030101010101" pitchFamily="49" charset="-122"/>
            </a:endParaRPr>
          </a:p>
        </p:txBody>
      </p:sp>
      <p:sp>
        <p:nvSpPr>
          <p:cNvPr id="89121" name="Text Box 33">
            <a:extLst>
              <a:ext uri="{FF2B5EF4-FFF2-40B4-BE49-F238E27FC236}">
                <a16:creationId xmlns:a16="http://schemas.microsoft.com/office/drawing/2014/main" id="{B06C5937-B329-4C4A-A8F5-D49F73E87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936625"/>
            <a:ext cx="2951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列网孔电流方程</a:t>
            </a:r>
          </a:p>
        </p:txBody>
      </p:sp>
      <p:sp>
        <p:nvSpPr>
          <p:cNvPr id="89122" name="Text Box 34">
            <a:extLst>
              <a:ext uri="{FF2B5EF4-FFF2-40B4-BE49-F238E27FC236}">
                <a16:creationId xmlns:a16="http://schemas.microsoft.com/office/drawing/2014/main" id="{6E417E47-294B-4735-A80C-EC1DC0C7F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65188"/>
            <a:ext cx="865187" cy="519112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  <a:endParaRPr lang="en-US" altLang="zh-CN" sz="2400">
              <a:solidFill>
                <a:srgbClr val="FFFF00"/>
              </a:solidFill>
              <a:ea typeface="楷体_GB2312" panose="02010609030101010101" pitchFamily="49" charset="-122"/>
            </a:endParaRPr>
          </a:p>
        </p:txBody>
      </p:sp>
      <p:sp>
        <p:nvSpPr>
          <p:cNvPr id="89123" name="Text Box 35">
            <a:extLst>
              <a:ext uri="{FF2B5EF4-FFF2-40B4-BE49-F238E27FC236}">
                <a16:creationId xmlns:a16="http://schemas.microsoft.com/office/drawing/2014/main" id="{00B6ADB1-C47E-4283-9528-835463C7A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86518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00"/>
              </a:buClr>
              <a:buSzPts val="24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仿宋_GB2312" panose="02010609030101010101" pitchFamily="49" charset="-122"/>
                <a:ea typeface="楷体_GB2312" panose="02010609030101010101" pitchFamily="49" charset="-122"/>
              </a:rPr>
              <a:t>选网孔为独立回路</a:t>
            </a: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CB44CC7E-557F-43E7-99C7-10421F87DC5B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644900"/>
            <a:ext cx="1801813" cy="1957388"/>
            <a:chOff x="3560" y="2341"/>
            <a:chExt cx="1135" cy="1233"/>
          </a:xfrm>
        </p:grpSpPr>
        <p:grpSp>
          <p:nvGrpSpPr>
            <p:cNvPr id="19481" name="Group 37">
              <a:extLst>
                <a:ext uri="{FF2B5EF4-FFF2-40B4-BE49-F238E27FC236}">
                  <a16:creationId xmlns:a16="http://schemas.microsoft.com/office/drawing/2014/main" id="{D299BCDF-58AE-45DD-BE20-A065BF553C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2387"/>
              <a:ext cx="318" cy="461"/>
              <a:chOff x="4377" y="1933"/>
              <a:chExt cx="318" cy="461"/>
            </a:xfrm>
          </p:grpSpPr>
          <p:sp>
            <p:nvSpPr>
              <p:cNvPr id="19491" name="Freeform 38">
                <a:extLst>
                  <a:ext uri="{FF2B5EF4-FFF2-40B4-BE49-F238E27FC236}">
                    <a16:creationId xmlns:a16="http://schemas.microsoft.com/office/drawing/2014/main" id="{110BC235-B722-48D0-8CE7-F2323A282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7" y="1933"/>
                <a:ext cx="318" cy="461"/>
              </a:xfrm>
              <a:custGeom>
                <a:avLst/>
                <a:gdLst>
                  <a:gd name="T0" fmla="*/ 0 w 409"/>
                  <a:gd name="T1" fmla="*/ 280 h 461"/>
                  <a:gd name="T2" fmla="*/ 24 w 409"/>
                  <a:gd name="T3" fmla="*/ 8 h 461"/>
                  <a:gd name="T4" fmla="*/ 54 w 409"/>
                  <a:gd name="T5" fmla="*/ 234 h 461"/>
                  <a:gd name="T6" fmla="*/ 24 w 409"/>
                  <a:gd name="T7" fmla="*/ 461 h 4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9"/>
                  <a:gd name="T13" fmla="*/ 0 h 461"/>
                  <a:gd name="T14" fmla="*/ 409 w 409"/>
                  <a:gd name="T15" fmla="*/ 461 h 4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9" h="461">
                    <a:moveTo>
                      <a:pt x="0" y="280"/>
                    </a:moveTo>
                    <a:cubicBezTo>
                      <a:pt x="57" y="148"/>
                      <a:pt x="114" y="16"/>
                      <a:pt x="182" y="8"/>
                    </a:cubicBezTo>
                    <a:cubicBezTo>
                      <a:pt x="250" y="0"/>
                      <a:pt x="409" y="159"/>
                      <a:pt x="409" y="234"/>
                    </a:cubicBezTo>
                    <a:cubicBezTo>
                      <a:pt x="409" y="309"/>
                      <a:pt x="220" y="423"/>
                      <a:pt x="182" y="461"/>
                    </a:cubicBez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2" name="Text Box 39">
                <a:extLst>
                  <a:ext uri="{FF2B5EF4-FFF2-40B4-BE49-F238E27FC236}">
                    <a16:creationId xmlns:a16="http://schemas.microsoft.com/office/drawing/2014/main" id="{D3FCE85B-3308-4CFA-8E51-C1C1347EF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1979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ea typeface="楷体_GB2312" panose="02010609030101010101" pitchFamily="49" charset="-122"/>
                  </a:rPr>
                  <a:t>1</a:t>
                </a:r>
              </a:p>
            </p:txBody>
          </p:sp>
        </p:grpSp>
        <p:grpSp>
          <p:nvGrpSpPr>
            <p:cNvPr id="19482" name="Group 40">
              <a:extLst>
                <a:ext uri="{FF2B5EF4-FFF2-40B4-BE49-F238E27FC236}">
                  <a16:creationId xmlns:a16="http://schemas.microsoft.com/office/drawing/2014/main" id="{B2239AE1-B6F5-4F8B-9C70-7996C6C5A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3113"/>
              <a:ext cx="363" cy="461"/>
              <a:chOff x="3379" y="2886"/>
              <a:chExt cx="363" cy="461"/>
            </a:xfrm>
          </p:grpSpPr>
          <p:sp>
            <p:nvSpPr>
              <p:cNvPr id="19489" name="Freeform 41">
                <a:extLst>
                  <a:ext uri="{FF2B5EF4-FFF2-40B4-BE49-F238E27FC236}">
                    <a16:creationId xmlns:a16="http://schemas.microsoft.com/office/drawing/2014/main" id="{DFC75CE0-FCCA-489B-B4A7-DD820A971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9" y="2886"/>
                <a:ext cx="318" cy="461"/>
              </a:xfrm>
              <a:custGeom>
                <a:avLst/>
                <a:gdLst>
                  <a:gd name="T0" fmla="*/ 0 w 409"/>
                  <a:gd name="T1" fmla="*/ 280 h 461"/>
                  <a:gd name="T2" fmla="*/ 24 w 409"/>
                  <a:gd name="T3" fmla="*/ 8 h 461"/>
                  <a:gd name="T4" fmla="*/ 54 w 409"/>
                  <a:gd name="T5" fmla="*/ 234 h 461"/>
                  <a:gd name="T6" fmla="*/ 24 w 409"/>
                  <a:gd name="T7" fmla="*/ 461 h 4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9"/>
                  <a:gd name="T13" fmla="*/ 0 h 461"/>
                  <a:gd name="T14" fmla="*/ 409 w 409"/>
                  <a:gd name="T15" fmla="*/ 461 h 4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9" h="461">
                    <a:moveTo>
                      <a:pt x="0" y="280"/>
                    </a:moveTo>
                    <a:cubicBezTo>
                      <a:pt x="57" y="148"/>
                      <a:pt x="114" y="16"/>
                      <a:pt x="182" y="8"/>
                    </a:cubicBezTo>
                    <a:cubicBezTo>
                      <a:pt x="250" y="0"/>
                      <a:pt x="409" y="159"/>
                      <a:pt x="409" y="234"/>
                    </a:cubicBezTo>
                    <a:cubicBezTo>
                      <a:pt x="409" y="309"/>
                      <a:pt x="220" y="423"/>
                      <a:pt x="182" y="461"/>
                    </a:cubicBez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0" name="Text Box 42">
                <a:extLst>
                  <a:ext uri="{FF2B5EF4-FFF2-40B4-BE49-F238E27FC236}">
                    <a16:creationId xmlns:a16="http://schemas.microsoft.com/office/drawing/2014/main" id="{0DFC5530-415E-4100-B10E-6F4FAC07EC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5" y="2931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ea typeface="楷体_GB2312" panose="02010609030101010101" pitchFamily="49" charset="-122"/>
                  </a:rPr>
                  <a:t>4</a:t>
                </a:r>
              </a:p>
            </p:txBody>
          </p:sp>
        </p:grpSp>
        <p:grpSp>
          <p:nvGrpSpPr>
            <p:cNvPr id="19483" name="Group 43">
              <a:extLst>
                <a:ext uri="{FF2B5EF4-FFF2-40B4-BE49-F238E27FC236}">
                  <a16:creationId xmlns:a16="http://schemas.microsoft.com/office/drawing/2014/main" id="{2C278A4A-3F6A-4358-9A32-39EB67AE2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3113"/>
              <a:ext cx="363" cy="461"/>
              <a:chOff x="3560" y="1933"/>
              <a:chExt cx="363" cy="461"/>
            </a:xfrm>
          </p:grpSpPr>
          <p:sp>
            <p:nvSpPr>
              <p:cNvPr id="19487" name="Freeform 44">
                <a:extLst>
                  <a:ext uri="{FF2B5EF4-FFF2-40B4-BE49-F238E27FC236}">
                    <a16:creationId xmlns:a16="http://schemas.microsoft.com/office/drawing/2014/main" id="{08ECAA14-1E8D-40EB-BED2-9D8E6D6A8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0" y="1933"/>
                <a:ext cx="318" cy="461"/>
              </a:xfrm>
              <a:custGeom>
                <a:avLst/>
                <a:gdLst>
                  <a:gd name="T0" fmla="*/ 0 w 409"/>
                  <a:gd name="T1" fmla="*/ 280 h 461"/>
                  <a:gd name="T2" fmla="*/ 24 w 409"/>
                  <a:gd name="T3" fmla="*/ 8 h 461"/>
                  <a:gd name="T4" fmla="*/ 54 w 409"/>
                  <a:gd name="T5" fmla="*/ 234 h 461"/>
                  <a:gd name="T6" fmla="*/ 24 w 409"/>
                  <a:gd name="T7" fmla="*/ 461 h 4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9"/>
                  <a:gd name="T13" fmla="*/ 0 h 461"/>
                  <a:gd name="T14" fmla="*/ 409 w 409"/>
                  <a:gd name="T15" fmla="*/ 461 h 4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9" h="461">
                    <a:moveTo>
                      <a:pt x="0" y="280"/>
                    </a:moveTo>
                    <a:cubicBezTo>
                      <a:pt x="57" y="148"/>
                      <a:pt x="114" y="16"/>
                      <a:pt x="182" y="8"/>
                    </a:cubicBezTo>
                    <a:cubicBezTo>
                      <a:pt x="250" y="0"/>
                      <a:pt x="409" y="159"/>
                      <a:pt x="409" y="234"/>
                    </a:cubicBezTo>
                    <a:cubicBezTo>
                      <a:pt x="409" y="309"/>
                      <a:pt x="220" y="423"/>
                      <a:pt x="182" y="461"/>
                    </a:cubicBez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8" name="Text Box 45">
                <a:extLst>
                  <a:ext uri="{FF2B5EF4-FFF2-40B4-BE49-F238E27FC236}">
                    <a16:creationId xmlns:a16="http://schemas.microsoft.com/office/drawing/2014/main" id="{0BC70168-540A-4F50-AF63-2FC6DEA75B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1979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ea typeface="楷体_GB2312" panose="02010609030101010101" pitchFamily="49" charset="-122"/>
                  </a:rPr>
                  <a:t>3</a:t>
                </a:r>
              </a:p>
            </p:txBody>
          </p:sp>
        </p:grpSp>
        <p:grpSp>
          <p:nvGrpSpPr>
            <p:cNvPr id="19484" name="Group 46">
              <a:extLst>
                <a:ext uri="{FF2B5EF4-FFF2-40B4-BE49-F238E27FC236}">
                  <a16:creationId xmlns:a16="http://schemas.microsoft.com/office/drawing/2014/main" id="{CFE81417-044D-4064-9A21-A9C5ACDE90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2341"/>
              <a:ext cx="363" cy="461"/>
              <a:chOff x="4377" y="2886"/>
              <a:chExt cx="363" cy="461"/>
            </a:xfrm>
          </p:grpSpPr>
          <p:sp>
            <p:nvSpPr>
              <p:cNvPr id="19485" name="Freeform 47">
                <a:extLst>
                  <a:ext uri="{FF2B5EF4-FFF2-40B4-BE49-F238E27FC236}">
                    <a16:creationId xmlns:a16="http://schemas.microsoft.com/office/drawing/2014/main" id="{1B64DD33-6EEC-44B6-82DB-039B5E455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7" y="2886"/>
                <a:ext cx="318" cy="461"/>
              </a:xfrm>
              <a:custGeom>
                <a:avLst/>
                <a:gdLst>
                  <a:gd name="T0" fmla="*/ 0 w 409"/>
                  <a:gd name="T1" fmla="*/ 280 h 461"/>
                  <a:gd name="T2" fmla="*/ 24 w 409"/>
                  <a:gd name="T3" fmla="*/ 8 h 461"/>
                  <a:gd name="T4" fmla="*/ 54 w 409"/>
                  <a:gd name="T5" fmla="*/ 234 h 461"/>
                  <a:gd name="T6" fmla="*/ 24 w 409"/>
                  <a:gd name="T7" fmla="*/ 461 h 4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9"/>
                  <a:gd name="T13" fmla="*/ 0 h 461"/>
                  <a:gd name="T14" fmla="*/ 409 w 409"/>
                  <a:gd name="T15" fmla="*/ 461 h 4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9" h="461">
                    <a:moveTo>
                      <a:pt x="0" y="280"/>
                    </a:moveTo>
                    <a:cubicBezTo>
                      <a:pt x="57" y="148"/>
                      <a:pt x="114" y="16"/>
                      <a:pt x="182" y="8"/>
                    </a:cubicBezTo>
                    <a:cubicBezTo>
                      <a:pt x="250" y="0"/>
                      <a:pt x="409" y="159"/>
                      <a:pt x="409" y="234"/>
                    </a:cubicBezTo>
                    <a:cubicBezTo>
                      <a:pt x="409" y="309"/>
                      <a:pt x="220" y="423"/>
                      <a:pt x="182" y="461"/>
                    </a:cubicBez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6" name="Text Box 48">
                <a:extLst>
                  <a:ext uri="{FF2B5EF4-FFF2-40B4-BE49-F238E27FC236}">
                    <a16:creationId xmlns:a16="http://schemas.microsoft.com/office/drawing/2014/main" id="{847561BB-24F6-4862-BC47-6EEC184374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3" y="2931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ea typeface="楷体_GB2312" panose="02010609030101010101" pitchFamily="49" charset="-122"/>
                  </a:rPr>
                  <a:t>2</a:t>
                </a:r>
              </a:p>
            </p:txBody>
          </p:sp>
        </p:grpSp>
      </p:grpSp>
      <p:grpSp>
        <p:nvGrpSpPr>
          <p:cNvPr id="9" name="Group 49">
            <a:extLst>
              <a:ext uri="{FF2B5EF4-FFF2-40B4-BE49-F238E27FC236}">
                <a16:creationId xmlns:a16="http://schemas.microsoft.com/office/drawing/2014/main" id="{0A8D2A22-E4FF-475B-ADE3-AC225EA188E6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3141663"/>
            <a:ext cx="649288" cy="1177925"/>
            <a:chOff x="1292" y="935"/>
            <a:chExt cx="409" cy="742"/>
          </a:xfrm>
        </p:grpSpPr>
        <p:sp>
          <p:nvSpPr>
            <p:cNvPr id="19479" name="Text Box 50">
              <a:extLst>
                <a:ext uri="{FF2B5EF4-FFF2-40B4-BE49-F238E27FC236}">
                  <a16:creationId xmlns:a16="http://schemas.microsoft.com/office/drawing/2014/main" id="{B4FB9049-EB25-462A-BC1D-3344C100B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389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楷体_GB2312" panose="02010609030101010101" pitchFamily="49" charset="-122"/>
                </a:rPr>
                <a:t>_</a:t>
              </a:r>
              <a:endPara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9480" name="Text Box 51">
              <a:extLst>
                <a:ext uri="{FF2B5EF4-FFF2-40B4-BE49-F238E27FC236}">
                  <a16:creationId xmlns:a16="http://schemas.microsoft.com/office/drawing/2014/main" id="{1621674B-B399-43CA-B7CF-3DA46F317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935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10" name="Group 52">
            <a:extLst>
              <a:ext uri="{FF2B5EF4-FFF2-40B4-BE49-F238E27FC236}">
                <a16:creationId xmlns:a16="http://schemas.microsoft.com/office/drawing/2014/main" id="{3CDD25C8-C8C1-4DE6-BF3A-31D792272581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4221163"/>
            <a:ext cx="1296988" cy="528637"/>
            <a:chOff x="2018" y="2886"/>
            <a:chExt cx="817" cy="333"/>
          </a:xfrm>
        </p:grpSpPr>
        <p:sp>
          <p:nvSpPr>
            <p:cNvPr id="19477" name="Text Box 53">
              <a:extLst>
                <a:ext uri="{FF2B5EF4-FFF2-40B4-BE49-F238E27FC236}">
                  <a16:creationId xmlns:a16="http://schemas.microsoft.com/office/drawing/2014/main" id="{2856D08D-1160-4761-9D14-287B82176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88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楷体_GB2312" panose="02010609030101010101" pitchFamily="49" charset="-122"/>
                </a:rPr>
                <a:t>_</a:t>
              </a:r>
              <a:endPara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9478" name="Text Box 54">
              <a:extLst>
                <a:ext uri="{FF2B5EF4-FFF2-40B4-BE49-F238E27FC236}">
                  <a16:creationId xmlns:a16="http://schemas.microsoft.com/office/drawing/2014/main" id="{FB8DF2F0-BA30-4B07-9F79-689A31CBC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931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89143" name="AutoShape 55" descr="羊皮纸">
            <a:extLst>
              <a:ext uri="{FF2B5EF4-FFF2-40B4-BE49-F238E27FC236}">
                <a16:creationId xmlns:a16="http://schemas.microsoft.com/office/drawing/2014/main" id="{29C09BBF-C855-4AC9-817E-D819E1972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565400"/>
            <a:ext cx="863600" cy="647700"/>
          </a:xfrm>
          <a:prstGeom prst="wedgeEllipseCallout">
            <a:avLst>
              <a:gd name="adj1" fmla="val -84926"/>
              <a:gd name="adj2" fmla="val 91421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ea typeface="楷体_GB2312" panose="02010609030101010101" pitchFamily="49" charset="-122"/>
              </a:rPr>
              <a:t>U</a:t>
            </a:r>
            <a:r>
              <a:rPr lang="en-US" altLang="zh-CN" sz="2800" baseline="-25000">
                <a:latin typeface="Arial" panose="020B0604020202020204" pitchFamily="34" charset="0"/>
                <a:ea typeface="楷体_GB2312" panose="02010609030101010101" pitchFamily="49" charset="-122"/>
              </a:rPr>
              <a:t>2</a:t>
            </a:r>
          </a:p>
        </p:txBody>
      </p:sp>
      <p:sp>
        <p:nvSpPr>
          <p:cNvPr id="89144" name="AutoShape 56" descr="羊皮纸">
            <a:extLst>
              <a:ext uri="{FF2B5EF4-FFF2-40B4-BE49-F238E27FC236}">
                <a16:creationId xmlns:a16="http://schemas.microsoft.com/office/drawing/2014/main" id="{D69DBC57-BB70-4540-9D53-A55080389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3429000"/>
            <a:ext cx="863600" cy="576263"/>
          </a:xfrm>
          <a:prstGeom prst="wedgeEllipseCallout">
            <a:avLst>
              <a:gd name="adj1" fmla="val -82352"/>
              <a:gd name="adj2" fmla="val 98759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ea typeface="楷体_GB2312" panose="02010609030101010101" pitchFamily="49" charset="-122"/>
              </a:rPr>
              <a:t>U</a:t>
            </a:r>
            <a:r>
              <a:rPr lang="en-US" altLang="zh-CN" sz="2800" baseline="-25000">
                <a:latin typeface="Arial" panose="020B0604020202020204" pitchFamily="34" charset="0"/>
                <a:ea typeface="楷体_GB2312" panose="02010609030101010101" pitchFamily="49" charset="-122"/>
              </a:rPr>
              <a:t>3</a:t>
            </a:r>
          </a:p>
        </p:txBody>
      </p:sp>
      <p:graphicFrame>
        <p:nvGraphicFramePr>
          <p:cNvPr id="89145" name="Object 57">
            <a:extLst>
              <a:ext uri="{FF2B5EF4-FFF2-40B4-BE49-F238E27FC236}">
                <a16:creationId xmlns:a16="http://schemas.microsoft.com/office/drawing/2014/main" id="{004C7A56-8799-43F1-B2EE-5E9ABB1284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512888"/>
          <a:ext cx="45704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公式" r:id="rId4" imgW="1606661" imgH="234906" progId="Equation.3">
                  <p:embed/>
                </p:oleObj>
              </mc:Choice>
              <mc:Fallback>
                <p:oleObj name="公式" r:id="rId4" imgW="1606661" imgH="234906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12888"/>
                        <a:ext cx="457041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46" name="Object 58">
            <a:extLst>
              <a:ext uri="{FF2B5EF4-FFF2-40B4-BE49-F238E27FC236}">
                <a16:creationId xmlns:a16="http://schemas.microsoft.com/office/drawing/2014/main" id="{19C4C2B6-E6D0-4BE7-AC91-1F5F8F71D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944688"/>
          <a:ext cx="25193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公式" r:id="rId6" imgW="997061" imgH="234906" progId="Equation.3">
                  <p:embed/>
                </p:oleObj>
              </mc:Choice>
              <mc:Fallback>
                <p:oleObj name="公式" r:id="rId6" imgW="997061" imgH="234906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44688"/>
                        <a:ext cx="2519362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47" name="Object 59">
            <a:extLst>
              <a:ext uri="{FF2B5EF4-FFF2-40B4-BE49-F238E27FC236}">
                <a16:creationId xmlns:a16="http://schemas.microsoft.com/office/drawing/2014/main" id="{F3E73CF1-22C8-40C7-80C2-C8D4F41CF6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520950"/>
          <a:ext cx="554513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公式" r:id="rId8" imgW="2330290" imgH="234906" progId="Equation.3">
                  <p:embed/>
                </p:oleObj>
              </mc:Choice>
              <mc:Fallback>
                <p:oleObj name="公式" r:id="rId8" imgW="2330290" imgH="234906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20950"/>
                        <a:ext cx="554513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48" name="Object 60">
            <a:extLst>
              <a:ext uri="{FF2B5EF4-FFF2-40B4-BE49-F238E27FC236}">
                <a16:creationId xmlns:a16="http://schemas.microsoft.com/office/drawing/2014/main" id="{D660F2A3-064A-4194-A7BA-5E5C65ABE8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313113"/>
          <a:ext cx="42481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公式" r:id="rId10" imgW="1682812" imgH="234906" progId="Equation.3">
                  <p:embed/>
                </p:oleObj>
              </mc:Choice>
              <mc:Fallback>
                <p:oleObj name="公式" r:id="rId10" imgW="1682812" imgH="234906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13113"/>
                        <a:ext cx="42481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49" name="Object 61">
            <a:extLst>
              <a:ext uri="{FF2B5EF4-FFF2-40B4-BE49-F238E27FC236}">
                <a16:creationId xmlns:a16="http://schemas.microsoft.com/office/drawing/2014/main" id="{35973067-1084-467A-B586-B531E4334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761038"/>
          <a:ext cx="21605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公式" r:id="rId12" imgW="704690" imgH="234906" progId="Equation.3">
                  <p:embed/>
                </p:oleObj>
              </mc:Choice>
              <mc:Fallback>
                <p:oleObj name="公式" r:id="rId12" imgW="704690" imgH="234906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61038"/>
                        <a:ext cx="2160588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50" name="Text Box 62">
            <a:extLst>
              <a:ext uri="{FF2B5EF4-FFF2-40B4-BE49-F238E27FC236}">
                <a16:creationId xmlns:a16="http://schemas.microsoft.com/office/drawing/2014/main" id="{BED0DE6A-3ADA-43C7-B3D5-64781143E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176713"/>
            <a:ext cx="2016125" cy="5191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增补方程：</a:t>
            </a:r>
            <a:endParaRPr lang="zh-CN" altLang="en-US" sz="2400" b="1">
              <a:solidFill>
                <a:srgbClr val="FF33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graphicFrame>
        <p:nvGraphicFramePr>
          <p:cNvPr id="89151" name="Object 63">
            <a:extLst>
              <a:ext uri="{FF2B5EF4-FFF2-40B4-BE49-F238E27FC236}">
                <a16:creationId xmlns:a16="http://schemas.microsoft.com/office/drawing/2014/main" id="{08344DFE-85AE-4D8E-8A5B-E0289246E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608513"/>
          <a:ext cx="216058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公式" r:id="rId14" imgW="666812" imgH="234906" progId="Equation.3">
                  <p:embed/>
                </p:oleObj>
              </mc:Choice>
              <mc:Fallback>
                <p:oleObj name="公式" r:id="rId14" imgW="666812" imgH="234906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608513"/>
                        <a:ext cx="2160588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52" name="Object 64">
            <a:extLst>
              <a:ext uri="{FF2B5EF4-FFF2-40B4-BE49-F238E27FC236}">
                <a16:creationId xmlns:a16="http://schemas.microsoft.com/office/drawing/2014/main" id="{3D271FD6-C993-4488-963C-A5E9D017E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113338"/>
          <a:ext cx="21605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公式" r:id="rId16" imgW="857386" imgH="234906" progId="Equation.3">
                  <p:embed/>
                </p:oleObj>
              </mc:Choice>
              <mc:Fallback>
                <p:oleObj name="公式" r:id="rId16" imgW="857386" imgH="234906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113338"/>
                        <a:ext cx="216058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53" name="AutoShape 65">
            <a:extLst>
              <a:ext uri="{FF2B5EF4-FFF2-40B4-BE49-F238E27FC236}">
                <a16:creationId xmlns:a16="http://schemas.microsoft.com/office/drawing/2014/main" id="{DA4AB57A-8471-4E0B-9971-23B130EDA640}"/>
              </a:ext>
            </a:extLst>
          </p:cNvPr>
          <p:cNvSpPr>
            <a:spLocks/>
          </p:cNvSpPr>
          <p:nvPr/>
        </p:nvSpPr>
        <p:spPr bwMode="auto">
          <a:xfrm flipH="1">
            <a:off x="827088" y="4681538"/>
            <a:ext cx="360362" cy="1655762"/>
          </a:xfrm>
          <a:prstGeom prst="rightBrace">
            <a:avLst>
              <a:gd name="adj1" fmla="val 38289"/>
              <a:gd name="adj2" fmla="val 48931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9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8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3000"/>
                                        <p:tgtEl>
                                          <p:spTgt spid="8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3000"/>
                                        <p:tgtEl>
                                          <p:spTgt spid="8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3000"/>
                                        <p:tgtEl>
                                          <p:spTgt spid="8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3000"/>
                                        <p:tgtEl>
                                          <p:spTgt spid="8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8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8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8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20" grpId="0"/>
      <p:bldP spid="89121" grpId="0"/>
      <p:bldP spid="89122" grpId="0" animBg="1"/>
      <p:bldP spid="89123" grpId="0" autoUpdateAnimBg="0"/>
      <p:bldP spid="89143" grpId="0" animBg="1"/>
      <p:bldP spid="89144" grpId="0" animBg="1"/>
      <p:bldP spid="89150" grpId="0" animBg="1" autoUpdateAnimBg="0"/>
      <p:bldP spid="8915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4B9C9C5-3BF1-4836-BEFD-DECAF2387FBD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3575050"/>
            <a:ext cx="5037138" cy="1743075"/>
            <a:chOff x="1176" y="2116"/>
            <a:chExt cx="3173" cy="1098"/>
          </a:xfrm>
        </p:grpSpPr>
        <p:sp>
          <p:nvSpPr>
            <p:cNvPr id="20539" name="Text Box 3">
              <a:extLst>
                <a:ext uri="{FF2B5EF4-FFF2-40B4-BE49-F238E27FC236}">
                  <a16:creationId xmlns:a16="http://schemas.microsoft.com/office/drawing/2014/main" id="{39190F51-DDDC-4BCA-8DB9-49285013D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16"/>
              <a:ext cx="28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S1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+U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S2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+U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40" name="Text Box 4">
              <a:extLst>
                <a:ext uri="{FF2B5EF4-FFF2-40B4-BE49-F238E27FC236}">
                  <a16:creationId xmlns:a16="http://schemas.microsoft.com/office/drawing/2014/main" id="{60F91E41-8CDD-44EE-8C07-DEBF97B7E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2486"/>
              <a:ext cx="316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+R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+R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</a:t>
              </a:r>
              <a:r>
                <a:rPr lang="en-US" altLang="zh-CN"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S2</a:t>
              </a:r>
              <a:endParaRPr lang="en-US" altLang="zh-CN" sz="2800" b="1" i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41" name="Text Box 5">
              <a:extLst>
                <a:ext uri="{FF2B5EF4-FFF2-40B4-BE49-F238E27FC236}">
                  <a16:creationId xmlns:a16="http://schemas.microsoft.com/office/drawing/2014/main" id="{D20FEE69-978A-4E4B-BDE8-C84FDFF7C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" y="2884"/>
              <a:ext cx="21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+R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</a:t>
              </a:r>
              <a:r>
                <a:rPr lang="en-US" altLang="zh-CN"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800" b="1" i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023C1C79-331E-4532-87E5-2368C52E46D5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3965575"/>
            <a:ext cx="6845300" cy="2271713"/>
            <a:chOff x="1068" y="2362"/>
            <a:chExt cx="4312" cy="1431"/>
          </a:xfrm>
        </p:grpSpPr>
        <p:sp>
          <p:nvSpPr>
            <p:cNvPr id="20536" name="Text Box 7">
              <a:extLst>
                <a:ext uri="{FF2B5EF4-FFF2-40B4-BE49-F238E27FC236}">
                  <a16:creationId xmlns:a16="http://schemas.microsoft.com/office/drawing/2014/main" id="{C6733B29-5A31-46F0-8172-4814AA14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3270"/>
              <a:ext cx="28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增加网孔电流和电流源电流的关系方程。</a:t>
              </a:r>
            </a:p>
          </p:txBody>
        </p:sp>
        <p:sp>
          <p:nvSpPr>
            <p:cNvPr id="20537" name="Text Box 8">
              <a:extLst>
                <a:ext uri="{FF2B5EF4-FFF2-40B4-BE49-F238E27FC236}">
                  <a16:creationId xmlns:a16="http://schemas.microsoft.com/office/drawing/2014/main" id="{D55CE04E-4488-4F16-B783-EAA958B98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" y="3196"/>
              <a:ext cx="81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=I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en-US" altLang="zh-CN" sz="28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800" b="1" i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38" name="AutoShape 9">
              <a:extLst>
                <a:ext uri="{FF2B5EF4-FFF2-40B4-BE49-F238E27FC236}">
                  <a16:creationId xmlns:a16="http://schemas.microsoft.com/office/drawing/2014/main" id="{65046AB2-21E1-48BB-B1CF-48A54D76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" y="2362"/>
              <a:ext cx="96" cy="960"/>
            </a:xfrm>
            <a:prstGeom prst="leftBrace">
              <a:avLst>
                <a:gd name="adj1" fmla="val 83333"/>
                <a:gd name="adj2" fmla="val 51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1185828E-F658-43BA-A7DA-3FF92641B8E0}"/>
              </a:ext>
            </a:extLst>
          </p:cNvPr>
          <p:cNvGrpSpPr>
            <a:grpSpLocks/>
          </p:cNvGrpSpPr>
          <p:nvPr/>
        </p:nvGrpSpPr>
        <p:grpSpPr bwMode="auto">
          <a:xfrm>
            <a:off x="1885950" y="1085850"/>
            <a:ext cx="1223963" cy="647700"/>
            <a:chOff x="1836" y="804"/>
            <a:chExt cx="771" cy="460"/>
          </a:xfrm>
        </p:grpSpPr>
        <p:sp>
          <p:nvSpPr>
            <p:cNvPr id="20533" name="Text Box 11">
              <a:extLst>
                <a:ext uri="{FF2B5EF4-FFF2-40B4-BE49-F238E27FC236}">
                  <a16:creationId xmlns:a16="http://schemas.microsoft.com/office/drawing/2014/main" id="{A8F7DA67-8FA7-4A74-A6C3-30BB777A6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" y="828"/>
              <a:ext cx="22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20534" name="Text Box 12">
              <a:extLst>
                <a:ext uri="{FF2B5EF4-FFF2-40B4-BE49-F238E27FC236}">
                  <a16:creationId xmlns:a16="http://schemas.microsoft.com/office/drawing/2014/main" id="{B5375FB4-11CD-402F-8C8D-0697AF310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8" y="936"/>
              <a:ext cx="22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20535" name="Text Box 13">
              <a:extLst>
                <a:ext uri="{FF2B5EF4-FFF2-40B4-BE49-F238E27FC236}">
                  <a16:creationId xmlns:a16="http://schemas.microsoft.com/office/drawing/2014/main" id="{490F9C31-AFD3-4159-A032-B2D626B4F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" y="804"/>
              <a:ext cx="29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</a:t>
              </a:r>
              <a:r>
                <a:rPr lang="en-US" altLang="zh-CN" sz="2400" b="1" baseline="-25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485" name="Group 14">
            <a:extLst>
              <a:ext uri="{FF2B5EF4-FFF2-40B4-BE49-F238E27FC236}">
                <a16:creationId xmlns:a16="http://schemas.microsoft.com/office/drawing/2014/main" id="{23DA9A7D-693F-4100-BEB5-6E5BCB4EED4E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0"/>
            <a:ext cx="7750175" cy="3336925"/>
            <a:chOff x="204" y="0"/>
            <a:chExt cx="4882" cy="2102"/>
          </a:xfrm>
        </p:grpSpPr>
        <p:sp>
          <p:nvSpPr>
            <p:cNvPr id="20500" name="Text Box 15">
              <a:extLst>
                <a:ext uri="{FF2B5EF4-FFF2-40B4-BE49-F238E27FC236}">
                  <a16:creationId xmlns:a16="http://schemas.microsoft.com/office/drawing/2014/main" id="{42F8010E-5E3E-433F-B180-115EC7227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CN" altLang="zh-CN"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1" name="Text Box 16">
              <a:extLst>
                <a:ext uri="{FF2B5EF4-FFF2-40B4-BE49-F238E27FC236}">
                  <a16:creationId xmlns:a16="http://schemas.microsoft.com/office/drawing/2014/main" id="{DE9EC413-3C79-413E-9407-69BE45A01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" y="0"/>
              <a:ext cx="4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CN" altLang="zh-CN"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02" name="Group 17">
              <a:extLst>
                <a:ext uri="{FF2B5EF4-FFF2-40B4-BE49-F238E27FC236}">
                  <a16:creationId xmlns:a16="http://schemas.microsoft.com/office/drawing/2014/main" id="{AE06F7F1-D4FD-4C44-9B15-1680D531E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4" y="180"/>
              <a:ext cx="2728" cy="1922"/>
              <a:chOff x="1224" y="312"/>
              <a:chExt cx="2728" cy="1922"/>
            </a:xfrm>
          </p:grpSpPr>
          <p:sp>
            <p:nvSpPr>
              <p:cNvPr id="20503" name="Oval 18">
                <a:extLst>
                  <a:ext uri="{FF2B5EF4-FFF2-40B4-BE49-F238E27FC236}">
                    <a16:creationId xmlns:a16="http://schemas.microsoft.com/office/drawing/2014/main" id="{D7A4204B-C767-450F-BCEC-70C83C5D2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9" y="1736"/>
                <a:ext cx="164" cy="3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4" name="Text Box 19">
                <a:extLst>
                  <a:ext uri="{FF2B5EF4-FFF2-40B4-BE49-F238E27FC236}">
                    <a16:creationId xmlns:a16="http://schemas.microsoft.com/office/drawing/2014/main" id="{EFE85E7E-A478-4BD6-9F78-9A07536F80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0" y="146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20505" name="Oval 20">
                <a:extLst>
                  <a:ext uri="{FF2B5EF4-FFF2-40B4-BE49-F238E27FC236}">
                    <a16:creationId xmlns:a16="http://schemas.microsoft.com/office/drawing/2014/main" id="{50362D5E-BE00-46E2-B623-82EFEF8B6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1388"/>
                <a:ext cx="164" cy="3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6" name="Text Box 21">
                <a:extLst>
                  <a:ext uri="{FF2B5EF4-FFF2-40B4-BE49-F238E27FC236}">
                    <a16:creationId xmlns:a16="http://schemas.microsoft.com/office/drawing/2014/main" id="{8EA3F9B2-019A-4D9C-8CC6-38AEBD587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5" y="1175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20507" name="Text Box 22">
                <a:extLst>
                  <a:ext uri="{FF2B5EF4-FFF2-40B4-BE49-F238E27FC236}">
                    <a16:creationId xmlns:a16="http://schemas.microsoft.com/office/drawing/2014/main" id="{DC39CF3E-9355-4041-B4DB-FA3B20006B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0" y="15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grpSp>
            <p:nvGrpSpPr>
              <p:cNvPr id="20508" name="Group 23">
                <a:extLst>
                  <a:ext uri="{FF2B5EF4-FFF2-40B4-BE49-F238E27FC236}">
                    <a16:creationId xmlns:a16="http://schemas.microsoft.com/office/drawing/2014/main" id="{C772DC10-B4E3-4B25-B756-DD57DC063F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076" y="1060"/>
                <a:ext cx="288" cy="327"/>
                <a:chOff x="2304" y="2284"/>
                <a:chExt cx="288" cy="327"/>
              </a:xfrm>
            </p:grpSpPr>
            <p:sp>
              <p:nvSpPr>
                <p:cNvPr id="20531" name="Oval 24">
                  <a:extLst>
                    <a:ext uri="{FF2B5EF4-FFF2-40B4-BE49-F238E27FC236}">
                      <a16:creationId xmlns:a16="http://schemas.microsoft.com/office/drawing/2014/main" id="{7C366DCF-AB66-4FD4-83BA-D3C04C511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6" y="2284"/>
                  <a:ext cx="164" cy="327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32" name="Line 25">
                  <a:extLst>
                    <a:ext uri="{FF2B5EF4-FFF2-40B4-BE49-F238E27FC236}">
                      <a16:creationId xmlns:a16="http://schemas.microsoft.com/office/drawing/2014/main" id="{92926E0B-2164-48F2-B25B-B917D29742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44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509" name="Line 26">
                <a:extLst>
                  <a:ext uri="{FF2B5EF4-FFF2-40B4-BE49-F238E27FC236}">
                    <a16:creationId xmlns:a16="http://schemas.microsoft.com/office/drawing/2014/main" id="{32473753-D3E6-42E7-B8DB-89C798204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07" y="1055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0" name="Line 27">
                <a:extLst>
                  <a:ext uri="{FF2B5EF4-FFF2-40B4-BE49-F238E27FC236}">
                    <a16:creationId xmlns:a16="http://schemas.microsoft.com/office/drawing/2014/main" id="{230F38C8-4145-47C1-8992-1C6DC961C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471" y="119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1" name="Line 28">
                <a:extLst>
                  <a:ext uri="{FF2B5EF4-FFF2-40B4-BE49-F238E27FC236}">
                    <a16:creationId xmlns:a16="http://schemas.microsoft.com/office/drawing/2014/main" id="{E1669E6C-E3F9-45C9-B738-100196BF5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0" y="648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2" name="Line 29">
                <a:extLst>
                  <a:ext uri="{FF2B5EF4-FFF2-40B4-BE49-F238E27FC236}">
                    <a16:creationId xmlns:a16="http://schemas.microsoft.com/office/drawing/2014/main" id="{BC72CFC8-0529-4343-AC97-F6863CB47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1224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3" name="Line 30">
                <a:extLst>
                  <a:ext uri="{FF2B5EF4-FFF2-40B4-BE49-F238E27FC236}">
                    <a16:creationId xmlns:a16="http://schemas.microsoft.com/office/drawing/2014/main" id="{223C56D6-A2BC-40DB-9C96-B51789C67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1224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4" name="Line 31">
                <a:extLst>
                  <a:ext uri="{FF2B5EF4-FFF2-40B4-BE49-F238E27FC236}">
                    <a16:creationId xmlns:a16="http://schemas.microsoft.com/office/drawing/2014/main" id="{C70C357D-9D00-4BBB-A158-D9E08A20E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0" y="2184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5" name="Rectangle 32">
                <a:extLst>
                  <a:ext uri="{FF2B5EF4-FFF2-40B4-BE49-F238E27FC236}">
                    <a16:creationId xmlns:a16="http://schemas.microsoft.com/office/drawing/2014/main" id="{98C941BC-1569-4492-90AE-66361A596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828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16" name="Rectangle 33">
                <a:extLst>
                  <a:ext uri="{FF2B5EF4-FFF2-40B4-BE49-F238E27FC236}">
                    <a16:creationId xmlns:a16="http://schemas.microsoft.com/office/drawing/2014/main" id="{DF3FED25-6CE7-4362-ACD9-D73FF75C3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1348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17" name="Line 34">
                <a:extLst>
                  <a:ext uri="{FF2B5EF4-FFF2-40B4-BE49-F238E27FC236}">
                    <a16:creationId xmlns:a16="http://schemas.microsoft.com/office/drawing/2014/main" id="{FA16B058-D20E-4FC7-9DD5-2009620DA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4" y="648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8" name="Rectangle 35">
                <a:extLst>
                  <a:ext uri="{FF2B5EF4-FFF2-40B4-BE49-F238E27FC236}">
                    <a16:creationId xmlns:a16="http://schemas.microsoft.com/office/drawing/2014/main" id="{3069CBF2-7B61-4A49-8D03-3A37FAF04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552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19" name="Line 36">
                <a:extLst>
                  <a:ext uri="{FF2B5EF4-FFF2-40B4-BE49-F238E27FC236}">
                    <a16:creationId xmlns:a16="http://schemas.microsoft.com/office/drawing/2014/main" id="{E8A0EDD1-1AD5-431B-A199-536F2EBA1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0" y="660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0" name="Rectangle 37">
                <a:extLst>
                  <a:ext uri="{FF2B5EF4-FFF2-40B4-BE49-F238E27FC236}">
                    <a16:creationId xmlns:a16="http://schemas.microsoft.com/office/drawing/2014/main" id="{A6A68B3D-601F-43A6-8267-85C435AB5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642" y="544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1" name="Text Box 38">
                <a:extLst>
                  <a:ext uri="{FF2B5EF4-FFF2-40B4-BE49-F238E27FC236}">
                    <a16:creationId xmlns:a16="http://schemas.microsoft.com/office/drawing/2014/main" id="{7B537DC2-5854-40DE-AE09-E587177B9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4" y="1416"/>
                <a:ext cx="4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400" b="1" baseline="-25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S1</a:t>
                </a:r>
                <a:endPara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2" name="Text Box 39">
                <a:extLst>
                  <a:ext uri="{FF2B5EF4-FFF2-40B4-BE49-F238E27FC236}">
                    <a16:creationId xmlns:a16="http://schemas.microsoft.com/office/drawing/2014/main" id="{947F5ECC-4F28-4F19-A7F0-6A9FEAE00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0" y="1740"/>
                <a:ext cx="4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400" b="1" baseline="-25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S2</a:t>
                </a:r>
                <a:endPara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3" name="Text Box 40">
                <a:extLst>
                  <a:ext uri="{FF2B5EF4-FFF2-40B4-BE49-F238E27FC236}">
                    <a16:creationId xmlns:a16="http://schemas.microsoft.com/office/drawing/2014/main" id="{80553AD6-432D-45EE-AC05-CDD08F667B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6" y="1800"/>
                <a:ext cx="32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="1" baseline="-25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4" name="Text Box 41">
                <a:extLst>
                  <a:ext uri="{FF2B5EF4-FFF2-40B4-BE49-F238E27FC236}">
                    <a16:creationId xmlns:a16="http://schemas.microsoft.com/office/drawing/2014/main" id="{353CB3C4-5CF7-4336-9E7E-4488269D9A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8" y="1320"/>
                <a:ext cx="32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="1" baseline="-25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5" name="Text Box 42">
                <a:extLst>
                  <a:ext uri="{FF2B5EF4-FFF2-40B4-BE49-F238E27FC236}">
                    <a16:creationId xmlns:a16="http://schemas.microsoft.com/office/drawing/2014/main" id="{295043AF-E675-4B45-AABC-F60973036D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4" y="1512"/>
                <a:ext cx="32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="1" baseline="-25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6" name="Text Box 43">
                <a:extLst>
                  <a:ext uri="{FF2B5EF4-FFF2-40B4-BE49-F238E27FC236}">
                    <a16:creationId xmlns:a16="http://schemas.microsoft.com/office/drawing/2014/main" id="{4950A259-8C77-47A6-87F6-0FC80552C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7" y="312"/>
                <a:ext cx="32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="1" baseline="-25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7" name="Text Box 44">
                <a:extLst>
                  <a:ext uri="{FF2B5EF4-FFF2-40B4-BE49-F238E27FC236}">
                    <a16:creationId xmlns:a16="http://schemas.microsoft.com/office/drawing/2014/main" id="{69647AFB-346B-46A4-B45D-C72AE7A97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" y="888"/>
                <a:ext cx="32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="1" baseline="-25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8" name="Rectangle 45">
                <a:extLst>
                  <a:ext uri="{FF2B5EF4-FFF2-40B4-BE49-F238E27FC236}">
                    <a16:creationId xmlns:a16="http://schemas.microsoft.com/office/drawing/2014/main" id="{2ED0B98B-0F02-447E-AF83-FD7040F3A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170" y="1108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9" name="Text Box 46">
                <a:extLst>
                  <a:ext uri="{FF2B5EF4-FFF2-40B4-BE49-F238E27FC236}">
                    <a16:creationId xmlns:a16="http://schemas.microsoft.com/office/drawing/2014/main" id="{0074D0D4-5EBC-481A-8FC3-6653F05DA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4" y="1320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400" b="1" baseline="-25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endPara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0" name="Text Box 47">
                <a:extLst>
                  <a:ext uri="{FF2B5EF4-FFF2-40B4-BE49-F238E27FC236}">
                    <a16:creationId xmlns:a16="http://schemas.microsoft.com/office/drawing/2014/main" id="{CC3B932C-F6B0-452F-8CB2-F6E3626A04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7" y="1943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</p:grpSp>
      </p:grpSp>
      <p:grpSp>
        <p:nvGrpSpPr>
          <p:cNvPr id="8" name="Group 48">
            <a:extLst>
              <a:ext uri="{FF2B5EF4-FFF2-40B4-BE49-F238E27FC236}">
                <a16:creationId xmlns:a16="http://schemas.microsoft.com/office/drawing/2014/main" id="{4D7FD3AC-DADD-4795-A0F5-68586D600D72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0"/>
            <a:ext cx="8099425" cy="3067050"/>
            <a:chOff x="204" y="0"/>
            <a:chExt cx="5102" cy="1932"/>
          </a:xfrm>
        </p:grpSpPr>
        <p:grpSp>
          <p:nvGrpSpPr>
            <p:cNvPr id="20487" name="Group 49">
              <a:extLst>
                <a:ext uri="{FF2B5EF4-FFF2-40B4-BE49-F238E27FC236}">
                  <a16:creationId xmlns:a16="http://schemas.microsoft.com/office/drawing/2014/main" id="{D0F28ECB-8CD1-4AB3-A164-04BD65749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672"/>
              <a:ext cx="1416" cy="1260"/>
              <a:chOff x="1260" y="660"/>
              <a:chExt cx="1416" cy="1260"/>
            </a:xfrm>
          </p:grpSpPr>
          <p:grpSp>
            <p:nvGrpSpPr>
              <p:cNvPr id="20491" name="Group 50">
                <a:extLst>
                  <a:ext uri="{FF2B5EF4-FFF2-40B4-BE49-F238E27FC236}">
                    <a16:creationId xmlns:a16="http://schemas.microsoft.com/office/drawing/2014/main" id="{7E9768EF-8BB1-45D6-A311-2689673229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0" y="1416"/>
                <a:ext cx="372" cy="504"/>
                <a:chOff x="960" y="3660"/>
                <a:chExt cx="456" cy="456"/>
              </a:xfrm>
            </p:grpSpPr>
            <p:sp>
              <p:nvSpPr>
                <p:cNvPr id="20498" name="Oval 51">
                  <a:extLst>
                    <a:ext uri="{FF2B5EF4-FFF2-40B4-BE49-F238E27FC236}">
                      <a16:creationId xmlns:a16="http://schemas.microsoft.com/office/drawing/2014/main" id="{F0F76A39-ACBE-4E2B-89AD-9B2894F8E7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660"/>
                  <a:ext cx="456" cy="456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 i="1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I</a:t>
                  </a:r>
                  <a:r>
                    <a:rPr lang="en-US" altLang="zh-CN" sz="2400" b="1" baseline="-25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 b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499" name="Line 52">
                  <a:extLst>
                    <a:ext uri="{FF2B5EF4-FFF2-40B4-BE49-F238E27FC236}">
                      <a16:creationId xmlns:a16="http://schemas.microsoft.com/office/drawing/2014/main" id="{0FB8A3FA-7B41-4D8A-93B9-18CC6AA126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2" y="4116"/>
                  <a:ext cx="72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2" name="Group 53">
                <a:extLst>
                  <a:ext uri="{FF2B5EF4-FFF2-40B4-BE49-F238E27FC236}">
                    <a16:creationId xmlns:a16="http://schemas.microsoft.com/office/drawing/2014/main" id="{E09A69CC-CC37-4FF2-9DB9-ADC4907AA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1356"/>
                <a:ext cx="372" cy="552"/>
                <a:chOff x="2088" y="3588"/>
                <a:chExt cx="324" cy="552"/>
              </a:xfrm>
            </p:grpSpPr>
            <p:sp>
              <p:nvSpPr>
                <p:cNvPr id="20496" name="Oval 54">
                  <a:extLst>
                    <a:ext uri="{FF2B5EF4-FFF2-40B4-BE49-F238E27FC236}">
                      <a16:creationId xmlns:a16="http://schemas.microsoft.com/office/drawing/2014/main" id="{ABFA7506-B055-4756-A394-5C97175A38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8" y="3588"/>
                  <a:ext cx="324" cy="552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 i="1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I</a:t>
                  </a:r>
                  <a:r>
                    <a:rPr lang="en-US" altLang="zh-CN" sz="2400" b="1" baseline="-25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 b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497" name="Line 55">
                  <a:extLst>
                    <a:ext uri="{FF2B5EF4-FFF2-40B4-BE49-F238E27FC236}">
                      <a16:creationId xmlns:a16="http://schemas.microsoft.com/office/drawing/2014/main" id="{9AFDC68C-7D71-4133-8E6C-DE9506E958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12" y="3864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3" name="Group 56">
                <a:extLst>
                  <a:ext uri="{FF2B5EF4-FFF2-40B4-BE49-F238E27FC236}">
                    <a16:creationId xmlns:a16="http://schemas.microsoft.com/office/drawing/2014/main" id="{6012DE9B-EC6B-4C8D-872A-A0B7E2FEE2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4" y="660"/>
                <a:ext cx="864" cy="228"/>
                <a:chOff x="1284" y="2844"/>
                <a:chExt cx="864" cy="228"/>
              </a:xfrm>
            </p:grpSpPr>
            <p:sp>
              <p:nvSpPr>
                <p:cNvPr id="20494" name="Oval 57">
                  <a:extLst>
                    <a:ext uri="{FF2B5EF4-FFF2-40B4-BE49-F238E27FC236}">
                      <a16:creationId xmlns:a16="http://schemas.microsoft.com/office/drawing/2014/main" id="{AB5276DA-BF50-4CE5-A289-C8CAD2CEE8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4" y="2844"/>
                  <a:ext cx="864" cy="228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 i="1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I</a:t>
                  </a:r>
                  <a:r>
                    <a:rPr lang="en-US" altLang="zh-CN" sz="2400" b="1" baseline="-25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 b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495" name="Line 58">
                  <a:extLst>
                    <a:ext uri="{FF2B5EF4-FFF2-40B4-BE49-F238E27FC236}">
                      <a16:creationId xmlns:a16="http://schemas.microsoft.com/office/drawing/2014/main" id="{BA17A9F5-026D-4F74-AA33-497B0D2215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08" y="307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488" name="Group 59">
              <a:extLst>
                <a:ext uri="{FF2B5EF4-FFF2-40B4-BE49-F238E27FC236}">
                  <a16:creationId xmlns:a16="http://schemas.microsoft.com/office/drawing/2014/main" id="{36C1B863-7CB4-4598-A894-E947A8A582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0"/>
              <a:ext cx="5102" cy="1483"/>
              <a:chOff x="216" y="0"/>
              <a:chExt cx="5102" cy="1483"/>
            </a:xfrm>
          </p:grpSpPr>
          <p:sp>
            <p:nvSpPr>
              <p:cNvPr id="20489" name="Rectangle 60">
                <a:extLst>
                  <a:ext uri="{FF2B5EF4-FFF2-40B4-BE49-F238E27FC236}">
                    <a16:creationId xmlns:a16="http://schemas.microsoft.com/office/drawing/2014/main" id="{9C5F635C-D677-432C-B381-91A1B760D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0"/>
                <a:ext cx="245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练习：网孔法求支路电流：</a:t>
                </a:r>
              </a:p>
            </p:txBody>
          </p:sp>
          <p:sp>
            <p:nvSpPr>
              <p:cNvPr id="20490" name="Rectangle 61">
                <a:extLst>
                  <a:ext uri="{FF2B5EF4-FFF2-40B4-BE49-F238E27FC236}">
                    <a16:creationId xmlns:a16="http://schemas.microsoft.com/office/drawing/2014/main" id="{170A3281-23A6-409A-B4AE-E545BDB69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3" y="1195"/>
                <a:ext cx="18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设电流源端电压为</a:t>
                </a:r>
                <a:r>
                  <a:rPr lang="en-US" altLang="zh-CN" sz="2400" b="1" i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400" b="1" baseline="-25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i</a:t>
                </a:r>
                <a:endPara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Text Box 20">
            <a:extLst>
              <a:ext uri="{FF2B5EF4-FFF2-40B4-BE49-F238E27FC236}">
                <a16:creationId xmlns:a16="http://schemas.microsoft.com/office/drawing/2014/main" id="{DCB7664E-888B-4E52-BCFA-09AD24968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30325"/>
            <a:ext cx="30956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chemeClr val="bg1"/>
                </a:solidFill>
                <a:latin typeface="宋体" panose="02010600030101010101" pitchFamily="2" charset="-122"/>
                <a:ea typeface="楷体_GB2312" panose="02010609030101010101" pitchFamily="49" charset="-122"/>
              </a:rPr>
              <a:t>一、</a:t>
            </a:r>
            <a:r>
              <a:rPr kumimoji="1" lang="zh-CN" altLang="en-US" b="1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网孔电流</a:t>
            </a:r>
            <a:endParaRPr kumimoji="1" lang="zh-CN" altLang="en-US" sz="2800" b="1">
              <a:solidFill>
                <a:schemeClr val="bg1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3075" name="Text Box 31">
            <a:extLst>
              <a:ext uri="{FF2B5EF4-FFF2-40B4-BE49-F238E27FC236}">
                <a16:creationId xmlns:a16="http://schemas.microsoft.com/office/drawing/2014/main" id="{9F933F7D-7124-44C1-BBF3-0BA70C86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860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>
                <a:solidFill>
                  <a:schemeClr val="bg1"/>
                </a:solidFill>
                <a:ea typeface="黑体" panose="02010609060101010101" pitchFamily="49" charset="-122"/>
              </a:rPr>
              <a:t>—</a:t>
            </a:r>
            <a:r>
              <a:rPr kumimoji="1"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kumimoji="1"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网孔分析法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87" name="Text Box 95">
            <a:extLst>
              <a:ext uri="{FF2B5EF4-FFF2-40B4-BE49-F238E27FC236}">
                <a16:creationId xmlns:a16="http://schemas.microsoft.com/office/drawing/2014/main" id="{20F8E1C0-6D17-41EB-B97F-1BB866AFF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2163763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n=4 ;b=6</a:t>
            </a:r>
          </a:p>
        </p:txBody>
      </p:sp>
      <p:sp>
        <p:nvSpPr>
          <p:cNvPr id="8323" name="Rectangle 131">
            <a:extLst>
              <a:ext uri="{FF2B5EF4-FFF2-40B4-BE49-F238E27FC236}">
                <a16:creationId xmlns:a16="http://schemas.microsoft.com/office/drawing/2014/main" id="{805B196E-FD6A-479E-A1DC-AA68A4805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8382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FFFF00"/>
                </a:solidFill>
                <a:ea typeface="楷体_GB2312" panose="02010609030101010101" pitchFamily="49" charset="-122"/>
              </a:rPr>
              <a:t>——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</a:t>
            </a:r>
            <a:r>
              <a:rPr kumimoji="1"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网孔电流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作为未知量</a:t>
            </a:r>
            <a:r>
              <a:rPr kumimoji="1"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的求解方法</a:t>
            </a:r>
          </a:p>
        </p:txBody>
      </p:sp>
      <p:graphicFrame>
        <p:nvGraphicFramePr>
          <p:cNvPr id="3078" name="Object 132">
            <a:extLst>
              <a:ext uri="{FF2B5EF4-FFF2-40B4-BE49-F238E27FC236}">
                <a16:creationId xmlns:a16="http://schemas.microsoft.com/office/drawing/2014/main" id="{4DEF9A4F-6C5C-46CE-8F14-C79E9C75F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117725"/>
          <a:ext cx="3883025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Image" r:id="rId3" imgW="14549947" imgH="11767031" progId="Photoshop.Image.7">
                  <p:embed/>
                </p:oleObj>
              </mc:Choice>
              <mc:Fallback>
                <p:oleObj name="Image" r:id="rId3" imgW="14549947" imgH="11767031" progId="Photoshop.Image.7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17725"/>
                        <a:ext cx="3883025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33">
            <a:extLst>
              <a:ext uri="{FF2B5EF4-FFF2-40B4-BE49-F238E27FC236}">
                <a16:creationId xmlns:a16="http://schemas.microsoft.com/office/drawing/2014/main" id="{D45F246A-A0E4-4D86-8EF7-F3A192D0E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3" y="2782888"/>
          <a:ext cx="2368550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787400" imgH="736600" progId="Equation.3">
                  <p:embed/>
                </p:oleObj>
              </mc:Choice>
              <mc:Fallback>
                <p:oleObj name="Equation" r:id="rId5" imgW="787400" imgH="7366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2782888"/>
                        <a:ext cx="2368550" cy="1789112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6" name="Rectangle 134">
            <a:extLst>
              <a:ext uri="{FF2B5EF4-FFF2-40B4-BE49-F238E27FC236}">
                <a16:creationId xmlns:a16="http://schemas.microsoft.com/office/drawing/2014/main" id="{1EE97F80-1DC4-4AFF-BEBC-032ABAD05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45125"/>
            <a:ext cx="8077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bg1"/>
                </a:solidFill>
                <a:ea typeface="楷体_GB2312" panose="02010609030101010101" pitchFamily="49" charset="-122"/>
              </a:rPr>
              <a:t>        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支路电流 </a:t>
            </a:r>
            <a:r>
              <a:rPr kumimoji="1" lang="en-US" altLang="zh-CN" sz="2800" b="1" i="1">
                <a:solidFill>
                  <a:schemeClr val="bg1"/>
                </a:solidFill>
                <a:ea typeface="楷体_GB2312" panose="02010609030101010101" pitchFamily="49" charset="-122"/>
              </a:rPr>
              <a:t>i</a:t>
            </a:r>
            <a:r>
              <a:rPr kumimoji="1" lang="en-US" altLang="zh-CN" sz="2800" b="1" baseline="-30000">
                <a:solidFill>
                  <a:schemeClr val="bg1"/>
                </a:solidFill>
                <a:ea typeface="楷体_GB2312" panose="02010609030101010101" pitchFamily="49" charset="-122"/>
              </a:rPr>
              <a:t>4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、</a:t>
            </a:r>
            <a:r>
              <a:rPr kumimoji="1" lang="en-US" altLang="zh-CN" sz="2800" b="1" i="1">
                <a:solidFill>
                  <a:schemeClr val="bg1"/>
                </a:solidFill>
                <a:ea typeface="楷体_GB2312" panose="02010609030101010101" pitchFamily="49" charset="-122"/>
              </a:rPr>
              <a:t>i</a:t>
            </a:r>
            <a:r>
              <a:rPr kumimoji="1" lang="en-US" altLang="zh-CN" sz="2800" b="1" baseline="-30000">
                <a:solidFill>
                  <a:schemeClr val="bg1"/>
                </a:solidFill>
                <a:ea typeface="楷体_GB2312" panose="02010609030101010101" pitchFamily="49" charset="-122"/>
              </a:rPr>
              <a:t>5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、</a:t>
            </a:r>
            <a:r>
              <a:rPr kumimoji="1" lang="en-US" altLang="zh-CN" sz="2800" b="1" i="1">
                <a:solidFill>
                  <a:schemeClr val="bg1"/>
                </a:solidFill>
                <a:ea typeface="楷体_GB2312" panose="02010609030101010101" pitchFamily="49" charset="-122"/>
              </a:rPr>
              <a:t>i</a:t>
            </a:r>
            <a:r>
              <a:rPr kumimoji="1" lang="en-US" altLang="zh-CN" sz="2800" b="1" baseline="-30000">
                <a:solidFill>
                  <a:schemeClr val="bg1"/>
                </a:solidFill>
                <a:ea typeface="楷体_GB2312" panose="02010609030101010101" pitchFamily="49" charset="-122"/>
              </a:rPr>
              <a:t>6 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可以用另外三个 </a:t>
            </a:r>
            <a:r>
              <a:rPr kumimoji="1" lang="en-US" altLang="zh-CN" sz="2800" b="1" i="1">
                <a:solidFill>
                  <a:schemeClr val="bg1"/>
                </a:solidFill>
                <a:ea typeface="楷体_GB2312" panose="02010609030101010101" pitchFamily="49" charset="-122"/>
              </a:rPr>
              <a:t>i</a:t>
            </a:r>
            <a:r>
              <a:rPr kumimoji="1" lang="en-US" altLang="zh-CN" sz="2800" b="1" baseline="-30000">
                <a:solidFill>
                  <a:schemeClr val="bg1"/>
                </a:solidFill>
                <a:ea typeface="楷体_GB2312" panose="02010609030101010101" pitchFamily="49" charset="-122"/>
              </a:rPr>
              <a:t>1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、</a:t>
            </a:r>
            <a:r>
              <a:rPr kumimoji="1" lang="en-US" altLang="zh-CN" sz="2800" b="1" i="1">
                <a:solidFill>
                  <a:schemeClr val="bg1"/>
                </a:solidFill>
                <a:ea typeface="楷体_GB2312" panose="02010609030101010101" pitchFamily="49" charset="-122"/>
              </a:rPr>
              <a:t>i</a:t>
            </a:r>
            <a:r>
              <a:rPr kumimoji="1" lang="en-US" altLang="zh-CN" sz="2800" b="1" baseline="-30000">
                <a:solidFill>
                  <a:schemeClr val="bg1"/>
                </a:solidFill>
                <a:ea typeface="楷体_GB2312" panose="02010609030101010101" pitchFamily="49" charset="-122"/>
              </a:rPr>
              <a:t>2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、</a:t>
            </a:r>
            <a:r>
              <a:rPr kumimoji="1" lang="en-US" altLang="zh-CN" sz="2800" b="1" i="1">
                <a:solidFill>
                  <a:schemeClr val="bg1"/>
                </a:solidFill>
                <a:ea typeface="楷体_GB2312" panose="02010609030101010101" pitchFamily="49" charset="-122"/>
              </a:rPr>
              <a:t>i</a:t>
            </a:r>
            <a:r>
              <a:rPr kumimoji="1" lang="en-US" altLang="zh-CN" sz="2800" b="1" baseline="-30000">
                <a:solidFill>
                  <a:schemeClr val="bg1"/>
                </a:solidFill>
                <a:ea typeface="楷体_GB2312" panose="02010609030101010101" pitchFamily="49" charset="-122"/>
              </a:rPr>
              <a:t>3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baseline="-30000">
                <a:solidFill>
                  <a:schemeClr val="bg1"/>
                </a:solidFill>
                <a:ea typeface="楷体_GB2312" panose="02010609030101010101" pitchFamily="49" charset="-122"/>
              </a:rPr>
              <a:t>            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的线性组合来表示。</a:t>
            </a:r>
            <a:endParaRPr kumimoji="1" lang="zh-CN" altLang="en-US" sz="2800" b="1">
              <a:solidFill>
                <a:schemeClr val="bg1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3081" name="Text Box 139">
            <a:extLst>
              <a:ext uri="{FF2B5EF4-FFF2-40B4-BE49-F238E27FC236}">
                <a16:creationId xmlns:a16="http://schemas.microsoft.com/office/drawing/2014/main" id="{0F991A84-1EE3-422A-AFCE-103F73579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6042025"/>
            <a:ext cx="1539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00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启示？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" grpId="0" build="p" autoUpdateAnimBg="0"/>
      <p:bldP spid="8287" grpId="0" build="p" autoUpdateAnimBg="0"/>
      <p:bldP spid="8323" grpId="0" build="p" autoUpdateAnimBg="0"/>
      <p:bldP spid="832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13B6B99-6FAB-4AE3-819F-5653E09CE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44563"/>
            <a:ext cx="647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>
                <a:solidFill>
                  <a:schemeClr val="bg1"/>
                </a:solidFill>
                <a:ea typeface="楷体_GB2312" panose="02010609030101010101" pitchFamily="49" charset="-122"/>
              </a:rPr>
              <a:t>——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以节点电压作为未知量</a:t>
            </a:r>
            <a:r>
              <a:rPr kumimoji="1"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的求解方法</a:t>
            </a:r>
            <a:endParaRPr kumimoji="1" lang="zh-CN" altLang="en-US" sz="2800" b="1">
              <a:solidFill>
                <a:schemeClr val="bg1"/>
              </a:solidFill>
              <a:ea typeface="楷体_GB2312" panose="02010609030101010101" pitchFamily="49" charset="-122"/>
            </a:endParaRPr>
          </a:p>
        </p:txBody>
      </p:sp>
      <p:grpSp>
        <p:nvGrpSpPr>
          <p:cNvPr id="21507" name="Group 4">
            <a:extLst>
              <a:ext uri="{FF2B5EF4-FFF2-40B4-BE49-F238E27FC236}">
                <a16:creationId xmlns:a16="http://schemas.microsoft.com/office/drawing/2014/main" id="{631E1964-5DA4-42BF-84B8-22AC5B9194E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03375"/>
            <a:ext cx="4648200" cy="758825"/>
            <a:chOff x="144" y="1346"/>
            <a:chExt cx="1488" cy="478"/>
          </a:xfrm>
        </p:grpSpPr>
        <p:sp>
          <p:nvSpPr>
            <p:cNvPr id="21555" name="Rectangle 5">
              <a:extLst>
                <a:ext uri="{FF2B5EF4-FFF2-40B4-BE49-F238E27FC236}">
                  <a16:creationId xmlns:a16="http://schemas.microsoft.com/office/drawing/2014/main" id="{F3EF9BA6-6001-4B40-9555-4A983FA51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392"/>
              <a:ext cx="148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kumimoji="1" lang="zh-CN" altLang="en-US" b="1">
                  <a:solidFill>
                    <a:schemeClr val="bg1"/>
                  </a:solidFill>
                  <a:ea typeface="楷体_GB2312" panose="02010609030101010101" pitchFamily="49" charset="-122"/>
                </a:rPr>
                <a:t>一</a:t>
              </a:r>
              <a:r>
                <a:rPr kumimoji="1" lang="en-US" altLang="zh-CN" b="1">
                  <a:solidFill>
                    <a:schemeClr val="bg1"/>
                  </a:solidFill>
                  <a:ea typeface="楷体_GB2312" panose="02010609030101010101" pitchFamily="49" charset="-122"/>
                </a:rPr>
                <a:t>. </a:t>
              </a:r>
              <a:r>
                <a:rPr kumimoji="1" lang="zh-CN" altLang="en-US" b="1">
                  <a:solidFill>
                    <a:schemeClr val="bg1"/>
                  </a:solidFill>
                  <a:ea typeface="楷体_GB2312" panose="02010609030101010101" pitchFamily="49" charset="-122"/>
                </a:rPr>
                <a:t>节点电压的概念：</a:t>
              </a:r>
            </a:p>
          </p:txBody>
        </p:sp>
        <p:sp>
          <p:nvSpPr>
            <p:cNvPr id="21556" name="Rectangle 6">
              <a:extLst>
                <a:ext uri="{FF2B5EF4-FFF2-40B4-BE49-F238E27FC236}">
                  <a16:creationId xmlns:a16="http://schemas.microsoft.com/office/drawing/2014/main" id="{E7A94D06-A842-441D-90E9-CB94C13C7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346"/>
              <a:ext cx="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1" lang="en-US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sp>
        <p:nvSpPr>
          <p:cNvPr id="21508" name="Text Box 7">
            <a:extLst>
              <a:ext uri="{FF2B5EF4-FFF2-40B4-BE49-F238E27FC236}">
                <a16:creationId xmlns:a16="http://schemas.microsoft.com/office/drawing/2014/main" id="{280077E0-EE9B-491F-84E8-ABFE5B84B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8600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>
                <a:solidFill>
                  <a:schemeClr val="bg1"/>
                </a:solidFill>
                <a:ea typeface="黑体" panose="02010609060101010101" pitchFamily="49" charset="-122"/>
              </a:rPr>
              <a:t>—</a:t>
            </a:r>
            <a:r>
              <a:rPr kumimoji="1"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节点分析法</a:t>
            </a:r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4BD20C6F-B074-4EB5-B32A-D5C857A17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84438"/>
            <a:ext cx="3429000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kumimoji="1"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、选一个节点为参考节点，假设其电位为零；如右图的节点</a:t>
            </a:r>
            <a:r>
              <a:rPr kumimoji="1"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kumimoji="1"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，画上标记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“</a:t>
            </a:r>
            <a:r>
              <a:rPr kumimoji="1"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⊥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”</a:t>
            </a:r>
            <a:r>
              <a:rPr kumimoji="1"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kumimoji="1"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、其余节点到参考点的电位，称为</a:t>
            </a:r>
            <a:r>
              <a:rPr kumimoji="1"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节点电压。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如右图的</a:t>
            </a:r>
            <a:r>
              <a:rPr kumimoji="1" lang="en-US" altLang="zh-CN" sz="2800" b="1">
                <a:solidFill>
                  <a:srgbClr val="FFFF00"/>
                </a:solidFill>
                <a:ea typeface="楷体_GB2312" panose="02010609030101010101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FF00"/>
                </a:solidFill>
                <a:ea typeface="楷体_GB2312" panose="02010609030101010101" pitchFamily="49" charset="-122"/>
              </a:rPr>
              <a:t>n1</a:t>
            </a:r>
            <a:r>
              <a:rPr kumimoji="1" lang="en-US" altLang="zh-CN" sz="2800" b="1">
                <a:solidFill>
                  <a:srgbClr val="FFFF00"/>
                </a:solidFill>
                <a:ea typeface="楷体_GB2312" panose="02010609030101010101" pitchFamily="49" charset="-122"/>
              </a:rPr>
              <a:t>,u</a:t>
            </a:r>
            <a:r>
              <a:rPr kumimoji="1" lang="en-US" altLang="zh-CN" sz="2800" b="1" baseline="-25000">
                <a:solidFill>
                  <a:srgbClr val="FFFF00"/>
                </a:solidFill>
                <a:ea typeface="楷体_GB2312" panose="02010609030101010101" pitchFamily="49" charset="-122"/>
              </a:rPr>
              <a:t>n2</a:t>
            </a:r>
            <a:r>
              <a:rPr kumimoji="1" lang="en-US" altLang="zh-CN" sz="2800" b="1">
                <a:solidFill>
                  <a:srgbClr val="FFFF00"/>
                </a:solidFill>
                <a:ea typeface="楷体_GB2312" panose="02010609030101010101" pitchFamily="49" charset="-122"/>
              </a:rPr>
              <a:t>,u</a:t>
            </a:r>
            <a:r>
              <a:rPr kumimoji="1" lang="en-US" altLang="zh-CN" sz="2800" b="1" baseline="-25000">
                <a:solidFill>
                  <a:srgbClr val="FFFF00"/>
                </a:solidFill>
                <a:ea typeface="楷体_GB2312" panose="02010609030101010101" pitchFamily="49" charset="-122"/>
              </a:rPr>
              <a:t>n3</a:t>
            </a:r>
            <a:r>
              <a:rPr kumimoji="1"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。</a:t>
            </a:r>
          </a:p>
        </p:txBody>
      </p:sp>
      <p:grpSp>
        <p:nvGrpSpPr>
          <p:cNvPr id="29710" name="Group 14">
            <a:extLst>
              <a:ext uri="{FF2B5EF4-FFF2-40B4-BE49-F238E27FC236}">
                <a16:creationId xmlns:a16="http://schemas.microsoft.com/office/drawing/2014/main" id="{B78E6E07-44B8-401A-9DC1-AA08946059EB}"/>
              </a:ext>
            </a:extLst>
          </p:cNvPr>
          <p:cNvGrpSpPr>
            <a:grpSpLocks/>
          </p:cNvGrpSpPr>
          <p:nvPr/>
        </p:nvGrpSpPr>
        <p:grpSpPr bwMode="auto">
          <a:xfrm>
            <a:off x="4210050" y="2438400"/>
            <a:ext cx="4857750" cy="3276600"/>
            <a:chOff x="540" y="2064"/>
            <a:chExt cx="3075" cy="2160"/>
          </a:xfrm>
        </p:grpSpPr>
        <p:sp>
          <p:nvSpPr>
            <p:cNvPr id="21514" name="Line 15">
              <a:extLst>
                <a:ext uri="{FF2B5EF4-FFF2-40B4-BE49-F238E27FC236}">
                  <a16:creationId xmlns:a16="http://schemas.microsoft.com/office/drawing/2014/main" id="{E811ADC6-BD9A-4DEE-B420-65DC4C1F1E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777" y="3888"/>
              <a:ext cx="2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Line 16">
              <a:extLst>
                <a:ext uri="{FF2B5EF4-FFF2-40B4-BE49-F238E27FC236}">
                  <a16:creationId xmlns:a16="http://schemas.microsoft.com/office/drawing/2014/main" id="{6DC005B3-3526-46A3-B325-881DAAEE1D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062" y="2891"/>
              <a:ext cx="0" cy="229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Line 17">
              <a:extLst>
                <a:ext uri="{FF2B5EF4-FFF2-40B4-BE49-F238E27FC236}">
                  <a16:creationId xmlns:a16="http://schemas.microsoft.com/office/drawing/2014/main" id="{156D4E34-6A1D-4928-BE56-6DD03AB21C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050" y="1919"/>
              <a:ext cx="6" cy="229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Line 18">
              <a:extLst>
                <a:ext uri="{FF2B5EF4-FFF2-40B4-BE49-F238E27FC236}">
                  <a16:creationId xmlns:a16="http://schemas.microsoft.com/office/drawing/2014/main" id="{6D2E615C-1A48-4915-BBDD-13A9001E1B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574" y="3556"/>
              <a:ext cx="969" cy="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Line 19">
              <a:extLst>
                <a:ext uri="{FF2B5EF4-FFF2-40B4-BE49-F238E27FC236}">
                  <a16:creationId xmlns:a16="http://schemas.microsoft.com/office/drawing/2014/main" id="{DE14D55F-0A6C-40C9-BA4D-9782D8200D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401" y="3248"/>
              <a:ext cx="16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20">
              <a:extLst>
                <a:ext uri="{FF2B5EF4-FFF2-40B4-BE49-F238E27FC236}">
                  <a16:creationId xmlns:a16="http://schemas.microsoft.com/office/drawing/2014/main" id="{F778E7BC-2B16-46AA-896A-ADFEC73918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572" y="1778"/>
              <a:ext cx="7" cy="13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1">
              <a:extLst>
                <a:ext uri="{FF2B5EF4-FFF2-40B4-BE49-F238E27FC236}">
                  <a16:creationId xmlns:a16="http://schemas.microsoft.com/office/drawing/2014/main" id="{2FC68B2B-F0C8-4D41-AC33-56AA120A8B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607" y="1846"/>
              <a:ext cx="7" cy="120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Rectangle 22">
              <a:extLst>
                <a:ext uri="{FF2B5EF4-FFF2-40B4-BE49-F238E27FC236}">
                  <a16:creationId xmlns:a16="http://schemas.microsoft.com/office/drawing/2014/main" id="{7A6408A3-3C2A-4430-A516-084C23A97A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456" y="2864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2" name="Rectangle 23">
              <a:extLst>
                <a:ext uri="{FF2B5EF4-FFF2-40B4-BE49-F238E27FC236}">
                  <a16:creationId xmlns:a16="http://schemas.microsoft.com/office/drawing/2014/main" id="{365B97E8-FD8D-451F-8ACC-790BFACBCC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2554" y="2871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3" name="Rectangle 24">
              <a:extLst>
                <a:ext uri="{FF2B5EF4-FFF2-40B4-BE49-F238E27FC236}">
                  <a16:creationId xmlns:a16="http://schemas.microsoft.com/office/drawing/2014/main" id="{B0EE1748-633E-411D-82F7-C5C587AC98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958" y="2240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4" name="Rectangle 25">
              <a:extLst>
                <a:ext uri="{FF2B5EF4-FFF2-40B4-BE49-F238E27FC236}">
                  <a16:creationId xmlns:a16="http://schemas.microsoft.com/office/drawing/2014/main" id="{EEBD58C2-765F-4224-A5B7-32C0E6C84C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2001" y="3427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5" name="Line 26">
              <a:extLst>
                <a:ext uri="{FF2B5EF4-FFF2-40B4-BE49-F238E27FC236}">
                  <a16:creationId xmlns:a16="http://schemas.microsoft.com/office/drawing/2014/main" id="{9C9BE514-90F4-42C2-AD5A-9607A4FAE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4" y="3408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27">
              <a:extLst>
                <a:ext uri="{FF2B5EF4-FFF2-40B4-BE49-F238E27FC236}">
                  <a16:creationId xmlns:a16="http://schemas.microsoft.com/office/drawing/2014/main" id="{FF0B9B43-4624-4740-96FF-029CBF287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3504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28">
              <a:extLst>
                <a:ext uri="{FF2B5EF4-FFF2-40B4-BE49-F238E27FC236}">
                  <a16:creationId xmlns:a16="http://schemas.microsoft.com/office/drawing/2014/main" id="{89FD3487-8400-46DB-ADF0-1E2FA89D3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" y="3456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29">
              <a:extLst>
                <a:ext uri="{FF2B5EF4-FFF2-40B4-BE49-F238E27FC236}">
                  <a16:creationId xmlns:a16="http://schemas.microsoft.com/office/drawing/2014/main" id="{030E8521-E972-435A-A4E3-52DF3A26CC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072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Line 30">
              <a:extLst>
                <a:ext uri="{FF2B5EF4-FFF2-40B4-BE49-F238E27FC236}">
                  <a16:creationId xmlns:a16="http://schemas.microsoft.com/office/drawing/2014/main" id="{71479F89-1536-4549-815F-1C20E925C3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072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Line 31">
              <a:extLst>
                <a:ext uri="{FF2B5EF4-FFF2-40B4-BE49-F238E27FC236}">
                  <a16:creationId xmlns:a16="http://schemas.microsoft.com/office/drawing/2014/main" id="{E9102F7B-A8D0-4709-81E5-BA4ACA97C5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25" y="3312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Line 32">
              <a:extLst>
                <a:ext uri="{FF2B5EF4-FFF2-40B4-BE49-F238E27FC236}">
                  <a16:creationId xmlns:a16="http://schemas.microsoft.com/office/drawing/2014/main" id="{6E308FDC-9128-4820-A246-32FFF004D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403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Line 33">
              <a:extLst>
                <a:ext uri="{FF2B5EF4-FFF2-40B4-BE49-F238E27FC236}">
                  <a16:creationId xmlns:a16="http://schemas.microsoft.com/office/drawing/2014/main" id="{B7185494-A0EE-4861-A2F4-ADA7069FE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4221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33" name="Group 34">
              <a:extLst>
                <a:ext uri="{FF2B5EF4-FFF2-40B4-BE49-F238E27FC236}">
                  <a16:creationId xmlns:a16="http://schemas.microsoft.com/office/drawing/2014/main" id="{69068372-C669-4CE6-AD00-2BC3D6CF3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7" y="3456"/>
              <a:ext cx="288" cy="266"/>
              <a:chOff x="768" y="3456"/>
              <a:chExt cx="288" cy="266"/>
            </a:xfrm>
          </p:grpSpPr>
          <p:sp>
            <p:nvSpPr>
              <p:cNvPr id="21553" name="Oval 35">
                <a:extLst>
                  <a:ext uri="{FF2B5EF4-FFF2-40B4-BE49-F238E27FC236}">
                    <a16:creationId xmlns:a16="http://schemas.microsoft.com/office/drawing/2014/main" id="{E9A76DBC-5FA3-4BF0-AEA2-71A0C5F6E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774" y="3450"/>
                <a:ext cx="266" cy="27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4" name="Line 36">
                <a:extLst>
                  <a:ext uri="{FF2B5EF4-FFF2-40B4-BE49-F238E27FC236}">
                    <a16:creationId xmlns:a16="http://schemas.microsoft.com/office/drawing/2014/main" id="{5ECDCDC7-5343-470D-B22A-63197C885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360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34" name="Line 37">
              <a:extLst>
                <a:ext uri="{FF2B5EF4-FFF2-40B4-BE49-F238E27FC236}">
                  <a16:creationId xmlns:a16="http://schemas.microsoft.com/office/drawing/2014/main" id="{7B109FD9-E0A5-49B9-83DD-9D49796E47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17" y="2952"/>
              <a:ext cx="100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38">
              <a:extLst>
                <a:ext uri="{FF2B5EF4-FFF2-40B4-BE49-F238E27FC236}">
                  <a16:creationId xmlns:a16="http://schemas.microsoft.com/office/drawing/2014/main" id="{4FD99E40-9633-4DED-B7B4-78EB9C7A55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962" y="3273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Line 39">
              <a:extLst>
                <a:ext uri="{FF2B5EF4-FFF2-40B4-BE49-F238E27FC236}">
                  <a16:creationId xmlns:a16="http://schemas.microsoft.com/office/drawing/2014/main" id="{CE7D7E37-EEDF-4224-9718-74064044EB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111" y="3261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Line 40">
              <a:extLst>
                <a:ext uri="{FF2B5EF4-FFF2-40B4-BE49-F238E27FC236}">
                  <a16:creationId xmlns:a16="http://schemas.microsoft.com/office/drawing/2014/main" id="{FE6FB210-F19E-4284-82DD-97568565C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0" y="2448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Rectangle 41">
              <a:extLst>
                <a:ext uri="{FF2B5EF4-FFF2-40B4-BE49-F238E27FC236}">
                  <a16:creationId xmlns:a16="http://schemas.microsoft.com/office/drawing/2014/main" id="{BCA949A3-D3F3-431F-91CF-975AD604FF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3145" y="3430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9" name="Text Box 42">
              <a:extLst>
                <a:ext uri="{FF2B5EF4-FFF2-40B4-BE49-F238E27FC236}">
                  <a16:creationId xmlns:a16="http://schemas.microsoft.com/office/drawing/2014/main" id="{53AD870F-97AA-4536-BC7B-1A22EDE61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688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540" name="Text Box 43">
              <a:extLst>
                <a:ext uri="{FF2B5EF4-FFF2-40B4-BE49-F238E27FC236}">
                  <a16:creationId xmlns:a16="http://schemas.microsoft.com/office/drawing/2014/main" id="{406506A3-BD0B-4C46-A495-D8FC26E62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88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541" name="Text Box 44">
              <a:extLst>
                <a:ext uri="{FF2B5EF4-FFF2-40B4-BE49-F238E27FC236}">
                  <a16:creationId xmlns:a16="http://schemas.microsoft.com/office/drawing/2014/main" id="{7BBD5C4B-51CD-4AB8-B8B7-9F783BC58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" y="2064"/>
              <a:ext cx="335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1542" name="Text Box 45">
              <a:extLst>
                <a:ext uri="{FF2B5EF4-FFF2-40B4-BE49-F238E27FC236}">
                  <a16:creationId xmlns:a16="http://schemas.microsoft.com/office/drawing/2014/main" id="{1CC00126-B989-4ADC-B106-678BCF362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56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543" name="Text Box 46">
              <a:extLst>
                <a:ext uri="{FF2B5EF4-FFF2-40B4-BE49-F238E27FC236}">
                  <a16:creationId xmlns:a16="http://schemas.microsoft.com/office/drawing/2014/main" id="{0BF101C3-368F-4E5C-894D-7EB46AF2F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" y="3456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544" name="Text Box 47">
              <a:extLst>
                <a:ext uri="{FF2B5EF4-FFF2-40B4-BE49-F238E27FC236}">
                  <a16:creationId xmlns:a16="http://schemas.microsoft.com/office/drawing/2014/main" id="{3941679F-F934-4786-9C1A-5400842C7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3384"/>
              <a:ext cx="276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1545" name="Text Box 48">
              <a:extLst>
                <a:ext uri="{FF2B5EF4-FFF2-40B4-BE49-F238E27FC236}">
                  <a16:creationId xmlns:a16="http://schemas.microsoft.com/office/drawing/2014/main" id="{BA7E2025-AB7A-48FE-8874-9A754DA79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2691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546" name="Text Box 49">
              <a:extLst>
                <a:ext uri="{FF2B5EF4-FFF2-40B4-BE49-F238E27FC236}">
                  <a16:creationId xmlns:a16="http://schemas.microsoft.com/office/drawing/2014/main" id="{E17DEA14-B56D-40C1-AF68-1A39AD13C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64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1547" name="Text Box 50">
              <a:extLst>
                <a:ext uri="{FF2B5EF4-FFF2-40B4-BE49-F238E27FC236}">
                  <a16:creationId xmlns:a16="http://schemas.microsoft.com/office/drawing/2014/main" id="{697B6647-7853-4E6A-A3E8-1F642664C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120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548" name="Text Box 51">
              <a:extLst>
                <a:ext uri="{FF2B5EF4-FFF2-40B4-BE49-F238E27FC236}">
                  <a16:creationId xmlns:a16="http://schemas.microsoft.com/office/drawing/2014/main" id="{4F6579AF-CBF9-47AE-8828-DE2CB1268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736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549" name="Text Box 52">
              <a:extLst>
                <a:ext uri="{FF2B5EF4-FFF2-40B4-BE49-F238E27FC236}">
                  <a16:creationId xmlns:a16="http://schemas.microsoft.com/office/drawing/2014/main" id="{53EA3687-E73A-4CC2-9559-F463DEDDB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72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550" name="Text Box 53">
              <a:extLst>
                <a:ext uri="{FF2B5EF4-FFF2-40B4-BE49-F238E27FC236}">
                  <a16:creationId xmlns:a16="http://schemas.microsoft.com/office/drawing/2014/main" id="{3A7686DD-FED2-42A7-BD99-03DC81F1F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2790"/>
              <a:ext cx="336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FF00"/>
                  </a:solidFill>
                  <a:ea typeface="宋体" panose="02010600030101010101" pitchFamily="2" charset="-122"/>
                </a:rPr>
                <a:t>①</a:t>
              </a:r>
              <a:endParaRPr lang="en-US" altLang="zh-CN" sz="2400" b="1" baseline="-2500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51" name="Text Box 54">
              <a:extLst>
                <a:ext uri="{FF2B5EF4-FFF2-40B4-BE49-F238E27FC236}">
                  <a16:creationId xmlns:a16="http://schemas.microsoft.com/office/drawing/2014/main" id="{0123E23E-D69A-4695-B695-E367C227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736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FF00"/>
                  </a:solidFill>
                  <a:ea typeface="宋体" panose="02010600030101010101" pitchFamily="2" charset="-122"/>
                </a:rPr>
                <a:t>②</a:t>
              </a:r>
              <a:endParaRPr lang="en-US" altLang="zh-CN" sz="2400" b="1" baseline="-2500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52" name="Text Box 55">
              <a:extLst>
                <a:ext uri="{FF2B5EF4-FFF2-40B4-BE49-F238E27FC236}">
                  <a16:creationId xmlns:a16="http://schemas.microsoft.com/office/drawing/2014/main" id="{D7C5EC8A-7A56-4054-B256-119671E7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2793"/>
              <a:ext cx="336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FF00"/>
                  </a:solidFill>
                  <a:ea typeface="宋体" panose="02010600030101010101" pitchFamily="2" charset="-122"/>
                </a:rPr>
                <a:t>③</a:t>
              </a:r>
              <a:endParaRPr lang="en-US" altLang="zh-CN" sz="2400" b="1" baseline="-2500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9753" name="Object 57">
            <a:extLst>
              <a:ext uri="{FF2B5EF4-FFF2-40B4-BE49-F238E27FC236}">
                <a16:creationId xmlns:a16="http://schemas.microsoft.com/office/drawing/2014/main" id="{03B56B5F-190D-4E66-8BA9-DAAA9D8B0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6863" y="3352800"/>
          <a:ext cx="5413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3" imgW="203112" imgH="228501" progId="Equation.3">
                  <p:embed/>
                </p:oleObj>
              </mc:Choice>
              <mc:Fallback>
                <p:oleObj name="Equation" r:id="rId3" imgW="203112" imgH="228501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3352800"/>
                        <a:ext cx="541337" cy="609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4" name="Object 58">
            <a:extLst>
              <a:ext uri="{FF2B5EF4-FFF2-40B4-BE49-F238E27FC236}">
                <a16:creationId xmlns:a16="http://schemas.microsoft.com/office/drawing/2014/main" id="{20AEB77B-EDC5-4275-A0B3-F375456A6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1263" y="3276600"/>
          <a:ext cx="6080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5" imgW="228600" imgH="228600" progId="Equation.3">
                  <p:embed/>
                </p:oleObj>
              </mc:Choice>
              <mc:Fallback>
                <p:oleObj name="Equation" r:id="rId5" imgW="228600" imgH="228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263" y="3276600"/>
                        <a:ext cx="608012" cy="609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5" name="Object 59">
            <a:extLst>
              <a:ext uri="{FF2B5EF4-FFF2-40B4-BE49-F238E27FC236}">
                <a16:creationId xmlns:a16="http://schemas.microsoft.com/office/drawing/2014/main" id="{2BCFF627-0404-4DE2-B7A8-80188A680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18525" y="3352800"/>
          <a:ext cx="573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7" imgW="215806" imgH="228501" progId="Equation.3">
                  <p:embed/>
                </p:oleObj>
              </mc:Choice>
              <mc:Fallback>
                <p:oleObj name="Equation" r:id="rId7" imgW="215806" imgH="228501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3352800"/>
                        <a:ext cx="573088" cy="609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>
            <a:extLst>
              <a:ext uri="{FF2B5EF4-FFF2-40B4-BE49-F238E27FC236}">
                <a16:creationId xmlns:a16="http://schemas.microsoft.com/office/drawing/2014/main" id="{6F755A03-6AF4-46CD-BC40-FBD05EEB3EB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4648200" cy="758825"/>
            <a:chOff x="144" y="1346"/>
            <a:chExt cx="1488" cy="478"/>
          </a:xfrm>
        </p:grpSpPr>
        <p:sp>
          <p:nvSpPr>
            <p:cNvPr id="22583" name="Rectangle 3">
              <a:extLst>
                <a:ext uri="{FF2B5EF4-FFF2-40B4-BE49-F238E27FC236}">
                  <a16:creationId xmlns:a16="http://schemas.microsoft.com/office/drawing/2014/main" id="{159002AA-ABF1-4360-8E1E-3CCE25E07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392"/>
              <a:ext cx="148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kumimoji="1" lang="zh-CN" altLang="en-US" b="1">
                  <a:solidFill>
                    <a:schemeClr val="bg1"/>
                  </a:solidFill>
                  <a:ea typeface="楷体_GB2312" panose="02010609030101010101" pitchFamily="49" charset="-122"/>
                </a:rPr>
                <a:t>二、 节点电压的性质：</a:t>
              </a:r>
            </a:p>
          </p:txBody>
        </p:sp>
        <p:sp>
          <p:nvSpPr>
            <p:cNvPr id="22584" name="Rectangle 4">
              <a:extLst>
                <a:ext uri="{FF2B5EF4-FFF2-40B4-BE49-F238E27FC236}">
                  <a16:creationId xmlns:a16="http://schemas.microsoft.com/office/drawing/2014/main" id="{09FB0F77-B21D-4D56-835D-2090EF310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346"/>
              <a:ext cx="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1" lang="en-US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sp>
        <p:nvSpPr>
          <p:cNvPr id="22531" name="Rectangle 5">
            <a:extLst>
              <a:ext uri="{FF2B5EF4-FFF2-40B4-BE49-F238E27FC236}">
                <a16:creationId xmlns:a16="http://schemas.microsoft.com/office/drawing/2014/main" id="{1183A9A6-C87F-49B6-AB88-BBC3C1534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32004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kumimoji="1"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、独立性：各节点电压不能用</a:t>
            </a:r>
            <a:r>
              <a:rPr kumimoji="1"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KVL</a:t>
            </a:r>
            <a:r>
              <a:rPr kumimoji="1"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方程来约束，是独立的；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kumimoji="1"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、完备性：节点电压求出后，所有支路电压均可用节点电压表示。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kumimoji="1"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、节点电压的数量：</a:t>
            </a:r>
            <a:r>
              <a:rPr kumimoji="1"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n-1</a:t>
            </a:r>
            <a:r>
              <a:rPr kumimoji="1"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个。</a:t>
            </a:r>
            <a:endParaRPr kumimoji="1" lang="zh-CN" altLang="en-US" sz="2800" b="1">
              <a:solidFill>
                <a:srgbClr val="FFFF00"/>
              </a:solidFill>
              <a:ea typeface="楷体_GB2312" panose="02010609030101010101" pitchFamily="49" charset="-122"/>
            </a:endParaRPr>
          </a:p>
        </p:txBody>
      </p:sp>
      <p:grpSp>
        <p:nvGrpSpPr>
          <p:cNvPr id="22532" name="Group 6">
            <a:extLst>
              <a:ext uri="{FF2B5EF4-FFF2-40B4-BE49-F238E27FC236}">
                <a16:creationId xmlns:a16="http://schemas.microsoft.com/office/drawing/2014/main" id="{A7965506-69DC-4F22-A54A-C62368635F3F}"/>
              </a:ext>
            </a:extLst>
          </p:cNvPr>
          <p:cNvGrpSpPr>
            <a:grpSpLocks/>
          </p:cNvGrpSpPr>
          <p:nvPr/>
        </p:nvGrpSpPr>
        <p:grpSpPr bwMode="auto">
          <a:xfrm>
            <a:off x="4210050" y="762000"/>
            <a:ext cx="4857750" cy="3276600"/>
            <a:chOff x="540" y="2064"/>
            <a:chExt cx="3075" cy="2160"/>
          </a:xfrm>
        </p:grpSpPr>
        <p:sp>
          <p:nvSpPr>
            <p:cNvPr id="22542" name="Line 7">
              <a:extLst>
                <a:ext uri="{FF2B5EF4-FFF2-40B4-BE49-F238E27FC236}">
                  <a16:creationId xmlns:a16="http://schemas.microsoft.com/office/drawing/2014/main" id="{13699996-D188-4FE2-9F44-DC6CBA8596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777" y="3888"/>
              <a:ext cx="2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8">
              <a:extLst>
                <a:ext uri="{FF2B5EF4-FFF2-40B4-BE49-F238E27FC236}">
                  <a16:creationId xmlns:a16="http://schemas.microsoft.com/office/drawing/2014/main" id="{5ADBFE93-DEC8-49E4-B64E-B6163DE83D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062" y="2891"/>
              <a:ext cx="0" cy="229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9">
              <a:extLst>
                <a:ext uri="{FF2B5EF4-FFF2-40B4-BE49-F238E27FC236}">
                  <a16:creationId xmlns:a16="http://schemas.microsoft.com/office/drawing/2014/main" id="{6E186525-3AE1-408A-AD41-FA6D478BF4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050" y="1919"/>
              <a:ext cx="6" cy="229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10">
              <a:extLst>
                <a:ext uri="{FF2B5EF4-FFF2-40B4-BE49-F238E27FC236}">
                  <a16:creationId xmlns:a16="http://schemas.microsoft.com/office/drawing/2014/main" id="{A399ABB4-F80F-4E6F-B1E1-BADF64BF61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574" y="3556"/>
              <a:ext cx="969" cy="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11">
              <a:extLst>
                <a:ext uri="{FF2B5EF4-FFF2-40B4-BE49-F238E27FC236}">
                  <a16:creationId xmlns:a16="http://schemas.microsoft.com/office/drawing/2014/main" id="{1E4522CF-0ACC-4582-99BF-688824D2D0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401" y="3248"/>
              <a:ext cx="16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12">
              <a:extLst>
                <a:ext uri="{FF2B5EF4-FFF2-40B4-BE49-F238E27FC236}">
                  <a16:creationId xmlns:a16="http://schemas.microsoft.com/office/drawing/2014/main" id="{178BABDE-CEAB-49A1-B954-07F9280F41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572" y="1778"/>
              <a:ext cx="7" cy="13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Line 13">
              <a:extLst>
                <a:ext uri="{FF2B5EF4-FFF2-40B4-BE49-F238E27FC236}">
                  <a16:creationId xmlns:a16="http://schemas.microsoft.com/office/drawing/2014/main" id="{A27C168C-3DA5-4977-A478-4E56796C1A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607" y="1846"/>
              <a:ext cx="7" cy="120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Rectangle 14">
              <a:extLst>
                <a:ext uri="{FF2B5EF4-FFF2-40B4-BE49-F238E27FC236}">
                  <a16:creationId xmlns:a16="http://schemas.microsoft.com/office/drawing/2014/main" id="{0FE00910-62FE-4FAE-9F10-3AC77C59D1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456" y="2864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0" name="Rectangle 15">
              <a:extLst>
                <a:ext uri="{FF2B5EF4-FFF2-40B4-BE49-F238E27FC236}">
                  <a16:creationId xmlns:a16="http://schemas.microsoft.com/office/drawing/2014/main" id="{9C3A3C8B-DA35-4371-AF76-203932D469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2554" y="2871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1" name="Rectangle 16">
              <a:extLst>
                <a:ext uri="{FF2B5EF4-FFF2-40B4-BE49-F238E27FC236}">
                  <a16:creationId xmlns:a16="http://schemas.microsoft.com/office/drawing/2014/main" id="{0BEE7DCA-C2E7-4814-9F49-260C48B1E5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958" y="2240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2" name="Rectangle 17">
              <a:extLst>
                <a:ext uri="{FF2B5EF4-FFF2-40B4-BE49-F238E27FC236}">
                  <a16:creationId xmlns:a16="http://schemas.microsoft.com/office/drawing/2014/main" id="{95CC9565-ED7F-4980-8F1D-3C64255158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2001" y="3427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3" name="Line 18">
              <a:extLst>
                <a:ext uri="{FF2B5EF4-FFF2-40B4-BE49-F238E27FC236}">
                  <a16:creationId xmlns:a16="http://schemas.microsoft.com/office/drawing/2014/main" id="{60DF4A00-3A8A-473F-B51D-48C2F7CDC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4" y="3408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Line 19">
              <a:extLst>
                <a:ext uri="{FF2B5EF4-FFF2-40B4-BE49-F238E27FC236}">
                  <a16:creationId xmlns:a16="http://schemas.microsoft.com/office/drawing/2014/main" id="{C453593F-49DA-49CF-9396-46135633D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3504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20">
              <a:extLst>
                <a:ext uri="{FF2B5EF4-FFF2-40B4-BE49-F238E27FC236}">
                  <a16:creationId xmlns:a16="http://schemas.microsoft.com/office/drawing/2014/main" id="{A249A839-5E76-42A8-BB18-D091CA244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" y="3456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21">
              <a:extLst>
                <a:ext uri="{FF2B5EF4-FFF2-40B4-BE49-F238E27FC236}">
                  <a16:creationId xmlns:a16="http://schemas.microsoft.com/office/drawing/2014/main" id="{EFC98850-F15A-4DC2-9659-344E5AE3A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072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22">
              <a:extLst>
                <a:ext uri="{FF2B5EF4-FFF2-40B4-BE49-F238E27FC236}">
                  <a16:creationId xmlns:a16="http://schemas.microsoft.com/office/drawing/2014/main" id="{D8D10D36-2593-4438-BAC7-177623118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072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23">
              <a:extLst>
                <a:ext uri="{FF2B5EF4-FFF2-40B4-BE49-F238E27FC236}">
                  <a16:creationId xmlns:a16="http://schemas.microsoft.com/office/drawing/2014/main" id="{B4B42BA3-19C9-4CB5-9AEA-2217AFE4C4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25" y="3312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24">
              <a:extLst>
                <a:ext uri="{FF2B5EF4-FFF2-40B4-BE49-F238E27FC236}">
                  <a16:creationId xmlns:a16="http://schemas.microsoft.com/office/drawing/2014/main" id="{65BC8828-D534-4B69-A588-8EDD50898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403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25">
              <a:extLst>
                <a:ext uri="{FF2B5EF4-FFF2-40B4-BE49-F238E27FC236}">
                  <a16:creationId xmlns:a16="http://schemas.microsoft.com/office/drawing/2014/main" id="{16E2E5B8-DA01-41E4-A1E1-A58B6EB31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4221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61" name="Group 26">
              <a:extLst>
                <a:ext uri="{FF2B5EF4-FFF2-40B4-BE49-F238E27FC236}">
                  <a16:creationId xmlns:a16="http://schemas.microsoft.com/office/drawing/2014/main" id="{83D01866-798C-45AE-A469-105C458546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7" y="3456"/>
              <a:ext cx="288" cy="266"/>
              <a:chOff x="768" y="3456"/>
              <a:chExt cx="288" cy="266"/>
            </a:xfrm>
          </p:grpSpPr>
          <p:sp>
            <p:nvSpPr>
              <p:cNvPr id="22581" name="Oval 27">
                <a:extLst>
                  <a:ext uri="{FF2B5EF4-FFF2-40B4-BE49-F238E27FC236}">
                    <a16:creationId xmlns:a16="http://schemas.microsoft.com/office/drawing/2014/main" id="{D586E8C6-5BC1-4116-813E-9C592CA45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774" y="3450"/>
                <a:ext cx="266" cy="27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82" name="Line 28">
                <a:extLst>
                  <a:ext uri="{FF2B5EF4-FFF2-40B4-BE49-F238E27FC236}">
                    <a16:creationId xmlns:a16="http://schemas.microsoft.com/office/drawing/2014/main" id="{BFF8ECE0-7DAB-4A33-A06B-2254BF4D6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360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62" name="Line 29">
              <a:extLst>
                <a:ext uri="{FF2B5EF4-FFF2-40B4-BE49-F238E27FC236}">
                  <a16:creationId xmlns:a16="http://schemas.microsoft.com/office/drawing/2014/main" id="{8B886BC1-AE49-4876-B658-17641618C8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17" y="2952"/>
              <a:ext cx="100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30">
              <a:extLst>
                <a:ext uri="{FF2B5EF4-FFF2-40B4-BE49-F238E27FC236}">
                  <a16:creationId xmlns:a16="http://schemas.microsoft.com/office/drawing/2014/main" id="{7B021B27-87E0-434B-81EE-EF56BE7242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962" y="3273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Line 31">
              <a:extLst>
                <a:ext uri="{FF2B5EF4-FFF2-40B4-BE49-F238E27FC236}">
                  <a16:creationId xmlns:a16="http://schemas.microsoft.com/office/drawing/2014/main" id="{0916F5EA-C77F-4845-883F-53C6FFCDA4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111" y="3261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32">
              <a:extLst>
                <a:ext uri="{FF2B5EF4-FFF2-40B4-BE49-F238E27FC236}">
                  <a16:creationId xmlns:a16="http://schemas.microsoft.com/office/drawing/2014/main" id="{05371BF4-6ACE-4827-B932-4A6E6863F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0" y="2448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Rectangle 33">
              <a:extLst>
                <a:ext uri="{FF2B5EF4-FFF2-40B4-BE49-F238E27FC236}">
                  <a16:creationId xmlns:a16="http://schemas.microsoft.com/office/drawing/2014/main" id="{C7FFEE5D-4616-486E-BF98-808F4662E4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3145" y="3430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7" name="Text Box 34">
              <a:extLst>
                <a:ext uri="{FF2B5EF4-FFF2-40B4-BE49-F238E27FC236}">
                  <a16:creationId xmlns:a16="http://schemas.microsoft.com/office/drawing/2014/main" id="{7013B508-381D-44A8-B1BC-39F143C57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688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2568" name="Text Box 35">
              <a:extLst>
                <a:ext uri="{FF2B5EF4-FFF2-40B4-BE49-F238E27FC236}">
                  <a16:creationId xmlns:a16="http://schemas.microsoft.com/office/drawing/2014/main" id="{D5C2FEEB-AD23-43FD-B63B-0C548968D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88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2569" name="Text Box 36">
              <a:extLst>
                <a:ext uri="{FF2B5EF4-FFF2-40B4-BE49-F238E27FC236}">
                  <a16:creationId xmlns:a16="http://schemas.microsoft.com/office/drawing/2014/main" id="{1B7F0B3B-5C7A-4DD2-B370-35CACC0B8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" y="2064"/>
              <a:ext cx="335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570" name="Text Box 37">
              <a:extLst>
                <a:ext uri="{FF2B5EF4-FFF2-40B4-BE49-F238E27FC236}">
                  <a16:creationId xmlns:a16="http://schemas.microsoft.com/office/drawing/2014/main" id="{C5754751-1C6F-4217-A461-8EF139CCD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56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2571" name="Text Box 38">
              <a:extLst>
                <a:ext uri="{FF2B5EF4-FFF2-40B4-BE49-F238E27FC236}">
                  <a16:creationId xmlns:a16="http://schemas.microsoft.com/office/drawing/2014/main" id="{946F99ED-19A4-48EC-B29F-E8EDF77E4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" y="3456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2572" name="Text Box 39">
              <a:extLst>
                <a:ext uri="{FF2B5EF4-FFF2-40B4-BE49-F238E27FC236}">
                  <a16:creationId xmlns:a16="http://schemas.microsoft.com/office/drawing/2014/main" id="{1A662B6B-EA8B-440B-BB7D-DBDA92739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3384"/>
              <a:ext cx="276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2573" name="Text Box 40">
              <a:extLst>
                <a:ext uri="{FF2B5EF4-FFF2-40B4-BE49-F238E27FC236}">
                  <a16:creationId xmlns:a16="http://schemas.microsoft.com/office/drawing/2014/main" id="{61183D22-F295-4143-B96D-B4FA6B6FF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2691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2574" name="Text Box 41">
              <a:extLst>
                <a:ext uri="{FF2B5EF4-FFF2-40B4-BE49-F238E27FC236}">
                  <a16:creationId xmlns:a16="http://schemas.microsoft.com/office/drawing/2014/main" id="{F1E33DF2-58A7-4495-825C-9CBD58053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64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575" name="Text Box 42">
              <a:extLst>
                <a:ext uri="{FF2B5EF4-FFF2-40B4-BE49-F238E27FC236}">
                  <a16:creationId xmlns:a16="http://schemas.microsoft.com/office/drawing/2014/main" id="{1B2F2E5C-9EDB-40E4-AAD1-18C596884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120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2576" name="Text Box 43">
              <a:extLst>
                <a:ext uri="{FF2B5EF4-FFF2-40B4-BE49-F238E27FC236}">
                  <a16:creationId xmlns:a16="http://schemas.microsoft.com/office/drawing/2014/main" id="{2044F1A7-4646-4AB3-984B-A1595F697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736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2577" name="Text Box 44">
              <a:extLst>
                <a:ext uri="{FF2B5EF4-FFF2-40B4-BE49-F238E27FC236}">
                  <a16:creationId xmlns:a16="http://schemas.microsoft.com/office/drawing/2014/main" id="{246A599E-E4F4-4CA6-95E0-E19DF16FF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72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2578" name="Text Box 45">
              <a:extLst>
                <a:ext uri="{FF2B5EF4-FFF2-40B4-BE49-F238E27FC236}">
                  <a16:creationId xmlns:a16="http://schemas.microsoft.com/office/drawing/2014/main" id="{0DDB63CC-6790-4FA6-A568-387DB802E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2790"/>
              <a:ext cx="336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FF00"/>
                  </a:solidFill>
                  <a:ea typeface="宋体" panose="02010600030101010101" pitchFamily="2" charset="-122"/>
                </a:rPr>
                <a:t>①</a:t>
              </a:r>
              <a:endParaRPr lang="en-US" altLang="zh-CN" sz="2400" b="1" baseline="-2500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9" name="Text Box 46">
              <a:extLst>
                <a:ext uri="{FF2B5EF4-FFF2-40B4-BE49-F238E27FC236}">
                  <a16:creationId xmlns:a16="http://schemas.microsoft.com/office/drawing/2014/main" id="{A9561582-4B5A-4541-9059-8EC5E2508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736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FF00"/>
                  </a:solidFill>
                  <a:ea typeface="宋体" panose="02010600030101010101" pitchFamily="2" charset="-122"/>
                </a:rPr>
                <a:t>②</a:t>
              </a:r>
              <a:endParaRPr lang="en-US" altLang="zh-CN" sz="2400" b="1" baseline="-2500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0" name="Text Box 47">
              <a:extLst>
                <a:ext uri="{FF2B5EF4-FFF2-40B4-BE49-F238E27FC236}">
                  <a16:creationId xmlns:a16="http://schemas.microsoft.com/office/drawing/2014/main" id="{37E1ACB6-11B3-4978-9F39-962F8FD8F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2793"/>
              <a:ext cx="336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FF00"/>
                  </a:solidFill>
                  <a:ea typeface="宋体" panose="02010600030101010101" pitchFamily="2" charset="-122"/>
                </a:rPr>
                <a:t>③</a:t>
              </a:r>
              <a:endParaRPr lang="en-US" altLang="zh-CN" sz="2400" b="1" baseline="-2500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2533" name="Object 48">
            <a:extLst>
              <a:ext uri="{FF2B5EF4-FFF2-40B4-BE49-F238E27FC236}">
                <a16:creationId xmlns:a16="http://schemas.microsoft.com/office/drawing/2014/main" id="{E199A9E5-FD12-4694-9495-3418B7527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6863" y="1676400"/>
          <a:ext cx="5413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3" imgW="203112" imgH="228501" progId="Equation.3">
                  <p:embed/>
                </p:oleObj>
              </mc:Choice>
              <mc:Fallback>
                <p:oleObj name="Equation" r:id="rId3" imgW="203112" imgH="22850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1676400"/>
                        <a:ext cx="541337" cy="609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49">
            <a:extLst>
              <a:ext uri="{FF2B5EF4-FFF2-40B4-BE49-F238E27FC236}">
                <a16:creationId xmlns:a16="http://schemas.microsoft.com/office/drawing/2014/main" id="{962B6C0A-9736-49C1-976F-C805CD776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1263" y="1600200"/>
          <a:ext cx="6080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5" imgW="228600" imgH="228600" progId="Equation.3">
                  <p:embed/>
                </p:oleObj>
              </mc:Choice>
              <mc:Fallback>
                <p:oleObj name="Equation" r:id="rId5" imgW="2286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263" y="1600200"/>
                        <a:ext cx="608012" cy="609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50">
            <a:extLst>
              <a:ext uri="{FF2B5EF4-FFF2-40B4-BE49-F238E27FC236}">
                <a16:creationId xmlns:a16="http://schemas.microsoft.com/office/drawing/2014/main" id="{B6A91C63-82F6-4674-97FC-D3622B8C9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18525" y="1676400"/>
          <a:ext cx="573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7" imgW="215806" imgH="228501" progId="Equation.3">
                  <p:embed/>
                </p:oleObj>
              </mc:Choice>
              <mc:Fallback>
                <p:oleObj name="Equation" r:id="rId7" imgW="215806" imgH="228501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1676400"/>
                        <a:ext cx="573088" cy="609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51">
            <a:extLst>
              <a:ext uri="{FF2B5EF4-FFF2-40B4-BE49-F238E27FC236}">
                <a16:creationId xmlns:a16="http://schemas.microsoft.com/office/drawing/2014/main" id="{2B42FCBC-4269-4F5D-AD2D-596E0BA4A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62600"/>
            <a:ext cx="388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99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节点电压是一组独立电压变量！</a:t>
            </a:r>
          </a:p>
        </p:txBody>
      </p:sp>
      <p:graphicFrame>
        <p:nvGraphicFramePr>
          <p:cNvPr id="22537" name="Object 52">
            <a:extLst>
              <a:ext uri="{FF2B5EF4-FFF2-40B4-BE49-F238E27FC236}">
                <a16:creationId xmlns:a16="http://schemas.microsoft.com/office/drawing/2014/main" id="{79216754-3814-42A7-BD83-36BF83491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438400"/>
          <a:ext cx="1066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9" imgW="469696" imgH="215806" progId="Equation.3">
                  <p:embed/>
                </p:oleObj>
              </mc:Choice>
              <mc:Fallback>
                <p:oleObj name="Equation" r:id="rId9" imgW="469696" imgH="215806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438400"/>
                        <a:ext cx="1066800" cy="4905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53">
            <a:extLst>
              <a:ext uri="{FF2B5EF4-FFF2-40B4-BE49-F238E27FC236}">
                <a16:creationId xmlns:a16="http://schemas.microsoft.com/office/drawing/2014/main" id="{33FB07A2-B827-4CDC-9640-D58613E7A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2638" y="2424113"/>
          <a:ext cx="10969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11" imgW="482391" imgH="228501" progId="Equation.3">
                  <p:embed/>
                </p:oleObj>
              </mc:Choice>
              <mc:Fallback>
                <p:oleObj name="Equation" r:id="rId11" imgW="482391" imgH="228501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638" y="2424113"/>
                        <a:ext cx="1096962" cy="520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54">
            <a:extLst>
              <a:ext uri="{FF2B5EF4-FFF2-40B4-BE49-F238E27FC236}">
                <a16:creationId xmlns:a16="http://schemas.microsoft.com/office/drawing/2014/main" id="{CF7836DB-9C91-4EDF-94FF-B5495C39A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04800"/>
          <a:ext cx="10969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13" imgW="482391" imgH="228501" progId="Equation.3">
                  <p:embed/>
                </p:oleObj>
              </mc:Choice>
              <mc:Fallback>
                <p:oleObj name="Equation" r:id="rId13" imgW="482391" imgH="228501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04800"/>
                        <a:ext cx="1096963" cy="520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55">
            <a:extLst>
              <a:ext uri="{FF2B5EF4-FFF2-40B4-BE49-F238E27FC236}">
                <a16:creationId xmlns:a16="http://schemas.microsoft.com/office/drawing/2014/main" id="{2305867B-4221-4DA7-A386-C665DD78D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267200"/>
          <a:ext cx="4191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15" imgW="1651000" imgH="228600" progId="Equation.3">
                  <p:embed/>
                </p:oleObj>
              </mc:Choice>
              <mc:Fallback>
                <p:oleObj name="Equation" r:id="rId15" imgW="1651000" imgH="2286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67200"/>
                        <a:ext cx="4191000" cy="579438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56">
            <a:extLst>
              <a:ext uri="{FF2B5EF4-FFF2-40B4-BE49-F238E27FC236}">
                <a16:creationId xmlns:a16="http://schemas.microsoft.com/office/drawing/2014/main" id="{A69E596E-2051-4153-86CE-E5E02C17B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800600"/>
          <a:ext cx="20637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17" imgW="812447" imgH="228501" progId="Equation.3">
                  <p:embed/>
                </p:oleObj>
              </mc:Choice>
              <mc:Fallback>
                <p:oleObj name="Equation" r:id="rId17" imgW="812447" imgH="228501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00600"/>
                        <a:ext cx="2063750" cy="579438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FAEEC236-D7A1-4CDF-9016-E189319E4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480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三、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节点电压方程的布列</a:t>
            </a:r>
            <a:r>
              <a:rPr kumimoji="1"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9187019D-646A-48A6-AA9C-D5DEC496206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38200"/>
            <a:ext cx="4857750" cy="3276600"/>
            <a:chOff x="540" y="2064"/>
            <a:chExt cx="3075" cy="2160"/>
          </a:xfrm>
        </p:grpSpPr>
        <p:sp>
          <p:nvSpPr>
            <p:cNvPr id="23562" name="Line 4">
              <a:extLst>
                <a:ext uri="{FF2B5EF4-FFF2-40B4-BE49-F238E27FC236}">
                  <a16:creationId xmlns:a16="http://schemas.microsoft.com/office/drawing/2014/main" id="{12B2A1FD-9A37-4561-AF16-83AE157C23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777" y="3888"/>
              <a:ext cx="2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3" name="Line 5">
              <a:extLst>
                <a:ext uri="{FF2B5EF4-FFF2-40B4-BE49-F238E27FC236}">
                  <a16:creationId xmlns:a16="http://schemas.microsoft.com/office/drawing/2014/main" id="{60448228-130E-472F-8FD6-0E3494A7D5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062" y="2891"/>
              <a:ext cx="0" cy="229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Line 6">
              <a:extLst>
                <a:ext uri="{FF2B5EF4-FFF2-40B4-BE49-F238E27FC236}">
                  <a16:creationId xmlns:a16="http://schemas.microsoft.com/office/drawing/2014/main" id="{E4F1F8E3-58F6-49F3-A1BC-3981FB8103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050" y="1919"/>
              <a:ext cx="6" cy="229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7">
              <a:extLst>
                <a:ext uri="{FF2B5EF4-FFF2-40B4-BE49-F238E27FC236}">
                  <a16:creationId xmlns:a16="http://schemas.microsoft.com/office/drawing/2014/main" id="{B1AF229C-B58E-418F-BF32-7E2F7E94A0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574" y="3556"/>
              <a:ext cx="969" cy="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8">
              <a:extLst>
                <a:ext uri="{FF2B5EF4-FFF2-40B4-BE49-F238E27FC236}">
                  <a16:creationId xmlns:a16="http://schemas.microsoft.com/office/drawing/2014/main" id="{894099DA-97DB-4210-A207-E8C9E60171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401" y="3248"/>
              <a:ext cx="16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9">
              <a:extLst>
                <a:ext uri="{FF2B5EF4-FFF2-40B4-BE49-F238E27FC236}">
                  <a16:creationId xmlns:a16="http://schemas.microsoft.com/office/drawing/2014/main" id="{C2BAD8E7-AE62-4C1D-B4B4-73F87E16AC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572" y="1778"/>
              <a:ext cx="7" cy="13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0">
              <a:extLst>
                <a:ext uri="{FF2B5EF4-FFF2-40B4-BE49-F238E27FC236}">
                  <a16:creationId xmlns:a16="http://schemas.microsoft.com/office/drawing/2014/main" id="{8DCF5E7A-508B-4ED9-90DB-2A982328B1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607" y="1846"/>
              <a:ext cx="7" cy="120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Rectangle 11">
              <a:extLst>
                <a:ext uri="{FF2B5EF4-FFF2-40B4-BE49-F238E27FC236}">
                  <a16:creationId xmlns:a16="http://schemas.microsoft.com/office/drawing/2014/main" id="{2C03EA0B-84E0-459F-A4CB-01A89E424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456" y="2864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0" name="Rectangle 12">
              <a:extLst>
                <a:ext uri="{FF2B5EF4-FFF2-40B4-BE49-F238E27FC236}">
                  <a16:creationId xmlns:a16="http://schemas.microsoft.com/office/drawing/2014/main" id="{3DAAB5A7-2B59-4766-A57B-82992EB8CC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2554" y="2871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1" name="Rectangle 13">
              <a:extLst>
                <a:ext uri="{FF2B5EF4-FFF2-40B4-BE49-F238E27FC236}">
                  <a16:creationId xmlns:a16="http://schemas.microsoft.com/office/drawing/2014/main" id="{507D6245-6287-4778-8CB0-882EFA1521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958" y="2240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2" name="Rectangle 14">
              <a:extLst>
                <a:ext uri="{FF2B5EF4-FFF2-40B4-BE49-F238E27FC236}">
                  <a16:creationId xmlns:a16="http://schemas.microsoft.com/office/drawing/2014/main" id="{353A77EB-E16A-4256-8FA0-AE0283BAF6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2001" y="3427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3" name="Line 15">
              <a:extLst>
                <a:ext uri="{FF2B5EF4-FFF2-40B4-BE49-F238E27FC236}">
                  <a16:creationId xmlns:a16="http://schemas.microsoft.com/office/drawing/2014/main" id="{5E16AB83-E7D1-45C8-A72E-8AA0F6384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4" y="3408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16">
              <a:extLst>
                <a:ext uri="{FF2B5EF4-FFF2-40B4-BE49-F238E27FC236}">
                  <a16:creationId xmlns:a16="http://schemas.microsoft.com/office/drawing/2014/main" id="{CFD5ADF3-3E98-417B-8B20-F27998574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3504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17">
              <a:extLst>
                <a:ext uri="{FF2B5EF4-FFF2-40B4-BE49-F238E27FC236}">
                  <a16:creationId xmlns:a16="http://schemas.microsoft.com/office/drawing/2014/main" id="{0BBB7BC2-8A19-44D1-933C-FF5B8D75C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" y="3456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18">
              <a:extLst>
                <a:ext uri="{FF2B5EF4-FFF2-40B4-BE49-F238E27FC236}">
                  <a16:creationId xmlns:a16="http://schemas.microsoft.com/office/drawing/2014/main" id="{21B408BF-7127-40DF-A9CC-1F70395CF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072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19">
              <a:extLst>
                <a:ext uri="{FF2B5EF4-FFF2-40B4-BE49-F238E27FC236}">
                  <a16:creationId xmlns:a16="http://schemas.microsoft.com/office/drawing/2014/main" id="{667227A1-FC3A-4DC6-9684-A6FFCBB1D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072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20">
              <a:extLst>
                <a:ext uri="{FF2B5EF4-FFF2-40B4-BE49-F238E27FC236}">
                  <a16:creationId xmlns:a16="http://schemas.microsoft.com/office/drawing/2014/main" id="{7D63431A-8A9D-4750-857F-D450E15F90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25" y="3312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21">
              <a:extLst>
                <a:ext uri="{FF2B5EF4-FFF2-40B4-BE49-F238E27FC236}">
                  <a16:creationId xmlns:a16="http://schemas.microsoft.com/office/drawing/2014/main" id="{F8EE9513-5132-47E0-84AC-AB2A9D3DA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403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22">
              <a:extLst>
                <a:ext uri="{FF2B5EF4-FFF2-40B4-BE49-F238E27FC236}">
                  <a16:creationId xmlns:a16="http://schemas.microsoft.com/office/drawing/2014/main" id="{A7E57D9E-1A4E-4D5A-9E93-9AE188EB7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4221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81" name="Group 23">
              <a:extLst>
                <a:ext uri="{FF2B5EF4-FFF2-40B4-BE49-F238E27FC236}">
                  <a16:creationId xmlns:a16="http://schemas.microsoft.com/office/drawing/2014/main" id="{5DC80CE3-3B3B-47F7-A5A1-8984AACAF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7" y="3456"/>
              <a:ext cx="288" cy="266"/>
              <a:chOff x="768" y="3456"/>
              <a:chExt cx="288" cy="266"/>
            </a:xfrm>
          </p:grpSpPr>
          <p:sp>
            <p:nvSpPr>
              <p:cNvPr id="23601" name="Oval 24">
                <a:extLst>
                  <a:ext uri="{FF2B5EF4-FFF2-40B4-BE49-F238E27FC236}">
                    <a16:creationId xmlns:a16="http://schemas.microsoft.com/office/drawing/2014/main" id="{948373B6-6E7B-476F-A7F4-64A491D61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774" y="3450"/>
                <a:ext cx="266" cy="27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02" name="Line 25">
                <a:extLst>
                  <a:ext uri="{FF2B5EF4-FFF2-40B4-BE49-F238E27FC236}">
                    <a16:creationId xmlns:a16="http://schemas.microsoft.com/office/drawing/2014/main" id="{87E08C96-D9C3-423B-AB28-A5E8C5F65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360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82" name="Line 26">
              <a:extLst>
                <a:ext uri="{FF2B5EF4-FFF2-40B4-BE49-F238E27FC236}">
                  <a16:creationId xmlns:a16="http://schemas.microsoft.com/office/drawing/2014/main" id="{D71CA8B2-16A7-42E8-9842-9AAC1079E1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17" y="2952"/>
              <a:ext cx="100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27">
              <a:extLst>
                <a:ext uri="{FF2B5EF4-FFF2-40B4-BE49-F238E27FC236}">
                  <a16:creationId xmlns:a16="http://schemas.microsoft.com/office/drawing/2014/main" id="{2E923996-64F6-44A2-A86C-4D1853E9A7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962" y="3273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Line 28">
              <a:extLst>
                <a:ext uri="{FF2B5EF4-FFF2-40B4-BE49-F238E27FC236}">
                  <a16:creationId xmlns:a16="http://schemas.microsoft.com/office/drawing/2014/main" id="{4AAAE412-015C-4717-B2C1-E6D4CC1C0E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111" y="3261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Line 29">
              <a:extLst>
                <a:ext uri="{FF2B5EF4-FFF2-40B4-BE49-F238E27FC236}">
                  <a16:creationId xmlns:a16="http://schemas.microsoft.com/office/drawing/2014/main" id="{492E8D77-4784-48FA-A156-27B568F35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0" y="2448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Rectangle 30">
              <a:extLst>
                <a:ext uri="{FF2B5EF4-FFF2-40B4-BE49-F238E27FC236}">
                  <a16:creationId xmlns:a16="http://schemas.microsoft.com/office/drawing/2014/main" id="{B3378D87-FFE0-4331-A692-415F2C5D9C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3145" y="3430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7" name="Text Box 31">
              <a:extLst>
                <a:ext uri="{FF2B5EF4-FFF2-40B4-BE49-F238E27FC236}">
                  <a16:creationId xmlns:a16="http://schemas.microsoft.com/office/drawing/2014/main" id="{B8F02877-99EC-4143-8861-1C1CEE8BE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688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588" name="Text Box 32">
              <a:extLst>
                <a:ext uri="{FF2B5EF4-FFF2-40B4-BE49-F238E27FC236}">
                  <a16:creationId xmlns:a16="http://schemas.microsoft.com/office/drawing/2014/main" id="{F7A02769-546E-4BCB-BAFF-7AB50965A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88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3589" name="Text Box 33">
              <a:extLst>
                <a:ext uri="{FF2B5EF4-FFF2-40B4-BE49-F238E27FC236}">
                  <a16:creationId xmlns:a16="http://schemas.microsoft.com/office/drawing/2014/main" id="{7B2C1DEB-EE63-4A05-B9D2-07B5858C6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" y="2064"/>
              <a:ext cx="335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3590" name="Text Box 34">
              <a:extLst>
                <a:ext uri="{FF2B5EF4-FFF2-40B4-BE49-F238E27FC236}">
                  <a16:creationId xmlns:a16="http://schemas.microsoft.com/office/drawing/2014/main" id="{A7F43708-3013-4E58-9347-3AB4E5ABD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56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3591" name="Text Box 35">
              <a:extLst>
                <a:ext uri="{FF2B5EF4-FFF2-40B4-BE49-F238E27FC236}">
                  <a16:creationId xmlns:a16="http://schemas.microsoft.com/office/drawing/2014/main" id="{E968713E-572E-4FCE-A361-F51F84F1E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" y="3456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3592" name="Text Box 36">
              <a:extLst>
                <a:ext uri="{FF2B5EF4-FFF2-40B4-BE49-F238E27FC236}">
                  <a16:creationId xmlns:a16="http://schemas.microsoft.com/office/drawing/2014/main" id="{C5C5E2A4-1B04-427B-8666-0897294EE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3384"/>
              <a:ext cx="276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3593" name="Text Box 37">
              <a:extLst>
                <a:ext uri="{FF2B5EF4-FFF2-40B4-BE49-F238E27FC236}">
                  <a16:creationId xmlns:a16="http://schemas.microsoft.com/office/drawing/2014/main" id="{6C405DC9-7ECD-4AA3-8C05-E0BA33D09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2691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594" name="Text Box 38">
              <a:extLst>
                <a:ext uri="{FF2B5EF4-FFF2-40B4-BE49-F238E27FC236}">
                  <a16:creationId xmlns:a16="http://schemas.microsoft.com/office/drawing/2014/main" id="{2A3B7A4A-E271-4CD0-A922-2A65C6367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64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3595" name="Text Box 39">
              <a:extLst>
                <a:ext uri="{FF2B5EF4-FFF2-40B4-BE49-F238E27FC236}">
                  <a16:creationId xmlns:a16="http://schemas.microsoft.com/office/drawing/2014/main" id="{6053636D-BB19-49D5-909E-F127AD95F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120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3596" name="Text Box 40">
              <a:extLst>
                <a:ext uri="{FF2B5EF4-FFF2-40B4-BE49-F238E27FC236}">
                  <a16:creationId xmlns:a16="http://schemas.microsoft.com/office/drawing/2014/main" id="{8F8DECC0-D559-4847-AE5A-22F8D5B88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736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3597" name="Text Box 41">
              <a:extLst>
                <a:ext uri="{FF2B5EF4-FFF2-40B4-BE49-F238E27FC236}">
                  <a16:creationId xmlns:a16="http://schemas.microsoft.com/office/drawing/2014/main" id="{18447B29-0E22-42C2-B4C1-8FC877E1C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72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3598" name="Text Box 42">
              <a:extLst>
                <a:ext uri="{FF2B5EF4-FFF2-40B4-BE49-F238E27FC236}">
                  <a16:creationId xmlns:a16="http://schemas.microsoft.com/office/drawing/2014/main" id="{6D14F0B2-C80D-4C0E-BA38-69F966118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2790"/>
              <a:ext cx="336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FF00"/>
                  </a:solidFill>
                  <a:ea typeface="宋体" panose="02010600030101010101" pitchFamily="2" charset="-122"/>
                </a:rPr>
                <a:t>①</a:t>
              </a:r>
              <a:endParaRPr lang="en-US" altLang="zh-CN" sz="2400" b="1" baseline="-2500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99" name="Text Box 43">
              <a:extLst>
                <a:ext uri="{FF2B5EF4-FFF2-40B4-BE49-F238E27FC236}">
                  <a16:creationId xmlns:a16="http://schemas.microsoft.com/office/drawing/2014/main" id="{7E0FB6F8-D494-4CB6-BAE9-056C636CE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736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FF00"/>
                  </a:solidFill>
                  <a:ea typeface="宋体" panose="02010600030101010101" pitchFamily="2" charset="-122"/>
                </a:rPr>
                <a:t>②</a:t>
              </a:r>
              <a:endParaRPr lang="en-US" altLang="zh-CN" sz="2400" b="1" baseline="-2500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600" name="Text Box 44">
              <a:extLst>
                <a:ext uri="{FF2B5EF4-FFF2-40B4-BE49-F238E27FC236}">
                  <a16:creationId xmlns:a16="http://schemas.microsoft.com/office/drawing/2014/main" id="{B06B568A-78AF-4EB6-9519-48868BEBD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2793"/>
              <a:ext cx="336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FF00"/>
                  </a:solidFill>
                  <a:ea typeface="宋体" panose="02010600030101010101" pitchFamily="2" charset="-122"/>
                </a:rPr>
                <a:t>③</a:t>
              </a:r>
              <a:endParaRPr lang="en-US" altLang="zh-CN" sz="2400" b="1" baseline="-2500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7629" name="Object 45">
            <a:extLst>
              <a:ext uri="{FF2B5EF4-FFF2-40B4-BE49-F238E27FC236}">
                <a16:creationId xmlns:a16="http://schemas.microsoft.com/office/drawing/2014/main" id="{137EB90F-6702-4812-9577-1AC5C87C51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8638" y="1973263"/>
          <a:ext cx="239712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3" imgW="977900" imgH="685800" progId="Equation.3">
                  <p:embed/>
                </p:oleObj>
              </mc:Choice>
              <mc:Fallback>
                <p:oleObj name="Equation" r:id="rId3" imgW="977900" imgH="6858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1973263"/>
                        <a:ext cx="2397125" cy="16843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30" name="Text Box 46">
            <a:extLst>
              <a:ext uri="{FF2B5EF4-FFF2-40B4-BE49-F238E27FC236}">
                <a16:creationId xmlns:a16="http://schemas.microsoft.com/office/drawing/2014/main" id="{29961AF2-916F-4BB3-88C1-BC34611B0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004888"/>
            <a:ext cx="1317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KCL</a:t>
            </a: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67631" name="Text Box 47">
            <a:extLst>
              <a:ext uri="{FF2B5EF4-FFF2-40B4-BE49-F238E27FC236}">
                <a16:creationId xmlns:a16="http://schemas.microsoft.com/office/drawing/2014/main" id="{D68459E9-6DD7-49DB-A856-7E822824D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19600"/>
            <a:ext cx="131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ea typeface="宋体" panose="02010600030101010101" pitchFamily="2" charset="-122"/>
              </a:rPr>
              <a:t>VAR</a:t>
            </a: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67632" name="Object 48">
            <a:extLst>
              <a:ext uri="{FF2B5EF4-FFF2-40B4-BE49-F238E27FC236}">
                <a16:creationId xmlns:a16="http://schemas.microsoft.com/office/drawing/2014/main" id="{37B83B5F-52CC-40A1-A7EE-589AD3FCA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9513" y="4460875"/>
          <a:ext cx="55530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5" imgW="2247900" imgH="215900" progId="Equation.3">
                  <p:embed/>
                </p:oleObj>
              </mc:Choice>
              <mc:Fallback>
                <p:oleObj name="Equation" r:id="rId5" imgW="2247900" imgH="2159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4460875"/>
                        <a:ext cx="5553075" cy="53022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3" name="Object 49">
            <a:extLst>
              <a:ext uri="{FF2B5EF4-FFF2-40B4-BE49-F238E27FC236}">
                <a16:creationId xmlns:a16="http://schemas.microsoft.com/office/drawing/2014/main" id="{C8370CEA-5E15-4A28-B4D9-C8C42D2953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286375"/>
          <a:ext cx="55784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7" imgW="2273300" imgH="215900" progId="Equation.3">
                  <p:embed/>
                </p:oleObj>
              </mc:Choice>
              <mc:Fallback>
                <p:oleObj name="Equation" r:id="rId7" imgW="2273300" imgH="2159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86375"/>
                        <a:ext cx="5578475" cy="528638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4" name="Object 50">
            <a:extLst>
              <a:ext uri="{FF2B5EF4-FFF2-40B4-BE49-F238E27FC236}">
                <a16:creationId xmlns:a16="http://schemas.microsoft.com/office/drawing/2014/main" id="{F92200F8-E4F4-491F-BE32-AA1449CC69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6111875"/>
          <a:ext cx="27717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9" imgW="1129810" imgH="215806" progId="Equation.3">
                  <p:embed/>
                </p:oleObj>
              </mc:Choice>
              <mc:Fallback>
                <p:oleObj name="Equation" r:id="rId9" imgW="1129810" imgH="215806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6111875"/>
                        <a:ext cx="2771775" cy="528638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30" grpId="0" autoUpdateAnimBg="0"/>
      <p:bldP spid="6763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0375CE78-1B03-4BE1-BD23-2983582EC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497138"/>
            <a:ext cx="6629400" cy="1581150"/>
          </a:xfrm>
          <a:prstGeom prst="rect">
            <a:avLst/>
          </a:prstGeom>
          <a:noFill/>
          <a:ln w="28575">
            <a:solidFill>
              <a:srgbClr val="00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设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: 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11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=G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+G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5         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设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: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12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=G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21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= -G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      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22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=G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+G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+G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3            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=G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31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= -G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endParaRPr kumimoji="1"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      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33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=G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+G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+G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r>
              <a:rPr kumimoji="1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23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=G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32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= -G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546C920C-E4CF-449D-B9F7-CE0C0EDA3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19600"/>
            <a:ext cx="6934200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自电导</a:t>
            </a:r>
            <a:r>
              <a:rPr kumimoji="1"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kumimoji="1" lang="zh-CN" altLang="en-US" b="1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该节点各支路电导之和。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互电导</a:t>
            </a:r>
            <a:r>
              <a:rPr kumimoji="1"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两节点之间各支路电导之和。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</a:t>
            </a:r>
            <a:r>
              <a:rPr kumimoji="1" lang="zh-CN" altLang="en-US" b="1">
                <a:solidFill>
                  <a:srgbClr val="FFFF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恒为负值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        </a:t>
            </a:r>
            <a:endParaRPr lang="zh-CN" altLang="en-US" sz="18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27448AFF-2AC7-43E8-883B-31FDA445B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3775" y="461963"/>
          <a:ext cx="657542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3" imgW="2578100" imgH="736600" progId="Equation.3">
                  <p:embed/>
                </p:oleObj>
              </mc:Choice>
              <mc:Fallback>
                <p:oleObj name="Equation" r:id="rId3" imgW="25781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461963"/>
                        <a:ext cx="6575425" cy="173037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Group 5">
            <a:extLst>
              <a:ext uri="{FF2B5EF4-FFF2-40B4-BE49-F238E27FC236}">
                <a16:creationId xmlns:a16="http://schemas.microsoft.com/office/drawing/2014/main" id="{2B04C151-6759-4094-A9FF-2810F0C1F18F}"/>
              </a:ext>
            </a:extLst>
          </p:cNvPr>
          <p:cNvGrpSpPr>
            <a:grpSpLocks/>
          </p:cNvGrpSpPr>
          <p:nvPr/>
        </p:nvGrpSpPr>
        <p:grpSpPr bwMode="auto">
          <a:xfrm>
            <a:off x="-2428875" y="0"/>
            <a:ext cx="4857750" cy="3276600"/>
            <a:chOff x="540" y="2064"/>
            <a:chExt cx="3075" cy="2160"/>
          </a:xfrm>
        </p:grpSpPr>
        <p:sp>
          <p:nvSpPr>
            <p:cNvPr id="24582" name="Line 6">
              <a:extLst>
                <a:ext uri="{FF2B5EF4-FFF2-40B4-BE49-F238E27FC236}">
                  <a16:creationId xmlns:a16="http://schemas.microsoft.com/office/drawing/2014/main" id="{E9EC5FED-4D57-4145-BD9B-DA91C43ACC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777" y="3888"/>
              <a:ext cx="2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3" name="Line 7">
              <a:extLst>
                <a:ext uri="{FF2B5EF4-FFF2-40B4-BE49-F238E27FC236}">
                  <a16:creationId xmlns:a16="http://schemas.microsoft.com/office/drawing/2014/main" id="{71B04226-6CCE-4D66-A6FF-EE1FF93C5E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062" y="2891"/>
              <a:ext cx="0" cy="229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4" name="Line 8">
              <a:extLst>
                <a:ext uri="{FF2B5EF4-FFF2-40B4-BE49-F238E27FC236}">
                  <a16:creationId xmlns:a16="http://schemas.microsoft.com/office/drawing/2014/main" id="{D5681EBB-AB29-43E1-B40D-94063E58DE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050" y="1919"/>
              <a:ext cx="6" cy="229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5" name="Line 9">
              <a:extLst>
                <a:ext uri="{FF2B5EF4-FFF2-40B4-BE49-F238E27FC236}">
                  <a16:creationId xmlns:a16="http://schemas.microsoft.com/office/drawing/2014/main" id="{EB9DCC79-BBFD-46D5-A1BC-65FC68AF7D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574" y="3556"/>
              <a:ext cx="969" cy="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" name="Line 10">
              <a:extLst>
                <a:ext uri="{FF2B5EF4-FFF2-40B4-BE49-F238E27FC236}">
                  <a16:creationId xmlns:a16="http://schemas.microsoft.com/office/drawing/2014/main" id="{07FD1A43-59C2-4C95-80D9-7F357226C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401" y="3248"/>
              <a:ext cx="16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11">
              <a:extLst>
                <a:ext uri="{FF2B5EF4-FFF2-40B4-BE49-F238E27FC236}">
                  <a16:creationId xmlns:a16="http://schemas.microsoft.com/office/drawing/2014/main" id="{0B20BF59-BF1C-44B5-B3AE-AC7845B058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572" y="1778"/>
              <a:ext cx="7" cy="13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12">
              <a:extLst>
                <a:ext uri="{FF2B5EF4-FFF2-40B4-BE49-F238E27FC236}">
                  <a16:creationId xmlns:a16="http://schemas.microsoft.com/office/drawing/2014/main" id="{0895B8E2-DECE-419A-A423-BF63202D71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607" y="1846"/>
              <a:ext cx="7" cy="120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Rectangle 13">
              <a:extLst>
                <a:ext uri="{FF2B5EF4-FFF2-40B4-BE49-F238E27FC236}">
                  <a16:creationId xmlns:a16="http://schemas.microsoft.com/office/drawing/2014/main" id="{5B749510-ECA4-4DD1-AE9A-C7F6E3C2DB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456" y="2864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0" name="Rectangle 14">
              <a:extLst>
                <a:ext uri="{FF2B5EF4-FFF2-40B4-BE49-F238E27FC236}">
                  <a16:creationId xmlns:a16="http://schemas.microsoft.com/office/drawing/2014/main" id="{0BF2DA58-ACE5-4C57-A05A-923F478039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2554" y="2871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1" name="Rectangle 15">
              <a:extLst>
                <a:ext uri="{FF2B5EF4-FFF2-40B4-BE49-F238E27FC236}">
                  <a16:creationId xmlns:a16="http://schemas.microsoft.com/office/drawing/2014/main" id="{298B10BF-DE23-4C3B-BF9A-8CC924E525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958" y="2240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2" name="Rectangle 16">
              <a:extLst>
                <a:ext uri="{FF2B5EF4-FFF2-40B4-BE49-F238E27FC236}">
                  <a16:creationId xmlns:a16="http://schemas.microsoft.com/office/drawing/2014/main" id="{D4CB7F59-364F-4AB3-8F05-61D2491BEB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2001" y="3427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3" name="Line 17">
              <a:extLst>
                <a:ext uri="{FF2B5EF4-FFF2-40B4-BE49-F238E27FC236}">
                  <a16:creationId xmlns:a16="http://schemas.microsoft.com/office/drawing/2014/main" id="{0D12915E-5337-40B5-80A5-94240AAF2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4" y="3408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Line 18">
              <a:extLst>
                <a:ext uri="{FF2B5EF4-FFF2-40B4-BE49-F238E27FC236}">
                  <a16:creationId xmlns:a16="http://schemas.microsoft.com/office/drawing/2014/main" id="{764AC92D-661D-47F8-8BF3-0ADC8DC86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" y="3504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Line 19">
              <a:extLst>
                <a:ext uri="{FF2B5EF4-FFF2-40B4-BE49-F238E27FC236}">
                  <a16:creationId xmlns:a16="http://schemas.microsoft.com/office/drawing/2014/main" id="{24AA3982-A28B-43B5-B2AB-00DCADA59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" y="3456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Line 20">
              <a:extLst>
                <a:ext uri="{FF2B5EF4-FFF2-40B4-BE49-F238E27FC236}">
                  <a16:creationId xmlns:a16="http://schemas.microsoft.com/office/drawing/2014/main" id="{7CE41B10-FA0D-4C57-95B5-07D87660E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072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21">
              <a:extLst>
                <a:ext uri="{FF2B5EF4-FFF2-40B4-BE49-F238E27FC236}">
                  <a16:creationId xmlns:a16="http://schemas.microsoft.com/office/drawing/2014/main" id="{FD0272BA-55A7-4DDD-BC0E-FBF407475D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072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22">
              <a:extLst>
                <a:ext uri="{FF2B5EF4-FFF2-40B4-BE49-F238E27FC236}">
                  <a16:creationId xmlns:a16="http://schemas.microsoft.com/office/drawing/2014/main" id="{3952D8A5-F025-4D87-B49A-BD0807AA21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25" y="3312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23">
              <a:extLst>
                <a:ext uri="{FF2B5EF4-FFF2-40B4-BE49-F238E27FC236}">
                  <a16:creationId xmlns:a16="http://schemas.microsoft.com/office/drawing/2014/main" id="{63DE53EC-B77D-4E19-AA41-EAAD498A3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4032"/>
              <a:ext cx="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24">
              <a:extLst>
                <a:ext uri="{FF2B5EF4-FFF2-40B4-BE49-F238E27FC236}">
                  <a16:creationId xmlns:a16="http://schemas.microsoft.com/office/drawing/2014/main" id="{BD5FE320-BA16-4EF2-ADFF-5C34CD15A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4221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01" name="Group 25">
              <a:extLst>
                <a:ext uri="{FF2B5EF4-FFF2-40B4-BE49-F238E27FC236}">
                  <a16:creationId xmlns:a16="http://schemas.microsoft.com/office/drawing/2014/main" id="{39E20F51-C193-44DF-AA02-2D88ADE81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7" y="3456"/>
              <a:ext cx="288" cy="266"/>
              <a:chOff x="768" y="3456"/>
              <a:chExt cx="288" cy="266"/>
            </a:xfrm>
          </p:grpSpPr>
          <p:sp>
            <p:nvSpPr>
              <p:cNvPr id="24621" name="Oval 26">
                <a:extLst>
                  <a:ext uri="{FF2B5EF4-FFF2-40B4-BE49-F238E27FC236}">
                    <a16:creationId xmlns:a16="http://schemas.microsoft.com/office/drawing/2014/main" id="{5AB6D3DC-AA4D-43D7-999B-26D9F237C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774" y="3450"/>
                <a:ext cx="266" cy="27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22" name="Line 27">
                <a:extLst>
                  <a:ext uri="{FF2B5EF4-FFF2-40B4-BE49-F238E27FC236}">
                    <a16:creationId xmlns:a16="http://schemas.microsoft.com/office/drawing/2014/main" id="{311F4E13-372B-441B-B0B4-5006107B3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360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02" name="Line 28">
              <a:extLst>
                <a:ext uri="{FF2B5EF4-FFF2-40B4-BE49-F238E27FC236}">
                  <a16:creationId xmlns:a16="http://schemas.microsoft.com/office/drawing/2014/main" id="{990161C4-F413-4877-8FC3-6E314CFD29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17" y="2952"/>
              <a:ext cx="100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29">
              <a:extLst>
                <a:ext uri="{FF2B5EF4-FFF2-40B4-BE49-F238E27FC236}">
                  <a16:creationId xmlns:a16="http://schemas.microsoft.com/office/drawing/2014/main" id="{3A5E2CE9-F70C-48BD-A613-5FF884502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962" y="3273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30">
              <a:extLst>
                <a:ext uri="{FF2B5EF4-FFF2-40B4-BE49-F238E27FC236}">
                  <a16:creationId xmlns:a16="http://schemas.microsoft.com/office/drawing/2014/main" id="{60DC030E-9ED0-4556-8E5E-5400D0E249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111" y="3261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31">
              <a:extLst>
                <a:ext uri="{FF2B5EF4-FFF2-40B4-BE49-F238E27FC236}">
                  <a16:creationId xmlns:a16="http://schemas.microsoft.com/office/drawing/2014/main" id="{0FF88528-C1AF-4457-BD68-9D52D7D6F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0" y="2448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Rectangle 32">
              <a:extLst>
                <a:ext uri="{FF2B5EF4-FFF2-40B4-BE49-F238E27FC236}">
                  <a16:creationId xmlns:a16="http://schemas.microsoft.com/office/drawing/2014/main" id="{DCD6B5A0-4C05-45C7-BC28-72E2301E67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3145" y="3430"/>
              <a:ext cx="137" cy="36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7" name="Text Box 33">
              <a:extLst>
                <a:ext uri="{FF2B5EF4-FFF2-40B4-BE49-F238E27FC236}">
                  <a16:creationId xmlns:a16="http://schemas.microsoft.com/office/drawing/2014/main" id="{18D09B98-BC82-4455-948A-9E58F9781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688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4608" name="Text Box 34">
              <a:extLst>
                <a:ext uri="{FF2B5EF4-FFF2-40B4-BE49-F238E27FC236}">
                  <a16:creationId xmlns:a16="http://schemas.microsoft.com/office/drawing/2014/main" id="{B9D76B63-2F39-495F-9E82-4FCEDAAB9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88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4609" name="Text Box 35">
              <a:extLst>
                <a:ext uri="{FF2B5EF4-FFF2-40B4-BE49-F238E27FC236}">
                  <a16:creationId xmlns:a16="http://schemas.microsoft.com/office/drawing/2014/main" id="{533C7240-1B5C-418A-890C-561F518E3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" y="2064"/>
              <a:ext cx="335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4610" name="Text Box 36">
              <a:extLst>
                <a:ext uri="{FF2B5EF4-FFF2-40B4-BE49-F238E27FC236}">
                  <a16:creationId xmlns:a16="http://schemas.microsoft.com/office/drawing/2014/main" id="{606EA932-1574-4834-9A63-93C3D542C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56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4611" name="Text Box 37">
              <a:extLst>
                <a:ext uri="{FF2B5EF4-FFF2-40B4-BE49-F238E27FC236}">
                  <a16:creationId xmlns:a16="http://schemas.microsoft.com/office/drawing/2014/main" id="{F2C98E76-21C7-4147-B490-668FADB83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" y="3456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4612" name="Text Box 38">
              <a:extLst>
                <a:ext uri="{FF2B5EF4-FFF2-40B4-BE49-F238E27FC236}">
                  <a16:creationId xmlns:a16="http://schemas.microsoft.com/office/drawing/2014/main" id="{E747452E-CBC0-4DDD-A5CF-84DA0B90F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3384"/>
              <a:ext cx="276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4613" name="Text Box 39">
              <a:extLst>
                <a:ext uri="{FF2B5EF4-FFF2-40B4-BE49-F238E27FC236}">
                  <a16:creationId xmlns:a16="http://schemas.microsoft.com/office/drawing/2014/main" id="{E41FB80A-D160-48E9-ADC6-DA309EC0A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2691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4614" name="Text Box 40">
              <a:extLst>
                <a:ext uri="{FF2B5EF4-FFF2-40B4-BE49-F238E27FC236}">
                  <a16:creationId xmlns:a16="http://schemas.microsoft.com/office/drawing/2014/main" id="{C9317C6C-748D-4BEE-B0D0-381672012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64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4615" name="Text Box 41">
              <a:extLst>
                <a:ext uri="{FF2B5EF4-FFF2-40B4-BE49-F238E27FC236}">
                  <a16:creationId xmlns:a16="http://schemas.microsoft.com/office/drawing/2014/main" id="{4221DF50-109B-48CB-86AF-5EBA8069C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120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4616" name="Text Box 42">
              <a:extLst>
                <a:ext uri="{FF2B5EF4-FFF2-40B4-BE49-F238E27FC236}">
                  <a16:creationId xmlns:a16="http://schemas.microsoft.com/office/drawing/2014/main" id="{D61BC711-C577-45F8-AA93-376F321B3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736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4617" name="Text Box 43">
              <a:extLst>
                <a:ext uri="{FF2B5EF4-FFF2-40B4-BE49-F238E27FC236}">
                  <a16:creationId xmlns:a16="http://schemas.microsoft.com/office/drawing/2014/main" id="{DAD6EFE3-A0CC-4590-BB40-860644390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72"/>
              <a:ext cx="2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4618" name="Text Box 44">
              <a:extLst>
                <a:ext uri="{FF2B5EF4-FFF2-40B4-BE49-F238E27FC236}">
                  <a16:creationId xmlns:a16="http://schemas.microsoft.com/office/drawing/2014/main" id="{5DD731E4-7F9E-4B60-BAAE-28EF8C3C1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" y="2790"/>
              <a:ext cx="336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FF00"/>
                  </a:solidFill>
                  <a:ea typeface="宋体" panose="02010600030101010101" pitchFamily="2" charset="-122"/>
                </a:rPr>
                <a:t>①</a:t>
              </a:r>
              <a:endParaRPr lang="en-US" altLang="zh-CN" sz="2400" b="1" baseline="-2500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19" name="Text Box 45">
              <a:extLst>
                <a:ext uri="{FF2B5EF4-FFF2-40B4-BE49-F238E27FC236}">
                  <a16:creationId xmlns:a16="http://schemas.microsoft.com/office/drawing/2014/main" id="{FB2DF57B-C833-43FF-BC10-60AC76156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736"/>
              <a:ext cx="33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FF00"/>
                  </a:solidFill>
                  <a:ea typeface="宋体" panose="02010600030101010101" pitchFamily="2" charset="-122"/>
                </a:rPr>
                <a:t>②</a:t>
              </a:r>
              <a:endParaRPr lang="en-US" altLang="zh-CN" sz="2400" b="1" baseline="-2500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20" name="Text Box 46">
              <a:extLst>
                <a:ext uri="{FF2B5EF4-FFF2-40B4-BE49-F238E27FC236}">
                  <a16:creationId xmlns:a16="http://schemas.microsoft.com/office/drawing/2014/main" id="{8BC306A2-4CAC-474F-933E-2A5EFA6C2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2793"/>
              <a:ext cx="336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FF00"/>
                  </a:solidFill>
                  <a:ea typeface="宋体" panose="02010600030101010101" pitchFamily="2" charset="-122"/>
                </a:rPr>
                <a:t>③</a:t>
              </a:r>
              <a:endParaRPr lang="en-US" altLang="zh-CN" sz="2400" b="1" baseline="-2500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 autoUpdateAnimBg="0"/>
      <p:bldP spid="3174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95D4C8C5-0BC6-42F1-AF84-50BAFFE97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0350"/>
            <a:ext cx="5410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推广到</a:t>
            </a:r>
            <a:r>
              <a:rPr lang="en-US" altLang="zh-CN" b="1">
                <a:solidFill>
                  <a:schemeClr val="bg1"/>
                </a:solidFill>
                <a:ea typeface="楷体_GB2312" panose="02010609030101010101" pitchFamily="49" charset="-122"/>
              </a:rPr>
              <a:t>N</a:t>
            </a: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节点</a:t>
            </a: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节点</a:t>
            </a: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方程</a:t>
            </a:r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endParaRPr lang="en-US" altLang="zh-CN" sz="18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F8182185-C7C7-42AD-BDA8-F7B503EF9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4888" y="1055688"/>
          <a:ext cx="7210425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Microsoft 公式 3.0" r:id="rId3" imgW="3200400" imgH="1016000" progId="Equation.3">
                  <p:embed/>
                </p:oleObj>
              </mc:Choice>
              <mc:Fallback>
                <p:oleObj name="Microsoft 公式 3.0" r:id="rId3" imgW="3200400" imgH="1016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055688"/>
                        <a:ext cx="7210425" cy="2297112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>
            <a:extLst>
              <a:ext uri="{FF2B5EF4-FFF2-40B4-BE49-F238E27FC236}">
                <a16:creationId xmlns:a16="http://schemas.microsoft.com/office/drawing/2014/main" id="{D06DA357-1981-4508-9181-95396F1BE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83113"/>
            <a:ext cx="7162800" cy="1817687"/>
          </a:xfrm>
          <a:prstGeom prst="rect">
            <a:avLst/>
          </a:prstGeom>
          <a:noFill/>
          <a:ln w="19050">
            <a:solidFill>
              <a:srgbClr val="00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1900" indent="-1231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rgbClr val="FFFF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左边：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（未知节点电压</a:t>
            </a:r>
            <a:r>
              <a:rPr kumimoji="1" lang="zh-CN" altLang="en-US" b="1">
                <a:solidFill>
                  <a:srgbClr val="FFFF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乘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自电导）</a:t>
            </a:r>
            <a:r>
              <a:rPr kumimoji="1" lang="zh-CN" altLang="en-US" b="1">
                <a:solidFill>
                  <a:srgbClr val="FFFF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减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（相邻节点电压</a:t>
            </a:r>
            <a:r>
              <a:rPr kumimoji="1" lang="zh-CN" altLang="en-US" b="1">
                <a:solidFill>
                  <a:srgbClr val="FFFF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乘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互电导）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rgbClr val="FFFF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右边：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流进节点</a:t>
            </a:r>
            <a:r>
              <a:rPr kumimoji="1" lang="zh-CN" altLang="en-US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电源电流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的代数和。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F0E2B002-811A-4867-875C-C605B3943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36963"/>
            <a:ext cx="344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chemeClr val="bg1"/>
                </a:solidFill>
                <a:ea typeface="楷体_GB2312" panose="02010609030101010101" pitchFamily="49" charset="-122"/>
              </a:rPr>
              <a:t>节点方程的特点：</a:t>
            </a:r>
          </a:p>
        </p:txBody>
      </p:sp>
      <p:grpSp>
        <p:nvGrpSpPr>
          <p:cNvPr id="32774" name="Group 6">
            <a:extLst>
              <a:ext uri="{FF2B5EF4-FFF2-40B4-BE49-F238E27FC236}">
                <a16:creationId xmlns:a16="http://schemas.microsoft.com/office/drawing/2014/main" id="{CF877C9F-1219-4CB4-9C3D-43FF9B4E208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405188"/>
            <a:ext cx="1371600" cy="1090612"/>
            <a:chOff x="96" y="2721"/>
            <a:chExt cx="864" cy="687"/>
          </a:xfrm>
        </p:grpSpPr>
        <p:sp>
          <p:nvSpPr>
            <p:cNvPr id="25607" name="AutoShape 7">
              <a:extLst>
                <a:ext uri="{FF2B5EF4-FFF2-40B4-BE49-F238E27FC236}">
                  <a16:creationId xmlns:a16="http://schemas.microsoft.com/office/drawing/2014/main" id="{4C868E07-31B7-479B-AF90-4BE007D36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721"/>
              <a:ext cx="816" cy="687"/>
            </a:xfrm>
            <a:prstGeom prst="irregularSeal1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8" name="Text Box 8">
              <a:extLst>
                <a:ext uri="{FF2B5EF4-FFF2-40B4-BE49-F238E27FC236}">
                  <a16:creationId xmlns:a16="http://schemas.microsoft.com/office/drawing/2014/main" id="{BF656698-CB14-4570-AD97-C99E575F2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65"/>
              <a:ext cx="7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b="1">
                  <a:ea typeface="楷体_GB2312" panose="02010609030101010101" pitchFamily="49" charset="-122"/>
                </a:rPr>
                <a:t>总结</a:t>
              </a:r>
              <a:endParaRPr kumimoji="1" lang="zh-CN" altLang="en-US" sz="3600" b="1">
                <a:ea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 autoUpdateAnimBg="0"/>
      <p:bldP spid="3277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E99DA503-6432-4FC5-B887-D5019114D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350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四、节点法步骤：</a:t>
            </a:r>
            <a:endParaRPr lang="zh-CN" altLang="en-US" sz="180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5E83F295-5875-48F8-BAEC-0CDED94A5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73500"/>
            <a:ext cx="5715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解联立方程求节点电压；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30C0E436-ADA0-4F1F-973E-827566DCF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371600"/>
            <a:ext cx="6858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1" lang="zh-CN" altLang="en-US" sz="32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设参考（电位）节点，确定节点</a:t>
            </a:r>
          </a:p>
          <a:p>
            <a:pPr eaLnBrk="1" hangingPunct="1"/>
            <a:r>
              <a:rPr kumimoji="1" lang="zh-CN" altLang="en-US" sz="32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电压变量；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927A7BFD-DA1A-4CC8-85AB-C444BEC63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14600"/>
            <a:ext cx="678180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列节点电压方程，共</a:t>
            </a:r>
            <a:r>
              <a:rPr kumimoji="1"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n-1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FFFF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互电导恒为负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303F1624-DDF7-41C3-BB96-7E55F6A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953000"/>
            <a:ext cx="579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4.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按欧姆定律求各支路电流。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796" grpId="0" build="p" autoUpdateAnimBg="0"/>
      <p:bldP spid="33797" grpId="0" build="p" autoUpdateAnimBg="0"/>
      <p:bldP spid="3379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>
            <a:extLst>
              <a:ext uri="{FF2B5EF4-FFF2-40B4-BE49-F238E27FC236}">
                <a16:creationId xmlns:a16="http://schemas.microsoft.com/office/drawing/2014/main" id="{4EFC7B2E-13BB-4719-A2CB-E24283F95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981075"/>
            <a:ext cx="576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试列写电路的结点电压方程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A47D9A0E-DA5B-4B21-A5BD-29CB6E92B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365625"/>
            <a:ext cx="5349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>
                <a:solidFill>
                  <a:schemeClr val="bg1"/>
                </a:solidFill>
                <a:ea typeface="楷体_GB2312" panose="02010609030101010101" pitchFamily="49" charset="-122"/>
              </a:rPr>
              <a:t>－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3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E0A0440B-9DC2-4355-BCB1-344DD960A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084763"/>
            <a:ext cx="5076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+(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BD6C5EDA-8D33-48A8-BFBF-61367508C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876925"/>
            <a:ext cx="603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+(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B3E34E7F-6BBF-4D41-BD09-3F68489E0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81075"/>
            <a:ext cx="655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</a:p>
        </p:txBody>
      </p:sp>
      <p:grpSp>
        <p:nvGrpSpPr>
          <p:cNvPr id="101389" name="Group 13">
            <a:extLst>
              <a:ext uri="{FF2B5EF4-FFF2-40B4-BE49-F238E27FC236}">
                <a16:creationId xmlns:a16="http://schemas.microsoft.com/office/drawing/2014/main" id="{1B1E7C4E-C65C-4D7C-A14D-F504ACBD0249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341438"/>
            <a:ext cx="4697413" cy="3167062"/>
            <a:chOff x="1020" y="709"/>
            <a:chExt cx="2959" cy="1995"/>
          </a:xfrm>
        </p:grpSpPr>
        <p:sp>
          <p:nvSpPr>
            <p:cNvPr id="27657" name="Oval 14">
              <a:extLst>
                <a:ext uri="{FF2B5EF4-FFF2-40B4-BE49-F238E27FC236}">
                  <a16:creationId xmlns:a16="http://schemas.microsoft.com/office/drawing/2014/main" id="{E48E2B38-2BD8-4E53-9477-BCFFFCA68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79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27658" name="Line 15">
              <a:extLst>
                <a:ext uri="{FF2B5EF4-FFF2-40B4-BE49-F238E27FC236}">
                  <a16:creationId xmlns:a16="http://schemas.microsoft.com/office/drawing/2014/main" id="{8889C5DD-12AD-4974-86F4-E1AA23EBB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5" y="935"/>
              <a:ext cx="0" cy="163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Rectangle 16">
              <a:extLst>
                <a:ext uri="{FF2B5EF4-FFF2-40B4-BE49-F238E27FC236}">
                  <a16:creationId xmlns:a16="http://schemas.microsoft.com/office/drawing/2014/main" id="{1E6A1175-1230-4013-B087-4CDA8C772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116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60" name="Text Box 17">
              <a:extLst>
                <a:ext uri="{FF2B5EF4-FFF2-40B4-BE49-F238E27FC236}">
                  <a16:creationId xmlns:a16="http://schemas.microsoft.com/office/drawing/2014/main" id="{D54B74E1-C76E-4BDA-BB24-2CCFB763A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843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7661" name="Rectangle 18">
              <a:extLst>
                <a:ext uri="{FF2B5EF4-FFF2-40B4-BE49-F238E27FC236}">
                  <a16:creationId xmlns:a16="http://schemas.microsoft.com/office/drawing/2014/main" id="{2A1B74E2-CEFE-4DB0-A33F-2A648E1CF2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330" y="1183"/>
              <a:ext cx="1171" cy="113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62" name="Text Box 19">
              <a:extLst>
                <a:ext uri="{FF2B5EF4-FFF2-40B4-BE49-F238E27FC236}">
                  <a16:creationId xmlns:a16="http://schemas.microsoft.com/office/drawing/2014/main" id="{2DC37FD3-05C1-4E61-BD2F-C7693BD87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344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7663" name="Group 20">
              <a:extLst>
                <a:ext uri="{FF2B5EF4-FFF2-40B4-BE49-F238E27FC236}">
                  <a16:creationId xmlns:a16="http://schemas.microsoft.com/office/drawing/2014/main" id="{7CB141B7-70F4-4977-98A6-B57ED3EEC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7" y="1616"/>
              <a:ext cx="282" cy="314"/>
              <a:chOff x="4422" y="2704"/>
              <a:chExt cx="282" cy="314"/>
            </a:xfrm>
          </p:grpSpPr>
          <p:sp>
            <p:nvSpPr>
              <p:cNvPr id="27682" name="Line 21">
                <a:extLst>
                  <a:ext uri="{FF2B5EF4-FFF2-40B4-BE49-F238E27FC236}">
                    <a16:creationId xmlns:a16="http://schemas.microsoft.com/office/drawing/2014/main" id="{A8685816-205D-4663-BFAA-DD31EC633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537" y="2861"/>
                <a:ext cx="314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3" name="Line 22">
                <a:extLst>
                  <a:ext uri="{FF2B5EF4-FFF2-40B4-BE49-F238E27FC236}">
                    <a16:creationId xmlns:a16="http://schemas.microsoft.com/office/drawing/2014/main" id="{3ECF08DD-9888-47EF-981D-A3AB5C388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2840"/>
                <a:ext cx="282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64" name="Text Box 23">
              <a:extLst>
                <a:ext uri="{FF2B5EF4-FFF2-40B4-BE49-F238E27FC236}">
                  <a16:creationId xmlns:a16="http://schemas.microsoft.com/office/drawing/2014/main" id="{B7200E84-C9E4-425D-A2D9-662A2752A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072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5" name="Text Box 24">
              <a:extLst>
                <a:ext uri="{FF2B5EF4-FFF2-40B4-BE49-F238E27FC236}">
                  <a16:creationId xmlns:a16="http://schemas.microsoft.com/office/drawing/2014/main" id="{C354E388-0649-4F19-B672-7BB5B19B6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024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6" name="Text Box 25">
              <a:extLst>
                <a:ext uri="{FF2B5EF4-FFF2-40B4-BE49-F238E27FC236}">
                  <a16:creationId xmlns:a16="http://schemas.microsoft.com/office/drawing/2014/main" id="{D08F973D-C727-4923-812E-0EB39F14F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069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7" name="Text Box 26">
              <a:extLst>
                <a:ext uri="{FF2B5EF4-FFF2-40B4-BE49-F238E27FC236}">
                  <a16:creationId xmlns:a16="http://schemas.microsoft.com/office/drawing/2014/main" id="{81E005AC-E058-4C5E-8CF2-DEFA8E9F3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026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8" name="Line 27">
              <a:extLst>
                <a:ext uri="{FF2B5EF4-FFF2-40B4-BE49-F238E27FC236}">
                  <a16:creationId xmlns:a16="http://schemas.microsoft.com/office/drawing/2014/main" id="{7A1DBFE2-0FB5-4C01-AA54-BC8D463C7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5" y="2568"/>
              <a:ext cx="129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28">
              <a:extLst>
                <a:ext uri="{FF2B5EF4-FFF2-40B4-BE49-F238E27FC236}">
                  <a16:creationId xmlns:a16="http://schemas.microsoft.com/office/drawing/2014/main" id="{25986642-83C2-46EA-BE26-5CB643B2F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5" y="935"/>
              <a:ext cx="12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Text Box 29">
              <a:extLst>
                <a:ext uri="{FF2B5EF4-FFF2-40B4-BE49-F238E27FC236}">
                  <a16:creationId xmlns:a16="http://schemas.microsoft.com/office/drawing/2014/main" id="{234DFC81-E4E5-4D5C-8228-710C21369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434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7671" name="Text Box 30">
              <a:extLst>
                <a:ext uri="{FF2B5EF4-FFF2-40B4-BE49-F238E27FC236}">
                  <a16:creationId xmlns:a16="http://schemas.microsoft.com/office/drawing/2014/main" id="{95E65357-41B7-42F0-9D01-84CF93714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115"/>
              <a:ext cx="2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7672" name="Text Box 31">
              <a:extLst>
                <a:ext uri="{FF2B5EF4-FFF2-40B4-BE49-F238E27FC236}">
                  <a16:creationId xmlns:a16="http://schemas.microsoft.com/office/drawing/2014/main" id="{6A9E42C4-8120-4BEF-9C5C-D52AD6D9C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11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3" name="Oval 32">
              <a:extLst>
                <a:ext uri="{FF2B5EF4-FFF2-40B4-BE49-F238E27FC236}">
                  <a16:creationId xmlns:a16="http://schemas.microsoft.com/office/drawing/2014/main" id="{43983D44-2C87-46B0-8030-231C5CD85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523"/>
              <a:ext cx="181" cy="181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3</a:t>
              </a:r>
            </a:p>
          </p:txBody>
        </p:sp>
        <p:sp>
          <p:nvSpPr>
            <p:cNvPr id="27674" name="Oval 33">
              <a:extLst>
                <a:ext uri="{FF2B5EF4-FFF2-40B4-BE49-F238E27FC236}">
                  <a16:creationId xmlns:a16="http://schemas.microsoft.com/office/drawing/2014/main" id="{5D475086-EE42-45ED-95B6-1911B1188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709"/>
              <a:ext cx="181" cy="181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</a:t>
              </a:r>
              <a:endParaRPr lang="en-US" altLang="zh-CN" sz="2800">
                <a:solidFill>
                  <a:srgbClr val="66FF33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27675" name="Oval 34">
              <a:extLst>
                <a:ext uri="{FF2B5EF4-FFF2-40B4-BE49-F238E27FC236}">
                  <a16:creationId xmlns:a16="http://schemas.microsoft.com/office/drawing/2014/main" id="{AFC9A53C-EFEA-4A5A-9A3C-DFE223F8B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707"/>
              <a:ext cx="181" cy="181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2</a:t>
              </a:r>
              <a:endParaRPr lang="en-US" altLang="zh-CN" sz="2800">
                <a:solidFill>
                  <a:srgbClr val="66FF33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27676" name="Line 35">
              <a:extLst>
                <a:ext uri="{FF2B5EF4-FFF2-40B4-BE49-F238E27FC236}">
                  <a16:creationId xmlns:a16="http://schemas.microsoft.com/office/drawing/2014/main" id="{B75A2EEF-22CC-4F82-A74C-F13F05A3D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752"/>
              <a:ext cx="15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Rectangle 36">
              <a:extLst>
                <a:ext uri="{FF2B5EF4-FFF2-40B4-BE49-F238E27FC236}">
                  <a16:creationId xmlns:a16="http://schemas.microsoft.com/office/drawing/2014/main" id="{CD9E9D51-E40B-44C0-857C-68135D6E9A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897104">
              <a:off x="3197" y="207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78" name="Rectangle 37">
              <a:extLst>
                <a:ext uri="{FF2B5EF4-FFF2-40B4-BE49-F238E27FC236}">
                  <a16:creationId xmlns:a16="http://schemas.microsoft.com/office/drawing/2014/main" id="{D20728A8-CEF7-45A6-ADD9-9DC8BFFF42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44264">
              <a:off x="2336" y="206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79" name="Rectangle 38">
              <a:extLst>
                <a:ext uri="{FF2B5EF4-FFF2-40B4-BE49-F238E27FC236}">
                  <a16:creationId xmlns:a16="http://schemas.microsoft.com/office/drawing/2014/main" id="{DC44EF19-7FB0-4889-98C5-89DF5FBCF2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65132">
              <a:off x="3152" y="129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80" name="Rectangle 39">
              <a:extLst>
                <a:ext uri="{FF2B5EF4-FFF2-40B4-BE49-F238E27FC236}">
                  <a16:creationId xmlns:a16="http://schemas.microsoft.com/office/drawing/2014/main" id="{448352C4-42D9-4FC4-ABF7-0A9E423D68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67504">
              <a:off x="2336" y="129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81" name="Rectangle 40">
              <a:extLst>
                <a:ext uri="{FF2B5EF4-FFF2-40B4-BE49-F238E27FC236}">
                  <a16:creationId xmlns:a16="http://schemas.microsoft.com/office/drawing/2014/main" id="{6AF96A3A-EE47-48A2-88FF-D8F19152B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66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01417" name="AutoShape 41">
            <a:extLst>
              <a:ext uri="{FF2B5EF4-FFF2-40B4-BE49-F238E27FC236}">
                <a16:creationId xmlns:a16="http://schemas.microsoft.com/office/drawing/2014/main" id="{C0AA0E4F-3CEE-4747-BA23-2C21F0AF48AD}"/>
              </a:ext>
            </a:extLst>
          </p:cNvPr>
          <p:cNvSpPr>
            <a:spLocks/>
          </p:cNvSpPr>
          <p:nvPr/>
        </p:nvSpPr>
        <p:spPr bwMode="auto">
          <a:xfrm>
            <a:off x="1187450" y="4365625"/>
            <a:ext cx="215900" cy="2016125"/>
          </a:xfrm>
          <a:prstGeom prst="leftBrace">
            <a:avLst>
              <a:gd name="adj1" fmla="val 77819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79" grpId="0" autoUpdateAnimBg="0"/>
      <p:bldP spid="101380" grpId="0" autoUpdateAnimBg="0"/>
      <p:bldP spid="101381" grpId="0" autoUpdateAnimBg="0"/>
      <p:bldP spid="10138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>
            <a:extLst>
              <a:ext uri="{FF2B5EF4-FFF2-40B4-BE49-F238E27FC236}">
                <a16:creationId xmlns:a16="http://schemas.microsoft.com/office/drawing/2014/main" id="{2E0ED1BA-7EBC-45EC-AC3F-A5222AD4F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5040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kumimoji="1" lang="en-US" altLang="zh-CN" sz="3200" b="1">
                <a:solidFill>
                  <a:schemeClr val="bg1"/>
                </a:solidFill>
                <a:ea typeface="楷体_GB2312" panose="02010609030101010101" pitchFamily="49" charset="-122"/>
              </a:rPr>
              <a:t>. </a:t>
            </a:r>
            <a:r>
              <a:rPr kumimoji="1" lang="zh-CN" altLang="en-US" sz="3200" b="1">
                <a:solidFill>
                  <a:schemeClr val="bg1"/>
                </a:solidFill>
                <a:ea typeface="楷体_GB2312" panose="02010609030101010101" pitchFamily="49" charset="-122"/>
              </a:rPr>
              <a:t>无伴电压源支路的处理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11609496-F86A-4CF0-BF12-F73C46834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44675"/>
            <a:ext cx="37433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以电压源电流为变量，增补结点电压与电压源间的关系。</a:t>
            </a:r>
          </a:p>
        </p:txBody>
      </p:sp>
      <p:grpSp>
        <p:nvGrpSpPr>
          <p:cNvPr id="102410" name="Group 10">
            <a:extLst>
              <a:ext uri="{FF2B5EF4-FFF2-40B4-BE49-F238E27FC236}">
                <a16:creationId xmlns:a16="http://schemas.microsoft.com/office/drawing/2014/main" id="{41269AFB-8B96-43B7-AAE4-4B58B031BC10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1268413"/>
            <a:ext cx="4697412" cy="3311525"/>
            <a:chOff x="2653" y="391"/>
            <a:chExt cx="2959" cy="2086"/>
          </a:xfrm>
        </p:grpSpPr>
        <p:sp>
          <p:nvSpPr>
            <p:cNvPr id="28687" name="Oval 11">
              <a:extLst>
                <a:ext uri="{FF2B5EF4-FFF2-40B4-BE49-F238E27FC236}">
                  <a16:creationId xmlns:a16="http://schemas.microsoft.com/office/drawing/2014/main" id="{42F43E10-C357-4F37-B30D-F28D5E488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16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28688" name="Line 12">
              <a:extLst>
                <a:ext uri="{FF2B5EF4-FFF2-40B4-BE49-F238E27FC236}">
                  <a16:creationId xmlns:a16="http://schemas.microsoft.com/office/drawing/2014/main" id="{67E925EB-D571-4AAC-B7C8-8FEA486C9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617"/>
              <a:ext cx="0" cy="163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Text Box 13">
              <a:extLst>
                <a:ext uri="{FF2B5EF4-FFF2-40B4-BE49-F238E27FC236}">
                  <a16:creationId xmlns:a16="http://schemas.microsoft.com/office/drawing/2014/main" id="{8D4A6591-9D7B-4410-A6AE-B63976A8B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209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8690" name="Rectangle 14">
              <a:extLst>
                <a:ext uri="{FF2B5EF4-FFF2-40B4-BE49-F238E27FC236}">
                  <a16:creationId xmlns:a16="http://schemas.microsoft.com/office/drawing/2014/main" id="{1F466213-5564-4373-A9AD-5CC04312B9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963" y="865"/>
              <a:ext cx="1171" cy="113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8691" name="Text Box 15">
              <a:extLst>
                <a:ext uri="{FF2B5EF4-FFF2-40B4-BE49-F238E27FC236}">
                  <a16:creationId xmlns:a16="http://schemas.microsoft.com/office/drawing/2014/main" id="{626BE39B-5C89-4E93-8750-63E32668F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1026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8692" name="Group 16">
              <a:extLst>
                <a:ext uri="{FF2B5EF4-FFF2-40B4-BE49-F238E27FC236}">
                  <a16:creationId xmlns:a16="http://schemas.microsoft.com/office/drawing/2014/main" id="{17B72185-77AF-4F76-9DEF-3331FCC45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0" y="1298"/>
              <a:ext cx="282" cy="314"/>
              <a:chOff x="4422" y="2704"/>
              <a:chExt cx="282" cy="314"/>
            </a:xfrm>
          </p:grpSpPr>
          <p:sp>
            <p:nvSpPr>
              <p:cNvPr id="28710" name="Line 17">
                <a:extLst>
                  <a:ext uri="{FF2B5EF4-FFF2-40B4-BE49-F238E27FC236}">
                    <a16:creationId xmlns:a16="http://schemas.microsoft.com/office/drawing/2014/main" id="{E8E143F7-7C89-4F53-A08E-A780D7C16E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537" y="2861"/>
                <a:ext cx="314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1" name="Line 18">
                <a:extLst>
                  <a:ext uri="{FF2B5EF4-FFF2-40B4-BE49-F238E27FC236}">
                    <a16:creationId xmlns:a16="http://schemas.microsoft.com/office/drawing/2014/main" id="{90C8D58B-997B-4D39-8C73-3733B0E03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2840"/>
                <a:ext cx="282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693" name="Text Box 19">
              <a:extLst>
                <a:ext uri="{FF2B5EF4-FFF2-40B4-BE49-F238E27FC236}">
                  <a16:creationId xmlns:a16="http://schemas.microsoft.com/office/drawing/2014/main" id="{BF930722-D6A8-4C75-AB2D-8BFA79580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754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4" name="Text Box 20">
              <a:extLst>
                <a:ext uri="{FF2B5EF4-FFF2-40B4-BE49-F238E27FC236}">
                  <a16:creationId xmlns:a16="http://schemas.microsoft.com/office/drawing/2014/main" id="{8623C813-37EB-46EF-A179-DDCA1E0FD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706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5" name="Text Box 21">
              <a:extLst>
                <a:ext uri="{FF2B5EF4-FFF2-40B4-BE49-F238E27FC236}">
                  <a16:creationId xmlns:a16="http://schemas.microsoft.com/office/drawing/2014/main" id="{704E139F-B251-47F8-BA28-12C69C80D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751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6" name="Text Box 22">
              <a:extLst>
                <a:ext uri="{FF2B5EF4-FFF2-40B4-BE49-F238E27FC236}">
                  <a16:creationId xmlns:a16="http://schemas.microsoft.com/office/drawing/2014/main" id="{942A0546-2E91-4AFA-9F68-7CA2E5C72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708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7" name="Line 23">
              <a:extLst>
                <a:ext uri="{FF2B5EF4-FFF2-40B4-BE49-F238E27FC236}">
                  <a16:creationId xmlns:a16="http://schemas.microsoft.com/office/drawing/2014/main" id="{24CA6AC9-5425-483A-B9E0-BFB985FEB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2250"/>
              <a:ext cx="129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24">
              <a:extLst>
                <a:ext uri="{FF2B5EF4-FFF2-40B4-BE49-F238E27FC236}">
                  <a16:creationId xmlns:a16="http://schemas.microsoft.com/office/drawing/2014/main" id="{3CCE925A-BA05-49D1-8FF4-6035EDB84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617"/>
              <a:ext cx="12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Text Box 25">
              <a:extLst>
                <a:ext uri="{FF2B5EF4-FFF2-40B4-BE49-F238E27FC236}">
                  <a16:creationId xmlns:a16="http://schemas.microsoft.com/office/drawing/2014/main" id="{D9895E61-AF8A-4F62-B3EA-05EA62C38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800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8700" name="Text Box 26">
              <a:extLst>
                <a:ext uri="{FF2B5EF4-FFF2-40B4-BE49-F238E27FC236}">
                  <a16:creationId xmlns:a16="http://schemas.microsoft.com/office/drawing/2014/main" id="{2C8E13E8-0DF4-445A-9EF2-35F92C16B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481"/>
              <a:ext cx="2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8701" name="Oval 27">
              <a:extLst>
                <a:ext uri="{FF2B5EF4-FFF2-40B4-BE49-F238E27FC236}">
                  <a16:creationId xmlns:a16="http://schemas.microsoft.com/office/drawing/2014/main" id="{E21B349F-47CB-47D6-BF43-71D529CF3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296"/>
              <a:ext cx="181" cy="181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3</a:t>
              </a:r>
            </a:p>
          </p:txBody>
        </p:sp>
        <p:sp>
          <p:nvSpPr>
            <p:cNvPr id="28702" name="Oval 28">
              <a:extLst>
                <a:ext uri="{FF2B5EF4-FFF2-40B4-BE49-F238E27FC236}">
                  <a16:creationId xmlns:a16="http://schemas.microsoft.com/office/drawing/2014/main" id="{8AA1F884-A1BD-46A0-B9BB-682FFCDBC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391"/>
              <a:ext cx="181" cy="181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</a:t>
              </a:r>
              <a:endParaRPr lang="en-US" altLang="zh-CN" sz="2800">
                <a:solidFill>
                  <a:srgbClr val="66FF33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28703" name="Oval 29">
              <a:extLst>
                <a:ext uri="{FF2B5EF4-FFF2-40B4-BE49-F238E27FC236}">
                  <a16:creationId xmlns:a16="http://schemas.microsoft.com/office/drawing/2014/main" id="{ABD89DBC-C431-4AB8-8F51-7F05F2BDE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389"/>
              <a:ext cx="181" cy="181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2</a:t>
              </a:r>
              <a:endParaRPr lang="en-US" altLang="zh-CN" sz="2800">
                <a:solidFill>
                  <a:srgbClr val="66FF33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28704" name="Line 30">
              <a:extLst>
                <a:ext uri="{FF2B5EF4-FFF2-40B4-BE49-F238E27FC236}">
                  <a16:creationId xmlns:a16="http://schemas.microsoft.com/office/drawing/2014/main" id="{D419D199-875E-44DB-989F-54B5B8453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434"/>
              <a:ext cx="15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Rectangle 31">
              <a:extLst>
                <a:ext uri="{FF2B5EF4-FFF2-40B4-BE49-F238E27FC236}">
                  <a16:creationId xmlns:a16="http://schemas.microsoft.com/office/drawing/2014/main" id="{551411B7-0232-4C45-A3DB-BC1AEEAD71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897104">
              <a:off x="4830" y="175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8706" name="Rectangle 32">
              <a:extLst>
                <a:ext uri="{FF2B5EF4-FFF2-40B4-BE49-F238E27FC236}">
                  <a16:creationId xmlns:a16="http://schemas.microsoft.com/office/drawing/2014/main" id="{2260A2C2-4C19-414B-93D5-E92D5F58AB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44264">
              <a:off x="3969" y="175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8707" name="Rectangle 33">
              <a:extLst>
                <a:ext uri="{FF2B5EF4-FFF2-40B4-BE49-F238E27FC236}">
                  <a16:creationId xmlns:a16="http://schemas.microsoft.com/office/drawing/2014/main" id="{95D383B9-3EE8-41F2-9514-469C570621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65132">
              <a:off x="4785" y="98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8708" name="Rectangle 34">
              <a:extLst>
                <a:ext uri="{FF2B5EF4-FFF2-40B4-BE49-F238E27FC236}">
                  <a16:creationId xmlns:a16="http://schemas.microsoft.com/office/drawing/2014/main" id="{441CB261-393D-42A8-996F-4CD13793B6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67504">
              <a:off x="3969" y="98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8709" name="Rectangle 35">
              <a:extLst>
                <a:ext uri="{FF2B5EF4-FFF2-40B4-BE49-F238E27FC236}">
                  <a16:creationId xmlns:a16="http://schemas.microsoft.com/office/drawing/2014/main" id="{C9488C42-1DF3-4ED1-A294-100041709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34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02436" name="Text Box 36">
            <a:extLst>
              <a:ext uri="{FF2B5EF4-FFF2-40B4-BE49-F238E27FC236}">
                <a16:creationId xmlns:a16="http://schemas.microsoft.com/office/drawing/2014/main" id="{F3A56C75-274A-4A4B-8035-10DCC4EDD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44900"/>
            <a:ext cx="374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02437" name="Text Box 37">
            <a:extLst>
              <a:ext uri="{FF2B5EF4-FFF2-40B4-BE49-F238E27FC236}">
                <a16:creationId xmlns:a16="http://schemas.microsoft.com/office/drawing/2014/main" id="{389E3C41-013D-43E2-B255-3596B97BB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365625"/>
            <a:ext cx="507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+(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102438" name="Text Box 38">
            <a:extLst>
              <a:ext uri="{FF2B5EF4-FFF2-40B4-BE49-F238E27FC236}">
                <a16:creationId xmlns:a16="http://schemas.microsoft.com/office/drawing/2014/main" id="{2096E4CC-E6A4-421C-ADCF-2DAFAD122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013325"/>
            <a:ext cx="3744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+(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02439" name="AutoShape 39">
            <a:extLst>
              <a:ext uri="{FF2B5EF4-FFF2-40B4-BE49-F238E27FC236}">
                <a16:creationId xmlns:a16="http://schemas.microsoft.com/office/drawing/2014/main" id="{2E974DD6-10FB-4B7A-9D6F-FC6FC7E3AAF5}"/>
              </a:ext>
            </a:extLst>
          </p:cNvPr>
          <p:cNvSpPr>
            <a:spLocks/>
          </p:cNvSpPr>
          <p:nvPr/>
        </p:nvSpPr>
        <p:spPr bwMode="auto">
          <a:xfrm>
            <a:off x="611188" y="3716338"/>
            <a:ext cx="215900" cy="1728787"/>
          </a:xfrm>
          <a:prstGeom prst="leftBrace">
            <a:avLst>
              <a:gd name="adj1" fmla="val 66728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0" name="Text Box 40">
            <a:extLst>
              <a:ext uri="{FF2B5EF4-FFF2-40B4-BE49-F238E27FC236}">
                <a16:creationId xmlns:a16="http://schemas.microsoft.com/office/drawing/2014/main" id="{1D5FAD21-F0CE-4285-A47D-F8385723C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734050"/>
            <a:ext cx="273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1" name="Text Box 41">
            <a:extLst>
              <a:ext uri="{FF2B5EF4-FFF2-40B4-BE49-F238E27FC236}">
                <a16:creationId xmlns:a16="http://schemas.microsoft.com/office/drawing/2014/main" id="{A3EB4420-9072-4791-97FE-394F17BC4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876925"/>
            <a:ext cx="1873250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a typeface="楷体_GB2312" panose="02010609030101010101" pitchFamily="49" charset="-122"/>
              </a:rPr>
              <a:t>增补方程</a:t>
            </a:r>
          </a:p>
        </p:txBody>
      </p:sp>
      <p:grpSp>
        <p:nvGrpSpPr>
          <p:cNvPr id="102442" name="Group 42">
            <a:extLst>
              <a:ext uri="{FF2B5EF4-FFF2-40B4-BE49-F238E27FC236}">
                <a16:creationId xmlns:a16="http://schemas.microsoft.com/office/drawing/2014/main" id="{BE32A3A0-5C69-47A4-AE81-7536E48D8AAA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908050"/>
            <a:ext cx="720725" cy="549275"/>
            <a:chOff x="884" y="0"/>
            <a:chExt cx="454" cy="346"/>
          </a:xfrm>
        </p:grpSpPr>
        <p:sp>
          <p:nvSpPr>
            <p:cNvPr id="28685" name="Line 43">
              <a:extLst>
                <a:ext uri="{FF2B5EF4-FFF2-40B4-BE49-F238E27FC236}">
                  <a16:creationId xmlns:a16="http://schemas.microsoft.com/office/drawing/2014/main" id="{70F156A9-39B7-453D-BD85-487D4CFE2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346"/>
              <a:ext cx="45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Text Box 44">
              <a:extLst>
                <a:ext uri="{FF2B5EF4-FFF2-40B4-BE49-F238E27FC236}">
                  <a16:creationId xmlns:a16="http://schemas.microsoft.com/office/drawing/2014/main" id="{314D18E5-7CAE-4320-BFE8-9FEB6427D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I</a:t>
              </a:r>
            </a:p>
          </p:txBody>
        </p:sp>
      </p:grpSp>
      <p:sp>
        <p:nvSpPr>
          <p:cNvPr id="102445" name="AutoShape 45" descr="羊皮纸">
            <a:extLst>
              <a:ext uri="{FF2B5EF4-FFF2-40B4-BE49-F238E27FC236}">
                <a16:creationId xmlns:a16="http://schemas.microsoft.com/office/drawing/2014/main" id="{BD73F91A-B7EE-4DAF-99BD-F31D57421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734050"/>
            <a:ext cx="2232025" cy="504825"/>
          </a:xfrm>
          <a:prstGeom prst="wedgeRoundRectCallout">
            <a:avLst>
              <a:gd name="adj1" fmla="val -91037"/>
              <a:gd name="adj2" fmla="val -141824"/>
              <a:gd name="adj3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800" b="1">
                <a:ea typeface="楷体_GB2312" panose="02010609030101010101" pitchFamily="49" charset="-122"/>
              </a:rPr>
              <a:t>看成电流源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70" decel="1000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770" decel="100000"/>
                                        <p:tgtEl>
                                          <p:spTgt spid="1024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770" fill="hold"/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770" fill="hold"/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1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1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1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0"/>
                                        <p:tgtEl>
                                          <p:spTgt spid="1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3" grpId="0"/>
      <p:bldP spid="102436" grpId="0" autoUpdateAnimBg="0"/>
      <p:bldP spid="102437" grpId="0" autoUpdateAnimBg="0"/>
      <p:bldP spid="102438" grpId="0" autoUpdateAnimBg="0"/>
      <p:bldP spid="102440" grpId="0" autoUpdateAnimBg="0"/>
      <p:bldP spid="102441" grpId="0" animBg="1"/>
      <p:bldP spid="1024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ED300271-40BC-48E8-83E3-CF124DFCF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765175"/>
            <a:ext cx="410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circleNumDbPlain" startAt="2"/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选择合适的参考点</a:t>
            </a:r>
            <a:endParaRPr kumimoji="1" lang="zh-CN" altLang="en-US" sz="28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BC35065F-C765-40E5-A3B6-3E9C507E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268413"/>
            <a:ext cx="124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800">
              <a:solidFill>
                <a:schemeClr val="bg1"/>
              </a:solidFill>
              <a:ea typeface="楷体_GB2312" panose="02010609030101010101" pitchFamily="49" charset="-122"/>
            </a:endParaRP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ADE420D0-F6F5-4CFD-BB6C-54BB03064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060575"/>
            <a:ext cx="495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+(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en-US" altLang="zh-CN" sz="2800">
              <a:solidFill>
                <a:schemeClr val="bg1"/>
              </a:solidFill>
              <a:ea typeface="楷体_GB2312" panose="02010609030101010101" pitchFamily="49" charset="-122"/>
            </a:endParaRP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17DEAE9A-FF0B-465A-AAD9-1F97EB2C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781300"/>
            <a:ext cx="565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+(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en-US" altLang="zh-CN" sz="2800">
              <a:solidFill>
                <a:schemeClr val="bg1"/>
              </a:solidFill>
              <a:ea typeface="楷体_GB2312" panose="02010609030101010101" pitchFamily="49" charset="-122"/>
            </a:endParaRPr>
          </a:p>
        </p:txBody>
      </p:sp>
      <p:sp>
        <p:nvSpPr>
          <p:cNvPr id="103430" name="AutoShape 6">
            <a:extLst>
              <a:ext uri="{FF2B5EF4-FFF2-40B4-BE49-F238E27FC236}">
                <a16:creationId xmlns:a16="http://schemas.microsoft.com/office/drawing/2014/main" id="{BD4EF1DA-8908-42CC-802E-18DA800099D4}"/>
              </a:ext>
            </a:extLst>
          </p:cNvPr>
          <p:cNvSpPr>
            <a:spLocks/>
          </p:cNvSpPr>
          <p:nvPr/>
        </p:nvSpPr>
        <p:spPr bwMode="auto">
          <a:xfrm>
            <a:off x="468313" y="1339850"/>
            <a:ext cx="323850" cy="1876425"/>
          </a:xfrm>
          <a:prstGeom prst="leftBrace">
            <a:avLst>
              <a:gd name="adj1" fmla="val 48284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03437" name="Group 13">
            <a:extLst>
              <a:ext uri="{FF2B5EF4-FFF2-40B4-BE49-F238E27FC236}">
                <a16:creationId xmlns:a16="http://schemas.microsoft.com/office/drawing/2014/main" id="{567E68F1-FCAC-44CC-B862-BD02738CE830}"/>
              </a:ext>
            </a:extLst>
          </p:cNvPr>
          <p:cNvGrpSpPr>
            <a:grpSpLocks/>
          </p:cNvGrpSpPr>
          <p:nvPr/>
        </p:nvGrpSpPr>
        <p:grpSpPr bwMode="auto">
          <a:xfrm>
            <a:off x="4822825" y="3113088"/>
            <a:ext cx="4321175" cy="3384550"/>
            <a:chOff x="2925" y="1706"/>
            <a:chExt cx="2722" cy="2132"/>
          </a:xfrm>
        </p:grpSpPr>
        <p:sp>
          <p:nvSpPr>
            <p:cNvPr id="29706" name="Oval 14">
              <a:extLst>
                <a:ext uri="{FF2B5EF4-FFF2-40B4-BE49-F238E27FC236}">
                  <a16:creationId xmlns:a16="http://schemas.microsoft.com/office/drawing/2014/main" id="{3F3C334E-0E43-421A-A5D5-5D99F395E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47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29707" name="Line 15">
              <a:extLst>
                <a:ext uri="{FF2B5EF4-FFF2-40B4-BE49-F238E27FC236}">
                  <a16:creationId xmlns:a16="http://schemas.microsoft.com/office/drawing/2014/main" id="{6B49BD44-F018-4734-8391-5EA970D02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1932"/>
              <a:ext cx="0" cy="163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Text Box 16">
              <a:extLst>
                <a:ext uri="{FF2B5EF4-FFF2-40B4-BE49-F238E27FC236}">
                  <a16:creationId xmlns:a16="http://schemas.microsoft.com/office/drawing/2014/main" id="{F5E8B460-1B75-4C41-A620-C8635D6C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2523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9709" name="Rectangle 17">
              <a:extLst>
                <a:ext uri="{FF2B5EF4-FFF2-40B4-BE49-F238E27FC236}">
                  <a16:creationId xmlns:a16="http://schemas.microsoft.com/office/drawing/2014/main" id="{E27B549A-E2B7-415A-87FB-E1617BEB77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099" y="2180"/>
              <a:ext cx="1171" cy="113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9710" name="Text Box 18">
              <a:extLst>
                <a:ext uri="{FF2B5EF4-FFF2-40B4-BE49-F238E27FC236}">
                  <a16:creationId xmlns:a16="http://schemas.microsoft.com/office/drawing/2014/main" id="{91ABEA8A-4A10-43CD-9726-F817D6F7B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341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9711" name="Group 19">
              <a:extLst>
                <a:ext uri="{FF2B5EF4-FFF2-40B4-BE49-F238E27FC236}">
                  <a16:creationId xmlns:a16="http://schemas.microsoft.com/office/drawing/2014/main" id="{5927143B-37F0-44E5-B67C-E224EAE3AA0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532" y="3540"/>
              <a:ext cx="282" cy="314"/>
              <a:chOff x="4422" y="2704"/>
              <a:chExt cx="282" cy="314"/>
            </a:xfrm>
          </p:grpSpPr>
          <p:sp>
            <p:nvSpPr>
              <p:cNvPr id="29729" name="Line 20">
                <a:extLst>
                  <a:ext uri="{FF2B5EF4-FFF2-40B4-BE49-F238E27FC236}">
                    <a16:creationId xmlns:a16="http://schemas.microsoft.com/office/drawing/2014/main" id="{492324F7-8EC1-4954-80BD-3EC5CEC4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537" y="2861"/>
                <a:ext cx="314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30" name="Line 21">
                <a:extLst>
                  <a:ext uri="{FF2B5EF4-FFF2-40B4-BE49-F238E27FC236}">
                    <a16:creationId xmlns:a16="http://schemas.microsoft.com/office/drawing/2014/main" id="{06DE8742-6362-4CC7-AF8D-6990D0EC2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2840"/>
                <a:ext cx="282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2" name="Text Box 22">
              <a:extLst>
                <a:ext uri="{FF2B5EF4-FFF2-40B4-BE49-F238E27FC236}">
                  <a16:creationId xmlns:a16="http://schemas.microsoft.com/office/drawing/2014/main" id="{F3A635FA-E3DD-48B2-9D7C-79CBBD0E3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069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3" name="Text Box 23">
              <a:extLst>
                <a:ext uri="{FF2B5EF4-FFF2-40B4-BE49-F238E27FC236}">
                  <a16:creationId xmlns:a16="http://schemas.microsoft.com/office/drawing/2014/main" id="{600E5176-1305-4DE1-ACFE-8F69931F7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021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4" name="Text Box 24">
              <a:extLst>
                <a:ext uri="{FF2B5EF4-FFF2-40B4-BE49-F238E27FC236}">
                  <a16:creationId xmlns:a16="http://schemas.microsoft.com/office/drawing/2014/main" id="{A50BCD3E-463F-4672-B241-19010619E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3066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5" name="Text Box 25">
              <a:extLst>
                <a:ext uri="{FF2B5EF4-FFF2-40B4-BE49-F238E27FC236}">
                  <a16:creationId xmlns:a16="http://schemas.microsoft.com/office/drawing/2014/main" id="{81ABF422-C96D-4A36-87BF-6CE0BBF9C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023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6" name="Line 26">
              <a:extLst>
                <a:ext uri="{FF2B5EF4-FFF2-40B4-BE49-F238E27FC236}">
                  <a16:creationId xmlns:a16="http://schemas.microsoft.com/office/drawing/2014/main" id="{FB5A1D55-3519-4C73-A011-7C7DB183B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3565"/>
              <a:ext cx="129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27">
              <a:extLst>
                <a:ext uri="{FF2B5EF4-FFF2-40B4-BE49-F238E27FC236}">
                  <a16:creationId xmlns:a16="http://schemas.microsoft.com/office/drawing/2014/main" id="{E367A453-B7A1-46E0-BDA9-BDA9E7F0C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1932"/>
              <a:ext cx="12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Text Box 28">
              <a:extLst>
                <a:ext uri="{FF2B5EF4-FFF2-40B4-BE49-F238E27FC236}">
                  <a16:creationId xmlns:a16="http://schemas.microsoft.com/office/drawing/2014/main" id="{E274FF58-55FD-46DC-8297-86437F407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115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9719" name="Text Box 29">
              <a:extLst>
                <a:ext uri="{FF2B5EF4-FFF2-40B4-BE49-F238E27FC236}">
                  <a16:creationId xmlns:a16="http://schemas.microsoft.com/office/drawing/2014/main" id="{5CF320FA-D9D7-43C4-B94D-E1CC64729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796"/>
              <a:ext cx="2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9720" name="Oval 30">
              <a:extLst>
                <a:ext uri="{FF2B5EF4-FFF2-40B4-BE49-F238E27FC236}">
                  <a16:creationId xmlns:a16="http://schemas.microsoft.com/office/drawing/2014/main" id="{7CC06DE4-E426-4B03-B0C4-B3CB6A514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6" y="2795"/>
              <a:ext cx="181" cy="181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3</a:t>
              </a:r>
            </a:p>
          </p:txBody>
        </p:sp>
        <p:sp>
          <p:nvSpPr>
            <p:cNvPr id="29721" name="Oval 31">
              <a:extLst>
                <a:ext uri="{FF2B5EF4-FFF2-40B4-BE49-F238E27FC236}">
                  <a16:creationId xmlns:a16="http://schemas.microsoft.com/office/drawing/2014/main" id="{C4DA49B7-38BA-469F-8CA5-833FA0D1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706"/>
              <a:ext cx="181" cy="181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</a:t>
              </a:r>
              <a:endParaRPr lang="en-US" altLang="zh-CN" sz="2800">
                <a:solidFill>
                  <a:srgbClr val="66FF33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29722" name="Oval 32">
              <a:extLst>
                <a:ext uri="{FF2B5EF4-FFF2-40B4-BE49-F238E27FC236}">
                  <a16:creationId xmlns:a16="http://schemas.microsoft.com/office/drawing/2014/main" id="{1D6C928C-714C-457C-A7F3-258386A9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659"/>
              <a:ext cx="181" cy="181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2</a:t>
              </a:r>
              <a:endParaRPr lang="en-US" altLang="zh-CN" sz="2800">
                <a:solidFill>
                  <a:srgbClr val="66FF33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29723" name="Line 33">
              <a:extLst>
                <a:ext uri="{FF2B5EF4-FFF2-40B4-BE49-F238E27FC236}">
                  <a16:creationId xmlns:a16="http://schemas.microsoft.com/office/drawing/2014/main" id="{8C79641B-AE06-4BB5-9862-AEFC0A156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749"/>
              <a:ext cx="15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Rectangle 34">
              <a:extLst>
                <a:ext uri="{FF2B5EF4-FFF2-40B4-BE49-F238E27FC236}">
                  <a16:creationId xmlns:a16="http://schemas.microsoft.com/office/drawing/2014/main" id="{61007AF1-E2F2-46AA-A46C-47C464A0FF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897104">
              <a:off x="4966" y="306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9725" name="Rectangle 35">
              <a:extLst>
                <a:ext uri="{FF2B5EF4-FFF2-40B4-BE49-F238E27FC236}">
                  <a16:creationId xmlns:a16="http://schemas.microsoft.com/office/drawing/2014/main" id="{F149CA2B-0DA0-432F-A781-57A7D16145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44264">
              <a:off x="4105" y="306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9726" name="Rectangle 36">
              <a:extLst>
                <a:ext uri="{FF2B5EF4-FFF2-40B4-BE49-F238E27FC236}">
                  <a16:creationId xmlns:a16="http://schemas.microsoft.com/office/drawing/2014/main" id="{4D4342F5-54A4-41AC-AD1B-81A2F05B1F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65132">
              <a:off x="4921" y="229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9727" name="Rectangle 37">
              <a:extLst>
                <a:ext uri="{FF2B5EF4-FFF2-40B4-BE49-F238E27FC236}">
                  <a16:creationId xmlns:a16="http://schemas.microsoft.com/office/drawing/2014/main" id="{84A62D03-5317-4CC0-944A-390EF3BBDF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67504">
              <a:off x="4105" y="229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9728" name="Rectangle 38">
              <a:extLst>
                <a:ext uri="{FF2B5EF4-FFF2-40B4-BE49-F238E27FC236}">
                  <a16:creationId xmlns:a16="http://schemas.microsoft.com/office/drawing/2014/main" id="{A7D827C0-44F6-4C7E-AFEB-5F468B26E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265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03463" name="Text Box 39">
            <a:extLst>
              <a:ext uri="{FF2B5EF4-FFF2-40B4-BE49-F238E27FC236}">
                <a16:creationId xmlns:a16="http://schemas.microsoft.com/office/drawing/2014/main" id="{18D4992B-C831-40D7-A290-1BE6B2587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00438"/>
            <a:ext cx="4464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4.</a:t>
            </a:r>
            <a:r>
              <a:rPr kumimoji="1" lang="zh-CN" altLang="en-US" sz="32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受控电源支路的处理</a:t>
            </a:r>
          </a:p>
        </p:txBody>
      </p:sp>
      <p:sp>
        <p:nvSpPr>
          <p:cNvPr id="103464" name="Text Box 40">
            <a:extLst>
              <a:ext uri="{FF2B5EF4-FFF2-40B4-BE49-F238E27FC236}">
                <a16:creationId xmlns:a16="http://schemas.microsoft.com/office/drawing/2014/main" id="{CBFF3436-46EA-4592-8664-7791CEEFE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05263"/>
            <a:ext cx="4643438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对含有受控电源支路的电路，先把受控源看作独立电源列方程，再将控制量用结点电压表示。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103427" grpId="0" autoUpdateAnimBg="0"/>
      <p:bldP spid="103428" grpId="0" autoUpdateAnimBg="0"/>
      <p:bldP spid="103429" grpId="0" autoUpdateAnimBg="0"/>
      <p:bldP spid="103463" grpId="0"/>
      <p:bldP spid="10346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>
            <a:extLst>
              <a:ext uri="{FF2B5EF4-FFF2-40B4-BE49-F238E27FC236}">
                <a16:creationId xmlns:a16="http://schemas.microsoft.com/office/drawing/2014/main" id="{B949C3F8-477A-485A-929C-69759CC6F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33845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 2" panose="05020102010507070707" pitchFamily="18" charset="2"/>
              </a:rPr>
              <a:t>先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把受控源当作独立源列方程；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565CB2D4-7D4C-447F-9099-E79570654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876925"/>
            <a:ext cx="5113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circleNumDbPlain" startAt="2"/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用结点电压表示控制量。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E88BE20C-0306-4D76-B0F2-163B5863C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125538"/>
            <a:ext cx="427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列写电路的结点电压方程 </a:t>
            </a:r>
          </a:p>
        </p:txBody>
      </p:sp>
      <p:sp>
        <p:nvSpPr>
          <p:cNvPr id="104453" name="AutoShape 5">
            <a:extLst>
              <a:ext uri="{FF2B5EF4-FFF2-40B4-BE49-F238E27FC236}">
                <a16:creationId xmlns:a16="http://schemas.microsoft.com/office/drawing/2014/main" id="{4986E70A-190A-4108-825F-3F2A19818777}"/>
              </a:ext>
            </a:extLst>
          </p:cNvPr>
          <p:cNvSpPr>
            <a:spLocks/>
          </p:cNvSpPr>
          <p:nvPr/>
        </p:nvSpPr>
        <p:spPr bwMode="auto">
          <a:xfrm>
            <a:off x="179388" y="3213100"/>
            <a:ext cx="431800" cy="2446338"/>
          </a:xfrm>
          <a:prstGeom prst="leftBrace">
            <a:avLst>
              <a:gd name="adj1" fmla="val 47212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04454" name="Object 6">
            <a:extLst>
              <a:ext uri="{FF2B5EF4-FFF2-40B4-BE49-F238E27FC236}">
                <a16:creationId xmlns:a16="http://schemas.microsoft.com/office/drawing/2014/main" id="{9F43F370-63B1-4970-B9DA-531208CCB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997200"/>
          <a:ext cx="35290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公式" r:id="rId3" imgW="1771588" imgH="489125" progId="Equation.3">
                  <p:embed/>
                </p:oleObj>
              </mc:Choice>
              <mc:Fallback>
                <p:oleObj name="公式" r:id="rId3" imgW="1771588" imgH="4891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7200"/>
                        <a:ext cx="352901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id="{49865735-0930-4DFB-BB0D-D6AB81185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005263"/>
          <a:ext cx="532923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公式" r:id="rId5" imgW="2571762" imgH="489125" progId="Equation.3">
                  <p:embed/>
                </p:oleObj>
              </mc:Choice>
              <mc:Fallback>
                <p:oleObj name="公式" r:id="rId5" imgW="2571762" imgH="4891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05263"/>
                        <a:ext cx="5329237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8">
            <a:extLst>
              <a:ext uri="{FF2B5EF4-FFF2-40B4-BE49-F238E27FC236}">
                <a16:creationId xmlns:a16="http://schemas.microsoft.com/office/drawing/2014/main" id="{5995D5A0-B659-4334-82D3-B53F6596A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1008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aphicFrame>
        <p:nvGraphicFramePr>
          <p:cNvPr id="104457" name="Object 9">
            <a:extLst>
              <a:ext uri="{FF2B5EF4-FFF2-40B4-BE49-F238E27FC236}">
                <a16:creationId xmlns:a16="http://schemas.microsoft.com/office/drawing/2014/main" id="{7CEF2E00-A8A3-4CBD-8827-85B0F0582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084763"/>
          <a:ext cx="15843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公式" r:id="rId7" imgW="603287" imgH="234906" progId="Equation.3">
                  <p:embed/>
                </p:oleObj>
              </mc:Choice>
              <mc:Fallback>
                <p:oleObj name="公式" r:id="rId7" imgW="603287" imgH="2349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4763"/>
                        <a:ext cx="15843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464" name="Group 16">
            <a:extLst>
              <a:ext uri="{FF2B5EF4-FFF2-40B4-BE49-F238E27FC236}">
                <a16:creationId xmlns:a16="http://schemas.microsoft.com/office/drawing/2014/main" id="{3F675548-1A32-4A32-BC74-59D7B3A1262D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1268413"/>
            <a:ext cx="4608513" cy="2520950"/>
            <a:chOff x="2608" y="391"/>
            <a:chExt cx="2903" cy="1588"/>
          </a:xfrm>
        </p:grpSpPr>
        <p:sp>
          <p:nvSpPr>
            <p:cNvPr id="30731" name="Rectangle 17">
              <a:extLst>
                <a:ext uri="{FF2B5EF4-FFF2-40B4-BE49-F238E27FC236}">
                  <a16:creationId xmlns:a16="http://schemas.microsoft.com/office/drawing/2014/main" id="{87700CFD-BF62-4AED-AD6B-5599474C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754"/>
              <a:ext cx="2722" cy="998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0732" name="Line 18">
              <a:extLst>
                <a:ext uri="{FF2B5EF4-FFF2-40B4-BE49-F238E27FC236}">
                  <a16:creationId xmlns:a16="http://schemas.microsoft.com/office/drawing/2014/main" id="{946E3983-4EA3-4DB4-BB7E-01E761E60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754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Line 19">
              <a:extLst>
                <a:ext uri="{FF2B5EF4-FFF2-40B4-BE49-F238E27FC236}">
                  <a16:creationId xmlns:a16="http://schemas.microsoft.com/office/drawing/2014/main" id="{43265DF8-A240-48BD-A644-03B99C65D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" y="754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734" name="Group 20">
              <a:extLst>
                <a:ext uri="{FF2B5EF4-FFF2-40B4-BE49-F238E27FC236}">
                  <a16:creationId xmlns:a16="http://schemas.microsoft.com/office/drawing/2014/main" id="{A5BBC416-6EB9-4E9C-966F-E5419A63F9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573"/>
              <a:ext cx="318" cy="182"/>
              <a:chOff x="4195" y="2341"/>
              <a:chExt cx="318" cy="182"/>
            </a:xfrm>
          </p:grpSpPr>
          <p:sp>
            <p:nvSpPr>
              <p:cNvPr id="30754" name="Line 21">
                <a:extLst>
                  <a:ext uri="{FF2B5EF4-FFF2-40B4-BE49-F238E27FC236}">
                    <a16:creationId xmlns:a16="http://schemas.microsoft.com/office/drawing/2014/main" id="{BAF72193-D0A8-479F-883C-F98589C90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195" y="2341"/>
                <a:ext cx="318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55" name="Line 22">
                <a:extLst>
                  <a:ext uri="{FF2B5EF4-FFF2-40B4-BE49-F238E27FC236}">
                    <a16:creationId xmlns:a16="http://schemas.microsoft.com/office/drawing/2014/main" id="{4EED2F83-7812-4D49-8543-D54B8BCEE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4332" y="2341"/>
                <a:ext cx="0" cy="18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735" name="Line 23">
              <a:extLst>
                <a:ext uri="{FF2B5EF4-FFF2-40B4-BE49-F238E27FC236}">
                  <a16:creationId xmlns:a16="http://schemas.microsoft.com/office/drawing/2014/main" id="{52006741-202F-49A6-B9C0-F4A60B3A6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754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Text Box 24">
              <a:extLst>
                <a:ext uri="{FF2B5EF4-FFF2-40B4-BE49-F238E27FC236}">
                  <a16:creationId xmlns:a16="http://schemas.microsoft.com/office/drawing/2014/main" id="{6B094C90-E64F-4265-9F07-3CFA03C6A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709"/>
              <a:ext cx="3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7" name="Text Box 25">
              <a:extLst>
                <a:ext uri="{FF2B5EF4-FFF2-40B4-BE49-F238E27FC236}">
                  <a16:creationId xmlns:a16="http://schemas.microsoft.com/office/drawing/2014/main" id="{C12DEB8E-E6F2-451B-8243-F8838B2F3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072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8" name="Text Box 26">
              <a:extLst>
                <a:ext uri="{FF2B5EF4-FFF2-40B4-BE49-F238E27FC236}">
                  <a16:creationId xmlns:a16="http://schemas.microsoft.com/office/drawing/2014/main" id="{E9CB8361-DBAA-46C9-9397-DE073469A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072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9" name="Text Box 27">
              <a:extLst>
                <a:ext uri="{FF2B5EF4-FFF2-40B4-BE49-F238E27FC236}">
                  <a16:creationId xmlns:a16="http://schemas.microsoft.com/office/drawing/2014/main" id="{29D8B222-8936-401D-9923-FC4803C12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0" name="Line 28">
              <a:extLst>
                <a:ext uri="{FF2B5EF4-FFF2-40B4-BE49-F238E27FC236}">
                  <a16:creationId xmlns:a16="http://schemas.microsoft.com/office/drawing/2014/main" id="{E0CBA96E-EA2E-4781-A37B-C7B88444E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4" y="754"/>
              <a:ext cx="227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Text Box 29">
              <a:extLst>
                <a:ext uri="{FF2B5EF4-FFF2-40B4-BE49-F238E27FC236}">
                  <a16:creationId xmlns:a16="http://schemas.microsoft.com/office/drawing/2014/main" id="{5732AA3A-FB99-4D1C-B257-20A3E6FC9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845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aseline="-50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2" name="Text Box 30">
              <a:extLst>
                <a:ext uri="{FF2B5EF4-FFF2-40B4-BE49-F238E27FC236}">
                  <a16:creationId xmlns:a16="http://schemas.microsoft.com/office/drawing/2014/main" id="{504AA64A-BF2E-4D1C-9EEB-24AF07BE4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709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0743" name="Text Box 31">
              <a:extLst>
                <a:ext uri="{FF2B5EF4-FFF2-40B4-BE49-F238E27FC236}">
                  <a16:creationId xmlns:a16="http://schemas.microsoft.com/office/drawing/2014/main" id="{6ECE27A3-0189-41A5-8FFA-4CB4C4B5B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754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aseline="-50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4" name="Text Box 32">
              <a:extLst>
                <a:ext uri="{FF2B5EF4-FFF2-40B4-BE49-F238E27FC236}">
                  <a16:creationId xmlns:a16="http://schemas.microsoft.com/office/drawing/2014/main" id="{5B33D18D-2EB1-4C44-97B3-CC2E256CC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61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30745" name="Oval 33">
              <a:extLst>
                <a:ext uri="{FF2B5EF4-FFF2-40B4-BE49-F238E27FC236}">
                  <a16:creationId xmlns:a16="http://schemas.microsoft.com/office/drawing/2014/main" id="{1B57FA7D-84F9-4E84-B929-BCDCCFFF6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797"/>
              <a:ext cx="182" cy="182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2</a:t>
              </a:r>
            </a:p>
          </p:txBody>
        </p:sp>
        <p:sp>
          <p:nvSpPr>
            <p:cNvPr id="30746" name="Oval 34">
              <a:extLst>
                <a:ext uri="{FF2B5EF4-FFF2-40B4-BE49-F238E27FC236}">
                  <a16:creationId xmlns:a16="http://schemas.microsoft.com/office/drawing/2014/main" id="{F9A93006-5246-4A93-8EF3-1002FAEE9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527"/>
              <a:ext cx="182" cy="182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</a:t>
              </a:r>
            </a:p>
          </p:txBody>
        </p:sp>
        <p:grpSp>
          <p:nvGrpSpPr>
            <p:cNvPr id="30747" name="Group 35">
              <a:extLst>
                <a:ext uri="{FF2B5EF4-FFF2-40B4-BE49-F238E27FC236}">
                  <a16:creationId xmlns:a16="http://schemas.microsoft.com/office/drawing/2014/main" id="{2A84DE8D-5BB8-4857-8210-E101E88CF6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1026"/>
              <a:ext cx="363" cy="363"/>
              <a:chOff x="4785" y="709"/>
              <a:chExt cx="363" cy="363"/>
            </a:xfrm>
          </p:grpSpPr>
          <p:sp>
            <p:nvSpPr>
              <p:cNvPr id="30752" name="Oval 36">
                <a:extLst>
                  <a:ext uri="{FF2B5EF4-FFF2-40B4-BE49-F238E27FC236}">
                    <a16:creationId xmlns:a16="http://schemas.microsoft.com/office/drawing/2014/main" id="{9DEE0234-35BD-4646-9A80-D473AAEFC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zh-CN" altLang="en-US" sz="2400">
                  <a:solidFill>
                    <a:srgbClr val="FFFF00"/>
                  </a:solidFill>
                  <a:ea typeface="仿宋_GB2312" panose="02010609030101010101" pitchFamily="49" charset="-122"/>
                </a:endParaRPr>
              </a:p>
            </p:txBody>
          </p:sp>
          <p:sp>
            <p:nvSpPr>
              <p:cNvPr id="30753" name="Line 37">
                <a:extLst>
                  <a:ext uri="{FF2B5EF4-FFF2-40B4-BE49-F238E27FC236}">
                    <a16:creationId xmlns:a16="http://schemas.microsoft.com/office/drawing/2014/main" id="{721B0931-F7F2-4C5B-B19A-4B868D33B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48" name="Rectangle 38">
              <a:extLst>
                <a:ext uri="{FF2B5EF4-FFF2-40B4-BE49-F238E27FC236}">
                  <a16:creationId xmlns:a16="http://schemas.microsoft.com/office/drawing/2014/main" id="{93FCEE38-0241-482F-A084-DC7493005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107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0749" name="Rectangle 39">
              <a:extLst>
                <a:ext uri="{FF2B5EF4-FFF2-40B4-BE49-F238E27FC236}">
                  <a16:creationId xmlns:a16="http://schemas.microsoft.com/office/drawing/2014/main" id="{7F56879A-2A9B-4580-B9D2-0EBA3FDB0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07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0750" name="Rectangle 40">
              <a:extLst>
                <a:ext uri="{FF2B5EF4-FFF2-40B4-BE49-F238E27FC236}">
                  <a16:creationId xmlns:a16="http://schemas.microsoft.com/office/drawing/2014/main" id="{B808FCE7-8106-4777-A958-515D0E9B3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70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0751" name="AutoShape 41">
              <a:extLst>
                <a:ext uri="{FF2B5EF4-FFF2-40B4-BE49-F238E27FC236}">
                  <a16:creationId xmlns:a16="http://schemas.microsoft.com/office/drawing/2014/main" id="{6CCBC5A6-A283-4454-845E-1B3D3C81F4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854" y="549"/>
              <a:ext cx="361" cy="409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30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30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/>
      <p:bldP spid="104452" grpId="0" autoUpdateAnimBg="0"/>
      <p:bldP spid="1044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035">
            <a:extLst>
              <a:ext uri="{FF2B5EF4-FFF2-40B4-BE49-F238E27FC236}">
                <a16:creationId xmlns:a16="http://schemas.microsoft.com/office/drawing/2014/main" id="{95F194EF-5335-40CD-90EE-CD263EB8F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28600"/>
          <a:ext cx="3883025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Image" r:id="rId3" imgW="14549947" imgH="11767031" progId="Photoshop.Image.5">
                  <p:embed/>
                </p:oleObj>
              </mc:Choice>
              <mc:Fallback>
                <p:oleObj name="Image" r:id="rId3" imgW="14549947" imgH="11767031" progId="Photoshop.Image.5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"/>
                        <a:ext cx="3883025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036">
            <a:extLst>
              <a:ext uri="{FF2B5EF4-FFF2-40B4-BE49-F238E27FC236}">
                <a16:creationId xmlns:a16="http://schemas.microsoft.com/office/drawing/2014/main" id="{A596B0D2-FCC8-4719-B277-07460D954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846138"/>
          <a:ext cx="7207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Image" r:id="rId5" imgW="374762" imgH="365761" progId="Photoshop.Image.5">
                  <p:embed/>
                </p:oleObj>
              </mc:Choice>
              <mc:Fallback>
                <p:oleObj name="Image" r:id="rId5" imgW="374762" imgH="365761" progId="Photoshop.Image.5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846138"/>
                        <a:ext cx="720725" cy="70167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037">
            <a:extLst>
              <a:ext uri="{FF2B5EF4-FFF2-40B4-BE49-F238E27FC236}">
                <a16:creationId xmlns:a16="http://schemas.microsoft.com/office/drawing/2014/main" id="{595B7EC8-43F7-400A-8050-FB99EDAC7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7650" y="846138"/>
          <a:ext cx="7254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Image" r:id="rId7" imgW="384114" imgH="373318" progId="Photoshop.Image.5">
                  <p:embed/>
                </p:oleObj>
              </mc:Choice>
              <mc:Fallback>
                <p:oleObj name="Image" r:id="rId7" imgW="384114" imgH="373318" progId="Photoshop.Image.5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846138"/>
                        <a:ext cx="72548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038">
            <a:extLst>
              <a:ext uri="{FF2B5EF4-FFF2-40B4-BE49-F238E27FC236}">
                <a16:creationId xmlns:a16="http://schemas.microsoft.com/office/drawing/2014/main" id="{225E0691-A641-4D19-BCF5-F2564D964A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1850" y="2065338"/>
          <a:ext cx="639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Image" r:id="rId9" imgW="365761" imgH="347399" progId="Photoshop.Image.5">
                  <p:embed/>
                </p:oleObj>
              </mc:Choice>
              <mc:Fallback>
                <p:oleObj name="Image" r:id="rId9" imgW="365761" imgH="347399" progId="Photoshop.Image.5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2065338"/>
                        <a:ext cx="6397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Text Box 1048">
            <a:extLst>
              <a:ext uri="{FF2B5EF4-FFF2-40B4-BE49-F238E27FC236}">
                <a16:creationId xmlns:a16="http://schemas.microsoft.com/office/drawing/2014/main" id="{85B1DA64-ED02-4612-A3F3-5BBF4FAEA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57200"/>
            <a:ext cx="4419600" cy="634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FFFF00"/>
                </a:solidFill>
                <a:ea typeface="楷体_GB2312" panose="02010609030101010101" pitchFamily="49" charset="-122"/>
              </a:rPr>
              <a:t>1</a:t>
            </a:r>
            <a:r>
              <a:rPr kumimoji="1"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、网孔电流的概念：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　　</a:t>
            </a:r>
            <a:r>
              <a:rPr kumimoji="1" lang="zh-CN" altLang="en-US" sz="2800" b="1" u="sng">
                <a:solidFill>
                  <a:srgbClr val="FFFF00"/>
                </a:solidFill>
                <a:ea typeface="楷体_GB2312" panose="02010609030101010101" pitchFamily="49" charset="-122"/>
              </a:rPr>
              <a:t>沿着网孔边界流动的假想电流，其方向可以任意假定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 b="1">
              <a:solidFill>
                <a:schemeClr val="bg1"/>
              </a:solidFill>
              <a:ea typeface="楷体_GB2312" panose="0201060903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chemeClr val="bg1"/>
                </a:solidFill>
                <a:ea typeface="楷体_GB2312" panose="02010609030101010101" pitchFamily="49" charset="-122"/>
              </a:rPr>
              <a:t>2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、网孔电流是完备的：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　　各支路电流均可用网孔电流求出；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 b="1">
              <a:solidFill>
                <a:schemeClr val="bg1"/>
              </a:solidFill>
              <a:ea typeface="楷体_GB2312" panose="0201060903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３、网孔电流是独立的：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        不能用</a:t>
            </a:r>
            <a:r>
              <a:rPr kumimoji="1" lang="en-US" altLang="zh-CN" sz="2800" b="1">
                <a:solidFill>
                  <a:srgbClr val="FFFF00"/>
                </a:solidFill>
                <a:ea typeface="楷体_GB2312" panose="02010609030101010101" pitchFamily="49" charset="-122"/>
              </a:rPr>
              <a:t>KCL</a:t>
            </a:r>
            <a:r>
              <a:rPr kumimoji="1"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来约束网孔电流。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 b="1">
              <a:solidFill>
                <a:schemeClr val="bg1"/>
              </a:solidFill>
              <a:ea typeface="楷体_GB2312" panose="0201060903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chemeClr val="bg1"/>
                </a:solidFill>
                <a:ea typeface="楷体_GB2312" panose="02010609030101010101" pitchFamily="49" charset="-122"/>
              </a:rPr>
              <a:t>4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、网孔电流有</a:t>
            </a:r>
            <a:r>
              <a:rPr kumimoji="1" lang="en-US" altLang="zh-CN" sz="2800" b="1" i="1">
                <a:solidFill>
                  <a:srgbClr val="FFFF00"/>
                </a:solidFill>
                <a:ea typeface="楷体_GB2312" panose="02010609030101010101" pitchFamily="49" charset="-122"/>
              </a:rPr>
              <a:t>b-</a:t>
            </a:r>
            <a:r>
              <a:rPr kumimoji="1"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（</a:t>
            </a:r>
            <a:r>
              <a:rPr kumimoji="1" lang="en-US" altLang="zh-CN" sz="2800" b="1" i="1">
                <a:solidFill>
                  <a:srgbClr val="FFFF00"/>
                </a:solidFill>
                <a:ea typeface="楷体_GB2312" panose="02010609030101010101" pitchFamily="49" charset="-122"/>
              </a:rPr>
              <a:t>n</a:t>
            </a:r>
            <a:r>
              <a:rPr kumimoji="1" lang="en-US" altLang="zh-CN" sz="2800" b="1">
                <a:solidFill>
                  <a:srgbClr val="FFFF00"/>
                </a:solidFill>
                <a:ea typeface="楷体_GB2312" panose="02010609030101010101" pitchFamily="49" charset="-122"/>
              </a:rPr>
              <a:t>-1</a:t>
            </a:r>
            <a:r>
              <a:rPr kumimoji="1"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）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个。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03" name="Object 1049">
            <a:extLst>
              <a:ext uri="{FF2B5EF4-FFF2-40B4-BE49-F238E27FC236}">
                <a16:creationId xmlns:a16="http://schemas.microsoft.com/office/drawing/2014/main" id="{BADAEAE9-A40F-499F-B9D0-CF3790F16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697288"/>
          <a:ext cx="3962400" cy="293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11" imgW="1818167" imgH="1316311" progId="Visio.Drawing.11">
                  <p:embed/>
                </p:oleObj>
              </mc:Choice>
              <mc:Fallback>
                <p:oleObj name="Visio" r:id="rId11" imgW="1818167" imgH="1316311" progId="Visio.Drawing.11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97288"/>
                        <a:ext cx="3962400" cy="29321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2">
            <a:extLst>
              <a:ext uri="{FF2B5EF4-FFF2-40B4-BE49-F238E27FC236}">
                <a16:creationId xmlns:a16="http://schemas.microsoft.com/office/drawing/2014/main" id="{82868FF9-D52F-4D30-8E5B-B108AF16DA4C}"/>
              </a:ext>
            </a:extLst>
          </p:cNvPr>
          <p:cNvGrpSpPr>
            <a:grpSpLocks/>
          </p:cNvGrpSpPr>
          <p:nvPr/>
        </p:nvGrpSpPr>
        <p:grpSpPr bwMode="auto">
          <a:xfrm>
            <a:off x="4729163" y="1628775"/>
            <a:ext cx="3313112" cy="2016125"/>
            <a:chOff x="3016" y="527"/>
            <a:chExt cx="2087" cy="1270"/>
          </a:xfrm>
        </p:grpSpPr>
        <p:sp>
          <p:nvSpPr>
            <p:cNvPr id="31802" name="Oval 3">
              <a:extLst>
                <a:ext uri="{FF2B5EF4-FFF2-40B4-BE49-F238E27FC236}">
                  <a16:creationId xmlns:a16="http://schemas.microsoft.com/office/drawing/2014/main" id="{0FC4E51B-08A6-48DB-83AB-7AF8EEA62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615"/>
              <a:ext cx="182" cy="182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2</a:t>
              </a:r>
            </a:p>
          </p:txBody>
        </p:sp>
        <p:sp>
          <p:nvSpPr>
            <p:cNvPr id="31803" name="Oval 4">
              <a:extLst>
                <a:ext uri="{FF2B5EF4-FFF2-40B4-BE49-F238E27FC236}">
                  <a16:creationId xmlns:a16="http://schemas.microsoft.com/office/drawing/2014/main" id="{57B7BA43-DE6F-4A90-8EFA-F2328D95C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527"/>
              <a:ext cx="182" cy="182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</a:t>
              </a:r>
            </a:p>
          </p:txBody>
        </p:sp>
        <p:sp>
          <p:nvSpPr>
            <p:cNvPr id="31804" name="Oval 5">
              <a:extLst>
                <a:ext uri="{FF2B5EF4-FFF2-40B4-BE49-F238E27FC236}">
                  <a16:creationId xmlns:a16="http://schemas.microsoft.com/office/drawing/2014/main" id="{34C45D44-E695-4C4A-B4F7-8546EC0FA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527"/>
              <a:ext cx="182" cy="182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3</a:t>
              </a:r>
            </a:p>
          </p:txBody>
        </p:sp>
        <p:sp>
          <p:nvSpPr>
            <p:cNvPr id="31805" name="Line 6">
              <a:extLst>
                <a:ext uri="{FF2B5EF4-FFF2-40B4-BE49-F238E27FC236}">
                  <a16:creationId xmlns:a16="http://schemas.microsoft.com/office/drawing/2014/main" id="{6AAF6186-EE3E-4B58-A8F2-BE3EEA97F1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832" y="556"/>
              <a:ext cx="242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06" name="Line 7">
              <a:extLst>
                <a:ext uri="{FF2B5EF4-FFF2-40B4-BE49-F238E27FC236}">
                  <a16:creationId xmlns:a16="http://schemas.microsoft.com/office/drawing/2014/main" id="{C49A29F4-7308-4DB0-B5F8-6977C76D2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572"/>
              <a:ext cx="0" cy="18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480" name="Text Box 8">
            <a:extLst>
              <a:ext uri="{FF2B5EF4-FFF2-40B4-BE49-F238E27FC236}">
                <a16:creationId xmlns:a16="http://schemas.microsoft.com/office/drawing/2014/main" id="{77A82F99-AA86-4320-9FED-3519669FD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25538"/>
            <a:ext cx="36004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 2" panose="05020102010507070707" pitchFamily="18" charset="2"/>
              </a:rPr>
              <a:t>设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 2" panose="05020102010507070707" pitchFamily="18" charset="2"/>
              </a:rPr>
              <a:t>参考点</a:t>
            </a:r>
          </a:p>
        </p:txBody>
      </p:sp>
      <p:sp>
        <p:nvSpPr>
          <p:cNvPr id="105481" name="Text Box 9">
            <a:extLst>
              <a:ext uri="{FF2B5EF4-FFF2-40B4-BE49-F238E27FC236}">
                <a16:creationId xmlns:a16="http://schemas.microsoft.com/office/drawing/2014/main" id="{7BFC5F2C-3F35-40C3-8744-8CFACBF16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662613"/>
            <a:ext cx="447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circleNumDbPlain" startAt="3"/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用结点电压表示控制量。</a:t>
            </a:r>
          </a:p>
        </p:txBody>
      </p:sp>
      <p:sp>
        <p:nvSpPr>
          <p:cNvPr id="105482" name="Text Box 10">
            <a:extLst>
              <a:ext uri="{FF2B5EF4-FFF2-40B4-BE49-F238E27FC236}">
                <a16:creationId xmlns:a16="http://schemas.microsoft.com/office/drawing/2014/main" id="{588B4F39-9361-4E58-9609-62CE680C0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20713"/>
            <a:ext cx="429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列写电路的结点电压方程 </a:t>
            </a:r>
          </a:p>
        </p:txBody>
      </p:sp>
      <p:sp>
        <p:nvSpPr>
          <p:cNvPr id="105483" name="AutoShape 11">
            <a:extLst>
              <a:ext uri="{FF2B5EF4-FFF2-40B4-BE49-F238E27FC236}">
                <a16:creationId xmlns:a16="http://schemas.microsoft.com/office/drawing/2014/main" id="{96FDE4B9-9692-491D-B891-79EE16F47650}"/>
              </a:ext>
            </a:extLst>
          </p:cNvPr>
          <p:cNvSpPr>
            <a:spLocks/>
          </p:cNvSpPr>
          <p:nvPr/>
        </p:nvSpPr>
        <p:spPr bwMode="auto">
          <a:xfrm>
            <a:off x="468313" y="3070225"/>
            <a:ext cx="431800" cy="2449513"/>
          </a:xfrm>
          <a:prstGeom prst="leftBrace">
            <a:avLst>
              <a:gd name="adj1" fmla="val 47273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05484" name="Object 12">
            <a:extLst>
              <a:ext uri="{FF2B5EF4-FFF2-40B4-BE49-F238E27FC236}">
                <a16:creationId xmlns:a16="http://schemas.microsoft.com/office/drawing/2014/main" id="{09CD73EA-1C38-4348-8981-3371FE1617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646488"/>
          <a:ext cx="64801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7" name="公式" r:id="rId3" imgW="3232261" imgH="489125" progId="Equation.3">
                  <p:embed/>
                </p:oleObj>
              </mc:Choice>
              <mc:Fallback>
                <p:oleObj name="公式" r:id="rId3" imgW="3232261" imgH="4891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46488"/>
                        <a:ext cx="648017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5" name="Object 13">
            <a:extLst>
              <a:ext uri="{FF2B5EF4-FFF2-40B4-BE49-F238E27FC236}">
                <a16:creationId xmlns:a16="http://schemas.microsoft.com/office/drawing/2014/main" id="{10F32AAE-6B2B-40B0-B821-4A48F5EFBC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654550"/>
          <a:ext cx="67691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公式" r:id="rId5" imgW="3448087" imgH="489125" progId="Equation.3">
                  <p:embed/>
                </p:oleObj>
              </mc:Choice>
              <mc:Fallback>
                <p:oleObj name="公式" r:id="rId5" imgW="3448087" imgH="4891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654550"/>
                        <a:ext cx="67691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6" name="Text Box 14">
            <a:extLst>
              <a:ext uri="{FF2B5EF4-FFF2-40B4-BE49-F238E27FC236}">
                <a16:creationId xmlns:a16="http://schemas.microsoft.com/office/drawing/2014/main" id="{6B8ED60A-F1BB-40C6-A821-2F98317AA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935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105487" name="Object 15">
            <a:extLst>
              <a:ext uri="{FF2B5EF4-FFF2-40B4-BE49-F238E27FC236}">
                <a16:creationId xmlns:a16="http://schemas.microsoft.com/office/drawing/2014/main" id="{2CFBF842-9183-4955-90AA-86802E4AA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5486400"/>
          <a:ext cx="19446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公式" r:id="rId7" imgW="831739" imgH="463506" progId="Equation.3">
                  <p:embed/>
                </p:oleObj>
              </mc:Choice>
              <mc:Fallback>
                <p:oleObj name="公式" r:id="rId7" imgW="831739" imgH="4635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486400"/>
                        <a:ext cx="1944688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8" name="Text Box 16">
            <a:extLst>
              <a:ext uri="{FF2B5EF4-FFF2-40B4-BE49-F238E27FC236}">
                <a16:creationId xmlns:a16="http://schemas.microsoft.com/office/drawing/2014/main" id="{12125901-AD27-447E-9374-5F1D387F9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539750" cy="519113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05489" name="Object 17">
            <a:extLst>
              <a:ext uri="{FF2B5EF4-FFF2-40B4-BE49-F238E27FC236}">
                <a16:creationId xmlns:a16="http://schemas.microsoft.com/office/drawing/2014/main" id="{3712303B-CF31-4CBA-941D-2B8723EE8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925763"/>
          <a:ext cx="12604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公式" r:id="rId9" imgW="527136" imgH="234906" progId="Equation.3">
                  <p:embed/>
                </p:oleObj>
              </mc:Choice>
              <mc:Fallback>
                <p:oleObj name="公式" r:id="rId9" imgW="527136" imgH="2349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5763"/>
                        <a:ext cx="12604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96" name="Group 24">
            <a:extLst>
              <a:ext uri="{FF2B5EF4-FFF2-40B4-BE49-F238E27FC236}">
                <a16:creationId xmlns:a16="http://schemas.microsoft.com/office/drawing/2014/main" id="{5E090885-E090-483D-BE34-7CE261727DF9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620713"/>
            <a:ext cx="4895850" cy="2665412"/>
            <a:chOff x="2517" y="210"/>
            <a:chExt cx="3084" cy="1679"/>
          </a:xfrm>
        </p:grpSpPr>
        <p:sp>
          <p:nvSpPr>
            <p:cNvPr id="31759" name="Line 25">
              <a:extLst>
                <a:ext uri="{FF2B5EF4-FFF2-40B4-BE49-F238E27FC236}">
                  <a16:creationId xmlns:a16="http://schemas.microsoft.com/office/drawing/2014/main" id="{E8E1513A-166F-485A-9E22-117AD5CF8A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6" y="1069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Line 26">
              <a:extLst>
                <a:ext uri="{FF2B5EF4-FFF2-40B4-BE49-F238E27FC236}">
                  <a16:creationId xmlns:a16="http://schemas.microsoft.com/office/drawing/2014/main" id="{7E205F75-A4DC-433D-9C47-29C482C54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7" y="1070"/>
              <a:ext cx="2" cy="81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Line 27">
              <a:extLst>
                <a:ext uri="{FF2B5EF4-FFF2-40B4-BE49-F238E27FC236}">
                  <a16:creationId xmlns:a16="http://schemas.microsoft.com/office/drawing/2014/main" id="{256BCF8C-7798-4C3C-8110-06CC46CAD8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885"/>
              <a:ext cx="2724" cy="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Line 28">
              <a:extLst>
                <a:ext uri="{FF2B5EF4-FFF2-40B4-BE49-F238E27FC236}">
                  <a16:creationId xmlns:a16="http://schemas.microsoft.com/office/drawing/2014/main" id="{E4068B65-995A-4AEE-9F27-23243AEDA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1" y="1069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Line 29">
              <a:extLst>
                <a:ext uri="{FF2B5EF4-FFF2-40B4-BE49-F238E27FC236}">
                  <a16:creationId xmlns:a16="http://schemas.microsoft.com/office/drawing/2014/main" id="{C08C6729-1D19-403C-931F-7387C1B26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072"/>
              <a:ext cx="272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Line 30">
              <a:extLst>
                <a:ext uri="{FF2B5EF4-FFF2-40B4-BE49-F238E27FC236}">
                  <a16:creationId xmlns:a16="http://schemas.microsoft.com/office/drawing/2014/main" id="{DE374CE2-4B3B-4C5C-B049-F5782CBE3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1069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Line 31">
              <a:extLst>
                <a:ext uri="{FF2B5EF4-FFF2-40B4-BE49-F238E27FC236}">
                  <a16:creationId xmlns:a16="http://schemas.microsoft.com/office/drawing/2014/main" id="{9AFFE073-0D92-467F-9F31-EBE0BEE31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093"/>
              <a:ext cx="0" cy="19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Text Box 32">
              <a:extLst>
                <a:ext uri="{FF2B5EF4-FFF2-40B4-BE49-F238E27FC236}">
                  <a16:creationId xmlns:a16="http://schemas.microsoft.com/office/drawing/2014/main" id="{DF4E8F2C-6281-4320-9DB9-F8F2CE81D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027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7" name="Text Box 33">
              <a:extLst>
                <a:ext uri="{FF2B5EF4-FFF2-40B4-BE49-F238E27FC236}">
                  <a16:creationId xmlns:a16="http://schemas.microsoft.com/office/drawing/2014/main" id="{62839E85-B938-4E31-B4D4-D246D6EBC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" y="1341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8" name="Text Box 34">
              <a:extLst>
                <a:ext uri="{FF2B5EF4-FFF2-40B4-BE49-F238E27FC236}">
                  <a16:creationId xmlns:a16="http://schemas.microsoft.com/office/drawing/2014/main" id="{ED3F7FA4-EB16-4696-B085-79BDBAEA7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1344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9" name="Text Box 35">
              <a:extLst>
                <a:ext uri="{FF2B5EF4-FFF2-40B4-BE49-F238E27FC236}">
                  <a16:creationId xmlns:a16="http://schemas.microsoft.com/office/drawing/2014/main" id="{7151F443-B02B-4C42-A64D-8044CA304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754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0" name="Line 36">
              <a:extLst>
                <a:ext uri="{FF2B5EF4-FFF2-40B4-BE49-F238E27FC236}">
                  <a16:creationId xmlns:a16="http://schemas.microsoft.com/office/drawing/2014/main" id="{0DF9EEA3-B9B8-4CAD-909F-15164D36D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7" y="1661"/>
              <a:ext cx="3" cy="18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Text Box 37">
              <a:extLst>
                <a:ext uri="{FF2B5EF4-FFF2-40B4-BE49-F238E27FC236}">
                  <a16:creationId xmlns:a16="http://schemas.microsoft.com/office/drawing/2014/main" id="{838FC56E-96FB-482E-B4E3-5F4BFE1B2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435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gu</a:t>
              </a:r>
              <a:r>
                <a:rPr kumimoji="1" lang="en-US" altLang="zh-CN" sz="24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2" name="Text Box 38">
              <a:extLst>
                <a:ext uri="{FF2B5EF4-FFF2-40B4-BE49-F238E27FC236}">
                  <a16:creationId xmlns:a16="http://schemas.microsoft.com/office/drawing/2014/main" id="{17184BB9-8AE8-4E88-889B-4014AA225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107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1773" name="Text Box 39">
              <a:extLst>
                <a:ext uri="{FF2B5EF4-FFF2-40B4-BE49-F238E27FC236}">
                  <a16:creationId xmlns:a16="http://schemas.microsoft.com/office/drawing/2014/main" id="{87FAFBC3-AA7D-44C8-A6BF-E9C25EDA5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07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4" name="Text Box 40">
              <a:extLst>
                <a:ext uri="{FF2B5EF4-FFF2-40B4-BE49-F238E27FC236}">
                  <a16:creationId xmlns:a16="http://schemas.microsoft.com/office/drawing/2014/main" id="{F02F2CF8-6AFA-4688-B9F0-6F5B3FEFB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9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31775" name="Line 41">
              <a:extLst>
                <a:ext uri="{FF2B5EF4-FFF2-40B4-BE49-F238E27FC236}">
                  <a16:creationId xmlns:a16="http://schemas.microsoft.com/office/drawing/2014/main" id="{102155FE-EB16-4BE5-B284-8BDA159D2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6" y="664"/>
              <a:ext cx="16" cy="3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Line 42">
              <a:extLst>
                <a:ext uri="{FF2B5EF4-FFF2-40B4-BE49-F238E27FC236}">
                  <a16:creationId xmlns:a16="http://schemas.microsoft.com/office/drawing/2014/main" id="{C5B080A3-D287-4E7F-BA55-2ED6BDD9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9" y="1072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7" name="Text Box 43">
              <a:extLst>
                <a:ext uri="{FF2B5EF4-FFF2-40B4-BE49-F238E27FC236}">
                  <a16:creationId xmlns:a16="http://schemas.microsoft.com/office/drawing/2014/main" id="{54068341-508A-42C7-8B6A-426F866D4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299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8" name="Text Box 44">
              <a:extLst>
                <a:ext uri="{FF2B5EF4-FFF2-40B4-BE49-F238E27FC236}">
                  <a16:creationId xmlns:a16="http://schemas.microsoft.com/office/drawing/2014/main" id="{BDEB4C5D-5626-480E-9B7B-19B63B60A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027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1779" name="Text Box 45">
              <a:extLst>
                <a:ext uri="{FF2B5EF4-FFF2-40B4-BE49-F238E27FC236}">
                  <a16:creationId xmlns:a16="http://schemas.microsoft.com/office/drawing/2014/main" id="{4EB43C41-6F92-4ED3-A1ED-F0F34C959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10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</a:p>
          </p:txBody>
        </p:sp>
        <p:sp>
          <p:nvSpPr>
            <p:cNvPr id="31780" name="Text Box 46">
              <a:extLst>
                <a:ext uri="{FF2B5EF4-FFF2-40B4-BE49-F238E27FC236}">
                  <a16:creationId xmlns:a16="http://schemas.microsoft.com/office/drawing/2014/main" id="{FAD8687B-5A6B-44FF-88E6-6A95D158E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162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 i</a:t>
              </a:r>
              <a:endParaRPr lang="en-US" altLang="zh-CN" sz="24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1781" name="Line 47">
              <a:extLst>
                <a:ext uri="{FF2B5EF4-FFF2-40B4-BE49-F238E27FC236}">
                  <a16:creationId xmlns:a16="http://schemas.microsoft.com/office/drawing/2014/main" id="{09E4E3EB-E02F-44DA-A8A4-5C784F830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662"/>
              <a:ext cx="3" cy="18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2" name="Text Box 48">
              <a:extLst>
                <a:ext uri="{FF2B5EF4-FFF2-40B4-BE49-F238E27FC236}">
                  <a16:creationId xmlns:a16="http://schemas.microsoft.com/office/drawing/2014/main" id="{F76AD135-91FF-4185-9A79-F7BEE670F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571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1783" name="Line 49">
              <a:extLst>
                <a:ext uri="{FF2B5EF4-FFF2-40B4-BE49-F238E27FC236}">
                  <a16:creationId xmlns:a16="http://schemas.microsoft.com/office/drawing/2014/main" id="{0D215F0B-D8B3-43A3-B773-6B458317A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664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50">
              <a:extLst>
                <a:ext uri="{FF2B5EF4-FFF2-40B4-BE49-F238E27FC236}">
                  <a16:creationId xmlns:a16="http://schemas.microsoft.com/office/drawing/2014/main" id="{19CFF185-FDAB-4C1A-8959-CA6DC1E26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664"/>
              <a:ext cx="163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Text Box 51">
              <a:extLst>
                <a:ext uri="{FF2B5EF4-FFF2-40B4-BE49-F238E27FC236}">
                  <a16:creationId xmlns:a16="http://schemas.microsoft.com/office/drawing/2014/main" id="{3FA6277E-754E-467B-B3B8-7FC9B677B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301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4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1786" name="Text Box 52">
              <a:extLst>
                <a:ext uri="{FF2B5EF4-FFF2-40B4-BE49-F238E27FC236}">
                  <a16:creationId xmlns:a16="http://schemas.microsoft.com/office/drawing/2014/main" id="{2AE2AF27-E4F1-4B81-9649-F89AE5E1A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" y="437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1787" name="Text Box 53">
              <a:extLst>
                <a:ext uri="{FF2B5EF4-FFF2-40B4-BE49-F238E27FC236}">
                  <a16:creationId xmlns:a16="http://schemas.microsoft.com/office/drawing/2014/main" id="{4FC30368-03D7-42FA-9443-3FA6E7201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210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8" name="Text Box 54">
              <a:extLst>
                <a:ext uri="{FF2B5EF4-FFF2-40B4-BE49-F238E27FC236}">
                  <a16:creationId xmlns:a16="http://schemas.microsoft.com/office/drawing/2014/main" id="{2A4329FE-9DF1-4FB3-92D6-8D80B95DB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3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grpSp>
          <p:nvGrpSpPr>
            <p:cNvPr id="31789" name="Group 55">
              <a:extLst>
                <a:ext uri="{FF2B5EF4-FFF2-40B4-BE49-F238E27FC236}">
                  <a16:creationId xmlns:a16="http://schemas.microsoft.com/office/drawing/2014/main" id="{D68D95E5-99BA-4ADC-9D25-DCBFC4CA9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1299"/>
              <a:ext cx="363" cy="363"/>
              <a:chOff x="4785" y="709"/>
              <a:chExt cx="363" cy="363"/>
            </a:xfrm>
          </p:grpSpPr>
          <p:sp>
            <p:nvSpPr>
              <p:cNvPr id="31800" name="Oval 56">
                <a:extLst>
                  <a:ext uri="{FF2B5EF4-FFF2-40B4-BE49-F238E27FC236}">
                    <a16:creationId xmlns:a16="http://schemas.microsoft.com/office/drawing/2014/main" id="{913F117C-1D54-4460-9248-FA51D5AB8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zh-CN" altLang="en-US" sz="2400">
                  <a:solidFill>
                    <a:srgbClr val="FFFF00"/>
                  </a:solidFill>
                  <a:ea typeface="仿宋_GB2312" panose="02010609030101010101" pitchFamily="49" charset="-122"/>
                </a:endParaRPr>
              </a:p>
            </p:txBody>
          </p:sp>
          <p:sp>
            <p:nvSpPr>
              <p:cNvPr id="31801" name="Line 57">
                <a:extLst>
                  <a:ext uri="{FF2B5EF4-FFF2-40B4-BE49-F238E27FC236}">
                    <a16:creationId xmlns:a16="http://schemas.microsoft.com/office/drawing/2014/main" id="{02D46FAD-B9F2-4679-8002-513F93A8A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90" name="Rectangle 58">
              <a:extLst>
                <a:ext uri="{FF2B5EF4-FFF2-40B4-BE49-F238E27FC236}">
                  <a16:creationId xmlns:a16="http://schemas.microsoft.com/office/drawing/2014/main" id="{8D3D26C4-8319-4E57-A5EE-A95D930F7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134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791" name="Rectangle 59">
              <a:extLst>
                <a:ext uri="{FF2B5EF4-FFF2-40B4-BE49-F238E27FC236}">
                  <a16:creationId xmlns:a16="http://schemas.microsoft.com/office/drawing/2014/main" id="{B0757C7F-32E6-44B4-952C-4243E5B7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29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792" name="Rectangle 60">
              <a:extLst>
                <a:ext uri="{FF2B5EF4-FFF2-40B4-BE49-F238E27FC236}">
                  <a16:creationId xmlns:a16="http://schemas.microsoft.com/office/drawing/2014/main" id="{E757D087-62BF-454D-AE77-AE831F0FF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34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793" name="AutoShape 61">
              <a:extLst>
                <a:ext uri="{FF2B5EF4-FFF2-40B4-BE49-F238E27FC236}">
                  <a16:creationId xmlns:a16="http://schemas.microsoft.com/office/drawing/2014/main" id="{A9FA2A6B-0C73-4FD5-98B3-1D49313313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39" y="1254"/>
              <a:ext cx="362" cy="409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794" name="Rectangle 62">
              <a:extLst>
                <a:ext uri="{FF2B5EF4-FFF2-40B4-BE49-F238E27FC236}">
                  <a16:creationId xmlns:a16="http://schemas.microsoft.com/office/drawing/2014/main" id="{56747463-E7EB-4835-B0D4-59EDBA9EE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02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795" name="AutoShape 63">
              <a:extLst>
                <a:ext uri="{FF2B5EF4-FFF2-40B4-BE49-F238E27FC236}">
                  <a16:creationId xmlns:a16="http://schemas.microsoft.com/office/drawing/2014/main" id="{3E632F32-9E99-41A2-A1A3-15792697CB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379" y="891"/>
              <a:ext cx="407" cy="363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796" name="Rectangle 64">
              <a:extLst>
                <a:ext uri="{FF2B5EF4-FFF2-40B4-BE49-F238E27FC236}">
                  <a16:creationId xmlns:a16="http://schemas.microsoft.com/office/drawing/2014/main" id="{ED0CA7B9-E741-49F4-AFBC-191E33113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61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31797" name="Group 65">
              <a:extLst>
                <a:ext uri="{FF2B5EF4-FFF2-40B4-BE49-F238E27FC236}">
                  <a16:creationId xmlns:a16="http://schemas.microsoft.com/office/drawing/2014/main" id="{3FD1C6D5-8847-46CC-9EE7-BABF5607F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0" y="483"/>
              <a:ext cx="363" cy="363"/>
              <a:chOff x="4785" y="709"/>
              <a:chExt cx="363" cy="363"/>
            </a:xfrm>
          </p:grpSpPr>
          <p:sp>
            <p:nvSpPr>
              <p:cNvPr id="31798" name="Oval 66">
                <a:extLst>
                  <a:ext uri="{FF2B5EF4-FFF2-40B4-BE49-F238E27FC236}">
                    <a16:creationId xmlns:a16="http://schemas.microsoft.com/office/drawing/2014/main" id="{3DB0DD88-611C-4294-BB3F-91036566D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zh-CN" altLang="en-US" sz="2400">
                  <a:solidFill>
                    <a:srgbClr val="FFFF00"/>
                  </a:solidFill>
                  <a:ea typeface="仿宋_GB2312" panose="02010609030101010101" pitchFamily="49" charset="-122"/>
                </a:endParaRPr>
              </a:p>
            </p:txBody>
          </p:sp>
          <p:sp>
            <p:nvSpPr>
              <p:cNvPr id="31799" name="Line 67">
                <a:extLst>
                  <a:ext uri="{FF2B5EF4-FFF2-40B4-BE49-F238E27FC236}">
                    <a16:creationId xmlns:a16="http://schemas.microsoft.com/office/drawing/2014/main" id="{DE662BDA-EDB6-4099-854F-003E56ED8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5540" name="Text Box 68">
            <a:extLst>
              <a:ext uri="{FF2B5EF4-FFF2-40B4-BE49-F238E27FC236}">
                <a16:creationId xmlns:a16="http://schemas.microsoft.com/office/drawing/2014/main" id="{ECB85417-B115-43FE-8835-1A848389A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73238"/>
            <a:ext cx="36004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把受控源当作独立源列方程；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10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10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30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30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0" grpId="0"/>
      <p:bldP spid="105481" grpId="0"/>
      <p:bldP spid="105482" grpId="0" autoUpdateAnimBg="0"/>
      <p:bldP spid="105486" grpId="0"/>
      <p:bldP spid="105488" grpId="0" animBg="1"/>
      <p:bldP spid="1055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id="{34A0AA15-A019-4353-AAA5-EEEF52124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36613"/>
            <a:ext cx="863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8B96994D-8660-4B45-B712-0EF722D3B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765175"/>
            <a:ext cx="429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列写电路的结点电压方程 </a:t>
            </a:r>
          </a:p>
        </p:txBody>
      </p:sp>
      <p:grpSp>
        <p:nvGrpSpPr>
          <p:cNvPr id="106500" name="Group 4">
            <a:extLst>
              <a:ext uri="{FF2B5EF4-FFF2-40B4-BE49-F238E27FC236}">
                <a16:creationId xmlns:a16="http://schemas.microsoft.com/office/drawing/2014/main" id="{7D82D99A-68AC-4652-B2FF-D87948FE3F4C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746375"/>
            <a:ext cx="3960812" cy="2520950"/>
            <a:chOff x="2789" y="1752"/>
            <a:chExt cx="2495" cy="1588"/>
          </a:xfrm>
        </p:grpSpPr>
        <p:sp>
          <p:nvSpPr>
            <p:cNvPr id="32819" name="Line 5">
              <a:extLst>
                <a:ext uri="{FF2B5EF4-FFF2-40B4-BE49-F238E27FC236}">
                  <a16:creationId xmlns:a16="http://schemas.microsoft.com/office/drawing/2014/main" id="{DA4347C7-5899-499E-AC5B-2F785DA75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3067"/>
              <a:ext cx="1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Line 6">
              <a:extLst>
                <a:ext uri="{FF2B5EF4-FFF2-40B4-BE49-F238E27FC236}">
                  <a16:creationId xmlns:a16="http://schemas.microsoft.com/office/drawing/2014/main" id="{E1F68DDE-53B5-4030-AE16-D97ADF846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2931"/>
              <a:ext cx="0" cy="27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1" name="Oval 7">
              <a:extLst>
                <a:ext uri="{FF2B5EF4-FFF2-40B4-BE49-F238E27FC236}">
                  <a16:creationId xmlns:a16="http://schemas.microsoft.com/office/drawing/2014/main" id="{0A825840-3E41-4695-B054-E9F5F5EE0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752"/>
              <a:ext cx="226" cy="227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66FF33"/>
                  </a:solidFill>
                  <a:ea typeface="楷体_GB2312" panose="02010609030101010101" pitchFamily="49" charset="-122"/>
                </a:rPr>
                <a:t>3</a:t>
              </a:r>
            </a:p>
          </p:txBody>
        </p:sp>
        <p:sp>
          <p:nvSpPr>
            <p:cNvPr id="32822" name="Oval 8">
              <a:extLst>
                <a:ext uri="{FF2B5EF4-FFF2-40B4-BE49-F238E27FC236}">
                  <a16:creationId xmlns:a16="http://schemas.microsoft.com/office/drawing/2014/main" id="{0EA21C35-21F0-4ACD-8F2F-1173B510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976"/>
              <a:ext cx="226" cy="227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66FF33"/>
                  </a:solidFill>
                  <a:ea typeface="楷体_GB2312" panose="02010609030101010101" pitchFamily="49" charset="-122"/>
                </a:rPr>
                <a:t>1</a:t>
              </a:r>
            </a:p>
          </p:txBody>
        </p:sp>
        <p:sp>
          <p:nvSpPr>
            <p:cNvPr id="32823" name="Oval 9">
              <a:extLst>
                <a:ext uri="{FF2B5EF4-FFF2-40B4-BE49-F238E27FC236}">
                  <a16:creationId xmlns:a16="http://schemas.microsoft.com/office/drawing/2014/main" id="{A3BA4E10-2F18-4B68-A4C2-6C10373DD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3113"/>
              <a:ext cx="226" cy="227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66FF33"/>
                  </a:solidFill>
                  <a:ea typeface="楷体_GB2312" panose="02010609030101010101" pitchFamily="49" charset="-122"/>
                </a:rPr>
                <a:t>2</a:t>
              </a:r>
            </a:p>
          </p:txBody>
        </p:sp>
      </p:grpSp>
      <p:graphicFrame>
        <p:nvGraphicFramePr>
          <p:cNvPr id="106506" name="Object 10">
            <a:extLst>
              <a:ext uri="{FF2B5EF4-FFF2-40B4-BE49-F238E27FC236}">
                <a16:creationId xmlns:a16="http://schemas.microsoft.com/office/drawing/2014/main" id="{7F11BFED-395F-4127-B46B-9DB66E05A0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636838"/>
          <a:ext cx="13827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公式" r:id="rId3" imgW="628539" imgH="234906" progId="Equation.3">
                  <p:embed/>
                </p:oleObj>
              </mc:Choice>
              <mc:Fallback>
                <p:oleObj name="公式" r:id="rId3" imgW="628539" imgH="2349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838"/>
                        <a:ext cx="13827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7" name="Object 11">
            <a:extLst>
              <a:ext uri="{FF2B5EF4-FFF2-40B4-BE49-F238E27FC236}">
                <a16:creationId xmlns:a16="http://schemas.microsoft.com/office/drawing/2014/main" id="{E7BDE7E9-75FA-4B88-B590-0D7260D9B1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125538"/>
          <a:ext cx="619283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公式" r:id="rId5" imgW="3016435" imgH="450894" progId="Equation.3">
                  <p:embed/>
                </p:oleObj>
              </mc:Choice>
              <mc:Fallback>
                <p:oleObj name="公式" r:id="rId5" imgW="3016435" imgH="45089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125538"/>
                        <a:ext cx="6192837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12">
            <a:extLst>
              <a:ext uri="{FF2B5EF4-FFF2-40B4-BE49-F238E27FC236}">
                <a16:creationId xmlns:a16="http://schemas.microsoft.com/office/drawing/2014/main" id="{73C79CCA-2606-40F9-813A-C5E495AFB9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060575"/>
          <a:ext cx="43402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公式" r:id="rId7" imgW="2050939" imgH="234906" progId="Equation.3">
                  <p:embed/>
                </p:oleObj>
              </mc:Choice>
              <mc:Fallback>
                <p:oleObj name="公式" r:id="rId7" imgW="2050939" imgH="2349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60575"/>
                        <a:ext cx="43402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9" name="Text Box 13">
            <a:extLst>
              <a:ext uri="{FF2B5EF4-FFF2-40B4-BE49-F238E27FC236}">
                <a16:creationId xmlns:a16="http://schemas.microsoft.com/office/drawing/2014/main" id="{CE2303A8-9AF7-4AD7-9C5F-50F8FD5C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157788"/>
            <a:ext cx="367188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    与电流源串接的电阻不参与列方程。</a:t>
            </a:r>
          </a:p>
        </p:txBody>
      </p:sp>
      <p:sp>
        <p:nvSpPr>
          <p:cNvPr id="106510" name="Text Box 14">
            <a:extLst>
              <a:ext uri="{FF2B5EF4-FFF2-40B4-BE49-F238E27FC236}">
                <a16:creationId xmlns:a16="http://schemas.microsoft.com/office/drawing/2014/main" id="{82A1A567-F95E-47A0-B082-F7B2497A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213100"/>
            <a:ext cx="2087562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a typeface="楷体_GB2312" panose="02010609030101010101" pitchFamily="49" charset="-122"/>
              </a:rPr>
              <a:t>增补方程：</a:t>
            </a:r>
          </a:p>
        </p:txBody>
      </p:sp>
      <p:sp>
        <p:nvSpPr>
          <p:cNvPr id="106511" name="Text Box 15">
            <a:extLst>
              <a:ext uri="{FF2B5EF4-FFF2-40B4-BE49-F238E27FC236}">
                <a16:creationId xmlns:a16="http://schemas.microsoft.com/office/drawing/2014/main" id="{0418B3A8-4022-4230-9E23-9375B65F3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789363"/>
            <a:ext cx="1435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n2</a:t>
            </a:r>
            <a:endParaRPr kumimoji="1"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6518" name="Group 22">
            <a:extLst>
              <a:ext uri="{FF2B5EF4-FFF2-40B4-BE49-F238E27FC236}">
                <a16:creationId xmlns:a16="http://schemas.microsoft.com/office/drawing/2014/main" id="{789E57B0-C7F8-457A-8A64-17EFCFFAD57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221163"/>
            <a:ext cx="1644650" cy="850900"/>
            <a:chOff x="385" y="3022"/>
            <a:chExt cx="1036" cy="536"/>
          </a:xfrm>
        </p:grpSpPr>
        <p:pic>
          <p:nvPicPr>
            <p:cNvPr id="32817" name="Picture 23" descr="123">
              <a:extLst>
                <a:ext uri="{FF2B5EF4-FFF2-40B4-BE49-F238E27FC236}">
                  <a16:creationId xmlns:a16="http://schemas.microsoft.com/office/drawing/2014/main" id="{489FFE38-53A2-427F-BB3D-AFD81888E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18" name="Text Box 24">
              <a:extLst>
                <a:ext uri="{FF2B5EF4-FFF2-40B4-BE49-F238E27FC236}">
                  <a16:creationId xmlns:a16="http://schemas.microsoft.com/office/drawing/2014/main" id="{A7FA577C-7BC2-4DD5-B119-3456C4AED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</a:p>
          </p:txBody>
        </p:sp>
      </p:grpSp>
      <p:grpSp>
        <p:nvGrpSpPr>
          <p:cNvPr id="106521" name="Group 25">
            <a:extLst>
              <a:ext uri="{FF2B5EF4-FFF2-40B4-BE49-F238E27FC236}">
                <a16:creationId xmlns:a16="http://schemas.microsoft.com/office/drawing/2014/main" id="{5B3F0D90-81F7-47A4-B417-8F312971B596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170238"/>
            <a:ext cx="3924300" cy="3471862"/>
            <a:chOff x="2925" y="1697"/>
            <a:chExt cx="2472" cy="2187"/>
          </a:xfrm>
        </p:grpSpPr>
        <p:sp>
          <p:nvSpPr>
            <p:cNvPr id="32782" name="Oval 26">
              <a:extLst>
                <a:ext uri="{FF2B5EF4-FFF2-40B4-BE49-F238E27FC236}">
                  <a16:creationId xmlns:a16="http://schemas.microsoft.com/office/drawing/2014/main" id="{EFF711D9-EDF5-4DD2-A9C0-E9B826FAC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24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32783" name="Oval 27">
              <a:extLst>
                <a:ext uri="{FF2B5EF4-FFF2-40B4-BE49-F238E27FC236}">
                  <a16:creationId xmlns:a16="http://schemas.microsoft.com/office/drawing/2014/main" id="{B88FFED4-BE25-41B0-871B-210C425D8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" y="201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32784" name="Text Box 28">
              <a:extLst>
                <a:ext uri="{FF2B5EF4-FFF2-40B4-BE49-F238E27FC236}">
                  <a16:creationId xmlns:a16="http://schemas.microsoft.com/office/drawing/2014/main" id="{2FABC9FF-471D-4025-8F14-0AA83E5C9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224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1V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2785" name="Rectangle 29">
              <a:extLst>
                <a:ext uri="{FF2B5EF4-FFF2-40B4-BE49-F238E27FC236}">
                  <a16:creationId xmlns:a16="http://schemas.microsoft.com/office/drawing/2014/main" id="{A96DFD25-4FEE-4204-A3FB-9AB3C0079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697"/>
              <a:ext cx="2109" cy="1678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786" name="Line 30">
              <a:extLst>
                <a:ext uri="{FF2B5EF4-FFF2-40B4-BE49-F238E27FC236}">
                  <a16:creationId xmlns:a16="http://schemas.microsoft.com/office/drawing/2014/main" id="{6E1C0AC1-6665-433D-A1BE-D690B3F3E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740"/>
              <a:ext cx="210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Line 31">
              <a:extLst>
                <a:ext uri="{FF2B5EF4-FFF2-40B4-BE49-F238E27FC236}">
                  <a16:creationId xmlns:a16="http://schemas.microsoft.com/office/drawing/2014/main" id="{70037C47-819A-4EA7-9AAD-A323A5598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697"/>
              <a:ext cx="0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Text Box 32">
              <a:extLst>
                <a:ext uri="{FF2B5EF4-FFF2-40B4-BE49-F238E27FC236}">
                  <a16:creationId xmlns:a16="http://schemas.microsoft.com/office/drawing/2014/main" id="{F21B9A2D-86C0-4E77-869B-645022703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969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＋</a:t>
              </a:r>
            </a:p>
          </p:txBody>
        </p:sp>
        <p:sp>
          <p:nvSpPr>
            <p:cNvPr id="32789" name="Text Box 33">
              <a:extLst>
                <a:ext uri="{FF2B5EF4-FFF2-40B4-BE49-F238E27FC236}">
                  <a16:creationId xmlns:a16="http://schemas.microsoft.com/office/drawing/2014/main" id="{FC7728BF-AA25-40BC-AA9A-27CC15076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269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＋</a:t>
              </a:r>
            </a:p>
          </p:txBody>
        </p:sp>
        <p:sp>
          <p:nvSpPr>
            <p:cNvPr id="32790" name="Text Box 34">
              <a:extLst>
                <a:ext uri="{FF2B5EF4-FFF2-40B4-BE49-F238E27FC236}">
                  <a16:creationId xmlns:a16="http://schemas.microsoft.com/office/drawing/2014/main" id="{7AC37DA5-9481-4624-BB36-DBE95DC2D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898" y="1742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＋</a:t>
              </a:r>
            </a:p>
          </p:txBody>
        </p:sp>
        <p:sp>
          <p:nvSpPr>
            <p:cNvPr id="32791" name="Text Box 35">
              <a:extLst>
                <a:ext uri="{FF2B5EF4-FFF2-40B4-BE49-F238E27FC236}">
                  <a16:creationId xmlns:a16="http://schemas.microsoft.com/office/drawing/2014/main" id="{CA1CB9F4-0808-4CB9-9679-D57E30B8B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330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＋</a:t>
              </a:r>
            </a:p>
          </p:txBody>
        </p:sp>
        <p:sp>
          <p:nvSpPr>
            <p:cNvPr id="32792" name="Text Box 36">
              <a:extLst>
                <a:ext uri="{FF2B5EF4-FFF2-40B4-BE49-F238E27FC236}">
                  <a16:creationId xmlns:a16="http://schemas.microsoft.com/office/drawing/2014/main" id="{16931507-C03A-4ABD-9A2B-14DF3BC7B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269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2793" name="Text Box 37">
              <a:extLst>
                <a:ext uri="{FF2B5EF4-FFF2-40B4-BE49-F238E27FC236}">
                  <a16:creationId xmlns:a16="http://schemas.microsoft.com/office/drawing/2014/main" id="{FC034637-19C1-4BC6-B246-6D4CD1A91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2458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2794" name="Text Box 38">
              <a:extLst>
                <a:ext uri="{FF2B5EF4-FFF2-40B4-BE49-F238E27FC236}">
                  <a16:creationId xmlns:a16="http://schemas.microsoft.com/office/drawing/2014/main" id="{8D7ECDBF-8CC2-4501-B92C-9EC10018A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3330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2795" name="Text Box 39">
              <a:extLst>
                <a:ext uri="{FF2B5EF4-FFF2-40B4-BE49-F238E27FC236}">
                  <a16:creationId xmlns:a16="http://schemas.microsoft.com/office/drawing/2014/main" id="{0EF134E4-0B4D-430F-B74B-5C0AD4870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" y="2332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2796" name="Text Box 40">
              <a:extLst>
                <a:ext uri="{FF2B5EF4-FFF2-40B4-BE49-F238E27FC236}">
                  <a16:creationId xmlns:a16="http://schemas.microsoft.com/office/drawing/2014/main" id="{04CB9411-9797-4A7C-A127-1BBEE26D5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337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2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2797" name="Text Box 41">
              <a:extLst>
                <a:ext uri="{FF2B5EF4-FFF2-40B4-BE49-F238E27FC236}">
                  <a16:creationId xmlns:a16="http://schemas.microsoft.com/office/drawing/2014/main" id="{F548B2EC-884F-436A-BF42-415B40D40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37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3</a:t>
              </a: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2798" name="Text Box 42">
              <a:extLst>
                <a:ext uri="{FF2B5EF4-FFF2-40B4-BE49-F238E27FC236}">
                  <a16:creationId xmlns:a16="http://schemas.microsoft.com/office/drawing/2014/main" id="{E21A0FDE-987C-48AB-A77A-D7BE288BC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" y="277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2</a:t>
              </a: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2799" name="Text Box 43">
              <a:extLst>
                <a:ext uri="{FF2B5EF4-FFF2-40B4-BE49-F238E27FC236}">
                  <a16:creationId xmlns:a16="http://schemas.microsoft.com/office/drawing/2014/main" id="{BDB6F3B3-4483-4B89-A558-EC3D8EBF6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78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</a:t>
              </a: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2800" name="Text Box 44">
              <a:extLst>
                <a:ext uri="{FF2B5EF4-FFF2-40B4-BE49-F238E27FC236}">
                  <a16:creationId xmlns:a16="http://schemas.microsoft.com/office/drawing/2014/main" id="{E7AC14DD-FC91-40DC-A82F-808F72CA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" y="2422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5</a:t>
              </a: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2801" name="Text Box 45">
              <a:extLst>
                <a:ext uri="{FF2B5EF4-FFF2-40B4-BE49-F238E27FC236}">
                  <a16:creationId xmlns:a16="http://schemas.microsoft.com/office/drawing/2014/main" id="{1AF8A56F-0D19-4831-944C-E1CF1A77A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1742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3</a:t>
              </a: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2802" name="Text Box 46">
              <a:extLst>
                <a:ext uri="{FF2B5EF4-FFF2-40B4-BE49-F238E27FC236}">
                  <a16:creationId xmlns:a16="http://schemas.microsoft.com/office/drawing/2014/main" id="{1F5E30BF-5590-4376-BAEF-2EE66CC93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206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4V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2803" name="Text Box 47">
              <a:extLst>
                <a:ext uri="{FF2B5EF4-FFF2-40B4-BE49-F238E27FC236}">
                  <a16:creationId xmlns:a16="http://schemas.microsoft.com/office/drawing/2014/main" id="{28894855-8518-4B93-8982-35DA3450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0" y="277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U</a:t>
              </a:r>
              <a:endParaRPr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2804" name="Text Box 48">
              <a:extLst>
                <a:ext uri="{FF2B5EF4-FFF2-40B4-BE49-F238E27FC236}">
                  <a16:creationId xmlns:a16="http://schemas.microsoft.com/office/drawing/2014/main" id="{DFFF4E53-867E-414E-8390-1A52E6542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55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4</a:t>
              </a: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U</a:t>
              </a:r>
              <a:endParaRPr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2805" name="Line 49">
              <a:extLst>
                <a:ext uri="{FF2B5EF4-FFF2-40B4-BE49-F238E27FC236}">
                  <a16:creationId xmlns:a16="http://schemas.microsoft.com/office/drawing/2014/main" id="{2195BB67-CE8C-400B-8D1D-D28C2CB94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523"/>
              <a:ext cx="0" cy="181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Text Box 50">
              <a:extLst>
                <a:ext uri="{FF2B5EF4-FFF2-40B4-BE49-F238E27FC236}">
                  <a16:creationId xmlns:a16="http://schemas.microsoft.com/office/drawing/2014/main" id="{3D9A8FD9-11E9-4693-94CA-87DDB8250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38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3</a:t>
              </a: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A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2807" name="Rectangle 51">
              <a:extLst>
                <a:ext uri="{FF2B5EF4-FFF2-40B4-BE49-F238E27FC236}">
                  <a16:creationId xmlns:a16="http://schemas.microsoft.com/office/drawing/2014/main" id="{A526A044-F1A7-4251-920A-E678E2C9F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328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808" name="Rectangle 52">
              <a:extLst>
                <a:ext uri="{FF2B5EF4-FFF2-40B4-BE49-F238E27FC236}">
                  <a16:creationId xmlns:a16="http://schemas.microsoft.com/office/drawing/2014/main" id="{D38533BD-EA90-4AC7-BF14-EA12DA380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328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809" name="Rectangle 53">
              <a:extLst>
                <a:ext uri="{FF2B5EF4-FFF2-40B4-BE49-F238E27FC236}">
                  <a16:creationId xmlns:a16="http://schemas.microsoft.com/office/drawing/2014/main" id="{C7EB3A24-A596-4CCC-893D-3CBAC0E27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69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810" name="Rectangle 54">
              <a:extLst>
                <a:ext uri="{FF2B5EF4-FFF2-40B4-BE49-F238E27FC236}">
                  <a16:creationId xmlns:a16="http://schemas.microsoft.com/office/drawing/2014/main" id="{BA764461-10D6-4C99-8A3B-8FDEC5DCF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269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811" name="AutoShape 55">
              <a:extLst>
                <a:ext uri="{FF2B5EF4-FFF2-40B4-BE49-F238E27FC236}">
                  <a16:creationId xmlns:a16="http://schemas.microsoft.com/office/drawing/2014/main" id="{F3F6A156-78AC-490E-BAD2-47F33FCE3C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900" y="3194"/>
              <a:ext cx="407" cy="363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812" name="Rectangle 56">
              <a:extLst>
                <a:ext uri="{FF2B5EF4-FFF2-40B4-BE49-F238E27FC236}">
                  <a16:creationId xmlns:a16="http://schemas.microsoft.com/office/drawing/2014/main" id="{D6F8885D-5398-4593-972C-3F40DEF0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175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813" name="Rectangle 57">
              <a:extLst>
                <a:ext uri="{FF2B5EF4-FFF2-40B4-BE49-F238E27FC236}">
                  <a16:creationId xmlns:a16="http://schemas.microsoft.com/office/drawing/2014/main" id="{8D326EC6-3943-4ED9-A4AC-D3A30FD08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183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32814" name="Group 58">
              <a:extLst>
                <a:ext uri="{FF2B5EF4-FFF2-40B4-BE49-F238E27FC236}">
                  <a16:creationId xmlns:a16="http://schemas.microsoft.com/office/drawing/2014/main" id="{AC881A39-D4D7-4E91-A1DD-CDD5DABC5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115"/>
              <a:ext cx="363" cy="363"/>
              <a:chOff x="4785" y="709"/>
              <a:chExt cx="363" cy="363"/>
            </a:xfrm>
          </p:grpSpPr>
          <p:sp>
            <p:nvSpPr>
              <p:cNvPr id="32815" name="Oval 59">
                <a:extLst>
                  <a:ext uri="{FF2B5EF4-FFF2-40B4-BE49-F238E27FC236}">
                    <a16:creationId xmlns:a16="http://schemas.microsoft.com/office/drawing/2014/main" id="{B2E72BAE-3A61-41A1-8E2A-989252AFC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zh-CN" altLang="en-US" sz="2400">
                  <a:solidFill>
                    <a:srgbClr val="FFFF00"/>
                  </a:solidFill>
                  <a:ea typeface="仿宋_GB2312" panose="02010609030101010101" pitchFamily="49" charset="-122"/>
                </a:endParaRPr>
              </a:p>
            </p:txBody>
          </p:sp>
          <p:sp>
            <p:nvSpPr>
              <p:cNvPr id="32816" name="Line 60">
                <a:extLst>
                  <a:ext uri="{FF2B5EF4-FFF2-40B4-BE49-F238E27FC236}">
                    <a16:creationId xmlns:a16="http://schemas.microsoft.com/office/drawing/2014/main" id="{76C07D53-CDFD-4BE8-9BF8-BDCABFC0E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6557" name="Text Box 61">
            <a:extLst>
              <a:ext uri="{FF2B5EF4-FFF2-40B4-BE49-F238E27FC236}">
                <a16:creationId xmlns:a16="http://schemas.microsoft.com/office/drawing/2014/main" id="{56239A8D-C60F-4424-B611-C85DD36AB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539750" cy="519112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6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6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3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30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30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499" grpId="0" autoUpdateAnimBg="0"/>
      <p:bldP spid="106509" grpId="0"/>
      <p:bldP spid="106510" grpId="0" animBg="1"/>
      <p:bldP spid="106511" grpId="0" autoUpdateAnimBg="0"/>
      <p:bldP spid="1065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>
            <a:extLst>
              <a:ext uri="{FF2B5EF4-FFF2-40B4-BE49-F238E27FC236}">
                <a16:creationId xmlns:a16="http://schemas.microsoft.com/office/drawing/2014/main" id="{5E1ADB23-436E-4B6D-BBB5-B535379AC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5538"/>
            <a:ext cx="53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A4BB9FC8-7364-49AB-A2A9-038D23863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196975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求电压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U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和电流</a:t>
            </a: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lang="en-US" altLang="zh-CN" sz="280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endParaRPr lang="en-US" altLang="zh-CN" sz="2800" b="1">
              <a:solidFill>
                <a:schemeClr val="bg1"/>
              </a:solidFill>
              <a:ea typeface="楷体_GB2312" panose="02010609030101010101" pitchFamily="49" charset="-122"/>
            </a:endParaRP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F7B40E72-571B-4684-AE06-25C3FB327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00213"/>
            <a:ext cx="792162" cy="519112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1AE6BBD8-C9AB-4050-8090-4004368FC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628775"/>
            <a:ext cx="259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仿宋_GB2312" panose="02010609030101010101" pitchFamily="49" charset="-122"/>
                <a:ea typeface="楷体_GB2312" panose="02010609030101010101" pitchFamily="49" charset="-122"/>
              </a:rPr>
              <a:t>应用结点法</a:t>
            </a:r>
            <a:endParaRPr lang="zh-CN" altLang="en-US" sz="2800" b="1">
              <a:solidFill>
                <a:srgbClr val="FFFF00"/>
              </a:solidFill>
              <a:ea typeface="楷体_GB2312" panose="02010609030101010101" pitchFamily="49" charset="-122"/>
            </a:endParaRPr>
          </a:p>
        </p:txBody>
      </p:sp>
      <p:grpSp>
        <p:nvGrpSpPr>
          <p:cNvPr id="107526" name="Group 6">
            <a:extLst>
              <a:ext uri="{FF2B5EF4-FFF2-40B4-BE49-F238E27FC236}">
                <a16:creationId xmlns:a16="http://schemas.microsoft.com/office/drawing/2014/main" id="{0019D610-8601-46BB-8AB8-7BA669AED3E9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549275"/>
            <a:ext cx="3600450" cy="2735263"/>
            <a:chOff x="3061" y="346"/>
            <a:chExt cx="2268" cy="1723"/>
          </a:xfrm>
        </p:grpSpPr>
        <p:sp>
          <p:nvSpPr>
            <p:cNvPr id="33840" name="Line 7">
              <a:extLst>
                <a:ext uri="{FF2B5EF4-FFF2-40B4-BE49-F238E27FC236}">
                  <a16:creationId xmlns:a16="http://schemas.microsoft.com/office/drawing/2014/main" id="{37DA4C2C-0255-4185-8E27-ABD31B6C1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346"/>
              <a:ext cx="317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Line 8">
              <a:extLst>
                <a:ext uri="{FF2B5EF4-FFF2-40B4-BE49-F238E27FC236}">
                  <a16:creationId xmlns:a16="http://schemas.microsoft.com/office/drawing/2014/main" id="{9A9C7722-6C9B-4DCE-A5A6-196AFB6F29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9" y="346"/>
              <a:ext cx="1" cy="18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Oval 9">
              <a:extLst>
                <a:ext uri="{FF2B5EF4-FFF2-40B4-BE49-F238E27FC236}">
                  <a16:creationId xmlns:a16="http://schemas.microsoft.com/office/drawing/2014/main" id="{F25C4EB0-44E4-4085-8579-31E586951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842"/>
              <a:ext cx="226" cy="227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3</a:t>
              </a:r>
            </a:p>
          </p:txBody>
        </p:sp>
        <p:sp>
          <p:nvSpPr>
            <p:cNvPr id="33843" name="Oval 10">
              <a:extLst>
                <a:ext uri="{FF2B5EF4-FFF2-40B4-BE49-F238E27FC236}">
                  <a16:creationId xmlns:a16="http://schemas.microsoft.com/office/drawing/2014/main" id="{C7223C1E-E506-4340-8263-BC3A905EF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706"/>
              <a:ext cx="226" cy="227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</a:t>
              </a:r>
            </a:p>
          </p:txBody>
        </p:sp>
        <p:sp>
          <p:nvSpPr>
            <p:cNvPr id="33844" name="Oval 11">
              <a:extLst>
                <a:ext uri="{FF2B5EF4-FFF2-40B4-BE49-F238E27FC236}">
                  <a16:creationId xmlns:a16="http://schemas.microsoft.com/office/drawing/2014/main" id="{89362582-E91A-4081-A8BC-0E6974565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1797"/>
              <a:ext cx="226" cy="227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66FF33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2</a:t>
              </a:r>
            </a:p>
          </p:txBody>
        </p:sp>
      </p:grpSp>
      <p:graphicFrame>
        <p:nvGraphicFramePr>
          <p:cNvPr id="107532" name="Object 12">
            <a:extLst>
              <a:ext uri="{FF2B5EF4-FFF2-40B4-BE49-F238E27FC236}">
                <a16:creationId xmlns:a16="http://schemas.microsoft.com/office/drawing/2014/main" id="{DD655E8D-3125-46FD-93BF-ABC3FF2776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349500"/>
          <a:ext cx="18621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公式" r:id="rId3" imgW="781235" imgH="234906" progId="Equation.3">
                  <p:embed/>
                </p:oleObj>
              </mc:Choice>
              <mc:Fallback>
                <p:oleObj name="公式" r:id="rId3" imgW="781235" imgH="2349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49500"/>
                        <a:ext cx="186213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3" name="Object 13">
            <a:extLst>
              <a:ext uri="{FF2B5EF4-FFF2-40B4-BE49-F238E27FC236}">
                <a16:creationId xmlns:a16="http://schemas.microsoft.com/office/drawing/2014/main" id="{CA23C31F-2F2E-4D1F-AB0C-50206976D1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068638"/>
          <a:ext cx="33686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公式" r:id="rId5" imgW="1644539" imgH="234906" progId="Equation.3">
                  <p:embed/>
                </p:oleObj>
              </mc:Choice>
              <mc:Fallback>
                <p:oleObj name="公式" r:id="rId5" imgW="1644539" imgH="2349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68638"/>
                        <a:ext cx="33686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4" name="Object 14">
            <a:extLst>
              <a:ext uri="{FF2B5EF4-FFF2-40B4-BE49-F238E27FC236}">
                <a16:creationId xmlns:a16="http://schemas.microsoft.com/office/drawing/2014/main" id="{73772FC4-6C38-4E7D-9033-266F963FE2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573463"/>
          <a:ext cx="41973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公式" r:id="rId7" imgW="1860365" imgH="234906" progId="Equation.3">
                  <p:embed/>
                </p:oleObj>
              </mc:Choice>
              <mc:Fallback>
                <p:oleObj name="公式" r:id="rId7" imgW="1860365" imgH="2349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73463"/>
                        <a:ext cx="41973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5" name="Object 15">
            <a:extLst>
              <a:ext uri="{FF2B5EF4-FFF2-40B4-BE49-F238E27FC236}">
                <a16:creationId xmlns:a16="http://schemas.microsoft.com/office/drawing/2014/main" id="{22A06E1C-2A3F-4D96-BF8A-0F456CC1E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797425"/>
          <a:ext cx="4248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公式" r:id="rId9" imgW="1886012" imgH="234906" progId="Equation.3">
                  <p:embed/>
                </p:oleObj>
              </mc:Choice>
              <mc:Fallback>
                <p:oleObj name="公式" r:id="rId9" imgW="1886012" imgH="2349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97425"/>
                        <a:ext cx="42481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6" name="Object 16">
            <a:extLst>
              <a:ext uri="{FF2B5EF4-FFF2-40B4-BE49-F238E27FC236}">
                <a16:creationId xmlns:a16="http://schemas.microsoft.com/office/drawing/2014/main" id="{D1A49A13-CBB3-4075-8B0D-284866F4AF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300663"/>
          <a:ext cx="38877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公式" r:id="rId11" imgW="1644539" imgH="234906" progId="Equation.3">
                  <p:embed/>
                </p:oleObj>
              </mc:Choice>
              <mc:Fallback>
                <p:oleObj name="公式" r:id="rId11" imgW="1644539" imgH="2349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00663"/>
                        <a:ext cx="388778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7" name="Object 17">
            <a:extLst>
              <a:ext uri="{FF2B5EF4-FFF2-40B4-BE49-F238E27FC236}">
                <a16:creationId xmlns:a16="http://schemas.microsoft.com/office/drawing/2014/main" id="{001B3DAE-3AB4-45D4-AA48-4290D9CF4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949950"/>
          <a:ext cx="418623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公式" r:id="rId13" imgW="1873386" imgH="234906" progId="Equation.3">
                  <p:embed/>
                </p:oleObj>
              </mc:Choice>
              <mc:Fallback>
                <p:oleObj name="公式" r:id="rId13" imgW="1873386" imgH="2349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949950"/>
                        <a:ext cx="418623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8" name="Text Box 18">
            <a:extLst>
              <a:ext uri="{FF2B5EF4-FFF2-40B4-BE49-F238E27FC236}">
                <a16:creationId xmlns:a16="http://schemas.microsoft.com/office/drawing/2014/main" id="{69FAB7F0-6633-43F9-BBCF-E0D8AF83D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92600"/>
            <a:ext cx="1512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解得：</a:t>
            </a:r>
          </a:p>
        </p:txBody>
      </p:sp>
      <p:grpSp>
        <p:nvGrpSpPr>
          <p:cNvPr id="107545" name="Group 25">
            <a:extLst>
              <a:ext uri="{FF2B5EF4-FFF2-40B4-BE49-F238E27FC236}">
                <a16:creationId xmlns:a16="http://schemas.microsoft.com/office/drawing/2014/main" id="{4F326ED9-B55F-4DFC-9BDC-C80DAD5BB9CC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836613"/>
            <a:ext cx="4608512" cy="3644900"/>
            <a:chOff x="2653" y="527"/>
            <a:chExt cx="2903" cy="2296"/>
          </a:xfrm>
        </p:grpSpPr>
        <p:sp>
          <p:nvSpPr>
            <p:cNvPr id="33807" name="Oval 26">
              <a:extLst>
                <a:ext uri="{FF2B5EF4-FFF2-40B4-BE49-F238E27FC236}">
                  <a16:creationId xmlns:a16="http://schemas.microsoft.com/office/drawing/2014/main" id="{ED043A19-041D-4EE6-9082-85BF422C9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216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33808" name="Oval 27">
              <a:extLst>
                <a:ext uri="{FF2B5EF4-FFF2-40B4-BE49-F238E27FC236}">
                  <a16:creationId xmlns:a16="http://schemas.microsoft.com/office/drawing/2014/main" id="{C7F44933-42F0-4EFC-8761-F78E6DDEA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89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33809" name="Oval 28">
              <a:extLst>
                <a:ext uri="{FF2B5EF4-FFF2-40B4-BE49-F238E27FC236}">
                  <a16:creationId xmlns:a16="http://schemas.microsoft.com/office/drawing/2014/main" id="{70B837AA-925C-41AB-820B-F912456D9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20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33810" name="Text Box 29">
              <a:extLst>
                <a:ext uri="{FF2B5EF4-FFF2-40B4-BE49-F238E27FC236}">
                  <a16:creationId xmlns:a16="http://schemas.microsoft.com/office/drawing/2014/main" id="{7567B158-27A7-4BE1-A754-4A29C8E5A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207"/>
              <a:ext cx="5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90V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3811" name="Rectangle 30">
              <a:extLst>
                <a:ext uri="{FF2B5EF4-FFF2-40B4-BE49-F238E27FC236}">
                  <a16:creationId xmlns:a16="http://schemas.microsoft.com/office/drawing/2014/main" id="{6E6A9060-2E10-483F-958B-A265AED1F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527"/>
              <a:ext cx="1724" cy="1823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812" name="Line 31">
              <a:extLst>
                <a:ext uri="{FF2B5EF4-FFF2-40B4-BE49-F238E27FC236}">
                  <a16:creationId xmlns:a16="http://schemas.microsoft.com/office/drawing/2014/main" id="{0AA88B2B-91A9-4D77-BCDC-95A05A104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797"/>
              <a:ext cx="172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32">
              <a:extLst>
                <a:ext uri="{FF2B5EF4-FFF2-40B4-BE49-F238E27FC236}">
                  <a16:creationId xmlns:a16="http://schemas.microsoft.com/office/drawing/2014/main" id="{31676AA1-A4F0-4802-8425-F7C818B49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527"/>
              <a:ext cx="0" cy="127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Text Box 33">
              <a:extLst>
                <a:ext uri="{FF2B5EF4-FFF2-40B4-BE49-F238E27FC236}">
                  <a16:creationId xmlns:a16="http://schemas.microsoft.com/office/drawing/2014/main" id="{0652BF68-E9C9-476F-8E6B-226811076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＋</a:t>
              </a:r>
            </a:p>
          </p:txBody>
        </p:sp>
        <p:sp>
          <p:nvSpPr>
            <p:cNvPr id="33815" name="Text Box 34">
              <a:extLst>
                <a:ext uri="{FF2B5EF4-FFF2-40B4-BE49-F238E27FC236}">
                  <a16:creationId xmlns:a16="http://schemas.microsoft.com/office/drawing/2014/main" id="{4345B20A-9795-4FDB-A24E-66B0A4CDC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5148" y="1298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＋</a:t>
              </a:r>
            </a:p>
          </p:txBody>
        </p:sp>
        <p:sp>
          <p:nvSpPr>
            <p:cNvPr id="33816" name="Text Box 35">
              <a:extLst>
                <a:ext uri="{FF2B5EF4-FFF2-40B4-BE49-F238E27FC236}">
                  <a16:creationId xmlns:a16="http://schemas.microsoft.com/office/drawing/2014/main" id="{CC2BAD30-56D9-42AD-92EC-041205927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341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＋</a:t>
              </a:r>
            </a:p>
          </p:txBody>
        </p:sp>
        <p:sp>
          <p:nvSpPr>
            <p:cNvPr id="33817" name="Text Box 36">
              <a:extLst>
                <a:ext uri="{FF2B5EF4-FFF2-40B4-BE49-F238E27FC236}">
                  <a16:creationId xmlns:a16="http://schemas.microsoft.com/office/drawing/2014/main" id="{755BABF7-BD5D-4531-854A-E25A363C5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935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3818" name="Text Box 37">
              <a:extLst>
                <a:ext uri="{FF2B5EF4-FFF2-40B4-BE49-F238E27FC236}">
                  <a16:creationId xmlns:a16="http://schemas.microsoft.com/office/drawing/2014/main" id="{3B3E4E27-E361-4B83-9B8B-6306D4E5C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6" y="2296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3819" name="Text Box 38">
              <a:extLst>
                <a:ext uri="{FF2B5EF4-FFF2-40B4-BE49-F238E27FC236}">
                  <a16:creationId xmlns:a16="http://schemas.microsoft.com/office/drawing/2014/main" id="{2FEBDEAF-8587-4823-8097-3792D1CBF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572"/>
              <a:ext cx="2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3820" name="Text Box 39">
              <a:extLst>
                <a:ext uri="{FF2B5EF4-FFF2-40B4-BE49-F238E27FC236}">
                  <a16:creationId xmlns:a16="http://schemas.microsoft.com/office/drawing/2014/main" id="{B3D69D17-72F8-470E-8717-238835507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797"/>
              <a:ext cx="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2</a:t>
              </a: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3821" name="Text Box 40">
              <a:extLst>
                <a:ext uri="{FF2B5EF4-FFF2-40B4-BE49-F238E27FC236}">
                  <a16:creationId xmlns:a16="http://schemas.microsoft.com/office/drawing/2014/main" id="{FE2E17E5-F833-4442-85B4-16BBE8986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663"/>
              <a:ext cx="5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</a:t>
              </a: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3822" name="Text Box 41">
              <a:extLst>
                <a:ext uri="{FF2B5EF4-FFF2-40B4-BE49-F238E27FC236}">
                  <a16:creationId xmlns:a16="http://schemas.microsoft.com/office/drawing/2014/main" id="{7AA92434-A19E-482A-B4F1-B1BAEF509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1797"/>
              <a:ext cx="7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2</a:t>
              </a: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3823" name="Text Box 42">
              <a:extLst>
                <a:ext uri="{FF2B5EF4-FFF2-40B4-BE49-F238E27FC236}">
                  <a16:creationId xmlns:a16="http://schemas.microsoft.com/office/drawing/2014/main" id="{A29BA3F0-70A6-4157-972F-1BE316A45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663"/>
              <a:ext cx="5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</a:t>
              </a: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3824" name="Text Box 43">
              <a:extLst>
                <a:ext uri="{FF2B5EF4-FFF2-40B4-BE49-F238E27FC236}">
                  <a16:creationId xmlns:a16="http://schemas.microsoft.com/office/drawing/2014/main" id="{A19342C1-9549-45B7-B933-1305EC4EC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963" y="1067"/>
              <a:ext cx="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100V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3825" name="Line 44">
              <a:extLst>
                <a:ext uri="{FF2B5EF4-FFF2-40B4-BE49-F238E27FC236}">
                  <a16:creationId xmlns:a16="http://schemas.microsoft.com/office/drawing/2014/main" id="{10F092B5-2470-4842-A419-77DE17C8D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1525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Text Box 45">
              <a:extLst>
                <a:ext uri="{FF2B5EF4-FFF2-40B4-BE49-F238E27FC236}">
                  <a16:creationId xmlns:a16="http://schemas.microsoft.com/office/drawing/2014/main" id="{CB818C7B-15C1-4ED0-A06D-08049820A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389"/>
              <a:ext cx="5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20</a:t>
              </a: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A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3827" name="Text Box 46">
              <a:extLst>
                <a:ext uri="{FF2B5EF4-FFF2-40B4-BE49-F238E27FC236}">
                  <a16:creationId xmlns:a16="http://schemas.microsoft.com/office/drawing/2014/main" id="{C7124D43-18B6-466B-9493-C56B65C7D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2496"/>
              <a:ext cx="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110V</a:t>
              </a:r>
              <a:endPara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3828" name="Text Box 47">
              <a:extLst>
                <a:ext uri="{FF2B5EF4-FFF2-40B4-BE49-F238E27FC236}">
                  <a16:creationId xmlns:a16="http://schemas.microsoft.com/office/drawing/2014/main" id="{FAF6AC83-FA9C-4A45-90CC-DBDFDCCF3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43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＋</a:t>
              </a:r>
            </a:p>
          </p:txBody>
        </p:sp>
        <p:sp>
          <p:nvSpPr>
            <p:cNvPr id="33829" name="Text Box 48">
              <a:extLst>
                <a:ext uri="{FF2B5EF4-FFF2-40B4-BE49-F238E27FC236}">
                  <a16:creationId xmlns:a16="http://schemas.microsoft.com/office/drawing/2014/main" id="{3E45ABD2-0DA6-436D-97D0-428BD5F8B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890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3830" name="Text Box 49">
              <a:extLst>
                <a:ext uri="{FF2B5EF4-FFF2-40B4-BE49-F238E27FC236}">
                  <a16:creationId xmlns:a16="http://schemas.microsoft.com/office/drawing/2014/main" id="{1CCBB747-D1F0-47D1-97E7-6F312A667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162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U</a:t>
              </a:r>
              <a:endParaRPr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3831" name="Line 50">
              <a:extLst>
                <a:ext uri="{FF2B5EF4-FFF2-40B4-BE49-F238E27FC236}">
                  <a16:creationId xmlns:a16="http://schemas.microsoft.com/office/drawing/2014/main" id="{36B11CBF-3D41-4A5C-B66C-7FD26D0C7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572"/>
              <a:ext cx="54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Text Box 51">
              <a:extLst>
                <a:ext uri="{FF2B5EF4-FFF2-40B4-BE49-F238E27FC236}">
                  <a16:creationId xmlns:a16="http://schemas.microsoft.com/office/drawing/2014/main" id="{0254C1FD-6054-401C-8AC8-39D7F30D6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527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I</a:t>
              </a:r>
              <a:endParaRPr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33833" name="Rectangle 52">
              <a:extLst>
                <a:ext uri="{FF2B5EF4-FFF2-40B4-BE49-F238E27FC236}">
                  <a16:creationId xmlns:a16="http://schemas.microsoft.com/office/drawing/2014/main" id="{80EC532C-1347-4C9E-B002-C1B061E24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66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834" name="Rectangle 53">
              <a:extLst>
                <a:ext uri="{FF2B5EF4-FFF2-40B4-BE49-F238E27FC236}">
                  <a16:creationId xmlns:a16="http://schemas.microsoft.com/office/drawing/2014/main" id="{D3D1C7AB-DCF7-48FA-818A-1225DDCC3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66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33835" name="Group 54">
              <a:extLst>
                <a:ext uri="{FF2B5EF4-FFF2-40B4-BE49-F238E27FC236}">
                  <a16:creationId xmlns:a16="http://schemas.microsoft.com/office/drawing/2014/main" id="{45146F58-8A8D-41FF-9316-6A375A77E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1071"/>
              <a:ext cx="363" cy="363"/>
              <a:chOff x="4785" y="709"/>
              <a:chExt cx="363" cy="363"/>
            </a:xfrm>
          </p:grpSpPr>
          <p:sp>
            <p:nvSpPr>
              <p:cNvPr id="33838" name="Oval 55">
                <a:extLst>
                  <a:ext uri="{FF2B5EF4-FFF2-40B4-BE49-F238E27FC236}">
                    <a16:creationId xmlns:a16="http://schemas.microsoft.com/office/drawing/2014/main" id="{40EFBF5C-0DDD-436F-B852-7E8AE5010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zh-CN" altLang="en-US" sz="2400">
                  <a:solidFill>
                    <a:srgbClr val="FFFF00"/>
                  </a:solidFill>
                  <a:ea typeface="仿宋_GB2312" panose="02010609030101010101" pitchFamily="49" charset="-122"/>
                </a:endParaRPr>
              </a:p>
            </p:txBody>
          </p:sp>
          <p:sp>
            <p:nvSpPr>
              <p:cNvPr id="33839" name="Line 56">
                <a:extLst>
                  <a:ext uri="{FF2B5EF4-FFF2-40B4-BE49-F238E27FC236}">
                    <a16:creationId xmlns:a16="http://schemas.microsoft.com/office/drawing/2014/main" id="{507E7608-28BC-4D01-B607-F731B5DEB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36" name="Rectangle 57">
              <a:extLst>
                <a:ext uri="{FF2B5EF4-FFF2-40B4-BE49-F238E27FC236}">
                  <a16:creationId xmlns:a16="http://schemas.microsoft.com/office/drawing/2014/main" id="{911313DF-FA9D-4D14-A46E-A5DDCF7E2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70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837" name="Rectangle 58">
              <a:extLst>
                <a:ext uri="{FF2B5EF4-FFF2-40B4-BE49-F238E27FC236}">
                  <a16:creationId xmlns:a16="http://schemas.microsoft.com/office/drawing/2014/main" id="{3ADB3DC7-E92C-4283-BC75-6F4A91DB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70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30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30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30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30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30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30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  <p:bldP spid="107523" grpId="0" autoUpdateAnimBg="0"/>
      <p:bldP spid="107524" grpId="0" animBg="1"/>
      <p:bldP spid="107525" grpId="0" autoUpdateAnimBg="0"/>
      <p:bldP spid="1075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C2DE5724-901B-42C1-BE39-8DEDCD0BB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sz="5400" b="1">
                <a:solidFill>
                  <a:srgbClr val="FF3300"/>
                </a:solidFill>
                <a:ea typeface="楷体_GB2312" panose="02010609030101010101" pitchFamily="49" charset="-122"/>
              </a:rPr>
              <a:t>作业：</a:t>
            </a: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570E61BD-7BBF-4864-B421-742FB771D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919288"/>
            <a:ext cx="6696075" cy="3886200"/>
          </a:xfrm>
          <a:ln w="7620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>
                <a:solidFill>
                  <a:schemeClr val="bg1"/>
                </a:solidFill>
                <a:ea typeface="宋体" panose="02010600030101010101" pitchFamily="2" charset="-122"/>
              </a:rPr>
              <a:t>P  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5C1B51A5-2D03-456E-9E17-2E0FD8370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0"/>
            <a:ext cx="65532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>
                <a:solidFill>
                  <a:srgbClr val="FF99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网孔电流是一组独立电流变量！！！！！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A9B2F3D4-24ED-43A3-9C32-6923E386B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11163"/>
            <a:ext cx="577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二、网孔电流方程的布列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41D23CD4-2C5D-475C-AEA2-2DBD42505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4419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问题：网孔电流是独立的电流变量，如何布列关于网孔电流的方程？？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 b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以右图为例，三个网孔的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KVL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方程为：</a:t>
            </a:r>
          </a:p>
        </p:txBody>
      </p:sp>
      <p:graphicFrame>
        <p:nvGraphicFramePr>
          <p:cNvPr id="6148" name="Object 5">
            <a:extLst>
              <a:ext uri="{FF2B5EF4-FFF2-40B4-BE49-F238E27FC236}">
                <a16:creationId xmlns:a16="http://schemas.microsoft.com/office/drawing/2014/main" id="{79F4E65D-DF34-478F-A080-4668FB397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36525"/>
          <a:ext cx="3883025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Image" r:id="rId3" imgW="14549947" imgH="11767031" progId="Photoshop.Image.5">
                  <p:embed/>
                </p:oleObj>
              </mc:Choice>
              <mc:Fallback>
                <p:oleObj name="Image" r:id="rId3" imgW="14549947" imgH="11767031" progId="Photoshop.Image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6525"/>
                        <a:ext cx="3883025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>
            <a:extLst>
              <a:ext uri="{FF2B5EF4-FFF2-40B4-BE49-F238E27FC236}">
                <a16:creationId xmlns:a16="http://schemas.microsoft.com/office/drawing/2014/main" id="{90F9E1DB-C0AC-4187-8113-9A945A7AC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3625" y="617538"/>
          <a:ext cx="7207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Image" r:id="rId5" imgW="374762" imgH="365761" progId="Photoshop.Image.5">
                  <p:embed/>
                </p:oleObj>
              </mc:Choice>
              <mc:Fallback>
                <p:oleObj name="Image" r:id="rId5" imgW="374762" imgH="365761" progId="Photoshop.Image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617538"/>
                        <a:ext cx="720725" cy="70167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">
            <a:extLst>
              <a:ext uri="{FF2B5EF4-FFF2-40B4-BE49-F238E27FC236}">
                <a16:creationId xmlns:a16="http://schemas.microsoft.com/office/drawing/2014/main" id="{7E6C0EE0-8685-4A21-B220-90AF44F1F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5225" y="617538"/>
          <a:ext cx="7254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Image" r:id="rId7" imgW="384114" imgH="373318" progId="Photoshop.Image.5">
                  <p:embed/>
                </p:oleObj>
              </mc:Choice>
              <mc:Fallback>
                <p:oleObj name="Image" r:id="rId7" imgW="384114" imgH="373318" progId="Photoshop.Image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617538"/>
                        <a:ext cx="72548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8">
            <a:extLst>
              <a:ext uri="{FF2B5EF4-FFF2-40B4-BE49-F238E27FC236}">
                <a16:creationId xmlns:a16="http://schemas.microsoft.com/office/drawing/2014/main" id="{03378FEC-59AB-4CBD-B83B-C74A821DF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9425" y="1836738"/>
          <a:ext cx="639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Image" r:id="rId9" imgW="365761" imgH="347399" progId="Photoshop.Image.5">
                  <p:embed/>
                </p:oleObj>
              </mc:Choice>
              <mc:Fallback>
                <p:oleObj name="Image" r:id="rId9" imgW="365761" imgH="347399" progId="Photoshop.Image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1836738"/>
                        <a:ext cx="6397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>
            <a:extLst>
              <a:ext uri="{FF2B5EF4-FFF2-40B4-BE49-F238E27FC236}">
                <a16:creationId xmlns:a16="http://schemas.microsoft.com/office/drawing/2014/main" id="{B56DE05E-431F-4C5B-B8DE-A993CBC3C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429000"/>
          <a:ext cx="388620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11" imgW="1587500" imgH="685800" progId="Equation.3">
                  <p:embed/>
                </p:oleObj>
              </mc:Choice>
              <mc:Fallback>
                <p:oleObj name="Equation" r:id="rId11" imgW="1587500" imgH="685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3886200" cy="16779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Text Box 10">
            <a:extLst>
              <a:ext uri="{FF2B5EF4-FFF2-40B4-BE49-F238E27FC236}">
                <a16:creationId xmlns:a16="http://schemas.microsoft.com/office/drawing/2014/main" id="{9DDA90D9-E862-46AE-9C8B-A88857D7E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把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,i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,i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用网孔电流表示：</a:t>
            </a:r>
          </a:p>
        </p:txBody>
      </p:sp>
      <p:graphicFrame>
        <p:nvGraphicFramePr>
          <p:cNvPr id="61451" name="Object 11">
            <a:extLst>
              <a:ext uri="{FF2B5EF4-FFF2-40B4-BE49-F238E27FC236}">
                <a16:creationId xmlns:a16="http://schemas.microsoft.com/office/drawing/2014/main" id="{D1A8038A-618F-409F-A98A-4019EED6E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702300"/>
          <a:ext cx="349726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13" imgW="1384300" imgH="457200" progId="Equation.3">
                  <p:embed/>
                </p:oleObj>
              </mc:Choice>
              <mc:Fallback>
                <p:oleObj name="Equation" r:id="rId13" imgW="13843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02300"/>
                        <a:ext cx="3497263" cy="11557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 Box 12">
            <a:extLst>
              <a:ext uri="{FF2B5EF4-FFF2-40B4-BE49-F238E27FC236}">
                <a16:creationId xmlns:a16="http://schemas.microsoft.com/office/drawing/2014/main" id="{E312F00F-6BF2-4788-9C41-0DE70A3CC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05200"/>
            <a:ext cx="3886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把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,i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,i6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代入左边的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KVL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方程，并整理，可以得到关于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,i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,i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的方程，即网孔方程：</a:t>
            </a:r>
          </a:p>
        </p:txBody>
      </p:sp>
      <p:graphicFrame>
        <p:nvGraphicFramePr>
          <p:cNvPr id="61459" name="Object 19">
            <a:extLst>
              <a:ext uri="{FF2B5EF4-FFF2-40B4-BE49-F238E27FC236}">
                <a16:creationId xmlns:a16="http://schemas.microsoft.com/office/drawing/2014/main" id="{DCD90B43-F684-4D44-B29D-543BA0283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181600"/>
          <a:ext cx="4343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15" imgW="2133600" imgH="228600" progId="Equation.3">
                  <p:embed/>
                </p:oleObj>
              </mc:Choice>
              <mc:Fallback>
                <p:oleObj name="Equation" r:id="rId15" imgW="21336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0"/>
                        <a:ext cx="4343400" cy="4667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0" name="Object 20">
            <a:extLst>
              <a:ext uri="{FF2B5EF4-FFF2-40B4-BE49-F238E27FC236}">
                <a16:creationId xmlns:a16="http://schemas.microsoft.com/office/drawing/2014/main" id="{E212E490-8F32-4865-8278-BCD21E8EA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648325"/>
          <a:ext cx="43434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7" imgW="2146300" imgH="228600" progId="Equation.3">
                  <p:embed/>
                </p:oleObj>
              </mc:Choice>
              <mc:Fallback>
                <p:oleObj name="Equation" r:id="rId17" imgW="21463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648325"/>
                        <a:ext cx="4343400" cy="471488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21">
            <a:extLst>
              <a:ext uri="{FF2B5EF4-FFF2-40B4-BE49-F238E27FC236}">
                <a16:creationId xmlns:a16="http://schemas.microsoft.com/office/drawing/2014/main" id="{80D05544-1957-497F-AF23-B3C879B88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6105525"/>
          <a:ext cx="434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19" imgW="2235200" imgH="228600" progId="Equation.3">
                  <p:embed/>
                </p:oleObj>
              </mc:Choice>
              <mc:Fallback>
                <p:oleObj name="Equation" r:id="rId19" imgW="22352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105525"/>
                        <a:ext cx="4343400" cy="4445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50" grpId="0" autoUpdateAnimBg="0"/>
      <p:bldP spid="6145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027">
            <a:extLst>
              <a:ext uri="{FF2B5EF4-FFF2-40B4-BE49-F238E27FC236}">
                <a16:creationId xmlns:a16="http://schemas.microsoft.com/office/drawing/2014/main" id="{1B11101E-291B-4FC4-BA58-BFB64D723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022975"/>
            <a:ext cx="7696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kumimoji="1" lang="en-US" altLang="zh-CN" b="1" baseline="-20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s11 </a:t>
            </a:r>
            <a:r>
              <a:rPr kumimoji="1" lang="zh-CN" altLang="en-US" b="1" baseline="-20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s22</a:t>
            </a:r>
            <a:r>
              <a:rPr kumimoji="1" lang="en-US" altLang="zh-CN" baseline="-20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baseline="-20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s33</a:t>
            </a:r>
            <a:r>
              <a:rPr lang="en-US" altLang="zh-CN" baseline="-25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该网孔</a:t>
            </a:r>
            <a:r>
              <a:rPr kumimoji="1"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电源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ea typeface="楷体_GB2312" panose="02010609030101010101" pitchFamily="49" charset="-122"/>
              </a:rPr>
              <a:t>电压升的代数和</a:t>
            </a:r>
            <a:r>
              <a:rPr kumimoji="1"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楷体_GB2312" panose="02010609030101010101" pitchFamily="49" charset="-122"/>
              </a:rPr>
              <a:t>。</a:t>
            </a:r>
          </a:p>
        </p:txBody>
      </p:sp>
      <p:graphicFrame>
        <p:nvGraphicFramePr>
          <p:cNvPr id="7171" name="Object 1032">
            <a:extLst>
              <a:ext uri="{FF2B5EF4-FFF2-40B4-BE49-F238E27FC236}">
                <a16:creationId xmlns:a16="http://schemas.microsoft.com/office/drawing/2014/main" id="{8FB306C4-3D4E-4EBF-950C-4C293EA7A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838200"/>
          <a:ext cx="451802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1676400" imgH="736600" progId="Equation.3">
                  <p:embed/>
                </p:oleObj>
              </mc:Choice>
              <mc:Fallback>
                <p:oleObj name="Equation" r:id="rId3" imgW="1676400" imgH="7366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838200"/>
                        <a:ext cx="4518025" cy="17272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1033">
            <a:extLst>
              <a:ext uri="{FF2B5EF4-FFF2-40B4-BE49-F238E27FC236}">
                <a16:creationId xmlns:a16="http://schemas.microsoft.com/office/drawing/2014/main" id="{201DB3AE-517A-4117-A52E-E5930AE94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286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一般形式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7173" name="Text Box 1034">
            <a:extLst>
              <a:ext uri="{FF2B5EF4-FFF2-40B4-BE49-F238E27FC236}">
                <a16:creationId xmlns:a16="http://schemas.microsoft.com/office/drawing/2014/main" id="{FE0C87F1-E97A-4AA8-BB86-899F08EB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2787650"/>
            <a:ext cx="7802562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=R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+R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+R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22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=R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+R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+R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ea typeface="宋体" panose="02010600030101010101" pitchFamily="2" charset="-122"/>
              </a:rPr>
              <a:t>， 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33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=R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+R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+R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称为自电阻 ：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组成该网孔各支路上电阻之和。</a:t>
            </a:r>
            <a:endParaRPr lang="zh-CN" altLang="en-US" sz="2800" b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12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=R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21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=R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5  </a:t>
            </a:r>
            <a:r>
              <a:rPr lang="zh-CN" altLang="en-US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13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=R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=R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4  </a:t>
            </a:r>
            <a:r>
              <a:rPr lang="zh-CN" altLang="en-US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23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=R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32</a:t>
            </a:r>
            <a:r>
              <a:rPr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=-R</a:t>
            </a:r>
            <a:r>
              <a:rPr lang="en-US" altLang="zh-CN" sz="2800" baseline="-2500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称为互电阻 ：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两网孔之间公共支路电阻之和。</a:t>
            </a:r>
          </a:p>
        </p:txBody>
      </p:sp>
      <p:sp>
        <p:nvSpPr>
          <p:cNvPr id="7174" name="Text Box 1035">
            <a:extLst>
              <a:ext uri="{FF2B5EF4-FFF2-40B4-BE49-F238E27FC236}">
                <a16:creationId xmlns:a16="http://schemas.microsoft.com/office/drawing/2014/main" id="{776F3DBF-1C91-49F8-B415-7E8E60181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28717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其中：</a:t>
            </a:r>
          </a:p>
        </p:txBody>
      </p:sp>
      <p:sp>
        <p:nvSpPr>
          <p:cNvPr id="7175" name="Text Box 1036">
            <a:extLst>
              <a:ext uri="{FF2B5EF4-FFF2-40B4-BE49-F238E27FC236}">
                <a16:creationId xmlns:a16="http://schemas.microsoft.com/office/drawing/2014/main" id="{E48AFD95-EFBD-471D-9A76-D9FC87B08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953000"/>
            <a:ext cx="7391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注意：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互电阻有正负之分，</a:t>
            </a:r>
            <a:r>
              <a:rPr kumimoji="1"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两网孔电流的参考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方向</a:t>
            </a:r>
            <a:r>
              <a:rPr kumimoji="1" lang="zh-CN" altLang="en-US" sz="2800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一致取</a:t>
            </a:r>
            <a:r>
              <a:rPr kumimoji="1" lang="zh-CN" altLang="en-US" sz="2800" b="1">
                <a:solidFill>
                  <a:srgbClr val="FF99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“</a:t>
            </a:r>
            <a:r>
              <a:rPr kumimoji="1" lang="en-US" altLang="zh-CN" sz="2800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kumimoji="1" lang="en-US" altLang="zh-CN" sz="2800" b="1">
                <a:solidFill>
                  <a:srgbClr val="FF99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”</a:t>
            </a:r>
            <a:r>
              <a:rPr kumimoji="1" lang="zh-CN" altLang="en-US" sz="2800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，反之取 </a:t>
            </a:r>
            <a:r>
              <a:rPr kumimoji="1" lang="zh-CN" altLang="en-US" sz="2800" b="1">
                <a:solidFill>
                  <a:srgbClr val="FF99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“</a:t>
            </a:r>
            <a:r>
              <a:rPr kumimoji="1" lang="en-US" altLang="zh-CN" sz="2800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</a:t>
            </a:r>
            <a:r>
              <a:rPr kumimoji="1" lang="en-US" altLang="zh-CN" sz="2800" b="1">
                <a:solidFill>
                  <a:srgbClr val="FF99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”</a:t>
            </a:r>
            <a:r>
              <a:rPr kumimoji="1" lang="zh-CN" altLang="en-US" sz="2800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graphicFrame>
        <p:nvGraphicFramePr>
          <p:cNvPr id="7176" name="Object 1042">
            <a:extLst>
              <a:ext uri="{FF2B5EF4-FFF2-40B4-BE49-F238E27FC236}">
                <a16:creationId xmlns:a16="http://schemas.microsoft.com/office/drawing/2014/main" id="{4951CC23-A197-4205-A101-A59D7C181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-381000"/>
          <a:ext cx="3883025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Image" r:id="rId5" imgW="14549947" imgH="11767031" progId="Photoshop.Image.5">
                  <p:embed/>
                </p:oleObj>
              </mc:Choice>
              <mc:Fallback>
                <p:oleObj name="Image" r:id="rId5" imgW="14549947" imgH="11767031" progId="Photoshop.Image.5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-381000"/>
                        <a:ext cx="3883025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043">
            <a:extLst>
              <a:ext uri="{FF2B5EF4-FFF2-40B4-BE49-F238E27FC236}">
                <a16:creationId xmlns:a16="http://schemas.microsoft.com/office/drawing/2014/main" id="{402BEF49-9D22-4F66-B623-952CB61CFD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8225" y="100013"/>
          <a:ext cx="7207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Image" r:id="rId7" imgW="374762" imgH="365761" progId="Photoshop.Image.5">
                  <p:embed/>
                </p:oleObj>
              </mc:Choice>
              <mc:Fallback>
                <p:oleObj name="Image" r:id="rId7" imgW="374762" imgH="365761" progId="Photoshop.Image.5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00013"/>
                        <a:ext cx="720725" cy="70167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44">
            <a:extLst>
              <a:ext uri="{FF2B5EF4-FFF2-40B4-BE49-F238E27FC236}">
                <a16:creationId xmlns:a16="http://schemas.microsoft.com/office/drawing/2014/main" id="{5A981022-0BE8-4E40-A53F-3036FBB34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9825" y="100013"/>
          <a:ext cx="7254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Image" r:id="rId9" imgW="384114" imgH="373318" progId="Photoshop.Image.5">
                  <p:embed/>
                </p:oleObj>
              </mc:Choice>
              <mc:Fallback>
                <p:oleObj name="Image" r:id="rId9" imgW="384114" imgH="373318" progId="Photoshop.Image.5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100013"/>
                        <a:ext cx="72548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045">
            <a:extLst>
              <a:ext uri="{FF2B5EF4-FFF2-40B4-BE49-F238E27FC236}">
                <a16:creationId xmlns:a16="http://schemas.microsoft.com/office/drawing/2014/main" id="{ED38112D-EC61-4864-A4C9-1F3FD102B0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4025" y="1319213"/>
          <a:ext cx="639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Image" r:id="rId11" imgW="365761" imgH="347399" progId="Photoshop.Image.5">
                  <p:embed/>
                </p:oleObj>
              </mc:Choice>
              <mc:Fallback>
                <p:oleObj name="Image" r:id="rId11" imgW="365761" imgH="347399" progId="Photoshop.Image.5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1319213"/>
                        <a:ext cx="6397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9E5D29B3-99F7-4EA5-AEDF-04F76E34B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75" y="4457700"/>
            <a:ext cx="184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b="1" baseline="-25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6">
            <a:extLst>
              <a:ext uri="{FF2B5EF4-FFF2-40B4-BE49-F238E27FC236}">
                <a16:creationId xmlns:a16="http://schemas.microsoft.com/office/drawing/2014/main" id="{440E6417-55D9-4173-B80F-42AEFDB4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5791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推广到</a:t>
            </a:r>
            <a:r>
              <a:rPr lang="en-US" altLang="zh-CN" b="1">
                <a:solidFill>
                  <a:schemeClr val="bg1"/>
                </a:solidFill>
                <a:ea typeface="楷体_GB2312" panose="02010609030101010101" pitchFamily="49" charset="-122"/>
              </a:rPr>
              <a:t>m</a:t>
            </a: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个网孔的网孔方程</a:t>
            </a:r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endParaRPr lang="en-US" altLang="zh-CN" sz="18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8196" name="Object 7">
            <a:extLst>
              <a:ext uri="{FF2B5EF4-FFF2-40B4-BE49-F238E27FC236}">
                <a16:creationId xmlns:a16="http://schemas.microsoft.com/office/drawing/2014/main" id="{D15DF6B0-6313-4E95-81F0-C2F2473582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990600"/>
          <a:ext cx="587375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2133600" imgH="965200" progId="Equation.3">
                  <p:embed/>
                </p:oleObj>
              </mc:Choice>
              <mc:Fallback>
                <p:oleObj name="Equation" r:id="rId3" imgW="2133600" imgH="965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90600"/>
                        <a:ext cx="5873750" cy="249237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9">
            <a:extLst>
              <a:ext uri="{FF2B5EF4-FFF2-40B4-BE49-F238E27FC236}">
                <a16:creationId xmlns:a16="http://schemas.microsoft.com/office/drawing/2014/main" id="{5D875F89-E77C-450F-A036-E01212C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05200"/>
            <a:ext cx="60198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rgbClr val="FF9900"/>
                </a:solidFill>
                <a:ea typeface="楷体_GB2312" panose="02010609030101010101" pitchFamily="49" charset="-122"/>
              </a:rPr>
              <a:t>网孔分析法的计算步骤如下：</a:t>
            </a:r>
          </a:p>
        </p:txBody>
      </p:sp>
      <p:sp>
        <p:nvSpPr>
          <p:cNvPr id="8198" name="Rectangle 10">
            <a:extLst>
              <a:ext uri="{FF2B5EF4-FFF2-40B4-BE49-F238E27FC236}">
                <a16:creationId xmlns:a16="http://schemas.microsoft.com/office/drawing/2014/main" id="{E2FF4571-9FE9-44C7-A0F6-A5AE2653E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14800"/>
            <a:ext cx="80010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bg1"/>
                </a:solidFill>
                <a:ea typeface="楷体_GB2312" panose="02010609030101010101" pitchFamily="49" charset="-122"/>
              </a:rPr>
              <a:t>1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．在电路图上标明网孔电流及参考方向；</a:t>
            </a:r>
          </a:p>
        </p:txBody>
      </p:sp>
      <p:sp>
        <p:nvSpPr>
          <p:cNvPr id="8199" name="Rectangle 11">
            <a:extLst>
              <a:ext uri="{FF2B5EF4-FFF2-40B4-BE49-F238E27FC236}">
                <a16:creationId xmlns:a16="http://schemas.microsoft.com/office/drawing/2014/main" id="{7F6A4B9B-7CCE-4F36-84FF-345D7310C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9338"/>
            <a:ext cx="84582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bg1"/>
                </a:solidFill>
                <a:ea typeface="楷体_GB2312" panose="02010609030101010101" pitchFamily="49" charset="-122"/>
              </a:rPr>
              <a:t>  2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．根据“自电阻”、“互电阻”和“电源电压升” 的概念布列网孔方程，并解之；</a:t>
            </a:r>
          </a:p>
        </p:txBody>
      </p:sp>
      <p:sp>
        <p:nvSpPr>
          <p:cNvPr id="8200" name="Rectangle 12">
            <a:extLst>
              <a:ext uri="{FF2B5EF4-FFF2-40B4-BE49-F238E27FC236}">
                <a16:creationId xmlns:a16="http://schemas.microsoft.com/office/drawing/2014/main" id="{89E1EBB6-20DE-4193-B905-B923DDBE6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848350"/>
            <a:ext cx="8001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bg1"/>
                </a:solidFill>
                <a:ea typeface="楷体_GB2312" panose="02010609030101010101" pitchFamily="49" charset="-122"/>
              </a:rPr>
              <a:t> 3</a:t>
            </a: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．求得各支路电流或电压。</a:t>
            </a:r>
          </a:p>
        </p:txBody>
      </p:sp>
      <p:grpSp>
        <p:nvGrpSpPr>
          <p:cNvPr id="8201" name="Group 21">
            <a:extLst>
              <a:ext uri="{FF2B5EF4-FFF2-40B4-BE49-F238E27FC236}">
                <a16:creationId xmlns:a16="http://schemas.microsoft.com/office/drawing/2014/main" id="{A3007353-7759-49AE-9B50-874E2E243F62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648075"/>
            <a:ext cx="1371600" cy="1090613"/>
            <a:chOff x="96" y="2721"/>
            <a:chExt cx="864" cy="687"/>
          </a:xfrm>
        </p:grpSpPr>
        <p:sp>
          <p:nvSpPr>
            <p:cNvPr id="8202" name="AutoShape 19">
              <a:extLst>
                <a:ext uri="{FF2B5EF4-FFF2-40B4-BE49-F238E27FC236}">
                  <a16:creationId xmlns:a16="http://schemas.microsoft.com/office/drawing/2014/main" id="{C89C913A-6782-4894-BE36-AE0E2ACCF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721"/>
              <a:ext cx="816" cy="687"/>
            </a:xfrm>
            <a:prstGeom prst="irregularSeal1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3" name="Text Box 20">
              <a:extLst>
                <a:ext uri="{FF2B5EF4-FFF2-40B4-BE49-F238E27FC236}">
                  <a16:creationId xmlns:a16="http://schemas.microsoft.com/office/drawing/2014/main" id="{11C5390B-7D4F-4093-8229-21CBD43D4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65"/>
              <a:ext cx="7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b="1">
                  <a:ea typeface="楷体_GB2312" panose="02010609030101010101" pitchFamily="49" charset="-122"/>
                </a:rPr>
                <a:t>归纳</a:t>
              </a:r>
              <a:endParaRPr kumimoji="1" lang="zh-CN" altLang="en-US" sz="3600" b="1">
                <a:ea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050">
            <a:extLst>
              <a:ext uri="{FF2B5EF4-FFF2-40B4-BE49-F238E27FC236}">
                <a16:creationId xmlns:a16="http://schemas.microsoft.com/office/drawing/2014/main" id="{5D6997B2-1CBF-4C89-ABA9-E82E396E1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"/>
            <a:ext cx="3962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网孔方程一般形式</a:t>
            </a:r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9219" name="Object 2051">
            <a:extLst>
              <a:ext uri="{FF2B5EF4-FFF2-40B4-BE49-F238E27FC236}">
                <a16:creationId xmlns:a16="http://schemas.microsoft.com/office/drawing/2014/main" id="{10BC7FB9-F3FA-4953-890C-2AF39B477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7650" y="1089025"/>
          <a:ext cx="587375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2133600" imgH="965200" progId="Equation.3">
                  <p:embed/>
                </p:oleObj>
              </mc:Choice>
              <mc:Fallback>
                <p:oleObj name="Equation" r:id="rId3" imgW="2133600" imgH="9652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1089025"/>
                        <a:ext cx="5873750" cy="249237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2052">
            <a:extLst>
              <a:ext uri="{FF2B5EF4-FFF2-40B4-BE49-F238E27FC236}">
                <a16:creationId xmlns:a16="http://schemas.microsoft.com/office/drawing/2014/main" id="{2C74D066-F462-428B-8782-9497148DD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83113"/>
            <a:ext cx="7162800" cy="1817687"/>
          </a:xfrm>
          <a:prstGeom prst="rect">
            <a:avLst/>
          </a:prstGeom>
          <a:noFill/>
          <a:ln w="19050">
            <a:solidFill>
              <a:srgbClr val="00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1900" indent="-1231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rgbClr val="FFFF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左边：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（未知</a:t>
            </a: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网孔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电流</a:t>
            </a:r>
            <a:r>
              <a:rPr kumimoji="1" lang="zh-CN" altLang="en-US" b="1">
                <a:solidFill>
                  <a:srgbClr val="FFFF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乘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自电阻）</a:t>
            </a:r>
            <a:r>
              <a:rPr kumimoji="1" lang="zh-CN" altLang="en-US" b="1">
                <a:solidFill>
                  <a:srgbClr val="FFFF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加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（相邻</a:t>
            </a: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网孔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电流</a:t>
            </a:r>
            <a:r>
              <a:rPr kumimoji="1" lang="zh-CN" altLang="en-US" b="1">
                <a:solidFill>
                  <a:srgbClr val="FFFF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乘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互电阻）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rgbClr val="FFFF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右边：</a:t>
            </a:r>
            <a:r>
              <a:rPr kumimoji="1" lang="zh-CN" altLang="en-US" b="1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回路</a:t>
            </a:r>
            <a:r>
              <a:rPr kumimoji="1" lang="zh-CN" altLang="en-US" b="1">
                <a:solidFill>
                  <a:schemeClr val="bg1"/>
                </a:solidFill>
                <a:latin typeface="宋体" panose="02010600030101010101" pitchFamily="2" charset="-122"/>
                <a:ea typeface="楷体_GB2312" panose="02010609030101010101" pitchFamily="49" charset="-122"/>
              </a:rPr>
              <a:t>电压升</a:t>
            </a:r>
            <a:r>
              <a:rPr kumimoji="1"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的代数和。</a:t>
            </a:r>
          </a:p>
        </p:txBody>
      </p:sp>
      <p:sp>
        <p:nvSpPr>
          <p:cNvPr id="9221" name="Rectangle 2053">
            <a:extLst>
              <a:ext uri="{FF2B5EF4-FFF2-40B4-BE49-F238E27FC236}">
                <a16:creationId xmlns:a16="http://schemas.microsoft.com/office/drawing/2014/main" id="{57A476EE-7A18-4155-82A1-6D0C48EF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网孔</a:t>
            </a:r>
            <a:r>
              <a:rPr kumimoji="1" lang="zh-CN" altLang="en-US" b="1">
                <a:solidFill>
                  <a:schemeClr val="bg1"/>
                </a:solidFill>
                <a:ea typeface="楷体_GB2312" panose="02010609030101010101" pitchFamily="49" charset="-122"/>
              </a:rPr>
              <a:t>方程的特点：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EB37435D-72EA-4420-A014-0CE47B341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549275"/>
            <a:ext cx="107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A1A1A0DE-750A-4A8D-AF43-9730D39A4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549275"/>
            <a:ext cx="511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用网孔电流法求解电流 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endParaRPr lang="en-US" altLang="zh-CN" sz="2800" b="1">
              <a:solidFill>
                <a:srgbClr val="FFFF00"/>
              </a:solidFill>
              <a:ea typeface="楷体_GB2312" panose="02010609030101010101" pitchFamily="49" charset="-122"/>
            </a:endParaRP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2511FAE8-3016-4215-8296-85DF8A6E6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268413"/>
            <a:ext cx="647700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A9C6CC93-982D-42A7-A6E8-3E69950D8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052513"/>
            <a:ext cx="712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选网孔为独立回路：</a:t>
            </a:r>
          </a:p>
        </p:txBody>
      </p:sp>
      <p:grpSp>
        <p:nvGrpSpPr>
          <p:cNvPr id="78854" name="Group 6">
            <a:extLst>
              <a:ext uri="{FF2B5EF4-FFF2-40B4-BE49-F238E27FC236}">
                <a16:creationId xmlns:a16="http://schemas.microsoft.com/office/drawing/2014/main" id="{F68EF250-400E-477F-8374-1A9AE0C3E19C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221163"/>
            <a:ext cx="2160587" cy="1944687"/>
            <a:chOff x="748" y="2432"/>
            <a:chExt cx="1361" cy="1225"/>
          </a:xfrm>
        </p:grpSpPr>
        <p:grpSp>
          <p:nvGrpSpPr>
            <p:cNvPr id="10279" name="Group 7">
              <a:extLst>
                <a:ext uri="{FF2B5EF4-FFF2-40B4-BE49-F238E27FC236}">
                  <a16:creationId xmlns:a16="http://schemas.microsoft.com/office/drawing/2014/main" id="{1FAD08B0-91A9-4D11-AE92-B455E7629D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2432"/>
              <a:ext cx="409" cy="681"/>
              <a:chOff x="3560" y="2069"/>
              <a:chExt cx="409" cy="681"/>
            </a:xfrm>
          </p:grpSpPr>
          <p:grpSp>
            <p:nvGrpSpPr>
              <p:cNvPr id="10290" name="Group 8">
                <a:extLst>
                  <a:ext uri="{FF2B5EF4-FFF2-40B4-BE49-F238E27FC236}">
                    <a16:creationId xmlns:a16="http://schemas.microsoft.com/office/drawing/2014/main" id="{417AD96A-9C4F-4F4F-9092-917B3F1E8A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0" y="2069"/>
                <a:ext cx="409" cy="681"/>
                <a:chOff x="3560" y="2069"/>
                <a:chExt cx="409" cy="681"/>
              </a:xfrm>
            </p:grpSpPr>
            <p:sp>
              <p:nvSpPr>
                <p:cNvPr id="10292" name="Oval 9">
                  <a:extLst>
                    <a:ext uri="{FF2B5EF4-FFF2-40B4-BE49-F238E27FC236}">
                      <a16:creationId xmlns:a16="http://schemas.microsoft.com/office/drawing/2014/main" id="{1B0B4046-2974-4186-B32A-0502E478F1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10">
                  <a:extLst>
                    <a:ext uri="{FF2B5EF4-FFF2-40B4-BE49-F238E27FC236}">
                      <a16:creationId xmlns:a16="http://schemas.microsoft.com/office/drawing/2014/main" id="{894392E7-67D1-4BD3-85DE-6D19598999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91" name="Text Box 11">
                <a:extLst>
                  <a:ext uri="{FF2B5EF4-FFF2-40B4-BE49-F238E27FC236}">
                    <a16:creationId xmlns:a16="http://schemas.microsoft.com/office/drawing/2014/main" id="{CAFC171E-149D-4B62-BD77-2AB0F9CDB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2251"/>
                <a:ext cx="27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i</a:t>
                </a:r>
                <a:r>
                  <a:rPr lang="en-US" altLang="zh-CN" sz="2800" baseline="-25000">
                    <a:solidFill>
                      <a:schemeClr val="bg1"/>
                    </a:solidFill>
                    <a:ea typeface="楷体_GB2312" panose="02010609030101010101" pitchFamily="49" charset="-122"/>
                  </a:rPr>
                  <a:t>1</a:t>
                </a:r>
              </a:p>
            </p:txBody>
          </p:sp>
        </p:grpSp>
        <p:grpSp>
          <p:nvGrpSpPr>
            <p:cNvPr id="10280" name="Group 12">
              <a:extLst>
                <a:ext uri="{FF2B5EF4-FFF2-40B4-BE49-F238E27FC236}">
                  <a16:creationId xmlns:a16="http://schemas.microsoft.com/office/drawing/2014/main" id="{86044F69-1200-494C-9714-489829B38C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3203"/>
              <a:ext cx="379" cy="454"/>
              <a:chOff x="1655" y="1616"/>
              <a:chExt cx="379" cy="454"/>
            </a:xfrm>
          </p:grpSpPr>
          <p:sp>
            <p:nvSpPr>
              <p:cNvPr id="10286" name="Text Box 13">
                <a:extLst>
                  <a:ext uri="{FF2B5EF4-FFF2-40B4-BE49-F238E27FC236}">
                    <a16:creationId xmlns:a16="http://schemas.microsoft.com/office/drawing/2014/main" id="{83145D36-01A5-4D12-8218-6EDA99C54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1661"/>
                <a:ext cx="3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i</a:t>
                </a:r>
                <a:r>
                  <a:rPr lang="en-US" altLang="zh-CN" sz="2800" baseline="-25000">
                    <a:solidFill>
                      <a:schemeClr val="bg1"/>
                    </a:solidFill>
                    <a:ea typeface="楷体_GB2312" panose="02010609030101010101" pitchFamily="49" charset="-122"/>
                  </a:rPr>
                  <a:t>3</a:t>
                </a:r>
              </a:p>
            </p:txBody>
          </p:sp>
          <p:grpSp>
            <p:nvGrpSpPr>
              <p:cNvPr id="10287" name="Group 14">
                <a:extLst>
                  <a:ext uri="{FF2B5EF4-FFF2-40B4-BE49-F238E27FC236}">
                    <a16:creationId xmlns:a16="http://schemas.microsoft.com/office/drawing/2014/main" id="{BC70C332-FF6A-4206-83BE-4D74299FBC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5" y="1616"/>
                <a:ext cx="363" cy="454"/>
                <a:chOff x="3560" y="2069"/>
                <a:chExt cx="409" cy="681"/>
              </a:xfrm>
            </p:grpSpPr>
            <p:sp>
              <p:nvSpPr>
                <p:cNvPr id="10288" name="Oval 15">
                  <a:extLst>
                    <a:ext uri="{FF2B5EF4-FFF2-40B4-BE49-F238E27FC236}">
                      <a16:creationId xmlns:a16="http://schemas.microsoft.com/office/drawing/2014/main" id="{79C59CC7-C38F-4E23-AB24-BE255AB7F2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16">
                  <a:extLst>
                    <a:ext uri="{FF2B5EF4-FFF2-40B4-BE49-F238E27FC236}">
                      <a16:creationId xmlns:a16="http://schemas.microsoft.com/office/drawing/2014/main" id="{6178BC2D-792B-4277-B9F8-CD6D7BDA14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281" name="Group 17">
              <a:extLst>
                <a:ext uri="{FF2B5EF4-FFF2-40B4-BE49-F238E27FC236}">
                  <a16:creationId xmlns:a16="http://schemas.microsoft.com/office/drawing/2014/main" id="{DB4E9077-59DD-4D82-94C1-85F2579007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2432"/>
              <a:ext cx="499" cy="531"/>
              <a:chOff x="1610" y="890"/>
              <a:chExt cx="499" cy="531"/>
            </a:xfrm>
          </p:grpSpPr>
          <p:sp>
            <p:nvSpPr>
              <p:cNvPr id="10282" name="Text Box 18">
                <a:extLst>
                  <a:ext uri="{FF2B5EF4-FFF2-40B4-BE49-F238E27FC236}">
                    <a16:creationId xmlns:a16="http://schemas.microsoft.com/office/drawing/2014/main" id="{A08605F1-4A83-40DC-8A0D-59F52D808A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890"/>
                <a:ext cx="3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i</a:t>
                </a:r>
                <a:r>
                  <a:rPr lang="en-US" altLang="zh-CN" sz="2800" baseline="-25000">
                    <a:solidFill>
                      <a:schemeClr val="bg1"/>
                    </a:solidFill>
                    <a:ea typeface="楷体_GB2312" panose="02010609030101010101" pitchFamily="49" charset="-122"/>
                  </a:rPr>
                  <a:t>2</a:t>
                </a:r>
              </a:p>
            </p:txBody>
          </p:sp>
          <p:grpSp>
            <p:nvGrpSpPr>
              <p:cNvPr id="10283" name="Group 19">
                <a:extLst>
                  <a:ext uri="{FF2B5EF4-FFF2-40B4-BE49-F238E27FC236}">
                    <a16:creationId xmlns:a16="http://schemas.microsoft.com/office/drawing/2014/main" id="{54B86D73-B059-4568-A5EE-F0F05BAF34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0" y="981"/>
                <a:ext cx="499" cy="440"/>
                <a:chOff x="3859" y="2435"/>
                <a:chExt cx="499" cy="440"/>
              </a:xfrm>
            </p:grpSpPr>
            <p:sp>
              <p:nvSpPr>
                <p:cNvPr id="10284" name="Oval 20">
                  <a:extLst>
                    <a:ext uri="{FF2B5EF4-FFF2-40B4-BE49-F238E27FC236}">
                      <a16:creationId xmlns:a16="http://schemas.microsoft.com/office/drawing/2014/main" id="{0907E08C-4DDE-405F-B438-D0CEFCC2DB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9" y="2435"/>
                  <a:ext cx="499" cy="440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21">
                  <a:extLst>
                    <a:ext uri="{FF2B5EF4-FFF2-40B4-BE49-F238E27FC236}">
                      <a16:creationId xmlns:a16="http://schemas.microsoft.com/office/drawing/2014/main" id="{57178D1E-7596-47D7-9290-BA5D132767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59" y="2582"/>
                  <a:ext cx="0" cy="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78870" name="Object 22">
            <a:extLst>
              <a:ext uri="{FF2B5EF4-FFF2-40B4-BE49-F238E27FC236}">
                <a16:creationId xmlns:a16="http://schemas.microsoft.com/office/drawing/2014/main" id="{C3396522-3A1D-4AAD-AF02-161C2F09F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1628775"/>
          <a:ext cx="59753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公式" r:id="rId3" imgW="2279786" imgH="234906" progId="Equation.3">
                  <p:embed/>
                </p:oleObj>
              </mc:Choice>
              <mc:Fallback>
                <p:oleObj name="公式" r:id="rId3" imgW="2279786" imgH="23490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628775"/>
                        <a:ext cx="59753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1" name="Object 23">
            <a:extLst>
              <a:ext uri="{FF2B5EF4-FFF2-40B4-BE49-F238E27FC236}">
                <a16:creationId xmlns:a16="http://schemas.microsoft.com/office/drawing/2014/main" id="{91940CA2-E15B-4543-A1B3-E19A44528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2205038"/>
          <a:ext cx="64801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公式" r:id="rId5" imgW="2305038" imgH="234906" progId="Equation.3">
                  <p:embed/>
                </p:oleObj>
              </mc:Choice>
              <mc:Fallback>
                <p:oleObj name="公式" r:id="rId5" imgW="2305038" imgH="23490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205038"/>
                        <a:ext cx="64801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2" name="Object 24">
            <a:extLst>
              <a:ext uri="{FF2B5EF4-FFF2-40B4-BE49-F238E27FC236}">
                <a16:creationId xmlns:a16="http://schemas.microsoft.com/office/drawing/2014/main" id="{FAFF1E20-726E-43A8-8187-E8EA36DBE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2781300"/>
          <a:ext cx="6553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公式" r:id="rId7" imgW="2330290" imgH="234906" progId="Equation.3">
                  <p:embed/>
                </p:oleObj>
              </mc:Choice>
              <mc:Fallback>
                <p:oleObj name="公式" r:id="rId7" imgW="2330290" imgH="23490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781300"/>
                        <a:ext cx="65532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3" name="Text Box 25">
            <a:extLst>
              <a:ext uri="{FF2B5EF4-FFF2-40B4-BE49-F238E27FC236}">
                <a16:creationId xmlns:a16="http://schemas.microsoft.com/office/drawing/2014/main" id="{6C5A3D13-C6D9-488E-A503-6E5A8A9B6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4283075"/>
            <a:ext cx="50768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无受控源的线性网络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</a:t>
            </a:r>
            <a:r>
              <a:rPr kumimoji="1" lang="en-US" altLang="zh-CN" sz="2800" i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jk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</a:t>
            </a:r>
            <a:r>
              <a:rPr kumimoji="1" lang="en-US" altLang="zh-CN" sz="2800" i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kj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系数矩阵为对称阵。</a:t>
            </a:r>
          </a:p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当网孔电流均取顺（或逆）时针方向时，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</a:t>
            </a:r>
            <a:r>
              <a:rPr kumimoji="1" lang="en-US" altLang="zh-CN" sz="2800" i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jk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均为负。</a:t>
            </a:r>
          </a:p>
        </p:txBody>
      </p:sp>
      <p:graphicFrame>
        <p:nvGraphicFramePr>
          <p:cNvPr id="78874" name="Object 26">
            <a:extLst>
              <a:ext uri="{FF2B5EF4-FFF2-40B4-BE49-F238E27FC236}">
                <a16:creationId xmlns:a16="http://schemas.microsoft.com/office/drawing/2014/main" id="{B47FCC91-BB8B-4692-9658-57242354F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8150" y="3502025"/>
          <a:ext cx="18716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公式" r:id="rId9" imgW="615913" imgH="234906" progId="Equation.3">
                  <p:embed/>
                </p:oleObj>
              </mc:Choice>
              <mc:Fallback>
                <p:oleObj name="公式" r:id="rId9" imgW="615913" imgH="23490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3502025"/>
                        <a:ext cx="18716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81" name="Group 33">
            <a:extLst>
              <a:ext uri="{FF2B5EF4-FFF2-40B4-BE49-F238E27FC236}">
                <a16:creationId xmlns:a16="http://schemas.microsoft.com/office/drawing/2014/main" id="{B22497B0-C6E9-4B35-8FF5-39DF7DE158C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978275"/>
            <a:ext cx="4033838" cy="2447925"/>
            <a:chOff x="113" y="2296"/>
            <a:chExt cx="2541" cy="1542"/>
          </a:xfrm>
        </p:grpSpPr>
        <p:sp>
          <p:nvSpPr>
            <p:cNvPr id="10256" name="Oval 34">
              <a:extLst>
                <a:ext uri="{FF2B5EF4-FFF2-40B4-BE49-F238E27FC236}">
                  <a16:creationId xmlns:a16="http://schemas.microsoft.com/office/drawing/2014/main" id="{F4A5665D-1EF7-480C-B077-62C7654C3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320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0257" name="Line 35">
              <a:extLst>
                <a:ext uri="{FF2B5EF4-FFF2-40B4-BE49-F238E27FC236}">
                  <a16:creationId xmlns:a16="http://schemas.microsoft.com/office/drawing/2014/main" id="{E7B072A4-0381-49B2-BA44-AFB740FD5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296"/>
              <a:ext cx="0" cy="154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36">
              <a:extLst>
                <a:ext uri="{FF2B5EF4-FFF2-40B4-BE49-F238E27FC236}">
                  <a16:creationId xmlns:a16="http://schemas.microsoft.com/office/drawing/2014/main" id="{AA50C25A-BC8B-4D06-B777-C16A84120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3067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37">
              <a:extLst>
                <a:ext uri="{FF2B5EF4-FFF2-40B4-BE49-F238E27FC236}">
                  <a16:creationId xmlns:a16="http://schemas.microsoft.com/office/drawing/2014/main" id="{6FC4D336-2245-4FDA-B0C4-6634E68FD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838"/>
              <a:ext cx="1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Text Box 38">
              <a:extLst>
                <a:ext uri="{FF2B5EF4-FFF2-40B4-BE49-F238E27FC236}">
                  <a16:creationId xmlns:a16="http://schemas.microsoft.com/office/drawing/2014/main" id="{F424250F-F170-4B71-9569-7E3228CF9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568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S</a:t>
              </a:r>
            </a:p>
          </p:txBody>
        </p:sp>
        <p:sp>
          <p:nvSpPr>
            <p:cNvPr id="10261" name="Text Box 39">
              <a:extLst>
                <a:ext uri="{FF2B5EF4-FFF2-40B4-BE49-F238E27FC236}">
                  <a16:creationId xmlns:a16="http://schemas.microsoft.com/office/drawing/2014/main" id="{EDBC130F-BAE6-4E00-A311-1E76D2682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704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5</a:t>
              </a:r>
            </a:p>
          </p:txBody>
        </p:sp>
        <p:sp>
          <p:nvSpPr>
            <p:cNvPr id="10262" name="Text Box 40">
              <a:extLst>
                <a:ext uri="{FF2B5EF4-FFF2-40B4-BE49-F238E27FC236}">
                  <a16:creationId xmlns:a16="http://schemas.microsoft.com/office/drawing/2014/main" id="{736D6927-7C4C-4DB7-B536-BD71DC89E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3293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4</a:t>
              </a:r>
            </a:p>
          </p:txBody>
        </p:sp>
        <p:sp>
          <p:nvSpPr>
            <p:cNvPr id="10263" name="Text Box 41">
              <a:extLst>
                <a:ext uri="{FF2B5EF4-FFF2-40B4-BE49-F238E27FC236}">
                  <a16:creationId xmlns:a16="http://schemas.microsoft.com/office/drawing/2014/main" id="{C5729865-B554-440E-88C4-92A8469DF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333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3</a:t>
              </a:r>
            </a:p>
          </p:txBody>
        </p:sp>
        <p:sp>
          <p:nvSpPr>
            <p:cNvPr id="10264" name="Text Box 42">
              <a:extLst>
                <a:ext uri="{FF2B5EF4-FFF2-40B4-BE49-F238E27FC236}">
                  <a16:creationId xmlns:a16="http://schemas.microsoft.com/office/drawing/2014/main" id="{41CE2D0B-DD17-4933-B247-4A397627C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238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1</a:t>
              </a:r>
            </a:p>
          </p:txBody>
        </p:sp>
        <p:sp>
          <p:nvSpPr>
            <p:cNvPr id="10265" name="Text Box 43">
              <a:extLst>
                <a:ext uri="{FF2B5EF4-FFF2-40B4-BE49-F238E27FC236}">
                  <a16:creationId xmlns:a16="http://schemas.microsoft.com/office/drawing/2014/main" id="{2023CDC0-C246-4C85-9FF0-1B661CB2C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2386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2</a:t>
              </a:r>
            </a:p>
          </p:txBody>
        </p:sp>
        <p:sp>
          <p:nvSpPr>
            <p:cNvPr id="10266" name="Text Box 44">
              <a:extLst>
                <a:ext uri="{FF2B5EF4-FFF2-40B4-BE49-F238E27FC236}">
                  <a16:creationId xmlns:a16="http://schemas.microsoft.com/office/drawing/2014/main" id="{493BC553-7C51-4FBD-95E7-7FF199799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203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U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S</a:t>
              </a:r>
            </a:p>
          </p:txBody>
        </p:sp>
        <p:sp>
          <p:nvSpPr>
            <p:cNvPr id="10267" name="Text Box 45">
              <a:extLst>
                <a:ext uri="{FF2B5EF4-FFF2-40B4-BE49-F238E27FC236}">
                  <a16:creationId xmlns:a16="http://schemas.microsoft.com/office/drawing/2014/main" id="{9F1A8252-19BD-4A1E-B8E4-3E333FE7F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2885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+</a:t>
              </a:r>
              <a:endPara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10268" name="Text Box 46">
              <a:extLst>
                <a:ext uri="{FF2B5EF4-FFF2-40B4-BE49-F238E27FC236}">
                  <a16:creationId xmlns:a16="http://schemas.microsoft.com/office/drawing/2014/main" id="{2BB0EB3B-805D-4851-975E-E3EBD5474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430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_</a:t>
              </a:r>
              <a:endPara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10269" name="Line 47">
              <a:extLst>
                <a:ext uri="{FF2B5EF4-FFF2-40B4-BE49-F238E27FC236}">
                  <a16:creationId xmlns:a16="http://schemas.microsoft.com/office/drawing/2014/main" id="{C2E4A8F5-3D1D-4E47-87D8-2CC865B4D6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9" y="3112"/>
              <a:ext cx="27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Text Box 48">
              <a:extLst>
                <a:ext uri="{FF2B5EF4-FFF2-40B4-BE49-F238E27FC236}">
                  <a16:creationId xmlns:a16="http://schemas.microsoft.com/office/drawing/2014/main" id="{5D4274C2-3C2C-4E61-B092-F71C5B27D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" y="2794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i</a:t>
              </a:r>
            </a:p>
          </p:txBody>
        </p:sp>
        <p:sp>
          <p:nvSpPr>
            <p:cNvPr id="10271" name="AutoShape 49">
              <a:extLst>
                <a:ext uri="{FF2B5EF4-FFF2-40B4-BE49-F238E27FC236}">
                  <a16:creationId xmlns:a16="http://schemas.microsoft.com/office/drawing/2014/main" id="{EDFC7A46-B5D1-4166-B863-D8E03E915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2296"/>
              <a:ext cx="1497" cy="1542"/>
            </a:xfrm>
            <a:prstGeom prst="diamond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72" name="Line 50">
              <a:extLst>
                <a:ext uri="{FF2B5EF4-FFF2-40B4-BE49-F238E27FC236}">
                  <a16:creationId xmlns:a16="http://schemas.microsoft.com/office/drawing/2014/main" id="{B047FD7A-C907-4418-81BA-A70CCE472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296"/>
              <a:ext cx="1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Rectangle 51">
              <a:extLst>
                <a:ext uri="{FF2B5EF4-FFF2-40B4-BE49-F238E27FC236}">
                  <a16:creationId xmlns:a16="http://schemas.microsoft.com/office/drawing/2014/main" id="{2574121D-DF2B-4C49-AB9D-53CEE0ABF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61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74" name="Rectangle 52">
              <a:extLst>
                <a:ext uri="{FF2B5EF4-FFF2-40B4-BE49-F238E27FC236}">
                  <a16:creationId xmlns:a16="http://schemas.microsoft.com/office/drawing/2014/main" id="{1899C373-CAFA-4057-92ED-E1ED72B5FF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9448">
              <a:off x="2110" y="333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75" name="Rectangle 53">
              <a:extLst>
                <a:ext uri="{FF2B5EF4-FFF2-40B4-BE49-F238E27FC236}">
                  <a16:creationId xmlns:a16="http://schemas.microsoft.com/office/drawing/2014/main" id="{E3F2A4BD-276A-4758-B908-9934711342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22162">
              <a:off x="1293" y="333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76" name="Rectangle 54">
              <a:extLst>
                <a:ext uri="{FF2B5EF4-FFF2-40B4-BE49-F238E27FC236}">
                  <a16:creationId xmlns:a16="http://schemas.microsoft.com/office/drawing/2014/main" id="{91B5F439-4762-4636-94DF-1962CD8E71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93708">
              <a:off x="2110" y="265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77" name="Rectangle 55">
              <a:extLst>
                <a:ext uri="{FF2B5EF4-FFF2-40B4-BE49-F238E27FC236}">
                  <a16:creationId xmlns:a16="http://schemas.microsoft.com/office/drawing/2014/main" id="{A1CD3009-0E7A-43E1-A764-1EF51BD45B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55736">
              <a:off x="1338" y="261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78" name="Rectangle 56">
              <a:extLst>
                <a:ext uri="{FF2B5EF4-FFF2-40B4-BE49-F238E27FC236}">
                  <a16:creationId xmlns:a16="http://schemas.microsoft.com/office/drawing/2014/main" id="{D1897E10-5551-41FB-8682-D69B227C0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302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78905" name="Group 57">
            <a:extLst>
              <a:ext uri="{FF2B5EF4-FFF2-40B4-BE49-F238E27FC236}">
                <a16:creationId xmlns:a16="http://schemas.microsoft.com/office/drawing/2014/main" id="{D683FD78-D5CD-4654-BC4A-69C13BB8AF2B}"/>
              </a:ext>
            </a:extLst>
          </p:cNvPr>
          <p:cNvGrpSpPr>
            <a:grpSpLocks/>
          </p:cNvGrpSpPr>
          <p:nvPr/>
        </p:nvGrpSpPr>
        <p:grpSpPr bwMode="auto">
          <a:xfrm>
            <a:off x="6264275" y="3284538"/>
            <a:ext cx="1644650" cy="850900"/>
            <a:chOff x="385" y="3022"/>
            <a:chExt cx="1036" cy="536"/>
          </a:xfrm>
        </p:grpSpPr>
        <p:pic>
          <p:nvPicPr>
            <p:cNvPr id="10254" name="Picture 58" descr="123">
              <a:extLst>
                <a:ext uri="{FF2B5EF4-FFF2-40B4-BE49-F238E27FC236}">
                  <a16:creationId xmlns:a16="http://schemas.microsoft.com/office/drawing/2014/main" id="{A3597668-93C2-4DE0-95BD-4805A70B9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5" name="Text Box 59">
              <a:extLst>
                <a:ext uri="{FF2B5EF4-FFF2-40B4-BE49-F238E27FC236}">
                  <a16:creationId xmlns:a16="http://schemas.microsoft.com/office/drawing/2014/main" id="{E9036982-BE83-4BDE-95BF-C8B963A2B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CC6600"/>
                  </a:solidFill>
                  <a:ea typeface="华文行楷" panose="02010800040101010101" pitchFamily="2" charset="-122"/>
                </a:rPr>
                <a:t>表明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30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30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30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30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8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8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P spid="78851" grpId="0"/>
      <p:bldP spid="78852" grpId="0" animBg="1" autoUpdateAnimBg="0"/>
      <p:bldP spid="78853" grpId="0"/>
      <p:bldP spid="7887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482</TotalTime>
  <Words>1679</Words>
  <Application>Microsoft Office PowerPoint</Application>
  <PresentationFormat>全屏显示(4:3)</PresentationFormat>
  <Paragraphs>470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Times New Roman</vt:lpstr>
      <vt:lpstr>等线</vt:lpstr>
      <vt:lpstr>宋体</vt:lpstr>
      <vt:lpstr>隶书</vt:lpstr>
      <vt:lpstr>楷体_GB2312</vt:lpstr>
      <vt:lpstr>黑体</vt:lpstr>
      <vt:lpstr>华文新魏</vt:lpstr>
      <vt:lpstr>仿宋_GB2312</vt:lpstr>
      <vt:lpstr>华文行楷</vt:lpstr>
      <vt:lpstr>Symbol</vt:lpstr>
      <vt:lpstr>Wingdings</vt:lpstr>
      <vt:lpstr>Wingdings 2</vt:lpstr>
      <vt:lpstr>Default Design</vt:lpstr>
      <vt:lpstr>Adobe Photoshop Image</vt:lpstr>
      <vt:lpstr>Microsoft 公式 3.0</vt:lpstr>
      <vt:lpstr>Microsoft Visio 绘图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</vt:vector>
  </TitlesOfParts>
  <Company>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Shastry</dc:creator>
  <cp:lastModifiedBy>lwt</cp:lastModifiedBy>
  <cp:revision>61</cp:revision>
  <dcterms:created xsi:type="dcterms:W3CDTF">2003-03-28T13:43:40Z</dcterms:created>
  <dcterms:modified xsi:type="dcterms:W3CDTF">2022-02-27T09:36:33Z</dcterms:modified>
</cp:coreProperties>
</file>