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56" r:id="rId2"/>
    <p:sldId id="345" r:id="rId3"/>
    <p:sldId id="257" r:id="rId4"/>
    <p:sldId id="350" r:id="rId5"/>
    <p:sldId id="259" r:id="rId6"/>
    <p:sldId id="261" r:id="rId7"/>
    <p:sldId id="262" r:id="rId8"/>
    <p:sldId id="341" r:id="rId9"/>
    <p:sldId id="263" r:id="rId10"/>
    <p:sldId id="264" r:id="rId11"/>
    <p:sldId id="266" r:id="rId12"/>
    <p:sldId id="269" r:id="rId13"/>
    <p:sldId id="348" r:id="rId14"/>
    <p:sldId id="349" r:id="rId15"/>
    <p:sldId id="347" r:id="rId16"/>
    <p:sldId id="335" r:id="rId17"/>
    <p:sldId id="336" r:id="rId18"/>
    <p:sldId id="337" r:id="rId19"/>
    <p:sldId id="352" r:id="rId20"/>
    <p:sldId id="340" r:id="rId21"/>
    <p:sldId id="354" r:id="rId22"/>
    <p:sldId id="355" r:id="rId23"/>
    <p:sldId id="356"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277" r:id="rId39"/>
    <p:sldId id="278" r:id="rId40"/>
    <p:sldId id="279" r:id="rId41"/>
    <p:sldId id="280" r:id="rId42"/>
    <p:sldId id="281" r:id="rId43"/>
    <p:sldId id="34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343" r:id="rId58"/>
    <p:sldId id="296" r:id="rId59"/>
    <p:sldId id="344"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3F7ED"/>
    <a:srgbClr val="4F8356"/>
    <a:srgbClr val="426E48"/>
    <a:srgbClr val="41914E"/>
    <a:srgbClr val="8FD1B5"/>
    <a:srgbClr val="000000"/>
    <a:srgbClr val="BDBFB9"/>
    <a:srgbClr val="E3ECD0"/>
    <a:srgbClr val="E9F0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autoAdjust="0"/>
  </p:normalViewPr>
  <p:slideViewPr>
    <p:cSldViewPr>
      <p:cViewPr>
        <p:scale>
          <a:sx n="58" d="100"/>
          <a:sy n="58" d="100"/>
        </p:scale>
        <p:origin x="1032" y="2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34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18226-EBEE-47C3-B90A-F19BE1AB585C}" type="datetimeFigureOut">
              <a:rPr lang="zh-CN" altLang="en-US" smtClean="0"/>
              <a:t>2021/9/13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5F6E2-40CE-45A1-825D-31B3C5B8A76E}" type="slidenum">
              <a:rPr lang="zh-CN" altLang="en-US" smtClean="0"/>
              <a:t>‹#›</a:t>
            </a:fld>
            <a:endParaRPr lang="zh-CN" altLang="en-US"/>
          </a:p>
        </p:txBody>
      </p:sp>
    </p:spTree>
    <p:extLst>
      <p:ext uri="{BB962C8B-B14F-4D97-AF65-F5344CB8AC3E}">
        <p14:creationId xmlns:p14="http://schemas.microsoft.com/office/powerpoint/2010/main" val="475534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78C5F6E2-40CE-45A1-825D-31B3C5B8A76E}" type="slidenum">
              <a:rPr lang="zh-CN" altLang="en-US" smtClean="0"/>
              <a:t>1</a:t>
            </a:fld>
            <a:endParaRPr lang="zh-CN" altLang="en-US"/>
          </a:p>
        </p:txBody>
      </p:sp>
    </p:spTree>
    <p:extLst>
      <p:ext uri="{BB962C8B-B14F-4D97-AF65-F5344CB8AC3E}">
        <p14:creationId xmlns:p14="http://schemas.microsoft.com/office/powerpoint/2010/main" val="6749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802D55E-513C-4A3A-BF15-9F5BFBF0DE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2A42CF3E-1838-46E8-A08A-0555910DD0D1}" type="slidenum">
              <a:rPr lang="zh-CN" altLang="en-US">
                <a:latin typeface="Arial" panose="020B0604020202020204" pitchFamily="34" charset="0"/>
              </a:rPr>
              <a:pPr eaLnBrk="1" hangingPunct="1">
                <a:spcBef>
                  <a:spcPct val="0"/>
                </a:spcBef>
              </a:pPr>
              <a:t>16</a:t>
            </a:fld>
            <a:endParaRPr lang="en-US" altLang="zh-CN">
              <a:latin typeface="Arial" panose="020B0604020202020204" pitchFamily="34" charset="0"/>
            </a:endParaRPr>
          </a:p>
        </p:txBody>
      </p:sp>
      <p:sp>
        <p:nvSpPr>
          <p:cNvPr id="51203" name="Rectangle 2">
            <a:extLst>
              <a:ext uri="{FF2B5EF4-FFF2-40B4-BE49-F238E27FC236}">
                <a16:creationId xmlns:a16="http://schemas.microsoft.com/office/drawing/2014/main" id="{50A340D2-F13A-4E5F-A3FC-54160796FE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3DFDB73F-1BC1-4387-A665-CBDD42BB30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a:t>	第一个协软件的人是</a:t>
            </a:r>
            <a:r>
              <a:rPr lang="en-US" altLang="zh-CN" dirty="0"/>
              <a:t>Ada</a:t>
            </a:r>
            <a:r>
              <a:rPr lang="zh-CN" altLang="en-US" dirty="0"/>
              <a:t>（</a:t>
            </a:r>
            <a:r>
              <a:rPr lang="en-US" altLang="zh-CN" dirty="0"/>
              <a:t>Augusta Ada Lovelace</a:t>
            </a:r>
            <a:r>
              <a:rPr lang="zh-CN" altLang="en-US" dirty="0"/>
              <a:t>），在</a:t>
            </a:r>
            <a:r>
              <a:rPr lang="en-US" altLang="zh-CN" dirty="0"/>
              <a:t>1860</a:t>
            </a:r>
            <a:r>
              <a:rPr lang="zh-CN" altLang="en-US" dirty="0"/>
              <a:t>年代他尝试为</a:t>
            </a:r>
            <a:r>
              <a:rPr lang="en-US" altLang="zh-CN" dirty="0"/>
              <a:t>Babbage</a:t>
            </a:r>
            <a:r>
              <a:rPr lang="zh-CN" altLang="en-US" dirty="0"/>
              <a:t>（</a:t>
            </a:r>
            <a:r>
              <a:rPr lang="en-US" altLang="zh-CN" dirty="0"/>
              <a:t>Charles Babbage</a:t>
            </a:r>
            <a:r>
              <a:rPr lang="zh-CN" altLang="en-US" dirty="0"/>
              <a:t>）的机械式计算机写软件。尽管他们的努力失败了，但他们的名字永远载入了计算机发展的史册。</a:t>
            </a:r>
          </a:p>
          <a:p>
            <a:pPr>
              <a:spcBef>
                <a:spcPct val="0"/>
              </a:spcBef>
            </a:pPr>
            <a:r>
              <a:rPr lang="zh-CN" altLang="en-US" dirty="0"/>
              <a:t>	在二十世纪五十年代， 软件伴随着第一台电子计算机的问世诞生了。以写软件为职业的人也开始出现，他们多是经过训练的数学家和电子工程师。二十世纪六十年代，美国大学里开始出现授予计算机专业的学位，教人们写软件。</a:t>
            </a:r>
          </a:p>
          <a:p>
            <a:pPr>
              <a:spcBef>
                <a:spcPct val="0"/>
              </a:spcBef>
            </a:pPr>
            <a:r>
              <a:rPr lang="zh-CN" altLang="en-US" dirty="0"/>
              <a:t>	</a:t>
            </a:r>
          </a:p>
        </p:txBody>
      </p:sp>
    </p:spTree>
    <p:extLst>
      <p:ext uri="{BB962C8B-B14F-4D97-AF65-F5344CB8AC3E}">
        <p14:creationId xmlns:p14="http://schemas.microsoft.com/office/powerpoint/2010/main" val="190622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0423028A-AC10-434C-A7EA-D6F98E40D0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17D7BB53-BD48-48ED-BB57-9CE9C98C039A}"/>
              </a:ext>
            </a:extLst>
          </p:cNvPr>
          <p:cNvSpPr>
            <a:spLocks noGrp="1"/>
          </p:cNvSpPr>
          <p:nvPr>
            <p:ph type="body" idx="1"/>
          </p:nvPr>
        </p:nvSpPr>
        <p:spPr/>
        <p:txBody>
          <a:bodyPr>
            <a:normAutofit fontScale="92500" lnSpcReduction="20000"/>
          </a:bodyPr>
          <a:lstStyle/>
          <a:p>
            <a:pPr fontAlgn="auto">
              <a:spcBef>
                <a:spcPts val="0"/>
              </a:spcBef>
              <a:spcAft>
                <a:spcPts val="0"/>
              </a:spcAft>
              <a:defRPr/>
            </a:pPr>
            <a:r>
              <a:rPr lang="zh-CN" altLang="en-US" dirty="0"/>
              <a:t>“为了能全面、正确地理解计算机和软件，首先必须了解软件的特点：</a:t>
            </a:r>
          </a:p>
          <a:p>
            <a:pPr fontAlgn="auto">
              <a:spcBef>
                <a:spcPts val="0"/>
              </a:spcBef>
              <a:spcAft>
                <a:spcPts val="0"/>
              </a:spcAft>
              <a:defRPr/>
            </a:pPr>
            <a:r>
              <a:rPr lang="zh-CN" altLang="en-US" dirty="0"/>
              <a:t>        1、软件是一种逻辑实体，而不是具体的物理实体。</a:t>
            </a:r>
          </a:p>
          <a:p>
            <a:pPr fontAlgn="auto">
              <a:spcBef>
                <a:spcPts val="0"/>
              </a:spcBef>
              <a:spcAft>
                <a:spcPts val="0"/>
              </a:spcAft>
              <a:defRPr/>
            </a:pPr>
            <a:r>
              <a:rPr lang="zh-CN" altLang="en-US" dirty="0"/>
              <a:t>             这个特点使它和计算机硬件有着明显的差别。人们可以把记录在纸面上，保存在计算机的存储器内部，也可以保留在磁盘、磁带等介质。但却无法看到</a:t>
            </a:r>
          </a:p>
          <a:p>
            <a:pPr fontAlgn="auto">
              <a:spcBef>
                <a:spcPts val="0"/>
              </a:spcBef>
              <a:spcAft>
                <a:spcPts val="0"/>
              </a:spcAft>
              <a:defRPr/>
            </a:pPr>
            <a:r>
              <a:rPr lang="zh-CN" altLang="en-US" dirty="0"/>
              <a:t>             软件的形态，而必须通过观察、分析、思考、判断，去了解它的功能、性能及其它特性。</a:t>
            </a:r>
          </a:p>
          <a:p>
            <a:pPr fontAlgn="auto">
              <a:spcBef>
                <a:spcPts val="0"/>
              </a:spcBef>
              <a:spcAft>
                <a:spcPts val="0"/>
              </a:spcAft>
              <a:defRPr/>
            </a:pPr>
            <a:r>
              <a:rPr lang="zh-CN" altLang="en-US" dirty="0"/>
              <a:t>        2、软件的生产与硬件不同。</a:t>
            </a:r>
          </a:p>
          <a:p>
            <a:pPr fontAlgn="auto">
              <a:spcBef>
                <a:spcPts val="0"/>
              </a:spcBef>
              <a:spcAft>
                <a:spcPts val="0"/>
              </a:spcAft>
              <a:defRPr/>
            </a:pPr>
            <a:r>
              <a:rPr lang="zh-CN" altLang="en-US" dirty="0"/>
              <a:t>             在软件开发过程中没有明显的制造过程。也不象硬件那样，一旦研制成功，可以重复制造，并且在制造过程中进行质量控制，以保证产品的质量。而软</a:t>
            </a:r>
          </a:p>
          <a:p>
            <a:pPr fontAlgn="auto">
              <a:spcBef>
                <a:spcPts val="0"/>
              </a:spcBef>
              <a:spcAft>
                <a:spcPts val="0"/>
              </a:spcAft>
              <a:defRPr/>
            </a:pPr>
            <a:r>
              <a:rPr lang="zh-CN" altLang="en-US" dirty="0"/>
              <a:t>             件是通过人们的智力活动，把知识与技术转化成信息的一种产品。一旦某一软件项目研制成功，以后就可以通过大量地复制同一内容，所以对软件质量</a:t>
            </a:r>
          </a:p>
          <a:p>
            <a:pPr fontAlgn="auto">
              <a:spcBef>
                <a:spcPts val="0"/>
              </a:spcBef>
              <a:spcAft>
                <a:spcPts val="0"/>
              </a:spcAft>
              <a:defRPr/>
            </a:pPr>
            <a:r>
              <a:rPr lang="zh-CN" altLang="en-US" dirty="0"/>
              <a:t>             的控制，必须着重在软件开发方面下功夫。由于软件的复制是件非常容易的事情，因此出现了软件产品的保护问题。</a:t>
            </a:r>
          </a:p>
          <a:p>
            <a:pPr fontAlgn="auto">
              <a:spcBef>
                <a:spcPts val="0"/>
              </a:spcBef>
              <a:spcAft>
                <a:spcPts val="0"/>
              </a:spcAft>
              <a:defRPr/>
            </a:pPr>
            <a:r>
              <a:rPr lang="zh-CN" altLang="en-US" dirty="0"/>
              <a:t>        3、在软件的运行和使用期间，没有硬件那样的机械磨损，老化问题。</a:t>
            </a:r>
          </a:p>
          <a:p>
            <a:pPr fontAlgn="auto">
              <a:spcBef>
                <a:spcPts val="0"/>
              </a:spcBef>
              <a:spcAft>
                <a:spcPts val="0"/>
              </a:spcAft>
              <a:defRPr/>
            </a:pPr>
            <a:r>
              <a:rPr lang="zh-CN" altLang="en-US" dirty="0"/>
              <a:t>             任何机械、电子设备在运行和使用期间其失效率大都遵循以下的</a:t>
            </a:r>
            <a:r>
              <a:rPr lang="en-US" altLang="zh-CN" dirty="0"/>
              <a:t>U</a:t>
            </a:r>
            <a:r>
              <a:rPr lang="zh-CN" altLang="en-US" dirty="0"/>
              <a:t>型曲线。因为在刚刚投入使用时，各部位都都尚未做到配合良好、运转灵活，常常容</a:t>
            </a:r>
          </a:p>
          <a:p>
            <a:pPr fontAlgn="auto">
              <a:spcBef>
                <a:spcPts val="0"/>
              </a:spcBef>
              <a:spcAft>
                <a:spcPts val="0"/>
              </a:spcAft>
              <a:defRPr/>
            </a:pPr>
            <a:r>
              <a:rPr lang="zh-CN" altLang="en-US" dirty="0"/>
              <a:t>             易出现问题。经过一段时间的运行，就可以稳定下来。当设备经历了相当长的时间的运转，就会出现磨损、老化等问题。使失效率越来越大。当失效率</a:t>
            </a:r>
          </a:p>
          <a:p>
            <a:pPr fontAlgn="auto">
              <a:spcBef>
                <a:spcPts val="0"/>
              </a:spcBef>
              <a:spcAft>
                <a:spcPts val="0"/>
              </a:spcAft>
              <a:defRPr/>
            </a:pPr>
            <a:r>
              <a:rPr lang="zh-CN" altLang="en-US" dirty="0"/>
              <a:t>             达到一定的程度，则就到达了寿命的终点。</a:t>
            </a:r>
          </a:p>
          <a:p>
            <a:pPr fontAlgn="auto">
              <a:spcBef>
                <a:spcPts val="0"/>
              </a:spcBef>
              <a:spcAft>
                <a:spcPts val="0"/>
              </a:spcAft>
              <a:defRPr/>
            </a:pPr>
            <a:r>
              <a:rPr lang="zh-CN" altLang="en-US" dirty="0"/>
              <a:t>                   而软件的情况与此不同，它没有</a:t>
            </a:r>
            <a:r>
              <a:rPr lang="en-US" altLang="zh-CN" dirty="0"/>
              <a:t>U</a:t>
            </a:r>
            <a:r>
              <a:rPr lang="zh-CN" altLang="en-US" dirty="0"/>
              <a:t>型曲线的右半翼，因为它不存在磨损和老化问题。在软件生存期中，为了使它能够克服以前没有发现的故障、使它</a:t>
            </a:r>
          </a:p>
          <a:p>
            <a:pPr fontAlgn="auto">
              <a:spcBef>
                <a:spcPts val="0"/>
              </a:spcBef>
              <a:spcAft>
                <a:spcPts val="0"/>
              </a:spcAft>
              <a:defRPr/>
            </a:pPr>
            <a:r>
              <a:rPr lang="zh-CN" altLang="en-US" dirty="0"/>
              <a:t>             能够适应硬件、软件环境的变化以及用户新的要求，必须要多次修改（维护）软件，而每次修改必不免地引入新的错误，就这样一次次修改，从而导致</a:t>
            </a:r>
          </a:p>
          <a:p>
            <a:pPr fontAlgn="auto">
              <a:spcBef>
                <a:spcPts val="0"/>
              </a:spcBef>
              <a:spcAft>
                <a:spcPts val="0"/>
              </a:spcAft>
              <a:defRPr/>
            </a:pPr>
            <a:r>
              <a:rPr lang="zh-CN" altLang="en-US" dirty="0"/>
              <a:t>             软件的失效率升高，如下图所示，以至造成软件退化。因此说，软件的维护要比硬件的维护要复杂的多，与硬件的维修有着本质上的差别。</a:t>
            </a:r>
          </a:p>
          <a:p>
            <a:pPr fontAlgn="auto">
              <a:spcBef>
                <a:spcPts val="0"/>
              </a:spcBef>
              <a:spcAft>
                <a:spcPts val="0"/>
              </a:spcAft>
              <a:defRPr/>
            </a:pPr>
            <a:endParaRPr lang="zh-CN" altLang="en-US" dirty="0"/>
          </a:p>
        </p:txBody>
      </p:sp>
      <p:sp>
        <p:nvSpPr>
          <p:cNvPr id="52228" name="日期占位符 3">
            <a:extLst>
              <a:ext uri="{FF2B5EF4-FFF2-40B4-BE49-F238E27FC236}">
                <a16:creationId xmlns:a16="http://schemas.microsoft.com/office/drawing/2014/main" id="{F8780F00-9BA8-4D5C-9100-C86CD9688E8B}"/>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endParaRPr lang="zh-CN" altLang="en-US">
              <a:latin typeface="Arial" panose="020B0604020202020204" pitchFamily="34" charset="0"/>
            </a:endParaRPr>
          </a:p>
        </p:txBody>
      </p:sp>
      <p:sp>
        <p:nvSpPr>
          <p:cNvPr id="52229" name="灯片编号占位符 4">
            <a:extLst>
              <a:ext uri="{FF2B5EF4-FFF2-40B4-BE49-F238E27FC236}">
                <a16:creationId xmlns:a16="http://schemas.microsoft.com/office/drawing/2014/main" id="{F1C687EB-E743-4F8B-831B-BD14AD1DBA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62987D29-B938-4B9B-BF54-603FC6A65FB5}" type="slidenum">
              <a:rPr lang="zh-CN" altLang="en-US">
                <a:latin typeface="Arial" panose="020B0604020202020204" pitchFamily="34" charset="0"/>
              </a:rPr>
              <a:pPr eaLnBrk="1" hangingPunct="1">
                <a:spcBef>
                  <a:spcPct val="0"/>
                </a:spcBef>
              </a:pPr>
              <a:t>17</a:t>
            </a:fld>
            <a:endParaRPr lang="zh-CN" altLang="en-US">
              <a:latin typeface="Arial" panose="020B0604020202020204" pitchFamily="34" charset="0"/>
            </a:endParaRPr>
          </a:p>
        </p:txBody>
      </p:sp>
    </p:spTree>
    <p:extLst>
      <p:ext uri="{BB962C8B-B14F-4D97-AF65-F5344CB8AC3E}">
        <p14:creationId xmlns:p14="http://schemas.microsoft.com/office/powerpoint/2010/main" val="137174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7FF97992-1E11-48E9-AE87-7A4171F22D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21155EA6-D28D-46F4-8AC1-3614AD0AA1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a:t>        4、软件成本相当高。软件的研制工作须要投入大量的、复杂的、高强度脑力劳动，它的成本是比较高的。问题不仅于此，值得注意的是，硬件软件的成本</a:t>
            </a:r>
          </a:p>
          <a:p>
            <a:pPr>
              <a:spcBef>
                <a:spcPct val="0"/>
              </a:spcBef>
            </a:pPr>
            <a:r>
              <a:rPr lang="zh-CN" altLang="en-US"/>
              <a:t>             40年来戏剧性的变化。无论研制也好，向厂家购买也好，在50年代末，软件的开销大约占总开销的百分之十几，大部分成本要花在硬件上，但到了80年代</a:t>
            </a:r>
          </a:p>
          <a:p>
            <a:pPr>
              <a:spcBef>
                <a:spcPct val="0"/>
              </a:spcBef>
            </a:pPr>
            <a:r>
              <a:rPr lang="zh-CN" altLang="en-US"/>
              <a:t>             这个比例完全颠倒过来，软件的开销大大超过了硬件的开销，如图所示 。到了90年代情况更是这样，如美国每年投入的软件开发经费要有几百亿美圆</a:t>
            </a:r>
          </a:p>
          <a:p>
            <a:pPr>
              <a:spcBef>
                <a:spcPct val="0"/>
              </a:spcBef>
            </a:pPr>
            <a:endParaRPr lang="zh-CN" altLang="en-US"/>
          </a:p>
        </p:txBody>
      </p:sp>
      <p:sp>
        <p:nvSpPr>
          <p:cNvPr id="53252" name="日期占位符 3">
            <a:extLst>
              <a:ext uri="{FF2B5EF4-FFF2-40B4-BE49-F238E27FC236}">
                <a16:creationId xmlns:a16="http://schemas.microsoft.com/office/drawing/2014/main" id="{DF3460C3-692D-4AA6-ABF9-61DA62CA689F}"/>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endParaRPr lang="zh-CN" altLang="en-US">
              <a:latin typeface="Arial" panose="020B0604020202020204" pitchFamily="34" charset="0"/>
            </a:endParaRPr>
          </a:p>
        </p:txBody>
      </p:sp>
      <p:sp>
        <p:nvSpPr>
          <p:cNvPr id="53253" name="灯片编号占位符 4">
            <a:extLst>
              <a:ext uri="{FF2B5EF4-FFF2-40B4-BE49-F238E27FC236}">
                <a16:creationId xmlns:a16="http://schemas.microsoft.com/office/drawing/2014/main" id="{F2CC041D-3C47-46A3-93EF-619DDA8D57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E7F3A156-0E22-46B1-A660-7EF4B52097B9}" type="slidenum">
              <a:rPr lang="zh-CN" altLang="en-US">
                <a:latin typeface="Arial" panose="020B0604020202020204" pitchFamily="34" charset="0"/>
              </a:rPr>
              <a:pPr eaLnBrk="1" hangingPunct="1">
                <a:spcBef>
                  <a:spcPct val="0"/>
                </a:spcBef>
              </a:pPr>
              <a:t>18</a:t>
            </a:fld>
            <a:endParaRPr lang="zh-CN" altLang="en-US">
              <a:latin typeface="Arial" panose="020B0604020202020204" pitchFamily="34" charset="0"/>
            </a:endParaRPr>
          </a:p>
        </p:txBody>
      </p:sp>
    </p:spTree>
    <p:extLst>
      <p:ext uri="{BB962C8B-B14F-4D97-AF65-F5344CB8AC3E}">
        <p14:creationId xmlns:p14="http://schemas.microsoft.com/office/powerpoint/2010/main" val="386858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26D4CEF-D6A9-418E-AA02-F8C88EF52B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AAECA01E-A7FF-49CC-985C-ED20DD714CF5}" type="slidenum">
              <a:rPr lang="en-US" altLang="zh-CN">
                <a:latin typeface="Arial" panose="020B0604020202020204" pitchFamily="34" charset="0"/>
              </a:rPr>
              <a:pPr eaLnBrk="1" hangingPunct="1">
                <a:spcBef>
                  <a:spcPct val="0"/>
                </a:spcBef>
              </a:pPr>
              <a:t>20</a:t>
            </a:fld>
            <a:endParaRPr lang="en-US" altLang="zh-CN">
              <a:latin typeface="Arial" panose="020B0604020202020204" pitchFamily="34" charset="0"/>
            </a:endParaRPr>
          </a:p>
        </p:txBody>
      </p:sp>
      <p:sp>
        <p:nvSpPr>
          <p:cNvPr id="54275" name="Rectangle 2">
            <a:extLst>
              <a:ext uri="{FF2B5EF4-FFF2-40B4-BE49-F238E27FC236}">
                <a16:creationId xmlns:a16="http://schemas.microsoft.com/office/drawing/2014/main" id="{ABC1010F-1A79-414C-8C06-1B7D842424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B7C8FE37-00E5-4540-AD3B-7D29CD9642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50000"/>
              </a:spcBef>
            </a:pPr>
            <a:r>
              <a:rPr lang="zh-CN" altLang="en-US"/>
              <a:t>软件危机最为突出的例子是美国</a:t>
            </a:r>
            <a:r>
              <a:rPr lang="en-US" altLang="zh-CN"/>
              <a:t>IBM</a:t>
            </a:r>
            <a:r>
              <a:rPr lang="zh-CN" altLang="en-US"/>
              <a:t>公司于</a:t>
            </a:r>
            <a:r>
              <a:rPr lang="en-US" altLang="zh-CN"/>
              <a:t>1963</a:t>
            </a:r>
            <a:r>
              <a:rPr lang="zh-CN" altLang="en-US"/>
              <a:t>年～</a:t>
            </a:r>
            <a:r>
              <a:rPr lang="en-US" altLang="zh-CN"/>
              <a:t>1966</a:t>
            </a:r>
            <a:r>
              <a:rPr lang="zh-CN" altLang="en-US"/>
              <a:t>年开发的</a:t>
            </a:r>
            <a:r>
              <a:rPr lang="en-US" altLang="zh-CN"/>
              <a:t>IBM360</a:t>
            </a:r>
            <a:r>
              <a:rPr lang="zh-CN" altLang="en-US"/>
              <a:t>系列机的操作系统。该软件系统花了大约</a:t>
            </a:r>
            <a:r>
              <a:rPr lang="en-US" altLang="zh-CN"/>
              <a:t>5 000</a:t>
            </a:r>
            <a:r>
              <a:rPr lang="zh-CN" altLang="en-US"/>
              <a:t>人一年的工作量，最多时，有 </a:t>
            </a:r>
            <a:r>
              <a:rPr lang="en-US" altLang="zh-CN"/>
              <a:t>1000</a:t>
            </a:r>
            <a:r>
              <a:rPr lang="zh-CN" altLang="en-US"/>
              <a:t>人投入开发工作，写出近</a:t>
            </a:r>
            <a:r>
              <a:rPr lang="en-US" altLang="zh-CN"/>
              <a:t>100</a:t>
            </a:r>
            <a:r>
              <a:rPr lang="zh-CN" altLang="en-US"/>
              <a:t>万行的源程序。尽管投入了这么多的人力和物力，得到的结果却极其糟糕。据统计，这个操作系统每次发行的新版本都是从前一版本中找出</a:t>
            </a:r>
            <a:r>
              <a:rPr lang="en-US" altLang="zh-CN"/>
              <a:t>1000</a:t>
            </a:r>
            <a:r>
              <a:rPr lang="zh-CN" altLang="en-US"/>
              <a:t>个程序错误而修正的结果。可想而知，这样的软件质量糟到了什么地步。</a:t>
            </a:r>
          </a:p>
          <a:p>
            <a:pPr>
              <a:spcBef>
                <a:spcPct val="0"/>
              </a:spcBef>
            </a:pPr>
            <a:r>
              <a:rPr lang="zh-CN" altLang="en-US"/>
              <a:t>该项目的负责人</a:t>
            </a:r>
            <a:r>
              <a:rPr lang="en-US" altLang="zh-CN"/>
              <a:t>F·D·</a:t>
            </a:r>
            <a:r>
              <a:rPr lang="zh-CN" altLang="en-US"/>
              <a:t>希罗克斯在总结该项目时无比沉痛地说：“</a:t>
            </a:r>
            <a:r>
              <a:rPr lang="en-US" altLang="zh-CN"/>
              <a:t>……</a:t>
            </a:r>
            <a:r>
              <a:rPr lang="zh-CN" altLang="en-US"/>
              <a:t>正像一只逃亡的野兽落到泥潭中作垂死挣扎，越是挣扎，陷得越深，最后无法逃脱灭顶的灾难，</a:t>
            </a:r>
            <a:r>
              <a:rPr lang="en-US" altLang="zh-CN"/>
              <a:t>……</a:t>
            </a:r>
            <a:r>
              <a:rPr lang="zh-CN" altLang="en-US"/>
              <a:t>程序设计工作正像这样一个泥潭</a:t>
            </a:r>
            <a:r>
              <a:rPr lang="en-US" altLang="zh-CN"/>
              <a:t>……</a:t>
            </a:r>
            <a:r>
              <a:rPr lang="zh-CN" altLang="en-US"/>
              <a:t>一批批程序员被迫在泥潭中拼命挣扎，</a:t>
            </a:r>
            <a:r>
              <a:rPr lang="en-US" altLang="zh-CN"/>
              <a:t>……</a:t>
            </a:r>
            <a:r>
              <a:rPr lang="zh-CN" altLang="en-US"/>
              <a:t>，谁也没有料到问题竟会陷入这样的困境</a:t>
            </a:r>
            <a:r>
              <a:rPr lang="en-US" altLang="zh-CN"/>
              <a:t>……</a:t>
            </a:r>
            <a:r>
              <a:rPr lang="zh-CN" altLang="en-US"/>
              <a:t>。” </a:t>
            </a:r>
          </a:p>
          <a:p>
            <a:pPr>
              <a:spcBef>
                <a:spcPct val="0"/>
              </a:spcBef>
            </a:pPr>
            <a:r>
              <a:rPr lang="zh-CN" altLang="en-US"/>
              <a:t> </a:t>
            </a:r>
            <a:r>
              <a:rPr lang="en-US" altLang="zh-CN"/>
              <a:t>IBM360</a:t>
            </a:r>
            <a:r>
              <a:rPr lang="zh-CN" altLang="en-US"/>
              <a:t>操作系统的历史教训已成为软件开发项目中的典型事例被记入历史史册。</a:t>
            </a:r>
          </a:p>
          <a:p>
            <a:pPr>
              <a:spcBef>
                <a:spcPct val="50000"/>
              </a:spcBef>
            </a:pPr>
            <a:endParaRPr lang="zh-CN" altLang="en-US"/>
          </a:p>
          <a:p>
            <a:pPr>
              <a:spcBef>
                <a:spcPct val="0"/>
              </a:spcBef>
            </a:pPr>
            <a:endParaRPr lang="en-US" altLang="zh-CN"/>
          </a:p>
        </p:txBody>
      </p:sp>
    </p:spTree>
    <p:extLst>
      <p:ext uri="{BB962C8B-B14F-4D97-AF65-F5344CB8AC3E}">
        <p14:creationId xmlns:p14="http://schemas.microsoft.com/office/powerpoint/2010/main" val="516321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26F26FA-B7DB-4049-A5FF-91F79B6DC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A5DF6E9E-F205-42B2-9926-7BE4C53BFE84}" type="slidenum">
              <a:rPr lang="en-US" altLang="zh-CN">
                <a:latin typeface="Arial" panose="020B0604020202020204" pitchFamily="34" charset="0"/>
              </a:rPr>
              <a:pPr eaLnBrk="1" hangingPunct="1">
                <a:spcBef>
                  <a:spcPct val="0"/>
                </a:spcBef>
              </a:pPr>
              <a:t>24</a:t>
            </a:fld>
            <a:endParaRPr lang="en-US" altLang="zh-CN">
              <a:latin typeface="Arial" panose="020B0604020202020204" pitchFamily="34" charset="0"/>
            </a:endParaRPr>
          </a:p>
        </p:txBody>
      </p:sp>
      <p:sp>
        <p:nvSpPr>
          <p:cNvPr id="55299" name="Rectangle 2">
            <a:extLst>
              <a:ext uri="{FF2B5EF4-FFF2-40B4-BE49-F238E27FC236}">
                <a16:creationId xmlns:a16="http://schemas.microsoft.com/office/drawing/2014/main" id="{EB412B37-BF6C-44DE-9776-D7A42F0F8A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D7C2864A-06CF-4DD1-8308-147C7567AA28}"/>
              </a:ext>
            </a:extLst>
          </p:cNvPr>
          <p:cNvSpPr>
            <a:spLocks noGrp="1" noChangeArrowheads="1"/>
          </p:cNvSpPr>
          <p:nvPr>
            <p:ph type="body" idx="1"/>
          </p:nvPr>
        </p:nvSpPr>
        <p:spPr/>
        <p:txBody>
          <a:bodyPr/>
          <a:lstStyle/>
          <a:p>
            <a:pPr fontAlgn="auto">
              <a:spcBef>
                <a:spcPct val="0"/>
              </a:spcBef>
              <a:spcAft>
                <a:spcPts val="0"/>
              </a:spcAft>
              <a:buClr>
                <a:srgbClr val="990000"/>
              </a:buClr>
              <a:buFont typeface="Wingdings" pitchFamily="2" charset="2"/>
              <a:buChar char="n"/>
              <a:defRPr/>
            </a:pPr>
            <a:r>
              <a:rPr lang="zh-CN" altLang="en-US">
                <a:ea typeface="PMingLiU" pitchFamily="18" charset="-120"/>
              </a:rPr>
              <a:t>为了解决软件危机，既要有技术措施（方法和工具），又要有必要的组织管理措施。软件工程正式从管理和技术凉风那个面研究如何更好地开发和维护计算机软件的一门新兴学科。</a:t>
            </a:r>
            <a:endParaRPr lang="zh-CN" altLang="zh-CN">
              <a:ea typeface="PMingLiU" pitchFamily="18" charset="-120"/>
            </a:endParaRPr>
          </a:p>
          <a:p>
            <a:pPr fontAlgn="auto">
              <a:spcBef>
                <a:spcPct val="0"/>
              </a:spcBef>
              <a:spcAft>
                <a:spcPts val="0"/>
              </a:spcAft>
              <a:buClr>
                <a:srgbClr val="990000"/>
              </a:buClr>
              <a:buFont typeface="Wingdings" pitchFamily="2" charset="2"/>
              <a:buChar char="n"/>
              <a:defRPr/>
            </a:pPr>
            <a:r>
              <a:rPr lang="zh-CN" altLang="en-US">
                <a:ea typeface="PMingLiU" pitchFamily="18" charset="-120"/>
              </a:rPr>
              <a:t>软件工程正是为克服软件危机而提出的一种概念，并在实践中不断地探索它的原理，技术和方法。在此过程中，人们研究和借鉴了工程学的某些原理和方法，并形成了一门新的学科─软件工程学，但可惜的是时至今日人们并没有完全克服软件危机。</a:t>
            </a:r>
            <a:r>
              <a:rPr lang="zh-CN" altLang="en-US" b="1">
                <a:effectLst>
                  <a:outerShdw blurRad="38100" dist="38100" dir="2700000" algn="tl">
                    <a:srgbClr val="C0C0C0"/>
                  </a:outerShdw>
                </a:effectLst>
                <a:ea typeface="PMingLiU" pitchFamily="18" charset="-120"/>
              </a:rPr>
              <a:t> </a:t>
            </a:r>
          </a:p>
          <a:p>
            <a:pPr fontAlgn="auto">
              <a:spcBef>
                <a:spcPts val="0"/>
              </a:spcBef>
              <a:spcAft>
                <a:spcPts val="0"/>
              </a:spcAft>
              <a:defRPr/>
            </a:pPr>
            <a:endParaRPr lang="en-US" altLang="zh-CN"/>
          </a:p>
        </p:txBody>
      </p:sp>
    </p:spTree>
    <p:extLst>
      <p:ext uri="{BB962C8B-B14F-4D97-AF65-F5344CB8AC3E}">
        <p14:creationId xmlns:p14="http://schemas.microsoft.com/office/powerpoint/2010/main" val="59071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AB4EC54-F93E-4720-80EC-AFA8DA5AA6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7220B739-A0CA-4B61-AEB3-08855E314617}" type="slidenum">
              <a:rPr lang="en-US" altLang="zh-CN">
                <a:latin typeface="Arial" panose="020B0604020202020204" pitchFamily="34" charset="0"/>
              </a:rPr>
              <a:pPr eaLnBrk="1" hangingPunct="1">
                <a:spcBef>
                  <a:spcPct val="0"/>
                </a:spcBef>
              </a:pPr>
              <a:t>26</a:t>
            </a:fld>
            <a:endParaRPr lang="en-US" altLang="zh-CN">
              <a:latin typeface="Arial" panose="020B0604020202020204" pitchFamily="34" charset="0"/>
            </a:endParaRPr>
          </a:p>
        </p:txBody>
      </p:sp>
      <p:sp>
        <p:nvSpPr>
          <p:cNvPr id="56323" name="Rectangle 2">
            <a:extLst>
              <a:ext uri="{FF2B5EF4-FFF2-40B4-BE49-F238E27FC236}">
                <a16:creationId xmlns:a16="http://schemas.microsoft.com/office/drawing/2014/main" id="{CB64BA45-775C-4415-9754-A4A6FC8AEB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70C89154-D7C7-4340-A889-85D13B679E3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a:t> </a:t>
            </a:r>
            <a:r>
              <a:rPr lang="zh-CN" altLang="en-US">
                <a:solidFill>
                  <a:srgbClr val="FF0000"/>
                </a:solidFill>
              </a:rPr>
              <a:t>“软件工程”一词是来自于1968年北大西洋公约组织（</a:t>
            </a:r>
            <a:r>
              <a:rPr lang="en-US" altLang="zh-CN">
                <a:solidFill>
                  <a:srgbClr val="FF0000"/>
                </a:solidFill>
              </a:rPr>
              <a:t>NATO）</a:t>
            </a:r>
            <a:r>
              <a:rPr lang="zh-CN" altLang="en-US">
                <a:solidFill>
                  <a:srgbClr val="FF0000"/>
                </a:solidFill>
              </a:rPr>
              <a:t>在联邦德国召开的一次会议上首次提出来的。</a:t>
            </a:r>
          </a:p>
          <a:p>
            <a:pPr>
              <a:spcBef>
                <a:spcPct val="0"/>
              </a:spcBef>
            </a:pPr>
            <a:r>
              <a:rPr lang="zh-CN" altLang="en-US">
                <a:solidFill>
                  <a:srgbClr val="FF0000"/>
                </a:solidFill>
              </a:rPr>
              <a:t>它的主要思想是 “把软件当成一种产品。并要求采用工程化的原理与方法对软件进行计划、开发和</a:t>
            </a:r>
          </a:p>
          <a:p>
            <a:pPr>
              <a:spcBef>
                <a:spcPct val="0"/>
              </a:spcBef>
            </a:pPr>
            <a:r>
              <a:rPr lang="zh-CN" altLang="en-US">
                <a:solidFill>
                  <a:srgbClr val="FF0000"/>
                </a:solidFill>
              </a:rPr>
              <a:t>维护。</a:t>
            </a:r>
          </a:p>
          <a:p>
            <a:pPr>
              <a:spcBef>
                <a:spcPct val="0"/>
              </a:spcBef>
            </a:pPr>
            <a:r>
              <a:rPr lang="zh-CN" altLang="en-US">
                <a:solidFill>
                  <a:srgbClr val="FF0000"/>
                </a:solidFill>
              </a:rPr>
              <a:t>软件工程的目标是实现生产高质量的软件产品 </a:t>
            </a:r>
            <a:endParaRPr lang="zh-CN" altLang="en-US"/>
          </a:p>
          <a:p>
            <a:pPr>
              <a:spcBef>
                <a:spcPct val="0"/>
              </a:spcBef>
            </a:pPr>
            <a:endParaRPr lang="zh-CN" altLang="zh-CN"/>
          </a:p>
        </p:txBody>
      </p:sp>
    </p:spTree>
    <p:extLst>
      <p:ext uri="{BB962C8B-B14F-4D97-AF65-F5344CB8AC3E}">
        <p14:creationId xmlns:p14="http://schemas.microsoft.com/office/powerpoint/2010/main" val="3285566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890F8224-0106-4734-B84D-F19226C3B1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50751414-120E-42F3-8053-8DE555BD46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a:ea typeface="黑体" panose="02010609060101010101" pitchFamily="49" charset="-122"/>
              </a:rPr>
              <a:t>软件生存期是软件产品或系统一系列相关活动的</a:t>
            </a:r>
            <a:r>
              <a:rPr lang="zh-CN" altLang="en-US">
                <a:solidFill>
                  <a:srgbClr val="FF3300"/>
                </a:solidFill>
                <a:ea typeface="黑体" panose="02010609060101010101" pitchFamily="49" charset="-122"/>
              </a:rPr>
              <a:t>全周期</a:t>
            </a:r>
            <a:r>
              <a:rPr lang="zh-CN" altLang="en-US">
                <a:ea typeface="黑体" panose="02010609060101010101" pitchFamily="49" charset="-122"/>
              </a:rPr>
              <a:t>。从形成概念开始，经过研制，交付使用，在使用中不断增补修订，直到最后被淘汰，让位于新的软件产品的</a:t>
            </a:r>
            <a:r>
              <a:rPr lang="zh-CN" altLang="en-US">
                <a:solidFill>
                  <a:srgbClr val="FF3300"/>
                </a:solidFill>
                <a:ea typeface="黑体" panose="02010609060101010101" pitchFamily="49" charset="-122"/>
              </a:rPr>
              <a:t>全过程</a:t>
            </a:r>
            <a:r>
              <a:rPr lang="zh-CN" altLang="en-US">
                <a:ea typeface="黑体" panose="02010609060101010101" pitchFamily="49" charset="-122"/>
              </a:rPr>
              <a:t>。</a:t>
            </a:r>
          </a:p>
          <a:p>
            <a:pPr>
              <a:spcBef>
                <a:spcPct val="0"/>
              </a:spcBef>
            </a:pPr>
            <a:r>
              <a:rPr lang="zh-CN" altLang="en-US">
                <a:ea typeface="黑体" panose="02010609060101010101" pitchFamily="49" charset="-122"/>
              </a:rPr>
              <a:t>对软件生存期的不同划分，形成了不同的软件生存期模型。</a:t>
            </a:r>
          </a:p>
          <a:p>
            <a:pPr>
              <a:spcBef>
                <a:spcPct val="0"/>
              </a:spcBef>
            </a:pPr>
            <a:endParaRPr lang="zh-CN" altLang="en-US"/>
          </a:p>
        </p:txBody>
      </p:sp>
      <p:sp>
        <p:nvSpPr>
          <p:cNvPr id="57348" name="日期占位符 3">
            <a:extLst>
              <a:ext uri="{FF2B5EF4-FFF2-40B4-BE49-F238E27FC236}">
                <a16:creationId xmlns:a16="http://schemas.microsoft.com/office/drawing/2014/main" id="{A91931D6-8BF1-4AA4-B161-D3254491A7B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endParaRPr lang="zh-CN" altLang="en-US">
              <a:latin typeface="Arial" panose="020B0604020202020204" pitchFamily="34" charset="0"/>
            </a:endParaRPr>
          </a:p>
        </p:txBody>
      </p:sp>
      <p:sp>
        <p:nvSpPr>
          <p:cNvPr id="57349" name="灯片编号占位符 4">
            <a:extLst>
              <a:ext uri="{FF2B5EF4-FFF2-40B4-BE49-F238E27FC236}">
                <a16:creationId xmlns:a16="http://schemas.microsoft.com/office/drawing/2014/main" id="{486EFD30-BBD8-4247-B17D-DA34B99A2C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A1E0B199-9F3E-498D-8AE2-C22A8C932761}" type="slidenum">
              <a:rPr lang="zh-CN" altLang="en-US">
                <a:latin typeface="Arial" panose="020B0604020202020204" pitchFamily="34" charset="0"/>
              </a:rPr>
              <a:pPr eaLnBrk="1" hangingPunct="1">
                <a:spcBef>
                  <a:spcPct val="0"/>
                </a:spcBef>
              </a:pPr>
              <a:t>32</a:t>
            </a:fld>
            <a:endParaRPr lang="zh-CN" altLang="en-US">
              <a:latin typeface="Arial" panose="020B0604020202020204" pitchFamily="34" charset="0"/>
            </a:endParaRPr>
          </a:p>
        </p:txBody>
      </p:sp>
    </p:spTree>
    <p:extLst>
      <p:ext uri="{BB962C8B-B14F-4D97-AF65-F5344CB8AC3E}">
        <p14:creationId xmlns:p14="http://schemas.microsoft.com/office/powerpoint/2010/main" val="383691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2310F49-62F4-4E3F-9AC7-39CE22A371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D9773C8C-FDD5-43E7-B0DA-738F78A8C438}" type="slidenum">
              <a:rPr lang="en-US" altLang="zh-CN">
                <a:latin typeface="Arial" panose="020B0604020202020204" pitchFamily="34" charset="0"/>
              </a:rPr>
              <a:pPr eaLnBrk="1" hangingPunct="1">
                <a:spcBef>
                  <a:spcPct val="0"/>
                </a:spcBef>
              </a:pPr>
              <a:t>35</a:t>
            </a:fld>
            <a:endParaRPr lang="en-US" altLang="zh-CN">
              <a:latin typeface="Arial" panose="020B0604020202020204" pitchFamily="34" charset="0"/>
            </a:endParaRPr>
          </a:p>
        </p:txBody>
      </p:sp>
      <p:sp>
        <p:nvSpPr>
          <p:cNvPr id="58371" name="Rectangle 2">
            <a:extLst>
              <a:ext uri="{FF2B5EF4-FFF2-40B4-BE49-F238E27FC236}">
                <a16:creationId xmlns:a16="http://schemas.microsoft.com/office/drawing/2014/main" id="{A47C28BA-EC8D-40CA-88CD-CA69A0AF0E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F70E4D0F-0294-44FE-872A-28657F8756D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4161661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203" name="Group 131"/>
          <p:cNvGrpSpPr/>
          <p:nvPr/>
        </p:nvGrpSpPr>
        <p:grpSpPr bwMode="auto">
          <a:xfrm flipH="1">
            <a:off x="16933" y="692150"/>
            <a:ext cx="12124267" cy="6165851"/>
            <a:chOff x="0" y="436"/>
            <a:chExt cx="5760" cy="3884"/>
          </a:xfrm>
        </p:grpSpPr>
        <p:sp>
          <p:nvSpPr>
            <p:cNvPr id="3204" name="Line 132"/>
            <p:cNvSpPr>
              <a:spLocks noChangeShapeType="1"/>
            </p:cNvSpPr>
            <p:nvPr/>
          </p:nvSpPr>
          <p:spPr bwMode="gray">
            <a:xfrm>
              <a:off x="1472" y="448"/>
              <a:ext cx="4288" cy="294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05" name="Line 133"/>
            <p:cNvSpPr>
              <a:spLocks noChangeShapeType="1"/>
            </p:cNvSpPr>
            <p:nvPr/>
          </p:nvSpPr>
          <p:spPr bwMode="gray">
            <a:xfrm>
              <a:off x="1472" y="448"/>
              <a:ext cx="4288" cy="347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06" name="Line 134"/>
            <p:cNvSpPr>
              <a:spLocks noChangeShapeType="1"/>
            </p:cNvSpPr>
            <p:nvPr/>
          </p:nvSpPr>
          <p:spPr bwMode="gray">
            <a:xfrm>
              <a:off x="1472" y="448"/>
              <a:ext cx="406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07" name="Line 135"/>
            <p:cNvSpPr>
              <a:spLocks noChangeShapeType="1"/>
            </p:cNvSpPr>
            <p:nvPr/>
          </p:nvSpPr>
          <p:spPr bwMode="gray">
            <a:xfrm>
              <a:off x="1472" y="448"/>
              <a:ext cx="340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08" name="Line 136"/>
            <p:cNvSpPr>
              <a:spLocks noChangeShapeType="1"/>
            </p:cNvSpPr>
            <p:nvPr/>
          </p:nvSpPr>
          <p:spPr bwMode="gray">
            <a:xfrm>
              <a:off x="1472" y="448"/>
              <a:ext cx="278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09" name="Line 137"/>
            <p:cNvSpPr>
              <a:spLocks noChangeShapeType="1"/>
            </p:cNvSpPr>
            <p:nvPr/>
          </p:nvSpPr>
          <p:spPr bwMode="gray">
            <a:xfrm>
              <a:off x="1472" y="448"/>
              <a:ext cx="216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0" name="Line 138"/>
            <p:cNvSpPr>
              <a:spLocks noChangeShapeType="1"/>
            </p:cNvSpPr>
            <p:nvPr/>
          </p:nvSpPr>
          <p:spPr bwMode="gray">
            <a:xfrm>
              <a:off x="1472" y="448"/>
              <a:ext cx="161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1" name="Line 139"/>
            <p:cNvSpPr>
              <a:spLocks noChangeShapeType="1"/>
            </p:cNvSpPr>
            <p:nvPr/>
          </p:nvSpPr>
          <p:spPr bwMode="gray">
            <a:xfrm>
              <a:off x="1472" y="448"/>
              <a:ext cx="1065"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2" name="Line 140"/>
            <p:cNvSpPr>
              <a:spLocks noChangeShapeType="1"/>
            </p:cNvSpPr>
            <p:nvPr/>
          </p:nvSpPr>
          <p:spPr bwMode="gray">
            <a:xfrm>
              <a:off x="1472" y="448"/>
              <a:ext cx="514"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3" name="Line 141"/>
            <p:cNvSpPr>
              <a:spLocks noChangeShapeType="1"/>
            </p:cNvSpPr>
            <p:nvPr/>
          </p:nvSpPr>
          <p:spPr bwMode="gray">
            <a:xfrm>
              <a:off x="1472" y="448"/>
              <a:ext cx="0"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4" name="Line 142"/>
            <p:cNvSpPr>
              <a:spLocks noChangeShapeType="1"/>
            </p:cNvSpPr>
            <p:nvPr/>
          </p:nvSpPr>
          <p:spPr bwMode="gray">
            <a:xfrm>
              <a:off x="1472" y="448"/>
              <a:ext cx="4288" cy="254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5" name="Line 143"/>
            <p:cNvSpPr>
              <a:spLocks noChangeShapeType="1"/>
            </p:cNvSpPr>
            <p:nvPr/>
          </p:nvSpPr>
          <p:spPr bwMode="gray">
            <a:xfrm>
              <a:off x="1472" y="448"/>
              <a:ext cx="4288" cy="219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6" name="Line 144"/>
            <p:cNvSpPr>
              <a:spLocks noChangeShapeType="1"/>
            </p:cNvSpPr>
            <p:nvPr/>
          </p:nvSpPr>
          <p:spPr bwMode="gray">
            <a:xfrm>
              <a:off x="1472" y="448"/>
              <a:ext cx="4288" cy="189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7" name="Line 145"/>
            <p:cNvSpPr>
              <a:spLocks noChangeShapeType="1"/>
            </p:cNvSpPr>
            <p:nvPr/>
          </p:nvSpPr>
          <p:spPr bwMode="gray">
            <a:xfrm>
              <a:off x="1472" y="448"/>
              <a:ext cx="4288" cy="158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8" name="Line 146"/>
            <p:cNvSpPr>
              <a:spLocks noChangeShapeType="1"/>
            </p:cNvSpPr>
            <p:nvPr/>
          </p:nvSpPr>
          <p:spPr bwMode="gray">
            <a:xfrm>
              <a:off x="1515" y="462"/>
              <a:ext cx="4245" cy="130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19" name="Line 147"/>
            <p:cNvSpPr>
              <a:spLocks noChangeShapeType="1"/>
            </p:cNvSpPr>
            <p:nvPr/>
          </p:nvSpPr>
          <p:spPr bwMode="gray">
            <a:xfrm>
              <a:off x="1472" y="448"/>
              <a:ext cx="4288" cy="10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0" name="Line 148"/>
            <p:cNvSpPr>
              <a:spLocks noChangeShapeType="1"/>
            </p:cNvSpPr>
            <p:nvPr/>
          </p:nvSpPr>
          <p:spPr bwMode="gray">
            <a:xfrm>
              <a:off x="1472" y="448"/>
              <a:ext cx="4288" cy="83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1" name="Line 149"/>
            <p:cNvSpPr>
              <a:spLocks noChangeShapeType="1"/>
            </p:cNvSpPr>
            <p:nvPr/>
          </p:nvSpPr>
          <p:spPr bwMode="gray">
            <a:xfrm>
              <a:off x="1472" y="448"/>
              <a:ext cx="4288" cy="61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2" name="Line 150"/>
            <p:cNvSpPr>
              <a:spLocks noChangeShapeType="1"/>
            </p:cNvSpPr>
            <p:nvPr/>
          </p:nvSpPr>
          <p:spPr bwMode="gray">
            <a:xfrm>
              <a:off x="1472" y="448"/>
              <a:ext cx="4288" cy="43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3" name="Line 151"/>
            <p:cNvSpPr>
              <a:spLocks noChangeShapeType="1"/>
            </p:cNvSpPr>
            <p:nvPr/>
          </p:nvSpPr>
          <p:spPr bwMode="gray">
            <a:xfrm>
              <a:off x="1472" y="448"/>
              <a:ext cx="4288" cy="25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4" name="Line 152"/>
            <p:cNvSpPr>
              <a:spLocks noChangeShapeType="1"/>
            </p:cNvSpPr>
            <p:nvPr/>
          </p:nvSpPr>
          <p:spPr bwMode="gray">
            <a:xfrm>
              <a:off x="1472" y="448"/>
              <a:ext cx="4288" cy="13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5" name="Line 153"/>
            <p:cNvSpPr>
              <a:spLocks noChangeShapeType="1"/>
            </p:cNvSpPr>
            <p:nvPr/>
          </p:nvSpPr>
          <p:spPr bwMode="gray">
            <a:xfrm flipH="1">
              <a:off x="0" y="449"/>
              <a:ext cx="147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6" name="Line 154"/>
            <p:cNvSpPr>
              <a:spLocks noChangeShapeType="1"/>
            </p:cNvSpPr>
            <p:nvPr/>
          </p:nvSpPr>
          <p:spPr bwMode="gray">
            <a:xfrm flipH="1">
              <a:off x="0" y="436"/>
              <a:ext cx="1474" cy="251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7" name="Line 155"/>
            <p:cNvSpPr>
              <a:spLocks noChangeShapeType="1"/>
            </p:cNvSpPr>
            <p:nvPr/>
          </p:nvSpPr>
          <p:spPr bwMode="gray">
            <a:xfrm flipH="1">
              <a:off x="0" y="462"/>
              <a:ext cx="1461" cy="346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8" name="Line 156"/>
            <p:cNvSpPr>
              <a:spLocks noChangeShapeType="1"/>
            </p:cNvSpPr>
            <p:nvPr/>
          </p:nvSpPr>
          <p:spPr bwMode="gray">
            <a:xfrm flipH="1">
              <a:off x="249" y="463"/>
              <a:ext cx="1215"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29" name="Line 157"/>
            <p:cNvSpPr>
              <a:spLocks noChangeShapeType="1"/>
            </p:cNvSpPr>
            <p:nvPr/>
          </p:nvSpPr>
          <p:spPr bwMode="gray">
            <a:xfrm flipH="1">
              <a:off x="657" y="472"/>
              <a:ext cx="808" cy="384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30" name="Line 158"/>
            <p:cNvSpPr>
              <a:spLocks noChangeShapeType="1"/>
            </p:cNvSpPr>
            <p:nvPr/>
          </p:nvSpPr>
          <p:spPr bwMode="gray">
            <a:xfrm flipH="1">
              <a:off x="1066" y="463"/>
              <a:ext cx="404"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31" name="Line 159"/>
            <p:cNvSpPr>
              <a:spLocks noChangeShapeType="1"/>
            </p:cNvSpPr>
            <p:nvPr/>
          </p:nvSpPr>
          <p:spPr bwMode="gray">
            <a:xfrm flipH="1">
              <a:off x="0" y="436"/>
              <a:ext cx="1474" cy="187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32" name="Line 160"/>
            <p:cNvSpPr>
              <a:spLocks noChangeShapeType="1"/>
            </p:cNvSpPr>
            <p:nvPr/>
          </p:nvSpPr>
          <p:spPr bwMode="gray">
            <a:xfrm flipH="1">
              <a:off x="0" y="466"/>
              <a:ext cx="1447" cy="132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33" name="Line 161"/>
            <p:cNvSpPr>
              <a:spLocks noChangeShapeType="1"/>
            </p:cNvSpPr>
            <p:nvPr/>
          </p:nvSpPr>
          <p:spPr bwMode="gray">
            <a:xfrm flipH="1">
              <a:off x="0" y="449"/>
              <a:ext cx="1474" cy="89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34" name="Line 162"/>
            <p:cNvSpPr>
              <a:spLocks noChangeShapeType="1"/>
            </p:cNvSpPr>
            <p:nvPr/>
          </p:nvSpPr>
          <p:spPr bwMode="gray">
            <a:xfrm flipH="1">
              <a:off x="0" y="471"/>
              <a:ext cx="1435" cy="50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35" name="Line 163"/>
            <p:cNvSpPr>
              <a:spLocks noChangeShapeType="1"/>
            </p:cNvSpPr>
            <p:nvPr/>
          </p:nvSpPr>
          <p:spPr bwMode="gray">
            <a:xfrm flipH="1">
              <a:off x="0" y="463"/>
              <a:ext cx="1464" cy="20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36" name="Line 164"/>
            <p:cNvSpPr>
              <a:spLocks noChangeShapeType="1"/>
            </p:cNvSpPr>
            <p:nvPr/>
          </p:nvSpPr>
          <p:spPr bwMode="gray">
            <a:xfrm flipH="1">
              <a:off x="0" y="436"/>
              <a:ext cx="1474" cy="12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nvGrpSpPr>
            <p:cNvPr id="3237" name="Group 165"/>
            <p:cNvGrpSpPr/>
            <p:nvPr/>
          </p:nvGrpSpPr>
          <p:grpSpPr bwMode="auto">
            <a:xfrm>
              <a:off x="0" y="2063"/>
              <a:ext cx="5760" cy="1220"/>
              <a:chOff x="235" y="2750"/>
              <a:chExt cx="5241" cy="699"/>
            </a:xfrm>
          </p:grpSpPr>
          <p:sp>
            <p:nvSpPr>
              <p:cNvPr id="3238" name="Line 166"/>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39" name="Line 167"/>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0" name="Line 168"/>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1" name="Line 169"/>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3242" name="Line 170"/>
            <p:cNvSpPr>
              <a:spLocks noChangeShapeType="1"/>
            </p:cNvSpPr>
            <p:nvPr/>
          </p:nvSpPr>
          <p:spPr bwMode="gray">
            <a:xfrm>
              <a:off x="0" y="1753"/>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3" name="Line 171"/>
            <p:cNvSpPr>
              <a:spLocks noChangeShapeType="1"/>
            </p:cNvSpPr>
            <p:nvPr/>
          </p:nvSpPr>
          <p:spPr bwMode="gray">
            <a:xfrm flipV="1">
              <a:off x="0" y="1455"/>
              <a:ext cx="5760" cy="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4" name="Line 172"/>
            <p:cNvSpPr>
              <a:spLocks noChangeShapeType="1"/>
            </p:cNvSpPr>
            <p:nvPr/>
          </p:nvSpPr>
          <p:spPr bwMode="gray">
            <a:xfrm>
              <a:off x="0" y="1182"/>
              <a:ext cx="5760" cy="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5" name="Line 173"/>
            <p:cNvSpPr>
              <a:spLocks noChangeShapeType="1"/>
            </p:cNvSpPr>
            <p:nvPr/>
          </p:nvSpPr>
          <p:spPr bwMode="gray">
            <a:xfrm>
              <a:off x="0" y="965"/>
              <a:ext cx="573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6" name="Line 174"/>
            <p:cNvSpPr>
              <a:spLocks noChangeShapeType="1"/>
            </p:cNvSpPr>
            <p:nvPr/>
          </p:nvSpPr>
          <p:spPr bwMode="gray">
            <a:xfrm flipV="1">
              <a:off x="0" y="780"/>
              <a:ext cx="5760" cy="1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7" name="Line 175"/>
            <p:cNvSpPr>
              <a:spLocks noChangeShapeType="1"/>
            </p:cNvSpPr>
            <p:nvPr/>
          </p:nvSpPr>
          <p:spPr bwMode="gray">
            <a:xfrm>
              <a:off x="0" y="661"/>
              <a:ext cx="5760" cy="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8" name="Line 176"/>
            <p:cNvSpPr>
              <a:spLocks noChangeShapeType="1"/>
            </p:cNvSpPr>
            <p:nvPr/>
          </p:nvSpPr>
          <p:spPr bwMode="gray">
            <a:xfrm flipV="1">
              <a:off x="0" y="558"/>
              <a:ext cx="5760" cy="1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49" name="Line 177"/>
            <p:cNvSpPr>
              <a:spLocks noChangeShapeType="1"/>
            </p:cNvSpPr>
            <p:nvPr/>
          </p:nvSpPr>
          <p:spPr bwMode="gray">
            <a:xfrm>
              <a:off x="25" y="521"/>
              <a:ext cx="573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250" name="Line 178"/>
            <p:cNvSpPr>
              <a:spLocks noChangeShapeType="1"/>
            </p:cNvSpPr>
            <p:nvPr/>
          </p:nvSpPr>
          <p:spPr bwMode="gray">
            <a:xfrm>
              <a:off x="0" y="482"/>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3075" name="Rectangle 3"/>
          <p:cNvSpPr>
            <a:spLocks noGrp="1" noChangeArrowheads="1"/>
          </p:cNvSpPr>
          <p:nvPr>
            <p:ph type="subTitle" idx="1"/>
          </p:nvPr>
        </p:nvSpPr>
        <p:spPr bwMode="black">
          <a:xfrm>
            <a:off x="609600" y="5334000"/>
            <a:ext cx="9448800" cy="381000"/>
          </a:xfrm>
        </p:spPr>
        <p:txBody>
          <a:bodyPr/>
          <a:lstStyle>
            <a:lvl1pPr marL="0" indent="0">
              <a:buFont typeface="Wingdings" panose="05000000000000000000" pitchFamily="2" charset="2"/>
              <a:buNone/>
              <a:defRPr sz="2400" b="1">
                <a:solidFill>
                  <a:schemeClr val="tx2"/>
                </a:solidFill>
              </a:defRPr>
            </a:lvl1pPr>
          </a:lstStyle>
          <a:p>
            <a:pPr lvl="0"/>
            <a:r>
              <a:rPr lang="zh-CN" altLang="en-US" noProof="0"/>
              <a:t>单击此处编辑母版副标题样式</a:t>
            </a:r>
            <a:endParaRPr lang="en-US" altLang="zh-CN" noProof="0"/>
          </a:p>
        </p:txBody>
      </p:sp>
      <p:grpSp>
        <p:nvGrpSpPr>
          <p:cNvPr id="3251" name="Group 179"/>
          <p:cNvGrpSpPr/>
          <p:nvPr/>
        </p:nvGrpSpPr>
        <p:grpSpPr bwMode="auto">
          <a:xfrm flipH="1">
            <a:off x="0" y="0"/>
            <a:ext cx="12192000" cy="2159000"/>
            <a:chOff x="-1" y="0"/>
            <a:chExt cx="5769" cy="1360"/>
          </a:xfrm>
        </p:grpSpPr>
        <p:sp>
          <p:nvSpPr>
            <p:cNvPr id="3252" name="Freeform 180"/>
            <p:cNvSpPr/>
            <p:nvPr/>
          </p:nvSpPr>
          <p:spPr bwMode="gray">
            <a:xfrm>
              <a:off x="0" y="0"/>
              <a:ext cx="5768" cy="1360"/>
            </a:xfrm>
            <a:custGeom>
              <a:avLst/>
              <a:gdLst>
                <a:gd name="T0" fmla="*/ 0 w 5768"/>
                <a:gd name="T1" fmla="*/ 0 h 1360"/>
                <a:gd name="T2" fmla="*/ 0 w 5768"/>
                <a:gd name="T3" fmla="*/ 616 h 1360"/>
                <a:gd name="T4" fmla="*/ 1496 w 5768"/>
                <a:gd name="T5" fmla="*/ 460 h 1360"/>
                <a:gd name="T6" fmla="*/ 5768 w 5768"/>
                <a:gd name="T7" fmla="*/ 1360 h 1360"/>
                <a:gd name="T8" fmla="*/ 5768 w 5768"/>
                <a:gd name="T9" fmla="*/ 0 h 1360"/>
                <a:gd name="T10" fmla="*/ 0 w 5768"/>
                <a:gd name="T11" fmla="*/ 0 h 1360"/>
              </a:gdLst>
              <a:ahLst/>
              <a:cxnLst>
                <a:cxn ang="0">
                  <a:pos x="T0" y="T1"/>
                </a:cxn>
                <a:cxn ang="0">
                  <a:pos x="T2" y="T3"/>
                </a:cxn>
                <a:cxn ang="0">
                  <a:pos x="T4" y="T5"/>
                </a:cxn>
                <a:cxn ang="0">
                  <a:pos x="T6" y="T7"/>
                </a:cxn>
                <a:cxn ang="0">
                  <a:pos x="T8" y="T9"/>
                </a:cxn>
                <a:cxn ang="0">
                  <a:pos x="T10" y="T11"/>
                </a:cxn>
              </a:cxnLst>
              <a:rect l="0" t="0" r="r" b="b"/>
              <a:pathLst>
                <a:path w="5768" h="1360">
                  <a:moveTo>
                    <a:pt x="0" y="0"/>
                  </a:moveTo>
                  <a:lnTo>
                    <a:pt x="0" y="616"/>
                  </a:lnTo>
                  <a:cubicBezTo>
                    <a:pt x="72" y="608"/>
                    <a:pt x="264" y="510"/>
                    <a:pt x="1496" y="460"/>
                  </a:cubicBezTo>
                  <a:cubicBezTo>
                    <a:pt x="2728" y="411"/>
                    <a:pt x="4632" y="672"/>
                    <a:pt x="5768" y="1360"/>
                  </a:cubicBezTo>
                  <a:lnTo>
                    <a:pt x="5768" y="0"/>
                  </a:lnTo>
                  <a:lnTo>
                    <a:pt x="0" y="0"/>
                  </a:lnTo>
                  <a:close/>
                </a:path>
              </a:pathLst>
            </a:custGeom>
            <a:gradFill rotWithShape="1">
              <a:gsLst>
                <a:gs pos="0">
                  <a:schemeClr val="hlink"/>
                </a:gs>
                <a:gs pos="100000">
                  <a:schemeClr val="hlink">
                    <a:gamma/>
                    <a:shade val="63529"/>
                    <a:invGamma/>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53" name="Freeform 181"/>
            <p:cNvSpPr/>
            <p:nvPr/>
          </p:nvSpPr>
          <p:spPr bwMode="gray">
            <a:xfrm>
              <a:off x="-1" y="0"/>
              <a:ext cx="5761" cy="1104"/>
            </a:xfrm>
            <a:custGeom>
              <a:avLst/>
              <a:gdLst>
                <a:gd name="T0" fmla="*/ 0 w 5761"/>
                <a:gd name="T1" fmla="*/ 0 h 1104"/>
                <a:gd name="T2" fmla="*/ 0 w 5761"/>
                <a:gd name="T3" fmla="*/ 632 h 1104"/>
                <a:gd name="T4" fmla="*/ 1521 w 5761"/>
                <a:gd name="T5" fmla="*/ 448 h 1104"/>
                <a:gd name="T6" fmla="*/ 5761 w 5761"/>
                <a:gd name="T7" fmla="*/ 1104 h 1104"/>
                <a:gd name="T8" fmla="*/ 5760 w 5761"/>
                <a:gd name="T9" fmla="*/ 8 h 1104"/>
                <a:gd name="T10" fmla="*/ 0 w 5761"/>
                <a:gd name="T11" fmla="*/ 0 h 1104"/>
              </a:gdLst>
              <a:ahLst/>
              <a:cxnLst>
                <a:cxn ang="0">
                  <a:pos x="T0" y="T1"/>
                </a:cxn>
                <a:cxn ang="0">
                  <a:pos x="T2" y="T3"/>
                </a:cxn>
                <a:cxn ang="0">
                  <a:pos x="T4" y="T5"/>
                </a:cxn>
                <a:cxn ang="0">
                  <a:pos x="T6" y="T7"/>
                </a:cxn>
                <a:cxn ang="0">
                  <a:pos x="T8" y="T9"/>
                </a:cxn>
                <a:cxn ang="0">
                  <a:pos x="T10" y="T11"/>
                </a:cxn>
              </a:cxnLst>
              <a:rect l="0" t="0" r="r" b="b"/>
              <a:pathLst>
                <a:path w="5761" h="1104">
                  <a:moveTo>
                    <a:pt x="0" y="0"/>
                  </a:moveTo>
                  <a:lnTo>
                    <a:pt x="0" y="632"/>
                  </a:lnTo>
                  <a:cubicBezTo>
                    <a:pt x="72" y="625"/>
                    <a:pt x="401" y="504"/>
                    <a:pt x="1521" y="448"/>
                  </a:cubicBezTo>
                  <a:cubicBezTo>
                    <a:pt x="2641" y="392"/>
                    <a:pt x="4505" y="504"/>
                    <a:pt x="5761" y="1104"/>
                  </a:cubicBezTo>
                  <a:lnTo>
                    <a:pt x="5760" y="8"/>
                  </a:lnTo>
                  <a:lnTo>
                    <a:pt x="0" y="0"/>
                  </a:lnTo>
                  <a:close/>
                </a:path>
              </a:pathLst>
            </a:custGeom>
            <a:gradFill rotWithShape="1">
              <a:gsLst>
                <a:gs pos="0">
                  <a:schemeClr val="hlink">
                    <a:gamma/>
                    <a:shade val="63529"/>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pic>
        <p:nvPicPr>
          <p:cNvPr id="3254" name="Picture 182" descr="figure07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518407" y="3124201"/>
            <a:ext cx="3263900" cy="2044700"/>
          </a:xfrm>
          <a:prstGeom prst="rect">
            <a:avLst/>
          </a:prstGeom>
          <a:noFill/>
          <a:extLst>
            <a:ext uri="{909E8E84-426E-40DD-AFC4-6F175D3DCCD1}">
              <a14:hiddenFill xmlns:a14="http://schemas.microsoft.com/office/drawing/2010/main">
                <a:solidFill>
                  <a:srgbClr val="FFFFFF"/>
                </a:solidFill>
              </a14:hiddenFill>
            </a:ext>
          </a:extLst>
        </p:spPr>
      </p:pic>
      <p:pic>
        <p:nvPicPr>
          <p:cNvPr id="3255" name="Picture 183" descr="figure07_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359907" y="4005277"/>
            <a:ext cx="2832100" cy="1774825"/>
          </a:xfrm>
          <a:prstGeom prst="rect">
            <a:avLst/>
          </a:prstGeom>
          <a:noFill/>
          <a:extLst>
            <a:ext uri="{909E8E84-426E-40DD-AFC4-6F175D3DCCD1}">
              <a14:hiddenFill xmlns:a14="http://schemas.microsoft.com/office/drawing/2010/main">
                <a:solidFill>
                  <a:srgbClr val="FFFFFF"/>
                </a:solidFill>
              </a14:hiddenFill>
            </a:ext>
          </a:extLst>
        </p:spPr>
      </p:pic>
      <p:pic>
        <p:nvPicPr>
          <p:cNvPr id="3256" name="Picture 184" descr="figure07_o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03684" y="4868866"/>
            <a:ext cx="2159000" cy="1352551"/>
          </a:xfrm>
          <a:prstGeom prst="rect">
            <a:avLst/>
          </a:prstGeom>
          <a:noFill/>
          <a:extLst>
            <a:ext uri="{909E8E84-426E-40DD-AFC4-6F175D3DCCD1}">
              <a14:hiddenFill xmlns:a14="http://schemas.microsoft.com/office/drawing/2010/main">
                <a:solidFill>
                  <a:srgbClr val="FFFFFF"/>
                </a:solidFill>
              </a14:hiddenFill>
            </a:ext>
          </a:extLst>
        </p:spPr>
      </p:pic>
      <p:sp>
        <p:nvSpPr>
          <p:cNvPr id="3258" name="Rectangle 186"/>
          <p:cNvSpPr>
            <a:spLocks noGrp="1" noChangeArrowheads="1"/>
          </p:cNvSpPr>
          <p:nvPr>
            <p:ph type="ctrTitle" sz="quarter"/>
          </p:nvPr>
        </p:nvSpPr>
        <p:spPr bwMode="gray">
          <a:xfrm>
            <a:off x="609600" y="4191000"/>
            <a:ext cx="7213600" cy="1219200"/>
          </a:xfrm>
          <a:prstGeom prst="rect">
            <a:avLst/>
          </a:prstGeom>
          <a:effectLst>
            <a:outerShdw dist="35921" dir="2700000" algn="ctr" rotWithShape="0">
              <a:schemeClr val="bg2"/>
            </a:outerShdw>
          </a:effectLst>
          <a:extLst>
            <a:ext uri="{909E8E84-426E-40DD-AFC4-6F175D3DCCD1}">
              <a14:hiddenFill xmlns:a14="http://schemas.microsoft.com/office/drawing/2010/main">
                <a:gradFill rotWithShape="1">
                  <a:gsLst>
                    <a:gs pos="0">
                      <a:schemeClr val="tx1"/>
                    </a:gs>
                    <a:gs pos="50000">
                      <a:schemeClr val="hlink"/>
                    </a:gs>
                    <a:gs pos="100000">
                      <a:schemeClr val="tx1"/>
                    </a:gs>
                  </a:gsLst>
                  <a:lin ang="0" scaled="1"/>
                </a:gradFill>
              </a14:hiddenFill>
            </a:ext>
          </a:extLst>
        </p:spPr>
        <p:txBody>
          <a:bodyPr/>
          <a:lstStyle>
            <a:lvl1pPr algn="l">
              <a:defRPr sz="4000">
                <a:solidFill>
                  <a:schemeClr val="tx1"/>
                </a:solidFill>
              </a:defRPr>
            </a:lvl1pPr>
          </a:lstStyle>
          <a:p>
            <a:pPr lvl="0"/>
            <a:r>
              <a:rPr lang="zh-CN" altLang="en-US" noProof="0"/>
              <a:t>单击此处编辑母版标题样式</a:t>
            </a:r>
            <a:endParaRPr lang="en-US" altLang="ko-K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
        <p:nvSpPr>
          <p:cNvPr id="7" name="Rectangle 2"/>
          <p:cNvSpPr>
            <a:spLocks noGrp="1" noChangeArrowheads="1"/>
          </p:cNvSpPr>
          <p:nvPr>
            <p:ph type="title"/>
          </p:nvPr>
        </p:nvSpPr>
        <p:spPr bwMode="white">
          <a:xfrm>
            <a:off x="713532" y="97068"/>
            <a:ext cx="10868869"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652" y="209552"/>
            <a:ext cx="2698749" cy="6053139"/>
          </a:xfrm>
          <a:prstGeom prst="rect">
            <a:avLst/>
          </a:prstGeo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1035051" y="209552"/>
            <a:ext cx="7899400" cy="60531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表格">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a:xfrm>
            <a:off x="1035052" y="1347789"/>
            <a:ext cx="10344149" cy="4914900"/>
          </a:xfrm>
        </p:spPr>
        <p:txBody>
          <a:bodyPr/>
          <a:lstStyle/>
          <a:p>
            <a:r>
              <a:rPr lang="zh-CN" altLang="en-US"/>
              <a:t>单击图标添加表格</a:t>
            </a:r>
          </a:p>
        </p:txBody>
      </p:sp>
      <p:sp>
        <p:nvSpPr>
          <p:cNvPr id="4" name="Date Placeholder 3"/>
          <p:cNvSpPr>
            <a:spLocks noGrp="1"/>
          </p:cNvSpPr>
          <p:nvPr>
            <p:ph type="dt" sz="half" idx="10"/>
          </p:nvPr>
        </p:nvSpPr>
        <p:spPr>
          <a:xfrm>
            <a:off x="609600" y="6429388"/>
            <a:ext cx="2844800" cy="320675"/>
          </a:xfrm>
        </p:spPr>
        <p:txBody>
          <a:bodyPr/>
          <a:lstStyle>
            <a:lvl1pPr>
              <a:defRPr/>
            </a:lvl1pPr>
          </a:lstStyle>
          <a:p>
            <a:endParaRPr lang="en-US" altLang="zh-CN"/>
          </a:p>
        </p:txBody>
      </p:sp>
      <p:sp>
        <p:nvSpPr>
          <p:cNvPr id="5" name="Footer Placeholder 4"/>
          <p:cNvSpPr>
            <a:spLocks noGrp="1"/>
          </p:cNvSpPr>
          <p:nvPr>
            <p:ph type="ftr" sz="quarter" idx="11"/>
          </p:nvPr>
        </p:nvSpPr>
        <p:spPr>
          <a:xfrm>
            <a:off x="4165600" y="6429388"/>
            <a:ext cx="3860800" cy="320675"/>
          </a:xfrm>
        </p:spPr>
        <p:txBody>
          <a:bodyPr/>
          <a:lstStyle>
            <a:lvl1pPr>
              <a:defRPr/>
            </a:lvl1pPr>
          </a:lstStyle>
          <a:p>
            <a:endParaRPr lang="en-US" altLang="zh-CN"/>
          </a:p>
        </p:txBody>
      </p:sp>
      <p:sp>
        <p:nvSpPr>
          <p:cNvPr id="6" name="Slide Number Placeholder 5"/>
          <p:cNvSpPr>
            <a:spLocks noGrp="1"/>
          </p:cNvSpPr>
          <p:nvPr>
            <p:ph type="sldNum" sz="quarter" idx="12"/>
          </p:nvPr>
        </p:nvSpPr>
        <p:spPr>
          <a:xfrm>
            <a:off x="8737600" y="6429388"/>
            <a:ext cx="2844800" cy="320675"/>
          </a:xfrm>
        </p:spPr>
        <p:txBody>
          <a:bodyPr/>
          <a:lstStyle>
            <a:lvl1pPr>
              <a:defRPr/>
            </a:lvl1pPr>
          </a:lstStyle>
          <a:p>
            <a:fld id="{7AF33C28-A71A-4459-B48B-0CF3BFDAB261}" type="slidenum">
              <a:rPr lang="en-US" altLang="zh-CN" smtClean="0"/>
              <a:t>‹#›</a:t>
            </a:fld>
            <a:endParaRPr lang="en-US" altLang="zh-CN"/>
          </a:p>
        </p:txBody>
      </p:sp>
      <p:sp>
        <p:nvSpPr>
          <p:cNvPr id="7" name="Rectangle 2"/>
          <p:cNvSpPr>
            <a:spLocks noGrp="1" noChangeArrowheads="1"/>
          </p:cNvSpPr>
          <p:nvPr>
            <p:ph type="title"/>
          </p:nvPr>
        </p:nvSpPr>
        <p:spPr bwMode="white">
          <a:xfrm>
            <a:off x="713532" y="97067"/>
            <a:ext cx="10868869"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379389A8-1677-4C0F-B809-29B75D50ED75}" type="slidenum">
              <a:rPr lang="en-US" altLang="zh-CN"/>
              <a:t>‹#›</a:t>
            </a:fld>
            <a:endParaRPr lang="en-US" altLang="zh-CN"/>
          </a:p>
        </p:txBody>
      </p:sp>
      <p:sp>
        <p:nvSpPr>
          <p:cNvPr id="5" name="Rectangle 2"/>
          <p:cNvSpPr>
            <a:spLocks noGrp="1" noChangeArrowheads="1"/>
          </p:cNvSpPr>
          <p:nvPr>
            <p:ph type="title"/>
          </p:nvPr>
        </p:nvSpPr>
        <p:spPr bwMode="white">
          <a:xfrm>
            <a:off x="713532" y="97068"/>
            <a:ext cx="10868869"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717" y="98744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40330" y="987440"/>
            <a:ext cx="393276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822A0A86-BB8A-4798-B428-7128DEC84247}" type="slidenum">
              <a:rPr lang="en-US" altLang="zh-CN"/>
              <a:t>‹#›</a:t>
            </a:fld>
            <a:endParaRPr lang="en-US" altLang="zh-CN"/>
          </a:p>
        </p:txBody>
      </p:sp>
      <p:sp>
        <p:nvSpPr>
          <p:cNvPr id="8" name="Rectangle 2"/>
          <p:cNvSpPr>
            <a:spLocks noGrp="1" noChangeArrowheads="1"/>
          </p:cNvSpPr>
          <p:nvPr>
            <p:ph type="title"/>
          </p:nvPr>
        </p:nvSpPr>
        <p:spPr bwMode="white">
          <a:xfrm>
            <a:off x="713532" y="97068"/>
            <a:ext cx="10868869"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dirty="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8D501E9-4A3E-4E05-A7B2-100BA5E08C49}" type="slidenum">
              <a:rPr lang="en-US" altLang="zh-CN"/>
              <a:t>‹#›</a:t>
            </a:fld>
            <a:endParaRPr lang="en-US" altLang="zh-CN"/>
          </a:p>
        </p:txBody>
      </p:sp>
      <p:sp>
        <p:nvSpPr>
          <p:cNvPr id="7" name="Rectangle 2"/>
          <p:cNvSpPr>
            <a:spLocks noGrp="1" noChangeArrowheads="1"/>
          </p:cNvSpPr>
          <p:nvPr>
            <p:ph type="title"/>
          </p:nvPr>
        </p:nvSpPr>
        <p:spPr bwMode="white">
          <a:xfrm>
            <a:off x="713532" y="97068"/>
            <a:ext cx="10868869"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dirty="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7AF33C28-A71A-4459-B48B-0CF3BFDAB261}" type="slidenum">
              <a:rPr lang="en-US" altLang="zh-CN" smtClean="0"/>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13532" y="130576"/>
            <a:ext cx="10868869" cy="563563"/>
          </a:xfrm>
          <a:prstGeom prst="rect">
            <a:avLst/>
          </a:prstGeom>
        </p:spPr>
        <p:txBody>
          <a:bodyPr/>
          <a:lstStyle/>
          <a:p>
            <a:r>
              <a:rPr lang="zh-CN" altLang="en-US"/>
              <a:t>单击此处编辑母版标题样式</a:t>
            </a:r>
            <a:endParaRPr lang="zh-CN" altLang="en-US" dirty="0"/>
          </a:p>
        </p:txBody>
      </p:sp>
      <p:sp>
        <p:nvSpPr>
          <p:cNvPr id="3" name="Content Placeholder 2"/>
          <p:cNvSpPr>
            <a:spLocks noGrp="1"/>
          </p:cNvSpPr>
          <p:nvPr>
            <p:ph idx="1"/>
          </p:nvPr>
        </p:nvSpPr>
        <p:spPr/>
        <p:txBody>
          <a:bodyPr/>
          <a:lstStyle>
            <a:lvl1pPr>
              <a:defRPr sz="3600"/>
            </a:lvl1pPr>
            <a:lvl2pPr>
              <a:defRPr sz="3200"/>
            </a:lvl2pPr>
            <a:lvl3pPr>
              <a:defRPr sz="2800"/>
            </a:lvl3pPr>
            <a:lvl4pPr>
              <a:defRPr sz="2400"/>
            </a:lvl4pPr>
            <a:lvl5pPr>
              <a:defRPr sz="2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2"/>
            <a:ext cx="10515600" cy="2852737"/>
          </a:xfrm>
          <a:prstGeom prst="rect">
            <a:avLst/>
          </a:prstGeom>
        </p:spPr>
        <p:txBody>
          <a:bodyPr anchor="b"/>
          <a:lstStyle>
            <a:lvl1pPr>
              <a:defRPr sz="6000"/>
            </a:lvl1pPr>
          </a:lstStyle>
          <a:p>
            <a:r>
              <a:rPr lang="zh-CN" altLang="en-US"/>
              <a:t>单击此处编辑母版标题样式</a:t>
            </a:r>
          </a:p>
        </p:txBody>
      </p:sp>
      <p:sp>
        <p:nvSpPr>
          <p:cNvPr id="3" name="Text Placeholder 2"/>
          <p:cNvSpPr>
            <a:spLocks noGrp="1"/>
          </p:cNvSpPr>
          <p:nvPr>
            <p:ph type="body" idx="1"/>
          </p:nvPr>
        </p:nvSpPr>
        <p:spPr>
          <a:xfrm>
            <a:off x="831851" y="458947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1424" y="116646"/>
            <a:ext cx="10467776" cy="563563"/>
          </a:xfrm>
          <a:prstGeom prst="rect">
            <a:avLst/>
          </a:prstGeom>
        </p:spPr>
        <p:txBody>
          <a:bodyPr/>
          <a:lstStyle/>
          <a:p>
            <a:r>
              <a:rPr lang="zh-CN" altLang="en-US"/>
              <a:t>单击此处编辑母版标题样式</a:t>
            </a:r>
          </a:p>
        </p:txBody>
      </p:sp>
      <p:sp>
        <p:nvSpPr>
          <p:cNvPr id="3" name="Content Placeholder 2"/>
          <p:cNvSpPr>
            <a:spLocks noGrp="1"/>
          </p:cNvSpPr>
          <p:nvPr>
            <p:ph sz="half" idx="1"/>
          </p:nvPr>
        </p:nvSpPr>
        <p:spPr>
          <a:xfrm>
            <a:off x="1035051" y="1347789"/>
            <a:ext cx="5069416" cy="4914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6307668" y="1347789"/>
            <a:ext cx="5071533" cy="4914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589" y="4"/>
            <a:ext cx="10515600" cy="903635"/>
          </a:xfrm>
          <a:prstGeom prst="rect">
            <a:avLst/>
          </a:prstGeom>
        </p:spPr>
        <p:txBody>
          <a:bodyPr/>
          <a:lstStyle/>
          <a:p>
            <a:r>
              <a:rPr lang="zh-CN" altLang="en-US"/>
              <a:t>单击此处编辑母版标题样式</a:t>
            </a:r>
          </a:p>
        </p:txBody>
      </p:sp>
      <p:sp>
        <p:nvSpPr>
          <p:cNvPr id="3" name="Text Placeholder 2"/>
          <p:cNvSpPr>
            <a:spLocks noGrp="1"/>
          </p:cNvSpPr>
          <p:nvPr>
            <p:ph type="body" idx="1"/>
          </p:nvPr>
        </p:nvSpPr>
        <p:spPr>
          <a:xfrm>
            <a:off x="624859" y="1124744"/>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4859" y="1948656"/>
            <a:ext cx="5158316" cy="40726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5956736" y="1124744"/>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956736" y="1948656"/>
            <a:ext cx="5183717" cy="40726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68400" y="44638"/>
            <a:ext cx="9855200" cy="563563"/>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
        <p:nvSpPr>
          <p:cNvPr id="5" name="Rectangle 2"/>
          <p:cNvSpPr>
            <a:spLocks noGrp="1" noChangeArrowheads="1"/>
          </p:cNvSpPr>
          <p:nvPr>
            <p:ph type="title"/>
          </p:nvPr>
        </p:nvSpPr>
        <p:spPr bwMode="white">
          <a:xfrm>
            <a:off x="713532" y="97068"/>
            <a:ext cx="10868869"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717" y="98744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840330" y="987440"/>
            <a:ext cx="393276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
        <p:nvSpPr>
          <p:cNvPr id="8" name="Rectangle 2"/>
          <p:cNvSpPr>
            <a:spLocks noGrp="1" noChangeArrowheads="1"/>
          </p:cNvSpPr>
          <p:nvPr>
            <p:ph type="title"/>
          </p:nvPr>
        </p:nvSpPr>
        <p:spPr bwMode="white">
          <a:xfrm>
            <a:off x="713532" y="97068"/>
            <a:ext cx="10868869"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329" y="764705"/>
            <a:ext cx="3932767" cy="1861020"/>
          </a:xfrm>
          <a:prstGeom prst="rect">
            <a:avLst/>
          </a:prstGeom>
        </p:spPr>
        <p:txBody>
          <a:bodyPr anchor="b"/>
          <a:lstStyle>
            <a:lvl1pPr>
              <a:defRPr sz="3200">
                <a:solidFill>
                  <a:schemeClr val="tx1">
                    <a:lumMod val="60000"/>
                    <a:lumOff val="40000"/>
                  </a:schemeClr>
                </a:solidFill>
              </a:defRPr>
            </a:lvl1pPr>
          </a:lstStyle>
          <a:p>
            <a:r>
              <a:rPr lang="zh-CN" altLang="en-US"/>
              <a:t>单击此处编辑母版标题样式</a:t>
            </a:r>
            <a:endParaRPr lang="zh-CN" altLang="en-US" dirty="0"/>
          </a:p>
        </p:txBody>
      </p:sp>
      <p:sp>
        <p:nvSpPr>
          <p:cNvPr id="3" name="Picture Placeholder 2"/>
          <p:cNvSpPr>
            <a:spLocks noGrp="1"/>
          </p:cNvSpPr>
          <p:nvPr>
            <p:ph type="pic" idx="1"/>
          </p:nvPr>
        </p:nvSpPr>
        <p:spPr>
          <a:xfrm>
            <a:off x="5183717" y="98744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Text Placeholder 3"/>
          <p:cNvSpPr>
            <a:spLocks noGrp="1"/>
          </p:cNvSpPr>
          <p:nvPr>
            <p:ph type="body" sz="half" idx="2"/>
          </p:nvPr>
        </p:nvSpPr>
        <p:spPr>
          <a:xfrm>
            <a:off x="840329" y="2625738"/>
            <a:ext cx="3932767" cy="32432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7AF33C28-A71A-4459-B48B-0CF3BFDAB261}"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pic>
        <p:nvPicPr>
          <p:cNvPr id="57" name="图片 56"/>
          <p:cNvPicPr>
            <a:picLocks noChangeAspect="1"/>
          </p:cNvPicPr>
          <p:nvPr userDrawn="1"/>
        </p:nvPicPr>
        <p:blipFill>
          <a:blip r:embed="rId18" cstate="print">
            <a:extLst>
              <a:ext uri="{BEBA8EAE-BF5A-486C-A8C5-ECC9F3942E4B}">
                <a14:imgProps xmlns:a14="http://schemas.microsoft.com/office/drawing/2010/main">
                  <a14:imgLayer r:embed="rId19">
                    <a14:imgEffect>
                      <a14:artisticChalkSketch/>
                    </a14:imgEffect>
                  </a14:imgLayer>
                </a14:imgProps>
              </a:ext>
              <a:ext uri="{28A0092B-C50C-407E-A947-70E740481C1C}">
                <a14:useLocalDpi xmlns:a14="http://schemas.microsoft.com/office/drawing/2010/main" val="0"/>
              </a:ext>
            </a:extLst>
          </a:blip>
          <a:stretch>
            <a:fillRect/>
          </a:stretch>
        </p:blipFill>
        <p:spPr>
          <a:xfrm>
            <a:off x="11331523" y="6115622"/>
            <a:ext cx="607588" cy="820371"/>
          </a:xfrm>
          <a:prstGeom prst="rect">
            <a:avLst/>
          </a:prstGeom>
        </p:spPr>
      </p:pic>
      <p:grpSp>
        <p:nvGrpSpPr>
          <p:cNvPr id="1039" name="Group 15"/>
          <p:cNvGrpSpPr/>
          <p:nvPr/>
        </p:nvGrpSpPr>
        <p:grpSpPr bwMode="auto">
          <a:xfrm>
            <a:off x="51966" y="989507"/>
            <a:ext cx="12192000" cy="6099172"/>
            <a:chOff x="0" y="436"/>
            <a:chExt cx="5760" cy="3884"/>
          </a:xfrm>
        </p:grpSpPr>
        <p:sp>
          <p:nvSpPr>
            <p:cNvPr id="1040" name="Line 16"/>
            <p:cNvSpPr>
              <a:spLocks noChangeShapeType="1"/>
            </p:cNvSpPr>
            <p:nvPr/>
          </p:nvSpPr>
          <p:spPr bwMode="gray">
            <a:xfrm>
              <a:off x="1472" y="448"/>
              <a:ext cx="4288" cy="294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1" name="Line 17"/>
            <p:cNvSpPr>
              <a:spLocks noChangeShapeType="1"/>
            </p:cNvSpPr>
            <p:nvPr/>
          </p:nvSpPr>
          <p:spPr bwMode="gray">
            <a:xfrm>
              <a:off x="1472" y="448"/>
              <a:ext cx="4288" cy="347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2" name="Line 18"/>
            <p:cNvSpPr>
              <a:spLocks noChangeShapeType="1"/>
            </p:cNvSpPr>
            <p:nvPr/>
          </p:nvSpPr>
          <p:spPr bwMode="gray">
            <a:xfrm>
              <a:off x="1472" y="448"/>
              <a:ext cx="406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3" name="Line 19"/>
            <p:cNvSpPr>
              <a:spLocks noChangeShapeType="1"/>
            </p:cNvSpPr>
            <p:nvPr/>
          </p:nvSpPr>
          <p:spPr bwMode="gray">
            <a:xfrm>
              <a:off x="1472" y="448"/>
              <a:ext cx="340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4" name="Line 20"/>
            <p:cNvSpPr>
              <a:spLocks noChangeShapeType="1"/>
            </p:cNvSpPr>
            <p:nvPr/>
          </p:nvSpPr>
          <p:spPr bwMode="gray">
            <a:xfrm>
              <a:off x="1472" y="448"/>
              <a:ext cx="2787"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5" name="Line 21"/>
            <p:cNvSpPr>
              <a:spLocks noChangeShapeType="1"/>
            </p:cNvSpPr>
            <p:nvPr/>
          </p:nvSpPr>
          <p:spPr bwMode="gray">
            <a:xfrm>
              <a:off x="1472" y="448"/>
              <a:ext cx="216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6" name="Line 22"/>
            <p:cNvSpPr>
              <a:spLocks noChangeShapeType="1"/>
            </p:cNvSpPr>
            <p:nvPr/>
          </p:nvSpPr>
          <p:spPr bwMode="gray">
            <a:xfrm>
              <a:off x="1472" y="448"/>
              <a:ext cx="1612"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7" name="Line 23"/>
            <p:cNvSpPr>
              <a:spLocks noChangeShapeType="1"/>
            </p:cNvSpPr>
            <p:nvPr/>
          </p:nvSpPr>
          <p:spPr bwMode="gray">
            <a:xfrm>
              <a:off x="1472" y="448"/>
              <a:ext cx="1065"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8" name="Line 24"/>
            <p:cNvSpPr>
              <a:spLocks noChangeShapeType="1"/>
            </p:cNvSpPr>
            <p:nvPr/>
          </p:nvSpPr>
          <p:spPr bwMode="gray">
            <a:xfrm>
              <a:off x="1472" y="448"/>
              <a:ext cx="514"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49" name="Line 25"/>
            <p:cNvSpPr>
              <a:spLocks noChangeShapeType="1"/>
            </p:cNvSpPr>
            <p:nvPr/>
          </p:nvSpPr>
          <p:spPr bwMode="gray">
            <a:xfrm>
              <a:off x="1472" y="448"/>
              <a:ext cx="0" cy="3872"/>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0" name="Line 26"/>
            <p:cNvSpPr>
              <a:spLocks noChangeShapeType="1"/>
            </p:cNvSpPr>
            <p:nvPr/>
          </p:nvSpPr>
          <p:spPr bwMode="gray">
            <a:xfrm>
              <a:off x="1472" y="448"/>
              <a:ext cx="4288" cy="254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1" name="Line 27"/>
            <p:cNvSpPr>
              <a:spLocks noChangeShapeType="1"/>
            </p:cNvSpPr>
            <p:nvPr/>
          </p:nvSpPr>
          <p:spPr bwMode="gray">
            <a:xfrm>
              <a:off x="1472" y="448"/>
              <a:ext cx="4288" cy="219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2" name="Line 28"/>
            <p:cNvSpPr>
              <a:spLocks noChangeShapeType="1"/>
            </p:cNvSpPr>
            <p:nvPr/>
          </p:nvSpPr>
          <p:spPr bwMode="gray">
            <a:xfrm>
              <a:off x="1472" y="448"/>
              <a:ext cx="4288" cy="189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3" name="Line 29"/>
            <p:cNvSpPr>
              <a:spLocks noChangeShapeType="1"/>
            </p:cNvSpPr>
            <p:nvPr/>
          </p:nvSpPr>
          <p:spPr bwMode="gray">
            <a:xfrm>
              <a:off x="1472" y="448"/>
              <a:ext cx="4288" cy="158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4" name="Line 30"/>
            <p:cNvSpPr>
              <a:spLocks noChangeShapeType="1"/>
            </p:cNvSpPr>
            <p:nvPr/>
          </p:nvSpPr>
          <p:spPr bwMode="gray">
            <a:xfrm>
              <a:off x="1515" y="462"/>
              <a:ext cx="4245" cy="130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5" name="Line 31"/>
            <p:cNvSpPr>
              <a:spLocks noChangeShapeType="1"/>
            </p:cNvSpPr>
            <p:nvPr/>
          </p:nvSpPr>
          <p:spPr bwMode="gray">
            <a:xfrm>
              <a:off x="1472" y="448"/>
              <a:ext cx="4288" cy="10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6" name="Line 32"/>
            <p:cNvSpPr>
              <a:spLocks noChangeShapeType="1"/>
            </p:cNvSpPr>
            <p:nvPr/>
          </p:nvSpPr>
          <p:spPr bwMode="gray">
            <a:xfrm>
              <a:off x="1472" y="448"/>
              <a:ext cx="4288" cy="83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7" name="Line 33"/>
            <p:cNvSpPr>
              <a:spLocks noChangeShapeType="1"/>
            </p:cNvSpPr>
            <p:nvPr/>
          </p:nvSpPr>
          <p:spPr bwMode="gray">
            <a:xfrm>
              <a:off x="1472" y="448"/>
              <a:ext cx="4288" cy="613"/>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8" name="Line 34"/>
            <p:cNvSpPr>
              <a:spLocks noChangeShapeType="1"/>
            </p:cNvSpPr>
            <p:nvPr/>
          </p:nvSpPr>
          <p:spPr bwMode="gray">
            <a:xfrm>
              <a:off x="1472" y="448"/>
              <a:ext cx="4288" cy="43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59" name="Line 35"/>
            <p:cNvSpPr>
              <a:spLocks noChangeShapeType="1"/>
            </p:cNvSpPr>
            <p:nvPr/>
          </p:nvSpPr>
          <p:spPr bwMode="gray">
            <a:xfrm>
              <a:off x="1472" y="448"/>
              <a:ext cx="4288" cy="25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0" name="Line 36"/>
            <p:cNvSpPr>
              <a:spLocks noChangeShapeType="1"/>
            </p:cNvSpPr>
            <p:nvPr/>
          </p:nvSpPr>
          <p:spPr bwMode="gray">
            <a:xfrm>
              <a:off x="1472" y="448"/>
              <a:ext cx="4288" cy="13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1" name="Line 37"/>
            <p:cNvSpPr>
              <a:spLocks noChangeShapeType="1"/>
            </p:cNvSpPr>
            <p:nvPr/>
          </p:nvSpPr>
          <p:spPr bwMode="gray">
            <a:xfrm flipH="1">
              <a:off x="0" y="449"/>
              <a:ext cx="147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2" name="Line 38"/>
            <p:cNvSpPr>
              <a:spLocks noChangeShapeType="1"/>
            </p:cNvSpPr>
            <p:nvPr/>
          </p:nvSpPr>
          <p:spPr bwMode="gray">
            <a:xfrm flipH="1">
              <a:off x="0" y="436"/>
              <a:ext cx="1474" cy="251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3" name="Line 39"/>
            <p:cNvSpPr>
              <a:spLocks noChangeShapeType="1"/>
            </p:cNvSpPr>
            <p:nvPr/>
          </p:nvSpPr>
          <p:spPr bwMode="gray">
            <a:xfrm flipH="1">
              <a:off x="0" y="462"/>
              <a:ext cx="1461" cy="346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4" name="Line 40"/>
            <p:cNvSpPr>
              <a:spLocks noChangeShapeType="1"/>
            </p:cNvSpPr>
            <p:nvPr/>
          </p:nvSpPr>
          <p:spPr bwMode="gray">
            <a:xfrm flipH="1">
              <a:off x="249" y="463"/>
              <a:ext cx="1215"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5" name="Line 41"/>
            <p:cNvSpPr>
              <a:spLocks noChangeShapeType="1"/>
            </p:cNvSpPr>
            <p:nvPr/>
          </p:nvSpPr>
          <p:spPr bwMode="gray">
            <a:xfrm flipH="1">
              <a:off x="657" y="472"/>
              <a:ext cx="808" cy="3848"/>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6" name="Line 42"/>
            <p:cNvSpPr>
              <a:spLocks noChangeShapeType="1"/>
            </p:cNvSpPr>
            <p:nvPr/>
          </p:nvSpPr>
          <p:spPr bwMode="gray">
            <a:xfrm flipH="1">
              <a:off x="1066" y="463"/>
              <a:ext cx="404" cy="385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7" name="Line 43"/>
            <p:cNvSpPr>
              <a:spLocks noChangeShapeType="1"/>
            </p:cNvSpPr>
            <p:nvPr/>
          </p:nvSpPr>
          <p:spPr bwMode="gray">
            <a:xfrm flipH="1">
              <a:off x="0" y="436"/>
              <a:ext cx="1474" cy="1875"/>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8" name="Line 44"/>
            <p:cNvSpPr>
              <a:spLocks noChangeShapeType="1"/>
            </p:cNvSpPr>
            <p:nvPr/>
          </p:nvSpPr>
          <p:spPr bwMode="gray">
            <a:xfrm flipH="1">
              <a:off x="0" y="466"/>
              <a:ext cx="1447" cy="132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69" name="Line 45"/>
            <p:cNvSpPr>
              <a:spLocks noChangeShapeType="1"/>
            </p:cNvSpPr>
            <p:nvPr/>
          </p:nvSpPr>
          <p:spPr bwMode="gray">
            <a:xfrm flipH="1">
              <a:off x="0" y="449"/>
              <a:ext cx="1474" cy="89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70" name="Line 46"/>
            <p:cNvSpPr>
              <a:spLocks noChangeShapeType="1"/>
            </p:cNvSpPr>
            <p:nvPr/>
          </p:nvSpPr>
          <p:spPr bwMode="gray">
            <a:xfrm flipH="1">
              <a:off x="0" y="471"/>
              <a:ext cx="1435" cy="50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71" name="Line 47"/>
            <p:cNvSpPr>
              <a:spLocks noChangeShapeType="1"/>
            </p:cNvSpPr>
            <p:nvPr/>
          </p:nvSpPr>
          <p:spPr bwMode="gray">
            <a:xfrm flipH="1">
              <a:off x="0" y="463"/>
              <a:ext cx="1464" cy="206"/>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72" name="Line 48"/>
            <p:cNvSpPr>
              <a:spLocks noChangeShapeType="1"/>
            </p:cNvSpPr>
            <p:nvPr/>
          </p:nvSpPr>
          <p:spPr bwMode="gray">
            <a:xfrm flipH="1">
              <a:off x="0" y="436"/>
              <a:ext cx="1474" cy="124"/>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nvGrpSpPr>
            <p:cNvPr id="1073" name="Group 49"/>
            <p:cNvGrpSpPr/>
            <p:nvPr/>
          </p:nvGrpSpPr>
          <p:grpSpPr bwMode="auto">
            <a:xfrm>
              <a:off x="0" y="2063"/>
              <a:ext cx="5760" cy="1220"/>
              <a:chOff x="235" y="2750"/>
              <a:chExt cx="5241" cy="699"/>
            </a:xfrm>
          </p:grpSpPr>
          <p:sp>
            <p:nvSpPr>
              <p:cNvPr id="1074" name="Line 50"/>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75" name="Line 51"/>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76" name="Line 52"/>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77" name="Line 53"/>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1078" name="Line 54"/>
            <p:cNvSpPr>
              <a:spLocks noChangeShapeType="1"/>
            </p:cNvSpPr>
            <p:nvPr/>
          </p:nvSpPr>
          <p:spPr bwMode="gray">
            <a:xfrm>
              <a:off x="0" y="1753"/>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79" name="Line 55"/>
            <p:cNvSpPr>
              <a:spLocks noChangeShapeType="1"/>
            </p:cNvSpPr>
            <p:nvPr/>
          </p:nvSpPr>
          <p:spPr bwMode="gray">
            <a:xfrm flipV="1">
              <a:off x="0" y="1455"/>
              <a:ext cx="5760" cy="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80" name="Line 56"/>
            <p:cNvSpPr>
              <a:spLocks noChangeShapeType="1"/>
            </p:cNvSpPr>
            <p:nvPr/>
          </p:nvSpPr>
          <p:spPr bwMode="gray">
            <a:xfrm>
              <a:off x="0" y="1182"/>
              <a:ext cx="5760" cy="9"/>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81" name="Line 57"/>
            <p:cNvSpPr>
              <a:spLocks noChangeShapeType="1"/>
            </p:cNvSpPr>
            <p:nvPr/>
          </p:nvSpPr>
          <p:spPr bwMode="gray">
            <a:xfrm>
              <a:off x="0" y="965"/>
              <a:ext cx="5734"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82" name="Line 58"/>
            <p:cNvSpPr>
              <a:spLocks noChangeShapeType="1"/>
            </p:cNvSpPr>
            <p:nvPr/>
          </p:nvSpPr>
          <p:spPr bwMode="gray">
            <a:xfrm flipV="1">
              <a:off x="0" y="780"/>
              <a:ext cx="5760" cy="11"/>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83" name="Line 59"/>
            <p:cNvSpPr>
              <a:spLocks noChangeShapeType="1"/>
            </p:cNvSpPr>
            <p:nvPr/>
          </p:nvSpPr>
          <p:spPr bwMode="gray">
            <a:xfrm>
              <a:off x="0" y="661"/>
              <a:ext cx="5760" cy="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84" name="Line 60"/>
            <p:cNvSpPr>
              <a:spLocks noChangeShapeType="1"/>
            </p:cNvSpPr>
            <p:nvPr/>
          </p:nvSpPr>
          <p:spPr bwMode="gray">
            <a:xfrm flipV="1">
              <a:off x="0" y="558"/>
              <a:ext cx="5760" cy="17"/>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85" name="Line 61"/>
            <p:cNvSpPr>
              <a:spLocks noChangeShapeType="1"/>
            </p:cNvSpPr>
            <p:nvPr/>
          </p:nvSpPr>
          <p:spPr bwMode="gray">
            <a:xfrm>
              <a:off x="25" y="521"/>
              <a:ext cx="5735"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86" name="Line 62"/>
            <p:cNvSpPr>
              <a:spLocks noChangeShapeType="1"/>
            </p:cNvSpPr>
            <p:nvPr/>
          </p:nvSpPr>
          <p:spPr bwMode="gray">
            <a:xfrm>
              <a:off x="0" y="482"/>
              <a:ext cx="5760" cy="0"/>
            </a:xfrm>
            <a:prstGeom prst="line">
              <a:avLst/>
            </a:prstGeom>
            <a:noFill/>
            <a:ln w="31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1027" name="Rectangle 3"/>
          <p:cNvSpPr>
            <a:spLocks noGrp="1" noChangeArrowheads="1"/>
          </p:cNvSpPr>
          <p:nvPr>
            <p:ph type="body" idx="1"/>
          </p:nvPr>
        </p:nvSpPr>
        <p:spPr bwMode="auto">
          <a:xfrm>
            <a:off x="713532" y="989507"/>
            <a:ext cx="10868869" cy="512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dirty="0"/>
          </a:p>
        </p:txBody>
      </p:sp>
      <p:sp>
        <p:nvSpPr>
          <p:cNvPr id="1028" name="Rectangle 4"/>
          <p:cNvSpPr>
            <a:spLocks noGrp="1" noChangeArrowheads="1"/>
          </p:cNvSpPr>
          <p:nvPr>
            <p:ph type="dt" sz="half" idx="2"/>
          </p:nvPr>
        </p:nvSpPr>
        <p:spPr bwMode="auto">
          <a:xfrm>
            <a:off x="609600" y="6429388"/>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宋体" panose="02010600030101010101" pitchFamily="2" charset="-122"/>
              </a:defRPr>
            </a:lvl1pPr>
          </a:lstStyle>
          <a:p>
            <a:endParaRPr lang="en-US" altLang="zh-CN"/>
          </a:p>
        </p:txBody>
      </p:sp>
      <p:sp>
        <p:nvSpPr>
          <p:cNvPr id="1029" name="Rectangle 5"/>
          <p:cNvSpPr>
            <a:spLocks noGrp="1" noChangeArrowheads="1"/>
          </p:cNvSpPr>
          <p:nvPr>
            <p:ph type="ftr" sz="quarter" idx="3"/>
          </p:nvPr>
        </p:nvSpPr>
        <p:spPr bwMode="auto">
          <a:xfrm>
            <a:off x="4165600" y="6429388"/>
            <a:ext cx="3860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ea typeface="宋体" panose="02010600030101010101" pitchFamily="2" charset="-122"/>
              </a:defRPr>
            </a:lvl1pPr>
          </a:lstStyle>
          <a:p>
            <a:endParaRPr lang="en-US" altLang="zh-CN"/>
          </a:p>
        </p:txBody>
      </p:sp>
      <p:sp>
        <p:nvSpPr>
          <p:cNvPr id="1030" name="Rectangle 6"/>
          <p:cNvSpPr>
            <a:spLocks noGrp="1" noChangeArrowheads="1"/>
          </p:cNvSpPr>
          <p:nvPr>
            <p:ph type="sldNum" sz="quarter" idx="4"/>
          </p:nvPr>
        </p:nvSpPr>
        <p:spPr bwMode="auto">
          <a:xfrm>
            <a:off x="9003959" y="6219009"/>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fld id="{7AF33C28-A71A-4459-B48B-0CF3BFDAB261}" type="slidenum">
              <a:rPr lang="en-US" altLang="zh-CN" smtClean="0"/>
              <a:t>‹#›</a:t>
            </a:fld>
            <a:endParaRPr lang="en-US" altLang="zh-CN" dirty="0"/>
          </a:p>
        </p:txBody>
      </p:sp>
      <p:pic>
        <p:nvPicPr>
          <p:cNvPr id="91" name="Picture 90"/>
          <p:cNvPicPr>
            <a:picLocks noChangeAspect="1"/>
          </p:cNvPicPr>
          <p:nvPr/>
        </p:nvPicPr>
        <p:blipFill>
          <a:blip r:embed="rId20"/>
          <a:stretch>
            <a:fillRect/>
          </a:stretch>
        </p:blipFill>
        <p:spPr>
          <a:xfrm>
            <a:off x="-34285" y="-78842"/>
            <a:ext cx="12204700" cy="847987"/>
          </a:xfrm>
          <a:prstGeom prst="rect">
            <a:avLst/>
          </a:prstGeom>
          <a:solidFill>
            <a:srgbClr val="4F8356"/>
          </a:solidFill>
        </p:spPr>
      </p:pic>
      <p:sp>
        <p:nvSpPr>
          <p:cNvPr id="97" name="Rectangle 2"/>
          <p:cNvSpPr>
            <a:spLocks noGrp="1" noChangeArrowheads="1"/>
          </p:cNvSpPr>
          <p:nvPr>
            <p:ph type="title"/>
          </p:nvPr>
        </p:nvSpPr>
        <p:spPr bwMode="white">
          <a:xfrm>
            <a:off x="713532" y="97067"/>
            <a:ext cx="10868869"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en-US" altLang="zh-CN" dirty="0"/>
          </a:p>
        </p:txBody>
      </p:sp>
      <p:pic>
        <p:nvPicPr>
          <p:cNvPr id="56" name="Picture 90"/>
          <p:cNvPicPr>
            <a:picLocks noChangeAspect="1"/>
          </p:cNvPicPr>
          <p:nvPr userDrawn="1"/>
        </p:nvPicPr>
        <p:blipFill>
          <a:blip r:embed="rId20"/>
          <a:stretch>
            <a:fillRect/>
          </a:stretch>
        </p:blipFill>
        <p:spPr>
          <a:xfrm>
            <a:off x="-34285" y="-78842"/>
            <a:ext cx="12204700" cy="847987"/>
          </a:xfrm>
          <a:prstGeom prst="rect">
            <a:avLst/>
          </a:prstGeom>
          <a:solidFill>
            <a:srgbClr val="4F8356"/>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rtl="0" eaLnBrk="1" fontAlgn="base" hangingPunct="1">
        <a:spcBef>
          <a:spcPct val="0"/>
        </a:spcBef>
        <a:spcAft>
          <a:spcPct val="0"/>
        </a:spcAft>
        <a:defRPr sz="3600" b="1" kern="1200">
          <a:solidFill>
            <a:srgbClr val="FFFFFF"/>
          </a:solidFill>
          <a:latin typeface="+mj-lt"/>
          <a:ea typeface="+mj-ea"/>
          <a:cs typeface="+mj-cs"/>
        </a:defRPr>
      </a:lvl1pPr>
      <a:lvl2pPr algn="ctr" rtl="0" eaLnBrk="1" fontAlgn="base" hangingPunct="1">
        <a:spcBef>
          <a:spcPct val="0"/>
        </a:spcBef>
        <a:spcAft>
          <a:spcPct val="0"/>
        </a:spcAft>
        <a:defRPr sz="3200" b="1">
          <a:solidFill>
            <a:srgbClr val="FFFFFF"/>
          </a:solidFill>
          <a:latin typeface="Verdana" panose="020B0604030504040204" pitchFamily="34" charset="0"/>
        </a:defRPr>
      </a:lvl2pPr>
      <a:lvl3pPr algn="ctr" rtl="0" eaLnBrk="1" fontAlgn="base" hangingPunct="1">
        <a:spcBef>
          <a:spcPct val="0"/>
        </a:spcBef>
        <a:spcAft>
          <a:spcPct val="0"/>
        </a:spcAft>
        <a:defRPr sz="3200" b="1">
          <a:solidFill>
            <a:srgbClr val="FFFFFF"/>
          </a:solidFill>
          <a:latin typeface="Verdana" panose="020B0604030504040204" pitchFamily="34" charset="0"/>
        </a:defRPr>
      </a:lvl3pPr>
      <a:lvl4pPr algn="ctr" rtl="0" eaLnBrk="1" fontAlgn="base" hangingPunct="1">
        <a:spcBef>
          <a:spcPct val="0"/>
        </a:spcBef>
        <a:spcAft>
          <a:spcPct val="0"/>
        </a:spcAft>
        <a:defRPr sz="3200" b="1">
          <a:solidFill>
            <a:srgbClr val="FFFFFF"/>
          </a:solidFill>
          <a:latin typeface="Verdana" panose="020B0604030504040204" pitchFamily="34" charset="0"/>
        </a:defRPr>
      </a:lvl4pPr>
      <a:lvl5pPr algn="ctr" rtl="0" eaLnBrk="1" fontAlgn="base" hangingPunct="1">
        <a:spcBef>
          <a:spcPct val="0"/>
        </a:spcBef>
        <a:spcAft>
          <a:spcPct val="0"/>
        </a:spcAft>
        <a:defRPr sz="3200" b="1">
          <a:solidFill>
            <a:srgbClr val="FFFFFF"/>
          </a:solidFill>
          <a:latin typeface="Verdana" panose="020B0604030504040204" pitchFamily="34" charset="0"/>
        </a:defRPr>
      </a:lvl5pPr>
      <a:lvl6pPr marL="457200" algn="ctr" rtl="0" eaLnBrk="1" fontAlgn="base" hangingPunct="1">
        <a:spcBef>
          <a:spcPct val="0"/>
        </a:spcBef>
        <a:spcAft>
          <a:spcPct val="0"/>
        </a:spcAft>
        <a:defRPr sz="3200" b="1">
          <a:solidFill>
            <a:srgbClr val="FFFFFF"/>
          </a:solidFill>
          <a:latin typeface="Verdana" panose="020B0604030504040204" pitchFamily="34" charset="0"/>
        </a:defRPr>
      </a:lvl6pPr>
      <a:lvl7pPr marL="914400" algn="ctr" rtl="0" eaLnBrk="1" fontAlgn="base" hangingPunct="1">
        <a:spcBef>
          <a:spcPct val="0"/>
        </a:spcBef>
        <a:spcAft>
          <a:spcPct val="0"/>
        </a:spcAft>
        <a:defRPr sz="3200" b="1">
          <a:solidFill>
            <a:srgbClr val="FFFFFF"/>
          </a:solidFill>
          <a:latin typeface="Verdana" panose="020B0604030504040204" pitchFamily="34" charset="0"/>
        </a:defRPr>
      </a:lvl7pPr>
      <a:lvl8pPr marL="1371600" algn="ctr" rtl="0" eaLnBrk="1" fontAlgn="base" hangingPunct="1">
        <a:spcBef>
          <a:spcPct val="0"/>
        </a:spcBef>
        <a:spcAft>
          <a:spcPct val="0"/>
        </a:spcAft>
        <a:defRPr sz="3200" b="1">
          <a:solidFill>
            <a:srgbClr val="FFFFFF"/>
          </a:solidFill>
          <a:latin typeface="Verdana" panose="020B0604030504040204" pitchFamily="34" charset="0"/>
        </a:defRPr>
      </a:lvl8pPr>
      <a:lvl9pPr marL="1828800" algn="ctr" rtl="0" eaLnBrk="1" fontAlgn="base" hangingPunct="1">
        <a:spcBef>
          <a:spcPct val="0"/>
        </a:spcBef>
        <a:spcAft>
          <a:spcPct val="0"/>
        </a:spcAft>
        <a:defRPr sz="3200" b="1">
          <a:solidFill>
            <a:srgbClr val="FFFFFF"/>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6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wmf"/><Relationship Id="rId4" Type="http://schemas.openxmlformats.org/officeDocument/2006/relationships/audio" Target="../media/audio2.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9009614" y="6379536"/>
            <a:ext cx="2844800" cy="277852"/>
          </a:xfrm>
          <a:prstGeom prst="rect">
            <a:avLst/>
          </a:prstGeom>
        </p:spPr>
        <p:txBody>
          <a:bodyPr/>
          <a:lstStyle/>
          <a:p>
            <a:fld id="{DF18D2C5-9FFD-4EB4-A11D-FACEC3CB54F4}" type="slidenum">
              <a:rPr lang="en-US" altLang="zh-CN" smtClean="0"/>
              <a:t>1</a:t>
            </a:fld>
            <a:endParaRPr lang="en-US" altLang="zh-CN"/>
          </a:p>
        </p:txBody>
      </p:sp>
      <p:sp>
        <p:nvSpPr>
          <p:cNvPr id="2050" name="Rectangle 2"/>
          <p:cNvSpPr>
            <a:spLocks noGrp="1" noChangeArrowheads="1"/>
          </p:cNvSpPr>
          <p:nvPr>
            <p:ph type="ctrTitle" sz="quarter"/>
          </p:nvPr>
        </p:nvSpPr>
        <p:spPr>
          <a:xfrm>
            <a:off x="983432" y="3284984"/>
            <a:ext cx="6019800" cy="1012825"/>
          </a:xfrm>
        </p:spPr>
        <p:txBody>
          <a:bodyPr>
            <a:normAutofit/>
          </a:bodyPr>
          <a:lstStyle/>
          <a:p>
            <a:r>
              <a:rPr lang="zh-CN" altLang="zh-CN" sz="6000" dirty="0"/>
              <a:t>第</a:t>
            </a:r>
            <a:r>
              <a:rPr lang="en-US" altLang="zh-CN" sz="6000" dirty="0"/>
              <a:t>2</a:t>
            </a:r>
            <a:r>
              <a:rPr lang="zh-CN" altLang="zh-CN" sz="6000" dirty="0"/>
              <a:t>章</a:t>
            </a:r>
            <a:r>
              <a:rPr lang="en-US" altLang="zh-CN" sz="6000" dirty="0"/>
              <a:t>  </a:t>
            </a:r>
            <a:r>
              <a:rPr lang="zh-CN" altLang="en-US" sz="6000" dirty="0"/>
              <a:t>软件系统</a:t>
            </a:r>
          </a:p>
        </p:txBody>
      </p:sp>
      <p:sp>
        <p:nvSpPr>
          <p:cNvPr id="3" name="Subtitle 2"/>
          <p:cNvSpPr>
            <a:spLocks noGrp="1"/>
          </p:cNvSpPr>
          <p:nvPr>
            <p:ph type="subTitle" idx="1"/>
          </p:nvPr>
        </p:nvSpPr>
        <p:spPr/>
        <p:txBody>
          <a:bodyPr/>
          <a:lstStyle/>
          <a:p>
            <a:r>
              <a:rPr lang="en-US" altLang="zh-CN" dirty="0"/>
              <a:t> </a:t>
            </a:r>
            <a:endParaRPr lang="zh-CN" alt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696" y="-99392"/>
            <a:ext cx="1964116" cy="17281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2.1  </a:t>
            </a:r>
            <a:r>
              <a:rPr lang="zh-CN" altLang="zh-CN" dirty="0"/>
              <a:t>操作系统基础</a:t>
            </a:r>
            <a:endParaRPr lang="en-US" altLang="zh-CN" dirty="0">
              <a:ea typeface="宋体" panose="02010600030101010101" pitchFamily="2" charset="-122"/>
            </a:endParaRPr>
          </a:p>
        </p:txBody>
      </p:sp>
      <p:sp>
        <p:nvSpPr>
          <p:cNvPr id="90115" name="Rectangle 3"/>
          <p:cNvSpPr>
            <a:spLocks noGrp="1" noChangeArrowheads="1"/>
          </p:cNvSpPr>
          <p:nvPr>
            <p:ph idx="1"/>
          </p:nvPr>
        </p:nvSpPr>
        <p:spPr>
          <a:xfrm>
            <a:off x="714375" y="1054735"/>
            <a:ext cx="10283190" cy="5110480"/>
          </a:xfrm>
        </p:spPr>
        <p:txBody>
          <a:bodyPr>
            <a:normAutofit/>
          </a:bodyPr>
          <a:lstStyle/>
          <a:p>
            <a:pPr marL="0" indent="0" latinLnBrk="0">
              <a:lnSpc>
                <a:spcPct val="100000"/>
              </a:lnSpc>
              <a:spcBef>
                <a:spcPts val="0"/>
              </a:spcBef>
              <a:spcAft>
                <a:spcPts val="1200"/>
              </a:spcAft>
              <a:buNone/>
            </a:pPr>
            <a:r>
              <a:rPr lang="en-US" altLang="zh-CN" sz="3200" b="1" dirty="0"/>
              <a:t>2.1.3 </a:t>
            </a:r>
            <a:r>
              <a:rPr lang="zh-CN" altLang="zh-CN" sz="3200" b="1" dirty="0"/>
              <a:t>操作系统</a:t>
            </a:r>
            <a:r>
              <a:rPr lang="zh-CN" altLang="en-US" sz="3200" b="1" dirty="0"/>
              <a:t>的分类</a:t>
            </a:r>
            <a:endParaRPr lang="en-US" altLang="zh-CN" sz="3200" b="1" dirty="0">
              <a:solidFill>
                <a:schemeClr val="tx2"/>
              </a:solidFill>
              <a:ea typeface="宋体" panose="02010600030101010101" pitchFamily="2" charset="-122"/>
            </a:endParaRPr>
          </a:p>
          <a:p>
            <a:pPr lvl="1">
              <a:lnSpc>
                <a:spcPct val="150000"/>
              </a:lnSpc>
            </a:pPr>
            <a:r>
              <a:rPr lang="zh-CN" altLang="en-US" sz="2800" dirty="0"/>
              <a:t>操作系统有各种不同的分类标准：</a:t>
            </a:r>
            <a:endParaRPr lang="en-US" altLang="zh-CN" sz="2800" dirty="0"/>
          </a:p>
          <a:p>
            <a:pPr lvl="2">
              <a:lnSpc>
                <a:spcPct val="150000"/>
              </a:lnSpc>
            </a:pPr>
            <a:r>
              <a:rPr lang="zh-CN" altLang="en-US" sz="2800" dirty="0"/>
              <a:t>按用户数：单</a:t>
            </a:r>
            <a:r>
              <a:rPr lang="zh-CN" altLang="zh-CN" sz="2800" dirty="0"/>
              <a:t>用户</a:t>
            </a:r>
            <a:r>
              <a:rPr lang="zh-CN" altLang="en-US" sz="2800" dirty="0"/>
              <a:t>与多用户</a:t>
            </a:r>
            <a:endParaRPr lang="en-US" altLang="zh-CN" sz="2800" dirty="0"/>
          </a:p>
          <a:p>
            <a:pPr lvl="2">
              <a:lnSpc>
                <a:spcPct val="150000"/>
              </a:lnSpc>
            </a:pPr>
            <a:r>
              <a:rPr lang="zh-CN" altLang="en-US" sz="2800" dirty="0"/>
              <a:t>按用户界面：命令行方式与图形界面</a:t>
            </a:r>
            <a:endParaRPr lang="en-US" altLang="zh-CN" sz="2800" dirty="0"/>
          </a:p>
          <a:p>
            <a:pPr lvl="2">
              <a:lnSpc>
                <a:spcPct val="150000"/>
              </a:lnSpc>
            </a:pPr>
            <a:r>
              <a:rPr lang="zh-CN" altLang="en-US" sz="2800" dirty="0"/>
              <a:t>按系统功能划分：批处理、分时、实时、分布式、网络操作系统等</a:t>
            </a:r>
            <a:br>
              <a:rPr lang="en-US" altLang="zh-CN" sz="2500" dirty="0">
                <a:ea typeface="宋体" panose="02010600030101010101" pitchFamily="2" charset="-122"/>
              </a:rPr>
            </a:br>
            <a:endParaRPr lang="en-US" altLang="zh-CN" sz="2500" dirty="0">
              <a:ea typeface="宋体" panose="02010600030101010101" pitchFamily="2" charset="-122"/>
            </a:endParaRPr>
          </a:p>
          <a:p>
            <a:pPr lvl="1">
              <a:lnSpc>
                <a:spcPct val="80000"/>
              </a:lnSpc>
            </a:pPr>
            <a:endParaRPr lang="en-US" altLang="zh-CN" sz="29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dirty="0"/>
              <a:t>操作系统的分类</a:t>
            </a:r>
            <a:endParaRPr lang="en-US" altLang="zh-CN" dirty="0">
              <a:ea typeface="宋体" panose="02010600030101010101" pitchFamily="2" charset="-122"/>
            </a:endParaRPr>
          </a:p>
        </p:txBody>
      </p:sp>
      <p:sp>
        <p:nvSpPr>
          <p:cNvPr id="90115" name="Rectangle 3"/>
          <p:cNvSpPr>
            <a:spLocks noGrp="1" noChangeArrowheads="1"/>
          </p:cNvSpPr>
          <p:nvPr>
            <p:ph idx="1"/>
          </p:nvPr>
        </p:nvSpPr>
        <p:spPr>
          <a:xfrm>
            <a:off x="713740" y="1040130"/>
            <a:ext cx="10868661" cy="5499554"/>
          </a:xfrm>
        </p:spPr>
        <p:txBody>
          <a:bodyPr/>
          <a:lstStyle/>
          <a:p>
            <a:r>
              <a:rPr lang="zh-CN" altLang="en-US" b="1" dirty="0"/>
              <a:t>批处理系统</a:t>
            </a:r>
            <a:r>
              <a:rPr lang="en-US" altLang="zh-CN" sz="3200" dirty="0"/>
              <a:t>:</a:t>
            </a:r>
            <a:r>
              <a:rPr lang="zh-CN" altLang="en-US" sz="3200" dirty="0"/>
              <a:t>期的一种大型机用操作系统。可对用户作业成批处理，期间勿需用户干预。</a:t>
            </a:r>
          </a:p>
          <a:p>
            <a:r>
              <a:rPr lang="zh-CN" altLang="zh-CN" b="1" dirty="0"/>
              <a:t>分时操作系统</a:t>
            </a:r>
            <a:r>
              <a:rPr lang="en-US" altLang="zh-CN" dirty="0"/>
              <a:t>:</a:t>
            </a:r>
            <a:r>
              <a:rPr lang="zh-CN" altLang="zh-CN" sz="3200" dirty="0"/>
              <a:t>将</a:t>
            </a:r>
            <a:r>
              <a:rPr lang="en-US" altLang="zh-CN" sz="3200" dirty="0"/>
              <a:t>CPU</a:t>
            </a:r>
            <a:r>
              <a:rPr lang="zh-CN" altLang="zh-CN" sz="3200" dirty="0"/>
              <a:t>的时间划分成若干个片段，采用时间片轮转方式</a:t>
            </a:r>
            <a:r>
              <a:rPr lang="zh-CN" altLang="en-US" sz="3200" dirty="0"/>
              <a:t>为各个用户进行响应</a:t>
            </a:r>
            <a:r>
              <a:rPr lang="zh-CN" altLang="zh-CN" sz="3200" dirty="0"/>
              <a:t>，并将处理结果向用户显示。</a:t>
            </a:r>
            <a:endParaRPr lang="en-US" altLang="zh-CN" sz="3200" dirty="0"/>
          </a:p>
          <a:p>
            <a:r>
              <a:rPr lang="zh-CN" altLang="zh-CN" b="1" dirty="0"/>
              <a:t>实时操作系统</a:t>
            </a:r>
            <a:r>
              <a:rPr lang="en-US" altLang="zh-CN" sz="2800" b="1" dirty="0"/>
              <a:t>:</a:t>
            </a:r>
            <a:r>
              <a:rPr lang="zh-CN" altLang="en-US" sz="3200" dirty="0"/>
              <a:t>对响应时间有严格要求</a:t>
            </a:r>
            <a:r>
              <a:rPr lang="en-US" altLang="zh-CN" sz="3200" dirty="0"/>
              <a:t>,</a:t>
            </a:r>
            <a:r>
              <a:rPr lang="zh-CN" altLang="en-US" sz="3200" dirty="0"/>
              <a:t>要以足够快的速度进行处理</a:t>
            </a:r>
            <a:r>
              <a:rPr lang="zh-CN" altLang="zh-CN" sz="3200" dirty="0"/>
              <a:t>。</a:t>
            </a:r>
            <a:endParaRPr lang="en-US" altLang="zh-CN" sz="3200" dirty="0"/>
          </a:p>
          <a:p>
            <a:r>
              <a:rPr lang="zh-CN" altLang="en-US" b="1" dirty="0"/>
              <a:t>嵌入式操作系统</a:t>
            </a:r>
            <a:r>
              <a:rPr lang="zh-CN" altLang="en-US" sz="3200" dirty="0"/>
              <a:t>：运行在嵌入式智能芯片环境中，对整个智能芯片以及它所操作、控制的各种部件装置等资源进行统一协调、处理、指挥和控制的系统软件。</a:t>
            </a:r>
            <a:endParaRPr lang="en-US" altLang="zh-CN" sz="3200" dirty="0"/>
          </a:p>
          <a:p>
            <a:endParaRPr lang="en-US" altLang="zh-CN" sz="3200" dirty="0">
              <a:ea typeface="宋体" panose="02010600030101010101" pitchFamily="2" charset="-122"/>
            </a:endParaRPr>
          </a:p>
          <a:p>
            <a:pPr lvl="1">
              <a:lnSpc>
                <a:spcPct val="80000"/>
              </a:lnSpc>
            </a:pPr>
            <a:endParaRPr lang="en-US" altLang="zh-CN"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2.1  </a:t>
            </a:r>
            <a:r>
              <a:rPr lang="zh-CN" altLang="zh-CN" dirty="0"/>
              <a:t>操作系统基础</a:t>
            </a:r>
            <a:endParaRPr lang="en-US" altLang="zh-CN" dirty="0">
              <a:ea typeface="宋体" panose="02010600030101010101" pitchFamily="2" charset="-122"/>
            </a:endParaRPr>
          </a:p>
        </p:txBody>
      </p:sp>
      <p:sp>
        <p:nvSpPr>
          <p:cNvPr id="90115" name="Rectangle 3"/>
          <p:cNvSpPr>
            <a:spLocks noGrp="1" noChangeArrowheads="1"/>
          </p:cNvSpPr>
          <p:nvPr>
            <p:ph idx="1"/>
          </p:nvPr>
        </p:nvSpPr>
        <p:spPr>
          <a:xfrm>
            <a:off x="713105" y="1026795"/>
            <a:ext cx="10280015" cy="4785360"/>
          </a:xfrm>
        </p:spPr>
        <p:txBody>
          <a:bodyPr/>
          <a:lstStyle/>
          <a:p>
            <a:r>
              <a:rPr lang="zh-CN" altLang="en-US" sz="3200" dirty="0"/>
              <a:t>常见的操作系统</a:t>
            </a:r>
            <a:endParaRPr lang="en-US" altLang="zh-CN" sz="3200" dirty="0"/>
          </a:p>
          <a:p>
            <a:pPr marL="914400" lvl="1" indent="-457200">
              <a:buFont typeface="+mj-lt"/>
              <a:buAutoNum type="arabicPeriod"/>
            </a:pPr>
            <a:r>
              <a:rPr lang="en-US" altLang="zh-CN" sz="2800" dirty="0"/>
              <a:t>Windows</a:t>
            </a:r>
          </a:p>
          <a:p>
            <a:pPr marL="914400" lvl="1" indent="-457200">
              <a:buFont typeface="+mj-lt"/>
              <a:buAutoNum type="arabicPeriod"/>
            </a:pPr>
            <a:r>
              <a:rPr lang="en-US" altLang="zh-CN" sz="2800" dirty="0"/>
              <a:t>Windows Server</a:t>
            </a:r>
          </a:p>
          <a:p>
            <a:pPr marL="914400" lvl="1" indent="-457200">
              <a:buFont typeface="+mj-lt"/>
              <a:buAutoNum type="arabicPeriod"/>
            </a:pPr>
            <a:r>
              <a:rPr lang="en-US" altLang="zh-CN" sz="2800" dirty="0"/>
              <a:t>UNIX</a:t>
            </a:r>
          </a:p>
          <a:p>
            <a:pPr marL="914400" lvl="1" indent="-457200">
              <a:buFont typeface="+mj-lt"/>
              <a:buAutoNum type="arabicPeriod"/>
            </a:pPr>
            <a:r>
              <a:rPr lang="en-US" altLang="zh-CN" sz="2800" dirty="0"/>
              <a:t>Linux</a:t>
            </a:r>
          </a:p>
          <a:p>
            <a:pPr marL="914400" lvl="1" indent="-457200">
              <a:buFont typeface="+mj-lt"/>
              <a:buAutoNum type="arabicPeriod"/>
            </a:pPr>
            <a:r>
              <a:rPr lang="en-US" altLang="zh-CN" sz="2800" dirty="0"/>
              <a:t>Mac OS X</a:t>
            </a:r>
          </a:p>
          <a:p>
            <a:pPr marL="914400" lvl="1" indent="-457200">
              <a:buFont typeface="+mj-lt"/>
              <a:buAutoNum type="arabicPeriod"/>
            </a:pPr>
            <a:r>
              <a:rPr lang="en-US" altLang="zh-CN" sz="2800" dirty="0"/>
              <a:t>Android</a:t>
            </a:r>
          </a:p>
          <a:p>
            <a:pPr marL="914400" lvl="1" indent="-457200">
              <a:buFont typeface="+mj-lt"/>
              <a:buAutoNum type="arabicPeriod"/>
            </a:pPr>
            <a:r>
              <a:rPr lang="en-US" altLang="zh-CN" sz="3200" dirty="0"/>
              <a:t>iOS</a:t>
            </a:r>
          </a:p>
          <a:p>
            <a:pPr marL="914400" lvl="1" indent="-457200">
              <a:buFont typeface="+mj-lt"/>
              <a:buAutoNum type="arabicPeriod"/>
            </a:pPr>
            <a:r>
              <a:rPr lang="en-US" altLang="zh-CN" sz="2800" dirty="0"/>
              <a:t>WinPhone</a:t>
            </a:r>
          </a:p>
          <a:p>
            <a:pPr marL="914400" lvl="1" indent="-457200">
              <a:buFont typeface="+mj-lt"/>
              <a:buAutoNum type="arabicPeriod"/>
            </a:pPr>
            <a:endParaRPr lang="en-US" altLang="zh-CN" sz="24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  </a:t>
            </a:r>
            <a:r>
              <a:rPr lang="zh-CN" altLang="zh-CN" dirty="0"/>
              <a:t>操作系统</a:t>
            </a:r>
            <a:r>
              <a:rPr lang="zh-CN" altLang="en-US" dirty="0"/>
              <a:t>的功能</a:t>
            </a:r>
            <a:r>
              <a:rPr lang="en-US" altLang="zh-CN" dirty="0"/>
              <a:t>-</a:t>
            </a:r>
            <a:r>
              <a:rPr lang="zh-CN" altLang="en-US" dirty="0"/>
              <a:t>设备管理</a:t>
            </a:r>
          </a:p>
        </p:txBody>
      </p:sp>
      <p:sp>
        <p:nvSpPr>
          <p:cNvPr id="3" name="Content Placeholder 2"/>
          <p:cNvSpPr>
            <a:spLocks noGrp="1"/>
          </p:cNvSpPr>
          <p:nvPr>
            <p:ph idx="1"/>
          </p:nvPr>
        </p:nvSpPr>
        <p:spPr>
          <a:xfrm>
            <a:off x="713532" y="1062473"/>
            <a:ext cx="10868869" cy="5127976"/>
          </a:xfrm>
        </p:spPr>
        <p:txBody>
          <a:bodyPr/>
          <a:lstStyle/>
          <a:p>
            <a:pPr marL="571500" indent="-514350">
              <a:buFont typeface="+mj-lt"/>
              <a:buAutoNum type="arabicPeriod"/>
            </a:pPr>
            <a:r>
              <a:rPr lang="zh-CN" altLang="en-US" dirty="0"/>
              <a:t>向用户提供标准的外设接口（如</a:t>
            </a:r>
            <a:r>
              <a:rPr lang="en-US" altLang="zh-CN" dirty="0"/>
              <a:t>USB</a:t>
            </a:r>
            <a:r>
              <a:rPr lang="zh-CN" altLang="en-US" dirty="0"/>
              <a:t>接口），按照用户的要求和设备的类型，完成用户的</a:t>
            </a:r>
            <a:r>
              <a:rPr lang="en-US" altLang="zh-CN" dirty="0"/>
              <a:t>I/O</a:t>
            </a:r>
            <a:r>
              <a:rPr lang="zh-CN" altLang="en-US" dirty="0"/>
              <a:t>请求；</a:t>
            </a:r>
          </a:p>
          <a:p>
            <a:pPr marL="571500" indent="-514350">
              <a:buFont typeface="+mj-lt"/>
              <a:buAutoNum type="arabicPeriod"/>
            </a:pPr>
            <a:r>
              <a:rPr lang="zh-CN" altLang="en-US" dirty="0"/>
              <a:t>充分利用中断技术、通道技术和缓冲技术，以提高设备的利用率，提高</a:t>
            </a:r>
            <a:r>
              <a:rPr lang="en-US" altLang="zh-CN" dirty="0"/>
              <a:t>CPU</a:t>
            </a:r>
            <a:r>
              <a:rPr lang="zh-CN" altLang="en-US" dirty="0"/>
              <a:t>和外设之间并行工作能力；</a:t>
            </a:r>
          </a:p>
          <a:p>
            <a:pPr marL="571500" indent="-514350">
              <a:buFont typeface="+mj-lt"/>
              <a:buAutoNum type="arabicPeriod"/>
            </a:pPr>
            <a:r>
              <a:rPr lang="zh-CN" altLang="en-US" dirty="0"/>
              <a:t>对</a:t>
            </a:r>
            <a:r>
              <a:rPr lang="en-US" altLang="zh-CN" dirty="0"/>
              <a:t>CPU</a:t>
            </a:r>
            <a:r>
              <a:rPr lang="zh-CN" altLang="en-US" dirty="0"/>
              <a:t>和外设之间存在很大的速度差异，通常会在它们之间设置缓冲区予以解决，因此对缓冲区要实行有效的控制和管理；</a:t>
            </a:r>
          </a:p>
          <a:p>
            <a:pPr marL="571500" indent="-514350">
              <a:buFont typeface="+mj-lt"/>
              <a:buAutoNum type="arabicPeriod"/>
            </a:pPr>
            <a:r>
              <a:rPr lang="zh-CN" altLang="en-US" dirty="0"/>
              <a:t>根据用户和程序提出的</a:t>
            </a:r>
            <a:r>
              <a:rPr lang="en-US" altLang="zh-CN" dirty="0"/>
              <a:t>I/O</a:t>
            </a:r>
            <a:r>
              <a:rPr lang="zh-CN" altLang="en-US" dirty="0"/>
              <a:t>请求，系统视当时设备的使用情况，按照事先制定的分配策略，把所需设备分配给申请者，待其使用完后及时收回。</a:t>
            </a:r>
          </a:p>
        </p:txBody>
      </p:sp>
      <p:sp>
        <p:nvSpPr>
          <p:cNvPr id="4" name="Slide Number Placeholder 3"/>
          <p:cNvSpPr>
            <a:spLocks noGrp="1"/>
          </p:cNvSpPr>
          <p:nvPr>
            <p:ph type="sldNum" sz="quarter" idx="12"/>
          </p:nvPr>
        </p:nvSpPr>
        <p:spPr/>
        <p:txBody>
          <a:bodyPr/>
          <a:lstStyle/>
          <a:p>
            <a:fld id="{7AF33C28-A71A-4459-B48B-0CF3BFDAB261}" type="slidenum">
              <a:rPr lang="en-US" altLang="zh-CN" smtClean="0"/>
              <a:t>13</a:t>
            </a:fld>
            <a:endParaRPr lang="en-US" altLang="zh-CN" dirty="0"/>
          </a:p>
        </p:txBody>
      </p:sp>
    </p:spTree>
    <p:extLst>
      <p:ext uri="{BB962C8B-B14F-4D97-AF65-F5344CB8AC3E}">
        <p14:creationId xmlns:p14="http://schemas.microsoft.com/office/powerpoint/2010/main" val="89058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  </a:t>
            </a:r>
            <a:r>
              <a:rPr lang="zh-CN" altLang="zh-CN" dirty="0"/>
              <a:t>操作系统</a:t>
            </a:r>
            <a:r>
              <a:rPr lang="zh-CN" altLang="en-US" dirty="0"/>
              <a:t>的功能</a:t>
            </a:r>
            <a:r>
              <a:rPr lang="en-US" altLang="zh-CN" dirty="0"/>
              <a:t>-</a:t>
            </a:r>
            <a:r>
              <a:rPr lang="zh-CN" altLang="en-US" dirty="0"/>
              <a:t>存储管理</a:t>
            </a:r>
          </a:p>
        </p:txBody>
      </p:sp>
      <p:sp>
        <p:nvSpPr>
          <p:cNvPr id="3" name="Content Placeholder 2"/>
          <p:cNvSpPr>
            <a:spLocks noGrp="1"/>
          </p:cNvSpPr>
          <p:nvPr>
            <p:ph idx="1"/>
          </p:nvPr>
        </p:nvSpPr>
        <p:spPr/>
        <p:txBody>
          <a:bodyPr/>
          <a:lstStyle/>
          <a:p>
            <a:pPr marL="571500" indent="-514350">
              <a:buFont typeface="+mj-lt"/>
              <a:buAutoNum type="arabicPeriod"/>
            </a:pPr>
            <a:r>
              <a:rPr lang="zh-CN" altLang="en-US" sz="3200" dirty="0"/>
              <a:t>对要运行的程序分配内存空间，当它运行结束时要及时回收其所占的内存空间；</a:t>
            </a:r>
          </a:p>
          <a:p>
            <a:pPr marL="571500" indent="-514350">
              <a:buFont typeface="+mj-lt"/>
              <a:buAutoNum type="arabicPeriod"/>
            </a:pPr>
            <a:r>
              <a:rPr lang="zh-CN" altLang="en-US" sz="3200" dirty="0"/>
              <a:t>保证各个应用程序在各自分配的内存空间进行操作，不破坏操作系统区的信息，并且互不干涉，也防止了内存信息泄露；</a:t>
            </a:r>
          </a:p>
          <a:p>
            <a:pPr marL="571500" indent="-514350">
              <a:buFont typeface="+mj-lt"/>
              <a:buAutoNum type="arabicPeriod"/>
            </a:pPr>
            <a:r>
              <a:rPr lang="zh-CN" altLang="en-US" sz="3200" dirty="0"/>
              <a:t>当应用程序使用的内存要比物理内存大或内存空间被其它应用程序所占用时，操作系统通过虚拟存储技术，在硬盘分配一块空间作为虚拟内存以“扩大”内存容量，供应用程序使用。</a:t>
            </a:r>
          </a:p>
          <a:p>
            <a:endParaRPr lang="zh-CN" altLang="en-US" dirty="0"/>
          </a:p>
        </p:txBody>
      </p:sp>
      <p:sp>
        <p:nvSpPr>
          <p:cNvPr id="4" name="Slide Number Placeholder 3"/>
          <p:cNvSpPr>
            <a:spLocks noGrp="1"/>
          </p:cNvSpPr>
          <p:nvPr>
            <p:ph type="sldNum" sz="quarter" idx="12"/>
          </p:nvPr>
        </p:nvSpPr>
        <p:spPr/>
        <p:txBody>
          <a:bodyPr/>
          <a:lstStyle/>
          <a:p>
            <a:fld id="{7AF33C28-A71A-4459-B48B-0CF3BFDAB261}" type="slidenum">
              <a:rPr lang="en-US" altLang="zh-CN" smtClean="0"/>
              <a:t>14</a:t>
            </a:fld>
            <a:endParaRPr lang="en-US" altLang="zh-CN"/>
          </a:p>
        </p:txBody>
      </p:sp>
      <p:sp>
        <p:nvSpPr>
          <p:cNvPr id="5" name="Rectangle 4"/>
          <p:cNvSpPr/>
          <p:nvPr/>
        </p:nvSpPr>
        <p:spPr>
          <a:xfrm>
            <a:off x="263352" y="5895843"/>
            <a:ext cx="10729192" cy="646331"/>
          </a:xfrm>
          <a:prstGeom prst="rect">
            <a:avLst/>
          </a:prstGeom>
        </p:spPr>
        <p:txBody>
          <a:bodyPr wrap="square">
            <a:spAutoFit/>
          </a:bodyPr>
          <a:lstStyle/>
          <a:p>
            <a:pPr marL="57150" indent="648000" algn="just">
              <a:lnSpc>
                <a:spcPct val="150000"/>
              </a:lnSpc>
              <a:buNone/>
            </a:pPr>
            <a:r>
              <a:rPr lang="zh-CN" altLang="zh-CN" sz="2400" b="1" dirty="0">
                <a:solidFill>
                  <a:srgbClr val="FF0000"/>
                </a:solidFill>
              </a:rPr>
              <a:t>好的存储器管理算法，可以大大提高其利用率，提高计算机系统整体性能。</a:t>
            </a:r>
            <a:endParaRPr lang="en-US" altLang="zh-CN" sz="2400" b="1" dirty="0">
              <a:solidFill>
                <a:srgbClr val="FF0000"/>
              </a:solidFill>
            </a:endParaRPr>
          </a:p>
        </p:txBody>
      </p:sp>
    </p:spTree>
    <p:extLst>
      <p:ext uri="{BB962C8B-B14F-4D97-AF65-F5344CB8AC3E}">
        <p14:creationId xmlns:p14="http://schemas.microsoft.com/office/powerpoint/2010/main" val="407710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操作系统的功能</a:t>
            </a:r>
          </a:p>
        </p:txBody>
      </p:sp>
      <p:sp>
        <p:nvSpPr>
          <p:cNvPr id="3" name="Content Placeholder 2"/>
          <p:cNvSpPr>
            <a:spLocks noGrp="1"/>
          </p:cNvSpPr>
          <p:nvPr>
            <p:ph idx="1"/>
          </p:nvPr>
        </p:nvSpPr>
        <p:spPr/>
        <p:txBody>
          <a:bodyPr/>
          <a:lstStyle/>
          <a:p>
            <a:r>
              <a:rPr lang="zh-CN" altLang="en-US" b="1" dirty="0"/>
              <a:t>进程管理</a:t>
            </a:r>
            <a:r>
              <a:rPr lang="zh-CN" altLang="en-US" dirty="0"/>
              <a:t>是指管理正在执行的程序，包括这个程序所占据的所有系统资源。</a:t>
            </a:r>
            <a:endParaRPr lang="en-US" altLang="zh-CN" dirty="0"/>
          </a:p>
          <a:p>
            <a:pPr lvl="1"/>
            <a:r>
              <a:rPr lang="zh-CN" altLang="en-US" dirty="0"/>
              <a:t>进程是程序的一次执行，进程是动态的，程序是静态的。</a:t>
            </a:r>
          </a:p>
          <a:p>
            <a:r>
              <a:rPr lang="zh-CN" altLang="en-US" b="1" dirty="0"/>
              <a:t>文件管理</a:t>
            </a:r>
            <a:r>
              <a:rPr lang="zh-CN" altLang="en-US" dirty="0"/>
              <a:t>的目的就是根据用户的要求有效地组织和管理文件的存储空间，为文件的访问和保护提供有效的方法和手段，实现按文件名存取，负责对文件的组织及对文件存取权限、打印等的控制。</a:t>
            </a:r>
          </a:p>
          <a:p>
            <a:endParaRPr lang="zh-CN" altLang="en-US" dirty="0"/>
          </a:p>
        </p:txBody>
      </p:sp>
      <p:sp>
        <p:nvSpPr>
          <p:cNvPr id="4" name="Slide Number Placeholder 3"/>
          <p:cNvSpPr>
            <a:spLocks noGrp="1"/>
          </p:cNvSpPr>
          <p:nvPr>
            <p:ph type="sldNum" sz="quarter" idx="12"/>
          </p:nvPr>
        </p:nvSpPr>
        <p:spPr/>
        <p:txBody>
          <a:bodyPr/>
          <a:lstStyle/>
          <a:p>
            <a:fld id="{7AF33C28-A71A-4459-B48B-0CF3BFDAB261}" type="slidenum">
              <a:rPr lang="en-US" altLang="zh-CN" smtClean="0"/>
              <a:t>15</a:t>
            </a:fld>
            <a:endParaRPr lang="en-US" altLang="zh-CN"/>
          </a:p>
        </p:txBody>
      </p:sp>
    </p:spTree>
    <p:extLst>
      <p:ext uri="{BB962C8B-B14F-4D97-AF65-F5344CB8AC3E}">
        <p14:creationId xmlns:p14="http://schemas.microsoft.com/office/powerpoint/2010/main" val="398278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FD3381A-F037-4A00-847A-45B413D7CDD8}"/>
              </a:ext>
            </a:extLst>
          </p:cNvPr>
          <p:cNvSpPr>
            <a:spLocks noGrp="1" noChangeArrowheads="1"/>
          </p:cNvSpPr>
          <p:nvPr>
            <p:ph type="title"/>
          </p:nvPr>
        </p:nvSpPr>
        <p:spPr>
          <a:xfrm>
            <a:off x="1666875" y="142875"/>
            <a:ext cx="7500938" cy="571500"/>
          </a:xfrm>
        </p:spPr>
        <p:txBody>
          <a:bodyPr/>
          <a:lstStyle/>
          <a:p>
            <a:r>
              <a:rPr lang="en-US" altLang="zh-CN" sz="3200" dirty="0">
                <a:latin typeface="隶书" panose="02010509060101010101" pitchFamily="49" charset="-122"/>
                <a:ea typeface="隶书" panose="02010509060101010101" pitchFamily="49" charset="-122"/>
              </a:rPr>
              <a:t>2.3 </a:t>
            </a:r>
            <a:r>
              <a:rPr lang="zh-CN" altLang="en-US" sz="3200" dirty="0">
                <a:latin typeface="隶书" panose="02010509060101010101" pitchFamily="49" charset="-122"/>
                <a:ea typeface="隶书" panose="02010509060101010101" pitchFamily="49" charset="-122"/>
              </a:rPr>
              <a:t>软件危机</a:t>
            </a:r>
          </a:p>
        </p:txBody>
      </p:sp>
      <p:sp>
        <p:nvSpPr>
          <p:cNvPr id="22531" name="Text Box 3">
            <a:extLst>
              <a:ext uri="{FF2B5EF4-FFF2-40B4-BE49-F238E27FC236}">
                <a16:creationId xmlns:a16="http://schemas.microsoft.com/office/drawing/2014/main" id="{55A0DC46-278A-43FA-BBC9-E4C6F11EBBB8}"/>
              </a:ext>
            </a:extLst>
          </p:cNvPr>
          <p:cNvSpPr txBox="1">
            <a:spLocks noChangeArrowheads="1"/>
          </p:cNvSpPr>
          <p:nvPr/>
        </p:nvSpPr>
        <p:spPr bwMode="auto">
          <a:xfrm>
            <a:off x="2209800" y="1828801"/>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231428" name="Text Box 4">
            <a:extLst>
              <a:ext uri="{FF2B5EF4-FFF2-40B4-BE49-F238E27FC236}">
                <a16:creationId xmlns:a16="http://schemas.microsoft.com/office/drawing/2014/main" id="{DEE23313-8C86-414A-A073-AC81D546A346}"/>
              </a:ext>
            </a:extLst>
          </p:cNvPr>
          <p:cNvSpPr txBox="1">
            <a:spLocks noChangeArrowheads="1"/>
          </p:cNvSpPr>
          <p:nvPr/>
        </p:nvSpPr>
        <p:spPr bwMode="auto">
          <a:xfrm>
            <a:off x="2209800" y="1676401"/>
            <a:ext cx="1600200" cy="1615827"/>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b="1">
                <a:ea typeface="华文行楷" panose="02010800040101010101" pitchFamily="2" charset="-122"/>
              </a:rPr>
              <a:t>早期</a:t>
            </a:r>
          </a:p>
          <a:p>
            <a:pPr eaLnBrk="1" hangingPunct="1">
              <a:spcBef>
                <a:spcPct val="50000"/>
              </a:spcBef>
              <a:buSzTx/>
              <a:buFontTx/>
              <a:buChar char="•"/>
            </a:pPr>
            <a:r>
              <a:rPr lang="zh-CN" altLang="en-US" sz="1800">
                <a:ea typeface="华文行楷" panose="02010800040101010101" pitchFamily="2" charset="-122"/>
              </a:rPr>
              <a:t>面向批处理</a:t>
            </a:r>
          </a:p>
          <a:p>
            <a:pPr eaLnBrk="1" hangingPunct="1">
              <a:spcBef>
                <a:spcPct val="50000"/>
              </a:spcBef>
              <a:buSzTx/>
              <a:buFontTx/>
              <a:buChar char="•"/>
            </a:pPr>
            <a:r>
              <a:rPr lang="zh-CN" altLang="en-US" sz="1800">
                <a:ea typeface="华文行楷" panose="02010800040101010101" pitchFamily="2" charset="-122"/>
              </a:rPr>
              <a:t>有限的分布</a:t>
            </a:r>
          </a:p>
          <a:p>
            <a:pPr eaLnBrk="1" hangingPunct="1">
              <a:spcBef>
                <a:spcPct val="50000"/>
              </a:spcBef>
              <a:buSzTx/>
              <a:buFontTx/>
              <a:buChar char="•"/>
            </a:pPr>
            <a:r>
              <a:rPr lang="zh-CN" altLang="en-US" sz="1800">
                <a:ea typeface="华文行楷" panose="02010800040101010101" pitchFamily="2" charset="-122"/>
              </a:rPr>
              <a:t>自定义软件</a:t>
            </a:r>
          </a:p>
        </p:txBody>
      </p:sp>
      <p:sp>
        <p:nvSpPr>
          <p:cNvPr id="231429" name="Text Box 5">
            <a:extLst>
              <a:ext uri="{FF2B5EF4-FFF2-40B4-BE49-F238E27FC236}">
                <a16:creationId xmlns:a16="http://schemas.microsoft.com/office/drawing/2014/main" id="{4B1B78E1-A439-4726-8707-999B8656AD70}"/>
              </a:ext>
            </a:extLst>
          </p:cNvPr>
          <p:cNvSpPr txBox="1">
            <a:spLocks noChangeArrowheads="1"/>
          </p:cNvSpPr>
          <p:nvPr/>
        </p:nvSpPr>
        <p:spPr bwMode="auto">
          <a:xfrm>
            <a:off x="4191000" y="1676401"/>
            <a:ext cx="1828800" cy="2031325"/>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b="1">
                <a:ea typeface="华文行楷" panose="02010800040101010101" pitchFamily="2" charset="-122"/>
              </a:rPr>
              <a:t>第二阶段</a:t>
            </a:r>
          </a:p>
          <a:p>
            <a:pPr eaLnBrk="1" hangingPunct="1">
              <a:spcBef>
                <a:spcPct val="50000"/>
              </a:spcBef>
              <a:buSzTx/>
              <a:buFontTx/>
              <a:buChar char="•"/>
            </a:pPr>
            <a:r>
              <a:rPr lang="zh-CN" altLang="en-US" sz="1800">
                <a:ea typeface="华文行楷" panose="02010800040101010101" pitchFamily="2" charset="-122"/>
              </a:rPr>
              <a:t>多用户</a:t>
            </a:r>
          </a:p>
          <a:p>
            <a:pPr eaLnBrk="1" hangingPunct="1">
              <a:spcBef>
                <a:spcPct val="50000"/>
              </a:spcBef>
              <a:buSzTx/>
              <a:buFontTx/>
              <a:buChar char="•"/>
            </a:pPr>
            <a:r>
              <a:rPr lang="zh-CN" altLang="en-US" sz="1800">
                <a:ea typeface="华文行楷" panose="02010800040101010101" pitchFamily="2" charset="-122"/>
              </a:rPr>
              <a:t>实时</a:t>
            </a:r>
          </a:p>
          <a:p>
            <a:pPr eaLnBrk="1" hangingPunct="1">
              <a:spcBef>
                <a:spcPct val="50000"/>
              </a:spcBef>
              <a:buSzTx/>
              <a:buFontTx/>
              <a:buChar char="•"/>
            </a:pPr>
            <a:r>
              <a:rPr lang="zh-CN" altLang="en-US" sz="1800">
                <a:ea typeface="华文行楷" panose="02010800040101010101" pitchFamily="2" charset="-122"/>
              </a:rPr>
              <a:t>数据库</a:t>
            </a:r>
          </a:p>
          <a:p>
            <a:pPr eaLnBrk="1" hangingPunct="1">
              <a:spcBef>
                <a:spcPct val="50000"/>
              </a:spcBef>
              <a:buSzTx/>
              <a:buFontTx/>
              <a:buChar char="•"/>
            </a:pPr>
            <a:r>
              <a:rPr lang="zh-CN" altLang="en-US" sz="1800">
                <a:ea typeface="华文行楷" panose="02010800040101010101" pitchFamily="2" charset="-122"/>
              </a:rPr>
              <a:t>软件产品</a:t>
            </a:r>
          </a:p>
        </p:txBody>
      </p:sp>
      <p:sp>
        <p:nvSpPr>
          <p:cNvPr id="22534" name="Text Box 6">
            <a:extLst>
              <a:ext uri="{FF2B5EF4-FFF2-40B4-BE49-F238E27FC236}">
                <a16:creationId xmlns:a16="http://schemas.microsoft.com/office/drawing/2014/main" id="{BE725268-D0B1-4353-BBCA-953E1505691E}"/>
              </a:ext>
            </a:extLst>
          </p:cNvPr>
          <p:cNvSpPr txBox="1">
            <a:spLocks noChangeArrowheads="1"/>
          </p:cNvSpPr>
          <p:nvPr/>
        </p:nvSpPr>
        <p:spPr bwMode="auto">
          <a:xfrm>
            <a:off x="6324600" y="1676401"/>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endParaRPr lang="zh-CN" altLang="en-US" sz="1800">
              <a:ea typeface="宋体" panose="02010600030101010101" pitchFamily="2" charset="-122"/>
            </a:endParaRPr>
          </a:p>
        </p:txBody>
      </p:sp>
      <p:sp>
        <p:nvSpPr>
          <p:cNvPr id="231431" name="Text Box 7">
            <a:extLst>
              <a:ext uri="{FF2B5EF4-FFF2-40B4-BE49-F238E27FC236}">
                <a16:creationId xmlns:a16="http://schemas.microsoft.com/office/drawing/2014/main" id="{3CB55D11-8E1F-418A-AF96-CC31B263F95E}"/>
              </a:ext>
            </a:extLst>
          </p:cNvPr>
          <p:cNvSpPr txBox="1">
            <a:spLocks noChangeArrowheads="1"/>
          </p:cNvSpPr>
          <p:nvPr/>
        </p:nvSpPr>
        <p:spPr bwMode="auto">
          <a:xfrm>
            <a:off x="6324600" y="1676401"/>
            <a:ext cx="1828800" cy="20313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b="1">
                <a:ea typeface="华文行楷" panose="02010800040101010101" pitchFamily="2" charset="-122"/>
              </a:rPr>
              <a:t>第三阶段</a:t>
            </a:r>
          </a:p>
          <a:p>
            <a:pPr eaLnBrk="1" hangingPunct="1">
              <a:spcBef>
                <a:spcPct val="50000"/>
              </a:spcBef>
              <a:buSzTx/>
              <a:buFontTx/>
              <a:buChar char="•"/>
            </a:pPr>
            <a:r>
              <a:rPr lang="zh-CN" altLang="en-US" sz="1800">
                <a:ea typeface="华文行楷" panose="02010800040101010101" pitchFamily="2" charset="-122"/>
              </a:rPr>
              <a:t>分布式系统</a:t>
            </a:r>
          </a:p>
          <a:p>
            <a:pPr eaLnBrk="1" hangingPunct="1">
              <a:spcBef>
                <a:spcPct val="50000"/>
              </a:spcBef>
              <a:buSzTx/>
              <a:buFontTx/>
              <a:buChar char="•"/>
            </a:pPr>
            <a:r>
              <a:rPr lang="zh-CN" altLang="en-US" sz="1800">
                <a:ea typeface="华文行楷" panose="02010800040101010101" pitchFamily="2" charset="-122"/>
              </a:rPr>
              <a:t>嵌入“智能”</a:t>
            </a:r>
          </a:p>
          <a:p>
            <a:pPr eaLnBrk="1" hangingPunct="1">
              <a:spcBef>
                <a:spcPct val="50000"/>
              </a:spcBef>
              <a:buSzTx/>
              <a:buFontTx/>
              <a:buChar char="•"/>
            </a:pPr>
            <a:r>
              <a:rPr lang="zh-CN" altLang="en-US" sz="1800">
                <a:ea typeface="华文行楷" panose="02010800040101010101" pitchFamily="2" charset="-122"/>
              </a:rPr>
              <a:t>低成本硬件</a:t>
            </a:r>
          </a:p>
          <a:p>
            <a:pPr eaLnBrk="1" hangingPunct="1">
              <a:spcBef>
                <a:spcPct val="50000"/>
              </a:spcBef>
              <a:buSzTx/>
              <a:buFontTx/>
              <a:buChar char="•"/>
            </a:pPr>
            <a:r>
              <a:rPr lang="zh-CN" altLang="en-US" sz="1800">
                <a:ea typeface="华文行楷" panose="02010800040101010101" pitchFamily="2" charset="-122"/>
              </a:rPr>
              <a:t>消费者的影响</a:t>
            </a:r>
          </a:p>
        </p:txBody>
      </p:sp>
      <p:sp>
        <p:nvSpPr>
          <p:cNvPr id="231432" name="Text Box 8">
            <a:extLst>
              <a:ext uri="{FF2B5EF4-FFF2-40B4-BE49-F238E27FC236}">
                <a16:creationId xmlns:a16="http://schemas.microsoft.com/office/drawing/2014/main" id="{816D0BA5-3B10-4E74-8B4E-959025D9B0F3}"/>
              </a:ext>
            </a:extLst>
          </p:cNvPr>
          <p:cNvSpPr txBox="1">
            <a:spLocks noChangeArrowheads="1"/>
          </p:cNvSpPr>
          <p:nvPr/>
        </p:nvSpPr>
        <p:spPr bwMode="auto">
          <a:xfrm>
            <a:off x="8382000" y="1676401"/>
            <a:ext cx="1905000" cy="284321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b="1">
                <a:ea typeface="华文行楷" panose="02010800040101010101" pitchFamily="2" charset="-122"/>
              </a:rPr>
              <a:t>第四阶段</a:t>
            </a:r>
          </a:p>
          <a:p>
            <a:pPr eaLnBrk="1" hangingPunct="1">
              <a:spcBef>
                <a:spcPct val="50000"/>
              </a:spcBef>
              <a:buSzTx/>
              <a:buFontTx/>
              <a:buChar char="•"/>
            </a:pPr>
            <a:r>
              <a:rPr lang="zh-CN" altLang="en-US" sz="1800">
                <a:ea typeface="华文行楷" panose="02010800040101010101" pitchFamily="2" charset="-122"/>
              </a:rPr>
              <a:t>强大的桌面系统</a:t>
            </a:r>
          </a:p>
          <a:p>
            <a:pPr eaLnBrk="1" hangingPunct="1">
              <a:spcBef>
                <a:spcPct val="50000"/>
              </a:spcBef>
              <a:buSzTx/>
              <a:buFontTx/>
              <a:buChar char="•"/>
            </a:pPr>
            <a:r>
              <a:rPr lang="zh-CN" altLang="en-US" sz="1800">
                <a:ea typeface="华文行楷" panose="02010800040101010101" pitchFamily="2" charset="-122"/>
              </a:rPr>
              <a:t>面向对象技术</a:t>
            </a:r>
          </a:p>
          <a:p>
            <a:pPr eaLnBrk="1" hangingPunct="1">
              <a:spcBef>
                <a:spcPct val="50000"/>
              </a:spcBef>
              <a:buSzTx/>
              <a:buFontTx/>
              <a:buChar char="•"/>
            </a:pPr>
            <a:r>
              <a:rPr lang="zh-CN" altLang="en-US" sz="1800">
                <a:ea typeface="华文行楷" panose="02010800040101010101" pitchFamily="2" charset="-122"/>
              </a:rPr>
              <a:t>专家系统</a:t>
            </a:r>
          </a:p>
          <a:p>
            <a:pPr eaLnBrk="1" hangingPunct="1">
              <a:spcBef>
                <a:spcPct val="50000"/>
              </a:spcBef>
              <a:buSzTx/>
              <a:buFontTx/>
              <a:buChar char="•"/>
            </a:pPr>
            <a:r>
              <a:rPr lang="zh-CN" altLang="en-US" sz="1800">
                <a:ea typeface="华文行楷" panose="02010800040101010101" pitchFamily="2" charset="-122"/>
              </a:rPr>
              <a:t>人工神经网络</a:t>
            </a:r>
          </a:p>
          <a:p>
            <a:pPr eaLnBrk="1" hangingPunct="1">
              <a:spcBef>
                <a:spcPct val="50000"/>
              </a:spcBef>
              <a:buSzTx/>
              <a:buFontTx/>
              <a:buChar char="•"/>
            </a:pPr>
            <a:r>
              <a:rPr lang="zh-CN" altLang="en-US" sz="1800">
                <a:ea typeface="华文行楷" panose="02010800040101010101" pitchFamily="2" charset="-122"/>
              </a:rPr>
              <a:t>并行计算</a:t>
            </a:r>
          </a:p>
          <a:p>
            <a:pPr eaLnBrk="1" hangingPunct="1">
              <a:spcBef>
                <a:spcPct val="50000"/>
              </a:spcBef>
              <a:buSzTx/>
              <a:buFontTx/>
              <a:buChar char="•"/>
            </a:pPr>
            <a:r>
              <a:rPr lang="zh-CN" altLang="en-US" sz="1800">
                <a:ea typeface="华文行楷" panose="02010800040101010101" pitchFamily="2" charset="-122"/>
              </a:rPr>
              <a:t>网路计算机</a:t>
            </a:r>
          </a:p>
        </p:txBody>
      </p:sp>
      <p:sp>
        <p:nvSpPr>
          <p:cNvPr id="22537" name="Line 9">
            <a:extLst>
              <a:ext uri="{FF2B5EF4-FFF2-40B4-BE49-F238E27FC236}">
                <a16:creationId xmlns:a16="http://schemas.microsoft.com/office/drawing/2014/main" id="{2DF90251-576D-476C-B040-73E58D4136CA}"/>
              </a:ext>
            </a:extLst>
          </p:cNvPr>
          <p:cNvSpPr>
            <a:spLocks noChangeShapeType="1"/>
          </p:cNvSpPr>
          <p:nvPr/>
        </p:nvSpPr>
        <p:spPr bwMode="auto">
          <a:xfrm flipV="1">
            <a:off x="21336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8" name="Line 10">
            <a:extLst>
              <a:ext uri="{FF2B5EF4-FFF2-40B4-BE49-F238E27FC236}">
                <a16:creationId xmlns:a16="http://schemas.microsoft.com/office/drawing/2014/main" id="{0DAB241E-A7AE-4D2C-9DDB-101E53ED663B}"/>
              </a:ext>
            </a:extLst>
          </p:cNvPr>
          <p:cNvSpPr>
            <a:spLocks noChangeShapeType="1"/>
          </p:cNvSpPr>
          <p:nvPr/>
        </p:nvSpPr>
        <p:spPr bwMode="auto">
          <a:xfrm>
            <a:off x="2133600" y="5486400"/>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11">
            <a:extLst>
              <a:ext uri="{FF2B5EF4-FFF2-40B4-BE49-F238E27FC236}">
                <a16:creationId xmlns:a16="http://schemas.microsoft.com/office/drawing/2014/main" id="{F5A4FB96-3101-4C47-B9ED-B78103812A8F}"/>
              </a:ext>
            </a:extLst>
          </p:cNvPr>
          <p:cNvSpPr>
            <a:spLocks noChangeShapeType="1"/>
          </p:cNvSpPr>
          <p:nvPr/>
        </p:nvSpPr>
        <p:spPr bwMode="auto">
          <a:xfrm>
            <a:off x="36576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12">
            <a:extLst>
              <a:ext uri="{FF2B5EF4-FFF2-40B4-BE49-F238E27FC236}">
                <a16:creationId xmlns:a16="http://schemas.microsoft.com/office/drawing/2014/main" id="{F1CA4662-D421-4314-A549-89B6ACD7198F}"/>
              </a:ext>
            </a:extLst>
          </p:cNvPr>
          <p:cNvSpPr>
            <a:spLocks noChangeShapeType="1"/>
          </p:cNvSpPr>
          <p:nvPr/>
        </p:nvSpPr>
        <p:spPr bwMode="auto">
          <a:xfrm>
            <a:off x="102108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Line 13">
            <a:extLst>
              <a:ext uri="{FF2B5EF4-FFF2-40B4-BE49-F238E27FC236}">
                <a16:creationId xmlns:a16="http://schemas.microsoft.com/office/drawing/2014/main" id="{0713A88B-B7AF-4076-96C0-04CA5DC0C02E}"/>
              </a:ext>
            </a:extLst>
          </p:cNvPr>
          <p:cNvSpPr>
            <a:spLocks noChangeShapeType="1"/>
          </p:cNvSpPr>
          <p:nvPr/>
        </p:nvSpPr>
        <p:spPr bwMode="auto">
          <a:xfrm>
            <a:off x="67818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Line 14">
            <a:extLst>
              <a:ext uri="{FF2B5EF4-FFF2-40B4-BE49-F238E27FC236}">
                <a16:creationId xmlns:a16="http://schemas.microsoft.com/office/drawing/2014/main" id="{54940B5F-1702-476D-838B-FFBADB9FDEA4}"/>
              </a:ext>
            </a:extLst>
          </p:cNvPr>
          <p:cNvSpPr>
            <a:spLocks noChangeShapeType="1"/>
          </p:cNvSpPr>
          <p:nvPr/>
        </p:nvSpPr>
        <p:spPr bwMode="auto">
          <a:xfrm>
            <a:off x="51816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15">
            <a:extLst>
              <a:ext uri="{FF2B5EF4-FFF2-40B4-BE49-F238E27FC236}">
                <a16:creationId xmlns:a16="http://schemas.microsoft.com/office/drawing/2014/main" id="{DA66A0F8-EEE5-4CFD-947E-43AFC3147D36}"/>
              </a:ext>
            </a:extLst>
          </p:cNvPr>
          <p:cNvSpPr>
            <a:spLocks noChangeShapeType="1"/>
          </p:cNvSpPr>
          <p:nvPr/>
        </p:nvSpPr>
        <p:spPr bwMode="auto">
          <a:xfrm>
            <a:off x="85344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Text Box 16">
            <a:extLst>
              <a:ext uri="{FF2B5EF4-FFF2-40B4-BE49-F238E27FC236}">
                <a16:creationId xmlns:a16="http://schemas.microsoft.com/office/drawing/2014/main" id="{FD0B0968-9E7A-44B7-BEC6-CB94A14677F4}"/>
              </a:ext>
            </a:extLst>
          </p:cNvPr>
          <p:cNvSpPr txBox="1">
            <a:spLocks noChangeArrowheads="1"/>
          </p:cNvSpPr>
          <p:nvPr/>
        </p:nvSpPr>
        <p:spPr bwMode="auto">
          <a:xfrm>
            <a:off x="1752600" y="563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en-US" altLang="zh-CN" sz="1800">
                <a:ea typeface="宋体" panose="02010600030101010101" pitchFamily="2" charset="-122"/>
              </a:rPr>
              <a:t>1950</a:t>
            </a:r>
          </a:p>
        </p:txBody>
      </p:sp>
      <p:sp>
        <p:nvSpPr>
          <p:cNvPr id="22545" name="Text Box 17">
            <a:extLst>
              <a:ext uri="{FF2B5EF4-FFF2-40B4-BE49-F238E27FC236}">
                <a16:creationId xmlns:a16="http://schemas.microsoft.com/office/drawing/2014/main" id="{3FA280D9-6923-4105-98EE-8EFD5AF1BDA7}"/>
              </a:ext>
            </a:extLst>
          </p:cNvPr>
          <p:cNvSpPr txBox="1">
            <a:spLocks noChangeArrowheads="1"/>
          </p:cNvSpPr>
          <p:nvPr/>
        </p:nvSpPr>
        <p:spPr bwMode="auto">
          <a:xfrm>
            <a:off x="3276600" y="563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en-US" altLang="zh-CN" sz="1800">
                <a:ea typeface="宋体" panose="02010600030101010101" pitchFamily="2" charset="-122"/>
              </a:rPr>
              <a:t>1960</a:t>
            </a:r>
          </a:p>
        </p:txBody>
      </p:sp>
      <p:sp>
        <p:nvSpPr>
          <p:cNvPr id="22546" name="Text Box 18">
            <a:extLst>
              <a:ext uri="{FF2B5EF4-FFF2-40B4-BE49-F238E27FC236}">
                <a16:creationId xmlns:a16="http://schemas.microsoft.com/office/drawing/2014/main" id="{5A6713A3-61FC-421B-A61D-8064D0A40BBE}"/>
              </a:ext>
            </a:extLst>
          </p:cNvPr>
          <p:cNvSpPr txBox="1">
            <a:spLocks noChangeArrowheads="1"/>
          </p:cNvSpPr>
          <p:nvPr/>
        </p:nvSpPr>
        <p:spPr bwMode="auto">
          <a:xfrm>
            <a:off x="4800600" y="563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en-US" altLang="zh-CN" sz="1800">
                <a:ea typeface="宋体" panose="02010600030101010101" pitchFamily="2" charset="-122"/>
              </a:rPr>
              <a:t>1970</a:t>
            </a:r>
          </a:p>
        </p:txBody>
      </p:sp>
      <p:sp>
        <p:nvSpPr>
          <p:cNvPr id="22547" name="Text Box 19">
            <a:extLst>
              <a:ext uri="{FF2B5EF4-FFF2-40B4-BE49-F238E27FC236}">
                <a16:creationId xmlns:a16="http://schemas.microsoft.com/office/drawing/2014/main" id="{3E3F3AC1-13A1-455F-B6CA-2ABC3824A975}"/>
              </a:ext>
            </a:extLst>
          </p:cNvPr>
          <p:cNvSpPr txBox="1">
            <a:spLocks noChangeArrowheads="1"/>
          </p:cNvSpPr>
          <p:nvPr/>
        </p:nvSpPr>
        <p:spPr bwMode="auto">
          <a:xfrm>
            <a:off x="6400800" y="56388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en-US" altLang="zh-CN" sz="1800">
                <a:ea typeface="宋体" panose="02010600030101010101" pitchFamily="2" charset="-122"/>
              </a:rPr>
              <a:t>1980</a:t>
            </a:r>
          </a:p>
        </p:txBody>
      </p:sp>
      <p:sp>
        <p:nvSpPr>
          <p:cNvPr id="22548" name="Text Box 20">
            <a:extLst>
              <a:ext uri="{FF2B5EF4-FFF2-40B4-BE49-F238E27FC236}">
                <a16:creationId xmlns:a16="http://schemas.microsoft.com/office/drawing/2014/main" id="{5C9140E7-7B53-4A2F-A1F4-FFA84917AB87}"/>
              </a:ext>
            </a:extLst>
          </p:cNvPr>
          <p:cNvSpPr txBox="1">
            <a:spLocks noChangeArrowheads="1"/>
          </p:cNvSpPr>
          <p:nvPr/>
        </p:nvSpPr>
        <p:spPr bwMode="auto">
          <a:xfrm>
            <a:off x="8153400" y="563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en-US" altLang="zh-CN" sz="1800">
                <a:ea typeface="宋体" panose="02010600030101010101" pitchFamily="2" charset="-122"/>
              </a:rPr>
              <a:t>1990</a:t>
            </a:r>
          </a:p>
        </p:txBody>
      </p:sp>
      <p:sp>
        <p:nvSpPr>
          <p:cNvPr id="22549" name="Text Box 21">
            <a:extLst>
              <a:ext uri="{FF2B5EF4-FFF2-40B4-BE49-F238E27FC236}">
                <a16:creationId xmlns:a16="http://schemas.microsoft.com/office/drawing/2014/main" id="{4A03DCAA-6EF4-403D-81D4-9DDA584C4871}"/>
              </a:ext>
            </a:extLst>
          </p:cNvPr>
          <p:cNvSpPr txBox="1">
            <a:spLocks noChangeArrowheads="1"/>
          </p:cNvSpPr>
          <p:nvPr/>
        </p:nvSpPr>
        <p:spPr bwMode="auto">
          <a:xfrm>
            <a:off x="9753600" y="56388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en-US" altLang="zh-CN" sz="1800">
                <a:ea typeface="宋体" panose="02010600030101010101" pitchFamily="2" charset="-122"/>
              </a:rPr>
              <a:t>2000</a:t>
            </a:r>
          </a:p>
        </p:txBody>
      </p:sp>
      <p:sp>
        <p:nvSpPr>
          <p:cNvPr id="22550" name="Rectangle 22" descr="瓦形">
            <a:extLst>
              <a:ext uri="{FF2B5EF4-FFF2-40B4-BE49-F238E27FC236}">
                <a16:creationId xmlns:a16="http://schemas.microsoft.com/office/drawing/2014/main" id="{DDA98493-4604-46FC-8644-D92096369FC8}"/>
              </a:ext>
            </a:extLst>
          </p:cNvPr>
          <p:cNvSpPr>
            <a:spLocks noChangeArrowheads="1"/>
          </p:cNvSpPr>
          <p:nvPr/>
        </p:nvSpPr>
        <p:spPr bwMode="auto">
          <a:xfrm>
            <a:off x="2133600" y="4953000"/>
            <a:ext cx="2286000" cy="533400"/>
          </a:xfrm>
          <a:prstGeom prst="rect">
            <a:avLst/>
          </a:prstGeom>
          <a:pattFill prst="shingle">
            <a:fgClr>
              <a:srgbClr val="FF3300"/>
            </a:fgClr>
            <a:bgClr>
              <a:schemeClr val="bg1"/>
            </a:bgClr>
          </a:pattFill>
          <a:ln w="9525">
            <a:pattFill prst="smConfetti">
              <a:fgClr>
                <a:schemeClr val="tx1"/>
              </a:fgClr>
              <a:bgClr>
                <a:srgbClr val="FFFFFF"/>
              </a:bgClr>
            </a:pattFill>
            <a:miter lim="800000"/>
            <a:headEnd/>
            <a:tailEnd/>
          </a:ln>
        </p:spPr>
        <p:txBody>
          <a:bodyPr wrap="none" anchor="ct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22551" name="Rectangle 23" descr="大棋盘">
            <a:extLst>
              <a:ext uri="{FF2B5EF4-FFF2-40B4-BE49-F238E27FC236}">
                <a16:creationId xmlns:a16="http://schemas.microsoft.com/office/drawing/2014/main" id="{A8BB5E7D-A14B-431E-95C2-F91B521B3436}"/>
              </a:ext>
            </a:extLst>
          </p:cNvPr>
          <p:cNvSpPr>
            <a:spLocks noChangeArrowheads="1"/>
          </p:cNvSpPr>
          <p:nvPr/>
        </p:nvSpPr>
        <p:spPr bwMode="auto">
          <a:xfrm>
            <a:off x="5715000" y="4953000"/>
            <a:ext cx="2362200" cy="533400"/>
          </a:xfrm>
          <a:prstGeom prst="rect">
            <a:avLst/>
          </a:prstGeom>
          <a:pattFill prst="lgCheck">
            <a:fgClr>
              <a:srgbClr val="33CC33"/>
            </a:fgClr>
            <a:bgClr>
              <a:schemeClr val="bg1"/>
            </a:bgClr>
          </a:pattFill>
          <a:ln w="9525">
            <a:pattFill prst="solidDmnd">
              <a:fgClr>
                <a:srgbClr val="FF9900"/>
              </a:fgClr>
              <a:bgClr>
                <a:srgbClr val="FFFFFF"/>
              </a:bgClr>
            </a:pattFill>
            <a:miter lim="800000"/>
            <a:headEnd/>
            <a:tailEnd/>
          </a:ln>
        </p:spPr>
        <p:txBody>
          <a:bodyPr wrap="none" anchor="ct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22552" name="Line 24">
            <a:extLst>
              <a:ext uri="{FF2B5EF4-FFF2-40B4-BE49-F238E27FC236}">
                <a16:creationId xmlns:a16="http://schemas.microsoft.com/office/drawing/2014/main" id="{634BBC78-E3EA-4A77-9679-A2C28822B9B1}"/>
              </a:ext>
            </a:extLst>
          </p:cNvPr>
          <p:cNvSpPr>
            <a:spLocks noChangeShapeType="1"/>
          </p:cNvSpPr>
          <p:nvPr/>
        </p:nvSpPr>
        <p:spPr bwMode="auto">
          <a:xfrm flipV="1">
            <a:off x="4191000" y="4724400"/>
            <a:ext cx="0" cy="228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Line 25">
            <a:extLst>
              <a:ext uri="{FF2B5EF4-FFF2-40B4-BE49-F238E27FC236}">
                <a16:creationId xmlns:a16="http://schemas.microsoft.com/office/drawing/2014/main" id="{C5A9A509-E394-4A38-B980-E3CFED227862}"/>
              </a:ext>
            </a:extLst>
          </p:cNvPr>
          <p:cNvSpPr>
            <a:spLocks noChangeShapeType="1"/>
          </p:cNvSpPr>
          <p:nvPr/>
        </p:nvSpPr>
        <p:spPr bwMode="auto">
          <a:xfrm>
            <a:off x="4191000" y="4724400"/>
            <a:ext cx="16764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26">
            <a:extLst>
              <a:ext uri="{FF2B5EF4-FFF2-40B4-BE49-F238E27FC236}">
                <a16:creationId xmlns:a16="http://schemas.microsoft.com/office/drawing/2014/main" id="{8B0E569D-5741-4A01-BA95-84D41C499A30}"/>
              </a:ext>
            </a:extLst>
          </p:cNvPr>
          <p:cNvSpPr>
            <a:spLocks noChangeShapeType="1"/>
          </p:cNvSpPr>
          <p:nvPr/>
        </p:nvSpPr>
        <p:spPr bwMode="auto">
          <a:xfrm>
            <a:off x="5867400" y="4724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27">
            <a:extLst>
              <a:ext uri="{FF2B5EF4-FFF2-40B4-BE49-F238E27FC236}">
                <a16:creationId xmlns:a16="http://schemas.microsoft.com/office/drawing/2014/main" id="{B6BD621B-F15A-44BE-9626-99E95B6B2BC6}"/>
              </a:ext>
            </a:extLst>
          </p:cNvPr>
          <p:cNvSpPr>
            <a:spLocks noChangeShapeType="1"/>
          </p:cNvSpPr>
          <p:nvPr/>
        </p:nvSpPr>
        <p:spPr bwMode="auto">
          <a:xfrm flipV="1">
            <a:off x="7467600" y="4724400"/>
            <a:ext cx="0" cy="2286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28">
            <a:extLst>
              <a:ext uri="{FF2B5EF4-FFF2-40B4-BE49-F238E27FC236}">
                <a16:creationId xmlns:a16="http://schemas.microsoft.com/office/drawing/2014/main" id="{0C9076BB-7268-4A5F-9E11-52BF29E35D27}"/>
              </a:ext>
            </a:extLst>
          </p:cNvPr>
          <p:cNvSpPr>
            <a:spLocks noChangeShapeType="1"/>
          </p:cNvSpPr>
          <p:nvPr/>
        </p:nvSpPr>
        <p:spPr bwMode="auto">
          <a:xfrm>
            <a:off x="7467600" y="4724400"/>
            <a:ext cx="274320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29">
            <a:extLst>
              <a:ext uri="{FF2B5EF4-FFF2-40B4-BE49-F238E27FC236}">
                <a16:creationId xmlns:a16="http://schemas.microsoft.com/office/drawing/2014/main" id="{821A1670-085C-4CD6-A0CE-63E526740C12}"/>
              </a:ext>
            </a:extLst>
          </p:cNvPr>
          <p:cNvSpPr>
            <a:spLocks noChangeShapeType="1"/>
          </p:cNvSpPr>
          <p:nvPr/>
        </p:nvSpPr>
        <p:spPr bwMode="auto">
          <a:xfrm>
            <a:off x="10210800" y="4724400"/>
            <a:ext cx="0" cy="762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30">
            <a:extLst>
              <a:ext uri="{FF2B5EF4-FFF2-40B4-BE49-F238E27FC236}">
                <a16:creationId xmlns:a16="http://schemas.microsoft.com/office/drawing/2014/main" id="{5F5E747A-D0A2-4B5D-BF1F-FAE851B4EA3E}"/>
              </a:ext>
            </a:extLst>
          </p:cNvPr>
          <p:cNvSpPr>
            <a:spLocks noChangeShapeType="1"/>
          </p:cNvSpPr>
          <p:nvPr/>
        </p:nvSpPr>
        <p:spPr bwMode="auto">
          <a:xfrm flipH="1">
            <a:off x="4191000" y="4724400"/>
            <a:ext cx="304800" cy="1524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31">
            <a:extLst>
              <a:ext uri="{FF2B5EF4-FFF2-40B4-BE49-F238E27FC236}">
                <a16:creationId xmlns:a16="http://schemas.microsoft.com/office/drawing/2014/main" id="{9C8477CF-D5A5-4D74-8017-4007EF42C22A}"/>
              </a:ext>
            </a:extLst>
          </p:cNvPr>
          <p:cNvSpPr>
            <a:spLocks noChangeShapeType="1"/>
          </p:cNvSpPr>
          <p:nvPr/>
        </p:nvSpPr>
        <p:spPr bwMode="auto">
          <a:xfrm flipH="1">
            <a:off x="4343400" y="4724400"/>
            <a:ext cx="457200" cy="228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32">
            <a:extLst>
              <a:ext uri="{FF2B5EF4-FFF2-40B4-BE49-F238E27FC236}">
                <a16:creationId xmlns:a16="http://schemas.microsoft.com/office/drawing/2014/main" id="{A2B01C4F-FE80-4B87-83FC-EB91BF1A97F5}"/>
              </a:ext>
            </a:extLst>
          </p:cNvPr>
          <p:cNvSpPr>
            <a:spLocks noChangeShapeType="1"/>
          </p:cNvSpPr>
          <p:nvPr/>
        </p:nvSpPr>
        <p:spPr bwMode="auto">
          <a:xfrm flipH="1">
            <a:off x="4419600" y="4724400"/>
            <a:ext cx="762000" cy="381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33">
            <a:extLst>
              <a:ext uri="{FF2B5EF4-FFF2-40B4-BE49-F238E27FC236}">
                <a16:creationId xmlns:a16="http://schemas.microsoft.com/office/drawing/2014/main" id="{16CD7929-FA62-41D9-AAEE-CEF43CAA7DFE}"/>
              </a:ext>
            </a:extLst>
          </p:cNvPr>
          <p:cNvSpPr>
            <a:spLocks noChangeShapeType="1"/>
          </p:cNvSpPr>
          <p:nvPr/>
        </p:nvSpPr>
        <p:spPr bwMode="auto">
          <a:xfrm flipV="1">
            <a:off x="4419600" y="4724400"/>
            <a:ext cx="1143000" cy="609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34">
            <a:extLst>
              <a:ext uri="{FF2B5EF4-FFF2-40B4-BE49-F238E27FC236}">
                <a16:creationId xmlns:a16="http://schemas.microsoft.com/office/drawing/2014/main" id="{33369FB3-4771-4A8E-BA9A-D22C83C88EF6}"/>
              </a:ext>
            </a:extLst>
          </p:cNvPr>
          <p:cNvSpPr>
            <a:spLocks noChangeShapeType="1"/>
          </p:cNvSpPr>
          <p:nvPr/>
        </p:nvSpPr>
        <p:spPr bwMode="auto">
          <a:xfrm flipV="1">
            <a:off x="4572000" y="4800600"/>
            <a:ext cx="1295400" cy="6858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35">
            <a:extLst>
              <a:ext uri="{FF2B5EF4-FFF2-40B4-BE49-F238E27FC236}">
                <a16:creationId xmlns:a16="http://schemas.microsoft.com/office/drawing/2014/main" id="{1BD6C7ED-F6FD-4596-B611-CD4A67F00738}"/>
              </a:ext>
            </a:extLst>
          </p:cNvPr>
          <p:cNvSpPr>
            <a:spLocks noChangeShapeType="1"/>
          </p:cNvSpPr>
          <p:nvPr/>
        </p:nvSpPr>
        <p:spPr bwMode="auto">
          <a:xfrm flipV="1">
            <a:off x="4953000" y="5105400"/>
            <a:ext cx="762000" cy="381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4" name="Line 36">
            <a:extLst>
              <a:ext uri="{FF2B5EF4-FFF2-40B4-BE49-F238E27FC236}">
                <a16:creationId xmlns:a16="http://schemas.microsoft.com/office/drawing/2014/main" id="{CF36839B-D4A2-4FC6-928B-59B2BF2C79D7}"/>
              </a:ext>
            </a:extLst>
          </p:cNvPr>
          <p:cNvSpPr>
            <a:spLocks noChangeShapeType="1"/>
          </p:cNvSpPr>
          <p:nvPr/>
        </p:nvSpPr>
        <p:spPr bwMode="auto">
          <a:xfrm flipV="1">
            <a:off x="5410200" y="5334000"/>
            <a:ext cx="304800" cy="1524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Line 37">
            <a:extLst>
              <a:ext uri="{FF2B5EF4-FFF2-40B4-BE49-F238E27FC236}">
                <a16:creationId xmlns:a16="http://schemas.microsoft.com/office/drawing/2014/main" id="{20856298-E601-4B42-BDFE-CE52D0755240}"/>
              </a:ext>
            </a:extLst>
          </p:cNvPr>
          <p:cNvSpPr>
            <a:spLocks noChangeShapeType="1"/>
          </p:cNvSpPr>
          <p:nvPr/>
        </p:nvSpPr>
        <p:spPr bwMode="auto">
          <a:xfrm>
            <a:off x="7467600" y="4876800"/>
            <a:ext cx="2743200" cy="0"/>
          </a:xfrm>
          <a:prstGeom prst="line">
            <a:avLst/>
          </a:prstGeom>
          <a:noFill/>
          <a:ln w="9525">
            <a:pattFill prst="dashHorz">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6" name="Line 38">
            <a:extLst>
              <a:ext uri="{FF2B5EF4-FFF2-40B4-BE49-F238E27FC236}">
                <a16:creationId xmlns:a16="http://schemas.microsoft.com/office/drawing/2014/main" id="{698EC3ED-F427-4C6D-85F5-307442AE20BE}"/>
              </a:ext>
            </a:extLst>
          </p:cNvPr>
          <p:cNvSpPr>
            <a:spLocks noChangeShapeType="1"/>
          </p:cNvSpPr>
          <p:nvPr/>
        </p:nvSpPr>
        <p:spPr bwMode="auto">
          <a:xfrm>
            <a:off x="8077200" y="5029200"/>
            <a:ext cx="213360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39">
            <a:extLst>
              <a:ext uri="{FF2B5EF4-FFF2-40B4-BE49-F238E27FC236}">
                <a16:creationId xmlns:a16="http://schemas.microsoft.com/office/drawing/2014/main" id="{C76B880B-6739-4AA3-B97B-C2DCB68F1674}"/>
              </a:ext>
            </a:extLst>
          </p:cNvPr>
          <p:cNvSpPr>
            <a:spLocks noChangeShapeType="1"/>
          </p:cNvSpPr>
          <p:nvPr/>
        </p:nvSpPr>
        <p:spPr bwMode="auto">
          <a:xfrm>
            <a:off x="8077200" y="5181600"/>
            <a:ext cx="213360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Line 40">
            <a:extLst>
              <a:ext uri="{FF2B5EF4-FFF2-40B4-BE49-F238E27FC236}">
                <a16:creationId xmlns:a16="http://schemas.microsoft.com/office/drawing/2014/main" id="{01BA6335-B10B-4627-B052-618C5AA8AFB3}"/>
              </a:ext>
            </a:extLst>
          </p:cNvPr>
          <p:cNvSpPr>
            <a:spLocks noChangeShapeType="1"/>
          </p:cNvSpPr>
          <p:nvPr/>
        </p:nvSpPr>
        <p:spPr bwMode="auto">
          <a:xfrm>
            <a:off x="8077200" y="5334000"/>
            <a:ext cx="213360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文本框 41">
            <a:extLst>
              <a:ext uri="{FF2B5EF4-FFF2-40B4-BE49-F238E27FC236}">
                <a16:creationId xmlns:a16="http://schemas.microsoft.com/office/drawing/2014/main" id="{55CEDDA4-CAB1-4D89-860E-C1B32A66A43A}"/>
              </a:ext>
            </a:extLst>
          </p:cNvPr>
          <p:cNvSpPr txBox="1"/>
          <p:nvPr/>
        </p:nvSpPr>
        <p:spPr>
          <a:xfrm>
            <a:off x="2695576" y="1005190"/>
            <a:ext cx="6143624" cy="461665"/>
          </a:xfrm>
          <a:prstGeom prst="rect">
            <a:avLst/>
          </a:prstGeom>
          <a:noFill/>
        </p:spPr>
        <p:txBody>
          <a:bodyPr wrap="square">
            <a:spAutoFit/>
          </a:bodyPr>
          <a:lstStyle/>
          <a:p>
            <a:pPr algn="ctr"/>
            <a:r>
              <a:rPr lang="zh-CN" altLang="en-US" sz="2400" dirty="0"/>
              <a:t>软件的发展</a:t>
            </a:r>
          </a:p>
        </p:txBody>
      </p:sp>
    </p:spTree>
    <p:extLst>
      <p:ext uri="{BB962C8B-B14F-4D97-AF65-F5344CB8AC3E}">
        <p14:creationId xmlns:p14="http://schemas.microsoft.com/office/powerpoint/2010/main" val="3604155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 to="" calcmode="lin" valueType="num">
                                      <p:cBhvr>
                                        <p:cTn id="7" dur="1" fill="hold"/>
                                        <p:tgtEl>
                                          <p:spTgt spid="23142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31429"/>
                                        </p:tgtEl>
                                        <p:attrNameLst>
                                          <p:attrName>style.visibility</p:attrName>
                                        </p:attrNameLst>
                                      </p:cBhvr>
                                      <p:to>
                                        <p:strVal val="visible"/>
                                      </p:to>
                                    </p:set>
                                    <p:anim to="" calcmode="lin" valueType="num">
                                      <p:cBhvr>
                                        <p:cTn id="12" dur="1" fill="hold"/>
                                        <p:tgtEl>
                                          <p:spTgt spid="23142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31431"/>
                                        </p:tgtEl>
                                        <p:attrNameLst>
                                          <p:attrName>style.visibility</p:attrName>
                                        </p:attrNameLst>
                                      </p:cBhvr>
                                      <p:to>
                                        <p:strVal val="visible"/>
                                      </p:to>
                                    </p:set>
                                    <p:anim to="" calcmode="lin" valueType="num">
                                      <p:cBhvr>
                                        <p:cTn id="17" dur="1" fill="hold"/>
                                        <p:tgtEl>
                                          <p:spTgt spid="23143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31432"/>
                                        </p:tgtEl>
                                        <p:attrNameLst>
                                          <p:attrName>style.visibility</p:attrName>
                                        </p:attrNameLst>
                                      </p:cBhvr>
                                      <p:to>
                                        <p:strVal val="visible"/>
                                      </p:to>
                                    </p:set>
                                    <p:anim to="" calcmode="lin" valueType="num">
                                      <p:cBhvr>
                                        <p:cTn id="22" dur="1" fill="hold"/>
                                        <p:tgtEl>
                                          <p:spTgt spid="2314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animBg="1"/>
      <p:bldP spid="231429" grpId="0" animBg="1"/>
      <p:bldP spid="231431" grpId="0" animBg="1"/>
      <p:bldP spid="2314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A1B8FC6-3CC3-4A97-85AF-0B2D7CBDC73B}"/>
              </a:ext>
            </a:extLst>
          </p:cNvPr>
          <p:cNvSpPr>
            <a:spLocks noGrp="1" noChangeArrowheads="1"/>
          </p:cNvSpPr>
          <p:nvPr>
            <p:ph type="title"/>
          </p:nvPr>
        </p:nvSpPr>
        <p:spPr>
          <a:xfrm>
            <a:off x="1666875" y="142875"/>
            <a:ext cx="7500938" cy="571500"/>
          </a:xfrm>
        </p:spPr>
        <p:txBody>
          <a:bodyPr/>
          <a:lstStyle/>
          <a:p>
            <a:r>
              <a:rPr lang="zh-CN" altLang="en-US" sz="3200">
                <a:latin typeface="隶书" panose="02010509060101010101" pitchFamily="49" charset="-122"/>
                <a:ea typeface="隶书" panose="02010509060101010101" pitchFamily="49" charset="-122"/>
              </a:rPr>
              <a:t>软件特征</a:t>
            </a:r>
          </a:p>
        </p:txBody>
      </p:sp>
      <p:sp>
        <p:nvSpPr>
          <p:cNvPr id="233475" name="Rectangle 3">
            <a:extLst>
              <a:ext uri="{FF2B5EF4-FFF2-40B4-BE49-F238E27FC236}">
                <a16:creationId xmlns:a16="http://schemas.microsoft.com/office/drawing/2014/main" id="{43905749-81A6-4263-BD3C-4616B9A38C68}"/>
              </a:ext>
            </a:extLst>
          </p:cNvPr>
          <p:cNvSpPr>
            <a:spLocks noGrp="1" noChangeArrowheads="1"/>
          </p:cNvSpPr>
          <p:nvPr>
            <p:ph type="body" idx="1"/>
          </p:nvPr>
        </p:nvSpPr>
        <p:spPr>
          <a:xfrm>
            <a:off x="1881189" y="1000125"/>
            <a:ext cx="8429625" cy="5214938"/>
          </a:xfrm>
        </p:spPr>
        <p:txBody>
          <a:bodyPr/>
          <a:lstStyle/>
          <a:p>
            <a:r>
              <a:rPr lang="zh-CN" altLang="en-US" sz="2800"/>
              <a:t>软件是一种逻辑实体，而不是具体的物理实体</a:t>
            </a:r>
          </a:p>
          <a:p>
            <a:r>
              <a:rPr lang="zh-CN" altLang="en-US" sz="2800"/>
              <a:t>软件的生产与硬件不同</a:t>
            </a:r>
          </a:p>
          <a:p>
            <a:r>
              <a:rPr lang="zh-CN" altLang="en-US" sz="2800"/>
              <a:t>在软件的运行和使用期间，没有硬件那样的机械磨损，老化问题</a:t>
            </a:r>
          </a:p>
          <a:p>
            <a:pPr>
              <a:buFont typeface="Wingdings" panose="05000000000000000000" pitchFamily="2" charset="2"/>
              <a:buNone/>
            </a:pPr>
            <a:endParaRPr lang="zh-CN" altLang="en-US" sz="2800"/>
          </a:p>
          <a:p>
            <a:pPr>
              <a:buFont typeface="Wingdings" panose="05000000000000000000" pitchFamily="2" charset="2"/>
              <a:buNone/>
            </a:pPr>
            <a:endParaRPr lang="zh-CN" altLang="en-US"/>
          </a:p>
          <a:p>
            <a:endParaRPr lang="zh-CN" altLang="en-US"/>
          </a:p>
        </p:txBody>
      </p:sp>
      <p:grpSp>
        <p:nvGrpSpPr>
          <p:cNvPr id="2" name="组合 1">
            <a:extLst>
              <a:ext uri="{FF2B5EF4-FFF2-40B4-BE49-F238E27FC236}">
                <a16:creationId xmlns:a16="http://schemas.microsoft.com/office/drawing/2014/main" id="{A22D925F-D2FE-407E-80E1-11129F8DC34B}"/>
              </a:ext>
            </a:extLst>
          </p:cNvPr>
          <p:cNvGrpSpPr>
            <a:grpSpLocks/>
          </p:cNvGrpSpPr>
          <p:nvPr/>
        </p:nvGrpSpPr>
        <p:grpSpPr bwMode="auto">
          <a:xfrm>
            <a:off x="2514600" y="3810000"/>
            <a:ext cx="3276600" cy="2514600"/>
            <a:chOff x="990600" y="3810000"/>
            <a:chExt cx="3276600" cy="2514600"/>
          </a:xfrm>
        </p:grpSpPr>
        <p:sp>
          <p:nvSpPr>
            <p:cNvPr id="23570" name="AutoShape 4">
              <a:extLst>
                <a:ext uri="{FF2B5EF4-FFF2-40B4-BE49-F238E27FC236}">
                  <a16:creationId xmlns:a16="http://schemas.microsoft.com/office/drawing/2014/main" id="{17D9DA89-A6D8-4B31-9B2B-00AE668B3120}"/>
                </a:ext>
              </a:extLst>
            </p:cNvPr>
            <p:cNvSpPr>
              <a:spLocks noChangeArrowheads="1"/>
            </p:cNvSpPr>
            <p:nvPr/>
          </p:nvSpPr>
          <p:spPr bwMode="auto">
            <a:xfrm>
              <a:off x="1676400" y="3886200"/>
              <a:ext cx="609600" cy="533400"/>
            </a:xfrm>
            <a:prstGeom prst="wedgeRectCallout">
              <a:avLst>
                <a:gd name="adj1" fmla="val -60157"/>
                <a:gd name="adj2" fmla="val 107736"/>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F252EE"/>
                  </a:solidFill>
                  <a:ea typeface="幼圆" panose="02010509060101010101" pitchFamily="49" charset="-122"/>
                </a:rPr>
                <a:t>磨合调整</a:t>
              </a:r>
            </a:p>
          </p:txBody>
        </p:sp>
        <p:sp>
          <p:nvSpPr>
            <p:cNvPr id="23571" name="AutoShape 5">
              <a:extLst>
                <a:ext uri="{FF2B5EF4-FFF2-40B4-BE49-F238E27FC236}">
                  <a16:creationId xmlns:a16="http://schemas.microsoft.com/office/drawing/2014/main" id="{CA48FC4B-31D7-422D-AE96-13A1A12D32C2}"/>
                </a:ext>
              </a:extLst>
            </p:cNvPr>
            <p:cNvSpPr>
              <a:spLocks noChangeArrowheads="1"/>
            </p:cNvSpPr>
            <p:nvPr/>
          </p:nvSpPr>
          <p:spPr bwMode="auto">
            <a:xfrm>
              <a:off x="3048000" y="4191000"/>
              <a:ext cx="609600" cy="609600"/>
            </a:xfrm>
            <a:prstGeom prst="wedgeRectCallout">
              <a:avLst>
                <a:gd name="adj1" fmla="val 108593"/>
                <a:gd name="adj2" fmla="val 23440"/>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F252EE"/>
                  </a:solidFill>
                  <a:ea typeface="幼圆" panose="02010509060101010101" pitchFamily="49" charset="-122"/>
                </a:rPr>
                <a:t>磨损用坏</a:t>
              </a:r>
            </a:p>
          </p:txBody>
        </p:sp>
        <p:grpSp>
          <p:nvGrpSpPr>
            <p:cNvPr id="23572" name="Group 6">
              <a:extLst>
                <a:ext uri="{FF2B5EF4-FFF2-40B4-BE49-F238E27FC236}">
                  <a16:creationId xmlns:a16="http://schemas.microsoft.com/office/drawing/2014/main" id="{D3EE57C7-8384-4979-BD11-1295F6F2BAAF}"/>
                </a:ext>
              </a:extLst>
            </p:cNvPr>
            <p:cNvGrpSpPr>
              <a:grpSpLocks/>
            </p:cNvGrpSpPr>
            <p:nvPr/>
          </p:nvGrpSpPr>
          <p:grpSpPr bwMode="auto">
            <a:xfrm>
              <a:off x="990600" y="3810000"/>
              <a:ext cx="3276600" cy="2514600"/>
              <a:chOff x="1056" y="2448"/>
              <a:chExt cx="2064" cy="1584"/>
            </a:xfrm>
          </p:grpSpPr>
          <p:sp>
            <p:nvSpPr>
              <p:cNvPr id="23573" name="Line 7">
                <a:extLst>
                  <a:ext uri="{FF2B5EF4-FFF2-40B4-BE49-F238E27FC236}">
                    <a16:creationId xmlns:a16="http://schemas.microsoft.com/office/drawing/2014/main" id="{D31A7E40-CDD2-4958-976C-E944024234D3}"/>
                  </a:ext>
                </a:extLst>
              </p:cNvPr>
              <p:cNvSpPr>
                <a:spLocks noChangeShapeType="1"/>
              </p:cNvSpPr>
              <p:nvPr/>
            </p:nvSpPr>
            <p:spPr bwMode="auto">
              <a:xfrm>
                <a:off x="1296" y="2496"/>
                <a:ext cx="0" cy="1152"/>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8">
                <a:extLst>
                  <a:ext uri="{FF2B5EF4-FFF2-40B4-BE49-F238E27FC236}">
                    <a16:creationId xmlns:a16="http://schemas.microsoft.com/office/drawing/2014/main" id="{DC84FFF7-886B-4279-B4DB-D4D6614ED068}"/>
                  </a:ext>
                </a:extLst>
              </p:cNvPr>
              <p:cNvSpPr>
                <a:spLocks noChangeShapeType="1"/>
              </p:cNvSpPr>
              <p:nvPr/>
            </p:nvSpPr>
            <p:spPr bwMode="auto">
              <a:xfrm flipH="1">
                <a:off x="1296" y="3648"/>
                <a:ext cx="1776" cy="0"/>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Freeform 9">
                <a:extLst>
                  <a:ext uri="{FF2B5EF4-FFF2-40B4-BE49-F238E27FC236}">
                    <a16:creationId xmlns:a16="http://schemas.microsoft.com/office/drawing/2014/main" id="{E079BDBC-F2E9-405C-8462-6B39FE40EEE1}"/>
                  </a:ext>
                </a:extLst>
              </p:cNvPr>
              <p:cNvSpPr>
                <a:spLocks/>
              </p:cNvSpPr>
              <p:nvPr/>
            </p:nvSpPr>
            <p:spPr bwMode="auto">
              <a:xfrm>
                <a:off x="1392" y="2640"/>
                <a:ext cx="1656" cy="888"/>
              </a:xfrm>
              <a:custGeom>
                <a:avLst/>
                <a:gdLst>
                  <a:gd name="T0" fmla="*/ 0 w 1656"/>
                  <a:gd name="T1" fmla="*/ 0 h 1176"/>
                  <a:gd name="T2" fmla="*/ 96 w 1656"/>
                  <a:gd name="T3" fmla="*/ 151 h 1176"/>
                  <a:gd name="T4" fmla="*/ 192 w 1656"/>
                  <a:gd name="T5" fmla="*/ 178 h 1176"/>
                  <a:gd name="T6" fmla="*/ 432 w 1656"/>
                  <a:gd name="T7" fmla="*/ 187 h 1176"/>
                  <a:gd name="T8" fmla="*/ 912 w 1656"/>
                  <a:gd name="T9" fmla="*/ 205 h 1176"/>
                  <a:gd name="T10" fmla="*/ 1296 w 1656"/>
                  <a:gd name="T11" fmla="*/ 205 h 1176"/>
                  <a:gd name="T12" fmla="*/ 1488 w 1656"/>
                  <a:gd name="T13" fmla="*/ 125 h 1176"/>
                  <a:gd name="T14" fmla="*/ 1632 w 1656"/>
                  <a:gd name="T15" fmla="*/ 45 h 1176"/>
                  <a:gd name="T16" fmla="*/ 1632 w 1656"/>
                  <a:gd name="T17" fmla="*/ 35 h 1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6"/>
                  <a:gd name="T28" fmla="*/ 0 h 1176"/>
                  <a:gd name="T29" fmla="*/ 1656 w 1656"/>
                  <a:gd name="T30" fmla="*/ 1176 h 1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6" h="1176">
                    <a:moveTo>
                      <a:pt x="0" y="0"/>
                    </a:moveTo>
                    <a:cubicBezTo>
                      <a:pt x="32" y="328"/>
                      <a:pt x="64" y="656"/>
                      <a:pt x="96" y="816"/>
                    </a:cubicBezTo>
                    <a:cubicBezTo>
                      <a:pt x="128" y="976"/>
                      <a:pt x="136" y="928"/>
                      <a:pt x="192" y="960"/>
                    </a:cubicBezTo>
                    <a:cubicBezTo>
                      <a:pt x="248" y="992"/>
                      <a:pt x="312" y="984"/>
                      <a:pt x="432" y="1008"/>
                    </a:cubicBezTo>
                    <a:cubicBezTo>
                      <a:pt x="552" y="1032"/>
                      <a:pt x="768" y="1088"/>
                      <a:pt x="912" y="1104"/>
                    </a:cubicBezTo>
                    <a:cubicBezTo>
                      <a:pt x="1056" y="1120"/>
                      <a:pt x="1200" y="1176"/>
                      <a:pt x="1296" y="1104"/>
                    </a:cubicBezTo>
                    <a:cubicBezTo>
                      <a:pt x="1392" y="1032"/>
                      <a:pt x="1432" y="816"/>
                      <a:pt x="1488" y="672"/>
                    </a:cubicBezTo>
                    <a:cubicBezTo>
                      <a:pt x="1544" y="528"/>
                      <a:pt x="1608" y="320"/>
                      <a:pt x="1632" y="240"/>
                    </a:cubicBezTo>
                    <a:cubicBezTo>
                      <a:pt x="1656" y="160"/>
                      <a:pt x="1644" y="176"/>
                      <a:pt x="1632" y="192"/>
                    </a:cubicBezTo>
                  </a:path>
                </a:pathLst>
              </a:custGeom>
              <a:noFill/>
              <a:ln w="9525">
                <a:solidFill>
                  <a:srgbClr val="E85A4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6" name="AutoShape 10">
                <a:extLst>
                  <a:ext uri="{FF2B5EF4-FFF2-40B4-BE49-F238E27FC236}">
                    <a16:creationId xmlns:a16="http://schemas.microsoft.com/office/drawing/2014/main" id="{EE79A322-24F3-4263-8B75-1EB63CE1AEB8}"/>
                  </a:ext>
                </a:extLst>
              </p:cNvPr>
              <p:cNvSpPr>
                <a:spLocks noChangeArrowheads="1"/>
              </p:cNvSpPr>
              <p:nvPr/>
            </p:nvSpPr>
            <p:spPr bwMode="auto">
              <a:xfrm>
                <a:off x="1536" y="3792"/>
                <a:ext cx="1152" cy="240"/>
              </a:xfrm>
              <a:prstGeom prst="wedgeRectCallout">
                <a:avLst>
                  <a:gd name="adj1" fmla="val -19356"/>
                  <a:gd name="adj2" fmla="val -158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7A16F4"/>
                    </a:solidFill>
                    <a:ea typeface="幼圆" panose="02010509060101010101" pitchFamily="49" charset="-122"/>
                  </a:rPr>
                  <a:t>硬件失效率曲线</a:t>
                </a:r>
              </a:p>
            </p:txBody>
          </p:sp>
          <p:sp>
            <p:nvSpPr>
              <p:cNvPr id="23577" name="AutoShape 11">
                <a:extLst>
                  <a:ext uri="{FF2B5EF4-FFF2-40B4-BE49-F238E27FC236}">
                    <a16:creationId xmlns:a16="http://schemas.microsoft.com/office/drawing/2014/main" id="{84FAB7D6-73F6-4970-B308-3DF5B85B96C9}"/>
                  </a:ext>
                </a:extLst>
              </p:cNvPr>
              <p:cNvSpPr>
                <a:spLocks noChangeArrowheads="1"/>
              </p:cNvSpPr>
              <p:nvPr/>
            </p:nvSpPr>
            <p:spPr bwMode="auto">
              <a:xfrm>
                <a:off x="2688" y="3696"/>
                <a:ext cx="432" cy="192"/>
              </a:xfrm>
              <a:prstGeom prst="wedgeRectCallout">
                <a:avLst>
                  <a:gd name="adj1" fmla="val 15046"/>
                  <a:gd name="adj2" fmla="val 427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7A16F4"/>
                    </a:solidFill>
                    <a:ea typeface="幼圆" panose="02010509060101010101" pitchFamily="49" charset="-122"/>
                  </a:rPr>
                  <a:t>时间</a:t>
                </a:r>
              </a:p>
            </p:txBody>
          </p:sp>
          <p:sp>
            <p:nvSpPr>
              <p:cNvPr id="23578" name="AutoShape 12">
                <a:extLst>
                  <a:ext uri="{FF2B5EF4-FFF2-40B4-BE49-F238E27FC236}">
                    <a16:creationId xmlns:a16="http://schemas.microsoft.com/office/drawing/2014/main" id="{2531CE28-CBE8-4F29-9D1D-5EB8D350B3C7}"/>
                  </a:ext>
                </a:extLst>
              </p:cNvPr>
              <p:cNvSpPr>
                <a:spLocks noChangeArrowheads="1"/>
              </p:cNvSpPr>
              <p:nvPr/>
            </p:nvSpPr>
            <p:spPr bwMode="auto">
              <a:xfrm>
                <a:off x="1056" y="2448"/>
                <a:ext cx="240" cy="576"/>
              </a:xfrm>
              <a:prstGeom prst="wedgeRectCallout">
                <a:avLst>
                  <a:gd name="adj1" fmla="val -62917"/>
                  <a:gd name="adj2" fmla="val -163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7A16F4"/>
                    </a:solidFill>
                    <a:ea typeface="幼圆" panose="02010509060101010101" pitchFamily="49" charset="-122"/>
                  </a:rPr>
                  <a:t>失效率</a:t>
                </a:r>
              </a:p>
            </p:txBody>
          </p:sp>
        </p:grpSp>
      </p:grpSp>
      <p:grpSp>
        <p:nvGrpSpPr>
          <p:cNvPr id="4" name="组合 2">
            <a:extLst>
              <a:ext uri="{FF2B5EF4-FFF2-40B4-BE49-F238E27FC236}">
                <a16:creationId xmlns:a16="http://schemas.microsoft.com/office/drawing/2014/main" id="{A9359ABA-5C1C-470D-9092-558A49C90303}"/>
              </a:ext>
            </a:extLst>
          </p:cNvPr>
          <p:cNvGrpSpPr>
            <a:grpSpLocks/>
          </p:cNvGrpSpPr>
          <p:nvPr/>
        </p:nvGrpSpPr>
        <p:grpSpPr bwMode="auto">
          <a:xfrm>
            <a:off x="6477000" y="3505200"/>
            <a:ext cx="3581400" cy="2819400"/>
            <a:chOff x="4953000" y="3505200"/>
            <a:chExt cx="3581400" cy="2819400"/>
          </a:xfrm>
        </p:grpSpPr>
        <p:sp>
          <p:nvSpPr>
            <p:cNvPr id="23558" name="Freeform 13">
              <a:extLst>
                <a:ext uri="{FF2B5EF4-FFF2-40B4-BE49-F238E27FC236}">
                  <a16:creationId xmlns:a16="http://schemas.microsoft.com/office/drawing/2014/main" id="{E3674A8D-4984-4983-8620-F09D3A83A9B6}"/>
                </a:ext>
              </a:extLst>
            </p:cNvPr>
            <p:cNvSpPr>
              <a:spLocks/>
            </p:cNvSpPr>
            <p:nvPr/>
          </p:nvSpPr>
          <p:spPr bwMode="auto">
            <a:xfrm>
              <a:off x="5715000" y="4191000"/>
              <a:ext cx="2057400" cy="1079500"/>
            </a:xfrm>
            <a:custGeom>
              <a:avLst/>
              <a:gdLst>
                <a:gd name="T0" fmla="*/ 0 w 1296"/>
                <a:gd name="T1" fmla="*/ 0 h 680"/>
                <a:gd name="T2" fmla="*/ 2147483647 w 1296"/>
                <a:gd name="T3" fmla="*/ 2147483647 h 680"/>
                <a:gd name="T4" fmla="*/ 2147483647 w 1296"/>
                <a:gd name="T5" fmla="*/ 2147483647 h 680"/>
                <a:gd name="T6" fmla="*/ 2147483647 w 1296"/>
                <a:gd name="T7" fmla="*/ 2147483647 h 680"/>
                <a:gd name="T8" fmla="*/ 2147483647 w 1296"/>
                <a:gd name="T9" fmla="*/ 2147483647 h 680"/>
                <a:gd name="T10" fmla="*/ 2147483647 w 1296"/>
                <a:gd name="T11" fmla="*/ 2147483647 h 680"/>
                <a:gd name="T12" fmla="*/ 2147483647 w 1296"/>
                <a:gd name="T13" fmla="*/ 2147483647 h 680"/>
                <a:gd name="T14" fmla="*/ 0 60000 65536"/>
                <a:gd name="T15" fmla="*/ 0 60000 65536"/>
                <a:gd name="T16" fmla="*/ 0 60000 65536"/>
                <a:gd name="T17" fmla="*/ 0 60000 65536"/>
                <a:gd name="T18" fmla="*/ 0 60000 65536"/>
                <a:gd name="T19" fmla="*/ 0 60000 65536"/>
                <a:gd name="T20" fmla="*/ 0 60000 65536"/>
                <a:gd name="T21" fmla="*/ 0 w 1296"/>
                <a:gd name="T22" fmla="*/ 0 h 680"/>
                <a:gd name="T23" fmla="*/ 1296 w 1296"/>
                <a:gd name="T24" fmla="*/ 680 h 6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6" h="680">
                  <a:moveTo>
                    <a:pt x="0" y="0"/>
                  </a:moveTo>
                  <a:cubicBezTo>
                    <a:pt x="12" y="168"/>
                    <a:pt x="24" y="336"/>
                    <a:pt x="48" y="432"/>
                  </a:cubicBezTo>
                  <a:cubicBezTo>
                    <a:pt x="72" y="528"/>
                    <a:pt x="96" y="536"/>
                    <a:pt x="144" y="576"/>
                  </a:cubicBezTo>
                  <a:cubicBezTo>
                    <a:pt x="192" y="616"/>
                    <a:pt x="264" y="664"/>
                    <a:pt x="336" y="672"/>
                  </a:cubicBezTo>
                  <a:cubicBezTo>
                    <a:pt x="408" y="680"/>
                    <a:pt x="488" y="656"/>
                    <a:pt x="576" y="624"/>
                  </a:cubicBezTo>
                  <a:cubicBezTo>
                    <a:pt x="664" y="592"/>
                    <a:pt x="744" y="544"/>
                    <a:pt x="864" y="480"/>
                  </a:cubicBezTo>
                  <a:cubicBezTo>
                    <a:pt x="984" y="416"/>
                    <a:pt x="1224" y="280"/>
                    <a:pt x="1296" y="240"/>
                  </a:cubicBezTo>
                </a:path>
              </a:pathLst>
            </a:custGeom>
            <a:noFill/>
            <a:ln w="19050">
              <a:solidFill>
                <a:srgbClr val="D539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59" name="AutoShape 14">
              <a:extLst>
                <a:ext uri="{FF2B5EF4-FFF2-40B4-BE49-F238E27FC236}">
                  <a16:creationId xmlns:a16="http://schemas.microsoft.com/office/drawing/2014/main" id="{7E679E75-60AD-4C18-B69A-96D5F164F7F5}"/>
                </a:ext>
              </a:extLst>
            </p:cNvPr>
            <p:cNvSpPr>
              <a:spLocks noChangeArrowheads="1"/>
            </p:cNvSpPr>
            <p:nvPr/>
          </p:nvSpPr>
          <p:spPr bwMode="auto">
            <a:xfrm>
              <a:off x="5334000" y="3505200"/>
              <a:ext cx="838200" cy="381000"/>
            </a:xfrm>
            <a:prstGeom prst="wedgeRectCallout">
              <a:avLst>
                <a:gd name="adj1" fmla="val 47157"/>
                <a:gd name="adj2" fmla="val 367500"/>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F252EE"/>
                  </a:solidFill>
                  <a:ea typeface="幼圆" panose="02010509060101010101" pitchFamily="49" charset="-122"/>
                </a:rPr>
                <a:t>修改点</a:t>
              </a:r>
            </a:p>
          </p:txBody>
        </p:sp>
        <p:sp>
          <p:nvSpPr>
            <p:cNvPr id="23560" name="AutoShape 15">
              <a:extLst>
                <a:ext uri="{FF2B5EF4-FFF2-40B4-BE49-F238E27FC236}">
                  <a16:creationId xmlns:a16="http://schemas.microsoft.com/office/drawing/2014/main" id="{48D6F209-0159-457B-957B-B2B139B97861}"/>
                </a:ext>
              </a:extLst>
            </p:cNvPr>
            <p:cNvSpPr>
              <a:spLocks noChangeArrowheads="1"/>
            </p:cNvSpPr>
            <p:nvPr/>
          </p:nvSpPr>
          <p:spPr bwMode="auto">
            <a:xfrm>
              <a:off x="7239000" y="3810000"/>
              <a:ext cx="1143000" cy="381000"/>
            </a:xfrm>
            <a:prstGeom prst="wedgeRectCallout">
              <a:avLst>
                <a:gd name="adj1" fmla="val -18750"/>
                <a:gd name="adj2" fmla="val 127500"/>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F252EE"/>
                  </a:solidFill>
                  <a:ea typeface="幼圆" panose="02010509060101010101" pitchFamily="49" charset="-122"/>
                </a:rPr>
                <a:t>实际曲线</a:t>
              </a:r>
            </a:p>
          </p:txBody>
        </p:sp>
        <p:sp>
          <p:nvSpPr>
            <p:cNvPr id="23561" name="Freeform 16">
              <a:extLst>
                <a:ext uri="{FF2B5EF4-FFF2-40B4-BE49-F238E27FC236}">
                  <a16:creationId xmlns:a16="http://schemas.microsoft.com/office/drawing/2014/main" id="{CAE19F07-F675-4199-91C4-A2B9B1D569DA}"/>
                </a:ext>
              </a:extLst>
            </p:cNvPr>
            <p:cNvSpPr>
              <a:spLocks/>
            </p:cNvSpPr>
            <p:nvPr/>
          </p:nvSpPr>
          <p:spPr bwMode="auto">
            <a:xfrm>
              <a:off x="6172200" y="4114800"/>
              <a:ext cx="838200" cy="1066800"/>
            </a:xfrm>
            <a:custGeom>
              <a:avLst/>
              <a:gdLst>
                <a:gd name="T0" fmla="*/ 0 w 528"/>
                <a:gd name="T1" fmla="*/ 2147483647 h 672"/>
                <a:gd name="T2" fmla="*/ 2147483647 w 528"/>
                <a:gd name="T3" fmla="*/ 2147483647 h 672"/>
                <a:gd name="T4" fmla="*/ 2147483647 w 528"/>
                <a:gd name="T5" fmla="*/ 2147483647 h 672"/>
                <a:gd name="T6" fmla="*/ 2147483647 w 528"/>
                <a:gd name="T7" fmla="*/ 2147483647 h 672"/>
                <a:gd name="T8" fmla="*/ 2147483647 w 528"/>
                <a:gd name="T9" fmla="*/ 2147483647 h 672"/>
                <a:gd name="T10" fmla="*/ 2147483647 w 528"/>
                <a:gd name="T11" fmla="*/ 2147483647 h 672"/>
                <a:gd name="T12" fmla="*/ 2147483647 w 528"/>
                <a:gd name="T13" fmla="*/ 2147483647 h 672"/>
                <a:gd name="T14" fmla="*/ 2147483647 w 528"/>
                <a:gd name="T15" fmla="*/ 2147483647 h 672"/>
                <a:gd name="T16" fmla="*/ 2147483647 w 528"/>
                <a:gd name="T17" fmla="*/ 2147483647 h 672"/>
                <a:gd name="T18" fmla="*/ 2147483647 w 528"/>
                <a:gd name="T19" fmla="*/ 2147483647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672"/>
                <a:gd name="T32" fmla="*/ 528 w 528"/>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672">
                  <a:moveTo>
                    <a:pt x="0" y="640"/>
                  </a:moveTo>
                  <a:cubicBezTo>
                    <a:pt x="16" y="364"/>
                    <a:pt x="32" y="88"/>
                    <a:pt x="48" y="64"/>
                  </a:cubicBezTo>
                  <a:cubicBezTo>
                    <a:pt x="64" y="40"/>
                    <a:pt x="72" y="408"/>
                    <a:pt x="96" y="496"/>
                  </a:cubicBezTo>
                  <a:cubicBezTo>
                    <a:pt x="120" y="584"/>
                    <a:pt x="176" y="672"/>
                    <a:pt x="192" y="592"/>
                  </a:cubicBezTo>
                  <a:cubicBezTo>
                    <a:pt x="208" y="512"/>
                    <a:pt x="176" y="32"/>
                    <a:pt x="192" y="16"/>
                  </a:cubicBezTo>
                  <a:cubicBezTo>
                    <a:pt x="208" y="0"/>
                    <a:pt x="264" y="408"/>
                    <a:pt x="288" y="496"/>
                  </a:cubicBezTo>
                  <a:cubicBezTo>
                    <a:pt x="312" y="584"/>
                    <a:pt x="312" y="616"/>
                    <a:pt x="336" y="544"/>
                  </a:cubicBezTo>
                  <a:cubicBezTo>
                    <a:pt x="360" y="472"/>
                    <a:pt x="416" y="96"/>
                    <a:pt x="432" y="64"/>
                  </a:cubicBezTo>
                  <a:cubicBezTo>
                    <a:pt x="448" y="32"/>
                    <a:pt x="416" y="288"/>
                    <a:pt x="432" y="352"/>
                  </a:cubicBezTo>
                  <a:cubicBezTo>
                    <a:pt x="448" y="416"/>
                    <a:pt x="512" y="432"/>
                    <a:pt x="528" y="448"/>
                  </a:cubicBezTo>
                </a:path>
              </a:pathLst>
            </a:custGeom>
            <a:noFill/>
            <a:ln w="9525">
              <a:solidFill>
                <a:srgbClr val="58F62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2" name="AutoShape 17">
              <a:extLst>
                <a:ext uri="{FF2B5EF4-FFF2-40B4-BE49-F238E27FC236}">
                  <a16:creationId xmlns:a16="http://schemas.microsoft.com/office/drawing/2014/main" id="{F119FB7F-060C-4466-8ABB-8158F39AD3F7}"/>
                </a:ext>
              </a:extLst>
            </p:cNvPr>
            <p:cNvSpPr>
              <a:spLocks noChangeArrowheads="1"/>
            </p:cNvSpPr>
            <p:nvPr/>
          </p:nvSpPr>
          <p:spPr bwMode="auto">
            <a:xfrm>
              <a:off x="7391400" y="4800600"/>
              <a:ext cx="1143000" cy="381000"/>
            </a:xfrm>
            <a:prstGeom prst="wedgeRectCallout">
              <a:avLst>
                <a:gd name="adj1" fmla="val -44306"/>
                <a:gd name="adj2" fmla="val 124167"/>
              </a:avLst>
            </a:prstGeom>
            <a:noFill/>
            <a:ln w="9525">
              <a:solidFill>
                <a:srgbClr val="7A16F4"/>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F252EE"/>
                  </a:solidFill>
                  <a:ea typeface="幼圆" panose="02010509060101010101" pitchFamily="49" charset="-122"/>
                </a:rPr>
                <a:t>理想曲线</a:t>
              </a:r>
            </a:p>
          </p:txBody>
        </p:sp>
        <p:grpSp>
          <p:nvGrpSpPr>
            <p:cNvPr id="23563" name="Group 18">
              <a:extLst>
                <a:ext uri="{FF2B5EF4-FFF2-40B4-BE49-F238E27FC236}">
                  <a16:creationId xmlns:a16="http://schemas.microsoft.com/office/drawing/2014/main" id="{DF47CA93-7DA3-4D94-80FC-A23CBEAAD28E}"/>
                </a:ext>
              </a:extLst>
            </p:cNvPr>
            <p:cNvGrpSpPr>
              <a:grpSpLocks/>
            </p:cNvGrpSpPr>
            <p:nvPr/>
          </p:nvGrpSpPr>
          <p:grpSpPr bwMode="auto">
            <a:xfrm>
              <a:off x="4953000" y="3886200"/>
              <a:ext cx="3276600" cy="2438400"/>
              <a:chOff x="3168" y="2496"/>
              <a:chExt cx="2064" cy="1536"/>
            </a:xfrm>
          </p:grpSpPr>
          <p:sp>
            <p:nvSpPr>
              <p:cNvPr id="23564" name="Line 19">
                <a:extLst>
                  <a:ext uri="{FF2B5EF4-FFF2-40B4-BE49-F238E27FC236}">
                    <a16:creationId xmlns:a16="http://schemas.microsoft.com/office/drawing/2014/main" id="{E5F792AD-A088-4401-A92E-5C71F3A6D604}"/>
                  </a:ext>
                </a:extLst>
              </p:cNvPr>
              <p:cNvSpPr>
                <a:spLocks noChangeShapeType="1"/>
              </p:cNvSpPr>
              <p:nvPr/>
            </p:nvSpPr>
            <p:spPr bwMode="auto">
              <a:xfrm>
                <a:off x="3408" y="2496"/>
                <a:ext cx="0" cy="1152"/>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Line 20">
                <a:extLst>
                  <a:ext uri="{FF2B5EF4-FFF2-40B4-BE49-F238E27FC236}">
                    <a16:creationId xmlns:a16="http://schemas.microsoft.com/office/drawing/2014/main" id="{CCA758BA-0D59-4890-8233-A65CA20694ED}"/>
                  </a:ext>
                </a:extLst>
              </p:cNvPr>
              <p:cNvSpPr>
                <a:spLocks noChangeShapeType="1"/>
              </p:cNvSpPr>
              <p:nvPr/>
            </p:nvSpPr>
            <p:spPr bwMode="auto">
              <a:xfrm flipH="1">
                <a:off x="3408" y="3648"/>
                <a:ext cx="1776" cy="0"/>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Freeform 21">
                <a:extLst>
                  <a:ext uri="{FF2B5EF4-FFF2-40B4-BE49-F238E27FC236}">
                    <a16:creationId xmlns:a16="http://schemas.microsoft.com/office/drawing/2014/main" id="{8E3CF08D-2829-443D-968B-4294902E8247}"/>
                  </a:ext>
                </a:extLst>
              </p:cNvPr>
              <p:cNvSpPr>
                <a:spLocks/>
              </p:cNvSpPr>
              <p:nvPr/>
            </p:nvSpPr>
            <p:spPr bwMode="auto">
              <a:xfrm>
                <a:off x="3504" y="2640"/>
                <a:ext cx="1280" cy="850"/>
              </a:xfrm>
              <a:custGeom>
                <a:avLst/>
                <a:gdLst>
                  <a:gd name="T0" fmla="*/ 0 w 1280"/>
                  <a:gd name="T1" fmla="*/ 0 h 850"/>
                  <a:gd name="T2" fmla="*/ 96 w 1280"/>
                  <a:gd name="T3" fmla="*/ 616 h 850"/>
                  <a:gd name="T4" fmla="*/ 192 w 1280"/>
                  <a:gd name="T5" fmla="*/ 725 h 850"/>
                  <a:gd name="T6" fmla="*/ 440 w 1280"/>
                  <a:gd name="T7" fmla="*/ 784 h 850"/>
                  <a:gd name="T8" fmla="*/ 912 w 1280"/>
                  <a:gd name="T9" fmla="*/ 834 h 850"/>
                  <a:gd name="T10" fmla="*/ 1216 w 1280"/>
                  <a:gd name="T11" fmla="*/ 848 h 850"/>
                  <a:gd name="T12" fmla="*/ 1272 w 1280"/>
                  <a:gd name="T13" fmla="*/ 824 h 850"/>
                  <a:gd name="T14" fmla="*/ 1264 w 1280"/>
                  <a:gd name="T15" fmla="*/ 824 h 850"/>
                  <a:gd name="T16" fmla="*/ 0 60000 65536"/>
                  <a:gd name="T17" fmla="*/ 0 60000 65536"/>
                  <a:gd name="T18" fmla="*/ 0 60000 65536"/>
                  <a:gd name="T19" fmla="*/ 0 60000 65536"/>
                  <a:gd name="T20" fmla="*/ 0 60000 65536"/>
                  <a:gd name="T21" fmla="*/ 0 60000 65536"/>
                  <a:gd name="T22" fmla="*/ 0 60000 65536"/>
                  <a:gd name="T23" fmla="*/ 0 60000 65536"/>
                  <a:gd name="T24" fmla="*/ 0 w 1280"/>
                  <a:gd name="T25" fmla="*/ 0 h 850"/>
                  <a:gd name="T26" fmla="*/ 1280 w 1280"/>
                  <a:gd name="T27" fmla="*/ 850 h 8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0" h="850">
                    <a:moveTo>
                      <a:pt x="0" y="0"/>
                    </a:moveTo>
                    <a:cubicBezTo>
                      <a:pt x="32" y="248"/>
                      <a:pt x="64" y="495"/>
                      <a:pt x="96" y="616"/>
                    </a:cubicBezTo>
                    <a:cubicBezTo>
                      <a:pt x="128" y="737"/>
                      <a:pt x="135" y="697"/>
                      <a:pt x="192" y="725"/>
                    </a:cubicBezTo>
                    <a:cubicBezTo>
                      <a:pt x="249" y="753"/>
                      <a:pt x="320" y="766"/>
                      <a:pt x="440" y="784"/>
                    </a:cubicBezTo>
                    <a:cubicBezTo>
                      <a:pt x="560" y="802"/>
                      <a:pt x="783" y="823"/>
                      <a:pt x="912" y="834"/>
                    </a:cubicBezTo>
                    <a:cubicBezTo>
                      <a:pt x="1041" y="845"/>
                      <a:pt x="1156" y="850"/>
                      <a:pt x="1216" y="848"/>
                    </a:cubicBezTo>
                    <a:cubicBezTo>
                      <a:pt x="1276" y="846"/>
                      <a:pt x="1264" y="828"/>
                      <a:pt x="1272" y="824"/>
                    </a:cubicBezTo>
                    <a:cubicBezTo>
                      <a:pt x="1280" y="820"/>
                      <a:pt x="1266" y="824"/>
                      <a:pt x="1264" y="824"/>
                    </a:cubicBezTo>
                  </a:path>
                </a:pathLst>
              </a:custGeom>
              <a:noFill/>
              <a:ln w="9525">
                <a:solidFill>
                  <a:srgbClr val="E85A4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7" name="AutoShape 22">
                <a:extLst>
                  <a:ext uri="{FF2B5EF4-FFF2-40B4-BE49-F238E27FC236}">
                    <a16:creationId xmlns:a16="http://schemas.microsoft.com/office/drawing/2014/main" id="{A595760D-2153-4E57-8C65-681732F0748D}"/>
                  </a:ext>
                </a:extLst>
              </p:cNvPr>
              <p:cNvSpPr>
                <a:spLocks noChangeArrowheads="1"/>
              </p:cNvSpPr>
              <p:nvPr/>
            </p:nvSpPr>
            <p:spPr bwMode="auto">
              <a:xfrm>
                <a:off x="4800" y="3696"/>
                <a:ext cx="432" cy="192"/>
              </a:xfrm>
              <a:prstGeom prst="wedgeRectCallout">
                <a:avLst>
                  <a:gd name="adj1" fmla="val -10880"/>
                  <a:gd name="adj2" fmla="val 177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7A16F4"/>
                    </a:solidFill>
                    <a:ea typeface="幼圆" panose="02010509060101010101" pitchFamily="49" charset="-122"/>
                  </a:rPr>
                  <a:t>时间</a:t>
                </a:r>
              </a:p>
            </p:txBody>
          </p:sp>
          <p:sp>
            <p:nvSpPr>
              <p:cNvPr id="23568" name="AutoShape 23">
                <a:extLst>
                  <a:ext uri="{FF2B5EF4-FFF2-40B4-BE49-F238E27FC236}">
                    <a16:creationId xmlns:a16="http://schemas.microsoft.com/office/drawing/2014/main" id="{96E4AB82-A19E-4C54-9753-C940336EEA12}"/>
                  </a:ext>
                </a:extLst>
              </p:cNvPr>
              <p:cNvSpPr>
                <a:spLocks noChangeArrowheads="1"/>
              </p:cNvSpPr>
              <p:nvPr/>
            </p:nvSpPr>
            <p:spPr bwMode="auto">
              <a:xfrm>
                <a:off x="3168" y="2496"/>
                <a:ext cx="240" cy="576"/>
              </a:xfrm>
              <a:prstGeom prst="wedgeRectCallout">
                <a:avLst>
                  <a:gd name="adj1" fmla="val -52917"/>
                  <a:gd name="adj2" fmla="val 29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7A16F4"/>
                    </a:solidFill>
                    <a:ea typeface="幼圆" panose="02010509060101010101" pitchFamily="49" charset="-122"/>
                  </a:rPr>
                  <a:t>失效率</a:t>
                </a:r>
              </a:p>
            </p:txBody>
          </p:sp>
          <p:sp>
            <p:nvSpPr>
              <p:cNvPr id="23569" name="AutoShape 24">
                <a:extLst>
                  <a:ext uri="{FF2B5EF4-FFF2-40B4-BE49-F238E27FC236}">
                    <a16:creationId xmlns:a16="http://schemas.microsoft.com/office/drawing/2014/main" id="{99ED6A60-8D07-4F27-B5D9-5A112765B5A6}"/>
                  </a:ext>
                </a:extLst>
              </p:cNvPr>
              <p:cNvSpPr>
                <a:spLocks noChangeArrowheads="1"/>
              </p:cNvSpPr>
              <p:nvPr/>
            </p:nvSpPr>
            <p:spPr bwMode="auto">
              <a:xfrm>
                <a:off x="3552" y="3792"/>
                <a:ext cx="1152" cy="240"/>
              </a:xfrm>
              <a:prstGeom prst="wedgeRectCallout">
                <a:avLst>
                  <a:gd name="adj1" fmla="val -20051"/>
                  <a:gd name="adj2" fmla="val 17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600">
                    <a:solidFill>
                      <a:srgbClr val="7A16F4"/>
                    </a:solidFill>
                    <a:ea typeface="幼圆" panose="02010509060101010101" pitchFamily="49" charset="-122"/>
                  </a:rPr>
                  <a:t>软件失效率曲线</a:t>
                </a:r>
              </a:p>
            </p:txBody>
          </p:sp>
        </p:grpSp>
      </p:grpSp>
    </p:spTree>
    <p:extLst>
      <p:ext uri="{BB962C8B-B14F-4D97-AF65-F5344CB8AC3E}">
        <p14:creationId xmlns:p14="http://schemas.microsoft.com/office/powerpoint/2010/main" val="3549612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slide(fromBottom)">
                                      <p:cBhvr>
                                        <p:cTn id="7" dur="500"/>
                                        <p:tgtEl>
                                          <p:spTgt spid="233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slide(fromBottom)">
                                      <p:cBhvr>
                                        <p:cTn id="12" dur="500"/>
                                        <p:tgtEl>
                                          <p:spTgt spid="233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slide(fromBottom)">
                                      <p:cBhvr>
                                        <p:cTn id="17" dur="500"/>
                                        <p:tgtEl>
                                          <p:spTgt spid="233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14060BF7-DFE4-406A-857B-50131AC84245}"/>
              </a:ext>
            </a:extLst>
          </p:cNvPr>
          <p:cNvSpPr>
            <a:spLocks noGrp="1" noChangeArrowheads="1"/>
          </p:cNvSpPr>
          <p:nvPr>
            <p:ph type="body" idx="1"/>
          </p:nvPr>
        </p:nvSpPr>
        <p:spPr>
          <a:xfrm>
            <a:off x="1874838" y="1541464"/>
            <a:ext cx="8229600" cy="3857625"/>
          </a:xfrm>
        </p:spPr>
        <p:txBody>
          <a:bodyPr/>
          <a:lstStyle/>
          <a:p>
            <a:r>
              <a:rPr lang="zh-CN" altLang="en-US"/>
              <a:t>软件的成本相当昂贵</a:t>
            </a:r>
          </a:p>
        </p:txBody>
      </p:sp>
      <p:grpSp>
        <p:nvGrpSpPr>
          <p:cNvPr id="24579" name="Group 4">
            <a:extLst>
              <a:ext uri="{FF2B5EF4-FFF2-40B4-BE49-F238E27FC236}">
                <a16:creationId xmlns:a16="http://schemas.microsoft.com/office/drawing/2014/main" id="{937617E8-33A6-4706-A896-3ACA77FF9791}"/>
              </a:ext>
            </a:extLst>
          </p:cNvPr>
          <p:cNvGrpSpPr>
            <a:grpSpLocks/>
          </p:cNvGrpSpPr>
          <p:nvPr/>
        </p:nvGrpSpPr>
        <p:grpSpPr bwMode="auto">
          <a:xfrm>
            <a:off x="2446338" y="2438400"/>
            <a:ext cx="7086600" cy="3276600"/>
            <a:chOff x="1248" y="1824"/>
            <a:chExt cx="4224" cy="1584"/>
          </a:xfrm>
        </p:grpSpPr>
        <p:sp>
          <p:nvSpPr>
            <p:cNvPr id="24581" name="AutoShape 5">
              <a:extLst>
                <a:ext uri="{FF2B5EF4-FFF2-40B4-BE49-F238E27FC236}">
                  <a16:creationId xmlns:a16="http://schemas.microsoft.com/office/drawing/2014/main" id="{DA5C26F2-9EE7-4DB2-B967-E3D3DCCDCDBA}"/>
                </a:ext>
              </a:extLst>
            </p:cNvPr>
            <p:cNvSpPr>
              <a:spLocks noChangeArrowheads="1"/>
            </p:cNvSpPr>
            <p:nvPr/>
          </p:nvSpPr>
          <p:spPr bwMode="auto">
            <a:xfrm>
              <a:off x="1296" y="3168"/>
              <a:ext cx="1872" cy="240"/>
            </a:xfrm>
            <a:prstGeom prst="wedgeRectCallout">
              <a:avLst>
                <a:gd name="adj1" fmla="val -19606"/>
                <a:gd name="adj2" fmla="val -29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800">
                  <a:ea typeface="幼圆" panose="02010509060101010101" pitchFamily="49" charset="-122"/>
                </a:rPr>
                <a:t>软件技术的发展落后于需求</a:t>
              </a:r>
            </a:p>
          </p:txBody>
        </p:sp>
        <p:grpSp>
          <p:nvGrpSpPr>
            <p:cNvPr id="24582" name="Group 6">
              <a:extLst>
                <a:ext uri="{FF2B5EF4-FFF2-40B4-BE49-F238E27FC236}">
                  <a16:creationId xmlns:a16="http://schemas.microsoft.com/office/drawing/2014/main" id="{CA1C5F80-33B8-4559-B0C3-3852FE1C9764}"/>
                </a:ext>
              </a:extLst>
            </p:cNvPr>
            <p:cNvGrpSpPr>
              <a:grpSpLocks/>
            </p:cNvGrpSpPr>
            <p:nvPr/>
          </p:nvGrpSpPr>
          <p:grpSpPr bwMode="auto">
            <a:xfrm>
              <a:off x="1248" y="2016"/>
              <a:ext cx="1776" cy="1104"/>
              <a:chOff x="1200" y="1536"/>
              <a:chExt cx="1776" cy="1104"/>
            </a:xfrm>
          </p:grpSpPr>
          <p:sp>
            <p:nvSpPr>
              <p:cNvPr id="24610" name="Line 7">
                <a:extLst>
                  <a:ext uri="{FF2B5EF4-FFF2-40B4-BE49-F238E27FC236}">
                    <a16:creationId xmlns:a16="http://schemas.microsoft.com/office/drawing/2014/main" id="{B9624332-0FD0-4EB3-9E38-0B77FEA38112}"/>
                  </a:ext>
                </a:extLst>
              </p:cNvPr>
              <p:cNvSpPr>
                <a:spLocks noChangeShapeType="1"/>
              </p:cNvSpPr>
              <p:nvPr/>
            </p:nvSpPr>
            <p:spPr bwMode="auto">
              <a:xfrm>
                <a:off x="1488" y="1584"/>
                <a:ext cx="0" cy="864"/>
              </a:xfrm>
              <a:prstGeom prst="line">
                <a:avLst/>
              </a:prstGeom>
              <a:noFill/>
              <a:ln w="28575">
                <a:solidFill>
                  <a:srgbClr val="7A16F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1" name="Line 8">
                <a:extLst>
                  <a:ext uri="{FF2B5EF4-FFF2-40B4-BE49-F238E27FC236}">
                    <a16:creationId xmlns:a16="http://schemas.microsoft.com/office/drawing/2014/main" id="{1C6C53AD-DA1A-4E78-BBCC-541A9CAEA6E7}"/>
                  </a:ext>
                </a:extLst>
              </p:cNvPr>
              <p:cNvSpPr>
                <a:spLocks noChangeShapeType="1"/>
              </p:cNvSpPr>
              <p:nvPr/>
            </p:nvSpPr>
            <p:spPr bwMode="auto">
              <a:xfrm flipH="1">
                <a:off x="1488" y="2448"/>
                <a:ext cx="1488" cy="0"/>
              </a:xfrm>
              <a:prstGeom prst="line">
                <a:avLst/>
              </a:prstGeom>
              <a:noFill/>
              <a:ln w="28575">
                <a:solidFill>
                  <a:srgbClr val="7A16F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2" name="AutoShape 9">
                <a:extLst>
                  <a:ext uri="{FF2B5EF4-FFF2-40B4-BE49-F238E27FC236}">
                    <a16:creationId xmlns:a16="http://schemas.microsoft.com/office/drawing/2014/main" id="{98C3054B-DE1D-4D70-98AC-B783FA759B8F}"/>
                  </a:ext>
                </a:extLst>
              </p:cNvPr>
              <p:cNvSpPr>
                <a:spLocks noChangeArrowheads="1"/>
              </p:cNvSpPr>
              <p:nvPr/>
            </p:nvSpPr>
            <p:spPr bwMode="auto">
              <a:xfrm>
                <a:off x="2544" y="2448"/>
                <a:ext cx="432" cy="192"/>
              </a:xfrm>
              <a:prstGeom prst="wedgeRectCallout">
                <a:avLst>
                  <a:gd name="adj1" fmla="val -96065"/>
                  <a:gd name="adj2" fmla="val -1145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400">
                    <a:ea typeface="幼圆" panose="02010509060101010101" pitchFamily="49" charset="-122"/>
                  </a:rPr>
                  <a:t>时间</a:t>
                </a:r>
              </a:p>
            </p:txBody>
          </p:sp>
          <p:sp>
            <p:nvSpPr>
              <p:cNvPr id="24613" name="AutoShape 10">
                <a:extLst>
                  <a:ext uri="{FF2B5EF4-FFF2-40B4-BE49-F238E27FC236}">
                    <a16:creationId xmlns:a16="http://schemas.microsoft.com/office/drawing/2014/main" id="{A1987272-1090-4467-BAED-7A7968F4504D}"/>
                  </a:ext>
                </a:extLst>
              </p:cNvPr>
              <p:cNvSpPr>
                <a:spLocks noChangeArrowheads="1"/>
              </p:cNvSpPr>
              <p:nvPr/>
            </p:nvSpPr>
            <p:spPr bwMode="auto">
              <a:xfrm>
                <a:off x="1200" y="1536"/>
                <a:ext cx="240" cy="768"/>
              </a:xfrm>
              <a:prstGeom prst="wedgeRectCallout">
                <a:avLst>
                  <a:gd name="adj1" fmla="val -9583"/>
                  <a:gd name="adj2" fmla="val 22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400">
                    <a:ea typeface="幼圆" panose="02010509060101010101" pitchFamily="49" charset="-122"/>
                  </a:rPr>
                  <a:t>软件复杂性</a:t>
                </a:r>
              </a:p>
            </p:txBody>
          </p:sp>
        </p:grpSp>
        <p:sp>
          <p:nvSpPr>
            <p:cNvPr id="24583" name="Line 11">
              <a:extLst>
                <a:ext uri="{FF2B5EF4-FFF2-40B4-BE49-F238E27FC236}">
                  <a16:creationId xmlns:a16="http://schemas.microsoft.com/office/drawing/2014/main" id="{3162D71D-C610-4F8F-BFA2-AC380A29140A}"/>
                </a:ext>
              </a:extLst>
            </p:cNvPr>
            <p:cNvSpPr>
              <a:spLocks noChangeShapeType="1"/>
            </p:cNvSpPr>
            <p:nvPr/>
          </p:nvSpPr>
          <p:spPr bwMode="auto">
            <a:xfrm flipH="1">
              <a:off x="1536" y="2304"/>
              <a:ext cx="960" cy="624"/>
            </a:xfrm>
            <a:prstGeom prst="line">
              <a:avLst/>
            </a:prstGeom>
            <a:noFill/>
            <a:ln w="3175">
              <a:solidFill>
                <a:srgbClr val="7A16F4"/>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4" name="Freeform 12">
              <a:extLst>
                <a:ext uri="{FF2B5EF4-FFF2-40B4-BE49-F238E27FC236}">
                  <a16:creationId xmlns:a16="http://schemas.microsoft.com/office/drawing/2014/main" id="{A037C563-6DF5-496A-8D52-30AD6CCBE8D4}"/>
                </a:ext>
              </a:extLst>
            </p:cNvPr>
            <p:cNvSpPr>
              <a:spLocks/>
            </p:cNvSpPr>
            <p:nvPr/>
          </p:nvSpPr>
          <p:spPr bwMode="auto">
            <a:xfrm>
              <a:off x="1536" y="2592"/>
              <a:ext cx="1008" cy="336"/>
            </a:xfrm>
            <a:custGeom>
              <a:avLst/>
              <a:gdLst>
                <a:gd name="T0" fmla="*/ 0 w 1008"/>
                <a:gd name="T1" fmla="*/ 336 h 336"/>
                <a:gd name="T2" fmla="*/ 336 w 1008"/>
                <a:gd name="T3" fmla="*/ 144 h 336"/>
                <a:gd name="T4" fmla="*/ 720 w 1008"/>
                <a:gd name="T5" fmla="*/ 48 h 336"/>
                <a:gd name="T6" fmla="*/ 1008 w 1008"/>
                <a:gd name="T7" fmla="*/ 0 h 336"/>
                <a:gd name="T8" fmla="*/ 0 60000 65536"/>
                <a:gd name="T9" fmla="*/ 0 60000 65536"/>
                <a:gd name="T10" fmla="*/ 0 60000 65536"/>
                <a:gd name="T11" fmla="*/ 0 60000 65536"/>
                <a:gd name="T12" fmla="*/ 0 w 1008"/>
                <a:gd name="T13" fmla="*/ 0 h 336"/>
                <a:gd name="T14" fmla="*/ 1008 w 1008"/>
                <a:gd name="T15" fmla="*/ 336 h 336"/>
              </a:gdLst>
              <a:ahLst/>
              <a:cxnLst>
                <a:cxn ang="T8">
                  <a:pos x="T0" y="T1"/>
                </a:cxn>
                <a:cxn ang="T9">
                  <a:pos x="T2" y="T3"/>
                </a:cxn>
                <a:cxn ang="T10">
                  <a:pos x="T4" y="T5"/>
                </a:cxn>
                <a:cxn ang="T11">
                  <a:pos x="T6" y="T7"/>
                </a:cxn>
              </a:cxnLst>
              <a:rect l="T12" t="T13" r="T14" b="T15"/>
              <a:pathLst>
                <a:path w="1008" h="336">
                  <a:moveTo>
                    <a:pt x="0" y="336"/>
                  </a:moveTo>
                  <a:cubicBezTo>
                    <a:pt x="108" y="264"/>
                    <a:pt x="216" y="192"/>
                    <a:pt x="336" y="144"/>
                  </a:cubicBezTo>
                  <a:cubicBezTo>
                    <a:pt x="456" y="96"/>
                    <a:pt x="608" y="72"/>
                    <a:pt x="720" y="48"/>
                  </a:cubicBezTo>
                  <a:cubicBezTo>
                    <a:pt x="832" y="24"/>
                    <a:pt x="960" y="8"/>
                    <a:pt x="1008" y="0"/>
                  </a:cubicBezTo>
                </a:path>
              </a:pathLst>
            </a:custGeom>
            <a:noFill/>
            <a:ln w="3175">
              <a:solidFill>
                <a:srgbClr val="E85A4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4585" name="Group 13">
              <a:extLst>
                <a:ext uri="{FF2B5EF4-FFF2-40B4-BE49-F238E27FC236}">
                  <a16:creationId xmlns:a16="http://schemas.microsoft.com/office/drawing/2014/main" id="{50220EA0-E349-4D84-BB4F-1693B9515520}"/>
                </a:ext>
              </a:extLst>
            </p:cNvPr>
            <p:cNvGrpSpPr>
              <a:grpSpLocks/>
            </p:cNvGrpSpPr>
            <p:nvPr/>
          </p:nvGrpSpPr>
          <p:grpSpPr bwMode="auto">
            <a:xfrm>
              <a:off x="1632" y="2112"/>
              <a:ext cx="720" cy="240"/>
              <a:chOff x="1584" y="1632"/>
              <a:chExt cx="720" cy="240"/>
            </a:xfrm>
          </p:grpSpPr>
          <p:sp>
            <p:nvSpPr>
              <p:cNvPr id="24608" name="Freeform 14">
                <a:extLst>
                  <a:ext uri="{FF2B5EF4-FFF2-40B4-BE49-F238E27FC236}">
                    <a16:creationId xmlns:a16="http://schemas.microsoft.com/office/drawing/2014/main" id="{4E5DF2F5-B3FF-43A1-89C9-6164F37AF850}"/>
                  </a:ext>
                </a:extLst>
              </p:cNvPr>
              <p:cNvSpPr>
                <a:spLocks/>
              </p:cNvSpPr>
              <p:nvPr/>
            </p:nvSpPr>
            <p:spPr bwMode="auto">
              <a:xfrm>
                <a:off x="1624" y="1815"/>
                <a:ext cx="680" cy="57"/>
              </a:xfrm>
              <a:custGeom>
                <a:avLst/>
                <a:gdLst>
                  <a:gd name="T0" fmla="*/ 0 w 680"/>
                  <a:gd name="T1" fmla="*/ 1 h 57"/>
                  <a:gd name="T2" fmla="*/ 488 w 680"/>
                  <a:gd name="T3" fmla="*/ 9 h 57"/>
                  <a:gd name="T4" fmla="*/ 680 w 680"/>
                  <a:gd name="T5" fmla="*/ 57 h 57"/>
                  <a:gd name="T6" fmla="*/ 0 60000 65536"/>
                  <a:gd name="T7" fmla="*/ 0 60000 65536"/>
                  <a:gd name="T8" fmla="*/ 0 60000 65536"/>
                  <a:gd name="T9" fmla="*/ 0 w 680"/>
                  <a:gd name="T10" fmla="*/ 0 h 57"/>
                  <a:gd name="T11" fmla="*/ 680 w 680"/>
                  <a:gd name="T12" fmla="*/ 57 h 57"/>
                </a:gdLst>
                <a:ahLst/>
                <a:cxnLst>
                  <a:cxn ang="T6">
                    <a:pos x="T0" y="T1"/>
                  </a:cxn>
                  <a:cxn ang="T7">
                    <a:pos x="T2" y="T3"/>
                  </a:cxn>
                  <a:cxn ang="T8">
                    <a:pos x="T4" y="T5"/>
                  </a:cxn>
                </a:cxnLst>
                <a:rect l="T9" t="T10" r="T11" b="T12"/>
                <a:pathLst>
                  <a:path w="680" h="57">
                    <a:moveTo>
                      <a:pt x="0" y="1"/>
                    </a:moveTo>
                    <a:cubicBezTo>
                      <a:pt x="81" y="1"/>
                      <a:pt x="375" y="0"/>
                      <a:pt x="488" y="9"/>
                    </a:cubicBezTo>
                    <a:cubicBezTo>
                      <a:pt x="601" y="18"/>
                      <a:pt x="648" y="49"/>
                      <a:pt x="680" y="57"/>
                    </a:cubicBezTo>
                  </a:path>
                </a:pathLst>
              </a:custGeom>
              <a:noFill/>
              <a:ln w="9525">
                <a:solidFill>
                  <a:srgbClr val="5EAC7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9" name="AutoShape 15">
                <a:extLst>
                  <a:ext uri="{FF2B5EF4-FFF2-40B4-BE49-F238E27FC236}">
                    <a16:creationId xmlns:a16="http://schemas.microsoft.com/office/drawing/2014/main" id="{99140FAA-2B18-4A08-A757-DFADFC96B395}"/>
                  </a:ext>
                </a:extLst>
              </p:cNvPr>
              <p:cNvSpPr>
                <a:spLocks noChangeArrowheads="1"/>
              </p:cNvSpPr>
              <p:nvPr/>
            </p:nvSpPr>
            <p:spPr bwMode="auto">
              <a:xfrm>
                <a:off x="1584" y="1632"/>
                <a:ext cx="624" cy="192"/>
              </a:xfrm>
              <a:prstGeom prst="wedgeRectCallout">
                <a:avLst>
                  <a:gd name="adj1" fmla="val 5287"/>
                  <a:gd name="adj2" fmla="val 2187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400">
                    <a:ea typeface="幼圆" panose="02010509060101010101" pitchFamily="49" charset="-122"/>
                  </a:rPr>
                  <a:t>软件需求</a:t>
                </a:r>
              </a:p>
            </p:txBody>
          </p:sp>
        </p:grpSp>
        <p:grpSp>
          <p:nvGrpSpPr>
            <p:cNvPr id="24586" name="Group 16">
              <a:extLst>
                <a:ext uri="{FF2B5EF4-FFF2-40B4-BE49-F238E27FC236}">
                  <a16:creationId xmlns:a16="http://schemas.microsoft.com/office/drawing/2014/main" id="{8DF3527C-FFF7-4541-9930-5C193B073E41}"/>
                </a:ext>
              </a:extLst>
            </p:cNvPr>
            <p:cNvGrpSpPr>
              <a:grpSpLocks/>
            </p:cNvGrpSpPr>
            <p:nvPr/>
          </p:nvGrpSpPr>
          <p:grpSpPr bwMode="auto">
            <a:xfrm>
              <a:off x="2448" y="2352"/>
              <a:ext cx="384" cy="240"/>
              <a:chOff x="2400" y="1872"/>
              <a:chExt cx="384" cy="240"/>
            </a:xfrm>
          </p:grpSpPr>
          <p:sp>
            <p:nvSpPr>
              <p:cNvPr id="24606" name="Line 17">
                <a:extLst>
                  <a:ext uri="{FF2B5EF4-FFF2-40B4-BE49-F238E27FC236}">
                    <a16:creationId xmlns:a16="http://schemas.microsoft.com/office/drawing/2014/main" id="{528EABF5-0AED-4042-9033-DA2AC57278CA}"/>
                  </a:ext>
                </a:extLst>
              </p:cNvPr>
              <p:cNvSpPr>
                <a:spLocks noChangeShapeType="1"/>
              </p:cNvSpPr>
              <p:nvPr/>
            </p:nvSpPr>
            <p:spPr bwMode="auto">
              <a:xfrm>
                <a:off x="2400" y="1872"/>
                <a:ext cx="0" cy="240"/>
              </a:xfrm>
              <a:prstGeom prst="line">
                <a:avLst/>
              </a:prstGeom>
              <a:noFill/>
              <a:ln w="9525">
                <a:solidFill>
                  <a:srgbClr val="BAF41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7" name="AutoShape 18">
                <a:extLst>
                  <a:ext uri="{FF2B5EF4-FFF2-40B4-BE49-F238E27FC236}">
                    <a16:creationId xmlns:a16="http://schemas.microsoft.com/office/drawing/2014/main" id="{ADAEE1F7-D840-4FB7-9529-73F780D665FA}"/>
                  </a:ext>
                </a:extLst>
              </p:cNvPr>
              <p:cNvSpPr>
                <a:spLocks noChangeArrowheads="1"/>
              </p:cNvSpPr>
              <p:nvPr/>
            </p:nvSpPr>
            <p:spPr bwMode="auto">
              <a:xfrm>
                <a:off x="2400" y="1872"/>
                <a:ext cx="384" cy="192"/>
              </a:xfrm>
              <a:prstGeom prst="wedgeRectCallout">
                <a:avLst>
                  <a:gd name="adj1" fmla="val -3907"/>
                  <a:gd name="adj2" fmla="val 1354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400">
                    <a:ea typeface="幼圆" panose="02010509060101010101" pitchFamily="49" charset="-122"/>
                  </a:rPr>
                  <a:t>差距</a:t>
                </a:r>
              </a:p>
            </p:txBody>
          </p:sp>
        </p:grpSp>
        <p:grpSp>
          <p:nvGrpSpPr>
            <p:cNvPr id="24587" name="Group 19">
              <a:extLst>
                <a:ext uri="{FF2B5EF4-FFF2-40B4-BE49-F238E27FC236}">
                  <a16:creationId xmlns:a16="http://schemas.microsoft.com/office/drawing/2014/main" id="{86FECF89-C166-42AF-BF7E-E5D01913DEF8}"/>
                </a:ext>
              </a:extLst>
            </p:cNvPr>
            <p:cNvGrpSpPr>
              <a:grpSpLocks/>
            </p:cNvGrpSpPr>
            <p:nvPr/>
          </p:nvGrpSpPr>
          <p:grpSpPr bwMode="auto">
            <a:xfrm>
              <a:off x="2016" y="2640"/>
              <a:ext cx="912" cy="240"/>
              <a:chOff x="1968" y="2160"/>
              <a:chExt cx="912" cy="240"/>
            </a:xfrm>
          </p:grpSpPr>
          <p:sp>
            <p:nvSpPr>
              <p:cNvPr id="24604" name="Freeform 20">
                <a:extLst>
                  <a:ext uri="{FF2B5EF4-FFF2-40B4-BE49-F238E27FC236}">
                    <a16:creationId xmlns:a16="http://schemas.microsoft.com/office/drawing/2014/main" id="{5A428585-93CC-4A13-A24F-5160F7335D97}"/>
                  </a:ext>
                </a:extLst>
              </p:cNvPr>
              <p:cNvSpPr>
                <a:spLocks/>
              </p:cNvSpPr>
              <p:nvPr/>
            </p:nvSpPr>
            <p:spPr bwMode="auto">
              <a:xfrm>
                <a:off x="1968" y="2208"/>
                <a:ext cx="768" cy="192"/>
              </a:xfrm>
              <a:custGeom>
                <a:avLst/>
                <a:gdLst>
                  <a:gd name="T0" fmla="*/ 197 w 1008"/>
                  <a:gd name="T1" fmla="*/ 321 h 171"/>
                  <a:gd name="T2" fmla="*/ 56 w 1008"/>
                  <a:gd name="T3" fmla="*/ 289 h 171"/>
                  <a:gd name="T4" fmla="*/ 0 w 1008"/>
                  <a:gd name="T5" fmla="*/ 0 h 171"/>
                  <a:gd name="T6" fmla="*/ 0 60000 65536"/>
                  <a:gd name="T7" fmla="*/ 0 60000 65536"/>
                  <a:gd name="T8" fmla="*/ 0 60000 65536"/>
                  <a:gd name="T9" fmla="*/ 0 w 1008"/>
                  <a:gd name="T10" fmla="*/ 0 h 171"/>
                  <a:gd name="T11" fmla="*/ 1008 w 1008"/>
                  <a:gd name="T12" fmla="*/ 171 h 171"/>
                </a:gdLst>
                <a:ahLst/>
                <a:cxnLst>
                  <a:cxn ang="T6">
                    <a:pos x="T0" y="T1"/>
                  </a:cxn>
                  <a:cxn ang="T7">
                    <a:pos x="T2" y="T3"/>
                  </a:cxn>
                  <a:cxn ang="T8">
                    <a:pos x="T4" y="T5"/>
                  </a:cxn>
                </a:cxnLst>
                <a:rect l="T9" t="T10" r="T11" b="T12"/>
                <a:pathLst>
                  <a:path w="1008" h="171">
                    <a:moveTo>
                      <a:pt x="1008" y="160"/>
                    </a:moveTo>
                    <a:cubicBezTo>
                      <a:pt x="888" y="159"/>
                      <a:pt x="456" y="171"/>
                      <a:pt x="288" y="144"/>
                    </a:cubicBezTo>
                    <a:cubicBezTo>
                      <a:pt x="120" y="117"/>
                      <a:pt x="60" y="60"/>
                      <a:pt x="0" y="0"/>
                    </a:cubicBezTo>
                  </a:path>
                </a:pathLst>
              </a:custGeom>
              <a:noFill/>
              <a:ln w="9525">
                <a:solidFill>
                  <a:srgbClr val="5EAC7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5" name="AutoShape 21">
                <a:extLst>
                  <a:ext uri="{FF2B5EF4-FFF2-40B4-BE49-F238E27FC236}">
                    <a16:creationId xmlns:a16="http://schemas.microsoft.com/office/drawing/2014/main" id="{130725A6-A3E7-4DF2-876E-C36DC9651D09}"/>
                  </a:ext>
                </a:extLst>
              </p:cNvPr>
              <p:cNvSpPr>
                <a:spLocks noChangeArrowheads="1"/>
              </p:cNvSpPr>
              <p:nvPr/>
            </p:nvSpPr>
            <p:spPr bwMode="auto">
              <a:xfrm>
                <a:off x="2208" y="2160"/>
                <a:ext cx="672" cy="192"/>
              </a:xfrm>
              <a:prstGeom prst="wedgeRectCallout">
                <a:avLst>
                  <a:gd name="adj1" fmla="val 19194"/>
                  <a:gd name="adj2" fmla="val -8645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400">
                    <a:ea typeface="幼圆" panose="02010509060101010101" pitchFamily="49" charset="-122"/>
                  </a:rPr>
                  <a:t>软件技术</a:t>
                </a:r>
              </a:p>
            </p:txBody>
          </p:sp>
        </p:grpSp>
        <p:sp>
          <p:nvSpPr>
            <p:cNvPr id="24588" name="AutoShape 22">
              <a:extLst>
                <a:ext uri="{FF2B5EF4-FFF2-40B4-BE49-F238E27FC236}">
                  <a16:creationId xmlns:a16="http://schemas.microsoft.com/office/drawing/2014/main" id="{40E476D7-FB15-4B96-995F-68DE82E81C8B}"/>
                </a:ext>
              </a:extLst>
            </p:cNvPr>
            <p:cNvSpPr>
              <a:spLocks noChangeArrowheads="1"/>
            </p:cNvSpPr>
            <p:nvPr/>
          </p:nvSpPr>
          <p:spPr bwMode="auto">
            <a:xfrm>
              <a:off x="3360" y="3168"/>
              <a:ext cx="1872" cy="240"/>
            </a:xfrm>
            <a:prstGeom prst="wedgeRectCallout">
              <a:avLst>
                <a:gd name="adj1" fmla="val -38407"/>
                <a:gd name="adj2" fmla="val -3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800">
                  <a:ea typeface="幼圆" panose="02010509060101010101" pitchFamily="49" charset="-122"/>
                </a:rPr>
                <a:t>硬、软件成本比例的变化</a:t>
              </a:r>
            </a:p>
          </p:txBody>
        </p:sp>
        <p:sp>
          <p:nvSpPr>
            <p:cNvPr id="24589" name="Line 23">
              <a:extLst>
                <a:ext uri="{FF2B5EF4-FFF2-40B4-BE49-F238E27FC236}">
                  <a16:creationId xmlns:a16="http://schemas.microsoft.com/office/drawing/2014/main" id="{0F7E7E8B-7C1D-499E-B259-6D06FC97256C}"/>
                </a:ext>
              </a:extLst>
            </p:cNvPr>
            <p:cNvSpPr>
              <a:spLocks noChangeShapeType="1"/>
            </p:cNvSpPr>
            <p:nvPr/>
          </p:nvSpPr>
          <p:spPr bwMode="auto">
            <a:xfrm>
              <a:off x="3600" y="2064"/>
              <a:ext cx="0" cy="864"/>
            </a:xfrm>
            <a:prstGeom prst="line">
              <a:avLst/>
            </a:prstGeom>
            <a:noFill/>
            <a:ln w="28575">
              <a:solidFill>
                <a:srgbClr val="7A16F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24">
              <a:extLst>
                <a:ext uri="{FF2B5EF4-FFF2-40B4-BE49-F238E27FC236}">
                  <a16:creationId xmlns:a16="http://schemas.microsoft.com/office/drawing/2014/main" id="{077DE2BE-8E49-463E-B1F1-CA045FA91EEC}"/>
                </a:ext>
              </a:extLst>
            </p:cNvPr>
            <p:cNvSpPr>
              <a:spLocks noChangeShapeType="1"/>
            </p:cNvSpPr>
            <p:nvPr/>
          </p:nvSpPr>
          <p:spPr bwMode="auto">
            <a:xfrm flipH="1">
              <a:off x="3600" y="2928"/>
              <a:ext cx="1776" cy="0"/>
            </a:xfrm>
            <a:prstGeom prst="line">
              <a:avLst/>
            </a:prstGeom>
            <a:noFill/>
            <a:ln w="28575">
              <a:solidFill>
                <a:srgbClr val="7A16F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AutoShape 25">
              <a:extLst>
                <a:ext uri="{FF2B5EF4-FFF2-40B4-BE49-F238E27FC236}">
                  <a16:creationId xmlns:a16="http://schemas.microsoft.com/office/drawing/2014/main" id="{A8B24AC1-9B36-4CFA-97F8-B4D1E07B3F0F}"/>
                </a:ext>
              </a:extLst>
            </p:cNvPr>
            <p:cNvSpPr>
              <a:spLocks noChangeArrowheads="1"/>
            </p:cNvSpPr>
            <p:nvPr/>
          </p:nvSpPr>
          <p:spPr bwMode="auto">
            <a:xfrm>
              <a:off x="5040" y="2928"/>
              <a:ext cx="432" cy="192"/>
            </a:xfrm>
            <a:prstGeom prst="wedgeRectCallout">
              <a:avLst>
                <a:gd name="adj1" fmla="val -18287"/>
                <a:gd name="adj2" fmla="val 2604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400">
                  <a:ea typeface="幼圆" panose="02010509060101010101" pitchFamily="49" charset="-122"/>
                </a:rPr>
                <a:t>年份</a:t>
              </a:r>
            </a:p>
          </p:txBody>
        </p:sp>
        <p:sp>
          <p:nvSpPr>
            <p:cNvPr id="24592" name="AutoShape 26">
              <a:extLst>
                <a:ext uri="{FF2B5EF4-FFF2-40B4-BE49-F238E27FC236}">
                  <a16:creationId xmlns:a16="http://schemas.microsoft.com/office/drawing/2014/main" id="{6DD8BC82-C39E-47C3-B121-31122D342ADC}"/>
                </a:ext>
              </a:extLst>
            </p:cNvPr>
            <p:cNvSpPr>
              <a:spLocks noChangeArrowheads="1"/>
            </p:cNvSpPr>
            <p:nvPr/>
          </p:nvSpPr>
          <p:spPr bwMode="auto">
            <a:xfrm>
              <a:off x="3216" y="1824"/>
              <a:ext cx="624" cy="192"/>
            </a:xfrm>
            <a:prstGeom prst="wedgeRectCallout">
              <a:avLst>
                <a:gd name="adj1" fmla="val -21634"/>
                <a:gd name="adj2" fmla="val 302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400">
                  <a:ea typeface="幼圆" panose="02010509060101010101" pitchFamily="49" charset="-122"/>
                </a:rPr>
                <a:t>成本</a:t>
              </a:r>
              <a:r>
                <a:rPr lang="en-US" altLang="zh-CN" sz="1400">
                  <a:ea typeface="幼圆" panose="02010509060101010101" pitchFamily="49" charset="-122"/>
                </a:rPr>
                <a:t>%</a:t>
              </a:r>
            </a:p>
          </p:txBody>
        </p:sp>
        <p:grpSp>
          <p:nvGrpSpPr>
            <p:cNvPr id="24593" name="Group 27">
              <a:extLst>
                <a:ext uri="{FF2B5EF4-FFF2-40B4-BE49-F238E27FC236}">
                  <a16:creationId xmlns:a16="http://schemas.microsoft.com/office/drawing/2014/main" id="{8FF8C05C-E7E4-42B7-887B-8D716846F694}"/>
                </a:ext>
              </a:extLst>
            </p:cNvPr>
            <p:cNvGrpSpPr>
              <a:grpSpLocks/>
            </p:cNvGrpSpPr>
            <p:nvPr/>
          </p:nvGrpSpPr>
          <p:grpSpPr bwMode="auto">
            <a:xfrm>
              <a:off x="3600" y="2160"/>
              <a:ext cx="1440" cy="768"/>
              <a:chOff x="3552" y="1680"/>
              <a:chExt cx="1440" cy="768"/>
            </a:xfrm>
          </p:grpSpPr>
          <p:sp>
            <p:nvSpPr>
              <p:cNvPr id="24602" name="Line 28">
                <a:extLst>
                  <a:ext uri="{FF2B5EF4-FFF2-40B4-BE49-F238E27FC236}">
                    <a16:creationId xmlns:a16="http://schemas.microsoft.com/office/drawing/2014/main" id="{87993575-81D7-4DE6-BBC3-669C0E7ED4F1}"/>
                  </a:ext>
                </a:extLst>
              </p:cNvPr>
              <p:cNvSpPr>
                <a:spLocks noChangeShapeType="1"/>
              </p:cNvSpPr>
              <p:nvPr/>
            </p:nvSpPr>
            <p:spPr bwMode="auto">
              <a:xfrm flipH="1">
                <a:off x="3552" y="1680"/>
                <a:ext cx="1440" cy="0"/>
              </a:xfrm>
              <a:prstGeom prst="line">
                <a:avLst/>
              </a:prstGeom>
              <a:noFill/>
              <a:ln w="3175">
                <a:solidFill>
                  <a:srgbClr val="7A16F4"/>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3" name="Line 29">
                <a:extLst>
                  <a:ext uri="{FF2B5EF4-FFF2-40B4-BE49-F238E27FC236}">
                    <a16:creationId xmlns:a16="http://schemas.microsoft.com/office/drawing/2014/main" id="{B3370906-54DA-47C5-B223-C7371701C08D}"/>
                  </a:ext>
                </a:extLst>
              </p:cNvPr>
              <p:cNvSpPr>
                <a:spLocks noChangeShapeType="1"/>
              </p:cNvSpPr>
              <p:nvPr/>
            </p:nvSpPr>
            <p:spPr bwMode="auto">
              <a:xfrm>
                <a:off x="4848" y="1680"/>
                <a:ext cx="0" cy="768"/>
              </a:xfrm>
              <a:prstGeom prst="line">
                <a:avLst/>
              </a:prstGeom>
              <a:noFill/>
              <a:ln w="28575">
                <a:solidFill>
                  <a:srgbClr val="7A16F4"/>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94" name="Freeform 30" descr="浅色上对角线">
              <a:extLst>
                <a:ext uri="{FF2B5EF4-FFF2-40B4-BE49-F238E27FC236}">
                  <a16:creationId xmlns:a16="http://schemas.microsoft.com/office/drawing/2014/main" id="{B863D07A-1745-4D98-9A22-75EF8D852717}"/>
                </a:ext>
              </a:extLst>
            </p:cNvPr>
            <p:cNvSpPr>
              <a:spLocks/>
            </p:cNvSpPr>
            <p:nvPr/>
          </p:nvSpPr>
          <p:spPr bwMode="auto">
            <a:xfrm>
              <a:off x="3600" y="2256"/>
              <a:ext cx="1296" cy="672"/>
            </a:xfrm>
            <a:custGeom>
              <a:avLst/>
              <a:gdLst>
                <a:gd name="T0" fmla="*/ 0 w 1296"/>
                <a:gd name="T1" fmla="*/ 528 h 672"/>
                <a:gd name="T2" fmla="*/ 344 w 1296"/>
                <a:gd name="T3" fmla="*/ 464 h 672"/>
                <a:gd name="T4" fmla="*/ 520 w 1296"/>
                <a:gd name="T5" fmla="*/ 352 h 672"/>
                <a:gd name="T6" fmla="*/ 720 w 1296"/>
                <a:gd name="T7" fmla="*/ 144 h 672"/>
                <a:gd name="T8" fmla="*/ 864 w 1296"/>
                <a:gd name="T9" fmla="*/ 48 h 672"/>
                <a:gd name="T10" fmla="*/ 1056 w 1296"/>
                <a:gd name="T11" fmla="*/ 0 h 672"/>
                <a:gd name="T12" fmla="*/ 1200 w 1296"/>
                <a:gd name="T13" fmla="*/ 0 h 672"/>
                <a:gd name="T14" fmla="*/ 1296 w 1296"/>
                <a:gd name="T15" fmla="*/ 0 h 672"/>
                <a:gd name="T16" fmla="*/ 1296 w 1296"/>
                <a:gd name="T17" fmla="*/ 672 h 672"/>
                <a:gd name="T18" fmla="*/ 0 w 1296"/>
                <a:gd name="T19" fmla="*/ 672 h 672"/>
                <a:gd name="T20" fmla="*/ 0 w 1296"/>
                <a:gd name="T21" fmla="*/ 528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6"/>
                <a:gd name="T34" fmla="*/ 0 h 672"/>
                <a:gd name="T35" fmla="*/ 1296 w 1296"/>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6" h="672">
                  <a:moveTo>
                    <a:pt x="0" y="528"/>
                  </a:moveTo>
                  <a:lnTo>
                    <a:pt x="344" y="464"/>
                  </a:lnTo>
                  <a:lnTo>
                    <a:pt x="520" y="352"/>
                  </a:lnTo>
                  <a:lnTo>
                    <a:pt x="720" y="144"/>
                  </a:lnTo>
                  <a:lnTo>
                    <a:pt x="864" y="48"/>
                  </a:lnTo>
                  <a:lnTo>
                    <a:pt x="1056" y="0"/>
                  </a:lnTo>
                  <a:lnTo>
                    <a:pt x="1200" y="0"/>
                  </a:lnTo>
                  <a:lnTo>
                    <a:pt x="1296" y="0"/>
                  </a:lnTo>
                  <a:lnTo>
                    <a:pt x="1296" y="672"/>
                  </a:lnTo>
                  <a:lnTo>
                    <a:pt x="0" y="672"/>
                  </a:lnTo>
                  <a:lnTo>
                    <a:pt x="0" y="528"/>
                  </a:lnTo>
                  <a:close/>
                </a:path>
              </a:pathLst>
            </a:custGeom>
            <a:pattFill prst="ltUpDiag">
              <a:fgClr>
                <a:schemeClr val="accent1"/>
              </a:fgClr>
              <a:bgClr>
                <a:schemeClr val="bg1"/>
              </a:bgClr>
            </a:pattFill>
            <a:ln w="12700">
              <a:solidFill>
                <a:schemeClr val="bg2"/>
              </a:solidFill>
              <a:round/>
              <a:headEnd/>
              <a:tailEnd/>
            </a:ln>
          </p:spPr>
          <p:txBody>
            <a:bodyPr/>
            <a:lstStyle/>
            <a:p>
              <a:endParaRPr lang="zh-CN" altLang="en-US"/>
            </a:p>
          </p:txBody>
        </p:sp>
        <p:sp>
          <p:nvSpPr>
            <p:cNvPr id="237599" name="AutoShape 31">
              <a:extLst>
                <a:ext uri="{FF2B5EF4-FFF2-40B4-BE49-F238E27FC236}">
                  <a16:creationId xmlns:a16="http://schemas.microsoft.com/office/drawing/2014/main" id="{83177294-221C-43D8-997E-45C6DD2FF6C4}"/>
                </a:ext>
              </a:extLst>
            </p:cNvPr>
            <p:cNvSpPr>
              <a:spLocks noChangeArrowheads="1"/>
            </p:cNvSpPr>
            <p:nvPr/>
          </p:nvSpPr>
          <p:spPr bwMode="auto">
            <a:xfrm>
              <a:off x="4320" y="2544"/>
              <a:ext cx="431" cy="192"/>
            </a:xfrm>
            <a:prstGeom prst="wedgeRectCallout">
              <a:avLst>
                <a:gd name="adj1" fmla="val -12731"/>
                <a:gd name="adj2" fmla="val -7292"/>
              </a:avLst>
            </a:prstGeom>
            <a:noFill/>
            <a:ln>
              <a:noFill/>
            </a:ln>
            <a:effectLst/>
          </p:spPr>
          <p:txBody>
            <a:bodyPr/>
            <a:lstStyle/>
            <a:p>
              <a:pPr algn="ctr" eaLnBrk="0" fontAlgn="auto" hangingPunct="0">
                <a:spcBef>
                  <a:spcPts val="0"/>
                </a:spcBef>
                <a:spcAft>
                  <a:spcPts val="0"/>
                </a:spcAft>
                <a:defRPr/>
              </a:pPr>
              <a:r>
                <a:rPr lang="zh-CN" altLang="en-US" sz="1400">
                  <a:effectLst>
                    <a:outerShdw blurRad="38100" dist="38100" dir="2700000" algn="tl">
                      <a:srgbClr val="C0C0C0"/>
                    </a:outerShdw>
                  </a:effectLst>
                  <a:latin typeface="+mn-lt"/>
                  <a:ea typeface="幼圆" pitchFamily="49" charset="-122"/>
                </a:rPr>
                <a:t>软件</a:t>
              </a:r>
            </a:p>
          </p:txBody>
        </p:sp>
        <p:grpSp>
          <p:nvGrpSpPr>
            <p:cNvPr id="24596" name="Group 32">
              <a:extLst>
                <a:ext uri="{FF2B5EF4-FFF2-40B4-BE49-F238E27FC236}">
                  <a16:creationId xmlns:a16="http://schemas.microsoft.com/office/drawing/2014/main" id="{288D5AC2-7EF9-45DF-9648-0E356F67FA2B}"/>
                </a:ext>
              </a:extLst>
            </p:cNvPr>
            <p:cNvGrpSpPr>
              <a:grpSpLocks/>
            </p:cNvGrpSpPr>
            <p:nvPr/>
          </p:nvGrpSpPr>
          <p:grpSpPr bwMode="auto">
            <a:xfrm>
              <a:off x="3552" y="2928"/>
              <a:ext cx="1584" cy="192"/>
              <a:chOff x="3504" y="2448"/>
              <a:chExt cx="1584" cy="192"/>
            </a:xfrm>
          </p:grpSpPr>
          <p:sp>
            <p:nvSpPr>
              <p:cNvPr id="24598" name="AutoShape 33">
                <a:extLst>
                  <a:ext uri="{FF2B5EF4-FFF2-40B4-BE49-F238E27FC236}">
                    <a16:creationId xmlns:a16="http://schemas.microsoft.com/office/drawing/2014/main" id="{DF451E7F-AE63-4D39-A898-463B54CB9E4D}"/>
                  </a:ext>
                </a:extLst>
              </p:cNvPr>
              <p:cNvSpPr>
                <a:spLocks noChangeArrowheads="1"/>
              </p:cNvSpPr>
              <p:nvPr/>
            </p:nvSpPr>
            <p:spPr bwMode="auto">
              <a:xfrm>
                <a:off x="3504" y="2448"/>
                <a:ext cx="432" cy="192"/>
              </a:xfrm>
              <a:prstGeom prst="wedgeRectCallout">
                <a:avLst>
                  <a:gd name="adj1" fmla="val 11343"/>
                  <a:gd name="adj2" fmla="val 3437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en-US" altLang="zh-CN" sz="1400" b="1">
                    <a:ea typeface="幼圆" panose="02010509060101010101" pitchFamily="49" charset="-122"/>
                  </a:rPr>
                  <a:t>1950</a:t>
                </a:r>
              </a:p>
            </p:txBody>
          </p:sp>
          <p:sp>
            <p:nvSpPr>
              <p:cNvPr id="24599" name="AutoShape 34">
                <a:extLst>
                  <a:ext uri="{FF2B5EF4-FFF2-40B4-BE49-F238E27FC236}">
                    <a16:creationId xmlns:a16="http://schemas.microsoft.com/office/drawing/2014/main" id="{08DA4355-25AF-4ED7-B950-AA93CF837DA4}"/>
                  </a:ext>
                </a:extLst>
              </p:cNvPr>
              <p:cNvSpPr>
                <a:spLocks noChangeArrowheads="1"/>
              </p:cNvSpPr>
              <p:nvPr/>
            </p:nvSpPr>
            <p:spPr bwMode="auto">
              <a:xfrm>
                <a:off x="3888" y="2448"/>
                <a:ext cx="432" cy="192"/>
              </a:xfrm>
              <a:prstGeom prst="wedgeRectCallout">
                <a:avLst>
                  <a:gd name="adj1" fmla="val -55324"/>
                  <a:gd name="adj2" fmla="val 8437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en-US" altLang="zh-CN" sz="1400" b="1">
                    <a:ea typeface="幼圆" panose="02010509060101010101" pitchFamily="49" charset="-122"/>
                  </a:rPr>
                  <a:t>1970</a:t>
                </a:r>
              </a:p>
            </p:txBody>
          </p:sp>
          <p:sp>
            <p:nvSpPr>
              <p:cNvPr id="24600" name="AutoShape 35">
                <a:extLst>
                  <a:ext uri="{FF2B5EF4-FFF2-40B4-BE49-F238E27FC236}">
                    <a16:creationId xmlns:a16="http://schemas.microsoft.com/office/drawing/2014/main" id="{24984D6B-13EC-4ADE-8DEF-34CA6E5D166C}"/>
                  </a:ext>
                </a:extLst>
              </p:cNvPr>
              <p:cNvSpPr>
                <a:spLocks noChangeArrowheads="1"/>
              </p:cNvSpPr>
              <p:nvPr/>
            </p:nvSpPr>
            <p:spPr bwMode="auto">
              <a:xfrm>
                <a:off x="4272" y="2448"/>
                <a:ext cx="432" cy="192"/>
              </a:xfrm>
              <a:prstGeom prst="wedgeRectCallout">
                <a:avLst>
                  <a:gd name="adj1" fmla="val -3472"/>
                  <a:gd name="adj2" fmla="val 3854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en-US" altLang="zh-CN" sz="1400" b="1">
                    <a:ea typeface="幼圆" panose="02010509060101010101" pitchFamily="49" charset="-122"/>
                  </a:rPr>
                  <a:t>1985</a:t>
                </a:r>
              </a:p>
            </p:txBody>
          </p:sp>
          <p:sp>
            <p:nvSpPr>
              <p:cNvPr id="24601" name="AutoShape 36">
                <a:extLst>
                  <a:ext uri="{FF2B5EF4-FFF2-40B4-BE49-F238E27FC236}">
                    <a16:creationId xmlns:a16="http://schemas.microsoft.com/office/drawing/2014/main" id="{BF91FC25-41A6-43D6-8D68-A6AD5AB90829}"/>
                  </a:ext>
                </a:extLst>
              </p:cNvPr>
              <p:cNvSpPr>
                <a:spLocks noChangeArrowheads="1"/>
              </p:cNvSpPr>
              <p:nvPr/>
            </p:nvSpPr>
            <p:spPr bwMode="auto">
              <a:xfrm>
                <a:off x="4656" y="2448"/>
                <a:ext cx="432" cy="192"/>
              </a:xfrm>
              <a:prstGeom prst="wedgeRectCallout">
                <a:avLst>
                  <a:gd name="adj1" fmla="val -25694"/>
                  <a:gd name="adj2" fmla="val 3854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en-US" altLang="zh-CN" sz="1400" b="1">
                    <a:ea typeface="幼圆" panose="02010509060101010101" pitchFamily="49" charset="-122"/>
                  </a:rPr>
                  <a:t>1995</a:t>
                </a:r>
              </a:p>
            </p:txBody>
          </p:sp>
        </p:grpSp>
        <p:sp>
          <p:nvSpPr>
            <p:cNvPr id="24597" name="AutoShape 37">
              <a:extLst>
                <a:ext uri="{FF2B5EF4-FFF2-40B4-BE49-F238E27FC236}">
                  <a16:creationId xmlns:a16="http://schemas.microsoft.com/office/drawing/2014/main" id="{97F54E03-FD1A-49D0-9BEB-A119171DF34C}"/>
                </a:ext>
              </a:extLst>
            </p:cNvPr>
            <p:cNvSpPr>
              <a:spLocks noChangeArrowheads="1"/>
            </p:cNvSpPr>
            <p:nvPr/>
          </p:nvSpPr>
          <p:spPr bwMode="auto">
            <a:xfrm>
              <a:off x="3744" y="2304"/>
              <a:ext cx="432" cy="192"/>
            </a:xfrm>
            <a:prstGeom prst="wedgeRectCallout">
              <a:avLst>
                <a:gd name="adj1" fmla="val -16435"/>
                <a:gd name="adj2" fmla="val -3645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algn="ctr">
                <a:spcBef>
                  <a:spcPct val="0"/>
                </a:spcBef>
                <a:buSzTx/>
                <a:buFontTx/>
                <a:buNone/>
              </a:pPr>
              <a:r>
                <a:rPr lang="zh-CN" altLang="en-US" sz="1400" b="1">
                  <a:ea typeface="幼圆" panose="02010509060101010101" pitchFamily="49" charset="-122"/>
                </a:rPr>
                <a:t>硬件</a:t>
              </a:r>
            </a:p>
          </p:txBody>
        </p:sp>
      </p:grpSp>
      <p:pic>
        <p:nvPicPr>
          <p:cNvPr id="24580" name="Picture 40" descr="C:\Users\yanyuchen\AppData\Roaming\Tencent\Users\369367156\QQ\WinTemp\RichOle\UKY[@2Z)46J[UB8)V50)OYH.jpg">
            <a:extLst>
              <a:ext uri="{FF2B5EF4-FFF2-40B4-BE49-F238E27FC236}">
                <a16:creationId xmlns:a16="http://schemas.microsoft.com/office/drawing/2014/main" id="{20B08708-17A5-4DCD-863E-798ACB5915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9850" y="33339"/>
            <a:ext cx="42481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996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1E0EF520-143C-4F7E-9E8E-80FD4324B0E2}"/>
              </a:ext>
            </a:extLst>
          </p:cNvPr>
          <p:cNvSpPr>
            <a:spLocks noGrp="1" noChangeArrowheads="1"/>
          </p:cNvSpPr>
          <p:nvPr>
            <p:ph type="body" idx="1"/>
          </p:nvPr>
        </p:nvSpPr>
        <p:spPr>
          <a:xfrm>
            <a:off x="1774825" y="1125539"/>
            <a:ext cx="8642350" cy="4156075"/>
          </a:xfrm>
        </p:spPr>
        <p:txBody>
          <a:bodyPr/>
          <a:lstStyle/>
          <a:p>
            <a:r>
              <a:rPr lang="zh-CN" altLang="en-US">
                <a:latin typeface="宋体" panose="02010600030101010101" pitchFamily="2" charset="-122"/>
              </a:rPr>
              <a:t>软件是计算机系统中看不见、摸不着的逻辑部分，以程序、数据和文档的形式出现。</a:t>
            </a:r>
            <a:endParaRPr lang="en-US" altLang="zh-CN">
              <a:latin typeface="Times New Roman" panose="02020603050405020304" pitchFamily="18" charset="0"/>
            </a:endParaRPr>
          </a:p>
          <a:p>
            <a:r>
              <a:rPr lang="zh-CN" altLang="en-US">
                <a:latin typeface="Times New Roman" panose="02020603050405020304" pitchFamily="18" charset="0"/>
              </a:rPr>
              <a:t>软件已经成为限制计算机系统发展的瓶颈，产生软件危机。</a:t>
            </a:r>
            <a:endParaRPr lang="en-US" altLang="zh-CN">
              <a:latin typeface="Times New Roman" panose="02020603050405020304" pitchFamily="18" charset="0"/>
            </a:endParaRPr>
          </a:p>
        </p:txBody>
      </p:sp>
      <p:sp>
        <p:nvSpPr>
          <p:cNvPr id="25603" name="标题 1">
            <a:extLst>
              <a:ext uri="{FF2B5EF4-FFF2-40B4-BE49-F238E27FC236}">
                <a16:creationId xmlns:a16="http://schemas.microsoft.com/office/drawing/2014/main" id="{26156811-AC9E-45EA-8637-C418AF09B581}"/>
              </a:ext>
            </a:extLst>
          </p:cNvPr>
          <p:cNvSpPr>
            <a:spLocks noGrp="1"/>
          </p:cNvSpPr>
          <p:nvPr>
            <p:ph type="title"/>
          </p:nvPr>
        </p:nvSpPr>
        <p:spPr>
          <a:xfrm>
            <a:off x="1666875" y="142875"/>
            <a:ext cx="7500938" cy="571500"/>
          </a:xfrm>
        </p:spPr>
        <p:txBody>
          <a:bodyPr/>
          <a:lstStyle/>
          <a:p>
            <a:endParaRPr lang="zh-CN" altLang="en-US"/>
          </a:p>
        </p:txBody>
      </p:sp>
    </p:spTree>
    <p:extLst>
      <p:ext uri="{BB962C8B-B14F-4D97-AF65-F5344CB8AC3E}">
        <p14:creationId xmlns:p14="http://schemas.microsoft.com/office/powerpoint/2010/main" val="1629187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配套教材</a:t>
            </a:r>
          </a:p>
        </p:txBody>
      </p:sp>
      <p:sp>
        <p:nvSpPr>
          <p:cNvPr id="3" name="Content Placeholder 2"/>
          <p:cNvSpPr>
            <a:spLocks noGrp="1"/>
          </p:cNvSpPr>
          <p:nvPr>
            <p:ph idx="1"/>
          </p:nvPr>
        </p:nvSpPr>
        <p:spPr/>
        <p:txBody>
          <a:bodyPr/>
          <a:lstStyle/>
          <a:p>
            <a:r>
              <a:rPr lang="zh-CN" altLang="en-US" dirty="0"/>
              <a:t>教材</a:t>
            </a:r>
            <a:endParaRPr lang="en-US" altLang="zh-CN" dirty="0"/>
          </a:p>
          <a:p>
            <a:pPr lvl="1"/>
            <a:r>
              <a:rPr lang="zh-CN" altLang="en-US" dirty="0"/>
              <a:t>理论：</a:t>
            </a:r>
            <a:r>
              <a:rPr lang="en-US" altLang="zh-CN" dirty="0"/>
              <a:t>《</a:t>
            </a:r>
            <a:r>
              <a:rPr lang="zh-CN" altLang="en-US" dirty="0"/>
              <a:t>计算机科学基础</a:t>
            </a:r>
            <a:r>
              <a:rPr lang="en-US" altLang="zh-CN" dirty="0"/>
              <a:t>》</a:t>
            </a:r>
            <a:r>
              <a:rPr lang="zh-CN" altLang="en-US" dirty="0"/>
              <a:t>刘小丽</a:t>
            </a:r>
            <a:r>
              <a:rPr lang="en-US" altLang="zh-CN" dirty="0"/>
              <a:t>,</a:t>
            </a:r>
            <a:r>
              <a:rPr lang="zh-CN" altLang="en-US" dirty="0"/>
              <a:t>杜宝荣</a:t>
            </a:r>
            <a:r>
              <a:rPr lang="en-US" altLang="zh-CN" dirty="0"/>
              <a:t>,</a:t>
            </a:r>
            <a:r>
              <a:rPr lang="zh-CN" altLang="en-US" dirty="0"/>
              <a:t>胡彦</a:t>
            </a:r>
            <a:r>
              <a:rPr lang="en-US" altLang="zh-CN" dirty="0"/>
              <a:t>,</a:t>
            </a:r>
            <a:r>
              <a:rPr lang="zh-CN" altLang="en-US" dirty="0"/>
              <a:t>梁里宁编，清华大学出版社 </a:t>
            </a:r>
            <a:r>
              <a:rPr lang="en-US" altLang="zh-CN" dirty="0"/>
              <a:t>2020.9 </a:t>
            </a:r>
          </a:p>
          <a:p>
            <a:pPr lvl="1"/>
            <a:endParaRPr lang="en-US" altLang="zh-CN" dirty="0"/>
          </a:p>
          <a:p>
            <a:r>
              <a:rPr lang="zh-CN" altLang="en-US" dirty="0"/>
              <a:t>参考书</a:t>
            </a:r>
            <a:endParaRPr lang="en-US" altLang="zh-CN" dirty="0"/>
          </a:p>
          <a:p>
            <a:pPr lvl="1"/>
            <a:r>
              <a:rPr lang="en-US" altLang="zh-CN" dirty="0"/>
              <a:t>《</a:t>
            </a:r>
            <a:r>
              <a:rPr lang="zh-CN" altLang="en-US" dirty="0"/>
              <a:t>计算机科学基础习题与解析</a:t>
            </a:r>
            <a:r>
              <a:rPr lang="en-US" altLang="zh-CN" dirty="0"/>
              <a:t>》</a:t>
            </a:r>
            <a:r>
              <a:rPr lang="zh-CN" altLang="en-US" dirty="0"/>
              <a:t>余宏华主编，清华大学出版社 </a:t>
            </a:r>
            <a:r>
              <a:rPr lang="en-US" altLang="zh-CN" dirty="0"/>
              <a:t>2020.11</a:t>
            </a:r>
          </a:p>
          <a:p>
            <a:endParaRPr lang="zh-CN" altLang="en-US" dirty="0"/>
          </a:p>
        </p:txBody>
      </p:sp>
      <p:sp>
        <p:nvSpPr>
          <p:cNvPr id="4" name="Slide Number Placeholder 3"/>
          <p:cNvSpPr>
            <a:spLocks noGrp="1"/>
          </p:cNvSpPr>
          <p:nvPr>
            <p:ph type="sldNum" sz="quarter" idx="12"/>
          </p:nvPr>
        </p:nvSpPr>
        <p:spPr/>
        <p:txBody>
          <a:bodyPr/>
          <a:lstStyle/>
          <a:p>
            <a:fld id="{7AF33C28-A71A-4459-B48B-0CF3BFDAB261}" type="slidenum">
              <a:rPr lang="en-US" altLang="zh-CN" smtClean="0"/>
              <a:t>2</a:t>
            </a:fld>
            <a:endParaRPr lang="en-US" altLang="zh-CN"/>
          </a:p>
        </p:txBody>
      </p:sp>
    </p:spTree>
    <p:extLst>
      <p:ext uri="{BB962C8B-B14F-4D97-AF65-F5344CB8AC3E}">
        <p14:creationId xmlns:p14="http://schemas.microsoft.com/office/powerpoint/2010/main" val="3541599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1DDF282-57B4-4F2B-B559-79875E5517E8}"/>
              </a:ext>
            </a:extLst>
          </p:cNvPr>
          <p:cNvSpPr>
            <a:spLocks noChangeArrowheads="1"/>
          </p:cNvSpPr>
          <p:nvPr/>
        </p:nvSpPr>
        <p:spPr bwMode="auto">
          <a:xfrm>
            <a:off x="2049463" y="908050"/>
            <a:ext cx="8064500" cy="3176588"/>
          </a:xfrm>
          <a:prstGeom prst="rect">
            <a:avLst/>
          </a:prstGeom>
          <a:noFill/>
          <a:ln>
            <a:noFill/>
          </a:ln>
          <a:effectLst/>
        </p:spPr>
        <p:txBody>
          <a:bodyPr>
            <a:spAutoFit/>
          </a:bodyPr>
          <a:lstStyle/>
          <a:p>
            <a:pPr fontAlgn="auto">
              <a:spcBef>
                <a:spcPct val="30000"/>
              </a:spcBef>
              <a:spcAft>
                <a:spcPts val="0"/>
              </a:spcAft>
              <a:buClr>
                <a:srgbClr val="990000"/>
              </a:buClr>
              <a:buFont typeface="Wingdings" pitchFamily="2" charset="2"/>
              <a:buChar char="u"/>
              <a:defRPr/>
            </a:pPr>
            <a:r>
              <a:rPr lang="en-US" altLang="zh-CN" sz="3600" b="1" dirty="0">
                <a:effectLst>
                  <a:outerShdw blurRad="38100" dist="38100" dir="2700000" algn="tl">
                    <a:srgbClr val="C0C0C0"/>
                  </a:outerShdw>
                </a:effectLst>
                <a:latin typeface="+mn-lt"/>
              </a:rPr>
              <a:t> IBM 360</a:t>
            </a:r>
            <a:r>
              <a:rPr lang="zh-CN" altLang="en-US" sz="3600" b="1" dirty="0">
                <a:effectLst>
                  <a:outerShdw blurRad="38100" dist="38100" dir="2700000" algn="tl">
                    <a:srgbClr val="C0C0C0"/>
                  </a:outerShdw>
                </a:effectLst>
                <a:latin typeface="+mn-lt"/>
              </a:rPr>
              <a:t>机的操作系统</a:t>
            </a:r>
          </a:p>
          <a:p>
            <a:pPr fontAlgn="auto">
              <a:spcBef>
                <a:spcPct val="30000"/>
              </a:spcBef>
              <a:spcAft>
                <a:spcPts val="0"/>
              </a:spcAft>
              <a:buClr>
                <a:srgbClr val="990000"/>
              </a:buClr>
              <a:defRPr/>
            </a:pPr>
            <a:r>
              <a:rPr lang="zh-CN" altLang="en-US" sz="3600" b="1" dirty="0">
                <a:effectLst>
                  <a:outerShdw blurRad="38100" dist="38100" dir="2700000" algn="tl">
                    <a:srgbClr val="C0C0C0"/>
                  </a:outerShdw>
                </a:effectLst>
                <a:latin typeface="+mn-lt"/>
              </a:rPr>
              <a:t> </a:t>
            </a:r>
            <a:r>
              <a:rPr lang="zh-CN" altLang="en-US" sz="2400" b="1" dirty="0">
                <a:effectLst>
                  <a:outerShdw blurRad="38100" dist="38100" dir="2700000" algn="tl">
                    <a:srgbClr val="C0C0C0"/>
                  </a:outerShdw>
                </a:effectLst>
                <a:latin typeface="+mn-lt"/>
                <a:ea typeface="楷体_GB2312" pitchFamily="49" charset="-122"/>
              </a:rPr>
              <a:t>开发时间：</a:t>
            </a:r>
            <a:r>
              <a:rPr lang="en-US" altLang="zh-CN" sz="2400" b="1" dirty="0">
                <a:effectLst>
                  <a:outerShdw blurRad="38100" dist="38100" dir="2700000" algn="tl">
                    <a:srgbClr val="C0C0C0"/>
                  </a:outerShdw>
                </a:effectLst>
                <a:latin typeface="+mn-lt"/>
                <a:ea typeface="楷体_GB2312" pitchFamily="49" charset="-122"/>
              </a:rPr>
              <a:t>1963-1966</a:t>
            </a:r>
            <a:r>
              <a:rPr lang="zh-CN" altLang="en-US" sz="2400" b="1" dirty="0">
                <a:effectLst>
                  <a:outerShdw blurRad="38100" dist="38100" dir="2700000" algn="tl">
                    <a:srgbClr val="C0C0C0"/>
                  </a:outerShdw>
                </a:effectLst>
                <a:latin typeface="+mn-lt"/>
                <a:ea typeface="楷体_GB2312" pitchFamily="49" charset="-122"/>
              </a:rPr>
              <a:t>年</a:t>
            </a:r>
          </a:p>
          <a:p>
            <a:pPr fontAlgn="auto">
              <a:spcBef>
                <a:spcPct val="30000"/>
              </a:spcBef>
              <a:spcAft>
                <a:spcPts val="0"/>
              </a:spcAft>
              <a:buClr>
                <a:srgbClr val="990000"/>
              </a:buClr>
              <a:defRPr/>
            </a:pPr>
            <a:r>
              <a:rPr lang="zh-CN" altLang="en-US" sz="2400" b="1" dirty="0">
                <a:effectLst>
                  <a:outerShdw blurRad="38100" dist="38100" dir="2700000" algn="tl">
                    <a:srgbClr val="C0C0C0"/>
                  </a:outerShdw>
                </a:effectLst>
                <a:latin typeface="+mn-lt"/>
                <a:ea typeface="楷体_GB2312" pitchFamily="49" charset="-122"/>
              </a:rPr>
              <a:t> 投入人力：</a:t>
            </a:r>
            <a:r>
              <a:rPr lang="en-US" altLang="zh-CN" sz="2400" b="1" dirty="0">
                <a:effectLst>
                  <a:outerShdw blurRad="38100" dist="38100" dir="2700000" algn="tl">
                    <a:srgbClr val="C0C0C0"/>
                  </a:outerShdw>
                </a:effectLst>
                <a:latin typeface="+mn-lt"/>
                <a:ea typeface="楷体_GB2312" pitchFamily="49" charset="-122"/>
              </a:rPr>
              <a:t>5000</a:t>
            </a:r>
            <a:r>
              <a:rPr lang="zh-CN" altLang="en-US" sz="2400" b="1" dirty="0">
                <a:effectLst>
                  <a:outerShdw blurRad="38100" dist="38100" dir="2700000" algn="tl">
                    <a:srgbClr val="C0C0C0"/>
                  </a:outerShdw>
                </a:effectLst>
                <a:latin typeface="+mn-lt"/>
                <a:ea typeface="楷体_GB2312" pitchFamily="49" charset="-122"/>
              </a:rPr>
              <a:t>人年</a:t>
            </a:r>
          </a:p>
          <a:p>
            <a:pPr fontAlgn="auto">
              <a:spcBef>
                <a:spcPct val="30000"/>
              </a:spcBef>
              <a:spcAft>
                <a:spcPts val="0"/>
              </a:spcAft>
              <a:buClr>
                <a:srgbClr val="990000"/>
              </a:buClr>
              <a:defRPr/>
            </a:pPr>
            <a:r>
              <a:rPr lang="zh-CN" altLang="en-US" sz="2400" b="1" dirty="0">
                <a:effectLst>
                  <a:outerShdw blurRad="38100" dist="38100" dir="2700000" algn="tl">
                    <a:srgbClr val="C0C0C0"/>
                  </a:outerShdw>
                </a:effectLst>
                <a:latin typeface="+mn-lt"/>
                <a:ea typeface="楷体_GB2312" pitchFamily="49" charset="-122"/>
              </a:rPr>
              <a:t> 代码量：</a:t>
            </a:r>
            <a:r>
              <a:rPr lang="en-US" altLang="zh-CN" sz="2400" b="1" dirty="0">
                <a:effectLst>
                  <a:outerShdw blurRad="38100" dist="38100" dir="2700000" algn="tl">
                    <a:srgbClr val="C0C0C0"/>
                  </a:outerShdw>
                </a:effectLst>
                <a:latin typeface="+mn-lt"/>
                <a:ea typeface="楷体_GB2312" pitchFamily="49" charset="-122"/>
              </a:rPr>
              <a:t>100</a:t>
            </a:r>
            <a:r>
              <a:rPr lang="zh-CN" altLang="en-US" sz="2400" b="1" dirty="0">
                <a:effectLst>
                  <a:outerShdw blurRad="38100" dist="38100" dir="2700000" algn="tl">
                    <a:srgbClr val="C0C0C0"/>
                  </a:outerShdw>
                </a:effectLst>
                <a:latin typeface="+mn-lt"/>
                <a:ea typeface="楷体_GB2312" pitchFamily="49" charset="-122"/>
              </a:rPr>
              <a:t>万行</a:t>
            </a:r>
          </a:p>
          <a:p>
            <a:pPr fontAlgn="auto">
              <a:spcBef>
                <a:spcPct val="30000"/>
              </a:spcBef>
              <a:spcAft>
                <a:spcPts val="0"/>
              </a:spcAft>
              <a:buClr>
                <a:srgbClr val="990000"/>
              </a:buClr>
              <a:defRPr/>
            </a:pPr>
            <a:r>
              <a:rPr lang="zh-CN" altLang="en-US" sz="2400" b="1" dirty="0">
                <a:effectLst>
                  <a:outerShdw blurRad="38100" dist="38100" dir="2700000" algn="tl">
                    <a:srgbClr val="C0C0C0"/>
                  </a:outerShdw>
                </a:effectLst>
                <a:latin typeface="+mn-lt"/>
                <a:ea typeface="楷体_GB2312" pitchFamily="49" charset="-122"/>
              </a:rPr>
              <a:t> 结果：每次发行的新版本都是从上一个版本找出</a:t>
            </a:r>
            <a:r>
              <a:rPr lang="en-US" altLang="zh-CN" sz="2400" b="1" dirty="0">
                <a:effectLst>
                  <a:outerShdw blurRad="38100" dist="38100" dir="2700000" algn="tl">
                    <a:srgbClr val="C0C0C0"/>
                  </a:outerShdw>
                </a:effectLst>
                <a:latin typeface="+mn-lt"/>
                <a:ea typeface="楷体_GB2312" pitchFamily="49" charset="-122"/>
              </a:rPr>
              <a:t>1000</a:t>
            </a:r>
            <a:r>
              <a:rPr lang="zh-CN" altLang="en-US" sz="2400" b="1" dirty="0">
                <a:effectLst>
                  <a:outerShdw blurRad="38100" dist="38100" dir="2700000" algn="tl">
                    <a:srgbClr val="C0C0C0"/>
                  </a:outerShdw>
                </a:effectLst>
                <a:latin typeface="+mn-lt"/>
                <a:ea typeface="楷体_GB2312" pitchFamily="49" charset="-122"/>
              </a:rPr>
              <a:t>个错误而修正的结果</a:t>
            </a:r>
          </a:p>
        </p:txBody>
      </p:sp>
      <p:sp>
        <p:nvSpPr>
          <p:cNvPr id="20484" name="Rectangle 4">
            <a:extLst>
              <a:ext uri="{FF2B5EF4-FFF2-40B4-BE49-F238E27FC236}">
                <a16:creationId xmlns:a16="http://schemas.microsoft.com/office/drawing/2014/main" id="{C28D0900-7B93-4991-B6E4-B064B2AE2CD3}"/>
              </a:ext>
            </a:extLst>
          </p:cNvPr>
          <p:cNvSpPr>
            <a:spLocks noGrp="1" noChangeArrowheads="1"/>
          </p:cNvSpPr>
          <p:nvPr>
            <p:ph type="title"/>
          </p:nvPr>
        </p:nvSpPr>
        <p:spPr>
          <a:xfrm>
            <a:off x="1992313" y="26988"/>
            <a:ext cx="8229600" cy="881062"/>
          </a:xfrm>
        </p:spPr>
        <p:txBody>
          <a:bodyPr rtlCol="0" anchorCtr="1"/>
          <a:lstStyle/>
          <a:p>
            <a:pPr fontAlgn="auto">
              <a:spcAft>
                <a:spcPts val="0"/>
              </a:spcAft>
              <a:defRPr/>
            </a:pPr>
            <a:r>
              <a:rPr lang="en-US" altLang="zh-CN" dirty="0">
                <a:effectLst>
                  <a:outerShdw blurRad="38100" dist="38100" dir="2700000" algn="tl">
                    <a:srgbClr val="C0C0C0"/>
                  </a:outerShdw>
                </a:effectLst>
                <a:ea typeface="华文新魏" pitchFamily="2" charset="-122"/>
              </a:rPr>
              <a:t>1</a:t>
            </a:r>
            <a:r>
              <a:rPr lang="zh-CN" altLang="en-US" dirty="0">
                <a:effectLst>
                  <a:outerShdw blurRad="38100" dist="38100" dir="2700000" algn="tl">
                    <a:srgbClr val="C0C0C0"/>
                  </a:outerShdw>
                </a:effectLst>
                <a:ea typeface="华文新魏" pitchFamily="2" charset="-122"/>
              </a:rPr>
              <a:t>、软件危机的典型事例</a:t>
            </a:r>
          </a:p>
        </p:txBody>
      </p:sp>
      <p:sp>
        <p:nvSpPr>
          <p:cNvPr id="20487" name="Rectangle 7">
            <a:extLst>
              <a:ext uri="{FF2B5EF4-FFF2-40B4-BE49-F238E27FC236}">
                <a16:creationId xmlns:a16="http://schemas.microsoft.com/office/drawing/2014/main" id="{F36E914D-C854-442B-B881-2147581D00FE}"/>
              </a:ext>
            </a:extLst>
          </p:cNvPr>
          <p:cNvSpPr>
            <a:spLocks noChangeArrowheads="1"/>
          </p:cNvSpPr>
          <p:nvPr/>
        </p:nvSpPr>
        <p:spPr bwMode="auto">
          <a:xfrm>
            <a:off x="1992314" y="4189413"/>
            <a:ext cx="7977187" cy="2049462"/>
          </a:xfrm>
          <a:prstGeom prst="rect">
            <a:avLst/>
          </a:prstGeom>
          <a:noFill/>
          <a:ln>
            <a:noFill/>
          </a:ln>
          <a:effectLst/>
        </p:spPr>
        <p:txBody>
          <a:bodyPr/>
          <a:lstStyle/>
          <a:p>
            <a:pPr algn="just" fontAlgn="auto">
              <a:lnSpc>
                <a:spcPct val="115000"/>
              </a:lnSpc>
              <a:spcBef>
                <a:spcPct val="20000"/>
              </a:spcBef>
              <a:spcAft>
                <a:spcPts val="0"/>
              </a:spcAft>
              <a:buClr>
                <a:srgbClr val="990000"/>
              </a:buClr>
              <a:buFont typeface="Wingdings" pitchFamily="2" charset="2"/>
              <a:buChar char="u"/>
              <a:defRPr/>
            </a:pPr>
            <a:r>
              <a:rPr lang="en-US" altLang="zh-CN" sz="2800" b="1" dirty="0">
                <a:effectLst>
                  <a:outerShdw blurRad="38100" dist="38100" dir="2700000" algn="tl">
                    <a:srgbClr val="C0C0C0"/>
                  </a:outerShdw>
                </a:effectLst>
                <a:latin typeface="+mn-lt"/>
                <a:ea typeface="楷体_GB2312" pitchFamily="49" charset="-122"/>
              </a:rPr>
              <a:t> </a:t>
            </a:r>
            <a:r>
              <a:rPr lang="en-US" altLang="zh-CN" sz="2800" b="1" dirty="0">
                <a:effectLst>
                  <a:outerShdw blurRad="38100" dist="38100" dir="2700000" algn="tl">
                    <a:srgbClr val="C0C0C0"/>
                  </a:outerShdw>
                </a:effectLst>
                <a:latin typeface="+mn-lt"/>
              </a:rPr>
              <a:t>1963</a:t>
            </a:r>
            <a:r>
              <a:rPr lang="zh-CN" altLang="en-US" sz="2800" b="1" dirty="0">
                <a:effectLst>
                  <a:outerShdw blurRad="38100" dist="38100" dir="2700000" algn="tl">
                    <a:srgbClr val="C0C0C0"/>
                  </a:outerShdw>
                </a:effectLst>
                <a:latin typeface="+mn-lt"/>
              </a:rPr>
              <a:t>年美国飞往火星的火箭爆炸，造成</a:t>
            </a:r>
            <a:r>
              <a:rPr lang="en-US" altLang="zh-CN" sz="2800" b="1" dirty="0">
                <a:effectLst>
                  <a:outerShdw blurRad="38100" dist="38100" dir="2700000" algn="tl">
                    <a:srgbClr val="C0C0C0"/>
                  </a:outerShdw>
                </a:effectLst>
                <a:latin typeface="+mn-lt"/>
              </a:rPr>
              <a:t>1000</a:t>
            </a:r>
            <a:r>
              <a:rPr lang="zh-CN" altLang="en-US" sz="2800" b="1" dirty="0">
                <a:effectLst>
                  <a:outerShdw blurRad="38100" dist="38100" dir="2700000" algn="tl">
                    <a:srgbClr val="C0C0C0"/>
                  </a:outerShdw>
                </a:effectLst>
                <a:latin typeface="+mn-lt"/>
              </a:rPr>
              <a:t>万美元的损失。</a:t>
            </a:r>
            <a:r>
              <a:rPr lang="zh-CN" altLang="en-US" sz="2800" b="1" dirty="0">
                <a:effectLst>
                  <a:outerShdw blurRad="38100" dist="38100" dir="2700000" algn="tl">
                    <a:srgbClr val="C0C0C0"/>
                  </a:outerShdw>
                </a:effectLst>
                <a:latin typeface="+mn-lt"/>
                <a:ea typeface="楷体_GB2312" pitchFamily="49" charset="-122"/>
              </a:rPr>
              <a:t>原因是</a:t>
            </a:r>
            <a:r>
              <a:rPr lang="en-US" altLang="zh-CN" sz="2800" b="1" dirty="0">
                <a:effectLst>
                  <a:outerShdw blurRad="38100" dist="38100" dir="2700000" algn="tl">
                    <a:srgbClr val="C0C0C0"/>
                  </a:outerShdw>
                </a:effectLst>
                <a:latin typeface="+mn-lt"/>
                <a:ea typeface="楷体_GB2312" pitchFamily="49" charset="-122"/>
              </a:rPr>
              <a:t>FORTRAN</a:t>
            </a:r>
            <a:r>
              <a:rPr lang="zh-CN" altLang="en-US" sz="2800" b="1" dirty="0">
                <a:effectLst>
                  <a:outerShdw blurRad="38100" dist="38100" dir="2700000" algn="tl">
                    <a:srgbClr val="C0C0C0"/>
                  </a:outerShdw>
                </a:effectLst>
                <a:latin typeface="+mn-lt"/>
                <a:ea typeface="楷体_GB2312" pitchFamily="49" charset="-122"/>
              </a:rPr>
              <a:t>程序：</a:t>
            </a:r>
          </a:p>
          <a:p>
            <a:pPr algn="just" fontAlgn="auto">
              <a:lnSpc>
                <a:spcPct val="110000"/>
              </a:lnSpc>
              <a:spcBef>
                <a:spcPct val="15000"/>
              </a:spcBef>
              <a:spcAft>
                <a:spcPts val="0"/>
              </a:spcAft>
              <a:buClr>
                <a:schemeClr val="accent1"/>
              </a:buClr>
              <a:buSzPct val="65000"/>
              <a:defRPr/>
            </a:pPr>
            <a:r>
              <a:rPr lang="zh-CN" altLang="en-US" sz="2800" b="1" dirty="0">
                <a:effectLst>
                  <a:outerShdw blurRad="38100" dist="38100" dir="2700000" algn="tl">
                    <a:srgbClr val="C0C0C0"/>
                  </a:outerShdw>
                </a:effectLst>
                <a:latin typeface="+mn-lt"/>
                <a:ea typeface="楷体_GB2312" pitchFamily="49" charset="-122"/>
              </a:rPr>
              <a:t>                      </a:t>
            </a:r>
            <a:r>
              <a:rPr lang="en-US" altLang="zh-CN" sz="2800" b="1" dirty="0">
                <a:effectLst>
                  <a:outerShdw blurRad="38100" dist="38100" dir="2700000" algn="tl">
                    <a:srgbClr val="C0C0C0"/>
                  </a:outerShdw>
                </a:effectLst>
                <a:latin typeface="+mn-lt"/>
                <a:ea typeface="楷体_GB2312" pitchFamily="49" charset="-122"/>
              </a:rPr>
              <a:t>DO 5  I=1</a:t>
            </a:r>
            <a:r>
              <a:rPr lang="zh-CN" altLang="en-US" sz="2800" b="1" dirty="0">
                <a:effectLst>
                  <a:outerShdw blurRad="38100" dist="38100" dir="2700000" algn="tl">
                    <a:srgbClr val="C0C0C0"/>
                  </a:outerShdw>
                </a:effectLst>
                <a:latin typeface="+mn-lt"/>
                <a:ea typeface="楷体_GB2312" pitchFamily="49" charset="-122"/>
              </a:rPr>
              <a:t>，</a:t>
            </a:r>
            <a:r>
              <a:rPr lang="en-US" altLang="zh-CN" sz="2800" b="1" dirty="0">
                <a:effectLst>
                  <a:outerShdw blurRad="38100" dist="38100" dir="2700000" algn="tl">
                    <a:srgbClr val="C0C0C0"/>
                  </a:outerShdw>
                </a:effectLst>
                <a:latin typeface="+mn-lt"/>
                <a:ea typeface="楷体_GB2312" pitchFamily="49" charset="-122"/>
              </a:rPr>
              <a:t>3   </a:t>
            </a:r>
          </a:p>
          <a:p>
            <a:pPr algn="just" fontAlgn="auto">
              <a:lnSpc>
                <a:spcPct val="110000"/>
              </a:lnSpc>
              <a:spcBef>
                <a:spcPct val="15000"/>
              </a:spcBef>
              <a:spcAft>
                <a:spcPts val="0"/>
              </a:spcAft>
              <a:buClr>
                <a:schemeClr val="accent1"/>
              </a:buClr>
              <a:buSzPct val="65000"/>
              <a:defRPr/>
            </a:pPr>
            <a:r>
              <a:rPr lang="en-US" altLang="zh-CN" sz="2800" b="1" dirty="0">
                <a:effectLst>
                  <a:outerShdw blurRad="38100" dist="38100" dir="2700000" algn="tl">
                    <a:srgbClr val="C0C0C0"/>
                  </a:outerShdw>
                </a:effectLst>
                <a:latin typeface="+mn-lt"/>
                <a:ea typeface="楷体_GB2312" pitchFamily="49" charset="-122"/>
              </a:rPr>
              <a:t>    </a:t>
            </a:r>
            <a:r>
              <a:rPr lang="zh-CN" altLang="en-US" sz="2800" b="1" dirty="0">
                <a:effectLst>
                  <a:outerShdw blurRad="38100" dist="38100" dir="2700000" algn="tl">
                    <a:srgbClr val="C0C0C0"/>
                  </a:outerShdw>
                </a:effectLst>
                <a:latin typeface="+mn-lt"/>
                <a:ea typeface="楷体_GB2312" pitchFamily="49" charset="-122"/>
              </a:rPr>
              <a:t>误写为：</a:t>
            </a:r>
            <a:r>
              <a:rPr lang="en-US" altLang="zh-CN" sz="2800" b="1" dirty="0">
                <a:effectLst>
                  <a:outerShdw blurRad="38100" dist="38100" dir="2700000" algn="tl">
                    <a:srgbClr val="C0C0C0"/>
                  </a:outerShdw>
                </a:effectLst>
                <a:latin typeface="+mn-lt"/>
                <a:ea typeface="楷体_GB2312" pitchFamily="49" charset="-122"/>
              </a:rPr>
              <a:t>DO 5  I=1 . 3</a:t>
            </a:r>
          </a:p>
        </p:txBody>
      </p:sp>
      <p:pic>
        <p:nvPicPr>
          <p:cNvPr id="20488" name="Picture 8" descr="TN00563_">
            <a:extLst>
              <a:ext uri="{FF2B5EF4-FFF2-40B4-BE49-F238E27FC236}">
                <a16:creationId xmlns:a16="http://schemas.microsoft.com/office/drawing/2014/main" id="{4F4F23F8-CF1B-4575-BF23-3B701EAB9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624" y="583332"/>
            <a:ext cx="1219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AutoShape 9">
            <a:extLst>
              <a:ext uri="{FF2B5EF4-FFF2-40B4-BE49-F238E27FC236}">
                <a16:creationId xmlns:a16="http://schemas.microsoft.com/office/drawing/2014/main" id="{D31F6DB8-F8A5-41AE-B145-1D49884595E3}"/>
              </a:ext>
            </a:extLst>
          </p:cNvPr>
          <p:cNvSpPr>
            <a:spLocks noChangeArrowheads="1"/>
          </p:cNvSpPr>
          <p:nvPr/>
        </p:nvSpPr>
        <p:spPr bwMode="auto">
          <a:xfrm>
            <a:off x="2635424" y="422275"/>
            <a:ext cx="1295400" cy="762000"/>
          </a:xfrm>
          <a:prstGeom prst="cloudCallout">
            <a:avLst>
              <a:gd name="adj1" fmla="val -35296"/>
              <a:gd name="adj2" fmla="val -13958"/>
            </a:avLst>
          </a:prstGeom>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a:gradFill>
          <a:ln w="9525">
            <a:solidFill>
              <a:schemeClr val="hlink"/>
            </a:solidFill>
            <a:round/>
            <a:headEnd/>
            <a:tailEnd/>
          </a:ln>
        </p:spPr>
        <p:txBody>
          <a:bodyPr/>
          <a:lstStyle>
            <a:lvl1pPr eaLnBrk="0" hangingPunct="0">
              <a:spcBef>
                <a:spcPct val="20000"/>
              </a:spcBef>
              <a:buSzPct val="130000"/>
              <a:buBlip>
                <a:blip r:embed="rId6"/>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7"/>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6"/>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7"/>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6"/>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9pPr>
          </a:lstStyle>
          <a:p>
            <a:pPr algn="ctr" eaLnBrk="1" hangingPunct="1">
              <a:spcBef>
                <a:spcPct val="0"/>
              </a:spcBef>
              <a:buSzTx/>
              <a:buFontTx/>
              <a:buNone/>
            </a:pPr>
            <a:endParaRPr kumimoji="1" lang="zh-CN" altLang="zh-CN" sz="1800">
              <a:ea typeface="宋体" panose="02010600030101010101" pitchFamily="2" charset="-122"/>
            </a:endParaRPr>
          </a:p>
        </p:txBody>
      </p:sp>
      <p:sp>
        <p:nvSpPr>
          <p:cNvPr id="20490" name="AutoShape 10">
            <a:extLst>
              <a:ext uri="{FF2B5EF4-FFF2-40B4-BE49-F238E27FC236}">
                <a16:creationId xmlns:a16="http://schemas.microsoft.com/office/drawing/2014/main" id="{CB4A7A2C-F825-495F-906E-1224E9920D3A}"/>
              </a:ext>
            </a:extLst>
          </p:cNvPr>
          <p:cNvSpPr>
            <a:spLocks noChangeArrowheads="1"/>
          </p:cNvSpPr>
          <p:nvPr/>
        </p:nvSpPr>
        <p:spPr bwMode="auto">
          <a:xfrm>
            <a:off x="2135560" y="-16309"/>
            <a:ext cx="2514600" cy="1524000"/>
          </a:xfrm>
          <a:prstGeom prst="cloudCallout">
            <a:avLst>
              <a:gd name="adj1" fmla="val -38634"/>
              <a:gd name="adj2" fmla="val 29273"/>
            </a:avLst>
          </a:prstGeom>
          <a:gradFill rotWithShape="0">
            <a:gsLst>
              <a:gs pos="0">
                <a:srgbClr val="FFF200"/>
              </a:gs>
              <a:gs pos="45000">
                <a:srgbClr val="FF7A00"/>
              </a:gs>
              <a:gs pos="70000">
                <a:srgbClr val="FF0300"/>
              </a:gs>
              <a:gs pos="100000">
                <a:srgbClr val="4D0808"/>
              </a:gs>
            </a:gsLst>
            <a:lin ang="5400000"/>
          </a:gradFill>
          <a:ln w="9525">
            <a:solidFill>
              <a:schemeClr val="bg2"/>
            </a:solidFill>
            <a:round/>
            <a:headEnd/>
            <a:tailEnd/>
          </a:ln>
        </p:spPr>
        <p:txBody>
          <a:bodyPr/>
          <a:lstStyle>
            <a:lvl1pPr eaLnBrk="0" hangingPunct="0">
              <a:spcBef>
                <a:spcPct val="20000"/>
              </a:spcBef>
              <a:buSzPct val="130000"/>
              <a:buBlip>
                <a:blip r:embed="rId6"/>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7"/>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6"/>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7"/>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6"/>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9pPr>
          </a:lstStyle>
          <a:p>
            <a:pPr algn="ctr" eaLnBrk="1" hangingPunct="1">
              <a:spcBef>
                <a:spcPct val="0"/>
              </a:spcBef>
              <a:buSzTx/>
              <a:buFontTx/>
              <a:buNone/>
            </a:pPr>
            <a:endParaRPr kumimoji="1" lang="zh-CN" altLang="zh-CN" sz="1800">
              <a:ea typeface="宋体" panose="02010600030101010101" pitchFamily="2" charset="-122"/>
            </a:endParaRPr>
          </a:p>
        </p:txBody>
      </p:sp>
      <p:sp>
        <p:nvSpPr>
          <p:cNvPr id="20491" name="Oval 11">
            <a:extLst>
              <a:ext uri="{FF2B5EF4-FFF2-40B4-BE49-F238E27FC236}">
                <a16:creationId xmlns:a16="http://schemas.microsoft.com/office/drawing/2014/main" id="{D7F8B15C-C882-4F88-84CE-3DA20487F094}"/>
              </a:ext>
            </a:extLst>
          </p:cNvPr>
          <p:cNvSpPr>
            <a:spLocks noChangeArrowheads="1"/>
          </p:cNvSpPr>
          <p:nvPr/>
        </p:nvSpPr>
        <p:spPr bwMode="auto">
          <a:xfrm>
            <a:off x="6671261" y="5315387"/>
            <a:ext cx="259766" cy="519351"/>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SzPct val="130000"/>
              <a:buBlip>
                <a:blip r:embed="rId6"/>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7"/>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6"/>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7"/>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6"/>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20492" name="Oval 12">
            <a:extLst>
              <a:ext uri="{FF2B5EF4-FFF2-40B4-BE49-F238E27FC236}">
                <a16:creationId xmlns:a16="http://schemas.microsoft.com/office/drawing/2014/main" id="{9BDF9396-B2D1-4943-BAF4-7A108351B4E8}"/>
              </a:ext>
            </a:extLst>
          </p:cNvPr>
          <p:cNvSpPr>
            <a:spLocks noChangeArrowheads="1"/>
          </p:cNvSpPr>
          <p:nvPr/>
        </p:nvSpPr>
        <p:spPr bwMode="auto">
          <a:xfrm>
            <a:off x="5966117" y="5834738"/>
            <a:ext cx="259766" cy="519351"/>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SzPct val="130000"/>
              <a:buBlip>
                <a:blip r:embed="rId6"/>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7"/>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6"/>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7"/>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6"/>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6"/>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Tree>
    <p:extLst>
      <p:ext uri="{BB962C8B-B14F-4D97-AF65-F5344CB8AC3E}">
        <p14:creationId xmlns:p14="http://schemas.microsoft.com/office/powerpoint/2010/main" val="27223569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vertical)">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blinds(vertical)">
                                      <p:cBhvr>
                                        <p:cTn id="12" dur="500"/>
                                        <p:tgtEl>
                                          <p:spTgt spid="20487"/>
                                        </p:tgtEl>
                                      </p:cBhvr>
                                    </p:animEffect>
                                  </p:childTnLst>
                                  <p:subTnLst>
                                    <p:audio>
                                      <p:cMediaNode>
                                        <p:cTn display="0" masterRel="sameClick">
                                          <p:stCondLst>
                                            <p:cond evt="begin" delay="0">
                                              <p:tn val="10"/>
                                            </p:cond>
                                          </p:stCondLst>
                                          <p:endCondLst>
                                            <p:cond evt="onStopAudio" delay="0">
                                              <p:tgtEl>
                                                <p:sldTgt/>
                                              </p:tgtEl>
                                            </p:cond>
                                          </p:endCondLst>
                                        </p:cTn>
                                        <p:tgtEl>
                                          <p:sndTgt r:embed="rId3" name="s7.1.1-2.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Effect transition="in" filter="blinds(vertical)">
                                      <p:cBhvr>
                                        <p:cTn id="17" dur="500"/>
                                        <p:tgtEl>
                                          <p:spTgt spid="20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92"/>
                                        </p:tgtEl>
                                        <p:attrNameLst>
                                          <p:attrName>style.visibility</p:attrName>
                                        </p:attrNameLst>
                                      </p:cBhvr>
                                      <p:to>
                                        <p:strVal val="visible"/>
                                      </p:to>
                                    </p:set>
                                    <p:animEffect transition="in" filter="blinds(vertical)">
                                      <p:cBhvr>
                                        <p:cTn id="22" dur="500"/>
                                        <p:tgtEl>
                                          <p:spTgt spid="204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0488"/>
                                        </p:tgtEl>
                                        <p:attrNameLst>
                                          <p:attrName>style.visibility</p:attrName>
                                        </p:attrNameLst>
                                      </p:cBhvr>
                                      <p:to>
                                        <p:strVal val="visible"/>
                                      </p:to>
                                    </p:set>
                                    <p:anim calcmode="lin" valueType="num">
                                      <p:cBhvr additive="base">
                                        <p:cTn id="27" dur="1000" fill="hold"/>
                                        <p:tgtEl>
                                          <p:spTgt spid="20488"/>
                                        </p:tgtEl>
                                        <p:attrNameLst>
                                          <p:attrName>ppt_x</p:attrName>
                                        </p:attrNameLst>
                                      </p:cBhvr>
                                      <p:tavLst>
                                        <p:tav tm="0">
                                          <p:val>
                                            <p:strVal val="#ppt_x"/>
                                          </p:val>
                                        </p:tav>
                                        <p:tav tm="100000">
                                          <p:val>
                                            <p:strVal val="#ppt_x"/>
                                          </p:val>
                                        </p:tav>
                                      </p:tavLst>
                                    </p:anim>
                                    <p:anim calcmode="lin" valueType="num">
                                      <p:cBhvr additive="base">
                                        <p:cTn id="28" dur="1000" fill="hold"/>
                                        <p:tgtEl>
                                          <p:spTgt spid="20488"/>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5"/>
                                            </p:cond>
                                          </p:stCondLst>
                                        </p:cTn>
                                        <p:tgtEl>
                                          <p:spTgt spid="20488"/>
                                        </p:tgtEl>
                                        <p:attrNameLst>
                                          <p:attrName>style.visibility</p:attrName>
                                        </p:attrNameLst>
                                      </p:cBhvr>
                                      <p:to>
                                        <p:strVal val="hidden"/>
                                      </p:to>
                                    </p:set>
                                  </p:subTnLst>
                                </p:cTn>
                              </p:par>
                            </p:childTnLst>
                          </p:cTn>
                        </p:par>
                        <p:par>
                          <p:cTn id="29" fill="hold" nodeType="afterGroup">
                            <p:stCondLst>
                              <p:cond delay="1000"/>
                            </p:stCondLst>
                            <p:childTnLst>
                              <p:par>
                                <p:cTn id="30" presetID="4" presetClass="entr" presetSubtype="32" fill="hold" grpId="0" nodeType="afterEffect">
                                  <p:stCondLst>
                                    <p:cond delay="0"/>
                                  </p:stCondLst>
                                  <p:childTnLst>
                                    <p:set>
                                      <p:cBhvr>
                                        <p:cTn id="31" dur="1" fill="hold">
                                          <p:stCondLst>
                                            <p:cond delay="0"/>
                                          </p:stCondLst>
                                        </p:cTn>
                                        <p:tgtEl>
                                          <p:spTgt spid="20489"/>
                                        </p:tgtEl>
                                        <p:attrNameLst>
                                          <p:attrName>style.visibility</p:attrName>
                                        </p:attrNameLst>
                                      </p:cBhvr>
                                      <p:to>
                                        <p:strVal val="visible"/>
                                      </p:to>
                                    </p:set>
                                    <p:animEffect transition="in" filter="box(out)">
                                      <p:cBhvr>
                                        <p:cTn id="32" dur="1000"/>
                                        <p:tgtEl>
                                          <p:spTgt spid="20489"/>
                                        </p:tgtEl>
                                      </p:cBhvr>
                                    </p:animEffect>
                                  </p:childTnLst>
                                  <p:subTnLst>
                                    <p:set>
                                      <p:cBhvr override="childStyle">
                                        <p:cTn dur="1" fill="hold" display="0" masterRel="sameClick" afterEffect="1">
                                          <p:stCondLst>
                                            <p:cond evt="end" delay="0">
                                              <p:tn val="30"/>
                                            </p:cond>
                                          </p:stCondLst>
                                        </p:cTn>
                                        <p:tgtEl>
                                          <p:spTgt spid="20489"/>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4" name="explode.wav"/>
                                        </p:tgtEl>
                                      </p:cMediaNode>
                                    </p:audio>
                                  </p:subTnLst>
                                </p:cTn>
                              </p:par>
                            </p:childTnLst>
                          </p:cTn>
                        </p:par>
                        <p:par>
                          <p:cTn id="33" fill="hold" nodeType="afterGroup">
                            <p:stCondLst>
                              <p:cond delay="2000"/>
                            </p:stCondLst>
                            <p:childTnLst>
                              <p:par>
                                <p:cTn id="34" presetID="4" presetClass="entr" presetSubtype="32" fill="hold" grpId="0" nodeType="afterEffect">
                                  <p:stCondLst>
                                    <p:cond delay="1000"/>
                                  </p:stCondLst>
                                  <p:childTnLst>
                                    <p:set>
                                      <p:cBhvr>
                                        <p:cTn id="35" dur="1" fill="hold">
                                          <p:stCondLst>
                                            <p:cond delay="0"/>
                                          </p:stCondLst>
                                        </p:cTn>
                                        <p:tgtEl>
                                          <p:spTgt spid="20490"/>
                                        </p:tgtEl>
                                        <p:attrNameLst>
                                          <p:attrName>style.visibility</p:attrName>
                                        </p:attrNameLst>
                                      </p:cBhvr>
                                      <p:to>
                                        <p:strVal val="visible"/>
                                      </p:to>
                                    </p:set>
                                    <p:animEffect transition="in" filter="box(out)">
                                      <p:cBhvr>
                                        <p:cTn id="36" dur="1000"/>
                                        <p:tgtEl>
                                          <p:spTgt spid="20490"/>
                                        </p:tgtEl>
                                      </p:cBhvr>
                                    </p:animEffect>
                                  </p:childTnLst>
                                  <p:subTnLst>
                                    <p:set>
                                      <p:cBhvr override="childStyle">
                                        <p:cTn dur="1" fill="hold" display="0" masterRel="sameClick" afterEffect="1">
                                          <p:stCondLst>
                                            <p:cond evt="end" delay="0">
                                              <p:tn val="34"/>
                                            </p:cond>
                                          </p:stCondLst>
                                        </p:cTn>
                                        <p:tgtEl>
                                          <p:spTgt spid="20490"/>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4"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7" grpId="0" autoUpdateAnimBg="0"/>
      <p:bldP spid="20489" grpId="0" animBg="1" autoUpdateAnimBg="0"/>
      <p:bldP spid="20490" grpId="0" animBg="1" autoUpdateAnimBg="0"/>
      <p:bldP spid="20491" grpId="0" animBg="1"/>
      <p:bldP spid="2049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AutoShape 4">
            <a:extLst>
              <a:ext uri="{FF2B5EF4-FFF2-40B4-BE49-F238E27FC236}">
                <a16:creationId xmlns:a16="http://schemas.microsoft.com/office/drawing/2014/main" id="{AAE9C744-0DB9-4EAB-87C6-AAAB51EFB7BA}"/>
              </a:ext>
            </a:extLst>
          </p:cNvPr>
          <p:cNvSpPr>
            <a:spLocks noChangeArrowheads="1"/>
          </p:cNvSpPr>
          <p:nvPr/>
        </p:nvSpPr>
        <p:spPr bwMode="auto">
          <a:xfrm>
            <a:off x="1919288" y="1196975"/>
            <a:ext cx="8424862" cy="1295400"/>
          </a:xfrm>
          <a:prstGeom prst="roundRect">
            <a:avLst>
              <a:gd name="adj" fmla="val 16667"/>
            </a:avLst>
          </a:prstGeom>
          <a:solidFill>
            <a:schemeClr val="accent1">
              <a:alpha val="50000"/>
            </a:schemeClr>
          </a:solidFill>
          <a:ln w="9525">
            <a:solidFill>
              <a:schemeClr val="tx1"/>
            </a:solidFill>
            <a:round/>
            <a:headEnd/>
            <a:tailEnd/>
          </a:ln>
          <a:effectLst/>
        </p:spPr>
        <p:txBody>
          <a:bodyPr anchor="ctr"/>
          <a:lstStyle/>
          <a:p>
            <a:pPr fontAlgn="auto">
              <a:lnSpc>
                <a:spcPct val="120000"/>
              </a:lnSpc>
              <a:spcAft>
                <a:spcPts val="0"/>
              </a:spcAft>
              <a:buClr>
                <a:srgbClr val="990000"/>
              </a:buClr>
              <a:buFont typeface="Wingdings" pitchFamily="2" charset="2"/>
              <a:buChar char="n"/>
              <a:defRPr/>
            </a:pPr>
            <a:r>
              <a:rPr lang="en-US" altLang="zh-CN" sz="2800" b="1" dirty="0">
                <a:solidFill>
                  <a:schemeClr val="bg1"/>
                </a:solidFill>
                <a:effectLst>
                  <a:outerShdw blurRad="38100" dist="38100" dir="2700000" algn="tl">
                    <a:srgbClr val="000000"/>
                  </a:outerShdw>
                </a:effectLst>
                <a:latin typeface="Arial" charset="0"/>
              </a:rPr>
              <a:t> </a:t>
            </a:r>
            <a:r>
              <a:rPr lang="zh-CN" altLang="en-US" sz="2800" b="1" dirty="0">
                <a:effectLst>
                  <a:outerShdw blurRad="38100" dist="38100" dir="2700000" algn="tl">
                    <a:srgbClr val="FFFFFF"/>
                  </a:outerShdw>
                </a:effectLst>
                <a:latin typeface="Arial" charset="0"/>
              </a:rPr>
              <a:t>软件危机：在计算机软件的开发和维护过程中所遇到的一系列严重问题。</a:t>
            </a:r>
            <a:endParaRPr lang="zh-CN" altLang="en-US" b="1" dirty="0">
              <a:latin typeface="Arial" charset="0"/>
            </a:endParaRPr>
          </a:p>
        </p:txBody>
      </p:sp>
      <p:sp>
        <p:nvSpPr>
          <p:cNvPr id="17411" name="AutoShape 3">
            <a:extLst>
              <a:ext uri="{FF2B5EF4-FFF2-40B4-BE49-F238E27FC236}">
                <a16:creationId xmlns:a16="http://schemas.microsoft.com/office/drawing/2014/main" id="{9E08559D-A7DA-461A-9F6B-E3ECADD2A6AC}"/>
              </a:ext>
            </a:extLst>
          </p:cNvPr>
          <p:cNvSpPr>
            <a:spLocks noChangeArrowheads="1"/>
          </p:cNvSpPr>
          <p:nvPr/>
        </p:nvSpPr>
        <p:spPr bwMode="auto">
          <a:xfrm rot="765572">
            <a:off x="7391401" y="1700214"/>
            <a:ext cx="2735263" cy="1800225"/>
          </a:xfrm>
          <a:prstGeom prst="irregularSeal1">
            <a:avLst/>
          </a:prstGeom>
          <a:solidFill>
            <a:srgbClr val="993366"/>
          </a:solidFill>
          <a:ln w="9525">
            <a:solidFill>
              <a:schemeClr val="tx1"/>
            </a:solidFill>
            <a:miter lim="800000"/>
            <a:headEnd/>
            <a:tailEnd/>
          </a:ln>
          <a:effectLst/>
        </p:spPr>
        <p:txBody>
          <a:bodyPr wrap="none" anchor="ctr"/>
          <a:lstStyle/>
          <a:p>
            <a:pPr algn="ctr" fontAlgn="auto">
              <a:spcAft>
                <a:spcPts val="0"/>
              </a:spcAft>
              <a:defRPr/>
            </a:pPr>
            <a:r>
              <a:rPr lang="zh-CN" altLang="en-US" sz="2000">
                <a:solidFill>
                  <a:schemeClr val="bg1"/>
                </a:solidFill>
                <a:effectLst>
                  <a:outerShdw blurRad="38100" dist="38100" dir="2700000" algn="tl">
                    <a:srgbClr val="000000"/>
                  </a:outerShdw>
                </a:effectLst>
                <a:latin typeface="+mn-lt"/>
              </a:rPr>
              <a:t>游荡在软件</a:t>
            </a:r>
            <a:endParaRPr lang="zh-CN" altLang="zh-CN" sz="2000">
              <a:solidFill>
                <a:schemeClr val="bg1"/>
              </a:solidFill>
              <a:effectLst>
                <a:outerShdw blurRad="38100" dist="38100" dir="2700000" algn="tl">
                  <a:srgbClr val="000000"/>
                </a:outerShdw>
              </a:effectLst>
              <a:latin typeface="+mn-lt"/>
            </a:endParaRPr>
          </a:p>
          <a:p>
            <a:pPr algn="ctr" fontAlgn="auto">
              <a:spcAft>
                <a:spcPts val="0"/>
              </a:spcAft>
              <a:defRPr/>
            </a:pPr>
            <a:r>
              <a:rPr lang="zh-CN" altLang="en-US" sz="2000">
                <a:solidFill>
                  <a:schemeClr val="bg1"/>
                </a:solidFill>
                <a:effectLst>
                  <a:outerShdw blurRad="38100" dist="38100" dir="2700000" algn="tl">
                    <a:srgbClr val="000000"/>
                  </a:outerShdw>
                </a:effectLst>
                <a:latin typeface="+mn-lt"/>
              </a:rPr>
              <a:t>世界的幽灵</a:t>
            </a:r>
            <a:r>
              <a:rPr lang="zh-CN" altLang="en-US">
                <a:effectLst>
                  <a:outerShdw blurRad="38100" dist="38100" dir="2700000" algn="tl">
                    <a:srgbClr val="FFFFFF"/>
                  </a:outerShdw>
                </a:effectLst>
                <a:latin typeface="+mn-lt"/>
                <a:ea typeface="+mn-ea"/>
              </a:rPr>
              <a:t> </a:t>
            </a:r>
          </a:p>
        </p:txBody>
      </p:sp>
      <p:sp>
        <p:nvSpPr>
          <p:cNvPr id="17413" name="Rectangle 5">
            <a:extLst>
              <a:ext uri="{FF2B5EF4-FFF2-40B4-BE49-F238E27FC236}">
                <a16:creationId xmlns:a16="http://schemas.microsoft.com/office/drawing/2014/main" id="{4E714145-C406-468F-9AC5-B27E8FF84232}"/>
              </a:ext>
            </a:extLst>
          </p:cNvPr>
          <p:cNvSpPr>
            <a:spLocks noChangeArrowheads="1"/>
          </p:cNvSpPr>
          <p:nvPr/>
        </p:nvSpPr>
        <p:spPr bwMode="auto">
          <a:xfrm>
            <a:off x="1919289" y="2781301"/>
            <a:ext cx="8569325" cy="1630363"/>
          </a:xfrm>
          <a:prstGeom prst="rect">
            <a:avLst/>
          </a:prstGeom>
          <a:noFill/>
          <a:ln>
            <a:noFill/>
          </a:ln>
          <a:effectLst/>
        </p:spPr>
        <p:txBody>
          <a:bodyPr anchor="ctr">
            <a:spAutoFit/>
          </a:bodyPr>
          <a:lstStyle/>
          <a:p>
            <a:pPr fontAlgn="auto">
              <a:lnSpc>
                <a:spcPct val="120000"/>
              </a:lnSpc>
              <a:spcAft>
                <a:spcPts val="0"/>
              </a:spcAft>
              <a:buClr>
                <a:srgbClr val="990000"/>
              </a:buClr>
              <a:buFont typeface="Wingdings" pitchFamily="2" charset="2"/>
              <a:buChar char="n"/>
              <a:defRPr/>
            </a:pPr>
            <a:r>
              <a:rPr lang="en-US" altLang="zh-CN" sz="2800" b="1" dirty="0">
                <a:effectLst>
                  <a:outerShdw blurRad="38100" dist="38100" dir="2700000" algn="tl">
                    <a:srgbClr val="C0C0C0"/>
                  </a:outerShdw>
                </a:effectLst>
                <a:latin typeface="+mn-lt"/>
              </a:rPr>
              <a:t> 1968</a:t>
            </a:r>
            <a:r>
              <a:rPr lang="zh-CN" altLang="en-US" sz="2800" b="1" dirty="0">
                <a:effectLst>
                  <a:outerShdw blurRad="38100" dist="38100" dir="2700000" algn="tl">
                    <a:srgbClr val="C0C0C0"/>
                  </a:outerShdw>
                </a:effectLst>
                <a:latin typeface="+mn-lt"/>
              </a:rPr>
              <a:t>年，北大西洋公约组织的计算机科学家在联邦德国召开的国际学术会议上第一次提出了“软件危机”（</a:t>
            </a:r>
            <a:r>
              <a:rPr lang="en-US" altLang="zh-CN" sz="2800" b="1" dirty="0">
                <a:effectLst>
                  <a:outerShdw blurRad="38100" dist="38100" dir="2700000" algn="tl">
                    <a:srgbClr val="C0C0C0"/>
                  </a:outerShdw>
                </a:effectLst>
                <a:latin typeface="+mn-lt"/>
              </a:rPr>
              <a:t>software crisis</a:t>
            </a:r>
            <a:r>
              <a:rPr lang="zh-CN" altLang="en-US" sz="2800" b="1" dirty="0">
                <a:effectLst>
                  <a:outerShdw blurRad="38100" dist="38100" dir="2700000" algn="tl">
                    <a:srgbClr val="C0C0C0"/>
                  </a:outerShdw>
                </a:effectLst>
                <a:latin typeface="+mn-lt"/>
              </a:rPr>
              <a:t>）这个名词。 </a:t>
            </a:r>
          </a:p>
        </p:txBody>
      </p:sp>
      <p:sp>
        <p:nvSpPr>
          <p:cNvPr id="17414" name="Rectangle 6">
            <a:extLst>
              <a:ext uri="{FF2B5EF4-FFF2-40B4-BE49-F238E27FC236}">
                <a16:creationId xmlns:a16="http://schemas.microsoft.com/office/drawing/2014/main" id="{2EF61623-EE80-4D57-BB14-2D1573598DF3}"/>
              </a:ext>
            </a:extLst>
          </p:cNvPr>
          <p:cNvSpPr>
            <a:spLocks noChangeArrowheads="1"/>
          </p:cNvSpPr>
          <p:nvPr/>
        </p:nvSpPr>
        <p:spPr bwMode="auto">
          <a:xfrm>
            <a:off x="1919288" y="4521201"/>
            <a:ext cx="8424862" cy="1630363"/>
          </a:xfrm>
          <a:prstGeom prst="rect">
            <a:avLst/>
          </a:prstGeom>
          <a:noFill/>
          <a:ln>
            <a:noFill/>
          </a:ln>
          <a:effectLst/>
        </p:spPr>
        <p:txBody>
          <a:bodyPr anchor="ctr">
            <a:spAutoFit/>
          </a:bodyPr>
          <a:lstStyle/>
          <a:p>
            <a:pPr fontAlgn="auto">
              <a:lnSpc>
                <a:spcPct val="120000"/>
              </a:lnSpc>
              <a:spcAft>
                <a:spcPts val="0"/>
              </a:spcAft>
              <a:buClr>
                <a:srgbClr val="990000"/>
              </a:buClr>
              <a:buFont typeface="Wingdings" pitchFamily="2" charset="2"/>
              <a:buChar char="n"/>
              <a:defRPr/>
            </a:pPr>
            <a:r>
              <a:rPr lang="en-US" altLang="zh-CN" sz="2800" b="1" dirty="0">
                <a:effectLst>
                  <a:outerShdw blurRad="38100" dist="38100" dir="2700000" algn="tl">
                    <a:srgbClr val="C0C0C0"/>
                  </a:outerShdw>
                </a:effectLst>
                <a:latin typeface="+mn-lt"/>
              </a:rPr>
              <a:t> </a:t>
            </a:r>
            <a:r>
              <a:rPr lang="zh-CN" altLang="en-US" sz="2800" b="1" dirty="0">
                <a:effectLst>
                  <a:outerShdw blurRad="38100" dist="38100" dir="2700000" algn="tl">
                    <a:srgbClr val="C0C0C0"/>
                  </a:outerShdw>
                </a:effectLst>
                <a:latin typeface="+mn-lt"/>
              </a:rPr>
              <a:t>软件危机包含两方面问题：</a:t>
            </a:r>
          </a:p>
          <a:p>
            <a:pPr lvl="1" fontAlgn="auto">
              <a:lnSpc>
                <a:spcPct val="120000"/>
              </a:lnSpc>
              <a:spcAft>
                <a:spcPts val="0"/>
              </a:spcAft>
              <a:buClr>
                <a:srgbClr val="990000"/>
              </a:buClr>
              <a:defRPr/>
            </a:pPr>
            <a:r>
              <a:rPr lang="zh-CN" altLang="en-US" sz="2800" b="1" dirty="0">
                <a:effectLst>
                  <a:outerShdw blurRad="38100" dist="38100" dir="2700000" algn="tl">
                    <a:srgbClr val="C0C0C0"/>
                  </a:outerShdw>
                </a:effectLst>
                <a:latin typeface="+mn-lt"/>
              </a:rPr>
              <a:t> </a:t>
            </a:r>
            <a:r>
              <a:rPr lang="zh-CN" altLang="en-US" b="1" dirty="0">
                <a:effectLst>
                  <a:outerShdw blurRad="38100" dist="38100" dir="2700000" algn="tl">
                    <a:srgbClr val="C0C0C0"/>
                  </a:outerShdw>
                </a:effectLst>
                <a:latin typeface="+mn-lt"/>
                <a:ea typeface="楷体_GB2312" pitchFamily="49" charset="-122"/>
              </a:rPr>
              <a:t>如何开发软件，以满足不断增长，日趋复杂的需求；</a:t>
            </a:r>
          </a:p>
          <a:p>
            <a:pPr lvl="1" fontAlgn="auto">
              <a:lnSpc>
                <a:spcPct val="120000"/>
              </a:lnSpc>
              <a:spcAft>
                <a:spcPts val="0"/>
              </a:spcAft>
              <a:buClr>
                <a:srgbClr val="990000"/>
              </a:buClr>
              <a:defRPr/>
            </a:pPr>
            <a:r>
              <a:rPr lang="zh-CN" altLang="en-US" b="1" dirty="0">
                <a:effectLst>
                  <a:outerShdw blurRad="38100" dist="38100" dir="2700000" algn="tl">
                    <a:srgbClr val="C0C0C0"/>
                  </a:outerShdw>
                </a:effectLst>
                <a:latin typeface="+mn-lt"/>
                <a:ea typeface="楷体_GB2312" pitchFamily="49" charset="-122"/>
              </a:rPr>
              <a:t> 如何维护数量不断膨胀的软件产品。</a:t>
            </a:r>
            <a:r>
              <a:rPr lang="zh-CN" altLang="en-US" sz="2800" b="1" dirty="0">
                <a:effectLst>
                  <a:outerShdw blurRad="38100" dist="38100" dir="2700000" algn="tl">
                    <a:srgbClr val="C0C0C0"/>
                  </a:outerShdw>
                </a:effectLst>
                <a:latin typeface="+mn-lt"/>
              </a:rPr>
              <a:t> </a:t>
            </a:r>
          </a:p>
        </p:txBody>
      </p:sp>
      <p:sp>
        <p:nvSpPr>
          <p:cNvPr id="17415" name="Rectangle 7">
            <a:extLst>
              <a:ext uri="{FF2B5EF4-FFF2-40B4-BE49-F238E27FC236}">
                <a16:creationId xmlns:a16="http://schemas.microsoft.com/office/drawing/2014/main" id="{A0DDCDA8-5A76-40FB-B8E9-2ABE261A15A0}"/>
              </a:ext>
            </a:extLst>
          </p:cNvPr>
          <p:cNvSpPr>
            <a:spLocks noGrp="1" noChangeArrowheads="1"/>
          </p:cNvSpPr>
          <p:nvPr>
            <p:ph type="title"/>
          </p:nvPr>
        </p:nvSpPr>
        <p:spPr>
          <a:xfrm>
            <a:off x="1981200" y="128589"/>
            <a:ext cx="8229600" cy="708025"/>
          </a:xfrm>
        </p:spPr>
        <p:txBody>
          <a:bodyPr rtlCol="0" anchorCtr="1"/>
          <a:lstStyle/>
          <a:p>
            <a:pPr fontAlgn="auto">
              <a:spcAft>
                <a:spcPts val="0"/>
              </a:spcAft>
              <a:defRPr/>
            </a:pPr>
            <a:r>
              <a:rPr lang="en-US" altLang="zh-CN" dirty="0">
                <a:effectLst>
                  <a:outerShdw blurRad="38100" dist="38100" dir="2700000" algn="tl">
                    <a:srgbClr val="C0C0C0"/>
                  </a:outerShdw>
                </a:effectLst>
                <a:ea typeface="华文新魏" pitchFamily="2" charset="-122"/>
              </a:rPr>
              <a:t>2</a:t>
            </a:r>
            <a:r>
              <a:rPr lang="zh-CN" altLang="en-US" dirty="0">
                <a:effectLst>
                  <a:outerShdw blurRad="38100" dist="38100" dir="2700000" algn="tl">
                    <a:srgbClr val="C0C0C0"/>
                  </a:outerShdw>
                </a:effectLst>
                <a:ea typeface="华文新魏" pitchFamily="2" charset="-122"/>
              </a:rPr>
              <a:t>、什么是软件危机</a:t>
            </a:r>
          </a:p>
        </p:txBody>
      </p:sp>
    </p:spTree>
    <p:extLst>
      <p:ext uri="{BB962C8B-B14F-4D97-AF65-F5344CB8AC3E}">
        <p14:creationId xmlns:p14="http://schemas.microsoft.com/office/powerpoint/2010/main" val="42395736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vertical)">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diamond(out)">
                                      <p:cBhvr>
                                        <p:cTn id="12" dur="1000"/>
                                        <p:tgtEl>
                                          <p:spTgt spid="17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linds(vertical)">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blinds(vertical)">
                                      <p:cBhvr>
                                        <p:cTn id="22"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1" grpId="0" animBg="1"/>
      <p:bldP spid="17413" grpId="0"/>
      <p:bldP spid="174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1DDC391-8B8A-4FF5-BE7F-0FC579A0E20A}"/>
              </a:ext>
            </a:extLst>
          </p:cNvPr>
          <p:cNvSpPr>
            <a:spLocks noChangeArrowheads="1"/>
          </p:cNvSpPr>
          <p:nvPr/>
        </p:nvSpPr>
        <p:spPr bwMode="auto">
          <a:xfrm>
            <a:off x="1774826" y="1341438"/>
            <a:ext cx="8685213" cy="369332"/>
          </a:xfrm>
          <a:prstGeom prst="rect">
            <a:avLst/>
          </a:prstGeom>
          <a:noFill/>
          <a:ln>
            <a:noFill/>
          </a:ln>
          <a:effectLst/>
        </p:spPr>
        <p:txBody>
          <a:bodyPr>
            <a:spAutoFit/>
          </a:bodyPr>
          <a:lstStyle/>
          <a:p>
            <a:pPr fontAlgn="auto">
              <a:spcBef>
                <a:spcPct val="50000"/>
              </a:spcBef>
              <a:spcAft>
                <a:spcPts val="0"/>
              </a:spcAft>
              <a:defRPr/>
            </a:pPr>
            <a:endParaRPr lang="zh-CN" altLang="zh-CN">
              <a:effectLst>
                <a:outerShdw blurRad="38100" dist="38100" dir="2700000" algn="tl">
                  <a:srgbClr val="C0C0C0"/>
                </a:outerShdw>
              </a:effectLst>
              <a:latin typeface="+mn-lt"/>
              <a:ea typeface="+mn-ea"/>
            </a:endParaRPr>
          </a:p>
        </p:txBody>
      </p:sp>
      <p:sp>
        <p:nvSpPr>
          <p:cNvPr id="73731" name="Rectangle 3">
            <a:extLst>
              <a:ext uri="{FF2B5EF4-FFF2-40B4-BE49-F238E27FC236}">
                <a16:creationId xmlns:a16="http://schemas.microsoft.com/office/drawing/2014/main" id="{0137331F-3614-4947-9897-7176A9C800AA}"/>
              </a:ext>
            </a:extLst>
          </p:cNvPr>
          <p:cNvSpPr>
            <a:spLocks noGrp="1" noChangeArrowheads="1"/>
          </p:cNvSpPr>
          <p:nvPr>
            <p:ph type="title"/>
          </p:nvPr>
        </p:nvSpPr>
        <p:spPr>
          <a:xfrm>
            <a:off x="1992313" y="1"/>
            <a:ext cx="8229600" cy="836613"/>
          </a:xfrm>
        </p:spPr>
        <p:txBody>
          <a:bodyPr rtlCol="0" anchorCtr="1"/>
          <a:lstStyle/>
          <a:p>
            <a:pPr fontAlgn="auto">
              <a:spcAft>
                <a:spcPts val="0"/>
              </a:spcAft>
              <a:defRPr/>
            </a:pPr>
            <a:r>
              <a:rPr lang="en-US" altLang="zh-CN" dirty="0">
                <a:effectLst>
                  <a:outerShdw blurRad="38100" dist="38100" dir="2700000" algn="tl">
                    <a:srgbClr val="C0C0C0"/>
                  </a:outerShdw>
                </a:effectLst>
                <a:ea typeface="华文新魏" pitchFamily="2" charset="-122"/>
              </a:rPr>
              <a:t>3</a:t>
            </a:r>
            <a:r>
              <a:rPr lang="zh-CN" altLang="en-US" dirty="0">
                <a:effectLst>
                  <a:outerShdw blurRad="38100" dist="38100" dir="2700000" algn="tl">
                    <a:srgbClr val="C0C0C0"/>
                  </a:outerShdw>
                </a:effectLst>
                <a:ea typeface="华文新魏" pitchFamily="2" charset="-122"/>
              </a:rPr>
              <a:t>、软件危机的主要表现</a:t>
            </a:r>
          </a:p>
        </p:txBody>
      </p:sp>
      <p:sp>
        <p:nvSpPr>
          <p:cNvPr id="73732" name="Rectangle 4">
            <a:extLst>
              <a:ext uri="{FF2B5EF4-FFF2-40B4-BE49-F238E27FC236}">
                <a16:creationId xmlns:a16="http://schemas.microsoft.com/office/drawing/2014/main" id="{BC6BE4B8-D333-4696-A904-163C575BD8D8}"/>
              </a:ext>
            </a:extLst>
          </p:cNvPr>
          <p:cNvSpPr>
            <a:spLocks noGrp="1" noChangeArrowheads="1"/>
          </p:cNvSpPr>
          <p:nvPr>
            <p:ph type="body" idx="1"/>
          </p:nvPr>
        </p:nvSpPr>
        <p:spPr>
          <a:xfrm>
            <a:off x="2135189" y="1341438"/>
            <a:ext cx="8281987" cy="4824412"/>
          </a:xfrm>
        </p:spPr>
        <p:txBody>
          <a:bodyPr rtlCol="0">
            <a:normAutofit/>
          </a:bodyPr>
          <a:lstStyle/>
          <a:p>
            <a:pPr fontAlgn="auto">
              <a:spcBef>
                <a:spcPct val="4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楷体_GB2312" pitchFamily="49" charset="-122"/>
              </a:rPr>
              <a:t>对软件开发成本和进度的估计常常不准确。开发成本超出预算，实际进度比预定计划一再拖延的现象并不罕见。 </a:t>
            </a:r>
          </a:p>
          <a:p>
            <a:pPr fontAlgn="auto">
              <a:spcBef>
                <a:spcPct val="4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楷体_GB2312" pitchFamily="49" charset="-122"/>
              </a:rPr>
              <a:t>用户对“已完成”系统不满意的现象经常发生。 </a:t>
            </a:r>
          </a:p>
          <a:p>
            <a:pPr fontAlgn="auto">
              <a:spcBef>
                <a:spcPct val="4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楷体_GB2312" pitchFamily="49" charset="-122"/>
              </a:rPr>
              <a:t>软件产品的质量往往靠不住。</a:t>
            </a:r>
            <a:r>
              <a:rPr lang="en-US" altLang="zh-CN" sz="2400" b="1" dirty="0">
                <a:effectLst>
                  <a:outerShdw blurRad="38100" dist="38100" dir="2700000" algn="tl">
                    <a:srgbClr val="C0C0C0"/>
                  </a:outerShdw>
                </a:effectLst>
                <a:latin typeface="Times New Roman" pitchFamily="18" charset="0"/>
                <a:ea typeface="楷体_GB2312" pitchFamily="49" charset="-122"/>
              </a:rPr>
              <a:t>Bug</a:t>
            </a:r>
            <a:r>
              <a:rPr lang="zh-CN" altLang="en-US" sz="2400" b="1" dirty="0">
                <a:effectLst>
                  <a:outerShdw blurRad="38100" dist="38100" dir="2700000" algn="tl">
                    <a:srgbClr val="C0C0C0"/>
                  </a:outerShdw>
                </a:effectLst>
                <a:latin typeface="Times New Roman" pitchFamily="18" charset="0"/>
                <a:ea typeface="楷体_GB2312" pitchFamily="49" charset="-122"/>
              </a:rPr>
              <a:t>一大堆，</a:t>
            </a:r>
            <a:r>
              <a:rPr lang="en-US" altLang="zh-CN" sz="2400" b="1" dirty="0">
                <a:effectLst>
                  <a:outerShdw blurRad="38100" dist="38100" dir="2700000" algn="tl">
                    <a:srgbClr val="C0C0C0"/>
                  </a:outerShdw>
                </a:effectLst>
                <a:latin typeface="Times New Roman" pitchFamily="18" charset="0"/>
                <a:ea typeface="楷体_GB2312" pitchFamily="49" charset="-122"/>
              </a:rPr>
              <a:t>Patch</a:t>
            </a:r>
            <a:r>
              <a:rPr lang="zh-CN" altLang="en-US" sz="2400" b="1" dirty="0">
                <a:effectLst>
                  <a:outerShdw blurRad="38100" dist="38100" dir="2700000" algn="tl">
                    <a:srgbClr val="C0C0C0"/>
                  </a:outerShdw>
                </a:effectLst>
                <a:latin typeface="Times New Roman" pitchFamily="18" charset="0"/>
                <a:ea typeface="楷体_GB2312" pitchFamily="49" charset="-122"/>
              </a:rPr>
              <a:t>一个接一个。 </a:t>
            </a:r>
          </a:p>
          <a:p>
            <a:pPr fontAlgn="auto">
              <a:spcBef>
                <a:spcPct val="4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楷体_GB2312" pitchFamily="49" charset="-122"/>
              </a:rPr>
              <a:t>软件的可维护程度非常之低。 </a:t>
            </a:r>
          </a:p>
          <a:p>
            <a:pPr fontAlgn="auto">
              <a:spcBef>
                <a:spcPct val="4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楷体_GB2312" pitchFamily="49" charset="-122"/>
              </a:rPr>
              <a:t>软件通常没有适当的文档资料。 </a:t>
            </a:r>
          </a:p>
          <a:p>
            <a:pPr fontAlgn="auto">
              <a:spcBef>
                <a:spcPct val="4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楷体_GB2312" pitchFamily="49" charset="-122"/>
              </a:rPr>
              <a:t>软件的成本不断提高。 </a:t>
            </a:r>
          </a:p>
          <a:p>
            <a:pPr fontAlgn="auto">
              <a:spcBef>
                <a:spcPct val="4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楷体_GB2312" pitchFamily="49" charset="-122"/>
              </a:rPr>
              <a:t>软件开发生产率的提高赶不上硬件的发展和人们需求的增长。</a:t>
            </a:r>
          </a:p>
        </p:txBody>
      </p:sp>
    </p:spTree>
    <p:extLst>
      <p:ext uri="{BB962C8B-B14F-4D97-AF65-F5344CB8AC3E}">
        <p14:creationId xmlns:p14="http://schemas.microsoft.com/office/powerpoint/2010/main" val="312243039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B152F7-929B-4528-9731-EC0380166D01}"/>
              </a:ext>
            </a:extLst>
          </p:cNvPr>
          <p:cNvSpPr>
            <a:spLocks noGrp="1" noChangeArrowheads="1"/>
          </p:cNvSpPr>
          <p:nvPr>
            <p:ph type="title"/>
          </p:nvPr>
        </p:nvSpPr>
        <p:spPr>
          <a:xfrm>
            <a:off x="2711450" y="981075"/>
            <a:ext cx="7086600" cy="731838"/>
          </a:xfrm>
        </p:spPr>
        <p:txBody>
          <a:bodyPr/>
          <a:lstStyle/>
          <a:p>
            <a:r>
              <a:rPr lang="zh-CN" altLang="en-US" sz="2800">
                <a:solidFill>
                  <a:srgbClr val="0000FF"/>
                </a:solidFill>
                <a:ea typeface="黑体" panose="02010609060101010101" pitchFamily="49" charset="-122"/>
              </a:rPr>
              <a:t>引入同一变化付出的代价随时间变化的趋势</a:t>
            </a:r>
          </a:p>
        </p:txBody>
      </p:sp>
      <p:pic>
        <p:nvPicPr>
          <p:cNvPr id="30723" name="Picture 4">
            <a:extLst>
              <a:ext uri="{FF2B5EF4-FFF2-40B4-BE49-F238E27FC236}">
                <a16:creationId xmlns:a16="http://schemas.microsoft.com/office/drawing/2014/main" id="{9309E4CD-2078-4F01-80B8-C1377F513FEE}"/>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24113" y="1844676"/>
            <a:ext cx="7632700" cy="4392613"/>
          </a:xfrm>
        </p:spPr>
      </p:pic>
    </p:spTree>
    <p:extLst>
      <p:ext uri="{BB962C8B-B14F-4D97-AF65-F5344CB8AC3E}">
        <p14:creationId xmlns:p14="http://schemas.microsoft.com/office/powerpoint/2010/main" val="3856650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E4E152B7-D7DD-4F1C-BEE8-791D75F6A38A}"/>
              </a:ext>
            </a:extLst>
          </p:cNvPr>
          <p:cNvSpPr>
            <a:spLocks noGrp="1" noChangeArrowheads="1"/>
          </p:cNvSpPr>
          <p:nvPr>
            <p:ph type="title"/>
          </p:nvPr>
        </p:nvSpPr>
        <p:spPr>
          <a:xfrm>
            <a:off x="1966913" y="-4763"/>
            <a:ext cx="8445500" cy="841376"/>
          </a:xfrm>
        </p:spPr>
        <p:txBody>
          <a:bodyPr rtlCol="0" anchorCtr="1"/>
          <a:lstStyle/>
          <a:p>
            <a:pPr fontAlgn="auto">
              <a:spcAft>
                <a:spcPts val="0"/>
              </a:spcAft>
              <a:defRPr/>
            </a:pPr>
            <a:r>
              <a:rPr kumimoji="1" lang="en-US" altLang="zh-CN" sz="4000" dirty="0">
                <a:effectLst>
                  <a:outerShdw blurRad="38100" dist="38100" dir="2700000" algn="tl">
                    <a:srgbClr val="C0C0C0"/>
                  </a:outerShdw>
                </a:effectLst>
                <a:latin typeface="华文新魏" pitchFamily="2" charset="-122"/>
                <a:ea typeface="华文新魏" pitchFamily="2" charset="-122"/>
              </a:rPr>
              <a:t>4</a:t>
            </a:r>
            <a:r>
              <a:rPr kumimoji="1" lang="zh-CN" altLang="en-US" sz="4000" dirty="0">
                <a:effectLst>
                  <a:outerShdw blurRad="38100" dist="38100" dir="2700000" algn="tl">
                    <a:srgbClr val="C0C0C0"/>
                  </a:outerShdw>
                </a:effectLst>
                <a:latin typeface="华文新魏" pitchFamily="2" charset="-122"/>
                <a:ea typeface="华文新魏" pitchFamily="2" charset="-122"/>
              </a:rPr>
              <a:t>、产生软件危机的原因及解决途径</a:t>
            </a:r>
          </a:p>
        </p:txBody>
      </p:sp>
      <p:sp>
        <p:nvSpPr>
          <p:cNvPr id="24582" name="Rectangle 6">
            <a:extLst>
              <a:ext uri="{FF2B5EF4-FFF2-40B4-BE49-F238E27FC236}">
                <a16:creationId xmlns:a16="http://schemas.microsoft.com/office/drawing/2014/main" id="{FF48A735-B9F6-499D-B0FF-0870BD7444BC}"/>
              </a:ext>
            </a:extLst>
          </p:cNvPr>
          <p:cNvSpPr>
            <a:spLocks noGrp="1" noChangeArrowheads="1"/>
          </p:cNvSpPr>
          <p:nvPr>
            <p:ph type="body" idx="1"/>
          </p:nvPr>
        </p:nvSpPr>
        <p:spPr>
          <a:xfrm>
            <a:off x="2063750" y="1268413"/>
            <a:ext cx="8229600" cy="2089150"/>
          </a:xfrm>
        </p:spPr>
        <p:txBody>
          <a:bodyPr rtlCol="0">
            <a:normAutofit/>
          </a:bodyPr>
          <a:lstStyle/>
          <a:p>
            <a:pPr fontAlgn="auto">
              <a:lnSpc>
                <a:spcPct val="150000"/>
              </a:lnSpc>
              <a:spcBef>
                <a:spcPct val="0"/>
              </a:spcBef>
              <a:spcAft>
                <a:spcPts val="0"/>
              </a:spcAft>
              <a:buClr>
                <a:srgbClr val="990000"/>
              </a:buClr>
              <a:defRPr/>
            </a:pPr>
            <a:r>
              <a:rPr lang="zh-CN" altLang="zh-CN" sz="2800" b="1" dirty="0">
                <a:effectLst>
                  <a:outerShdw blurRad="38100" dist="38100" dir="2700000" algn="tl">
                    <a:srgbClr val="C0C0C0"/>
                  </a:outerShdw>
                </a:effectLst>
                <a:latin typeface="Times New Roman" pitchFamily="18" charset="0"/>
                <a:ea typeface="黑体" pitchFamily="2" charset="-122"/>
              </a:rPr>
              <a:t> </a:t>
            </a:r>
            <a:r>
              <a:rPr lang="zh-CN" altLang="en-US" sz="2800" b="1" dirty="0">
                <a:effectLst>
                  <a:outerShdw blurRad="38100" dist="38100" dir="2700000" algn="tl">
                    <a:srgbClr val="C0C0C0"/>
                  </a:outerShdw>
                </a:effectLst>
                <a:latin typeface="Times New Roman" pitchFamily="18" charset="0"/>
                <a:ea typeface="黑体" pitchFamily="2" charset="-122"/>
              </a:rPr>
              <a:t>原因：</a:t>
            </a:r>
          </a:p>
          <a:p>
            <a:pPr lvl="1" fontAlgn="auto">
              <a:lnSpc>
                <a:spcPct val="150000"/>
              </a:lnSpc>
              <a:spcBef>
                <a:spcPct val="0"/>
              </a:spcBef>
              <a:spcAft>
                <a:spcPts val="0"/>
              </a:spcAft>
              <a:buClr>
                <a:srgbClr val="990000"/>
              </a:buClr>
              <a:buFontTx/>
              <a:buChar char="•"/>
              <a:defRPr/>
            </a:pPr>
            <a:r>
              <a:rPr lang="zh-CN" altLang="en-US" sz="2400" b="1" dirty="0">
                <a:effectLst>
                  <a:outerShdw blurRad="38100" dist="38100" dir="2700000" algn="tl">
                    <a:srgbClr val="C0C0C0"/>
                  </a:outerShdw>
                </a:effectLst>
                <a:latin typeface="Times New Roman" pitchFamily="18" charset="0"/>
                <a:ea typeface="楷体_GB2312" pitchFamily="49" charset="-122"/>
              </a:rPr>
              <a:t>软件生产本身存在着复杂性；</a:t>
            </a:r>
          </a:p>
          <a:p>
            <a:pPr lvl="1" fontAlgn="auto">
              <a:lnSpc>
                <a:spcPct val="150000"/>
              </a:lnSpc>
              <a:spcBef>
                <a:spcPct val="0"/>
              </a:spcBef>
              <a:spcAft>
                <a:spcPts val="0"/>
              </a:spcAft>
              <a:buClr>
                <a:srgbClr val="990000"/>
              </a:buClr>
              <a:buFontTx/>
              <a:buChar char="•"/>
              <a:defRPr/>
            </a:pPr>
            <a:r>
              <a:rPr lang="zh-CN" altLang="en-US" sz="2400" b="1" dirty="0">
                <a:effectLst>
                  <a:outerShdw blurRad="38100" dist="38100" dir="2700000" algn="tl">
                    <a:srgbClr val="C0C0C0"/>
                  </a:outerShdw>
                </a:effectLst>
                <a:latin typeface="Times New Roman" pitchFamily="18" charset="0"/>
                <a:ea typeface="楷体_GB2312" pitchFamily="49" charset="-122"/>
              </a:rPr>
              <a:t>与软件开发所使用的方法和技术有关。</a:t>
            </a:r>
          </a:p>
        </p:txBody>
      </p:sp>
      <p:sp>
        <p:nvSpPr>
          <p:cNvPr id="24585" name="Rectangle 9">
            <a:extLst>
              <a:ext uri="{FF2B5EF4-FFF2-40B4-BE49-F238E27FC236}">
                <a16:creationId xmlns:a16="http://schemas.microsoft.com/office/drawing/2014/main" id="{63EB6662-4015-46BF-899B-2DD74A835CB5}"/>
              </a:ext>
            </a:extLst>
          </p:cNvPr>
          <p:cNvSpPr>
            <a:spLocks noChangeArrowheads="1"/>
          </p:cNvSpPr>
          <p:nvPr/>
        </p:nvSpPr>
        <p:spPr bwMode="auto">
          <a:xfrm>
            <a:off x="2087564" y="3479800"/>
            <a:ext cx="6264275" cy="2089150"/>
          </a:xfrm>
          <a:prstGeom prst="rect">
            <a:avLst/>
          </a:prstGeom>
          <a:noFill/>
          <a:ln>
            <a:noFill/>
          </a:ln>
          <a:effectLst/>
        </p:spPr>
        <p:txBody>
          <a:bodyPr/>
          <a:lstStyle/>
          <a:p>
            <a:pPr marL="342900" indent="-342900" fontAlgn="auto">
              <a:lnSpc>
                <a:spcPct val="150000"/>
              </a:lnSpc>
              <a:spcAft>
                <a:spcPts val="0"/>
              </a:spcAft>
              <a:buClr>
                <a:srgbClr val="990000"/>
              </a:buClr>
              <a:buFont typeface="Wingdings" pitchFamily="2" charset="2"/>
              <a:buChar char="n"/>
              <a:defRPr/>
            </a:pPr>
            <a:r>
              <a:rPr lang="zh-CN" altLang="zh-CN" sz="2800" b="1" dirty="0">
                <a:effectLst>
                  <a:outerShdw blurRad="38100" dist="38100" dir="2700000" algn="tl">
                    <a:srgbClr val="C0C0C0"/>
                  </a:outerShdw>
                </a:effectLst>
                <a:latin typeface="+mn-lt"/>
              </a:rPr>
              <a:t> </a:t>
            </a:r>
            <a:r>
              <a:rPr lang="zh-CN" altLang="en-US" sz="2800" b="1" dirty="0">
                <a:effectLst>
                  <a:outerShdw blurRad="38100" dist="38100" dir="2700000" algn="tl">
                    <a:srgbClr val="C0C0C0"/>
                  </a:outerShdw>
                </a:effectLst>
                <a:latin typeface="+mn-lt"/>
              </a:rPr>
              <a:t>解决途径</a:t>
            </a:r>
            <a:r>
              <a:rPr lang="en-US" altLang="zh-CN" sz="2800" b="1" dirty="0">
                <a:effectLst>
                  <a:outerShdw blurRad="38100" dist="38100" dir="2700000" algn="tl">
                    <a:srgbClr val="C0C0C0"/>
                  </a:outerShdw>
                </a:effectLst>
                <a:latin typeface="+mn-lt"/>
              </a:rPr>
              <a:t>——</a:t>
            </a:r>
            <a:endParaRPr lang="en-US" altLang="zh-CN" sz="2800" b="1" dirty="0">
              <a:solidFill>
                <a:srgbClr val="990000"/>
              </a:solidFill>
              <a:effectLst>
                <a:outerShdw blurRad="38100" dist="38100" dir="2700000" algn="tl">
                  <a:srgbClr val="C0C0C0"/>
                </a:outerShdw>
              </a:effectLst>
              <a:latin typeface="+mn-lt"/>
            </a:endParaRPr>
          </a:p>
          <a:p>
            <a:pPr marL="669925" lvl="1" indent="-325438" fontAlgn="auto">
              <a:lnSpc>
                <a:spcPct val="150000"/>
              </a:lnSpc>
              <a:spcAft>
                <a:spcPts val="0"/>
              </a:spcAft>
              <a:buClr>
                <a:srgbClr val="990000"/>
              </a:buClr>
              <a:defRPr/>
            </a:pPr>
            <a:r>
              <a:rPr lang="zh-CN" altLang="en-US" b="1" dirty="0">
                <a:effectLst>
                  <a:outerShdw blurRad="38100" dist="38100" dir="2700000" algn="tl">
                    <a:srgbClr val="C0C0C0"/>
                  </a:outerShdw>
                </a:effectLst>
                <a:latin typeface="+mn-lt"/>
                <a:ea typeface="楷体_GB2312" pitchFamily="49" charset="-122"/>
              </a:rPr>
              <a:t>管理措施</a:t>
            </a:r>
          </a:p>
          <a:p>
            <a:pPr marL="669925" lvl="1" indent="-325438" fontAlgn="auto">
              <a:lnSpc>
                <a:spcPct val="150000"/>
              </a:lnSpc>
              <a:spcAft>
                <a:spcPts val="0"/>
              </a:spcAft>
              <a:buClr>
                <a:srgbClr val="990000"/>
              </a:buClr>
              <a:defRPr/>
            </a:pPr>
            <a:r>
              <a:rPr lang="zh-CN" altLang="en-US" b="1" dirty="0">
                <a:effectLst>
                  <a:outerShdw blurRad="38100" dist="38100" dir="2700000" algn="tl">
                    <a:srgbClr val="C0C0C0"/>
                  </a:outerShdw>
                </a:effectLst>
                <a:latin typeface="+mn-lt"/>
                <a:ea typeface="楷体_GB2312" pitchFamily="49" charset="-122"/>
              </a:rPr>
              <a:t>技术措施（方法和工具）</a:t>
            </a:r>
          </a:p>
        </p:txBody>
      </p:sp>
      <p:sp>
        <p:nvSpPr>
          <p:cNvPr id="24590" name="Rectangle 14">
            <a:extLst>
              <a:ext uri="{FF2B5EF4-FFF2-40B4-BE49-F238E27FC236}">
                <a16:creationId xmlns:a16="http://schemas.microsoft.com/office/drawing/2014/main" id="{F991120F-2B8D-4407-9AC9-B8C461819998}"/>
              </a:ext>
            </a:extLst>
          </p:cNvPr>
          <p:cNvSpPr>
            <a:spLocks noChangeArrowheads="1"/>
          </p:cNvSpPr>
          <p:nvPr/>
        </p:nvSpPr>
        <p:spPr bwMode="auto">
          <a:xfrm>
            <a:off x="5087939" y="3644901"/>
            <a:ext cx="2403475" cy="519113"/>
          </a:xfrm>
          <a:prstGeom prst="rect">
            <a:avLst/>
          </a:prstGeom>
          <a:noFill/>
          <a:ln>
            <a:noFill/>
          </a:ln>
          <a:effectLst/>
        </p:spPr>
        <p:txBody>
          <a:bodyPr>
            <a:spAutoFit/>
          </a:bodyPr>
          <a:lstStyle/>
          <a:p>
            <a:pPr fontAlgn="auto">
              <a:spcBef>
                <a:spcPts val="0"/>
              </a:spcBef>
              <a:spcAft>
                <a:spcPts val="0"/>
              </a:spcAft>
              <a:defRPr/>
            </a:pPr>
            <a:r>
              <a:rPr lang="zh-CN" altLang="en-US" sz="2800" b="1" dirty="0">
                <a:solidFill>
                  <a:srgbClr val="990000"/>
                </a:solidFill>
                <a:effectLst>
                  <a:outerShdw blurRad="38100" dist="38100" dir="2700000" algn="tl">
                    <a:srgbClr val="C0C0C0"/>
                  </a:outerShdw>
                </a:effectLst>
                <a:latin typeface="+mn-lt"/>
              </a:rPr>
              <a:t>软件工程</a:t>
            </a:r>
          </a:p>
        </p:txBody>
      </p:sp>
    </p:spTree>
    <p:extLst>
      <p:ext uri="{BB962C8B-B14F-4D97-AF65-F5344CB8AC3E}">
        <p14:creationId xmlns:p14="http://schemas.microsoft.com/office/powerpoint/2010/main" val="36605334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4582">
                                            <p:txEl>
                                              <p:pRg st="0" end="0"/>
                                            </p:txEl>
                                          </p:spTgt>
                                        </p:tgtEl>
                                        <p:attrNameLst>
                                          <p:attrName>style.visibility</p:attrName>
                                        </p:attrNameLst>
                                      </p:cBhvr>
                                      <p:to>
                                        <p:strVal val="visible"/>
                                      </p:to>
                                    </p:set>
                                    <p:animEffect transition="in" filter="blinds(vertical)">
                                      <p:cBhvr>
                                        <p:cTn id="7" dur="500"/>
                                        <p:tgtEl>
                                          <p:spTgt spid="24582">
                                            <p:txEl>
                                              <p:pRg st="0" end="0"/>
                                            </p:txEl>
                                          </p:spTgt>
                                        </p:tgtEl>
                                      </p:cBhvr>
                                    </p:animEffect>
                                  </p:childTnLst>
                                </p:cTn>
                              </p:par>
                              <p:par>
                                <p:cTn id="8" presetID="3" presetClass="entr" presetSubtype="5" fill="hold" grpId="0" nodeType="withEffect">
                                  <p:stCondLst>
                                    <p:cond delay="0"/>
                                  </p:stCondLst>
                                  <p:childTnLst>
                                    <p:set>
                                      <p:cBhvr>
                                        <p:cTn id="9" dur="1" fill="hold">
                                          <p:stCondLst>
                                            <p:cond delay="0"/>
                                          </p:stCondLst>
                                        </p:cTn>
                                        <p:tgtEl>
                                          <p:spTgt spid="24582">
                                            <p:txEl>
                                              <p:pRg st="1" end="1"/>
                                            </p:txEl>
                                          </p:spTgt>
                                        </p:tgtEl>
                                        <p:attrNameLst>
                                          <p:attrName>style.visibility</p:attrName>
                                        </p:attrNameLst>
                                      </p:cBhvr>
                                      <p:to>
                                        <p:strVal val="visible"/>
                                      </p:to>
                                    </p:set>
                                    <p:animEffect transition="in" filter="blinds(vertical)">
                                      <p:cBhvr>
                                        <p:cTn id="10" dur="500"/>
                                        <p:tgtEl>
                                          <p:spTgt spid="24582">
                                            <p:txEl>
                                              <p:pRg st="1" end="1"/>
                                            </p:txEl>
                                          </p:spTgt>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24582">
                                            <p:txEl>
                                              <p:pRg st="2" end="2"/>
                                            </p:txEl>
                                          </p:spTgt>
                                        </p:tgtEl>
                                        <p:attrNameLst>
                                          <p:attrName>style.visibility</p:attrName>
                                        </p:attrNameLst>
                                      </p:cBhvr>
                                      <p:to>
                                        <p:strVal val="visible"/>
                                      </p:to>
                                    </p:set>
                                    <p:animEffect transition="in" filter="blinds(vertical)">
                                      <p:cBhvr>
                                        <p:cTn id="13" dur="500"/>
                                        <p:tgtEl>
                                          <p:spTgt spid="2458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24585"/>
                                        </p:tgtEl>
                                        <p:attrNameLst>
                                          <p:attrName>style.visibility</p:attrName>
                                        </p:attrNameLst>
                                      </p:cBhvr>
                                      <p:to>
                                        <p:strVal val="visible"/>
                                      </p:to>
                                    </p:set>
                                    <p:animEffect transition="in" filter="blinds(vertical)">
                                      <p:cBhvr>
                                        <p:cTn id="18" dur="500"/>
                                        <p:tgtEl>
                                          <p:spTgt spid="245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1" nodeType="clickEffect">
                                  <p:stCondLst>
                                    <p:cond delay="0"/>
                                  </p:stCondLst>
                                  <p:childTnLst>
                                    <p:set>
                                      <p:cBhvr>
                                        <p:cTn id="22" dur="1" fill="hold">
                                          <p:stCondLst>
                                            <p:cond delay="0"/>
                                          </p:stCondLst>
                                        </p:cTn>
                                        <p:tgtEl>
                                          <p:spTgt spid="24590"/>
                                        </p:tgtEl>
                                        <p:attrNameLst>
                                          <p:attrName>style.visibility</p:attrName>
                                        </p:attrNameLst>
                                      </p:cBhvr>
                                      <p:to>
                                        <p:strVal val="visible"/>
                                      </p:to>
                                    </p:set>
                                    <p:animEffect transition="in" filter="blinds(vertical)">
                                      <p:cBhvr>
                                        <p:cTn id="23" dur="500"/>
                                        <p:tgtEl>
                                          <p:spTgt spid="24590"/>
                                        </p:tgtEl>
                                      </p:cBhvr>
                                    </p:animEffect>
                                  </p:childTnLst>
                                </p:cTn>
                              </p:par>
                            </p:childTnLst>
                          </p:cTn>
                        </p:par>
                        <p:par>
                          <p:cTn id="24" fill="hold" nodeType="afterGroup">
                            <p:stCondLst>
                              <p:cond delay="500"/>
                            </p:stCondLst>
                            <p:childTnLst>
                              <p:par>
                                <p:cTn id="25" presetID="6" presetClass="emph" presetSubtype="0" fill="hold" grpId="0" nodeType="afterEffect">
                                  <p:stCondLst>
                                    <p:cond delay="0"/>
                                  </p:stCondLst>
                                  <p:childTnLst>
                                    <p:animScale>
                                      <p:cBhvr>
                                        <p:cTn id="26" dur="2000" fill="hold"/>
                                        <p:tgtEl>
                                          <p:spTgt spid="2459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build="p"/>
      <p:bldP spid="24585" grpId="0"/>
      <p:bldP spid="24590" grpId="0"/>
      <p:bldP spid="2459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F6D3A31E-C787-42F4-B108-546CED67ED1E}"/>
              </a:ext>
            </a:extLst>
          </p:cNvPr>
          <p:cNvSpPr>
            <a:spLocks noGrp="1" noChangeArrowheads="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0"/>
              </a:spcBef>
              <a:buSzTx/>
              <a:buFontTx/>
              <a:buNone/>
            </a:pPr>
            <a:fld id="{1A70B8D0-643E-4690-BBBA-033249F9B6D3}" type="slidenum">
              <a:rPr lang="zh-CN" altLang="zh-CN" smtClean="0"/>
              <a:pPr eaLnBrk="1" hangingPunct="1">
                <a:spcBef>
                  <a:spcPct val="0"/>
                </a:spcBef>
                <a:buSzTx/>
                <a:buFontTx/>
                <a:buNone/>
              </a:pPr>
              <a:t>25</a:t>
            </a:fld>
            <a:endParaRPr lang="en-US" altLang="zh-CN" sz="1400">
              <a:ea typeface="宋体" panose="02010600030101010101" pitchFamily="2" charset="-122"/>
            </a:endParaRPr>
          </a:p>
        </p:txBody>
      </p:sp>
      <p:sp>
        <p:nvSpPr>
          <p:cNvPr id="65538" name="Rectangle 2">
            <a:extLst>
              <a:ext uri="{FF2B5EF4-FFF2-40B4-BE49-F238E27FC236}">
                <a16:creationId xmlns:a16="http://schemas.microsoft.com/office/drawing/2014/main" id="{D7E4ADF7-384D-43E3-BBBB-D8D946921111}"/>
              </a:ext>
            </a:extLst>
          </p:cNvPr>
          <p:cNvSpPr>
            <a:spLocks noGrp="1" noChangeArrowheads="1"/>
          </p:cNvSpPr>
          <p:nvPr>
            <p:ph type="ctrTitle"/>
          </p:nvPr>
        </p:nvSpPr>
        <p:spPr>
          <a:xfrm>
            <a:off x="2424114" y="1844675"/>
            <a:ext cx="7623175" cy="1752600"/>
          </a:xfrm>
        </p:spPr>
        <p:txBody>
          <a:bodyPr rtlCol="0" anchorCtr="1">
            <a:normAutofit/>
          </a:bodyPr>
          <a:lstStyle/>
          <a:p>
            <a:pPr fontAlgn="auto">
              <a:spcAft>
                <a:spcPts val="0"/>
              </a:spcAft>
              <a:defRPr/>
            </a:pPr>
            <a:r>
              <a:rPr kumimoji="1" lang="en-US" altLang="zh-CN" sz="4800" dirty="0">
                <a:latin typeface="华文新魏" pitchFamily="2" charset="-122"/>
                <a:ea typeface="华文新魏" pitchFamily="2" charset="-122"/>
              </a:rPr>
              <a:t>2.4</a:t>
            </a:r>
            <a:r>
              <a:rPr kumimoji="1" lang="zh-CN" altLang="en-US" sz="4800" dirty="0">
                <a:latin typeface="华文新魏" pitchFamily="2" charset="-122"/>
                <a:ea typeface="华文新魏" pitchFamily="2" charset="-122"/>
              </a:rPr>
              <a:t>软件工程</a:t>
            </a:r>
            <a:br>
              <a:rPr kumimoji="1" lang="zh-CN" altLang="en-US" sz="4800" dirty="0">
                <a:latin typeface="华文新魏" pitchFamily="2" charset="-122"/>
                <a:ea typeface="华文新魏" pitchFamily="2" charset="-122"/>
              </a:rPr>
            </a:br>
            <a:r>
              <a:rPr kumimoji="1" lang="zh-CN" altLang="en-US" sz="4800" dirty="0">
                <a:latin typeface="华文新魏" pitchFamily="2" charset="-122"/>
                <a:ea typeface="华文新魏" pitchFamily="2" charset="-122"/>
              </a:rPr>
              <a:t>（</a:t>
            </a:r>
            <a:r>
              <a:rPr kumimoji="1" lang="en-US" altLang="zh-CN" sz="4800" dirty="0">
                <a:latin typeface="华文新魏" pitchFamily="2" charset="-122"/>
                <a:ea typeface="华文新魏" pitchFamily="2" charset="-122"/>
              </a:rPr>
              <a:t>Software Engineering</a:t>
            </a:r>
            <a:r>
              <a:rPr kumimoji="1" lang="zh-CN" altLang="en-US" sz="4800" dirty="0">
                <a:latin typeface="华文新魏" pitchFamily="2" charset="-122"/>
                <a:ea typeface="华文新魏" pitchFamily="2" charset="-122"/>
              </a:rPr>
              <a:t>）</a:t>
            </a:r>
          </a:p>
        </p:txBody>
      </p:sp>
    </p:spTree>
    <p:extLst>
      <p:ext uri="{BB962C8B-B14F-4D97-AF65-F5344CB8AC3E}">
        <p14:creationId xmlns:p14="http://schemas.microsoft.com/office/powerpoint/2010/main" val="151086631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958330EE-D188-425E-BC63-4C1F85568125}"/>
              </a:ext>
            </a:extLst>
          </p:cNvPr>
          <p:cNvSpPr>
            <a:spLocks noGrp="1" noChangeArrowheads="1"/>
          </p:cNvSpPr>
          <p:nvPr>
            <p:ph type="title"/>
          </p:nvPr>
        </p:nvSpPr>
        <p:spPr>
          <a:xfrm>
            <a:off x="1703388" y="0"/>
            <a:ext cx="7669212" cy="914400"/>
          </a:xfrm>
        </p:spPr>
        <p:txBody>
          <a:bodyPr rtlCol="0"/>
          <a:lstStyle/>
          <a:p>
            <a:pPr fontAlgn="auto">
              <a:spcAft>
                <a:spcPts val="0"/>
              </a:spcAft>
              <a:defRPr/>
            </a:pPr>
            <a:r>
              <a:rPr kumimoji="1" lang="zh-CN" altLang="en-US" dirty="0">
                <a:effectLst>
                  <a:outerShdw blurRad="38100" dist="38100" dir="2700000" algn="tl">
                    <a:srgbClr val="C0C0C0"/>
                  </a:outerShdw>
                </a:effectLst>
                <a:latin typeface="华文新魏" pitchFamily="2" charset="-122"/>
                <a:ea typeface="华文新魏" pitchFamily="2" charset="-122"/>
              </a:rPr>
              <a:t>软件工程定义</a:t>
            </a:r>
            <a:endParaRPr lang="zh-CN" altLang="en-US" dirty="0"/>
          </a:p>
        </p:txBody>
      </p:sp>
      <p:sp>
        <p:nvSpPr>
          <p:cNvPr id="797699" name="Rectangle 3">
            <a:extLst>
              <a:ext uri="{FF2B5EF4-FFF2-40B4-BE49-F238E27FC236}">
                <a16:creationId xmlns:a16="http://schemas.microsoft.com/office/drawing/2014/main" id="{948FD0E3-EF18-49A3-9B26-BE1D439CE107}"/>
              </a:ext>
            </a:extLst>
          </p:cNvPr>
          <p:cNvSpPr>
            <a:spLocks noGrp="1" noChangeArrowheads="1"/>
          </p:cNvSpPr>
          <p:nvPr>
            <p:ph type="body" idx="1"/>
          </p:nvPr>
        </p:nvSpPr>
        <p:spPr>
          <a:xfrm>
            <a:off x="1905000" y="990600"/>
            <a:ext cx="8458200" cy="5867400"/>
          </a:xfrm>
        </p:spPr>
        <p:txBody>
          <a:bodyPr rtlCol="0">
            <a:normAutofit/>
          </a:bodyPr>
          <a:lstStyle/>
          <a:p>
            <a:pPr marL="277813" indent="-277813" fontAlgn="auto">
              <a:lnSpc>
                <a:spcPct val="90000"/>
              </a:lnSpc>
              <a:spcAft>
                <a:spcPts val="0"/>
              </a:spcAft>
              <a:buNone/>
              <a:defRPr/>
            </a:pPr>
            <a:r>
              <a:rPr lang="en-US" altLang="zh-CN" sz="2800" b="1" dirty="0">
                <a:solidFill>
                  <a:srgbClr val="FF3300"/>
                </a:solidFill>
                <a:effectLst>
                  <a:outerShdw blurRad="38100" dist="38100" dir="2700000" algn="tl">
                    <a:srgbClr val="000000">
                      <a:alpha val="43137"/>
                    </a:srgbClr>
                  </a:outerShdw>
                </a:effectLst>
              </a:rPr>
              <a:t>1968</a:t>
            </a:r>
            <a:r>
              <a:rPr lang="zh-CN" altLang="en-US" sz="2800" b="1" dirty="0">
                <a:solidFill>
                  <a:srgbClr val="FF3300"/>
                </a:solidFill>
                <a:effectLst>
                  <a:outerShdw blurRad="38100" dist="38100" dir="2700000" algn="tl">
                    <a:srgbClr val="000000">
                      <a:alpha val="43137"/>
                    </a:srgbClr>
                  </a:outerShdw>
                </a:effectLst>
              </a:rPr>
              <a:t>年</a:t>
            </a:r>
            <a:r>
              <a:rPr lang="en-US" altLang="zh-CN" sz="2800" b="1" dirty="0">
                <a:solidFill>
                  <a:srgbClr val="FF3300"/>
                </a:solidFill>
                <a:effectLst>
                  <a:outerShdw blurRad="38100" dist="38100" dir="2700000" algn="tl">
                    <a:srgbClr val="000000">
                      <a:alpha val="43137"/>
                    </a:srgbClr>
                  </a:outerShdw>
                </a:effectLst>
              </a:rPr>
              <a:t>NATO(</a:t>
            </a:r>
            <a:r>
              <a:rPr lang="zh-CN" altLang="en-US" sz="2800" b="1" dirty="0">
                <a:solidFill>
                  <a:srgbClr val="FF3300"/>
                </a:solidFill>
                <a:effectLst>
                  <a:outerShdw blurRad="38100" dist="38100" dir="2700000" algn="tl">
                    <a:srgbClr val="000000">
                      <a:alpha val="43137"/>
                    </a:srgbClr>
                  </a:outerShdw>
                </a:effectLst>
              </a:rPr>
              <a:t>北大西洋公约组织</a:t>
            </a:r>
            <a:r>
              <a:rPr lang="en-US" altLang="zh-CN" sz="2800" b="1" dirty="0">
                <a:solidFill>
                  <a:srgbClr val="FF3300"/>
                </a:solidFill>
                <a:effectLst>
                  <a:outerShdw blurRad="38100" dist="38100" dir="2700000" algn="tl">
                    <a:srgbClr val="000000">
                      <a:alpha val="43137"/>
                    </a:srgbClr>
                  </a:outerShdw>
                </a:effectLst>
              </a:rPr>
              <a:t>)</a:t>
            </a:r>
            <a:r>
              <a:rPr lang="zh-CN" altLang="en-US" sz="2800" b="1" dirty="0">
                <a:solidFill>
                  <a:srgbClr val="FF3300"/>
                </a:solidFill>
                <a:effectLst>
                  <a:outerShdw blurRad="38100" dist="38100" dir="2700000" algn="tl">
                    <a:srgbClr val="000000">
                      <a:alpha val="43137"/>
                    </a:srgbClr>
                  </a:outerShdw>
                </a:effectLst>
              </a:rPr>
              <a:t>会议上首次提出</a:t>
            </a:r>
          </a:p>
          <a:p>
            <a:pPr marL="277813" indent="-277813" fontAlgn="auto">
              <a:lnSpc>
                <a:spcPct val="90000"/>
              </a:lnSpc>
              <a:spcAft>
                <a:spcPts val="0"/>
              </a:spcAft>
              <a:defRPr/>
            </a:pPr>
            <a:r>
              <a:rPr lang="en-US" altLang="zh-CN" sz="2800" b="1" dirty="0">
                <a:solidFill>
                  <a:srgbClr val="FF3300"/>
                </a:solidFill>
                <a:effectLst>
                  <a:outerShdw blurRad="38100" dist="38100" dir="2700000" algn="tl">
                    <a:srgbClr val="000000">
                      <a:alpha val="43137"/>
                    </a:srgbClr>
                  </a:outerShdw>
                </a:effectLst>
              </a:rPr>
              <a:t>Fritz Bauer</a:t>
            </a:r>
            <a:r>
              <a:rPr lang="zh-CN" altLang="en-US" sz="2800" b="1" dirty="0">
                <a:solidFill>
                  <a:srgbClr val="FF3300"/>
                </a:solidFill>
                <a:effectLst>
                  <a:outerShdw blurRad="38100" dist="38100" dir="2700000" algn="tl">
                    <a:srgbClr val="000000">
                      <a:alpha val="43137"/>
                    </a:srgbClr>
                  </a:outerShdw>
                </a:effectLst>
              </a:rPr>
              <a:t>：</a:t>
            </a:r>
            <a:r>
              <a:rPr lang="zh-CN" altLang="en-US" sz="2800" b="1" dirty="0">
                <a:effectLst>
                  <a:outerShdw blurRad="38100" dist="38100" dir="2700000" algn="tl">
                    <a:srgbClr val="000000">
                      <a:alpha val="43137"/>
                    </a:srgbClr>
                  </a:outerShdw>
                </a:effectLst>
              </a:rPr>
              <a:t>软件工程是为了经济地获得可靠的和能在实际机器上高效运行的软件而建立和使用的好的工程原则</a:t>
            </a:r>
          </a:p>
          <a:p>
            <a:pPr marL="277813" indent="-277813" fontAlgn="auto">
              <a:lnSpc>
                <a:spcPct val="90000"/>
              </a:lnSpc>
              <a:spcAft>
                <a:spcPts val="0"/>
              </a:spcAft>
              <a:defRPr/>
            </a:pPr>
            <a:r>
              <a:rPr lang="en-US" altLang="zh-CN" sz="2800" b="1" dirty="0">
                <a:solidFill>
                  <a:srgbClr val="FF3300"/>
                </a:solidFill>
                <a:effectLst>
                  <a:outerShdw blurRad="38100" dist="38100" dir="2700000" algn="tl">
                    <a:srgbClr val="000000">
                      <a:alpha val="43137"/>
                    </a:srgbClr>
                  </a:outerShdw>
                </a:effectLst>
              </a:rPr>
              <a:t>IEEE</a:t>
            </a:r>
            <a:r>
              <a:rPr lang="zh-CN" altLang="en-US" sz="2800" b="1" dirty="0">
                <a:solidFill>
                  <a:srgbClr val="FF3300"/>
                </a:solidFill>
                <a:effectLst>
                  <a:outerShdw blurRad="38100" dist="38100" dir="2700000" algn="tl">
                    <a:srgbClr val="000000">
                      <a:alpha val="43137"/>
                    </a:srgbClr>
                  </a:outerShdw>
                </a:effectLst>
              </a:rPr>
              <a:t>：</a:t>
            </a:r>
            <a:r>
              <a:rPr lang="zh-CN" altLang="en-US" sz="2800" b="1" dirty="0">
                <a:effectLst>
                  <a:outerShdw blurRad="38100" dist="38100" dir="2700000" algn="tl">
                    <a:srgbClr val="000000">
                      <a:alpha val="43137"/>
                    </a:srgbClr>
                  </a:outerShdw>
                </a:effectLst>
              </a:rPr>
              <a:t> 软件工程是（</a:t>
            </a:r>
            <a:r>
              <a:rPr lang="en-US" altLang="zh-CN" sz="2800" b="1" dirty="0">
                <a:effectLst>
                  <a:outerShdw blurRad="38100" dist="38100" dir="2700000" algn="tl">
                    <a:srgbClr val="000000">
                      <a:alpha val="43137"/>
                    </a:srgbClr>
                  </a:outerShdw>
                </a:effectLst>
              </a:rPr>
              <a:t>1</a:t>
            </a:r>
            <a:r>
              <a:rPr lang="zh-CN" altLang="en-US" sz="2800" b="1" dirty="0">
                <a:effectLst>
                  <a:outerShdw blurRad="38100" dist="38100" dir="2700000" algn="tl">
                    <a:srgbClr val="000000">
                      <a:alpha val="43137"/>
                    </a:srgbClr>
                  </a:outerShdw>
                </a:effectLst>
              </a:rPr>
              <a:t>）将系统化的、规范的、可度量的方法应用于软件的开发、运行和维护的过程，即将工程化应用于软件中；（</a:t>
            </a:r>
            <a:r>
              <a:rPr lang="en-US" altLang="zh-CN" sz="2800" b="1" dirty="0">
                <a:effectLst>
                  <a:outerShdw blurRad="38100" dist="38100" dir="2700000" algn="tl">
                    <a:srgbClr val="000000">
                      <a:alpha val="43137"/>
                    </a:srgbClr>
                  </a:outerShdw>
                </a:effectLst>
              </a:rPr>
              <a:t>2</a:t>
            </a:r>
            <a:r>
              <a:rPr lang="zh-CN" altLang="en-US"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rPr>
              <a:t>1</a:t>
            </a:r>
            <a:r>
              <a:rPr lang="zh-CN" altLang="en-US" sz="2800" b="1" dirty="0">
                <a:effectLst>
                  <a:outerShdw blurRad="38100" dist="38100" dir="2700000" algn="tl">
                    <a:srgbClr val="000000">
                      <a:alpha val="43137"/>
                    </a:srgbClr>
                  </a:outerShdw>
                </a:effectLst>
              </a:rPr>
              <a:t>）中所述方法的研究</a:t>
            </a:r>
          </a:p>
          <a:p>
            <a:pPr marL="277813" indent="-277813" fontAlgn="auto">
              <a:lnSpc>
                <a:spcPct val="90000"/>
              </a:lnSpc>
              <a:spcAft>
                <a:spcPts val="0"/>
              </a:spcAft>
              <a:defRPr/>
            </a:pPr>
            <a:r>
              <a:rPr lang="zh-CN" altLang="en-US" sz="2800" b="1" dirty="0">
                <a:solidFill>
                  <a:srgbClr val="FF3300"/>
                </a:solidFill>
                <a:effectLst>
                  <a:outerShdw blurRad="38100" dist="38100" dir="2700000" algn="tl">
                    <a:srgbClr val="000000">
                      <a:alpha val="43137"/>
                    </a:srgbClr>
                  </a:outerShdw>
                </a:effectLst>
              </a:rPr>
              <a:t>计算机科学技术百科全书：</a:t>
            </a:r>
            <a:r>
              <a:rPr lang="zh-CN" altLang="en-US" sz="2800" b="1" dirty="0">
                <a:effectLst>
                  <a:outerShdw blurRad="38100" dist="38100" dir="2700000" algn="tl">
                    <a:srgbClr val="000000">
                      <a:alpha val="43137"/>
                    </a:srgbClr>
                  </a:outerShdw>
                </a:effectLst>
              </a:rPr>
              <a:t>软件工程是应用计算机科学、数学及管理科学等原理，以工程化的原则和方法制作软件的工程</a:t>
            </a:r>
          </a:p>
        </p:txBody>
      </p:sp>
    </p:spTree>
    <p:extLst>
      <p:ext uri="{BB962C8B-B14F-4D97-AF65-F5344CB8AC3E}">
        <p14:creationId xmlns:p14="http://schemas.microsoft.com/office/powerpoint/2010/main" val="2884498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E4034F7-994E-4875-A422-C2A7D963ECA5}"/>
              </a:ext>
            </a:extLst>
          </p:cNvPr>
          <p:cNvSpPr>
            <a:spLocks noGrp="1" noChangeArrowheads="1"/>
          </p:cNvSpPr>
          <p:nvPr>
            <p:ph type="title"/>
          </p:nvPr>
        </p:nvSpPr>
        <p:spPr>
          <a:xfrm>
            <a:off x="1666875" y="142875"/>
            <a:ext cx="7500938" cy="571500"/>
          </a:xfrm>
        </p:spPr>
        <p:txBody>
          <a:bodyPr/>
          <a:lstStyle/>
          <a:p>
            <a:r>
              <a:rPr lang="zh-CN" altLang="en-US" sz="3200">
                <a:latin typeface="隶书" panose="02010509060101010101" pitchFamily="49" charset="-122"/>
                <a:ea typeface="隶书" panose="02010509060101010101" pitchFamily="49" charset="-122"/>
              </a:rPr>
              <a:t>软件工程是一门交叉学科</a:t>
            </a:r>
          </a:p>
        </p:txBody>
      </p:sp>
      <p:sp>
        <p:nvSpPr>
          <p:cNvPr id="37891" name="Rectangle 3">
            <a:extLst>
              <a:ext uri="{FF2B5EF4-FFF2-40B4-BE49-F238E27FC236}">
                <a16:creationId xmlns:a16="http://schemas.microsoft.com/office/drawing/2014/main" id="{6E9BA2A6-6B26-419A-8907-F00BD5A1B905}"/>
              </a:ext>
            </a:extLst>
          </p:cNvPr>
          <p:cNvSpPr>
            <a:spLocks noGrp="1" noChangeArrowheads="1"/>
          </p:cNvSpPr>
          <p:nvPr>
            <p:ph type="body" idx="1"/>
          </p:nvPr>
        </p:nvSpPr>
        <p:spPr>
          <a:xfrm>
            <a:off x="2782888" y="1484314"/>
            <a:ext cx="6316662" cy="4713287"/>
          </a:xfrm>
        </p:spPr>
        <p:txBody>
          <a:bodyPr/>
          <a:lstStyle/>
          <a:p>
            <a:pPr>
              <a:lnSpc>
                <a:spcPct val="150000"/>
              </a:lnSpc>
              <a:buClr>
                <a:schemeClr val="tx2"/>
              </a:buClr>
              <a:buFont typeface="Monotype Sorts"/>
              <a:buNone/>
            </a:pPr>
            <a:r>
              <a:rPr lang="zh-CN" altLang="en-US" b="1">
                <a:latin typeface="隶书" panose="02010509060101010101" pitchFamily="49" charset="-122"/>
              </a:rPr>
              <a:t>软件工程的主要研究内容</a:t>
            </a:r>
          </a:p>
          <a:p>
            <a:pPr>
              <a:lnSpc>
                <a:spcPct val="150000"/>
              </a:lnSpc>
              <a:spcBef>
                <a:spcPct val="5000"/>
              </a:spcBef>
              <a:buClr>
                <a:schemeClr val="tx2"/>
              </a:buClr>
              <a:buFont typeface="Monotype Sorts"/>
              <a:buChar char="u"/>
            </a:pPr>
            <a:r>
              <a:rPr lang="zh-CN" altLang="en-US" sz="2400" b="1">
                <a:latin typeface="隶书" panose="02010509060101010101" pitchFamily="49" charset="-122"/>
              </a:rPr>
              <a:t> 软件开发技术</a:t>
            </a:r>
            <a:r>
              <a:rPr lang="en-US" altLang="zh-CN" sz="2400" b="1">
                <a:latin typeface="隶书" panose="02010509060101010101" pitchFamily="49" charset="-122"/>
              </a:rPr>
              <a:t>:</a:t>
            </a:r>
            <a:r>
              <a:rPr lang="zh-CN" altLang="en-US" sz="2400" b="1">
                <a:latin typeface="隶书" panose="02010509060101010101" pitchFamily="49" charset="-122"/>
              </a:rPr>
              <a:t>软件开发方法学</a:t>
            </a:r>
          </a:p>
          <a:p>
            <a:pPr>
              <a:lnSpc>
                <a:spcPct val="130000"/>
              </a:lnSpc>
              <a:spcBef>
                <a:spcPct val="10000"/>
              </a:spcBef>
              <a:buClr>
                <a:schemeClr val="tx2"/>
              </a:buClr>
              <a:buFont typeface="Monotype Sorts"/>
              <a:buNone/>
            </a:pPr>
            <a:r>
              <a:rPr lang="zh-CN" altLang="en-US" sz="2400" b="1">
                <a:latin typeface="隶书" panose="02010509060101010101" pitchFamily="49" charset="-122"/>
              </a:rPr>
              <a:t>                软件开发过程</a:t>
            </a:r>
          </a:p>
          <a:p>
            <a:pPr>
              <a:lnSpc>
                <a:spcPct val="130000"/>
              </a:lnSpc>
              <a:spcBef>
                <a:spcPct val="10000"/>
              </a:spcBef>
              <a:buClr>
                <a:schemeClr val="tx2"/>
              </a:buClr>
              <a:buFont typeface="Monotype Sorts"/>
              <a:buNone/>
            </a:pPr>
            <a:r>
              <a:rPr lang="zh-CN" altLang="en-US" sz="2400" b="1">
                <a:latin typeface="隶书" panose="02010509060101010101" pitchFamily="49" charset="-122"/>
              </a:rPr>
              <a:t>                软件工具和软件工程环境 </a:t>
            </a:r>
          </a:p>
          <a:p>
            <a:pPr>
              <a:lnSpc>
                <a:spcPct val="130000"/>
              </a:lnSpc>
              <a:spcBef>
                <a:spcPct val="30000"/>
              </a:spcBef>
              <a:buClr>
                <a:schemeClr val="tx2"/>
              </a:buClr>
              <a:buFont typeface="Monotype Sorts"/>
              <a:buChar char="u"/>
            </a:pPr>
            <a:r>
              <a:rPr lang="zh-CN" altLang="en-US" sz="2400" b="1">
                <a:latin typeface="隶书" panose="02010509060101010101" pitchFamily="49" charset="-122"/>
              </a:rPr>
              <a:t> 软件工程管理</a:t>
            </a:r>
            <a:r>
              <a:rPr lang="en-US" altLang="zh-CN" sz="2400" b="1">
                <a:latin typeface="隶书" panose="02010509060101010101" pitchFamily="49" charset="-122"/>
              </a:rPr>
              <a:t>:</a:t>
            </a:r>
            <a:r>
              <a:rPr lang="zh-CN" altLang="en-US" sz="2400" b="1">
                <a:latin typeface="隶书" panose="02010509060101010101" pitchFamily="49" charset="-122"/>
              </a:rPr>
              <a:t>软件管理学</a:t>
            </a:r>
          </a:p>
          <a:p>
            <a:pPr>
              <a:lnSpc>
                <a:spcPct val="130000"/>
              </a:lnSpc>
              <a:spcBef>
                <a:spcPct val="10000"/>
              </a:spcBef>
              <a:buClr>
                <a:schemeClr val="tx2"/>
              </a:buClr>
              <a:buFont typeface="Monotype Sorts"/>
              <a:buNone/>
            </a:pPr>
            <a:r>
              <a:rPr lang="zh-CN" altLang="en-US" sz="2400" b="1">
                <a:latin typeface="隶书" panose="02010509060101010101" pitchFamily="49" charset="-122"/>
              </a:rPr>
              <a:t>                软件经济学</a:t>
            </a:r>
          </a:p>
          <a:p>
            <a:pPr>
              <a:lnSpc>
                <a:spcPct val="130000"/>
              </a:lnSpc>
              <a:spcBef>
                <a:spcPct val="10000"/>
              </a:spcBef>
              <a:buClr>
                <a:schemeClr val="tx2"/>
              </a:buClr>
              <a:buFont typeface="Monotype Sorts"/>
              <a:buNone/>
            </a:pPr>
            <a:r>
              <a:rPr lang="zh-CN" altLang="en-US" sz="2400" b="1">
                <a:latin typeface="隶书" panose="02010509060101010101" pitchFamily="49" charset="-122"/>
              </a:rPr>
              <a:t>                软件心理学</a:t>
            </a:r>
          </a:p>
        </p:txBody>
      </p:sp>
    </p:spTree>
    <p:extLst>
      <p:ext uri="{BB962C8B-B14F-4D97-AF65-F5344CB8AC3E}">
        <p14:creationId xmlns:p14="http://schemas.microsoft.com/office/powerpoint/2010/main" val="1735854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B1DFB0-DD6F-436B-A59C-5B473FFD6138}"/>
              </a:ext>
            </a:extLst>
          </p:cNvPr>
          <p:cNvSpPr>
            <a:spLocks noGrp="1" noChangeArrowheads="1"/>
          </p:cNvSpPr>
          <p:nvPr>
            <p:ph type="title"/>
          </p:nvPr>
        </p:nvSpPr>
        <p:spPr>
          <a:xfrm>
            <a:off x="2495550" y="836614"/>
            <a:ext cx="7086600" cy="731837"/>
          </a:xfrm>
        </p:spPr>
        <p:txBody>
          <a:bodyPr/>
          <a:lstStyle/>
          <a:p>
            <a:r>
              <a:rPr lang="zh-CN" altLang="en-US" sz="4000" dirty="0">
                <a:solidFill>
                  <a:schemeClr val="tx1">
                    <a:lumMod val="75000"/>
                  </a:schemeClr>
                </a:solidFill>
                <a:latin typeface="隶书" panose="02010509060101010101" pitchFamily="49" charset="-122"/>
                <a:ea typeface="隶书" panose="02010509060101010101" pitchFamily="49" charset="-122"/>
              </a:rPr>
              <a:t>软件工程： </a:t>
            </a:r>
            <a:r>
              <a:rPr lang="zh-CN" altLang="en-US" dirty="0">
                <a:solidFill>
                  <a:schemeClr val="tx1">
                    <a:lumMod val="75000"/>
                  </a:schemeClr>
                </a:solidFill>
                <a:latin typeface="隶书" panose="02010509060101010101" pitchFamily="49" charset="-122"/>
                <a:ea typeface="隶书" panose="02010509060101010101" pitchFamily="49" charset="-122"/>
              </a:rPr>
              <a:t>一种层次化技术</a:t>
            </a:r>
          </a:p>
        </p:txBody>
      </p:sp>
      <p:grpSp>
        <p:nvGrpSpPr>
          <p:cNvPr id="38915" name="Group 4">
            <a:extLst>
              <a:ext uri="{FF2B5EF4-FFF2-40B4-BE49-F238E27FC236}">
                <a16:creationId xmlns:a16="http://schemas.microsoft.com/office/drawing/2014/main" id="{6522FDEF-A8F6-45E3-AF94-DF2C46B05746}"/>
              </a:ext>
            </a:extLst>
          </p:cNvPr>
          <p:cNvGrpSpPr>
            <a:grpSpLocks/>
          </p:cNvGrpSpPr>
          <p:nvPr/>
        </p:nvGrpSpPr>
        <p:grpSpPr bwMode="auto">
          <a:xfrm>
            <a:off x="2351089" y="1916114"/>
            <a:ext cx="4752975" cy="3468687"/>
            <a:chOff x="864" y="1392"/>
            <a:chExt cx="4224" cy="2360"/>
          </a:xfrm>
        </p:grpSpPr>
        <p:sp>
          <p:nvSpPr>
            <p:cNvPr id="38919" name="Oval 5">
              <a:extLst>
                <a:ext uri="{FF2B5EF4-FFF2-40B4-BE49-F238E27FC236}">
                  <a16:creationId xmlns:a16="http://schemas.microsoft.com/office/drawing/2014/main" id="{5152AC4E-0A96-4750-8F45-527CCBD1FEA1}"/>
                </a:ext>
              </a:extLst>
            </p:cNvPr>
            <p:cNvSpPr>
              <a:spLocks noChangeArrowheads="1"/>
            </p:cNvSpPr>
            <p:nvPr/>
          </p:nvSpPr>
          <p:spPr bwMode="auto">
            <a:xfrm>
              <a:off x="864" y="2544"/>
              <a:ext cx="4224" cy="672"/>
            </a:xfrm>
            <a:prstGeom prst="ellipse">
              <a:avLst/>
            </a:prstGeom>
            <a:solidFill>
              <a:srgbClr val="FF3300"/>
            </a:solidFill>
            <a:ln w="9525">
              <a:round/>
              <a:headEnd/>
              <a:tailEnd/>
            </a:ln>
            <a:scene3d>
              <a:camera prst="legacyPerspectiveBottom"/>
              <a:lightRig rig="legacyFlat3" dir="t"/>
            </a:scene3d>
            <a:sp3d extrusionH="887400" prstMaterial="legacyMatte">
              <a:bevelT w="13500" h="13500" prst="angle"/>
              <a:bevelB w="13500" h="13500" prst="angle"/>
              <a:extrusionClr>
                <a:srgbClr val="FF3300"/>
              </a:extrusionClr>
              <a:contourClr>
                <a:srgbClr val="FF3300"/>
              </a:contourClr>
            </a:sp3d>
          </p:spPr>
          <p:txBody>
            <a:bodyPr wrap="none" anchor="ctr">
              <a:flatTx/>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algn="ctr" eaLnBrk="1" hangingPunct="1">
                <a:spcBef>
                  <a:spcPct val="0"/>
                </a:spcBef>
                <a:buSzTx/>
                <a:buFontTx/>
                <a:buNone/>
              </a:pPr>
              <a:endParaRPr lang="zh-CN" altLang="en-US" sz="1800">
                <a:solidFill>
                  <a:srgbClr val="FF0000"/>
                </a:solidFill>
                <a:ea typeface="宋体" panose="02010600030101010101" pitchFamily="2" charset="-122"/>
              </a:endParaRPr>
            </a:p>
          </p:txBody>
        </p:sp>
        <p:sp>
          <p:nvSpPr>
            <p:cNvPr id="38920" name="Oval 6">
              <a:extLst>
                <a:ext uri="{FF2B5EF4-FFF2-40B4-BE49-F238E27FC236}">
                  <a16:creationId xmlns:a16="http://schemas.microsoft.com/office/drawing/2014/main" id="{61145EC3-12CD-4D42-B84B-EEBCA8DEDBC9}"/>
                </a:ext>
              </a:extLst>
            </p:cNvPr>
            <p:cNvSpPr>
              <a:spLocks noChangeArrowheads="1"/>
            </p:cNvSpPr>
            <p:nvPr/>
          </p:nvSpPr>
          <p:spPr bwMode="auto">
            <a:xfrm>
              <a:off x="1152" y="2112"/>
              <a:ext cx="3552" cy="576"/>
            </a:xfrm>
            <a:prstGeom prst="ellipse">
              <a:avLst/>
            </a:prstGeom>
            <a:solidFill>
              <a:srgbClr val="FF9900"/>
            </a:solidFill>
            <a:ln w="9525">
              <a:round/>
              <a:headEnd/>
              <a:tailEnd/>
            </a:ln>
            <a:scene3d>
              <a:camera prst="legacyPerspectiveBottom"/>
              <a:lightRig rig="legacyFlat3" dir="t"/>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38921" name="Oval 7">
              <a:extLst>
                <a:ext uri="{FF2B5EF4-FFF2-40B4-BE49-F238E27FC236}">
                  <a16:creationId xmlns:a16="http://schemas.microsoft.com/office/drawing/2014/main" id="{B7278A6B-E2CF-4909-863E-C157E6BD2B2A}"/>
                </a:ext>
              </a:extLst>
            </p:cNvPr>
            <p:cNvSpPr>
              <a:spLocks noChangeArrowheads="1"/>
            </p:cNvSpPr>
            <p:nvPr/>
          </p:nvSpPr>
          <p:spPr bwMode="auto">
            <a:xfrm>
              <a:off x="1536" y="1728"/>
              <a:ext cx="2784" cy="480"/>
            </a:xfrm>
            <a:prstGeom prst="ellipse">
              <a:avLst/>
            </a:prstGeom>
            <a:solidFill>
              <a:srgbClr val="FFFF66"/>
            </a:solidFill>
            <a:ln w="9525">
              <a:round/>
              <a:headEnd/>
              <a:tailEnd/>
            </a:ln>
            <a:scene3d>
              <a:camera prst="legacyPerspectiveBottom"/>
              <a:lightRig rig="legacyFlat3" dir="t"/>
            </a:scene3d>
            <a:sp3d extrusionH="887400" prstMaterial="legacyMatte">
              <a:bevelT w="13500" h="13500" prst="angle"/>
              <a:bevelB w="13500" h="13500" prst="angle"/>
              <a:extrusionClr>
                <a:srgbClr val="FFFF66"/>
              </a:extrusionClr>
              <a:contourClr>
                <a:srgbClr val="FFFF66"/>
              </a:contourClr>
            </a:sp3d>
          </p:spPr>
          <p:txBody>
            <a:bodyPr wrap="none" anchor="ctr">
              <a:flatTx/>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38922" name="Oval 8">
              <a:extLst>
                <a:ext uri="{FF2B5EF4-FFF2-40B4-BE49-F238E27FC236}">
                  <a16:creationId xmlns:a16="http://schemas.microsoft.com/office/drawing/2014/main" id="{C9487F14-D159-4318-991B-80616287F741}"/>
                </a:ext>
              </a:extLst>
            </p:cNvPr>
            <p:cNvSpPr>
              <a:spLocks noChangeArrowheads="1"/>
            </p:cNvSpPr>
            <p:nvPr/>
          </p:nvSpPr>
          <p:spPr bwMode="auto">
            <a:xfrm>
              <a:off x="1824" y="1392"/>
              <a:ext cx="2256" cy="432"/>
            </a:xfrm>
            <a:prstGeom prst="ellipse">
              <a:avLst/>
            </a:prstGeom>
            <a:solidFill>
              <a:srgbClr val="00FF00"/>
            </a:solidFill>
            <a:ln w="9525">
              <a:round/>
              <a:headEnd/>
              <a:tailEnd/>
            </a:ln>
            <a:scene3d>
              <a:camera prst="legacyPerspectiveBottom"/>
              <a:lightRig rig="legacyFlat3" dir="t"/>
            </a:scene3d>
            <a:sp3d extrusionH="887400" prstMaterial="legacyMatte">
              <a:bevelT w="13500" h="13500" prst="angle"/>
              <a:bevelB w="13500" h="13500" prst="angle"/>
              <a:extrusionClr>
                <a:srgbClr val="00FF00"/>
              </a:extrusionClr>
              <a:contourClr>
                <a:srgbClr val="00FF00"/>
              </a:contourClr>
            </a:sp3d>
          </p:spPr>
          <p:txBody>
            <a:bodyPr wrap="none" anchor="ctr">
              <a:flatTx/>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38923" name="Text Box 9">
              <a:extLst>
                <a:ext uri="{FF2B5EF4-FFF2-40B4-BE49-F238E27FC236}">
                  <a16:creationId xmlns:a16="http://schemas.microsoft.com/office/drawing/2014/main" id="{10DE29C8-F838-4B9D-8300-7FBA1EDEF34F}"/>
                </a:ext>
              </a:extLst>
            </p:cNvPr>
            <p:cNvSpPr txBox="1">
              <a:spLocks noChangeArrowheads="1"/>
            </p:cNvSpPr>
            <p:nvPr/>
          </p:nvSpPr>
          <p:spPr bwMode="auto">
            <a:xfrm>
              <a:off x="2592" y="3024"/>
              <a:ext cx="9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b="1">
                  <a:solidFill>
                    <a:srgbClr val="FFFF00"/>
                  </a:solidFill>
                  <a:ea typeface="宋体" panose="02010600030101010101" pitchFamily="2" charset="-122"/>
                </a:rPr>
                <a:t>质量焦点</a:t>
              </a:r>
            </a:p>
          </p:txBody>
        </p:sp>
        <p:sp>
          <p:nvSpPr>
            <p:cNvPr id="38924" name="Text Box 10">
              <a:extLst>
                <a:ext uri="{FF2B5EF4-FFF2-40B4-BE49-F238E27FC236}">
                  <a16:creationId xmlns:a16="http://schemas.microsoft.com/office/drawing/2014/main" id="{A433657C-032F-4C66-A28F-E72BD1B12B38}"/>
                </a:ext>
              </a:extLst>
            </p:cNvPr>
            <p:cNvSpPr txBox="1">
              <a:spLocks noChangeArrowheads="1"/>
            </p:cNvSpPr>
            <p:nvPr/>
          </p:nvSpPr>
          <p:spPr bwMode="auto">
            <a:xfrm>
              <a:off x="2736" y="2449"/>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b="1">
                  <a:solidFill>
                    <a:srgbClr val="FFFF00"/>
                  </a:solidFill>
                  <a:ea typeface="宋体" panose="02010600030101010101" pitchFamily="2" charset="-122"/>
                </a:rPr>
                <a:t>过程</a:t>
              </a:r>
            </a:p>
          </p:txBody>
        </p:sp>
        <p:sp>
          <p:nvSpPr>
            <p:cNvPr id="38925" name="Text Box 11">
              <a:extLst>
                <a:ext uri="{FF2B5EF4-FFF2-40B4-BE49-F238E27FC236}">
                  <a16:creationId xmlns:a16="http://schemas.microsoft.com/office/drawing/2014/main" id="{93780FB9-26A3-4B29-93A2-A14FE28F0622}"/>
                </a:ext>
              </a:extLst>
            </p:cNvPr>
            <p:cNvSpPr txBox="1">
              <a:spLocks noChangeArrowheads="1"/>
            </p:cNvSpPr>
            <p:nvPr/>
          </p:nvSpPr>
          <p:spPr bwMode="auto">
            <a:xfrm>
              <a:off x="2736" y="2016"/>
              <a:ext cx="6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b="1">
                  <a:solidFill>
                    <a:srgbClr val="FFFF00"/>
                  </a:solidFill>
                  <a:ea typeface="宋体" panose="02010600030101010101" pitchFamily="2" charset="-122"/>
                </a:rPr>
                <a:t>方法</a:t>
              </a:r>
            </a:p>
          </p:txBody>
        </p:sp>
        <p:sp>
          <p:nvSpPr>
            <p:cNvPr id="38926" name="Text Box 12">
              <a:extLst>
                <a:ext uri="{FF2B5EF4-FFF2-40B4-BE49-F238E27FC236}">
                  <a16:creationId xmlns:a16="http://schemas.microsoft.com/office/drawing/2014/main" id="{51BC2AB4-383F-4EB0-AA39-04000F77B004}"/>
                </a:ext>
              </a:extLst>
            </p:cNvPr>
            <p:cNvSpPr txBox="1">
              <a:spLocks noChangeArrowheads="1"/>
            </p:cNvSpPr>
            <p:nvPr/>
          </p:nvSpPr>
          <p:spPr bwMode="auto">
            <a:xfrm>
              <a:off x="2736" y="1584"/>
              <a:ext cx="7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b="1">
                  <a:solidFill>
                    <a:srgbClr val="FFFF00"/>
                  </a:solidFill>
                  <a:ea typeface="宋体" panose="02010600030101010101" pitchFamily="2" charset="-122"/>
                </a:rPr>
                <a:t>工具    </a:t>
              </a:r>
            </a:p>
          </p:txBody>
        </p:sp>
        <p:sp>
          <p:nvSpPr>
            <p:cNvPr id="38927" name="Text Box 13">
              <a:extLst>
                <a:ext uri="{FF2B5EF4-FFF2-40B4-BE49-F238E27FC236}">
                  <a16:creationId xmlns:a16="http://schemas.microsoft.com/office/drawing/2014/main" id="{E9035B5F-AEB6-48C3-AF52-25EB2BF5FCA6}"/>
                </a:ext>
              </a:extLst>
            </p:cNvPr>
            <p:cNvSpPr txBox="1">
              <a:spLocks noChangeArrowheads="1"/>
            </p:cNvSpPr>
            <p:nvPr/>
          </p:nvSpPr>
          <p:spPr bwMode="auto">
            <a:xfrm>
              <a:off x="1345" y="3503"/>
              <a:ext cx="311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SzTx/>
                <a:buFontTx/>
                <a:buNone/>
              </a:pPr>
              <a:r>
                <a:rPr lang="zh-CN" altLang="en-US" sz="1800">
                  <a:ea typeface="宋体" panose="02010600030101010101" pitchFamily="2" charset="-122"/>
                </a:rPr>
                <a:t>	</a:t>
              </a:r>
              <a:r>
                <a:rPr lang="zh-CN" altLang="en-US" sz="1800" b="1">
                  <a:ea typeface="黑体" panose="02010609060101010101" pitchFamily="49" charset="-122"/>
                </a:rPr>
                <a:t>软件工程层次图</a:t>
              </a:r>
            </a:p>
          </p:txBody>
        </p:sp>
      </p:grpSp>
      <p:sp>
        <p:nvSpPr>
          <p:cNvPr id="38916" name="Rectangle 15">
            <a:extLst>
              <a:ext uri="{FF2B5EF4-FFF2-40B4-BE49-F238E27FC236}">
                <a16:creationId xmlns:a16="http://schemas.microsoft.com/office/drawing/2014/main" id="{C523CA2D-38E6-4447-BB64-A3B8C49803E2}"/>
              </a:ext>
            </a:extLst>
          </p:cNvPr>
          <p:cNvSpPr>
            <a:spLocks noChangeArrowheads="1"/>
          </p:cNvSpPr>
          <p:nvPr/>
        </p:nvSpPr>
        <p:spPr bwMode="auto">
          <a:xfrm>
            <a:off x="1992314" y="5516563"/>
            <a:ext cx="6624637" cy="519112"/>
          </a:xfrm>
          <a:prstGeom prst="rect">
            <a:avLst/>
          </a:prstGeom>
          <a:noFill/>
          <a:ln>
            <a:noFill/>
          </a:ln>
          <a:effectLst>
            <a:outerShdw dist="99190" dir="2388334"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a:spcBef>
                <a:spcPct val="0"/>
              </a:spcBef>
              <a:buSzTx/>
              <a:buFontTx/>
              <a:buNone/>
            </a:pPr>
            <a:endParaRPr kumimoji="1" lang="zh-CN" altLang="en-US" sz="2800" b="1">
              <a:latin typeface="宋体" panose="02010600030101010101" pitchFamily="2" charset="-122"/>
              <a:ea typeface="宋体" panose="02010600030101010101" pitchFamily="2" charset="-122"/>
            </a:endParaRPr>
          </a:p>
        </p:txBody>
      </p:sp>
      <p:sp>
        <p:nvSpPr>
          <p:cNvPr id="38917" name="Rectangle 16">
            <a:extLst>
              <a:ext uri="{FF2B5EF4-FFF2-40B4-BE49-F238E27FC236}">
                <a16:creationId xmlns:a16="http://schemas.microsoft.com/office/drawing/2014/main" id="{D21DAB9B-1FA7-48AF-846D-3518081E66E2}"/>
              </a:ext>
            </a:extLst>
          </p:cNvPr>
          <p:cNvSpPr>
            <a:spLocks noChangeArrowheads="1"/>
          </p:cNvSpPr>
          <p:nvPr/>
        </p:nvSpPr>
        <p:spPr bwMode="auto">
          <a:xfrm>
            <a:off x="2495551" y="5516563"/>
            <a:ext cx="568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a:spcBef>
                <a:spcPct val="0"/>
              </a:spcBef>
              <a:buSzTx/>
              <a:buFontTx/>
              <a:buNone/>
            </a:pPr>
            <a:r>
              <a:rPr kumimoji="1" lang="zh-CN" altLang="en-US" sz="2400" b="1">
                <a:solidFill>
                  <a:schemeClr val="tx2"/>
                </a:solidFill>
                <a:ea typeface="宋体" panose="02010600030101010101" pitchFamily="2" charset="-122"/>
              </a:rPr>
              <a:t>软件工程三个要素：</a:t>
            </a:r>
            <a:r>
              <a:rPr kumimoji="1" lang="zh-CN" altLang="en-US" sz="2400" b="1">
                <a:ea typeface="宋体" panose="02010600030101010101" pitchFamily="2" charset="-122"/>
              </a:rPr>
              <a:t>方法、工具、过程</a:t>
            </a:r>
          </a:p>
        </p:txBody>
      </p:sp>
      <p:sp>
        <p:nvSpPr>
          <p:cNvPr id="38918" name="Rectangle 17">
            <a:extLst>
              <a:ext uri="{FF2B5EF4-FFF2-40B4-BE49-F238E27FC236}">
                <a16:creationId xmlns:a16="http://schemas.microsoft.com/office/drawing/2014/main" id="{9A58359C-50CA-4E59-A8C1-B537971CE6BF}"/>
              </a:ext>
            </a:extLst>
          </p:cNvPr>
          <p:cNvSpPr>
            <a:spLocks noChangeArrowheads="1"/>
          </p:cNvSpPr>
          <p:nvPr/>
        </p:nvSpPr>
        <p:spPr bwMode="auto">
          <a:xfrm>
            <a:off x="6240463" y="1557339"/>
            <a:ext cx="44582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r>
              <a:rPr kumimoji="1" lang="en-US" altLang="zh-CN" sz="2400" b="1">
                <a:ea typeface="宋体" panose="02010600030101010101" pitchFamily="2" charset="-122"/>
              </a:rPr>
              <a:t>Software  engineering  layers</a:t>
            </a:r>
            <a:endParaRPr kumimoji="1" lang="zh-CN" altLang="en-US" sz="2400" b="1">
              <a:ea typeface="宋体" panose="02010600030101010101" pitchFamily="2" charset="-122"/>
            </a:endParaRPr>
          </a:p>
        </p:txBody>
      </p:sp>
    </p:spTree>
    <p:extLst>
      <p:ext uri="{BB962C8B-B14F-4D97-AF65-F5344CB8AC3E}">
        <p14:creationId xmlns:p14="http://schemas.microsoft.com/office/powerpoint/2010/main" val="377651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61653DF2-2D27-46DB-9D69-473EE62EB418}"/>
              </a:ext>
            </a:extLst>
          </p:cNvPr>
          <p:cNvSpPr>
            <a:spLocks noGrp="1" noChangeArrowheads="1"/>
          </p:cNvSpPr>
          <p:nvPr>
            <p:ph type="body" idx="1"/>
          </p:nvPr>
        </p:nvSpPr>
        <p:spPr>
          <a:xfrm>
            <a:off x="2309814" y="714376"/>
            <a:ext cx="7786687" cy="5483225"/>
          </a:xfrm>
        </p:spPr>
        <p:txBody>
          <a:bodyPr/>
          <a:lstStyle/>
          <a:p>
            <a:pPr>
              <a:lnSpc>
                <a:spcPct val="150000"/>
              </a:lnSpc>
              <a:buClr>
                <a:schemeClr val="tx2"/>
              </a:buClr>
              <a:buFont typeface="Monotype Sorts"/>
              <a:buNone/>
            </a:pPr>
            <a:r>
              <a:rPr lang="zh-CN" altLang="en-US" sz="2400"/>
              <a:t>     软件工程方法为软件开发提供了“如何做”的技术。它包括了多方面的任务，如项目计划与估算、软件系统需求分析、数据结构、系统总体结构的设计、算法过程的设计、编码、测试以及维护等。 </a:t>
            </a:r>
            <a:br>
              <a:rPr lang="zh-CN" altLang="en-US" sz="2400"/>
            </a:br>
            <a:br>
              <a:rPr lang="zh-CN" altLang="en-US" sz="2400"/>
            </a:br>
            <a:endParaRPr lang="zh-CN" altLang="en-US" sz="2400" b="1">
              <a:latin typeface="隶书" panose="02010509060101010101" pitchFamily="49" charset="-122"/>
            </a:endParaRPr>
          </a:p>
        </p:txBody>
      </p:sp>
      <p:pic>
        <p:nvPicPr>
          <p:cNvPr id="5" name="图片 4" descr="s1.jpg">
            <a:extLst>
              <a:ext uri="{FF2B5EF4-FFF2-40B4-BE49-F238E27FC236}">
                <a16:creationId xmlns:a16="http://schemas.microsoft.com/office/drawing/2014/main" id="{897FA7E4-F141-454E-BCE7-8D002763D0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3071813"/>
            <a:ext cx="625475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274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359" y="-193957"/>
            <a:ext cx="10515600" cy="1092817"/>
          </a:xfrm>
        </p:spPr>
        <p:txBody>
          <a:bodyPr>
            <a:normAutofit/>
          </a:bodyPr>
          <a:lstStyle/>
          <a:p>
            <a:r>
              <a:rPr lang="zh-CN" altLang="en-US" sz="4000" dirty="0">
                <a:solidFill>
                  <a:schemeClr val="bg2">
                    <a:lumMod val="20000"/>
                    <a:lumOff val="80000"/>
                  </a:schemeClr>
                </a:solidFill>
                <a:ea typeface="宋体" panose="02010600030101010101" pitchFamily="2" charset="-122"/>
              </a:rPr>
              <a:t>第二章 软件系统</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3</a:t>
            </a:fld>
            <a:endParaRPr lang="en-US" altLang="zh-CN"/>
          </a:p>
        </p:txBody>
      </p:sp>
      <p:grpSp>
        <p:nvGrpSpPr>
          <p:cNvPr id="89120" name="Group 32"/>
          <p:cNvGrpSpPr/>
          <p:nvPr/>
        </p:nvGrpSpPr>
        <p:grpSpPr bwMode="auto">
          <a:xfrm>
            <a:off x="3352800" y="2020888"/>
            <a:ext cx="5410200" cy="668337"/>
            <a:chOff x="1152" y="1273"/>
            <a:chExt cx="3408" cy="421"/>
          </a:xfrm>
        </p:grpSpPr>
        <p:grpSp>
          <p:nvGrpSpPr>
            <p:cNvPr id="89091" name="Group 3"/>
            <p:cNvGrpSpPr/>
            <p:nvPr/>
          </p:nvGrpSpPr>
          <p:grpSpPr bwMode="auto">
            <a:xfrm>
              <a:off x="1152" y="1275"/>
              <a:ext cx="480" cy="419"/>
              <a:chOff x="1110" y="2656"/>
              <a:chExt cx="1549" cy="1351"/>
            </a:xfrm>
          </p:grpSpPr>
          <p:sp>
            <p:nvSpPr>
              <p:cNvPr id="8909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09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094"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89099" name="Line 11"/>
            <p:cNvSpPr>
              <a:spLocks noChangeShapeType="1"/>
            </p:cNvSpPr>
            <p:nvPr/>
          </p:nvSpPr>
          <p:spPr bwMode="auto">
            <a:xfrm>
              <a:off x="1536" y="1659"/>
              <a:ext cx="3024" cy="0"/>
            </a:xfrm>
            <a:prstGeom prst="line">
              <a:avLst/>
            </a:prstGeom>
            <a:noFill/>
            <a:ln w="25400">
              <a:solidFill>
                <a:schemeClr val="tx2"/>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100" name="Text Box 12"/>
            <p:cNvSpPr txBox="1">
              <a:spLocks noChangeArrowheads="1"/>
            </p:cNvSpPr>
            <p:nvPr/>
          </p:nvSpPr>
          <p:spPr bwMode="auto">
            <a:xfrm>
              <a:off x="2063" y="1273"/>
              <a:ext cx="166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200" dirty="0">
                  <a:solidFill>
                    <a:schemeClr val="tx2"/>
                  </a:solidFill>
                  <a:ea typeface="宋体" panose="02010600030101010101" pitchFamily="2" charset="-122"/>
                </a:rPr>
                <a:t>操作系统基础</a:t>
              </a:r>
              <a:endParaRPr lang="en-US" altLang="zh-CN" sz="3200" dirty="0">
                <a:solidFill>
                  <a:schemeClr val="tx2"/>
                </a:solidFill>
                <a:ea typeface="宋体" panose="02010600030101010101" pitchFamily="2" charset="-122"/>
              </a:endParaRPr>
            </a:p>
          </p:txBody>
        </p:sp>
        <p:sp>
          <p:nvSpPr>
            <p:cNvPr id="89101" name="Text Box 13"/>
            <p:cNvSpPr txBox="1">
              <a:spLocks noChangeArrowheads="1"/>
            </p:cNvSpPr>
            <p:nvPr/>
          </p:nvSpPr>
          <p:spPr bwMode="gray">
            <a:xfrm>
              <a:off x="1276" y="133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rgbClr val="FFFFFF"/>
                  </a:solidFill>
                  <a:ea typeface="宋体" panose="02010600030101010101" pitchFamily="2" charset="-122"/>
                </a:rPr>
                <a:t>1</a:t>
              </a:r>
            </a:p>
          </p:txBody>
        </p:sp>
      </p:grpSp>
      <p:grpSp>
        <p:nvGrpSpPr>
          <p:cNvPr id="89121" name="Group 33"/>
          <p:cNvGrpSpPr/>
          <p:nvPr/>
        </p:nvGrpSpPr>
        <p:grpSpPr bwMode="auto">
          <a:xfrm>
            <a:off x="3352800" y="2914648"/>
            <a:ext cx="5410200" cy="688974"/>
            <a:chOff x="1152" y="1836"/>
            <a:chExt cx="3408" cy="434"/>
          </a:xfrm>
        </p:grpSpPr>
        <p:grpSp>
          <p:nvGrpSpPr>
            <p:cNvPr id="89095" name="Group 7"/>
            <p:cNvGrpSpPr/>
            <p:nvPr/>
          </p:nvGrpSpPr>
          <p:grpSpPr bwMode="auto">
            <a:xfrm>
              <a:off x="1152" y="1851"/>
              <a:ext cx="480" cy="419"/>
              <a:chOff x="3174" y="2656"/>
              <a:chExt cx="1549" cy="1351"/>
            </a:xfrm>
          </p:grpSpPr>
          <p:sp>
            <p:nvSpPr>
              <p:cNvPr id="89096"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097"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098"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89102" name="Line 14"/>
            <p:cNvSpPr>
              <a:spLocks noChangeShapeType="1"/>
            </p:cNvSpPr>
            <p:nvPr/>
          </p:nvSpPr>
          <p:spPr bwMode="auto">
            <a:xfrm>
              <a:off x="1536" y="2235"/>
              <a:ext cx="3024" cy="0"/>
            </a:xfrm>
            <a:prstGeom prst="line">
              <a:avLst/>
            </a:prstGeom>
            <a:noFill/>
            <a:ln w="25400">
              <a:solidFill>
                <a:schemeClr val="tx2"/>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103" name="Text Box 15"/>
            <p:cNvSpPr txBox="1">
              <a:spLocks noChangeArrowheads="1"/>
            </p:cNvSpPr>
            <p:nvPr/>
          </p:nvSpPr>
          <p:spPr bwMode="auto">
            <a:xfrm>
              <a:off x="2063" y="1836"/>
              <a:ext cx="19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200" dirty="0">
                  <a:solidFill>
                    <a:schemeClr val="tx2"/>
                  </a:solidFill>
                  <a:ea typeface="宋体" panose="02010600030101010101" pitchFamily="2" charset="-122"/>
                </a:rPr>
                <a:t>操作系统的功能</a:t>
              </a:r>
              <a:endParaRPr lang="en-US" altLang="zh-CN" sz="3200" dirty="0">
                <a:solidFill>
                  <a:schemeClr val="tx2"/>
                </a:solidFill>
                <a:ea typeface="宋体" panose="02010600030101010101" pitchFamily="2" charset="-122"/>
              </a:endParaRPr>
            </a:p>
          </p:txBody>
        </p:sp>
        <p:sp>
          <p:nvSpPr>
            <p:cNvPr id="89104" name="Text Box 16"/>
            <p:cNvSpPr txBox="1">
              <a:spLocks noChangeArrowheads="1"/>
            </p:cNvSpPr>
            <p:nvPr/>
          </p:nvSpPr>
          <p:spPr bwMode="gray">
            <a:xfrm>
              <a:off x="1276" y="191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rgbClr val="FFFFFF"/>
                  </a:solidFill>
                  <a:ea typeface="宋体" panose="02010600030101010101" pitchFamily="2" charset="-122"/>
                </a:rPr>
                <a:t>2</a:t>
              </a:r>
            </a:p>
          </p:txBody>
        </p:sp>
      </p:grpSp>
      <p:grpSp>
        <p:nvGrpSpPr>
          <p:cNvPr id="89122" name="Group 34"/>
          <p:cNvGrpSpPr/>
          <p:nvPr/>
        </p:nvGrpSpPr>
        <p:grpSpPr bwMode="auto">
          <a:xfrm>
            <a:off x="3352800" y="3822698"/>
            <a:ext cx="5410200" cy="673099"/>
            <a:chOff x="1152" y="2408"/>
            <a:chExt cx="3408" cy="424"/>
          </a:xfrm>
        </p:grpSpPr>
        <p:grpSp>
          <p:nvGrpSpPr>
            <p:cNvPr id="89105" name="Group 17"/>
            <p:cNvGrpSpPr/>
            <p:nvPr/>
          </p:nvGrpSpPr>
          <p:grpSpPr bwMode="auto">
            <a:xfrm>
              <a:off x="1152" y="2413"/>
              <a:ext cx="480" cy="419"/>
              <a:chOff x="1110" y="2656"/>
              <a:chExt cx="1549" cy="1351"/>
            </a:xfrm>
          </p:grpSpPr>
          <p:sp>
            <p:nvSpPr>
              <p:cNvPr id="8910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10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10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89113" name="Line 25"/>
            <p:cNvSpPr>
              <a:spLocks noChangeShapeType="1"/>
            </p:cNvSpPr>
            <p:nvPr/>
          </p:nvSpPr>
          <p:spPr bwMode="auto">
            <a:xfrm>
              <a:off x="1536" y="2797"/>
              <a:ext cx="3024" cy="0"/>
            </a:xfrm>
            <a:prstGeom prst="line">
              <a:avLst/>
            </a:prstGeom>
            <a:noFill/>
            <a:ln w="25400">
              <a:solidFill>
                <a:schemeClr val="tx2"/>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9114" name="Text Box 26"/>
            <p:cNvSpPr txBox="1">
              <a:spLocks noChangeArrowheads="1"/>
            </p:cNvSpPr>
            <p:nvPr/>
          </p:nvSpPr>
          <p:spPr bwMode="auto">
            <a:xfrm>
              <a:off x="2063" y="2408"/>
              <a:ext cx="11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200" dirty="0">
                  <a:solidFill>
                    <a:schemeClr val="tx2"/>
                  </a:solidFill>
                  <a:ea typeface="宋体" panose="02010600030101010101" pitchFamily="2" charset="-122"/>
                </a:rPr>
                <a:t>软件危机</a:t>
              </a:r>
              <a:endParaRPr lang="en-US" altLang="zh-CN" sz="3200" dirty="0">
                <a:solidFill>
                  <a:schemeClr val="tx2"/>
                </a:solidFill>
                <a:ea typeface="宋体" panose="02010600030101010101" pitchFamily="2" charset="-122"/>
              </a:endParaRPr>
            </a:p>
          </p:txBody>
        </p:sp>
        <p:sp>
          <p:nvSpPr>
            <p:cNvPr id="89115" name="Text Box 27"/>
            <p:cNvSpPr txBox="1">
              <a:spLocks noChangeArrowheads="1"/>
            </p:cNvSpPr>
            <p:nvPr/>
          </p:nvSpPr>
          <p:spPr bwMode="gray">
            <a:xfrm>
              <a:off x="1276" y="247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rgbClr val="FFFFFF"/>
                  </a:solidFill>
                  <a:ea typeface="宋体" panose="02010600030101010101" pitchFamily="2" charset="-122"/>
                </a:rPr>
                <a:t>3</a:t>
              </a:r>
            </a:p>
          </p:txBody>
        </p:sp>
      </p:grpSp>
      <p:sp>
        <p:nvSpPr>
          <p:cNvPr id="89119" name="Text Box 31"/>
          <p:cNvSpPr txBox="1">
            <a:spLocks noChangeArrowheads="1"/>
          </p:cNvSpPr>
          <p:nvPr/>
        </p:nvSpPr>
        <p:spPr bwMode="auto">
          <a:xfrm>
            <a:off x="3184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31" name="Group 33">
            <a:extLst>
              <a:ext uri="{FF2B5EF4-FFF2-40B4-BE49-F238E27FC236}">
                <a16:creationId xmlns:a16="http://schemas.microsoft.com/office/drawing/2014/main" id="{8B29DE7B-B0DD-48F1-B32C-C1BBF4A8A848}"/>
              </a:ext>
            </a:extLst>
          </p:cNvPr>
          <p:cNvGrpSpPr>
            <a:grpSpLocks/>
          </p:cNvGrpSpPr>
          <p:nvPr/>
        </p:nvGrpSpPr>
        <p:grpSpPr bwMode="auto">
          <a:xfrm>
            <a:off x="3368675" y="4705930"/>
            <a:ext cx="5410200" cy="665163"/>
            <a:chOff x="1152" y="1851"/>
            <a:chExt cx="3408" cy="419"/>
          </a:xfrm>
        </p:grpSpPr>
        <p:grpSp>
          <p:nvGrpSpPr>
            <p:cNvPr id="32" name="Group 7">
              <a:extLst>
                <a:ext uri="{FF2B5EF4-FFF2-40B4-BE49-F238E27FC236}">
                  <a16:creationId xmlns:a16="http://schemas.microsoft.com/office/drawing/2014/main" id="{47D85A93-AAF9-449D-9D96-50F1B9EAC692}"/>
                </a:ext>
              </a:extLst>
            </p:cNvPr>
            <p:cNvGrpSpPr>
              <a:grpSpLocks/>
            </p:cNvGrpSpPr>
            <p:nvPr/>
          </p:nvGrpSpPr>
          <p:grpSpPr bwMode="auto">
            <a:xfrm>
              <a:off x="1152" y="1851"/>
              <a:ext cx="480" cy="419"/>
              <a:chOff x="3174" y="2656"/>
              <a:chExt cx="1549" cy="1351"/>
            </a:xfrm>
          </p:grpSpPr>
          <p:sp>
            <p:nvSpPr>
              <p:cNvPr id="36" name="AutoShape 8">
                <a:extLst>
                  <a:ext uri="{FF2B5EF4-FFF2-40B4-BE49-F238E27FC236}">
                    <a16:creationId xmlns:a16="http://schemas.microsoft.com/office/drawing/2014/main" id="{CBF878DC-0174-415E-B25A-43896EC1B46F}"/>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37" name="AutoShape 9">
                <a:extLst>
                  <a:ext uri="{FF2B5EF4-FFF2-40B4-BE49-F238E27FC236}">
                    <a16:creationId xmlns:a16="http://schemas.microsoft.com/office/drawing/2014/main" id="{EBF96DCC-E14A-43FE-AD63-B4FD6598D5E0}"/>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38" name="AutoShape 10">
                <a:extLst>
                  <a:ext uri="{FF2B5EF4-FFF2-40B4-BE49-F238E27FC236}">
                    <a16:creationId xmlns:a16="http://schemas.microsoft.com/office/drawing/2014/main" id="{DCDB9586-F7E3-49F5-A4A2-C8D4447BD06D}"/>
                  </a:ext>
                </a:extLst>
              </p:cNvPr>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grpSp>
        <p:sp>
          <p:nvSpPr>
            <p:cNvPr id="33" name="Line 14">
              <a:extLst>
                <a:ext uri="{FF2B5EF4-FFF2-40B4-BE49-F238E27FC236}">
                  <a16:creationId xmlns:a16="http://schemas.microsoft.com/office/drawing/2014/main" id="{45B48A01-BA2E-4E7E-A6DC-CBAEB7872882}"/>
                </a:ext>
              </a:extLst>
            </p:cNvPr>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34" name="Text Box 15">
              <a:extLst>
                <a:ext uri="{FF2B5EF4-FFF2-40B4-BE49-F238E27FC236}">
                  <a16:creationId xmlns:a16="http://schemas.microsoft.com/office/drawing/2014/main" id="{CAF8B1FE-BF65-430A-8EE7-40798AAFC1F9}"/>
                </a:ext>
              </a:extLst>
            </p:cNvPr>
            <p:cNvSpPr txBox="1">
              <a:spLocks noChangeArrowheads="1"/>
            </p:cNvSpPr>
            <p:nvPr/>
          </p:nvSpPr>
          <p:spPr bwMode="auto">
            <a:xfrm>
              <a:off x="2053" y="1851"/>
              <a:ext cx="211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1320"/>
                </a:spcBef>
                <a:spcAft>
                  <a:spcPts val="1320"/>
                </a:spcAft>
              </a:pPr>
              <a:r>
                <a:rPr lang="zh-CN" altLang="en-US" sz="3200" dirty="0">
                  <a:solidFill>
                    <a:schemeClr val="tx2"/>
                  </a:solidFill>
                  <a:ea typeface="宋体" panose="02010600030101010101" pitchFamily="2" charset="-122"/>
                </a:rPr>
                <a:t>软件工程</a:t>
              </a:r>
              <a:endParaRPr lang="zh-CN" altLang="zh-CN" sz="3200" dirty="0">
                <a:solidFill>
                  <a:schemeClr val="tx2"/>
                </a:solidFill>
                <a:ea typeface="宋体" panose="02010600030101010101" pitchFamily="2" charset="-122"/>
              </a:endParaRPr>
            </a:p>
          </p:txBody>
        </p:sp>
        <p:sp>
          <p:nvSpPr>
            <p:cNvPr id="35" name="Text Box 16">
              <a:extLst>
                <a:ext uri="{FF2B5EF4-FFF2-40B4-BE49-F238E27FC236}">
                  <a16:creationId xmlns:a16="http://schemas.microsoft.com/office/drawing/2014/main" id="{8ED1E0EF-4B69-4554-A97F-8095EAFB38F2}"/>
                </a:ext>
              </a:extLst>
            </p:cNvPr>
            <p:cNvSpPr txBox="1">
              <a:spLocks noChangeArrowheads="1"/>
            </p:cNvSpPr>
            <p:nvPr/>
          </p:nvSpPr>
          <p:spPr bwMode="gray">
            <a:xfrm>
              <a:off x="1267" y="1877"/>
              <a:ext cx="2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800" b="1" dirty="0">
                  <a:solidFill>
                    <a:srgbClr val="FFFFFF"/>
                  </a:solidFill>
                  <a:ea typeface="宋体" panose="02010600030101010101" pitchFamily="2" charset="-122"/>
                </a:rPr>
                <a:t>4</a:t>
              </a: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2FA7D83C-EB3D-437E-A0B3-82E7E189449B}"/>
              </a:ext>
            </a:extLst>
          </p:cNvPr>
          <p:cNvSpPr>
            <a:spLocks noGrp="1" noChangeArrowheads="1"/>
          </p:cNvSpPr>
          <p:nvPr>
            <p:ph type="body" idx="1"/>
          </p:nvPr>
        </p:nvSpPr>
        <p:spPr>
          <a:xfrm>
            <a:off x="2309814" y="714376"/>
            <a:ext cx="7786687" cy="5483225"/>
          </a:xfrm>
        </p:spPr>
        <p:txBody>
          <a:bodyPr/>
          <a:lstStyle/>
          <a:p>
            <a:pPr>
              <a:lnSpc>
                <a:spcPct val="150000"/>
              </a:lnSpc>
              <a:buClr>
                <a:schemeClr val="tx2"/>
              </a:buClr>
              <a:buFont typeface="Monotype Sorts"/>
              <a:buNone/>
            </a:pPr>
            <a:r>
              <a:rPr lang="zh-CN" altLang="en-US" sz="2400"/>
              <a:t>    软件工具为软件工程方法提供了自动的或半自动的软件支撑环境。</a:t>
            </a:r>
            <a:endParaRPr lang="en-US" altLang="zh-CN" sz="2400"/>
          </a:p>
        </p:txBody>
      </p:sp>
      <p:pic>
        <p:nvPicPr>
          <p:cNvPr id="3" name="图片 2" descr="cfree.jpg">
            <a:extLst>
              <a:ext uri="{FF2B5EF4-FFF2-40B4-BE49-F238E27FC236}">
                <a16:creationId xmlns:a16="http://schemas.microsoft.com/office/drawing/2014/main" id="{F51F5C52-3BF4-473B-8E6D-88D856CBEC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1251" y="1857375"/>
            <a:ext cx="385762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tc.jpg">
            <a:extLst>
              <a:ext uri="{FF2B5EF4-FFF2-40B4-BE49-F238E27FC236}">
                <a16:creationId xmlns:a16="http://schemas.microsoft.com/office/drawing/2014/main" id="{68DDDC83-05D9-45BA-833E-880011CE20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6064" y="1643064"/>
            <a:ext cx="40719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vc.jpg">
            <a:extLst>
              <a:ext uri="{FF2B5EF4-FFF2-40B4-BE49-F238E27FC236}">
                <a16:creationId xmlns:a16="http://schemas.microsoft.com/office/drawing/2014/main" id="{0D3E000D-BABC-45B3-9C44-61730FF9B41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52688" y="4429126"/>
            <a:ext cx="43227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971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3D4905C5-5D86-4DCC-81A7-BEF64BDDFFA8}"/>
              </a:ext>
            </a:extLst>
          </p:cNvPr>
          <p:cNvSpPr>
            <a:spLocks noGrp="1" noChangeArrowheads="1"/>
          </p:cNvSpPr>
          <p:nvPr>
            <p:ph type="body" idx="1"/>
          </p:nvPr>
        </p:nvSpPr>
        <p:spPr>
          <a:xfrm>
            <a:off x="2309814" y="714376"/>
            <a:ext cx="7786687" cy="5483225"/>
          </a:xfrm>
        </p:spPr>
        <p:txBody>
          <a:bodyPr/>
          <a:lstStyle/>
          <a:p>
            <a:pPr>
              <a:lnSpc>
                <a:spcPct val="150000"/>
              </a:lnSpc>
              <a:buClr>
                <a:schemeClr val="tx2"/>
              </a:buClr>
              <a:buFont typeface="Monotype Sorts"/>
              <a:buNone/>
            </a:pPr>
            <a:r>
              <a:rPr lang="zh-CN" altLang="en-US" sz="2400"/>
              <a:t>    软件工程的过程则是将软件工程的方法和工具综合起来以达到合理、及时地进行计算机软件开发的目的。过程定义了方法使用的顺序、要求交付的文档资料、为保证质量和协调变化所需要的管理、及软件开发各个阶段完成的里程碑。</a:t>
            </a:r>
            <a:endParaRPr lang="zh-CN" altLang="en-US" sz="2400" b="1">
              <a:latin typeface="隶书" panose="02010509060101010101" pitchFamily="49" charset="-122"/>
            </a:endParaRPr>
          </a:p>
        </p:txBody>
      </p:sp>
    </p:spTree>
    <p:extLst>
      <p:ext uri="{BB962C8B-B14F-4D97-AF65-F5344CB8AC3E}">
        <p14:creationId xmlns:p14="http://schemas.microsoft.com/office/powerpoint/2010/main" val="1921663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E92F1ABE-EC35-482D-8E97-6FE9E0326D51}"/>
              </a:ext>
            </a:extLst>
          </p:cNvPr>
          <p:cNvSpPr>
            <a:spLocks noGrp="1" noChangeArrowheads="1"/>
          </p:cNvSpPr>
          <p:nvPr>
            <p:ph type="sldNum" sz="quarter" idx="12"/>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0"/>
              </a:spcBef>
              <a:buSzTx/>
              <a:buFontTx/>
              <a:buNone/>
            </a:pPr>
            <a:fld id="{1A70B8D0-643E-4690-BBBA-033249F9B6D3}" type="slidenum">
              <a:rPr lang="zh-CN" altLang="zh-CN" smtClean="0"/>
              <a:pPr eaLnBrk="1" hangingPunct="1">
                <a:spcBef>
                  <a:spcPct val="0"/>
                </a:spcBef>
                <a:buSzTx/>
                <a:buFontTx/>
                <a:buNone/>
              </a:pPr>
              <a:t>32</a:t>
            </a:fld>
            <a:endParaRPr lang="en-US" altLang="zh-CN" sz="1400">
              <a:ea typeface="宋体" panose="02010600030101010101" pitchFamily="2" charset="-122"/>
            </a:endParaRPr>
          </a:p>
        </p:txBody>
      </p:sp>
      <p:sp>
        <p:nvSpPr>
          <p:cNvPr id="84994" name="Rectangle 2">
            <a:extLst>
              <a:ext uri="{FF2B5EF4-FFF2-40B4-BE49-F238E27FC236}">
                <a16:creationId xmlns:a16="http://schemas.microsoft.com/office/drawing/2014/main" id="{6B42793D-C911-4869-8E71-F942596BA2E7}"/>
              </a:ext>
            </a:extLst>
          </p:cNvPr>
          <p:cNvSpPr>
            <a:spLocks noGrp="1" noChangeArrowheads="1"/>
          </p:cNvSpPr>
          <p:nvPr>
            <p:ph type="ctrTitle"/>
          </p:nvPr>
        </p:nvSpPr>
        <p:spPr>
          <a:xfrm>
            <a:off x="2438401" y="228600"/>
            <a:ext cx="7623175" cy="1752600"/>
          </a:xfrm>
        </p:spPr>
        <p:txBody>
          <a:bodyPr rtlCol="0" anchorCtr="1">
            <a:normAutofit/>
          </a:bodyPr>
          <a:lstStyle/>
          <a:p>
            <a:pPr fontAlgn="auto">
              <a:spcAft>
                <a:spcPts val="0"/>
              </a:spcAft>
              <a:defRPr/>
            </a:pPr>
            <a:r>
              <a:rPr kumimoji="1" lang="zh-CN" altLang="en-US" sz="4200" dirty="0">
                <a:latin typeface="华文新魏" pitchFamily="2" charset="-122"/>
                <a:ea typeface="华文新魏" pitchFamily="2" charset="-122"/>
              </a:rPr>
              <a:t>软件生命周期</a:t>
            </a:r>
            <a:br>
              <a:rPr kumimoji="1" lang="zh-CN" altLang="en-US" sz="4200" dirty="0">
                <a:latin typeface="华文新魏" pitchFamily="2" charset="-122"/>
                <a:ea typeface="华文新魏" pitchFamily="2" charset="-122"/>
              </a:rPr>
            </a:br>
            <a:r>
              <a:rPr kumimoji="1" lang="zh-CN" altLang="en-US" sz="4200" dirty="0">
                <a:latin typeface="华文新魏" pitchFamily="2" charset="-122"/>
                <a:ea typeface="华文新魏" pitchFamily="2" charset="-122"/>
              </a:rPr>
              <a:t>（</a:t>
            </a:r>
            <a:r>
              <a:rPr kumimoji="1" lang="en-US" altLang="zh-CN" sz="4200" dirty="0">
                <a:latin typeface="华文新魏" pitchFamily="2" charset="-122"/>
                <a:ea typeface="华文新魏" pitchFamily="2" charset="-122"/>
              </a:rPr>
              <a:t>Software lifecycle</a:t>
            </a:r>
            <a:r>
              <a:rPr kumimoji="1" lang="zh-CN" altLang="en-US" sz="4200" dirty="0">
                <a:latin typeface="华文新魏" pitchFamily="2" charset="-122"/>
                <a:ea typeface="华文新魏" pitchFamily="2" charset="-122"/>
              </a:rPr>
              <a:t>）</a:t>
            </a:r>
          </a:p>
        </p:txBody>
      </p:sp>
      <p:sp>
        <p:nvSpPr>
          <p:cNvPr id="84995" name="Rectangle 3">
            <a:extLst>
              <a:ext uri="{FF2B5EF4-FFF2-40B4-BE49-F238E27FC236}">
                <a16:creationId xmlns:a16="http://schemas.microsoft.com/office/drawing/2014/main" id="{6955B393-D368-41DC-8B4A-95A1DE52993C}"/>
              </a:ext>
            </a:extLst>
          </p:cNvPr>
          <p:cNvSpPr>
            <a:spLocks noChangeArrowheads="1"/>
          </p:cNvSpPr>
          <p:nvPr/>
        </p:nvSpPr>
        <p:spPr bwMode="auto">
          <a:xfrm>
            <a:off x="1914526" y="1828801"/>
            <a:ext cx="8753475" cy="519113"/>
          </a:xfrm>
          <a:prstGeom prst="rect">
            <a:avLst/>
          </a:prstGeom>
          <a:noFill/>
          <a:ln>
            <a:noFill/>
          </a:ln>
          <a:effectLst/>
        </p:spPr>
        <p:txBody>
          <a:bodyPr>
            <a:spAutoFit/>
          </a:bodyPr>
          <a:lstStyle/>
          <a:p>
            <a:pPr fontAlgn="auto">
              <a:spcBef>
                <a:spcPct val="50000"/>
              </a:spcBef>
              <a:spcAft>
                <a:spcPts val="0"/>
              </a:spcAft>
              <a:buClr>
                <a:srgbClr val="990000"/>
              </a:buClr>
              <a:buFont typeface="Wingdings" pitchFamily="2" charset="2"/>
              <a:buChar char="n"/>
              <a:defRPr/>
            </a:pPr>
            <a:r>
              <a:rPr lang="en-US" altLang="zh-CN" sz="2800">
                <a:effectLst>
                  <a:outerShdw blurRad="38100" dist="38100" dir="2700000" algn="tl">
                    <a:srgbClr val="C0C0C0"/>
                  </a:outerShdw>
                </a:effectLst>
                <a:latin typeface="+mn-lt"/>
              </a:rPr>
              <a:t> </a:t>
            </a:r>
            <a:r>
              <a:rPr lang="zh-CN" altLang="en-US" sz="2800">
                <a:effectLst>
                  <a:outerShdw blurRad="38100" dist="38100" dir="2700000" algn="tl">
                    <a:srgbClr val="C0C0C0"/>
                  </a:outerShdw>
                </a:effectLst>
                <a:latin typeface="+mn-lt"/>
              </a:rPr>
              <a:t>软件从孕育、诞生、成长、成熟、衰亡的生存过程。</a:t>
            </a:r>
          </a:p>
        </p:txBody>
      </p:sp>
      <p:grpSp>
        <p:nvGrpSpPr>
          <p:cNvPr id="43013" name="Group 24">
            <a:extLst>
              <a:ext uri="{FF2B5EF4-FFF2-40B4-BE49-F238E27FC236}">
                <a16:creationId xmlns:a16="http://schemas.microsoft.com/office/drawing/2014/main" id="{A6EB85CE-748A-4853-A109-6313A7306D92}"/>
              </a:ext>
            </a:extLst>
          </p:cNvPr>
          <p:cNvGrpSpPr>
            <a:grpSpLocks/>
          </p:cNvGrpSpPr>
          <p:nvPr/>
        </p:nvGrpSpPr>
        <p:grpSpPr bwMode="auto">
          <a:xfrm>
            <a:off x="2238376" y="2389196"/>
            <a:ext cx="7612063" cy="862015"/>
            <a:chOff x="450" y="1652"/>
            <a:chExt cx="4795" cy="543"/>
          </a:xfrm>
        </p:grpSpPr>
        <p:grpSp>
          <p:nvGrpSpPr>
            <p:cNvPr id="43015" name="Group 10">
              <a:extLst>
                <a:ext uri="{FF2B5EF4-FFF2-40B4-BE49-F238E27FC236}">
                  <a16:creationId xmlns:a16="http://schemas.microsoft.com/office/drawing/2014/main" id="{1D906D20-AC97-4704-BE33-92C2020F6447}"/>
                </a:ext>
              </a:extLst>
            </p:cNvPr>
            <p:cNvGrpSpPr>
              <a:grpSpLocks/>
            </p:cNvGrpSpPr>
            <p:nvPr/>
          </p:nvGrpSpPr>
          <p:grpSpPr bwMode="auto">
            <a:xfrm>
              <a:off x="450" y="1720"/>
              <a:ext cx="1121" cy="400"/>
              <a:chOff x="439" y="3561"/>
              <a:chExt cx="1121" cy="400"/>
            </a:xfrm>
          </p:grpSpPr>
          <p:sp>
            <p:nvSpPr>
              <p:cNvPr id="85001" name="AutoShape 9">
                <a:extLst>
                  <a:ext uri="{FF2B5EF4-FFF2-40B4-BE49-F238E27FC236}">
                    <a16:creationId xmlns:a16="http://schemas.microsoft.com/office/drawing/2014/main" id="{6FC32E32-D343-4F49-8604-71C376F8FB3F}"/>
                  </a:ext>
                </a:extLst>
              </p:cNvPr>
              <p:cNvSpPr>
                <a:spLocks noChangeArrowheads="1"/>
              </p:cNvSpPr>
              <p:nvPr/>
            </p:nvSpPr>
            <p:spPr bwMode="auto">
              <a:xfrm>
                <a:off x="521" y="3561"/>
                <a:ext cx="1039" cy="365"/>
              </a:xfrm>
              <a:prstGeom prst="flowChartAlternateProcess">
                <a:avLst/>
              </a:prstGeom>
              <a:solidFill>
                <a:schemeClr val="tx1"/>
              </a:solidFill>
              <a:ln w="9525" algn="ctr">
                <a:solidFill>
                  <a:schemeClr val="tx1"/>
                </a:solidFill>
                <a:miter lim="800000"/>
                <a:headEnd/>
                <a:tailEnd/>
              </a:ln>
              <a:effectLst/>
            </p:spPr>
            <p:txBody>
              <a:bodyPr anchor="ctr">
                <a:spAutoFit/>
              </a:bodyPr>
              <a:lstStyle/>
              <a:p>
                <a:pPr algn="ctr" fontAlgn="auto">
                  <a:spcBef>
                    <a:spcPts val="0"/>
                  </a:spcBef>
                  <a:spcAft>
                    <a:spcPts val="0"/>
                  </a:spcAft>
                  <a:defRPr/>
                </a:pPr>
                <a:endParaRPr lang="zh-CN" altLang="zh-CN" sz="2800">
                  <a:effectLst>
                    <a:outerShdw blurRad="38100" dist="38100" dir="2700000" algn="tl">
                      <a:srgbClr val="FFFFFF"/>
                    </a:outerShdw>
                  </a:effectLst>
                  <a:latin typeface="+mn-lt"/>
                </a:endParaRPr>
              </a:p>
            </p:txBody>
          </p:sp>
          <p:sp>
            <p:nvSpPr>
              <p:cNvPr id="84997" name="AutoShape 5">
                <a:extLst>
                  <a:ext uri="{FF2B5EF4-FFF2-40B4-BE49-F238E27FC236}">
                    <a16:creationId xmlns:a16="http://schemas.microsoft.com/office/drawing/2014/main" id="{4DDBBB88-5DB4-4D67-B745-77EFDF5E80D1}"/>
                  </a:ext>
                </a:extLst>
              </p:cNvPr>
              <p:cNvSpPr>
                <a:spLocks noChangeArrowheads="1"/>
              </p:cNvSpPr>
              <p:nvPr/>
            </p:nvSpPr>
            <p:spPr bwMode="auto">
              <a:xfrm>
                <a:off x="439" y="3596"/>
                <a:ext cx="1051" cy="365"/>
              </a:xfrm>
              <a:prstGeom prst="flowChartAlternateProcess">
                <a:avLst/>
              </a:prstGeom>
              <a:solidFill>
                <a:srgbClr val="99CCFF"/>
              </a:solidFill>
              <a:ln w="9525" algn="ctr">
                <a:solidFill>
                  <a:schemeClr val="tx1"/>
                </a:solidFill>
                <a:miter lim="800000"/>
                <a:headEnd/>
                <a:tailEnd/>
              </a:ln>
              <a:effectLst/>
            </p:spPr>
            <p:txBody>
              <a:bodyPr wrap="none" anchor="ctr">
                <a:spAutoFit/>
              </a:bodyPr>
              <a:lstStyle/>
              <a:p>
                <a:pPr algn="ctr" fontAlgn="auto">
                  <a:spcBef>
                    <a:spcPts val="0"/>
                  </a:spcBef>
                  <a:spcAft>
                    <a:spcPts val="0"/>
                  </a:spcAft>
                  <a:defRPr/>
                </a:pPr>
                <a:r>
                  <a:rPr lang="zh-CN" altLang="en-US" sz="2800">
                    <a:effectLst>
                      <a:outerShdw blurRad="38100" dist="38100" dir="2700000" algn="tl">
                        <a:srgbClr val="FFFFFF"/>
                      </a:outerShdw>
                    </a:effectLst>
                    <a:latin typeface="+mn-lt"/>
                  </a:rPr>
                  <a:t>软件定义</a:t>
                </a:r>
              </a:p>
            </p:txBody>
          </p:sp>
        </p:grpSp>
        <p:grpSp>
          <p:nvGrpSpPr>
            <p:cNvPr id="43016" name="Group 11">
              <a:extLst>
                <a:ext uri="{FF2B5EF4-FFF2-40B4-BE49-F238E27FC236}">
                  <a16:creationId xmlns:a16="http://schemas.microsoft.com/office/drawing/2014/main" id="{D272B0DB-0482-4265-8783-5EC9BEC197C0}"/>
                </a:ext>
              </a:extLst>
            </p:cNvPr>
            <p:cNvGrpSpPr>
              <a:grpSpLocks/>
            </p:cNvGrpSpPr>
            <p:nvPr/>
          </p:nvGrpSpPr>
          <p:grpSpPr bwMode="auto">
            <a:xfrm>
              <a:off x="2265" y="1720"/>
              <a:ext cx="1121" cy="400"/>
              <a:chOff x="439" y="3561"/>
              <a:chExt cx="1121" cy="400"/>
            </a:xfrm>
          </p:grpSpPr>
          <p:sp>
            <p:nvSpPr>
              <p:cNvPr id="85004" name="AutoShape 12">
                <a:extLst>
                  <a:ext uri="{FF2B5EF4-FFF2-40B4-BE49-F238E27FC236}">
                    <a16:creationId xmlns:a16="http://schemas.microsoft.com/office/drawing/2014/main" id="{4D646D6F-7ECF-4F67-847F-4000353DC23D}"/>
                  </a:ext>
                </a:extLst>
              </p:cNvPr>
              <p:cNvSpPr>
                <a:spLocks noChangeArrowheads="1"/>
              </p:cNvSpPr>
              <p:nvPr/>
            </p:nvSpPr>
            <p:spPr bwMode="auto">
              <a:xfrm>
                <a:off x="521" y="3561"/>
                <a:ext cx="1039" cy="365"/>
              </a:xfrm>
              <a:prstGeom prst="flowChartAlternateProcess">
                <a:avLst/>
              </a:prstGeom>
              <a:solidFill>
                <a:schemeClr val="tx1"/>
              </a:solidFill>
              <a:ln w="9525" algn="ctr">
                <a:solidFill>
                  <a:schemeClr val="tx1"/>
                </a:solidFill>
                <a:miter lim="800000"/>
                <a:headEnd/>
                <a:tailEnd/>
              </a:ln>
              <a:effectLst/>
            </p:spPr>
            <p:txBody>
              <a:bodyPr anchor="ctr">
                <a:spAutoFit/>
              </a:bodyPr>
              <a:lstStyle/>
              <a:p>
                <a:pPr algn="ctr" fontAlgn="auto">
                  <a:spcBef>
                    <a:spcPts val="0"/>
                  </a:spcBef>
                  <a:spcAft>
                    <a:spcPts val="0"/>
                  </a:spcAft>
                  <a:defRPr/>
                </a:pPr>
                <a:endParaRPr lang="zh-CN" altLang="zh-CN" sz="2800">
                  <a:effectLst>
                    <a:outerShdw blurRad="38100" dist="38100" dir="2700000" algn="tl">
                      <a:srgbClr val="FFFFFF"/>
                    </a:outerShdw>
                  </a:effectLst>
                  <a:latin typeface="+mn-lt"/>
                </a:endParaRPr>
              </a:p>
            </p:txBody>
          </p:sp>
          <p:sp>
            <p:nvSpPr>
              <p:cNvPr id="85005" name="AutoShape 13">
                <a:extLst>
                  <a:ext uri="{FF2B5EF4-FFF2-40B4-BE49-F238E27FC236}">
                    <a16:creationId xmlns:a16="http://schemas.microsoft.com/office/drawing/2014/main" id="{48276258-B317-493C-B7E5-82AA00B86C96}"/>
                  </a:ext>
                </a:extLst>
              </p:cNvPr>
              <p:cNvSpPr>
                <a:spLocks noChangeArrowheads="1"/>
              </p:cNvSpPr>
              <p:nvPr/>
            </p:nvSpPr>
            <p:spPr bwMode="auto">
              <a:xfrm>
                <a:off x="439" y="3596"/>
                <a:ext cx="1051" cy="365"/>
              </a:xfrm>
              <a:prstGeom prst="flowChartAlternateProcess">
                <a:avLst/>
              </a:prstGeom>
              <a:solidFill>
                <a:srgbClr val="99CCFF"/>
              </a:solidFill>
              <a:ln w="9525" algn="ctr">
                <a:solidFill>
                  <a:schemeClr val="tx1"/>
                </a:solidFill>
                <a:miter lim="800000"/>
                <a:headEnd/>
                <a:tailEnd/>
              </a:ln>
              <a:effectLst/>
            </p:spPr>
            <p:txBody>
              <a:bodyPr wrap="none" anchor="ctr">
                <a:spAutoFit/>
              </a:bodyPr>
              <a:lstStyle/>
              <a:p>
                <a:pPr algn="ctr" fontAlgn="auto">
                  <a:spcBef>
                    <a:spcPts val="0"/>
                  </a:spcBef>
                  <a:spcAft>
                    <a:spcPts val="0"/>
                  </a:spcAft>
                  <a:defRPr/>
                </a:pPr>
                <a:r>
                  <a:rPr lang="zh-CN" altLang="en-US" sz="2800" dirty="0">
                    <a:effectLst>
                      <a:outerShdw blurRad="38100" dist="38100" dir="2700000" algn="tl">
                        <a:srgbClr val="FFFFFF"/>
                      </a:outerShdw>
                    </a:effectLst>
                    <a:latin typeface="+mn-lt"/>
                  </a:rPr>
                  <a:t>软件开发</a:t>
                </a:r>
              </a:p>
            </p:txBody>
          </p:sp>
        </p:grpSp>
        <p:grpSp>
          <p:nvGrpSpPr>
            <p:cNvPr id="43017" name="Group 14">
              <a:extLst>
                <a:ext uri="{FF2B5EF4-FFF2-40B4-BE49-F238E27FC236}">
                  <a16:creationId xmlns:a16="http://schemas.microsoft.com/office/drawing/2014/main" id="{03828A38-E5A4-4C08-A5C6-640999CF496B}"/>
                </a:ext>
              </a:extLst>
            </p:cNvPr>
            <p:cNvGrpSpPr>
              <a:grpSpLocks/>
            </p:cNvGrpSpPr>
            <p:nvPr/>
          </p:nvGrpSpPr>
          <p:grpSpPr bwMode="auto">
            <a:xfrm>
              <a:off x="4124" y="1720"/>
              <a:ext cx="1121" cy="400"/>
              <a:chOff x="439" y="3561"/>
              <a:chExt cx="1121" cy="400"/>
            </a:xfrm>
          </p:grpSpPr>
          <p:sp>
            <p:nvSpPr>
              <p:cNvPr id="85007" name="AutoShape 15">
                <a:extLst>
                  <a:ext uri="{FF2B5EF4-FFF2-40B4-BE49-F238E27FC236}">
                    <a16:creationId xmlns:a16="http://schemas.microsoft.com/office/drawing/2014/main" id="{EE3B5B23-495B-4510-A977-58458B4C2152}"/>
                  </a:ext>
                </a:extLst>
              </p:cNvPr>
              <p:cNvSpPr>
                <a:spLocks noChangeArrowheads="1"/>
              </p:cNvSpPr>
              <p:nvPr/>
            </p:nvSpPr>
            <p:spPr bwMode="auto">
              <a:xfrm>
                <a:off x="521" y="3561"/>
                <a:ext cx="1039" cy="365"/>
              </a:xfrm>
              <a:prstGeom prst="flowChartAlternateProcess">
                <a:avLst/>
              </a:prstGeom>
              <a:solidFill>
                <a:schemeClr val="tx1"/>
              </a:solidFill>
              <a:ln w="9525" algn="ctr">
                <a:solidFill>
                  <a:schemeClr val="tx1"/>
                </a:solidFill>
                <a:miter lim="800000"/>
                <a:headEnd/>
                <a:tailEnd/>
              </a:ln>
              <a:effectLst/>
            </p:spPr>
            <p:txBody>
              <a:bodyPr anchor="ctr">
                <a:spAutoFit/>
              </a:bodyPr>
              <a:lstStyle/>
              <a:p>
                <a:pPr algn="ctr" fontAlgn="auto">
                  <a:spcBef>
                    <a:spcPts val="0"/>
                  </a:spcBef>
                  <a:spcAft>
                    <a:spcPts val="0"/>
                  </a:spcAft>
                  <a:defRPr/>
                </a:pPr>
                <a:endParaRPr lang="zh-CN" altLang="zh-CN" sz="2800">
                  <a:effectLst>
                    <a:outerShdw blurRad="38100" dist="38100" dir="2700000" algn="tl">
                      <a:srgbClr val="FFFFFF"/>
                    </a:outerShdw>
                  </a:effectLst>
                  <a:latin typeface="+mn-lt"/>
                </a:endParaRPr>
              </a:p>
            </p:txBody>
          </p:sp>
          <p:sp>
            <p:nvSpPr>
              <p:cNvPr id="85008" name="AutoShape 16">
                <a:extLst>
                  <a:ext uri="{FF2B5EF4-FFF2-40B4-BE49-F238E27FC236}">
                    <a16:creationId xmlns:a16="http://schemas.microsoft.com/office/drawing/2014/main" id="{82C5BFDE-BA45-4815-A929-DAC8056F4DDF}"/>
                  </a:ext>
                </a:extLst>
              </p:cNvPr>
              <p:cNvSpPr>
                <a:spLocks noChangeArrowheads="1"/>
              </p:cNvSpPr>
              <p:nvPr/>
            </p:nvSpPr>
            <p:spPr bwMode="auto">
              <a:xfrm>
                <a:off x="439" y="3596"/>
                <a:ext cx="1051" cy="365"/>
              </a:xfrm>
              <a:prstGeom prst="flowChartAlternateProcess">
                <a:avLst/>
              </a:prstGeom>
              <a:solidFill>
                <a:srgbClr val="99CCFF"/>
              </a:solidFill>
              <a:ln w="9525" algn="ctr">
                <a:solidFill>
                  <a:schemeClr val="tx1"/>
                </a:solidFill>
                <a:miter lim="800000"/>
                <a:headEnd/>
                <a:tailEnd/>
              </a:ln>
              <a:effectLst/>
            </p:spPr>
            <p:txBody>
              <a:bodyPr wrap="none" anchor="ctr">
                <a:spAutoFit/>
              </a:bodyPr>
              <a:lstStyle/>
              <a:p>
                <a:pPr algn="ctr" fontAlgn="auto">
                  <a:spcBef>
                    <a:spcPts val="0"/>
                  </a:spcBef>
                  <a:spcAft>
                    <a:spcPts val="0"/>
                  </a:spcAft>
                  <a:defRPr/>
                </a:pPr>
                <a:r>
                  <a:rPr lang="zh-CN" altLang="en-US" sz="2800">
                    <a:effectLst>
                      <a:outerShdw blurRad="38100" dist="38100" dir="2700000" algn="tl">
                        <a:srgbClr val="FFFFFF"/>
                      </a:outerShdw>
                    </a:effectLst>
                    <a:latin typeface="+mn-lt"/>
                  </a:rPr>
                  <a:t>运行维护</a:t>
                </a:r>
              </a:p>
            </p:txBody>
          </p:sp>
        </p:grpSp>
        <p:grpSp>
          <p:nvGrpSpPr>
            <p:cNvPr id="43018" name="Group 19">
              <a:extLst>
                <a:ext uri="{FF2B5EF4-FFF2-40B4-BE49-F238E27FC236}">
                  <a16:creationId xmlns:a16="http://schemas.microsoft.com/office/drawing/2014/main" id="{E85F3D36-B22B-4C4F-A24E-C89B846DE678}"/>
                </a:ext>
              </a:extLst>
            </p:cNvPr>
            <p:cNvGrpSpPr>
              <a:grpSpLocks/>
            </p:cNvGrpSpPr>
            <p:nvPr/>
          </p:nvGrpSpPr>
          <p:grpSpPr bwMode="auto">
            <a:xfrm>
              <a:off x="3503" y="1652"/>
              <a:ext cx="190" cy="497"/>
              <a:chOff x="3435" y="3448"/>
              <a:chExt cx="190" cy="497"/>
            </a:xfrm>
          </p:grpSpPr>
          <p:sp>
            <p:nvSpPr>
              <p:cNvPr id="43022" name="AutoShape 18">
                <a:extLst>
                  <a:ext uri="{FF2B5EF4-FFF2-40B4-BE49-F238E27FC236}">
                    <a16:creationId xmlns:a16="http://schemas.microsoft.com/office/drawing/2014/main" id="{34CF3F2A-BF99-457D-AE41-6ADBDE76B461}"/>
                  </a:ext>
                </a:extLst>
              </p:cNvPr>
              <p:cNvSpPr>
                <a:spLocks noChangeArrowheads="1"/>
              </p:cNvSpPr>
              <p:nvPr/>
            </p:nvSpPr>
            <p:spPr bwMode="auto">
              <a:xfrm>
                <a:off x="3470" y="3448"/>
                <a:ext cx="155" cy="462"/>
              </a:xfrm>
              <a:prstGeom prst="rightArrow">
                <a:avLst>
                  <a:gd name="adj1" fmla="val 50000"/>
                  <a:gd name="adj2" fmla="val 49890"/>
                </a:avLst>
              </a:prstGeom>
              <a:solidFill>
                <a:schemeClr val="tx1"/>
              </a:solidFill>
              <a:ln w="9525" algn="ctr">
                <a:solidFill>
                  <a:schemeClr val="tx1"/>
                </a:solidFill>
                <a:miter lim="800000"/>
                <a:headEnd/>
                <a:tailEnd/>
              </a:ln>
            </p:spPr>
            <p:txBody>
              <a:bodyPr wrap="none" anchor="ct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43023" name="AutoShape 17">
                <a:extLst>
                  <a:ext uri="{FF2B5EF4-FFF2-40B4-BE49-F238E27FC236}">
                    <a16:creationId xmlns:a16="http://schemas.microsoft.com/office/drawing/2014/main" id="{1B56EB8B-3136-497E-8524-C51230BD7C32}"/>
                  </a:ext>
                </a:extLst>
              </p:cNvPr>
              <p:cNvSpPr>
                <a:spLocks noChangeArrowheads="1"/>
              </p:cNvSpPr>
              <p:nvPr/>
            </p:nvSpPr>
            <p:spPr bwMode="auto">
              <a:xfrm>
                <a:off x="3435" y="3483"/>
                <a:ext cx="155" cy="462"/>
              </a:xfrm>
              <a:prstGeom prst="rightArrow">
                <a:avLst>
                  <a:gd name="adj1" fmla="val 50000"/>
                  <a:gd name="adj2" fmla="val 49890"/>
                </a:avLst>
              </a:prstGeom>
              <a:solidFill>
                <a:srgbClr val="99CCFF"/>
              </a:solidFill>
              <a:ln w="9525" algn="ctr">
                <a:solidFill>
                  <a:schemeClr val="tx1"/>
                </a:solidFill>
                <a:miter lim="800000"/>
                <a:headEnd/>
                <a:tailEnd/>
              </a:ln>
            </p:spPr>
            <p:txBody>
              <a:bodyPr wrap="none" anchor="ct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grpSp>
        <p:grpSp>
          <p:nvGrpSpPr>
            <p:cNvPr id="43019" name="Group 20">
              <a:extLst>
                <a:ext uri="{FF2B5EF4-FFF2-40B4-BE49-F238E27FC236}">
                  <a16:creationId xmlns:a16="http://schemas.microsoft.com/office/drawing/2014/main" id="{3FD72C2F-44BD-4221-8F79-BA8F94D8B1D9}"/>
                </a:ext>
              </a:extLst>
            </p:cNvPr>
            <p:cNvGrpSpPr>
              <a:grpSpLocks/>
            </p:cNvGrpSpPr>
            <p:nvPr/>
          </p:nvGrpSpPr>
          <p:grpSpPr bwMode="auto">
            <a:xfrm>
              <a:off x="1678" y="1698"/>
              <a:ext cx="190" cy="497"/>
              <a:chOff x="3435" y="3448"/>
              <a:chExt cx="190" cy="497"/>
            </a:xfrm>
          </p:grpSpPr>
          <p:sp>
            <p:nvSpPr>
              <p:cNvPr id="43020" name="AutoShape 21">
                <a:extLst>
                  <a:ext uri="{FF2B5EF4-FFF2-40B4-BE49-F238E27FC236}">
                    <a16:creationId xmlns:a16="http://schemas.microsoft.com/office/drawing/2014/main" id="{F53ACAE8-85C1-463F-BE20-EDC36F61469C}"/>
                  </a:ext>
                </a:extLst>
              </p:cNvPr>
              <p:cNvSpPr>
                <a:spLocks noChangeArrowheads="1"/>
              </p:cNvSpPr>
              <p:nvPr/>
            </p:nvSpPr>
            <p:spPr bwMode="auto">
              <a:xfrm>
                <a:off x="3470" y="3448"/>
                <a:ext cx="155" cy="462"/>
              </a:xfrm>
              <a:prstGeom prst="rightArrow">
                <a:avLst>
                  <a:gd name="adj1" fmla="val 50000"/>
                  <a:gd name="adj2" fmla="val 49890"/>
                </a:avLst>
              </a:prstGeom>
              <a:solidFill>
                <a:schemeClr val="tx1"/>
              </a:solidFill>
              <a:ln w="9525" algn="ctr">
                <a:solidFill>
                  <a:schemeClr val="tx1"/>
                </a:solidFill>
                <a:miter lim="800000"/>
                <a:headEnd/>
                <a:tailEnd/>
              </a:ln>
            </p:spPr>
            <p:txBody>
              <a:bodyPr wrap="none" anchor="ct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sp>
            <p:nvSpPr>
              <p:cNvPr id="43021" name="AutoShape 22">
                <a:extLst>
                  <a:ext uri="{FF2B5EF4-FFF2-40B4-BE49-F238E27FC236}">
                    <a16:creationId xmlns:a16="http://schemas.microsoft.com/office/drawing/2014/main" id="{E1834D88-AFD5-4163-B6A6-498998E3643E}"/>
                  </a:ext>
                </a:extLst>
              </p:cNvPr>
              <p:cNvSpPr>
                <a:spLocks noChangeArrowheads="1"/>
              </p:cNvSpPr>
              <p:nvPr/>
            </p:nvSpPr>
            <p:spPr bwMode="auto">
              <a:xfrm>
                <a:off x="3435" y="3483"/>
                <a:ext cx="155" cy="462"/>
              </a:xfrm>
              <a:prstGeom prst="rightArrow">
                <a:avLst>
                  <a:gd name="adj1" fmla="val 50000"/>
                  <a:gd name="adj2" fmla="val 49890"/>
                </a:avLst>
              </a:prstGeom>
              <a:solidFill>
                <a:srgbClr val="99CCFF"/>
              </a:solidFill>
              <a:ln w="9525" algn="ctr">
                <a:solidFill>
                  <a:schemeClr val="tx1"/>
                </a:solidFill>
                <a:miter lim="800000"/>
                <a:headEnd/>
                <a:tailEnd/>
              </a:ln>
            </p:spPr>
            <p:txBody>
              <a:bodyPr wrap="none" anchor="ctr">
                <a:spAutoFit/>
              </a:bodyPr>
              <a:lstStyle>
                <a:lvl1pPr eaLnBrk="0" hangingPunct="0">
                  <a:spcBef>
                    <a:spcPct val="20000"/>
                  </a:spcBef>
                  <a:buSzPct val="130000"/>
                  <a:buBlip>
                    <a:blip r:embed="rId3"/>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4"/>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3"/>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4"/>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3"/>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3"/>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endParaRPr lang="zh-CN" altLang="en-US" sz="1800">
                  <a:ea typeface="宋体" panose="02010600030101010101" pitchFamily="2" charset="-122"/>
                </a:endParaRPr>
              </a:p>
            </p:txBody>
          </p:sp>
        </p:grpSp>
      </p:grpSp>
      <p:pic>
        <p:nvPicPr>
          <p:cNvPr id="43014" name="Picture 23">
            <a:extLst>
              <a:ext uri="{FF2B5EF4-FFF2-40B4-BE49-F238E27FC236}">
                <a16:creationId xmlns:a16="http://schemas.microsoft.com/office/drawing/2014/main" id="{7B9A986C-1FD5-446F-AA0B-08ADF66479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409950"/>
            <a:ext cx="49530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34098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blinds(vertical)">
                                      <p:cBhvr>
                                        <p:cTn id="7" dur="5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08D9F92D-D878-4625-844E-277BC8281672}"/>
              </a:ext>
            </a:extLst>
          </p:cNvPr>
          <p:cNvSpPr>
            <a:spLocks noGrp="1" noChangeArrowheads="1"/>
          </p:cNvSpPr>
          <p:nvPr>
            <p:ph type="title"/>
          </p:nvPr>
        </p:nvSpPr>
        <p:spPr>
          <a:xfrm>
            <a:off x="1666876" y="142875"/>
            <a:ext cx="8677275" cy="571500"/>
          </a:xfrm>
        </p:spPr>
        <p:txBody>
          <a:bodyPr rtlCol="0"/>
          <a:lstStyle/>
          <a:p>
            <a:pPr fontAlgn="auto">
              <a:spcAft>
                <a:spcPts val="0"/>
              </a:spcAft>
              <a:defRPr/>
            </a:pPr>
            <a:r>
              <a:rPr kumimoji="1" lang="zh-CN" altLang="en-US" sz="4200" dirty="0">
                <a:effectLst>
                  <a:outerShdw blurRad="38100" dist="38100" dir="2700000" algn="tl">
                    <a:srgbClr val="C0C0C0"/>
                  </a:outerShdw>
                </a:effectLst>
                <a:latin typeface="华文新魏" pitchFamily="2" charset="-122"/>
                <a:ea typeface="华文新魏" pitchFamily="2" charset="-122"/>
              </a:rPr>
              <a:t>软件生命周期</a:t>
            </a:r>
            <a:endParaRPr kumimoji="1" lang="en-US" altLang="zh-CN" sz="4200" dirty="0">
              <a:effectLst>
                <a:outerShdw blurRad="38100" dist="38100" dir="2700000" algn="tl">
                  <a:srgbClr val="C0C0C0"/>
                </a:outerShdw>
              </a:effectLst>
              <a:latin typeface="华文新魏" pitchFamily="2" charset="-122"/>
              <a:ea typeface="华文新魏" pitchFamily="2" charset="-122"/>
            </a:endParaRPr>
          </a:p>
        </p:txBody>
      </p:sp>
      <p:sp>
        <p:nvSpPr>
          <p:cNvPr id="44035" name="Rectangle 3">
            <a:extLst>
              <a:ext uri="{FF2B5EF4-FFF2-40B4-BE49-F238E27FC236}">
                <a16:creationId xmlns:a16="http://schemas.microsoft.com/office/drawing/2014/main" id="{ED01D410-4C39-47B3-8840-3AD06C9BECCF}"/>
              </a:ext>
            </a:extLst>
          </p:cNvPr>
          <p:cNvSpPr>
            <a:spLocks noGrp="1" noChangeArrowheads="1"/>
          </p:cNvSpPr>
          <p:nvPr>
            <p:ph idx="1"/>
          </p:nvPr>
        </p:nvSpPr>
        <p:spPr>
          <a:xfrm>
            <a:off x="1881189" y="1000125"/>
            <a:ext cx="3709987" cy="5214938"/>
          </a:xfrm>
        </p:spPr>
        <p:txBody>
          <a:bodyPr/>
          <a:lstStyle/>
          <a:p>
            <a:pPr>
              <a:buFont typeface="Wingdings" panose="05000000000000000000" pitchFamily="2" charset="2"/>
              <a:buNone/>
            </a:pPr>
            <a:r>
              <a:rPr lang="en-US" altLang="zh-CN" b="1"/>
              <a:t>1. </a:t>
            </a:r>
            <a:r>
              <a:rPr lang="zh-CN" altLang="zh-CN" b="1"/>
              <a:t>问题定义</a:t>
            </a:r>
          </a:p>
          <a:p>
            <a:pPr>
              <a:buFont typeface="Wingdings" panose="05000000000000000000" pitchFamily="2" charset="2"/>
              <a:buNone/>
            </a:pPr>
            <a:r>
              <a:rPr lang="en-US" altLang="zh-CN" b="1"/>
              <a:t>2. </a:t>
            </a:r>
            <a:r>
              <a:rPr lang="zh-CN" altLang="zh-CN" b="1"/>
              <a:t>可行性研究</a:t>
            </a:r>
          </a:p>
          <a:p>
            <a:pPr>
              <a:buFont typeface="Wingdings" panose="05000000000000000000" pitchFamily="2" charset="2"/>
              <a:buNone/>
            </a:pPr>
            <a:r>
              <a:rPr lang="en-US" altLang="zh-CN" b="1"/>
              <a:t>3. </a:t>
            </a:r>
            <a:r>
              <a:rPr lang="zh-CN" altLang="zh-CN" b="1"/>
              <a:t>需求分析</a:t>
            </a:r>
          </a:p>
          <a:p>
            <a:pPr>
              <a:buFont typeface="Wingdings" panose="05000000000000000000" pitchFamily="2" charset="2"/>
              <a:buNone/>
            </a:pPr>
            <a:r>
              <a:rPr lang="en-US" altLang="zh-CN" b="1"/>
              <a:t>4. </a:t>
            </a:r>
            <a:r>
              <a:rPr lang="zh-CN" altLang="zh-CN" b="1"/>
              <a:t>总体设计</a:t>
            </a:r>
          </a:p>
          <a:p>
            <a:pPr>
              <a:buFont typeface="Wingdings" panose="05000000000000000000" pitchFamily="2" charset="2"/>
              <a:buNone/>
            </a:pPr>
            <a:r>
              <a:rPr lang="en-US" altLang="zh-CN" b="1"/>
              <a:t>5. </a:t>
            </a:r>
            <a:r>
              <a:rPr lang="zh-CN" altLang="zh-CN" b="1"/>
              <a:t>详细设计</a:t>
            </a:r>
          </a:p>
          <a:p>
            <a:pPr>
              <a:buFont typeface="Wingdings" panose="05000000000000000000" pitchFamily="2" charset="2"/>
              <a:buNone/>
            </a:pPr>
            <a:r>
              <a:rPr lang="en-US" altLang="zh-CN" b="1"/>
              <a:t>6. </a:t>
            </a:r>
            <a:r>
              <a:rPr lang="zh-CN" altLang="zh-CN" b="1"/>
              <a:t>编码和单元测试</a:t>
            </a:r>
          </a:p>
          <a:p>
            <a:pPr>
              <a:buFont typeface="Wingdings" panose="05000000000000000000" pitchFamily="2" charset="2"/>
              <a:buNone/>
            </a:pPr>
            <a:r>
              <a:rPr lang="en-US" altLang="zh-CN" b="1"/>
              <a:t>7. </a:t>
            </a:r>
            <a:r>
              <a:rPr lang="zh-CN" altLang="zh-CN" b="1"/>
              <a:t>综合测试</a:t>
            </a:r>
          </a:p>
          <a:p>
            <a:pPr>
              <a:buFont typeface="Wingdings" panose="05000000000000000000" pitchFamily="2" charset="2"/>
              <a:buNone/>
            </a:pPr>
            <a:r>
              <a:rPr lang="en-US" altLang="zh-CN" b="1"/>
              <a:t>8. </a:t>
            </a:r>
            <a:r>
              <a:rPr lang="zh-CN" altLang="zh-CN" b="1"/>
              <a:t>软件维护</a:t>
            </a:r>
            <a:endParaRPr lang="zh-CN" altLang="en-US" b="1">
              <a:latin typeface="Times New Roman" panose="02020603050405020304" pitchFamily="18" charset="0"/>
            </a:endParaRPr>
          </a:p>
        </p:txBody>
      </p:sp>
      <p:sp>
        <p:nvSpPr>
          <p:cNvPr id="4" name="右大括号 3">
            <a:extLst>
              <a:ext uri="{FF2B5EF4-FFF2-40B4-BE49-F238E27FC236}">
                <a16:creationId xmlns:a16="http://schemas.microsoft.com/office/drawing/2014/main" id="{95528601-FBB7-4280-8FC3-4FA861AF6F16}"/>
              </a:ext>
            </a:extLst>
          </p:cNvPr>
          <p:cNvSpPr/>
          <p:nvPr/>
        </p:nvSpPr>
        <p:spPr>
          <a:xfrm>
            <a:off x="5808664" y="1268413"/>
            <a:ext cx="503237" cy="122396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4037" name="TextBox 4">
            <a:extLst>
              <a:ext uri="{FF2B5EF4-FFF2-40B4-BE49-F238E27FC236}">
                <a16:creationId xmlns:a16="http://schemas.microsoft.com/office/drawing/2014/main" id="{709C934D-F93F-4A8C-8606-2326D180F709}"/>
              </a:ext>
            </a:extLst>
          </p:cNvPr>
          <p:cNvSpPr txBox="1">
            <a:spLocks noChangeArrowheads="1"/>
          </p:cNvSpPr>
          <p:nvPr/>
        </p:nvSpPr>
        <p:spPr bwMode="auto">
          <a:xfrm>
            <a:off x="6888163" y="1628776"/>
            <a:ext cx="1871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r>
              <a:rPr lang="zh-CN" altLang="en-US" sz="2800" b="1">
                <a:ea typeface="宋体" panose="02010600030101010101" pitchFamily="2" charset="-122"/>
              </a:rPr>
              <a:t>系统分析</a:t>
            </a:r>
          </a:p>
        </p:txBody>
      </p:sp>
      <p:sp>
        <p:nvSpPr>
          <p:cNvPr id="6" name="右大括号 5">
            <a:extLst>
              <a:ext uri="{FF2B5EF4-FFF2-40B4-BE49-F238E27FC236}">
                <a16:creationId xmlns:a16="http://schemas.microsoft.com/office/drawing/2014/main" id="{020BD67A-49CC-44D6-BF8C-4F881EA8E3F7}"/>
              </a:ext>
            </a:extLst>
          </p:cNvPr>
          <p:cNvSpPr/>
          <p:nvPr/>
        </p:nvSpPr>
        <p:spPr>
          <a:xfrm>
            <a:off x="5808664" y="2781300"/>
            <a:ext cx="503237" cy="8636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4039" name="TextBox 6">
            <a:extLst>
              <a:ext uri="{FF2B5EF4-FFF2-40B4-BE49-F238E27FC236}">
                <a16:creationId xmlns:a16="http://schemas.microsoft.com/office/drawing/2014/main" id="{4BB8E10E-8742-4137-A3CF-443C588F85C7}"/>
              </a:ext>
            </a:extLst>
          </p:cNvPr>
          <p:cNvSpPr txBox="1">
            <a:spLocks noChangeArrowheads="1"/>
          </p:cNvSpPr>
          <p:nvPr/>
        </p:nvSpPr>
        <p:spPr bwMode="auto">
          <a:xfrm>
            <a:off x="6888163" y="2905126"/>
            <a:ext cx="1871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r>
              <a:rPr lang="zh-CN" altLang="en-US" sz="2800" b="1">
                <a:ea typeface="宋体" panose="02010600030101010101" pitchFamily="2" charset="-122"/>
              </a:rPr>
              <a:t>系统设计</a:t>
            </a:r>
          </a:p>
        </p:txBody>
      </p:sp>
      <p:sp>
        <p:nvSpPr>
          <p:cNvPr id="8" name="右大括号 7">
            <a:extLst>
              <a:ext uri="{FF2B5EF4-FFF2-40B4-BE49-F238E27FC236}">
                <a16:creationId xmlns:a16="http://schemas.microsoft.com/office/drawing/2014/main" id="{7156BC48-22AB-4372-B7CF-6FBA1A5FFC41}"/>
              </a:ext>
            </a:extLst>
          </p:cNvPr>
          <p:cNvSpPr/>
          <p:nvPr/>
        </p:nvSpPr>
        <p:spPr>
          <a:xfrm>
            <a:off x="5808664" y="4076700"/>
            <a:ext cx="503237" cy="8651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4041" name="TextBox 8">
            <a:extLst>
              <a:ext uri="{FF2B5EF4-FFF2-40B4-BE49-F238E27FC236}">
                <a16:creationId xmlns:a16="http://schemas.microsoft.com/office/drawing/2014/main" id="{991826C6-A829-49B3-8FDC-CD8980205650}"/>
              </a:ext>
            </a:extLst>
          </p:cNvPr>
          <p:cNvSpPr txBox="1">
            <a:spLocks noChangeArrowheads="1"/>
          </p:cNvSpPr>
          <p:nvPr/>
        </p:nvSpPr>
        <p:spPr bwMode="auto">
          <a:xfrm>
            <a:off x="6888163" y="4202114"/>
            <a:ext cx="18716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r>
              <a:rPr lang="zh-CN" altLang="en-US" sz="2800" b="1">
                <a:ea typeface="宋体" panose="02010600030101010101" pitchFamily="2" charset="-122"/>
              </a:rPr>
              <a:t>系统实现</a:t>
            </a:r>
          </a:p>
        </p:txBody>
      </p:sp>
      <p:sp>
        <p:nvSpPr>
          <p:cNvPr id="44042" name="TextBox 9">
            <a:extLst>
              <a:ext uri="{FF2B5EF4-FFF2-40B4-BE49-F238E27FC236}">
                <a16:creationId xmlns:a16="http://schemas.microsoft.com/office/drawing/2014/main" id="{BCBA7971-D260-428C-843D-1FB4B9AE7315}"/>
              </a:ext>
            </a:extLst>
          </p:cNvPr>
          <p:cNvSpPr txBox="1">
            <a:spLocks noChangeArrowheads="1"/>
          </p:cNvSpPr>
          <p:nvPr/>
        </p:nvSpPr>
        <p:spPr bwMode="auto">
          <a:xfrm>
            <a:off x="6888163" y="5157789"/>
            <a:ext cx="18716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r>
              <a:rPr lang="zh-CN" altLang="en-US" sz="2800" b="1">
                <a:ea typeface="宋体" panose="02010600030101010101" pitchFamily="2" charset="-122"/>
              </a:rPr>
              <a:t>软件维护</a:t>
            </a:r>
          </a:p>
        </p:txBody>
      </p:sp>
      <p:sp>
        <p:nvSpPr>
          <p:cNvPr id="44043" name="TextBox 10">
            <a:extLst>
              <a:ext uri="{FF2B5EF4-FFF2-40B4-BE49-F238E27FC236}">
                <a16:creationId xmlns:a16="http://schemas.microsoft.com/office/drawing/2014/main" id="{BA609618-8A1A-4B95-A4A0-DBCC8FCC8EAE}"/>
              </a:ext>
            </a:extLst>
          </p:cNvPr>
          <p:cNvSpPr txBox="1">
            <a:spLocks noChangeArrowheads="1"/>
          </p:cNvSpPr>
          <p:nvPr/>
        </p:nvSpPr>
        <p:spPr bwMode="auto">
          <a:xfrm>
            <a:off x="9264651" y="1628776"/>
            <a:ext cx="1008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r>
              <a:rPr lang="zh-CN" altLang="en-US" sz="2800" b="1">
                <a:ea typeface="宋体" panose="02010600030101010101" pitchFamily="2" charset="-122"/>
              </a:rPr>
              <a:t>定义</a:t>
            </a:r>
          </a:p>
        </p:txBody>
      </p:sp>
      <p:sp>
        <p:nvSpPr>
          <p:cNvPr id="44044" name="TextBox 11">
            <a:extLst>
              <a:ext uri="{FF2B5EF4-FFF2-40B4-BE49-F238E27FC236}">
                <a16:creationId xmlns:a16="http://schemas.microsoft.com/office/drawing/2014/main" id="{8862DAC5-3CFE-440F-8EC3-0572F6AABBC5}"/>
              </a:ext>
            </a:extLst>
          </p:cNvPr>
          <p:cNvSpPr txBox="1">
            <a:spLocks noChangeArrowheads="1"/>
          </p:cNvSpPr>
          <p:nvPr/>
        </p:nvSpPr>
        <p:spPr bwMode="auto">
          <a:xfrm>
            <a:off x="9264651" y="3429001"/>
            <a:ext cx="1008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r>
              <a:rPr lang="zh-CN" altLang="en-US" sz="2800" b="1">
                <a:ea typeface="宋体" panose="02010600030101010101" pitchFamily="2" charset="-122"/>
              </a:rPr>
              <a:t>开发</a:t>
            </a:r>
          </a:p>
        </p:txBody>
      </p:sp>
      <p:sp>
        <p:nvSpPr>
          <p:cNvPr id="44045" name="TextBox 12">
            <a:extLst>
              <a:ext uri="{FF2B5EF4-FFF2-40B4-BE49-F238E27FC236}">
                <a16:creationId xmlns:a16="http://schemas.microsoft.com/office/drawing/2014/main" id="{C70AB4EF-DC37-49B2-AFAF-24D4AC6A99F2}"/>
              </a:ext>
            </a:extLst>
          </p:cNvPr>
          <p:cNvSpPr txBox="1">
            <a:spLocks noChangeArrowheads="1"/>
          </p:cNvSpPr>
          <p:nvPr/>
        </p:nvSpPr>
        <p:spPr bwMode="auto">
          <a:xfrm>
            <a:off x="9336088" y="5229226"/>
            <a:ext cx="1008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SzTx/>
              <a:buFontTx/>
              <a:buNone/>
            </a:pPr>
            <a:r>
              <a:rPr lang="zh-CN" altLang="en-US" sz="2800" b="1">
                <a:ea typeface="宋体" panose="02010600030101010101" pitchFamily="2" charset="-122"/>
              </a:rPr>
              <a:t>维护</a:t>
            </a:r>
          </a:p>
        </p:txBody>
      </p:sp>
      <p:sp>
        <p:nvSpPr>
          <p:cNvPr id="44046" name="矩形 13">
            <a:extLst>
              <a:ext uri="{FF2B5EF4-FFF2-40B4-BE49-F238E27FC236}">
                <a16:creationId xmlns:a16="http://schemas.microsoft.com/office/drawing/2014/main" id="{4641F51E-0B86-4B6C-8578-8F2BFB93FBE6}"/>
              </a:ext>
            </a:extLst>
          </p:cNvPr>
          <p:cNvSpPr>
            <a:spLocks noChangeArrowheads="1"/>
          </p:cNvSpPr>
          <p:nvPr/>
        </p:nvSpPr>
        <p:spPr bwMode="auto">
          <a:xfrm>
            <a:off x="3000376" y="5876925"/>
            <a:ext cx="6443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30000"/>
              <a:buBlip>
                <a:blip r:embed="rId2"/>
              </a:buBlip>
              <a:defRPr sz="32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SzPct val="140000"/>
              <a:buBlip>
                <a:blip r:embed="rId3"/>
              </a:buBlip>
              <a:defRPr sz="28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SzPct val="145000"/>
              <a:buBlip>
                <a:blip r:embed="rId2"/>
              </a:buBlip>
              <a:defRPr sz="24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SzPct val="150000"/>
              <a:buBlip>
                <a:blip r:embed="rId3"/>
              </a:buBlip>
              <a:defRPr sz="2000">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SzPct val="135000"/>
              <a:buBlip>
                <a:blip r:embed="rId2"/>
              </a:buBlip>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SzPct val="135000"/>
              <a:buBlip>
                <a:blip r:embed="rId2"/>
              </a:buBlip>
              <a:defRPr sz="2000">
                <a:solidFill>
                  <a:schemeClr val="tx1"/>
                </a:solidFill>
                <a:latin typeface="Arial" panose="020B0604020202020204" pitchFamily="34" charset="0"/>
                <a:ea typeface="隶书" panose="02010509060101010101" pitchFamily="49" charset="-122"/>
              </a:defRPr>
            </a:lvl9pPr>
          </a:lstStyle>
          <a:p>
            <a:pPr eaLnBrk="1" hangingPunct="1">
              <a:lnSpc>
                <a:spcPct val="80000"/>
              </a:lnSpc>
              <a:spcBef>
                <a:spcPct val="0"/>
              </a:spcBef>
              <a:buSzTx/>
              <a:buFontTx/>
              <a:buNone/>
            </a:pPr>
            <a:r>
              <a:rPr lang="zh-CN" altLang="en-US" sz="2000">
                <a:ea typeface="宋体" panose="02010600030101010101" pitchFamily="2" charset="-122"/>
              </a:rPr>
              <a:t>从计划、设计软件开始到产品不能使用为止的时间周期</a:t>
            </a:r>
          </a:p>
        </p:txBody>
      </p:sp>
    </p:spTree>
    <p:extLst>
      <p:ext uri="{BB962C8B-B14F-4D97-AF65-F5344CB8AC3E}">
        <p14:creationId xmlns:p14="http://schemas.microsoft.com/office/powerpoint/2010/main" val="24359894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39907-3651-4187-BDAD-D12253926EC8}"/>
              </a:ext>
            </a:extLst>
          </p:cNvPr>
          <p:cNvSpPr>
            <a:spLocks noGrp="1"/>
          </p:cNvSpPr>
          <p:nvPr>
            <p:ph type="title"/>
          </p:nvPr>
        </p:nvSpPr>
        <p:spPr>
          <a:xfrm>
            <a:off x="1666875" y="142875"/>
            <a:ext cx="7500938" cy="571500"/>
          </a:xfrm>
        </p:spPr>
        <p:txBody>
          <a:bodyPr rtlCol="0"/>
          <a:lstStyle/>
          <a:p>
            <a:pPr fontAlgn="auto">
              <a:spcAft>
                <a:spcPts val="0"/>
              </a:spcAft>
              <a:defRPr/>
            </a:pPr>
            <a:r>
              <a:rPr kumimoji="1" lang="zh-CN" altLang="zh-CN" sz="4200" dirty="0">
                <a:effectLst>
                  <a:outerShdw blurRad="38100" dist="38100" dir="2700000" algn="tl">
                    <a:srgbClr val="C0C0C0"/>
                  </a:outerShdw>
                </a:effectLst>
                <a:latin typeface="华文新魏" pitchFamily="2" charset="-122"/>
                <a:ea typeface="华文新魏" pitchFamily="2" charset="-122"/>
              </a:rPr>
              <a:t>软件生命周期划分阶段的原则</a:t>
            </a:r>
            <a:endParaRPr kumimoji="1" lang="zh-CN" altLang="en-US" sz="4200" dirty="0">
              <a:effectLst>
                <a:outerShdw blurRad="38100" dist="38100" dir="2700000" algn="tl">
                  <a:srgbClr val="C0C0C0"/>
                </a:outerShdw>
              </a:effectLst>
              <a:latin typeface="华文新魏" pitchFamily="2" charset="-122"/>
              <a:ea typeface="华文新魏" pitchFamily="2" charset="-122"/>
            </a:endParaRPr>
          </a:p>
        </p:txBody>
      </p:sp>
      <p:sp>
        <p:nvSpPr>
          <p:cNvPr id="45059" name="内容占位符 2">
            <a:extLst>
              <a:ext uri="{FF2B5EF4-FFF2-40B4-BE49-F238E27FC236}">
                <a16:creationId xmlns:a16="http://schemas.microsoft.com/office/drawing/2014/main" id="{5B403169-3371-4082-A2C9-D333C6411A93}"/>
              </a:ext>
            </a:extLst>
          </p:cNvPr>
          <p:cNvSpPr>
            <a:spLocks noGrp="1"/>
          </p:cNvSpPr>
          <p:nvPr>
            <p:ph idx="1"/>
          </p:nvPr>
        </p:nvSpPr>
        <p:spPr>
          <a:xfrm>
            <a:off x="1881189" y="1000125"/>
            <a:ext cx="8429625" cy="5214938"/>
          </a:xfrm>
        </p:spPr>
        <p:txBody>
          <a:bodyPr/>
          <a:lstStyle/>
          <a:p>
            <a:r>
              <a:rPr lang="zh-CN" altLang="zh-CN" b="1"/>
              <a:t>各阶段的任务彼此间尽可能相对独立。这样便于逐步完成每个阶段的任务，能够简化每个阶段的工作，易于确立系统开发计划。</a:t>
            </a:r>
          </a:p>
          <a:p>
            <a:r>
              <a:rPr lang="zh-CN" altLang="zh-CN" b="1"/>
              <a:t>同一阶段的工作任务性质尽可能相同。这样有利于软件工程的开发和组织管理，明确系统各类开发人员的分工与职责范围，以便协同工作，保证质量。</a:t>
            </a:r>
            <a:endParaRPr lang="zh-CN" altLang="en-US" b="1"/>
          </a:p>
        </p:txBody>
      </p:sp>
    </p:spTree>
    <p:extLst>
      <p:ext uri="{BB962C8B-B14F-4D97-AF65-F5344CB8AC3E}">
        <p14:creationId xmlns:p14="http://schemas.microsoft.com/office/powerpoint/2010/main" val="847745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D414C82-2288-46AD-B909-0D3CA5F192AE}"/>
              </a:ext>
            </a:extLst>
          </p:cNvPr>
          <p:cNvSpPr>
            <a:spLocks noGrp="1" noChangeArrowheads="1"/>
          </p:cNvSpPr>
          <p:nvPr>
            <p:ph type="title"/>
          </p:nvPr>
        </p:nvSpPr>
        <p:spPr>
          <a:xfrm>
            <a:off x="2063304" y="0"/>
            <a:ext cx="8229600" cy="836612"/>
          </a:xfrm>
        </p:spPr>
        <p:txBody>
          <a:bodyPr rtlCol="0" anchorCtr="1"/>
          <a:lstStyle/>
          <a:p>
            <a:pPr fontAlgn="auto">
              <a:spcAft>
                <a:spcPts val="0"/>
              </a:spcAft>
              <a:defRPr/>
            </a:pPr>
            <a:r>
              <a:rPr kumimoji="1" lang="zh-CN" altLang="en-US" dirty="0">
                <a:effectLst>
                  <a:outerShdw blurRad="38100" dist="38100" dir="2700000" algn="tl">
                    <a:srgbClr val="C0C0C0"/>
                  </a:outerShdw>
                </a:effectLst>
                <a:latin typeface="华文新魏" pitchFamily="2" charset="-122"/>
                <a:ea typeface="华文新魏" pitchFamily="2" charset="-122"/>
              </a:rPr>
              <a:t>软件生命周期各阶段的基本任务</a:t>
            </a:r>
          </a:p>
        </p:txBody>
      </p:sp>
      <p:sp>
        <p:nvSpPr>
          <p:cNvPr id="36867" name="Rectangle 3">
            <a:extLst>
              <a:ext uri="{FF2B5EF4-FFF2-40B4-BE49-F238E27FC236}">
                <a16:creationId xmlns:a16="http://schemas.microsoft.com/office/drawing/2014/main" id="{F12CE358-AFC2-4816-A4D0-58818EF35911}"/>
              </a:ext>
            </a:extLst>
          </p:cNvPr>
          <p:cNvSpPr>
            <a:spLocks noGrp="1" noChangeArrowheads="1"/>
          </p:cNvSpPr>
          <p:nvPr>
            <p:ph type="body" idx="1"/>
          </p:nvPr>
        </p:nvSpPr>
        <p:spPr>
          <a:xfrm>
            <a:off x="2208213" y="1628776"/>
            <a:ext cx="8064500" cy="5008563"/>
          </a:xfrm>
        </p:spPr>
        <p:txBody>
          <a:bodyPr rtlCol="0">
            <a:spAutoFit/>
          </a:bodyPr>
          <a:lstStyle/>
          <a:p>
            <a:pPr marL="0" indent="0" fontAlgn="auto">
              <a:spcBef>
                <a:spcPct val="50000"/>
              </a:spcBef>
              <a:spcAft>
                <a:spcPts val="0"/>
              </a:spcAft>
              <a:buClr>
                <a:srgbClr val="990000"/>
              </a:buClr>
              <a:defRPr/>
            </a:pPr>
            <a:r>
              <a:rPr lang="en-US" altLang="zh-CN" sz="2800" b="1" dirty="0">
                <a:effectLst>
                  <a:outerShdw blurRad="38100" dist="38100" dir="2700000" algn="tl">
                    <a:srgbClr val="C0C0C0"/>
                  </a:outerShdw>
                </a:effectLst>
                <a:latin typeface="Times New Roman" pitchFamily="18" charset="0"/>
                <a:ea typeface="黑体" pitchFamily="2" charset="-122"/>
              </a:rPr>
              <a:t> 1</a:t>
            </a:r>
            <a:r>
              <a:rPr lang="zh-CN" altLang="en-US" sz="2800" b="1" dirty="0">
                <a:effectLst>
                  <a:outerShdw blurRad="38100" dist="38100" dir="2700000" algn="tl">
                    <a:srgbClr val="C0C0C0"/>
                  </a:outerShdw>
                </a:effectLst>
                <a:latin typeface="Times New Roman" pitchFamily="18" charset="0"/>
                <a:ea typeface="黑体" pitchFamily="2" charset="-122"/>
              </a:rPr>
              <a:t>、问题定义</a:t>
            </a:r>
          </a:p>
          <a:p>
            <a:pPr marL="0" indent="0" fontAlgn="auto">
              <a:spcBef>
                <a:spcPct val="50000"/>
              </a:spcBef>
              <a:spcAft>
                <a:spcPts val="0"/>
              </a:spcAft>
              <a:buClr>
                <a:srgbClr val="990000"/>
              </a:buClr>
              <a:buNone/>
              <a:defRPr/>
            </a:pPr>
            <a:r>
              <a:rPr lang="zh-CN" altLang="en-US" sz="2800" b="1" dirty="0">
                <a:effectLst>
                  <a:outerShdw blurRad="38100" dist="38100" dir="2700000" algn="tl">
                    <a:srgbClr val="C0C0C0"/>
                  </a:outerShdw>
                </a:effectLst>
                <a:latin typeface="Times New Roman" pitchFamily="18" charset="0"/>
                <a:ea typeface="黑体" pitchFamily="2" charset="-122"/>
              </a:rPr>
              <a:t>    </a:t>
            </a:r>
            <a:r>
              <a:rPr lang="en-US" altLang="zh-CN" sz="2800" b="1" dirty="0">
                <a:effectLst>
                  <a:outerShdw blurRad="38100" dist="38100" dir="2700000" algn="tl">
                    <a:srgbClr val="C0C0C0"/>
                  </a:outerShdw>
                </a:effectLst>
                <a:latin typeface="Times New Roman" pitchFamily="18" charset="0"/>
                <a:ea typeface="楷体_GB2312" pitchFamily="49" charset="-122"/>
              </a:rPr>
              <a:t>— </a:t>
            </a:r>
            <a:r>
              <a:rPr lang="zh-CN" altLang="en-US" sz="2800" b="1" dirty="0">
                <a:effectLst>
                  <a:outerShdw blurRad="38100" dist="38100" dir="2700000" algn="tl">
                    <a:srgbClr val="C0C0C0"/>
                  </a:outerShdw>
                </a:effectLst>
                <a:latin typeface="Times New Roman" pitchFamily="18" charset="0"/>
                <a:ea typeface="楷体_GB2312" pitchFamily="49" charset="-122"/>
              </a:rPr>
              <a:t>要解决的问题是什么？</a:t>
            </a:r>
          </a:p>
          <a:p>
            <a:pPr marL="0" indent="0" fontAlgn="auto">
              <a:spcBef>
                <a:spcPct val="50000"/>
              </a:spcBef>
              <a:spcAft>
                <a:spcPts val="0"/>
              </a:spcAft>
              <a:buClr>
                <a:srgbClr val="990000"/>
              </a:buClr>
              <a:defRPr/>
            </a:pPr>
            <a:r>
              <a:rPr lang="zh-CN" altLang="en-US" sz="2800" b="1" dirty="0">
                <a:effectLst>
                  <a:outerShdw blurRad="38100" dist="38100" dir="2700000" algn="tl">
                    <a:srgbClr val="C0C0C0"/>
                  </a:outerShdw>
                </a:effectLst>
                <a:latin typeface="Times New Roman" pitchFamily="18" charset="0"/>
                <a:ea typeface="黑体" pitchFamily="2" charset="-122"/>
              </a:rPr>
              <a:t> </a:t>
            </a:r>
            <a:r>
              <a:rPr lang="en-US" altLang="zh-CN" sz="2800" b="1" dirty="0">
                <a:effectLst>
                  <a:outerShdw blurRad="38100" dist="38100" dir="2700000" algn="tl">
                    <a:srgbClr val="C0C0C0"/>
                  </a:outerShdw>
                </a:effectLst>
                <a:latin typeface="Times New Roman" pitchFamily="18" charset="0"/>
                <a:ea typeface="黑体" pitchFamily="2" charset="-122"/>
              </a:rPr>
              <a:t>2</a:t>
            </a:r>
            <a:r>
              <a:rPr lang="zh-CN" altLang="en-US" sz="2800" b="1" dirty="0">
                <a:effectLst>
                  <a:outerShdw blurRad="38100" dist="38100" dir="2700000" algn="tl">
                    <a:srgbClr val="C0C0C0"/>
                  </a:outerShdw>
                </a:effectLst>
                <a:latin typeface="Times New Roman" pitchFamily="18" charset="0"/>
                <a:ea typeface="黑体" pitchFamily="2" charset="-122"/>
              </a:rPr>
              <a:t>、可行性研究</a:t>
            </a:r>
          </a:p>
          <a:p>
            <a:pPr marL="0" indent="0" fontAlgn="auto">
              <a:spcBef>
                <a:spcPct val="50000"/>
              </a:spcBef>
              <a:spcAft>
                <a:spcPts val="0"/>
              </a:spcAft>
              <a:buClr>
                <a:srgbClr val="990000"/>
              </a:buClr>
              <a:buNone/>
              <a:defRPr/>
            </a:pPr>
            <a:r>
              <a:rPr lang="zh-CN" altLang="en-US" sz="2800" b="1" dirty="0">
                <a:effectLst>
                  <a:outerShdw blurRad="38100" dist="38100" dir="2700000" algn="tl">
                    <a:srgbClr val="C0C0C0"/>
                  </a:outerShdw>
                </a:effectLst>
                <a:latin typeface="Times New Roman" pitchFamily="18" charset="0"/>
                <a:ea typeface="黑体" pitchFamily="2" charset="-122"/>
              </a:rPr>
              <a:t>    </a:t>
            </a:r>
            <a:r>
              <a:rPr lang="en-US" altLang="zh-CN" sz="2800" b="1" dirty="0">
                <a:effectLst>
                  <a:outerShdw blurRad="38100" dist="38100" dir="2700000" algn="tl">
                    <a:srgbClr val="C0C0C0"/>
                  </a:outerShdw>
                </a:effectLst>
                <a:latin typeface="Times New Roman" pitchFamily="18" charset="0"/>
                <a:ea typeface="楷体_GB2312" pitchFamily="49" charset="-122"/>
              </a:rPr>
              <a:t>— </a:t>
            </a:r>
            <a:r>
              <a:rPr lang="zh-CN" altLang="en-US" sz="2800" b="1" dirty="0">
                <a:effectLst>
                  <a:outerShdw blurRad="38100" dist="38100" dir="2700000" algn="tl">
                    <a:srgbClr val="C0C0C0"/>
                  </a:outerShdw>
                </a:effectLst>
                <a:latin typeface="Times New Roman" pitchFamily="18" charset="0"/>
                <a:ea typeface="楷体_GB2312" pitchFamily="49" charset="-122"/>
              </a:rPr>
              <a:t>有行得通的解决办法吗？</a:t>
            </a:r>
          </a:p>
          <a:p>
            <a:pPr marL="0" indent="0" fontAlgn="auto">
              <a:spcBef>
                <a:spcPct val="50000"/>
              </a:spcBef>
              <a:spcAft>
                <a:spcPts val="0"/>
              </a:spcAft>
              <a:buClr>
                <a:srgbClr val="990000"/>
              </a:buClr>
              <a:defRPr/>
            </a:pPr>
            <a:r>
              <a:rPr lang="zh-CN" altLang="en-US" sz="2800" b="1" dirty="0">
                <a:effectLst>
                  <a:outerShdw blurRad="38100" dist="38100" dir="2700000" algn="tl">
                    <a:srgbClr val="C0C0C0"/>
                  </a:outerShdw>
                </a:effectLst>
                <a:latin typeface="Times New Roman" pitchFamily="18" charset="0"/>
                <a:ea typeface="黑体" pitchFamily="2" charset="-122"/>
              </a:rPr>
              <a:t> </a:t>
            </a:r>
            <a:r>
              <a:rPr lang="en-US" altLang="zh-CN" sz="2800" b="1" dirty="0">
                <a:effectLst>
                  <a:outerShdw blurRad="38100" dist="38100" dir="2700000" algn="tl">
                    <a:srgbClr val="C0C0C0"/>
                  </a:outerShdw>
                </a:effectLst>
                <a:latin typeface="Times New Roman" pitchFamily="18" charset="0"/>
                <a:ea typeface="黑体" pitchFamily="2" charset="-122"/>
              </a:rPr>
              <a:t>3</a:t>
            </a:r>
            <a:r>
              <a:rPr lang="zh-CN" altLang="en-US" sz="2800" b="1" dirty="0">
                <a:effectLst>
                  <a:outerShdw blurRad="38100" dist="38100" dir="2700000" algn="tl">
                    <a:srgbClr val="C0C0C0"/>
                  </a:outerShdw>
                </a:effectLst>
                <a:latin typeface="Times New Roman" pitchFamily="18" charset="0"/>
                <a:ea typeface="黑体" pitchFamily="2" charset="-122"/>
              </a:rPr>
              <a:t>、需求分析</a:t>
            </a:r>
          </a:p>
          <a:p>
            <a:pPr marL="0" indent="0" fontAlgn="auto">
              <a:spcBef>
                <a:spcPct val="50000"/>
              </a:spcBef>
              <a:spcAft>
                <a:spcPts val="0"/>
              </a:spcAft>
              <a:buClr>
                <a:srgbClr val="990000"/>
              </a:buClr>
              <a:buNone/>
              <a:defRPr/>
            </a:pPr>
            <a:r>
              <a:rPr lang="zh-CN" altLang="en-US" sz="2800" b="1" dirty="0">
                <a:effectLst>
                  <a:outerShdw blurRad="38100" dist="38100" dir="2700000" algn="tl">
                    <a:srgbClr val="C0C0C0"/>
                  </a:outerShdw>
                </a:effectLst>
                <a:latin typeface="Times New Roman" pitchFamily="18" charset="0"/>
                <a:ea typeface="黑体" pitchFamily="2" charset="-122"/>
              </a:rPr>
              <a:t>    </a:t>
            </a:r>
            <a:r>
              <a:rPr lang="en-US" altLang="zh-CN" sz="2800" b="1" dirty="0">
                <a:effectLst>
                  <a:outerShdw blurRad="38100" dist="38100" dir="2700000" algn="tl">
                    <a:srgbClr val="C0C0C0"/>
                  </a:outerShdw>
                </a:effectLst>
                <a:latin typeface="Times New Roman" pitchFamily="18" charset="0"/>
                <a:ea typeface="黑体" pitchFamily="2" charset="-122"/>
              </a:rPr>
              <a:t>— </a:t>
            </a:r>
            <a:r>
              <a:rPr lang="zh-CN" altLang="en-US" sz="2800" b="1" dirty="0">
                <a:effectLst>
                  <a:outerShdw blurRad="38100" dist="38100" dir="2700000" algn="tl">
                    <a:srgbClr val="C0C0C0"/>
                  </a:outerShdw>
                </a:effectLst>
                <a:latin typeface="Times New Roman" pitchFamily="18" charset="0"/>
                <a:ea typeface="楷体_GB2312" pitchFamily="49" charset="-122"/>
              </a:rPr>
              <a:t>目标系统必须做什么？</a:t>
            </a:r>
          </a:p>
          <a:p>
            <a:pPr marL="0" indent="0" fontAlgn="auto">
              <a:spcBef>
                <a:spcPct val="50000"/>
              </a:spcBef>
              <a:spcAft>
                <a:spcPts val="0"/>
              </a:spcAft>
              <a:buClr>
                <a:srgbClr val="990000"/>
              </a:buClr>
              <a:defRPr/>
            </a:pPr>
            <a:r>
              <a:rPr lang="zh-CN" altLang="en-US" sz="2800" b="1" dirty="0">
                <a:effectLst>
                  <a:outerShdw blurRad="38100" dist="38100" dir="2700000" algn="tl">
                    <a:srgbClr val="C0C0C0"/>
                  </a:outerShdw>
                </a:effectLst>
                <a:latin typeface="Times New Roman" pitchFamily="18" charset="0"/>
                <a:ea typeface="黑体" pitchFamily="2" charset="-122"/>
              </a:rPr>
              <a:t> </a:t>
            </a:r>
            <a:r>
              <a:rPr lang="en-US" altLang="zh-CN" sz="2800" b="1" dirty="0">
                <a:effectLst>
                  <a:outerShdw blurRad="38100" dist="38100" dir="2700000" algn="tl">
                    <a:srgbClr val="C0C0C0"/>
                  </a:outerShdw>
                </a:effectLst>
                <a:latin typeface="Times New Roman" pitchFamily="18" charset="0"/>
                <a:ea typeface="黑体" pitchFamily="2" charset="-122"/>
              </a:rPr>
              <a:t>4</a:t>
            </a:r>
            <a:r>
              <a:rPr lang="zh-CN" altLang="en-US" sz="2800" b="1" dirty="0">
                <a:effectLst>
                  <a:outerShdw blurRad="38100" dist="38100" dir="2700000" algn="tl">
                    <a:srgbClr val="C0C0C0"/>
                  </a:outerShdw>
                </a:effectLst>
                <a:latin typeface="Times New Roman" pitchFamily="18" charset="0"/>
                <a:ea typeface="黑体" pitchFamily="2" charset="-122"/>
              </a:rPr>
              <a:t>、总体设计（概要设计）</a:t>
            </a:r>
          </a:p>
          <a:p>
            <a:pPr marL="0" indent="0" fontAlgn="auto">
              <a:spcBef>
                <a:spcPct val="50000"/>
              </a:spcBef>
              <a:spcAft>
                <a:spcPts val="0"/>
              </a:spcAft>
              <a:buClr>
                <a:srgbClr val="990000"/>
              </a:buClr>
              <a:buNone/>
              <a:defRPr/>
            </a:pPr>
            <a:r>
              <a:rPr lang="zh-CN" altLang="en-US" sz="2800" b="1" dirty="0">
                <a:effectLst>
                  <a:outerShdw blurRad="38100" dist="38100" dir="2700000" algn="tl">
                    <a:srgbClr val="C0C0C0"/>
                  </a:outerShdw>
                </a:effectLst>
                <a:latin typeface="Times New Roman" pitchFamily="18" charset="0"/>
                <a:ea typeface="黑体" pitchFamily="2" charset="-122"/>
              </a:rPr>
              <a:t>    </a:t>
            </a:r>
            <a:r>
              <a:rPr lang="en-US" altLang="zh-CN" sz="2800" b="1" dirty="0">
                <a:effectLst>
                  <a:outerShdw blurRad="38100" dist="38100" dir="2700000" algn="tl">
                    <a:srgbClr val="C0C0C0"/>
                  </a:outerShdw>
                </a:effectLst>
                <a:latin typeface="Times New Roman" pitchFamily="18" charset="0"/>
                <a:ea typeface="黑体" pitchFamily="2" charset="-122"/>
              </a:rPr>
              <a:t>— </a:t>
            </a:r>
            <a:r>
              <a:rPr lang="zh-CN" altLang="en-US" sz="2800" b="1" dirty="0">
                <a:effectLst>
                  <a:outerShdw blurRad="38100" dist="38100" dir="2700000" algn="tl">
                    <a:srgbClr val="C0C0C0"/>
                  </a:outerShdw>
                </a:effectLst>
                <a:latin typeface="Times New Roman" pitchFamily="18" charset="0"/>
                <a:ea typeface="楷体_GB2312" pitchFamily="49" charset="-122"/>
              </a:rPr>
              <a:t>怎样实现目标系统？怎么做？</a:t>
            </a:r>
          </a:p>
        </p:txBody>
      </p:sp>
    </p:spTree>
    <p:extLst>
      <p:ext uri="{BB962C8B-B14F-4D97-AF65-F5344CB8AC3E}">
        <p14:creationId xmlns:p14="http://schemas.microsoft.com/office/powerpoint/2010/main" val="363982902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867">
                                            <p:bg/>
                                          </p:spTgt>
                                        </p:tgtEl>
                                        <p:attrNameLst>
                                          <p:attrName>style.visibility</p:attrName>
                                        </p:attrNameLst>
                                      </p:cBhvr>
                                      <p:to>
                                        <p:strVal val="visible"/>
                                      </p:to>
                                    </p:set>
                                    <p:animEffect transition="in" filter="wipe(left)">
                                      <p:cBhvr>
                                        <p:cTn id="7" dur="500"/>
                                        <p:tgtEl>
                                          <p:spTgt spid="36867">
                                            <p:bg/>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animEffect transition="in" filter="wipe(left)">
                                      <p:cBhvr>
                                        <p:cTn id="11" dur="500"/>
                                        <p:tgtEl>
                                          <p:spTgt spid="368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6867">
                                            <p:txEl>
                                              <p:pRg st="1" end="1"/>
                                            </p:txEl>
                                          </p:spTgt>
                                        </p:tgtEl>
                                        <p:attrNameLst>
                                          <p:attrName>style.visibility</p:attrName>
                                        </p:attrNameLst>
                                      </p:cBhvr>
                                      <p:to>
                                        <p:strVal val="visible"/>
                                      </p:to>
                                    </p:set>
                                    <p:animEffect transition="in" filter="wipe(left)">
                                      <p:cBhvr>
                                        <p:cTn id="16" dur="500"/>
                                        <p:tgtEl>
                                          <p:spTgt spid="368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867">
                                            <p:txEl>
                                              <p:pRg st="2" end="2"/>
                                            </p:txEl>
                                          </p:spTgt>
                                        </p:tgtEl>
                                        <p:attrNameLst>
                                          <p:attrName>style.visibility</p:attrName>
                                        </p:attrNameLst>
                                      </p:cBhvr>
                                      <p:to>
                                        <p:strVal val="visible"/>
                                      </p:to>
                                    </p:set>
                                    <p:animEffect transition="in" filter="wipe(left)">
                                      <p:cBhvr>
                                        <p:cTn id="21" dur="500"/>
                                        <p:tgtEl>
                                          <p:spTgt spid="3686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6867">
                                            <p:txEl>
                                              <p:pRg st="3" end="3"/>
                                            </p:txEl>
                                          </p:spTgt>
                                        </p:tgtEl>
                                        <p:attrNameLst>
                                          <p:attrName>style.visibility</p:attrName>
                                        </p:attrNameLst>
                                      </p:cBhvr>
                                      <p:to>
                                        <p:strVal val="visible"/>
                                      </p:to>
                                    </p:set>
                                    <p:animEffect transition="in" filter="wipe(left)">
                                      <p:cBhvr>
                                        <p:cTn id="26" dur="500"/>
                                        <p:tgtEl>
                                          <p:spTgt spid="36867">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Effect transition="in" filter="wipe(left)">
                                      <p:cBhvr>
                                        <p:cTn id="31" dur="500"/>
                                        <p:tgtEl>
                                          <p:spTgt spid="36867">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867">
                                            <p:txEl>
                                              <p:pRg st="5" end="5"/>
                                            </p:txEl>
                                          </p:spTgt>
                                        </p:tgtEl>
                                        <p:attrNameLst>
                                          <p:attrName>style.visibility</p:attrName>
                                        </p:attrNameLst>
                                      </p:cBhvr>
                                      <p:to>
                                        <p:strVal val="visible"/>
                                      </p:to>
                                    </p:set>
                                    <p:animEffect transition="in" filter="wipe(left)">
                                      <p:cBhvr>
                                        <p:cTn id="36" dur="500"/>
                                        <p:tgtEl>
                                          <p:spTgt spid="36867">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6867">
                                            <p:txEl>
                                              <p:pRg st="6" end="6"/>
                                            </p:txEl>
                                          </p:spTgt>
                                        </p:tgtEl>
                                        <p:attrNameLst>
                                          <p:attrName>style.visibility</p:attrName>
                                        </p:attrNameLst>
                                      </p:cBhvr>
                                      <p:to>
                                        <p:strVal val="visible"/>
                                      </p:to>
                                    </p:set>
                                    <p:animEffect transition="in" filter="wipe(left)">
                                      <p:cBhvr>
                                        <p:cTn id="41" dur="500"/>
                                        <p:tgtEl>
                                          <p:spTgt spid="36867">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6867">
                                            <p:txEl>
                                              <p:pRg st="7" end="7"/>
                                            </p:txEl>
                                          </p:spTgt>
                                        </p:tgtEl>
                                        <p:attrNameLst>
                                          <p:attrName>style.visibility</p:attrName>
                                        </p:attrNameLst>
                                      </p:cBhvr>
                                      <p:to>
                                        <p:strVal val="visible"/>
                                      </p:to>
                                    </p:set>
                                    <p:animEffect transition="in" filter="wipe(left)">
                                      <p:cBhvr>
                                        <p:cTn id="46" dur="500"/>
                                        <p:tgtEl>
                                          <p:spTgt spid="36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AE5A9A-DE4A-4427-A195-9D3FC0405735}"/>
              </a:ext>
            </a:extLst>
          </p:cNvPr>
          <p:cNvSpPr>
            <a:spLocks noGrp="1" noChangeArrowheads="1"/>
          </p:cNvSpPr>
          <p:nvPr>
            <p:ph type="title"/>
          </p:nvPr>
        </p:nvSpPr>
        <p:spPr>
          <a:xfrm>
            <a:off x="2351089" y="476250"/>
            <a:ext cx="7500937" cy="571500"/>
          </a:xfrm>
        </p:spPr>
        <p:txBody>
          <a:bodyPr rtlCol="0" anchorCtr="1"/>
          <a:lstStyle/>
          <a:p>
            <a:pPr fontAlgn="auto">
              <a:spcAft>
                <a:spcPts val="0"/>
              </a:spcAft>
              <a:defRPr/>
            </a:pPr>
            <a:r>
              <a:rPr kumimoji="1" lang="zh-CN" altLang="en-US" dirty="0">
                <a:effectLst>
                  <a:outerShdw blurRad="38100" dist="38100" dir="2700000" algn="tl">
                    <a:srgbClr val="C0C0C0"/>
                  </a:outerShdw>
                </a:effectLst>
                <a:latin typeface="华文新魏" pitchFamily="2" charset="-122"/>
                <a:ea typeface="华文新魏" pitchFamily="2" charset="-122"/>
              </a:rPr>
              <a:t>软件生命周期各阶段的基本任务</a:t>
            </a:r>
          </a:p>
        </p:txBody>
      </p:sp>
      <p:sp>
        <p:nvSpPr>
          <p:cNvPr id="86019" name="Rectangle 3">
            <a:extLst>
              <a:ext uri="{FF2B5EF4-FFF2-40B4-BE49-F238E27FC236}">
                <a16:creationId xmlns:a16="http://schemas.microsoft.com/office/drawing/2014/main" id="{F7027AEA-2CAE-4323-83A0-25A9F4D3856F}"/>
              </a:ext>
            </a:extLst>
          </p:cNvPr>
          <p:cNvSpPr>
            <a:spLocks noGrp="1" noChangeArrowheads="1"/>
          </p:cNvSpPr>
          <p:nvPr>
            <p:ph type="body" idx="1"/>
          </p:nvPr>
        </p:nvSpPr>
        <p:spPr>
          <a:xfrm>
            <a:off x="2063750" y="1557339"/>
            <a:ext cx="8229600" cy="4681537"/>
          </a:xfrm>
        </p:spPr>
        <p:txBody>
          <a:bodyPr rtlCol="0">
            <a:normAutofit/>
          </a:bodyPr>
          <a:lstStyle/>
          <a:p>
            <a:pPr fontAlgn="auto">
              <a:lnSpc>
                <a:spcPct val="90000"/>
              </a:lnSpc>
              <a:spcBef>
                <a:spcPct val="50000"/>
              </a:spcBef>
              <a:spcAft>
                <a:spcPts val="0"/>
              </a:spcAft>
              <a:buClr>
                <a:srgbClr val="990000"/>
              </a:buClr>
              <a:defRPr/>
            </a:pPr>
            <a:r>
              <a:rPr lang="en-US" altLang="zh-CN" sz="2400" b="1" dirty="0">
                <a:effectLst>
                  <a:outerShdw blurRad="38100" dist="38100" dir="2700000" algn="tl">
                    <a:srgbClr val="C0C0C0"/>
                  </a:outerShdw>
                </a:effectLst>
                <a:latin typeface="Times New Roman" pitchFamily="18" charset="0"/>
                <a:ea typeface="黑体" pitchFamily="2" charset="-122"/>
              </a:rPr>
              <a:t> 5</a:t>
            </a:r>
            <a:r>
              <a:rPr lang="zh-CN" altLang="en-US" sz="2400" b="1" dirty="0">
                <a:effectLst>
                  <a:outerShdw blurRad="38100" dist="38100" dir="2700000" algn="tl">
                    <a:srgbClr val="C0C0C0"/>
                  </a:outerShdw>
                </a:effectLst>
                <a:latin typeface="Times New Roman" pitchFamily="18" charset="0"/>
                <a:ea typeface="黑体" pitchFamily="2" charset="-122"/>
              </a:rPr>
              <a:t>、详细设计（模块设计）</a:t>
            </a:r>
          </a:p>
          <a:p>
            <a:pPr fontAlgn="auto">
              <a:lnSpc>
                <a:spcPct val="90000"/>
              </a:lnSpc>
              <a:spcBef>
                <a:spcPct val="50000"/>
              </a:spcBef>
              <a:spcAft>
                <a:spcPts val="0"/>
              </a:spcAft>
              <a:buClr>
                <a:srgbClr val="990000"/>
              </a:buClr>
              <a:buNone/>
              <a:defRPr/>
            </a:pPr>
            <a:r>
              <a:rPr lang="zh-CN" altLang="en-US" sz="2400" b="1" dirty="0">
                <a:effectLst>
                  <a:outerShdw blurRad="38100" dist="38100" dir="2700000" algn="tl">
                    <a:srgbClr val="C0C0C0"/>
                  </a:outerShdw>
                </a:effectLst>
                <a:latin typeface="Times New Roman" pitchFamily="18" charset="0"/>
                <a:ea typeface="楷体_GB2312" pitchFamily="49" charset="-122"/>
              </a:rPr>
              <a:t>		</a:t>
            </a:r>
            <a:r>
              <a:rPr lang="en-US" altLang="zh-CN" sz="2400" b="1" dirty="0">
                <a:effectLst>
                  <a:outerShdw blurRad="38100" dist="38100" dir="2700000" algn="tl">
                    <a:srgbClr val="C0C0C0"/>
                  </a:outerShdw>
                </a:effectLst>
                <a:latin typeface="Times New Roman" pitchFamily="18" charset="0"/>
                <a:ea typeface="楷体_GB2312" pitchFamily="49" charset="-122"/>
              </a:rPr>
              <a:t>— </a:t>
            </a:r>
            <a:r>
              <a:rPr lang="zh-CN" altLang="en-US" sz="2400" b="1" dirty="0">
                <a:effectLst>
                  <a:outerShdw blurRad="38100" dist="38100" dir="2700000" algn="tl">
                    <a:srgbClr val="C0C0C0"/>
                  </a:outerShdw>
                </a:effectLst>
                <a:latin typeface="Times New Roman" pitchFamily="18" charset="0"/>
                <a:ea typeface="楷体_GB2312" pitchFamily="49" charset="-122"/>
              </a:rPr>
              <a:t>怎样具体地实现系统？</a:t>
            </a:r>
          </a:p>
          <a:p>
            <a:pPr fontAlgn="auto">
              <a:lnSpc>
                <a:spcPct val="90000"/>
              </a:lnSpc>
              <a:spcBef>
                <a:spcPct val="5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黑体" pitchFamily="2" charset="-122"/>
              </a:rPr>
              <a:t> </a:t>
            </a:r>
            <a:r>
              <a:rPr lang="en-US" altLang="zh-CN" sz="2400" b="1" dirty="0">
                <a:effectLst>
                  <a:outerShdw blurRad="38100" dist="38100" dir="2700000" algn="tl">
                    <a:srgbClr val="C0C0C0"/>
                  </a:outerShdw>
                </a:effectLst>
                <a:latin typeface="Times New Roman" pitchFamily="18" charset="0"/>
                <a:ea typeface="黑体" pitchFamily="2" charset="-122"/>
              </a:rPr>
              <a:t>6</a:t>
            </a:r>
            <a:r>
              <a:rPr lang="zh-CN" altLang="en-US" sz="2400" b="1" dirty="0">
                <a:effectLst>
                  <a:outerShdw blurRad="38100" dist="38100" dir="2700000" algn="tl">
                    <a:srgbClr val="C0C0C0"/>
                  </a:outerShdw>
                </a:effectLst>
                <a:latin typeface="Times New Roman" pitchFamily="18" charset="0"/>
                <a:ea typeface="黑体" pitchFamily="2" charset="-122"/>
              </a:rPr>
              <a:t>、编码及单元测试</a:t>
            </a:r>
          </a:p>
          <a:p>
            <a:pPr fontAlgn="auto">
              <a:lnSpc>
                <a:spcPct val="90000"/>
              </a:lnSpc>
              <a:spcBef>
                <a:spcPct val="50000"/>
              </a:spcBef>
              <a:spcAft>
                <a:spcPts val="0"/>
              </a:spcAft>
              <a:buClr>
                <a:srgbClr val="990000"/>
              </a:buClr>
              <a:buNone/>
              <a:defRPr/>
            </a:pPr>
            <a:r>
              <a:rPr lang="zh-CN" altLang="en-US" sz="2400" b="1" dirty="0">
                <a:effectLst>
                  <a:outerShdw blurRad="38100" dist="38100" dir="2700000" algn="tl">
                    <a:srgbClr val="C0C0C0"/>
                  </a:outerShdw>
                </a:effectLst>
                <a:latin typeface="Times New Roman" pitchFamily="18" charset="0"/>
                <a:ea typeface="楷体_GB2312" pitchFamily="49" charset="-122"/>
              </a:rPr>
              <a:t>		</a:t>
            </a:r>
            <a:r>
              <a:rPr lang="en-US" altLang="zh-CN" sz="2400" b="1" dirty="0">
                <a:effectLst>
                  <a:outerShdw blurRad="38100" dist="38100" dir="2700000" algn="tl">
                    <a:srgbClr val="C0C0C0"/>
                  </a:outerShdw>
                </a:effectLst>
                <a:latin typeface="Times New Roman" pitchFamily="18" charset="0"/>
                <a:ea typeface="楷体_GB2312" pitchFamily="49" charset="-122"/>
              </a:rPr>
              <a:t>— </a:t>
            </a:r>
            <a:r>
              <a:rPr lang="zh-CN" altLang="en-US" sz="2400" b="1" dirty="0">
                <a:effectLst>
                  <a:outerShdw blurRad="38100" dist="38100" dir="2700000" algn="tl">
                    <a:srgbClr val="C0C0C0"/>
                  </a:outerShdw>
                </a:effectLst>
                <a:latin typeface="Times New Roman" pitchFamily="18" charset="0"/>
                <a:ea typeface="楷体_GB2312" pitchFamily="49" charset="-122"/>
              </a:rPr>
              <a:t>用程序设计语言表达详细设计的结果，并对每一个模块进行测试。</a:t>
            </a:r>
          </a:p>
          <a:p>
            <a:pPr fontAlgn="auto">
              <a:lnSpc>
                <a:spcPct val="90000"/>
              </a:lnSpc>
              <a:spcBef>
                <a:spcPct val="50000"/>
              </a:spcBef>
              <a:spcAft>
                <a:spcPts val="0"/>
              </a:spcAft>
              <a:buClr>
                <a:srgbClr val="990000"/>
              </a:buClr>
              <a:defRPr/>
            </a:pPr>
            <a:r>
              <a:rPr lang="zh-CN" altLang="en-US" sz="2400" b="1" dirty="0">
                <a:effectLst>
                  <a:outerShdw blurRad="38100" dist="38100" dir="2700000" algn="tl">
                    <a:srgbClr val="C0C0C0"/>
                  </a:outerShdw>
                </a:effectLst>
                <a:latin typeface="Times New Roman" pitchFamily="18" charset="0"/>
                <a:ea typeface="黑体" pitchFamily="2" charset="-122"/>
              </a:rPr>
              <a:t> </a:t>
            </a:r>
            <a:r>
              <a:rPr lang="en-US" altLang="zh-CN" sz="2400" b="1" dirty="0">
                <a:effectLst>
                  <a:outerShdw blurRad="38100" dist="38100" dir="2700000" algn="tl">
                    <a:srgbClr val="C0C0C0"/>
                  </a:outerShdw>
                </a:effectLst>
                <a:latin typeface="Times New Roman" pitchFamily="18" charset="0"/>
                <a:ea typeface="黑体" pitchFamily="2" charset="-122"/>
              </a:rPr>
              <a:t>7</a:t>
            </a:r>
            <a:r>
              <a:rPr lang="zh-CN" altLang="en-US" sz="2400" b="1" dirty="0">
                <a:effectLst>
                  <a:outerShdw blurRad="38100" dist="38100" dir="2700000" algn="tl">
                    <a:srgbClr val="C0C0C0"/>
                  </a:outerShdw>
                </a:effectLst>
                <a:latin typeface="Times New Roman" pitchFamily="18" charset="0"/>
                <a:ea typeface="黑体" pitchFamily="2" charset="-122"/>
              </a:rPr>
              <a:t>、综合测试</a:t>
            </a:r>
          </a:p>
          <a:p>
            <a:pPr lvl="1" fontAlgn="auto">
              <a:lnSpc>
                <a:spcPct val="90000"/>
              </a:lnSpc>
              <a:spcBef>
                <a:spcPct val="50000"/>
              </a:spcBef>
              <a:spcAft>
                <a:spcPts val="0"/>
              </a:spcAft>
              <a:buClr>
                <a:srgbClr val="990000"/>
              </a:buClr>
              <a:buNone/>
              <a:defRPr/>
            </a:pPr>
            <a:r>
              <a:rPr lang="zh-CN" altLang="en-US" sz="2400" b="1" dirty="0">
                <a:effectLst>
                  <a:outerShdw blurRad="38100" dist="38100" dir="2700000" algn="tl">
                    <a:srgbClr val="C0C0C0"/>
                  </a:outerShdw>
                </a:effectLst>
                <a:latin typeface="Times New Roman" pitchFamily="18" charset="0"/>
                <a:ea typeface="黑体" pitchFamily="2" charset="-122"/>
              </a:rPr>
              <a:t>       </a:t>
            </a:r>
            <a:r>
              <a:rPr lang="en-US" altLang="zh-CN" sz="2400" b="1" dirty="0">
                <a:effectLst>
                  <a:outerShdw blurRad="38100" dist="38100" dir="2700000" algn="tl">
                    <a:srgbClr val="C0C0C0"/>
                  </a:outerShdw>
                </a:effectLst>
                <a:latin typeface="Times New Roman" pitchFamily="18" charset="0"/>
                <a:ea typeface="楷体_GB2312" pitchFamily="49" charset="-122"/>
              </a:rPr>
              <a:t>— </a:t>
            </a:r>
            <a:r>
              <a:rPr lang="zh-CN" altLang="en-US" sz="2400" b="1" dirty="0">
                <a:effectLst>
                  <a:outerShdw blurRad="38100" dist="38100" dir="2700000" algn="tl">
                    <a:srgbClr val="C0C0C0"/>
                  </a:outerShdw>
                </a:effectLst>
                <a:latin typeface="Times New Roman" pitchFamily="18" charset="0"/>
                <a:ea typeface="楷体_GB2312" pitchFamily="49" charset="-122"/>
              </a:rPr>
              <a:t>集成测试：根据设计的软件结构，把各模块装配起来，在装配过程中进行的测试。</a:t>
            </a:r>
          </a:p>
          <a:p>
            <a:pPr lvl="1" fontAlgn="auto">
              <a:lnSpc>
                <a:spcPct val="90000"/>
              </a:lnSpc>
              <a:spcBef>
                <a:spcPct val="50000"/>
              </a:spcBef>
              <a:spcAft>
                <a:spcPts val="0"/>
              </a:spcAft>
              <a:buClr>
                <a:srgbClr val="990000"/>
              </a:buClr>
              <a:buNone/>
              <a:defRPr/>
            </a:pPr>
            <a:r>
              <a:rPr lang="zh-CN" altLang="en-US" sz="2400" b="1" dirty="0">
                <a:effectLst>
                  <a:outerShdw blurRad="38100" dist="38100" dir="2700000" algn="tl">
                    <a:srgbClr val="C0C0C0"/>
                  </a:outerShdw>
                </a:effectLst>
                <a:latin typeface="Times New Roman" pitchFamily="18" charset="0"/>
                <a:ea typeface="楷体_GB2312" pitchFamily="49" charset="-122"/>
              </a:rPr>
              <a:t>       </a:t>
            </a:r>
            <a:r>
              <a:rPr lang="en-US" altLang="zh-CN" sz="2400" b="1" dirty="0">
                <a:effectLst>
                  <a:outerShdw blurRad="38100" dist="38100" dir="2700000" algn="tl">
                    <a:srgbClr val="C0C0C0"/>
                  </a:outerShdw>
                </a:effectLst>
                <a:latin typeface="Times New Roman" pitchFamily="18" charset="0"/>
                <a:ea typeface="楷体_GB2312" pitchFamily="49" charset="-122"/>
              </a:rPr>
              <a:t>— </a:t>
            </a:r>
            <a:r>
              <a:rPr lang="zh-CN" altLang="en-US" sz="2400" b="1" dirty="0">
                <a:effectLst>
                  <a:outerShdw blurRad="38100" dist="38100" dir="2700000" algn="tl">
                    <a:srgbClr val="C0C0C0"/>
                  </a:outerShdw>
                </a:effectLst>
                <a:latin typeface="Times New Roman" pitchFamily="18" charset="0"/>
                <a:ea typeface="楷体_GB2312" pitchFamily="49" charset="-122"/>
              </a:rPr>
              <a:t>验收测试：按规格说明书的要求，由用户对目标进行验收。</a:t>
            </a:r>
            <a:endParaRPr lang="zh-CN" altLang="en-US" sz="2100" dirty="0">
              <a:latin typeface="Times New Roman" pitchFamily="18" charset="0"/>
            </a:endParaRPr>
          </a:p>
        </p:txBody>
      </p:sp>
    </p:spTree>
    <p:extLst>
      <p:ext uri="{BB962C8B-B14F-4D97-AF65-F5344CB8AC3E}">
        <p14:creationId xmlns:p14="http://schemas.microsoft.com/office/powerpoint/2010/main" val="41521019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19">
                                            <p:bg/>
                                          </p:spTgt>
                                        </p:tgtEl>
                                        <p:attrNameLst>
                                          <p:attrName>style.visibility</p:attrName>
                                        </p:attrNameLst>
                                      </p:cBhvr>
                                      <p:to>
                                        <p:strVal val="visible"/>
                                      </p:to>
                                    </p:set>
                                    <p:animEffect transition="in" filter="wipe(left)">
                                      <p:cBhvr>
                                        <p:cTn id="7" dur="500"/>
                                        <p:tgtEl>
                                          <p:spTgt spid="86019">
                                            <p:bg/>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19">
                                            <p:txEl>
                                              <p:pRg st="0" end="0"/>
                                            </p:txEl>
                                          </p:spTgt>
                                        </p:tgtEl>
                                        <p:attrNameLst>
                                          <p:attrName>style.visibility</p:attrName>
                                        </p:attrNameLst>
                                      </p:cBhvr>
                                      <p:to>
                                        <p:strVal val="visible"/>
                                      </p:to>
                                    </p:set>
                                    <p:animEffect transition="in" filter="wipe(left)">
                                      <p:cBhvr>
                                        <p:cTn id="11" dur="500"/>
                                        <p:tgtEl>
                                          <p:spTgt spid="8601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6019">
                                            <p:txEl>
                                              <p:pRg st="1" end="1"/>
                                            </p:txEl>
                                          </p:spTgt>
                                        </p:tgtEl>
                                        <p:attrNameLst>
                                          <p:attrName>style.visibility</p:attrName>
                                        </p:attrNameLst>
                                      </p:cBhvr>
                                      <p:to>
                                        <p:strVal val="visible"/>
                                      </p:to>
                                    </p:set>
                                    <p:animEffect transition="in" filter="wipe(left)">
                                      <p:cBhvr>
                                        <p:cTn id="16" dur="500"/>
                                        <p:tgtEl>
                                          <p:spTgt spid="8601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6019">
                                            <p:txEl>
                                              <p:pRg st="2" end="2"/>
                                            </p:txEl>
                                          </p:spTgt>
                                        </p:tgtEl>
                                        <p:attrNameLst>
                                          <p:attrName>style.visibility</p:attrName>
                                        </p:attrNameLst>
                                      </p:cBhvr>
                                      <p:to>
                                        <p:strVal val="visible"/>
                                      </p:to>
                                    </p:set>
                                    <p:animEffect transition="in" filter="wipe(left)">
                                      <p:cBhvr>
                                        <p:cTn id="21" dur="500"/>
                                        <p:tgtEl>
                                          <p:spTgt spid="8601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6019">
                                            <p:txEl>
                                              <p:pRg st="3" end="3"/>
                                            </p:txEl>
                                          </p:spTgt>
                                        </p:tgtEl>
                                        <p:attrNameLst>
                                          <p:attrName>style.visibility</p:attrName>
                                        </p:attrNameLst>
                                      </p:cBhvr>
                                      <p:to>
                                        <p:strVal val="visible"/>
                                      </p:to>
                                    </p:set>
                                    <p:animEffect transition="in" filter="wipe(left)">
                                      <p:cBhvr>
                                        <p:cTn id="26" dur="500"/>
                                        <p:tgtEl>
                                          <p:spTgt spid="8601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Effect transition="in" filter="wipe(left)">
                                      <p:cBhvr>
                                        <p:cTn id="31" dur="500"/>
                                        <p:tgtEl>
                                          <p:spTgt spid="86019">
                                            <p:txEl>
                                              <p:pRg st="4" end="4"/>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6019">
                                            <p:txEl>
                                              <p:pRg st="5" end="5"/>
                                            </p:txEl>
                                          </p:spTgt>
                                        </p:tgtEl>
                                        <p:attrNameLst>
                                          <p:attrName>style.visibility</p:attrName>
                                        </p:attrNameLst>
                                      </p:cBhvr>
                                      <p:to>
                                        <p:strVal val="visible"/>
                                      </p:to>
                                    </p:set>
                                    <p:animEffect transition="in" filter="wipe(left)">
                                      <p:cBhvr>
                                        <p:cTn id="34" dur="500"/>
                                        <p:tgtEl>
                                          <p:spTgt spid="86019">
                                            <p:txEl>
                                              <p:pRg st="5" end="5"/>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6019">
                                            <p:txEl>
                                              <p:pRg st="6" end="6"/>
                                            </p:txEl>
                                          </p:spTgt>
                                        </p:tgtEl>
                                        <p:attrNameLst>
                                          <p:attrName>style.visibility</p:attrName>
                                        </p:attrNameLst>
                                      </p:cBhvr>
                                      <p:to>
                                        <p:strVal val="visible"/>
                                      </p:to>
                                    </p:set>
                                    <p:animEffect transition="in" filter="wipe(left)">
                                      <p:cBhvr>
                                        <p:cTn id="37" dur="500"/>
                                        <p:tgtEl>
                                          <p:spTgt spid="8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7C04A63-F842-4A8A-9469-02F7A272FA2F}"/>
              </a:ext>
            </a:extLst>
          </p:cNvPr>
          <p:cNvSpPr>
            <a:spLocks noGrp="1" noChangeArrowheads="1"/>
          </p:cNvSpPr>
          <p:nvPr>
            <p:ph type="title"/>
          </p:nvPr>
        </p:nvSpPr>
        <p:spPr>
          <a:xfrm>
            <a:off x="2345531" y="260648"/>
            <a:ext cx="7500938" cy="571500"/>
          </a:xfrm>
        </p:spPr>
        <p:txBody>
          <a:bodyPr rtlCol="0" anchorCtr="1"/>
          <a:lstStyle/>
          <a:p>
            <a:pPr fontAlgn="auto">
              <a:spcAft>
                <a:spcPts val="0"/>
              </a:spcAft>
              <a:defRPr/>
            </a:pPr>
            <a:r>
              <a:rPr kumimoji="1" lang="zh-CN" altLang="en-US" dirty="0">
                <a:effectLst>
                  <a:outerShdw blurRad="38100" dist="38100" dir="2700000" algn="tl">
                    <a:srgbClr val="C0C0C0"/>
                  </a:outerShdw>
                </a:effectLst>
                <a:latin typeface="华文新魏" pitchFamily="2" charset="-122"/>
                <a:ea typeface="华文新魏" pitchFamily="2" charset="-122"/>
              </a:rPr>
              <a:t>软件生命周期各阶段的基本任务</a:t>
            </a:r>
          </a:p>
        </p:txBody>
      </p:sp>
      <p:sp>
        <p:nvSpPr>
          <p:cNvPr id="87043" name="Rectangle 3">
            <a:extLst>
              <a:ext uri="{FF2B5EF4-FFF2-40B4-BE49-F238E27FC236}">
                <a16:creationId xmlns:a16="http://schemas.microsoft.com/office/drawing/2014/main" id="{7F71365E-06EA-4213-8413-5D2B4FCA26AE}"/>
              </a:ext>
            </a:extLst>
          </p:cNvPr>
          <p:cNvSpPr>
            <a:spLocks noGrp="1" noChangeArrowheads="1"/>
          </p:cNvSpPr>
          <p:nvPr>
            <p:ph type="body" idx="1"/>
          </p:nvPr>
        </p:nvSpPr>
        <p:spPr>
          <a:xfrm>
            <a:off x="1981200" y="1600200"/>
            <a:ext cx="8229600" cy="4349750"/>
          </a:xfrm>
        </p:spPr>
        <p:txBody>
          <a:bodyPr rtlCol="0">
            <a:normAutofit/>
          </a:bodyPr>
          <a:lstStyle/>
          <a:p>
            <a:pPr fontAlgn="auto">
              <a:spcBef>
                <a:spcPct val="50000"/>
              </a:spcBef>
              <a:spcAft>
                <a:spcPts val="0"/>
              </a:spcAft>
              <a:buClr>
                <a:srgbClr val="990000"/>
              </a:buClr>
              <a:defRPr/>
            </a:pPr>
            <a:r>
              <a:rPr lang="en-US" altLang="zh-CN" sz="2800" b="1">
                <a:effectLst>
                  <a:outerShdw blurRad="38100" dist="38100" dir="2700000" algn="tl">
                    <a:srgbClr val="C0C0C0"/>
                  </a:outerShdw>
                </a:effectLst>
                <a:latin typeface="Times New Roman" pitchFamily="18" charset="0"/>
                <a:ea typeface="黑体" pitchFamily="2" charset="-122"/>
              </a:rPr>
              <a:t> 8</a:t>
            </a:r>
            <a:r>
              <a:rPr lang="zh-CN" altLang="en-US" sz="2800" b="1">
                <a:effectLst>
                  <a:outerShdw blurRad="38100" dist="38100" dir="2700000" algn="tl">
                    <a:srgbClr val="C0C0C0"/>
                  </a:outerShdw>
                </a:effectLst>
                <a:latin typeface="Times New Roman" pitchFamily="18" charset="0"/>
                <a:ea typeface="黑体" pitchFamily="2" charset="-122"/>
              </a:rPr>
              <a:t>、软件维护：持久地满足用户的需要。</a:t>
            </a:r>
          </a:p>
          <a:p>
            <a:pPr fontAlgn="auto">
              <a:spcBef>
                <a:spcPct val="50000"/>
              </a:spcBef>
              <a:spcAft>
                <a:spcPts val="0"/>
              </a:spcAft>
              <a:buClr>
                <a:srgbClr val="990000"/>
              </a:buClr>
              <a:buNone/>
              <a:defRPr/>
            </a:pPr>
            <a:r>
              <a:rPr lang="zh-CN" altLang="en-US" sz="2800" b="1">
                <a:effectLst>
                  <a:outerShdw blurRad="38100" dist="38100" dir="2700000" algn="tl">
                    <a:srgbClr val="C0C0C0"/>
                  </a:outerShdw>
                </a:effectLst>
                <a:latin typeface="Times New Roman" pitchFamily="18" charset="0"/>
                <a:ea typeface="黑体" pitchFamily="2" charset="-122"/>
              </a:rPr>
              <a:t>      </a:t>
            </a:r>
            <a:r>
              <a:rPr lang="en-US" altLang="zh-CN" sz="2800" b="1">
                <a:effectLst>
                  <a:outerShdw blurRad="38100" dist="38100" dir="2700000" algn="tl">
                    <a:srgbClr val="C0C0C0"/>
                  </a:outerShdw>
                </a:effectLst>
                <a:latin typeface="Times New Roman" pitchFamily="18" charset="0"/>
                <a:ea typeface="楷体_GB2312" pitchFamily="49" charset="-122"/>
              </a:rPr>
              <a:t>— </a:t>
            </a:r>
            <a:r>
              <a:rPr lang="zh-CN" altLang="en-US" sz="2800" b="1">
                <a:effectLst>
                  <a:outerShdw blurRad="38100" dist="38100" dir="2700000" algn="tl">
                    <a:srgbClr val="C0C0C0"/>
                  </a:outerShdw>
                </a:effectLst>
                <a:latin typeface="Times New Roman" pitchFamily="18" charset="0"/>
                <a:ea typeface="楷体_GB2312" pitchFamily="49" charset="-122"/>
              </a:rPr>
              <a:t>改正性维护：诊断和改正在使用过程中发现的软件错误。</a:t>
            </a:r>
          </a:p>
          <a:p>
            <a:pPr fontAlgn="auto">
              <a:spcBef>
                <a:spcPct val="50000"/>
              </a:spcBef>
              <a:spcAft>
                <a:spcPts val="0"/>
              </a:spcAft>
              <a:buClr>
                <a:srgbClr val="990000"/>
              </a:buClr>
              <a:buNone/>
              <a:defRPr/>
            </a:pPr>
            <a:r>
              <a:rPr lang="zh-CN" altLang="en-US" sz="2800" b="1">
                <a:effectLst>
                  <a:outerShdw blurRad="38100" dist="38100" dir="2700000" algn="tl">
                    <a:srgbClr val="C0C0C0"/>
                  </a:outerShdw>
                </a:effectLst>
                <a:latin typeface="Times New Roman" pitchFamily="18" charset="0"/>
                <a:ea typeface="楷体_GB2312" pitchFamily="49" charset="-122"/>
              </a:rPr>
              <a:t>      </a:t>
            </a:r>
            <a:r>
              <a:rPr lang="en-US" altLang="zh-CN" sz="2800" b="1">
                <a:effectLst>
                  <a:outerShdw blurRad="38100" dist="38100" dir="2700000" algn="tl">
                    <a:srgbClr val="C0C0C0"/>
                  </a:outerShdw>
                </a:effectLst>
                <a:latin typeface="Times New Roman" pitchFamily="18" charset="0"/>
                <a:ea typeface="楷体_GB2312" pitchFamily="49" charset="-122"/>
              </a:rPr>
              <a:t>— </a:t>
            </a:r>
            <a:r>
              <a:rPr lang="zh-CN" altLang="en-US" sz="2800" b="1">
                <a:effectLst>
                  <a:outerShdw blurRad="38100" dist="38100" dir="2700000" algn="tl">
                    <a:srgbClr val="C0C0C0"/>
                  </a:outerShdw>
                </a:effectLst>
                <a:latin typeface="Times New Roman" pitchFamily="18" charset="0"/>
                <a:ea typeface="楷体_GB2312" pitchFamily="49" charset="-122"/>
              </a:rPr>
              <a:t>适应性维护：修改软件以适应环境的变化。</a:t>
            </a:r>
          </a:p>
          <a:p>
            <a:pPr fontAlgn="auto">
              <a:spcBef>
                <a:spcPct val="50000"/>
              </a:spcBef>
              <a:spcAft>
                <a:spcPts val="0"/>
              </a:spcAft>
              <a:buClr>
                <a:srgbClr val="990000"/>
              </a:buClr>
              <a:buNone/>
              <a:defRPr/>
            </a:pPr>
            <a:r>
              <a:rPr lang="zh-CN" altLang="en-US" sz="2800" b="1">
                <a:effectLst>
                  <a:outerShdw blurRad="38100" dist="38100" dir="2700000" algn="tl">
                    <a:srgbClr val="C0C0C0"/>
                  </a:outerShdw>
                </a:effectLst>
                <a:latin typeface="Times New Roman" pitchFamily="18" charset="0"/>
                <a:ea typeface="楷体_GB2312" pitchFamily="49" charset="-122"/>
              </a:rPr>
              <a:t>      </a:t>
            </a:r>
            <a:r>
              <a:rPr lang="en-US" altLang="zh-CN" sz="2800" b="1">
                <a:effectLst>
                  <a:outerShdw blurRad="38100" dist="38100" dir="2700000" algn="tl">
                    <a:srgbClr val="C0C0C0"/>
                  </a:outerShdw>
                </a:effectLst>
                <a:latin typeface="Times New Roman" pitchFamily="18" charset="0"/>
                <a:ea typeface="楷体_GB2312" pitchFamily="49" charset="-122"/>
              </a:rPr>
              <a:t>— </a:t>
            </a:r>
            <a:r>
              <a:rPr lang="zh-CN" altLang="en-US" sz="2800" b="1">
                <a:solidFill>
                  <a:srgbClr val="3333CC"/>
                </a:solidFill>
                <a:effectLst>
                  <a:outerShdw blurRad="38100" dist="38100" dir="2700000" algn="tl">
                    <a:srgbClr val="C0C0C0"/>
                  </a:outerShdw>
                </a:effectLst>
                <a:latin typeface="Times New Roman" pitchFamily="18" charset="0"/>
                <a:ea typeface="楷体_GB2312" pitchFamily="49" charset="-122"/>
              </a:rPr>
              <a:t>完善性维护</a:t>
            </a:r>
            <a:r>
              <a:rPr lang="zh-CN" altLang="en-US" sz="2800" b="1">
                <a:effectLst>
                  <a:outerShdw blurRad="38100" dist="38100" dir="2700000" algn="tl">
                    <a:srgbClr val="C0C0C0"/>
                  </a:outerShdw>
                </a:effectLst>
                <a:latin typeface="Times New Roman" pitchFamily="18" charset="0"/>
                <a:ea typeface="楷体_GB2312" pitchFamily="49" charset="-122"/>
              </a:rPr>
              <a:t>：根据用户的要求改进或扩充软件使其更完善。</a:t>
            </a:r>
          </a:p>
          <a:p>
            <a:pPr fontAlgn="auto">
              <a:spcBef>
                <a:spcPct val="50000"/>
              </a:spcBef>
              <a:spcAft>
                <a:spcPts val="0"/>
              </a:spcAft>
              <a:buClr>
                <a:srgbClr val="990000"/>
              </a:buClr>
              <a:buNone/>
              <a:defRPr/>
            </a:pPr>
            <a:r>
              <a:rPr lang="zh-CN" altLang="en-US" sz="2800" b="1">
                <a:effectLst>
                  <a:outerShdw blurRad="38100" dist="38100" dir="2700000" algn="tl">
                    <a:srgbClr val="C0C0C0"/>
                  </a:outerShdw>
                </a:effectLst>
                <a:latin typeface="Times New Roman" pitchFamily="18" charset="0"/>
                <a:ea typeface="楷体_GB2312" pitchFamily="49" charset="-122"/>
              </a:rPr>
              <a:t>      </a:t>
            </a:r>
            <a:r>
              <a:rPr lang="en-US" altLang="zh-CN" sz="2800" b="1">
                <a:effectLst>
                  <a:outerShdw blurRad="38100" dist="38100" dir="2700000" algn="tl">
                    <a:srgbClr val="C0C0C0"/>
                  </a:outerShdw>
                </a:effectLst>
                <a:latin typeface="Times New Roman" pitchFamily="18" charset="0"/>
                <a:ea typeface="楷体_GB2312" pitchFamily="49" charset="-122"/>
              </a:rPr>
              <a:t>— </a:t>
            </a:r>
            <a:r>
              <a:rPr lang="zh-CN" altLang="en-US" sz="2800" b="1">
                <a:effectLst>
                  <a:outerShdw blurRad="38100" dist="38100" dir="2700000" algn="tl">
                    <a:srgbClr val="C0C0C0"/>
                  </a:outerShdw>
                </a:effectLst>
                <a:latin typeface="Times New Roman" pitchFamily="18" charset="0"/>
                <a:ea typeface="楷体_GB2312" pitchFamily="49" charset="-122"/>
              </a:rPr>
              <a:t>预防性维护：为将来的维护活动先做准备。</a:t>
            </a:r>
            <a:endParaRPr lang="zh-CN" altLang="en-US" sz="2800">
              <a:latin typeface="楷体_GB2312" pitchFamily="49" charset="-122"/>
              <a:ea typeface="楷体_GB2312" pitchFamily="49" charset="-122"/>
            </a:endParaRPr>
          </a:p>
        </p:txBody>
      </p:sp>
    </p:spTree>
    <p:extLst>
      <p:ext uri="{BB962C8B-B14F-4D97-AF65-F5344CB8AC3E}">
        <p14:creationId xmlns:p14="http://schemas.microsoft.com/office/powerpoint/2010/main" val="35794128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vertical)">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vertical)">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blinds(vertical)">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blinds(vertical)">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blinds(vertical)">
                                      <p:cBhvr>
                                        <p:cTn id="27" dur="500"/>
                                        <p:tgtEl>
                                          <p:spTgt spid="87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976630"/>
            <a:ext cx="10277475" cy="5126355"/>
          </a:xfrm>
        </p:spPr>
        <p:txBody>
          <a:bodyPr/>
          <a:lstStyle/>
          <a:p>
            <a:pPr marL="457200" lvl="1" indent="612140" algn="just">
              <a:lnSpc>
                <a:spcPct val="150000"/>
              </a:lnSpc>
              <a:buNone/>
            </a:pPr>
            <a:r>
              <a:rPr lang="en-US" altLang="zh-CN" sz="2800" dirty="0"/>
              <a:t>Windows 10</a:t>
            </a:r>
            <a:r>
              <a:rPr lang="zh-CN" altLang="zh-CN" sz="2800" dirty="0"/>
              <a:t>操作系统对硬件要求低，只要能运行</a:t>
            </a:r>
            <a:r>
              <a:rPr lang="en-US" altLang="zh-CN" sz="2800" dirty="0"/>
              <a:t>Windows 7</a:t>
            </a:r>
            <a:r>
              <a:rPr lang="zh-CN" altLang="zh-CN" sz="2800" dirty="0"/>
              <a:t>，就能更加流畅地运行</a:t>
            </a:r>
            <a:r>
              <a:rPr lang="en-US" altLang="zh-CN" sz="2800" dirty="0"/>
              <a:t>Windows 10</a:t>
            </a:r>
            <a:r>
              <a:rPr lang="zh-CN" altLang="zh-CN" sz="2800" dirty="0"/>
              <a:t>操作系统。</a:t>
            </a:r>
            <a:endParaRPr lang="en-US" altLang="zh-CN" sz="2800" dirty="0"/>
          </a:p>
          <a:p>
            <a:pPr marL="457200" lvl="1" indent="612140" algn="just">
              <a:lnSpc>
                <a:spcPct val="150000"/>
              </a:lnSpc>
              <a:buNone/>
            </a:pPr>
            <a:r>
              <a:rPr lang="zh-CN" altLang="zh-CN" sz="2800" dirty="0"/>
              <a:t>此外，它对固态硬盘、生物识别、高分辨率等硬件都进行了优化支持与完善。除了继承旧版</a:t>
            </a:r>
            <a:r>
              <a:rPr lang="en-US" altLang="zh-CN" sz="2800" dirty="0"/>
              <a:t>Windows</a:t>
            </a:r>
            <a:r>
              <a:rPr lang="zh-CN" altLang="zh-CN" sz="2800" dirty="0"/>
              <a:t>操作系统的安全功能之外，</a:t>
            </a:r>
            <a:r>
              <a:rPr lang="en-US" altLang="zh-CN" sz="2800" dirty="0"/>
              <a:t>Windows 10</a:t>
            </a:r>
            <a:r>
              <a:rPr lang="zh-CN" altLang="zh-CN" sz="2800" dirty="0"/>
              <a:t>操作系统还引入了</a:t>
            </a:r>
            <a:r>
              <a:rPr lang="en-US" altLang="zh-CN" sz="2800" dirty="0"/>
              <a:t>Windows Hello</a:t>
            </a:r>
            <a:r>
              <a:rPr lang="zh-CN" altLang="zh-CN" sz="2800" dirty="0"/>
              <a:t>、</a:t>
            </a:r>
            <a:r>
              <a:rPr lang="en-US" altLang="zh-CN" sz="2800" dirty="0"/>
              <a:t>Microsoft Passport</a:t>
            </a:r>
            <a:r>
              <a:rPr lang="zh-CN" altLang="zh-CN" sz="2800" dirty="0"/>
              <a:t>、</a:t>
            </a:r>
            <a:r>
              <a:rPr lang="en-US" altLang="zh-CN" sz="2800" dirty="0"/>
              <a:t>Device Guard</a:t>
            </a:r>
            <a:r>
              <a:rPr lang="zh-CN" altLang="zh-CN" sz="2800" dirty="0"/>
              <a:t>等安全功能。</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07110"/>
            <a:ext cx="10303510" cy="4590415"/>
          </a:xfrm>
        </p:spPr>
        <p:txBody>
          <a:bodyPr/>
          <a:lstStyle/>
          <a:p>
            <a:pPr marL="0" indent="0">
              <a:lnSpc>
                <a:spcPct val="80000"/>
              </a:lnSpc>
              <a:spcAft>
                <a:spcPts val="1200"/>
              </a:spcAft>
              <a:buNone/>
            </a:pPr>
            <a:r>
              <a:rPr lang="en-US" altLang="zh-CN" sz="3200" b="1" dirty="0"/>
              <a:t>2.3.1 Windows </a:t>
            </a:r>
            <a:r>
              <a:rPr lang="zh-CN" altLang="en-US" sz="3200" b="1" dirty="0"/>
              <a:t>文件管理</a:t>
            </a:r>
            <a:endParaRPr lang="en-US" altLang="zh-CN" sz="3200" b="1" dirty="0"/>
          </a:p>
          <a:p>
            <a:pPr marL="457200" lvl="1" indent="0">
              <a:lnSpc>
                <a:spcPct val="80000"/>
              </a:lnSpc>
              <a:spcAft>
                <a:spcPts val="1200"/>
              </a:spcAft>
              <a:buNone/>
            </a:pPr>
            <a:r>
              <a:rPr lang="en-US" altLang="zh-CN" sz="2800" b="1" dirty="0">
                <a:solidFill>
                  <a:schemeClr val="tx2"/>
                </a:solidFill>
                <a:ea typeface="宋体" panose="02010600030101010101" pitchFamily="2" charset="-122"/>
              </a:rPr>
              <a:t>1. </a:t>
            </a:r>
            <a:r>
              <a:rPr lang="zh-CN" altLang="en-US" sz="2800" b="1" dirty="0">
                <a:solidFill>
                  <a:schemeClr val="tx2"/>
                </a:solidFill>
                <a:ea typeface="宋体" panose="02010600030101010101" pitchFamily="2" charset="-122"/>
              </a:rPr>
              <a:t>文件属性</a:t>
            </a:r>
            <a:endParaRPr lang="en-US" altLang="zh-CN" sz="2800" b="1" dirty="0">
              <a:solidFill>
                <a:schemeClr val="tx2"/>
              </a:solidFill>
              <a:ea typeface="宋体" panose="02010600030101010101" pitchFamily="2" charset="-122"/>
            </a:endParaRPr>
          </a:p>
          <a:p>
            <a:pPr marL="914400" lvl="2" indent="0">
              <a:lnSpc>
                <a:spcPct val="150000"/>
              </a:lnSpc>
              <a:buNone/>
            </a:pPr>
            <a:r>
              <a:rPr lang="en-US" altLang="zh-CN" sz="2800" dirty="0"/>
              <a:t>1) </a:t>
            </a:r>
            <a:r>
              <a:rPr lang="zh-CN" altLang="en-US" sz="2800" dirty="0"/>
              <a:t>文件名：主文件名</a:t>
            </a:r>
            <a:r>
              <a:rPr lang="en-US" altLang="zh-CN" sz="2800" dirty="0"/>
              <a:t>[.</a:t>
            </a:r>
            <a:r>
              <a:rPr lang="zh-CN" altLang="en-US" sz="2800" dirty="0"/>
              <a:t>扩展名</a:t>
            </a:r>
            <a:r>
              <a:rPr lang="en-US" altLang="zh-CN" sz="2800" dirty="0"/>
              <a:t>]</a:t>
            </a:r>
          </a:p>
          <a:p>
            <a:pPr marL="914400" lvl="2" indent="0">
              <a:lnSpc>
                <a:spcPct val="150000"/>
              </a:lnSpc>
              <a:buNone/>
            </a:pPr>
            <a:r>
              <a:rPr lang="en-US" altLang="zh-CN" sz="2800" dirty="0">
                <a:ea typeface="宋体" panose="02010600030101010101" pitchFamily="2" charset="-122"/>
              </a:rPr>
              <a:t>2) </a:t>
            </a:r>
            <a:r>
              <a:rPr lang="zh-CN" altLang="en-US" sz="2800" dirty="0">
                <a:ea typeface="宋体" panose="02010600030101010101" pitchFamily="2" charset="-122"/>
              </a:rPr>
              <a:t>命名规则：</a:t>
            </a:r>
            <a:endParaRPr lang="en-US" altLang="zh-CN" sz="2800" dirty="0">
              <a:ea typeface="宋体" panose="02010600030101010101" pitchFamily="2" charset="-122"/>
            </a:endParaRPr>
          </a:p>
          <a:p>
            <a:pPr marL="1314450" lvl="3" indent="0">
              <a:lnSpc>
                <a:spcPct val="150000"/>
              </a:lnSpc>
              <a:buNone/>
            </a:pPr>
            <a:r>
              <a:rPr lang="zh-CN" altLang="en-US" sz="2800" dirty="0">
                <a:ea typeface="宋体" panose="02010600030101010101" pitchFamily="2" charset="-122"/>
              </a:rPr>
              <a:t>不区分大小写、长度不超过</a:t>
            </a:r>
            <a:r>
              <a:rPr lang="en-US" altLang="zh-CN" sz="2800" dirty="0">
                <a:ea typeface="宋体" panose="02010600030101010101" pitchFamily="2" charset="-122"/>
              </a:rPr>
              <a:t>255</a:t>
            </a:r>
            <a:r>
              <a:rPr lang="zh-CN" altLang="en-US" sz="2800" dirty="0">
                <a:ea typeface="宋体" panose="02010600030101010101" pitchFamily="2" charset="-122"/>
              </a:rPr>
              <a:t>个字符、允许使用空格、数字，但不允许特殊字符</a:t>
            </a:r>
            <a:r>
              <a:rPr lang="en-US" altLang="zh-CN" sz="2800" dirty="0">
                <a:ea typeface="宋体" panose="02010600030101010101" pitchFamily="2" charset="-122"/>
              </a:rPr>
              <a:t>:  </a:t>
            </a:r>
            <a:r>
              <a:rPr lang="en-US" altLang="zh-CN" sz="2800" dirty="0"/>
              <a:t>?</a:t>
            </a:r>
            <a:r>
              <a:rPr lang="zh-CN" altLang="zh-CN" sz="2800" dirty="0"/>
              <a:t>、</a:t>
            </a:r>
            <a:r>
              <a:rPr lang="en-US" altLang="zh-CN" sz="2800" dirty="0"/>
              <a:t>/</a:t>
            </a:r>
            <a:r>
              <a:rPr lang="zh-CN" altLang="zh-CN" sz="2800" dirty="0"/>
              <a:t>、</a:t>
            </a:r>
            <a:r>
              <a:rPr lang="en-US" altLang="zh-CN" sz="2800" dirty="0"/>
              <a:t>\</a:t>
            </a:r>
            <a:r>
              <a:rPr lang="zh-CN" altLang="zh-CN" sz="2800" dirty="0"/>
              <a:t>、</a:t>
            </a:r>
            <a:r>
              <a:rPr lang="en-US" altLang="zh-CN" sz="2800" dirty="0"/>
              <a:t>&lt;</a:t>
            </a:r>
            <a:r>
              <a:rPr lang="zh-CN" altLang="zh-CN" sz="2800" dirty="0"/>
              <a:t>、</a:t>
            </a:r>
            <a:r>
              <a:rPr lang="en-US" altLang="zh-CN" sz="2800" dirty="0"/>
              <a:t>&gt;</a:t>
            </a:r>
            <a:r>
              <a:rPr lang="zh-CN" altLang="zh-CN" sz="2800" dirty="0"/>
              <a:t>、</a:t>
            </a:r>
            <a:r>
              <a:rPr lang="en-US" altLang="zh-CN" sz="2800" dirty="0"/>
              <a:t>*</a:t>
            </a:r>
            <a:r>
              <a:rPr lang="zh-CN" altLang="zh-CN" sz="2800" dirty="0"/>
              <a:t>、</a:t>
            </a:r>
            <a:r>
              <a:rPr lang="en-US" altLang="zh-CN" sz="2800" dirty="0"/>
              <a:t>|</a:t>
            </a:r>
            <a:r>
              <a:rPr lang="zh-CN" altLang="zh-CN" sz="2800" dirty="0"/>
              <a:t>、</a:t>
            </a:r>
            <a:r>
              <a:rPr lang="en-US" altLang="zh-CN" sz="2800" dirty="0"/>
              <a:t>:</a:t>
            </a:r>
            <a:r>
              <a:rPr lang="zh-CN" altLang="en-US" sz="2800" dirty="0"/>
              <a:t>、</a:t>
            </a:r>
            <a:r>
              <a:rPr lang="en-US" altLang="zh-CN" sz="2800" dirty="0"/>
              <a:t>”</a:t>
            </a:r>
            <a:endParaRPr lang="en-US" altLang="zh-CN" sz="28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8DA1B-AD5C-4BA3-BC1F-98CE36469C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4B5C29-FF52-442F-92EA-3A63AC479831}"/>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DADB4BA3-766E-4FC3-965F-33945A230FF7}"/>
              </a:ext>
            </a:extLst>
          </p:cNvPr>
          <p:cNvSpPr>
            <a:spLocks noGrp="1"/>
          </p:cNvSpPr>
          <p:nvPr>
            <p:ph type="sldNum" sz="quarter" idx="12"/>
          </p:nvPr>
        </p:nvSpPr>
        <p:spPr/>
        <p:txBody>
          <a:bodyPr/>
          <a:lstStyle/>
          <a:p>
            <a:fld id="{7AF33C28-A71A-4459-B48B-0CF3BFDAB261}" type="slidenum">
              <a:rPr lang="en-US" altLang="zh-CN" smtClean="0"/>
              <a:t>4</a:t>
            </a:fld>
            <a:endParaRPr lang="en-US" altLang="zh-CN"/>
          </a:p>
        </p:txBody>
      </p:sp>
      <p:grpSp>
        <p:nvGrpSpPr>
          <p:cNvPr id="5" name="组合 4">
            <a:extLst>
              <a:ext uri="{FF2B5EF4-FFF2-40B4-BE49-F238E27FC236}">
                <a16:creationId xmlns:a16="http://schemas.microsoft.com/office/drawing/2014/main" id="{D4E043A5-E033-4B5D-9228-7CB475D054EB}"/>
              </a:ext>
            </a:extLst>
          </p:cNvPr>
          <p:cNvGrpSpPr/>
          <p:nvPr/>
        </p:nvGrpSpPr>
        <p:grpSpPr>
          <a:xfrm>
            <a:off x="241935" y="1358900"/>
            <a:ext cx="11318875" cy="4917440"/>
            <a:chOff x="381" y="2140"/>
            <a:chExt cx="17825" cy="7744"/>
          </a:xfrm>
        </p:grpSpPr>
        <p:sp>
          <p:nvSpPr>
            <p:cNvPr id="6" name="Freeform 23">
              <a:extLst>
                <a:ext uri="{FF2B5EF4-FFF2-40B4-BE49-F238E27FC236}">
                  <a16:creationId xmlns:a16="http://schemas.microsoft.com/office/drawing/2014/main" id="{C622A377-D692-42FE-BFF2-0EA1F10E6BB8}"/>
                </a:ext>
              </a:extLst>
            </p:cNvPr>
            <p:cNvSpPr/>
            <p:nvPr/>
          </p:nvSpPr>
          <p:spPr bwMode="auto">
            <a:xfrm>
              <a:off x="5296" y="3108"/>
              <a:ext cx="789" cy="964"/>
            </a:xfrm>
            <a:custGeom>
              <a:avLst/>
              <a:gdLst>
                <a:gd name="T0" fmla="*/ 202 w 407"/>
                <a:gd name="T1" fmla="*/ 8 h 597"/>
                <a:gd name="T2" fmla="*/ 380 w 407"/>
                <a:gd name="T3" fmla="*/ 47 h 597"/>
                <a:gd name="T4" fmla="*/ 380 w 407"/>
                <a:gd name="T5" fmla="*/ 335 h 597"/>
                <a:gd name="T6" fmla="*/ 204 w 407"/>
                <a:gd name="T7" fmla="*/ 358 h 597"/>
                <a:gd name="T8" fmla="*/ 41 w 407"/>
                <a:gd name="T9" fmla="*/ 388 h 597"/>
                <a:gd name="T10" fmla="*/ 28 w 407"/>
                <a:gd name="T11" fmla="*/ 429 h 597"/>
                <a:gd name="T12" fmla="*/ 222 w 407"/>
                <a:gd name="T13" fmla="*/ 429 h 597"/>
                <a:gd name="T14" fmla="*/ 387 w 407"/>
                <a:gd name="T15" fmla="*/ 361 h 597"/>
                <a:gd name="T16" fmla="*/ 387 w 407"/>
                <a:gd name="T17" fmla="*/ 450 h 597"/>
                <a:gd name="T18" fmla="*/ 302 w 407"/>
                <a:gd name="T19" fmla="*/ 482 h 597"/>
                <a:gd name="T20" fmla="*/ 33 w 407"/>
                <a:gd name="T21" fmla="*/ 505 h 597"/>
                <a:gd name="T22" fmla="*/ 315 w 407"/>
                <a:gd name="T23" fmla="*/ 573 h 597"/>
                <a:gd name="T24" fmla="*/ 363 w 407"/>
                <a:gd name="T25" fmla="*/ 564 h 597"/>
                <a:gd name="T26" fmla="*/ 383 w 407"/>
                <a:gd name="T27" fmla="*/ 575 h 597"/>
                <a:gd name="T28" fmla="*/ 369 w 407"/>
                <a:gd name="T29" fmla="*/ 592 h 597"/>
                <a:gd name="T30" fmla="*/ 321 w 407"/>
                <a:gd name="T31" fmla="*/ 593 h 597"/>
                <a:gd name="T32" fmla="*/ 17 w 407"/>
                <a:gd name="T33" fmla="*/ 569 h 597"/>
                <a:gd name="T34" fmla="*/ 282 w 407"/>
                <a:gd name="T35" fmla="*/ 486 h 597"/>
                <a:gd name="T36" fmla="*/ 305 w 407"/>
                <a:gd name="T37" fmla="*/ 433 h 597"/>
                <a:gd name="T38" fmla="*/ 391 w 407"/>
                <a:gd name="T39" fmla="*/ 381 h 597"/>
                <a:gd name="T40" fmla="*/ 238 w 407"/>
                <a:gd name="T41" fmla="*/ 381 h 597"/>
                <a:gd name="T42" fmla="*/ 31 w 407"/>
                <a:gd name="T43" fmla="*/ 448 h 597"/>
                <a:gd name="T44" fmla="*/ 7 w 407"/>
                <a:gd name="T45" fmla="*/ 395 h 597"/>
                <a:gd name="T46" fmla="*/ 8 w 407"/>
                <a:gd name="T47" fmla="*/ 354 h 597"/>
                <a:gd name="T48" fmla="*/ 47 w 407"/>
                <a:gd name="T49" fmla="*/ 367 h 597"/>
                <a:gd name="T50" fmla="*/ 125 w 407"/>
                <a:gd name="T51" fmla="*/ 292 h 597"/>
                <a:gd name="T52" fmla="*/ 321 w 407"/>
                <a:gd name="T53" fmla="*/ 260 h 597"/>
                <a:gd name="T54" fmla="*/ 278 w 407"/>
                <a:gd name="T55" fmla="*/ 198 h 597"/>
                <a:gd name="T56" fmla="*/ 266 w 407"/>
                <a:gd name="T57" fmla="*/ 244 h 597"/>
                <a:gd name="T58" fmla="*/ 229 w 407"/>
                <a:gd name="T59" fmla="*/ 217 h 597"/>
                <a:gd name="T60" fmla="*/ 211 w 407"/>
                <a:gd name="T61" fmla="*/ 217 h 597"/>
                <a:gd name="T62" fmla="*/ 145 w 407"/>
                <a:gd name="T63" fmla="*/ 190 h 597"/>
                <a:gd name="T64" fmla="*/ 209 w 407"/>
                <a:gd name="T65" fmla="*/ 164 h 597"/>
                <a:gd name="T66" fmla="*/ 229 w 407"/>
                <a:gd name="T67" fmla="*/ 163 h 597"/>
                <a:gd name="T68" fmla="*/ 266 w 407"/>
                <a:gd name="T69" fmla="*/ 136 h 597"/>
                <a:gd name="T70" fmla="*/ 278 w 407"/>
                <a:gd name="T71" fmla="*/ 182 h 597"/>
                <a:gd name="T72" fmla="*/ 337 w 407"/>
                <a:gd name="T73" fmla="*/ 260 h 597"/>
                <a:gd name="T74" fmla="*/ 141 w 407"/>
                <a:gd name="T75" fmla="*/ 292 h 597"/>
                <a:gd name="T76" fmla="*/ 180 w 407"/>
                <a:gd name="T77" fmla="*/ 367 h 597"/>
                <a:gd name="T78" fmla="*/ 212 w 407"/>
                <a:gd name="T79" fmla="*/ 319 h 597"/>
                <a:gd name="T80" fmla="*/ 388 w 407"/>
                <a:gd name="T81" fmla="*/ 71 h 597"/>
                <a:gd name="T82" fmla="*/ 202 w 407"/>
                <a:gd name="T83" fmla="*/ 68 h 597"/>
                <a:gd name="T84" fmla="*/ 165 w 407"/>
                <a:gd name="T85" fmla="*/ 108 h 597"/>
                <a:gd name="T86" fmla="*/ 152 w 407"/>
                <a:gd name="T87" fmla="*/ 76 h 597"/>
                <a:gd name="T88" fmla="*/ 132 w 407"/>
                <a:gd name="T89" fmla="*/ 106 h 597"/>
                <a:gd name="T90" fmla="*/ 118 w 407"/>
                <a:gd name="T91" fmla="*/ 0 h 597"/>
                <a:gd name="T92" fmla="*/ 143 w 407"/>
                <a:gd name="T93" fmla="*/ 32 h 597"/>
                <a:gd name="T94" fmla="*/ 157 w 407"/>
                <a:gd name="T95" fmla="*/ 8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7" h="597">
                  <a:moveTo>
                    <a:pt x="165" y="0"/>
                  </a:moveTo>
                  <a:cubicBezTo>
                    <a:pt x="175" y="0"/>
                    <a:pt x="185" y="0"/>
                    <a:pt x="194" y="0"/>
                  </a:cubicBezTo>
                  <a:cubicBezTo>
                    <a:pt x="198" y="0"/>
                    <a:pt x="202" y="4"/>
                    <a:pt x="202" y="8"/>
                  </a:cubicBezTo>
                  <a:cubicBezTo>
                    <a:pt x="202" y="20"/>
                    <a:pt x="202" y="31"/>
                    <a:pt x="202" y="43"/>
                  </a:cubicBezTo>
                  <a:cubicBezTo>
                    <a:pt x="202" y="45"/>
                    <a:pt x="204" y="47"/>
                    <a:pt x="206" y="47"/>
                  </a:cubicBezTo>
                  <a:cubicBezTo>
                    <a:pt x="264" y="47"/>
                    <a:pt x="322" y="47"/>
                    <a:pt x="380" y="47"/>
                  </a:cubicBezTo>
                  <a:cubicBezTo>
                    <a:pt x="394" y="47"/>
                    <a:pt x="404" y="58"/>
                    <a:pt x="404" y="71"/>
                  </a:cubicBezTo>
                  <a:cubicBezTo>
                    <a:pt x="404" y="151"/>
                    <a:pt x="404" y="231"/>
                    <a:pt x="404" y="311"/>
                  </a:cubicBezTo>
                  <a:cubicBezTo>
                    <a:pt x="404" y="324"/>
                    <a:pt x="393" y="335"/>
                    <a:pt x="380" y="335"/>
                  </a:cubicBezTo>
                  <a:cubicBezTo>
                    <a:pt x="324" y="335"/>
                    <a:pt x="268" y="335"/>
                    <a:pt x="212" y="335"/>
                  </a:cubicBezTo>
                  <a:cubicBezTo>
                    <a:pt x="208" y="335"/>
                    <a:pt x="204" y="339"/>
                    <a:pt x="204" y="343"/>
                  </a:cubicBezTo>
                  <a:cubicBezTo>
                    <a:pt x="204" y="348"/>
                    <a:pt x="204" y="353"/>
                    <a:pt x="204" y="358"/>
                  </a:cubicBezTo>
                  <a:cubicBezTo>
                    <a:pt x="204" y="372"/>
                    <a:pt x="193" y="382"/>
                    <a:pt x="180" y="382"/>
                  </a:cubicBezTo>
                  <a:cubicBezTo>
                    <a:pt x="136" y="382"/>
                    <a:pt x="91" y="382"/>
                    <a:pt x="47" y="382"/>
                  </a:cubicBezTo>
                  <a:cubicBezTo>
                    <a:pt x="44" y="382"/>
                    <a:pt x="41" y="385"/>
                    <a:pt x="41" y="388"/>
                  </a:cubicBezTo>
                  <a:cubicBezTo>
                    <a:pt x="41" y="392"/>
                    <a:pt x="38" y="395"/>
                    <a:pt x="33" y="396"/>
                  </a:cubicBezTo>
                  <a:cubicBezTo>
                    <a:pt x="30" y="396"/>
                    <a:pt x="28" y="398"/>
                    <a:pt x="28" y="401"/>
                  </a:cubicBezTo>
                  <a:cubicBezTo>
                    <a:pt x="28" y="429"/>
                    <a:pt x="28" y="429"/>
                    <a:pt x="28" y="429"/>
                  </a:cubicBezTo>
                  <a:cubicBezTo>
                    <a:pt x="28" y="431"/>
                    <a:pt x="30" y="432"/>
                    <a:pt x="31" y="432"/>
                  </a:cubicBezTo>
                  <a:cubicBezTo>
                    <a:pt x="94" y="432"/>
                    <a:pt x="156" y="432"/>
                    <a:pt x="219" y="432"/>
                  </a:cubicBezTo>
                  <a:cubicBezTo>
                    <a:pt x="221" y="432"/>
                    <a:pt x="222" y="431"/>
                    <a:pt x="222" y="429"/>
                  </a:cubicBezTo>
                  <a:cubicBezTo>
                    <a:pt x="222" y="413"/>
                    <a:pt x="222" y="397"/>
                    <a:pt x="222" y="381"/>
                  </a:cubicBezTo>
                  <a:cubicBezTo>
                    <a:pt x="222" y="370"/>
                    <a:pt x="231" y="361"/>
                    <a:pt x="242" y="361"/>
                  </a:cubicBezTo>
                  <a:cubicBezTo>
                    <a:pt x="290" y="361"/>
                    <a:pt x="339" y="361"/>
                    <a:pt x="387" y="361"/>
                  </a:cubicBezTo>
                  <a:cubicBezTo>
                    <a:pt x="398" y="361"/>
                    <a:pt x="407" y="370"/>
                    <a:pt x="407" y="381"/>
                  </a:cubicBezTo>
                  <a:cubicBezTo>
                    <a:pt x="407" y="397"/>
                    <a:pt x="407" y="414"/>
                    <a:pt x="407" y="430"/>
                  </a:cubicBezTo>
                  <a:cubicBezTo>
                    <a:pt x="407" y="441"/>
                    <a:pt x="398" y="450"/>
                    <a:pt x="387" y="450"/>
                  </a:cubicBezTo>
                  <a:cubicBezTo>
                    <a:pt x="360" y="450"/>
                    <a:pt x="333" y="450"/>
                    <a:pt x="305" y="450"/>
                  </a:cubicBezTo>
                  <a:cubicBezTo>
                    <a:pt x="303" y="450"/>
                    <a:pt x="302" y="451"/>
                    <a:pt x="302" y="453"/>
                  </a:cubicBezTo>
                  <a:cubicBezTo>
                    <a:pt x="302" y="463"/>
                    <a:pt x="302" y="472"/>
                    <a:pt x="302" y="482"/>
                  </a:cubicBezTo>
                  <a:cubicBezTo>
                    <a:pt x="302" y="493"/>
                    <a:pt x="293" y="502"/>
                    <a:pt x="282" y="502"/>
                  </a:cubicBezTo>
                  <a:cubicBezTo>
                    <a:pt x="200" y="502"/>
                    <a:pt x="118" y="502"/>
                    <a:pt x="36" y="502"/>
                  </a:cubicBezTo>
                  <a:cubicBezTo>
                    <a:pt x="35" y="502"/>
                    <a:pt x="33" y="503"/>
                    <a:pt x="33" y="505"/>
                  </a:cubicBezTo>
                  <a:cubicBezTo>
                    <a:pt x="33" y="527"/>
                    <a:pt x="33" y="548"/>
                    <a:pt x="33" y="569"/>
                  </a:cubicBezTo>
                  <a:cubicBezTo>
                    <a:pt x="33" y="571"/>
                    <a:pt x="35" y="573"/>
                    <a:pt x="36" y="573"/>
                  </a:cubicBezTo>
                  <a:cubicBezTo>
                    <a:pt x="315" y="573"/>
                    <a:pt x="315" y="573"/>
                    <a:pt x="315" y="573"/>
                  </a:cubicBezTo>
                  <a:cubicBezTo>
                    <a:pt x="318" y="573"/>
                    <a:pt x="320" y="571"/>
                    <a:pt x="321" y="569"/>
                  </a:cubicBezTo>
                  <a:cubicBezTo>
                    <a:pt x="321" y="566"/>
                    <a:pt x="324" y="564"/>
                    <a:pt x="327" y="564"/>
                  </a:cubicBezTo>
                  <a:cubicBezTo>
                    <a:pt x="363" y="564"/>
                    <a:pt x="363" y="564"/>
                    <a:pt x="363" y="564"/>
                  </a:cubicBezTo>
                  <a:cubicBezTo>
                    <a:pt x="366" y="564"/>
                    <a:pt x="369" y="566"/>
                    <a:pt x="369" y="569"/>
                  </a:cubicBezTo>
                  <a:cubicBezTo>
                    <a:pt x="369" y="572"/>
                    <a:pt x="372" y="575"/>
                    <a:pt x="375" y="575"/>
                  </a:cubicBezTo>
                  <a:cubicBezTo>
                    <a:pt x="383" y="575"/>
                    <a:pt x="383" y="575"/>
                    <a:pt x="383" y="575"/>
                  </a:cubicBezTo>
                  <a:cubicBezTo>
                    <a:pt x="390" y="575"/>
                    <a:pt x="390" y="586"/>
                    <a:pt x="383" y="586"/>
                  </a:cubicBezTo>
                  <a:cubicBezTo>
                    <a:pt x="375" y="586"/>
                    <a:pt x="375" y="586"/>
                    <a:pt x="375" y="586"/>
                  </a:cubicBezTo>
                  <a:cubicBezTo>
                    <a:pt x="372" y="586"/>
                    <a:pt x="369" y="588"/>
                    <a:pt x="369" y="592"/>
                  </a:cubicBezTo>
                  <a:cubicBezTo>
                    <a:pt x="369" y="595"/>
                    <a:pt x="366" y="597"/>
                    <a:pt x="363" y="597"/>
                  </a:cubicBezTo>
                  <a:cubicBezTo>
                    <a:pt x="327" y="597"/>
                    <a:pt x="327" y="597"/>
                    <a:pt x="327" y="597"/>
                  </a:cubicBezTo>
                  <a:cubicBezTo>
                    <a:pt x="324" y="597"/>
                    <a:pt x="322" y="595"/>
                    <a:pt x="321" y="593"/>
                  </a:cubicBezTo>
                  <a:cubicBezTo>
                    <a:pt x="320" y="591"/>
                    <a:pt x="318" y="589"/>
                    <a:pt x="315" y="589"/>
                  </a:cubicBezTo>
                  <a:cubicBezTo>
                    <a:pt x="36" y="589"/>
                    <a:pt x="36" y="589"/>
                    <a:pt x="36" y="589"/>
                  </a:cubicBezTo>
                  <a:cubicBezTo>
                    <a:pt x="26" y="589"/>
                    <a:pt x="17" y="580"/>
                    <a:pt x="17" y="569"/>
                  </a:cubicBezTo>
                  <a:cubicBezTo>
                    <a:pt x="17" y="548"/>
                    <a:pt x="17" y="527"/>
                    <a:pt x="17" y="505"/>
                  </a:cubicBezTo>
                  <a:cubicBezTo>
                    <a:pt x="17" y="494"/>
                    <a:pt x="26" y="486"/>
                    <a:pt x="36" y="486"/>
                  </a:cubicBezTo>
                  <a:cubicBezTo>
                    <a:pt x="118" y="486"/>
                    <a:pt x="200" y="486"/>
                    <a:pt x="282" y="486"/>
                  </a:cubicBezTo>
                  <a:cubicBezTo>
                    <a:pt x="284" y="486"/>
                    <a:pt x="286" y="484"/>
                    <a:pt x="286" y="482"/>
                  </a:cubicBezTo>
                  <a:cubicBezTo>
                    <a:pt x="286" y="472"/>
                    <a:pt x="286" y="463"/>
                    <a:pt x="286" y="453"/>
                  </a:cubicBezTo>
                  <a:cubicBezTo>
                    <a:pt x="286" y="443"/>
                    <a:pt x="294" y="433"/>
                    <a:pt x="305" y="433"/>
                  </a:cubicBezTo>
                  <a:cubicBezTo>
                    <a:pt x="333" y="433"/>
                    <a:pt x="360" y="433"/>
                    <a:pt x="387" y="433"/>
                  </a:cubicBezTo>
                  <a:cubicBezTo>
                    <a:pt x="389" y="433"/>
                    <a:pt x="391" y="432"/>
                    <a:pt x="391" y="430"/>
                  </a:cubicBezTo>
                  <a:cubicBezTo>
                    <a:pt x="391" y="414"/>
                    <a:pt x="391" y="397"/>
                    <a:pt x="391" y="381"/>
                  </a:cubicBezTo>
                  <a:cubicBezTo>
                    <a:pt x="391" y="379"/>
                    <a:pt x="389" y="377"/>
                    <a:pt x="387" y="377"/>
                  </a:cubicBezTo>
                  <a:cubicBezTo>
                    <a:pt x="339" y="377"/>
                    <a:pt x="290" y="377"/>
                    <a:pt x="242" y="377"/>
                  </a:cubicBezTo>
                  <a:cubicBezTo>
                    <a:pt x="240" y="377"/>
                    <a:pt x="238" y="379"/>
                    <a:pt x="238" y="381"/>
                  </a:cubicBezTo>
                  <a:cubicBezTo>
                    <a:pt x="238" y="397"/>
                    <a:pt x="238" y="413"/>
                    <a:pt x="238" y="429"/>
                  </a:cubicBezTo>
                  <a:cubicBezTo>
                    <a:pt x="238" y="440"/>
                    <a:pt x="230" y="448"/>
                    <a:pt x="219" y="448"/>
                  </a:cubicBezTo>
                  <a:cubicBezTo>
                    <a:pt x="156" y="448"/>
                    <a:pt x="94" y="448"/>
                    <a:pt x="31" y="448"/>
                  </a:cubicBezTo>
                  <a:cubicBezTo>
                    <a:pt x="21" y="448"/>
                    <a:pt x="12" y="440"/>
                    <a:pt x="12" y="429"/>
                  </a:cubicBezTo>
                  <a:cubicBezTo>
                    <a:pt x="12" y="401"/>
                    <a:pt x="12" y="401"/>
                    <a:pt x="12" y="401"/>
                  </a:cubicBezTo>
                  <a:cubicBezTo>
                    <a:pt x="12" y="398"/>
                    <a:pt x="10" y="396"/>
                    <a:pt x="7" y="395"/>
                  </a:cubicBezTo>
                  <a:cubicBezTo>
                    <a:pt x="3" y="395"/>
                    <a:pt x="0" y="391"/>
                    <a:pt x="0" y="387"/>
                  </a:cubicBezTo>
                  <a:cubicBezTo>
                    <a:pt x="0" y="379"/>
                    <a:pt x="0" y="370"/>
                    <a:pt x="0" y="362"/>
                  </a:cubicBezTo>
                  <a:cubicBezTo>
                    <a:pt x="0" y="357"/>
                    <a:pt x="4" y="354"/>
                    <a:pt x="8" y="354"/>
                  </a:cubicBezTo>
                  <a:cubicBezTo>
                    <a:pt x="17" y="354"/>
                    <a:pt x="25" y="354"/>
                    <a:pt x="33" y="354"/>
                  </a:cubicBezTo>
                  <a:cubicBezTo>
                    <a:pt x="37" y="354"/>
                    <a:pt x="41" y="357"/>
                    <a:pt x="41" y="361"/>
                  </a:cubicBezTo>
                  <a:cubicBezTo>
                    <a:pt x="41" y="364"/>
                    <a:pt x="44" y="367"/>
                    <a:pt x="47" y="367"/>
                  </a:cubicBezTo>
                  <a:cubicBezTo>
                    <a:pt x="71" y="367"/>
                    <a:pt x="96" y="367"/>
                    <a:pt x="120" y="367"/>
                  </a:cubicBezTo>
                  <a:cubicBezTo>
                    <a:pt x="123" y="367"/>
                    <a:pt x="125" y="364"/>
                    <a:pt x="125" y="362"/>
                  </a:cubicBezTo>
                  <a:cubicBezTo>
                    <a:pt x="125" y="339"/>
                    <a:pt x="125" y="315"/>
                    <a:pt x="125" y="292"/>
                  </a:cubicBezTo>
                  <a:cubicBezTo>
                    <a:pt x="125" y="279"/>
                    <a:pt x="136" y="268"/>
                    <a:pt x="149" y="268"/>
                  </a:cubicBezTo>
                  <a:cubicBezTo>
                    <a:pt x="204" y="268"/>
                    <a:pt x="259" y="268"/>
                    <a:pt x="314" y="268"/>
                  </a:cubicBezTo>
                  <a:cubicBezTo>
                    <a:pt x="318" y="268"/>
                    <a:pt x="321" y="265"/>
                    <a:pt x="321" y="260"/>
                  </a:cubicBezTo>
                  <a:cubicBezTo>
                    <a:pt x="321" y="242"/>
                    <a:pt x="321" y="224"/>
                    <a:pt x="321" y="206"/>
                  </a:cubicBezTo>
                  <a:cubicBezTo>
                    <a:pt x="321" y="202"/>
                    <a:pt x="318" y="198"/>
                    <a:pt x="314" y="198"/>
                  </a:cubicBezTo>
                  <a:cubicBezTo>
                    <a:pt x="302" y="198"/>
                    <a:pt x="290" y="198"/>
                    <a:pt x="278" y="198"/>
                  </a:cubicBezTo>
                  <a:cubicBezTo>
                    <a:pt x="275" y="198"/>
                    <a:pt x="273" y="200"/>
                    <a:pt x="273" y="203"/>
                  </a:cubicBezTo>
                  <a:cubicBezTo>
                    <a:pt x="273" y="214"/>
                    <a:pt x="273" y="225"/>
                    <a:pt x="273" y="236"/>
                  </a:cubicBezTo>
                  <a:cubicBezTo>
                    <a:pt x="273" y="241"/>
                    <a:pt x="270" y="244"/>
                    <a:pt x="266" y="244"/>
                  </a:cubicBezTo>
                  <a:cubicBezTo>
                    <a:pt x="256" y="244"/>
                    <a:pt x="246" y="244"/>
                    <a:pt x="236" y="244"/>
                  </a:cubicBezTo>
                  <a:cubicBezTo>
                    <a:pt x="232" y="244"/>
                    <a:pt x="229" y="241"/>
                    <a:pt x="229" y="236"/>
                  </a:cubicBezTo>
                  <a:cubicBezTo>
                    <a:pt x="229" y="230"/>
                    <a:pt x="229" y="224"/>
                    <a:pt x="229" y="217"/>
                  </a:cubicBezTo>
                  <a:cubicBezTo>
                    <a:pt x="229" y="214"/>
                    <a:pt x="227" y="212"/>
                    <a:pt x="224" y="212"/>
                  </a:cubicBezTo>
                  <a:cubicBezTo>
                    <a:pt x="221" y="212"/>
                    <a:pt x="219" y="212"/>
                    <a:pt x="216" y="212"/>
                  </a:cubicBezTo>
                  <a:cubicBezTo>
                    <a:pt x="213" y="212"/>
                    <a:pt x="211" y="214"/>
                    <a:pt x="211" y="217"/>
                  </a:cubicBezTo>
                  <a:cubicBezTo>
                    <a:pt x="210" y="230"/>
                    <a:pt x="207" y="240"/>
                    <a:pt x="203" y="241"/>
                  </a:cubicBezTo>
                  <a:cubicBezTo>
                    <a:pt x="199" y="243"/>
                    <a:pt x="195" y="244"/>
                    <a:pt x="190" y="244"/>
                  </a:cubicBezTo>
                  <a:cubicBezTo>
                    <a:pt x="165" y="244"/>
                    <a:pt x="145" y="220"/>
                    <a:pt x="145" y="190"/>
                  </a:cubicBezTo>
                  <a:cubicBezTo>
                    <a:pt x="145" y="160"/>
                    <a:pt x="165" y="136"/>
                    <a:pt x="190" y="136"/>
                  </a:cubicBezTo>
                  <a:cubicBezTo>
                    <a:pt x="194" y="136"/>
                    <a:pt x="198" y="137"/>
                    <a:pt x="201" y="138"/>
                  </a:cubicBezTo>
                  <a:cubicBezTo>
                    <a:pt x="204" y="139"/>
                    <a:pt x="207" y="150"/>
                    <a:pt x="209" y="164"/>
                  </a:cubicBezTo>
                  <a:cubicBezTo>
                    <a:pt x="209" y="166"/>
                    <a:pt x="212" y="168"/>
                    <a:pt x="214" y="168"/>
                  </a:cubicBezTo>
                  <a:cubicBezTo>
                    <a:pt x="218" y="168"/>
                    <a:pt x="221" y="168"/>
                    <a:pt x="224" y="168"/>
                  </a:cubicBezTo>
                  <a:cubicBezTo>
                    <a:pt x="227" y="168"/>
                    <a:pt x="229" y="166"/>
                    <a:pt x="229" y="163"/>
                  </a:cubicBezTo>
                  <a:cubicBezTo>
                    <a:pt x="229" y="156"/>
                    <a:pt x="229" y="150"/>
                    <a:pt x="229" y="143"/>
                  </a:cubicBezTo>
                  <a:cubicBezTo>
                    <a:pt x="229" y="140"/>
                    <a:pt x="232" y="136"/>
                    <a:pt x="236" y="136"/>
                  </a:cubicBezTo>
                  <a:cubicBezTo>
                    <a:pt x="246" y="136"/>
                    <a:pt x="256" y="136"/>
                    <a:pt x="266" y="136"/>
                  </a:cubicBezTo>
                  <a:cubicBezTo>
                    <a:pt x="270" y="136"/>
                    <a:pt x="273" y="140"/>
                    <a:pt x="273" y="143"/>
                  </a:cubicBezTo>
                  <a:cubicBezTo>
                    <a:pt x="273" y="155"/>
                    <a:pt x="273" y="166"/>
                    <a:pt x="273" y="178"/>
                  </a:cubicBezTo>
                  <a:cubicBezTo>
                    <a:pt x="273" y="180"/>
                    <a:pt x="275" y="182"/>
                    <a:pt x="278" y="182"/>
                  </a:cubicBezTo>
                  <a:cubicBezTo>
                    <a:pt x="290" y="182"/>
                    <a:pt x="302" y="182"/>
                    <a:pt x="314" y="182"/>
                  </a:cubicBezTo>
                  <a:cubicBezTo>
                    <a:pt x="327" y="182"/>
                    <a:pt x="337" y="193"/>
                    <a:pt x="337" y="206"/>
                  </a:cubicBezTo>
                  <a:cubicBezTo>
                    <a:pt x="337" y="224"/>
                    <a:pt x="337" y="242"/>
                    <a:pt x="337" y="260"/>
                  </a:cubicBezTo>
                  <a:cubicBezTo>
                    <a:pt x="337" y="273"/>
                    <a:pt x="327" y="284"/>
                    <a:pt x="314" y="284"/>
                  </a:cubicBezTo>
                  <a:cubicBezTo>
                    <a:pt x="259" y="284"/>
                    <a:pt x="204" y="284"/>
                    <a:pt x="149" y="284"/>
                  </a:cubicBezTo>
                  <a:cubicBezTo>
                    <a:pt x="145" y="284"/>
                    <a:pt x="141" y="288"/>
                    <a:pt x="141" y="292"/>
                  </a:cubicBezTo>
                  <a:cubicBezTo>
                    <a:pt x="141" y="315"/>
                    <a:pt x="141" y="339"/>
                    <a:pt x="141" y="362"/>
                  </a:cubicBezTo>
                  <a:cubicBezTo>
                    <a:pt x="141" y="364"/>
                    <a:pt x="143" y="367"/>
                    <a:pt x="146" y="367"/>
                  </a:cubicBezTo>
                  <a:cubicBezTo>
                    <a:pt x="157" y="367"/>
                    <a:pt x="169" y="367"/>
                    <a:pt x="180" y="367"/>
                  </a:cubicBezTo>
                  <a:cubicBezTo>
                    <a:pt x="185" y="367"/>
                    <a:pt x="188" y="363"/>
                    <a:pt x="188" y="358"/>
                  </a:cubicBezTo>
                  <a:cubicBezTo>
                    <a:pt x="188" y="353"/>
                    <a:pt x="188" y="348"/>
                    <a:pt x="188" y="343"/>
                  </a:cubicBezTo>
                  <a:cubicBezTo>
                    <a:pt x="188" y="330"/>
                    <a:pt x="199" y="319"/>
                    <a:pt x="212" y="319"/>
                  </a:cubicBezTo>
                  <a:cubicBezTo>
                    <a:pt x="268" y="319"/>
                    <a:pt x="324" y="319"/>
                    <a:pt x="380" y="319"/>
                  </a:cubicBezTo>
                  <a:cubicBezTo>
                    <a:pt x="385" y="319"/>
                    <a:pt x="388" y="315"/>
                    <a:pt x="388" y="311"/>
                  </a:cubicBezTo>
                  <a:cubicBezTo>
                    <a:pt x="388" y="231"/>
                    <a:pt x="388" y="151"/>
                    <a:pt x="388" y="71"/>
                  </a:cubicBezTo>
                  <a:cubicBezTo>
                    <a:pt x="388" y="67"/>
                    <a:pt x="385" y="63"/>
                    <a:pt x="380" y="63"/>
                  </a:cubicBezTo>
                  <a:cubicBezTo>
                    <a:pt x="322" y="63"/>
                    <a:pt x="264" y="63"/>
                    <a:pt x="206" y="63"/>
                  </a:cubicBezTo>
                  <a:cubicBezTo>
                    <a:pt x="204" y="63"/>
                    <a:pt x="202" y="65"/>
                    <a:pt x="202" y="68"/>
                  </a:cubicBezTo>
                  <a:cubicBezTo>
                    <a:pt x="202" y="79"/>
                    <a:pt x="202" y="90"/>
                    <a:pt x="202" y="101"/>
                  </a:cubicBezTo>
                  <a:cubicBezTo>
                    <a:pt x="202" y="105"/>
                    <a:pt x="198" y="108"/>
                    <a:pt x="194" y="108"/>
                  </a:cubicBezTo>
                  <a:cubicBezTo>
                    <a:pt x="185" y="108"/>
                    <a:pt x="175" y="108"/>
                    <a:pt x="165" y="108"/>
                  </a:cubicBezTo>
                  <a:cubicBezTo>
                    <a:pt x="161" y="108"/>
                    <a:pt x="157" y="105"/>
                    <a:pt x="157" y="101"/>
                  </a:cubicBezTo>
                  <a:cubicBezTo>
                    <a:pt x="157" y="94"/>
                    <a:pt x="157" y="88"/>
                    <a:pt x="157" y="82"/>
                  </a:cubicBezTo>
                  <a:cubicBezTo>
                    <a:pt x="157" y="79"/>
                    <a:pt x="155" y="76"/>
                    <a:pt x="152" y="76"/>
                  </a:cubicBezTo>
                  <a:cubicBezTo>
                    <a:pt x="150" y="76"/>
                    <a:pt x="147" y="76"/>
                    <a:pt x="144" y="76"/>
                  </a:cubicBezTo>
                  <a:cubicBezTo>
                    <a:pt x="142" y="76"/>
                    <a:pt x="139" y="78"/>
                    <a:pt x="139" y="81"/>
                  </a:cubicBezTo>
                  <a:cubicBezTo>
                    <a:pt x="138" y="94"/>
                    <a:pt x="136" y="104"/>
                    <a:pt x="132" y="106"/>
                  </a:cubicBezTo>
                  <a:cubicBezTo>
                    <a:pt x="127" y="107"/>
                    <a:pt x="123" y="108"/>
                    <a:pt x="118" y="108"/>
                  </a:cubicBezTo>
                  <a:cubicBezTo>
                    <a:pt x="94" y="108"/>
                    <a:pt x="74" y="84"/>
                    <a:pt x="74" y="54"/>
                  </a:cubicBezTo>
                  <a:cubicBezTo>
                    <a:pt x="74" y="25"/>
                    <a:pt x="94" y="0"/>
                    <a:pt x="118" y="0"/>
                  </a:cubicBezTo>
                  <a:cubicBezTo>
                    <a:pt x="122" y="0"/>
                    <a:pt x="126" y="1"/>
                    <a:pt x="130" y="2"/>
                  </a:cubicBezTo>
                  <a:cubicBezTo>
                    <a:pt x="133" y="3"/>
                    <a:pt x="136" y="14"/>
                    <a:pt x="137" y="28"/>
                  </a:cubicBezTo>
                  <a:cubicBezTo>
                    <a:pt x="138" y="31"/>
                    <a:pt x="140" y="32"/>
                    <a:pt x="143" y="32"/>
                  </a:cubicBezTo>
                  <a:cubicBezTo>
                    <a:pt x="146" y="32"/>
                    <a:pt x="149" y="32"/>
                    <a:pt x="152" y="32"/>
                  </a:cubicBezTo>
                  <a:cubicBezTo>
                    <a:pt x="155" y="32"/>
                    <a:pt x="157" y="30"/>
                    <a:pt x="157" y="27"/>
                  </a:cubicBezTo>
                  <a:cubicBezTo>
                    <a:pt x="157" y="21"/>
                    <a:pt x="157" y="14"/>
                    <a:pt x="157" y="8"/>
                  </a:cubicBezTo>
                  <a:cubicBezTo>
                    <a:pt x="157" y="4"/>
                    <a:pt x="161" y="0"/>
                    <a:pt x="165" y="0"/>
                  </a:cubicBezTo>
                  <a:close/>
                </a:path>
              </a:pathLst>
            </a:custGeom>
            <a:solidFill>
              <a:srgbClr val="5357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4">
              <a:extLst>
                <a:ext uri="{FF2B5EF4-FFF2-40B4-BE49-F238E27FC236}">
                  <a16:creationId xmlns:a16="http://schemas.microsoft.com/office/drawing/2014/main" id="{27B4A475-2F0C-4FD2-BBDC-060D2CD0F145}"/>
                </a:ext>
              </a:extLst>
            </p:cNvPr>
            <p:cNvSpPr>
              <a:spLocks noEditPoints="1"/>
            </p:cNvSpPr>
            <p:nvPr/>
          </p:nvSpPr>
          <p:spPr bwMode="auto">
            <a:xfrm>
              <a:off x="14388" y="3060"/>
              <a:ext cx="1366" cy="1012"/>
            </a:xfrm>
            <a:custGeom>
              <a:avLst/>
              <a:gdLst>
                <a:gd name="T0" fmla="*/ 259 w 597"/>
                <a:gd name="T1" fmla="*/ 136 h 438"/>
                <a:gd name="T2" fmla="*/ 284 w 597"/>
                <a:gd name="T3" fmla="*/ 199 h 438"/>
                <a:gd name="T4" fmla="*/ 326 w 597"/>
                <a:gd name="T5" fmla="*/ 239 h 438"/>
                <a:gd name="T6" fmla="*/ 300 w 597"/>
                <a:gd name="T7" fmla="*/ 302 h 438"/>
                <a:gd name="T8" fmla="*/ 301 w 597"/>
                <a:gd name="T9" fmla="*/ 359 h 438"/>
                <a:gd name="T10" fmla="*/ 238 w 597"/>
                <a:gd name="T11" fmla="*/ 385 h 438"/>
                <a:gd name="T12" fmla="*/ 198 w 597"/>
                <a:gd name="T13" fmla="*/ 427 h 438"/>
                <a:gd name="T14" fmla="*/ 136 w 597"/>
                <a:gd name="T15" fmla="*/ 400 h 438"/>
                <a:gd name="T16" fmla="*/ 78 w 597"/>
                <a:gd name="T17" fmla="*/ 402 h 438"/>
                <a:gd name="T18" fmla="*/ 53 w 597"/>
                <a:gd name="T19" fmla="*/ 338 h 438"/>
                <a:gd name="T20" fmla="*/ 11 w 597"/>
                <a:gd name="T21" fmla="*/ 299 h 438"/>
                <a:gd name="T22" fmla="*/ 38 w 597"/>
                <a:gd name="T23" fmla="*/ 236 h 438"/>
                <a:gd name="T24" fmla="*/ 36 w 597"/>
                <a:gd name="T25" fmla="*/ 178 h 438"/>
                <a:gd name="T26" fmla="*/ 99 w 597"/>
                <a:gd name="T27" fmla="*/ 153 h 438"/>
                <a:gd name="T28" fmla="*/ 139 w 597"/>
                <a:gd name="T29" fmla="*/ 111 h 438"/>
                <a:gd name="T30" fmla="*/ 201 w 597"/>
                <a:gd name="T31" fmla="*/ 138 h 438"/>
                <a:gd name="T32" fmla="*/ 169 w 597"/>
                <a:gd name="T33" fmla="*/ 325 h 438"/>
                <a:gd name="T34" fmla="*/ 531 w 597"/>
                <a:gd name="T35" fmla="*/ 300 h 438"/>
                <a:gd name="T36" fmla="*/ 409 w 597"/>
                <a:gd name="T37" fmla="*/ 84 h 438"/>
                <a:gd name="T38" fmla="*/ 409 w 597"/>
                <a:gd name="T39" fmla="*/ 84 h 438"/>
                <a:gd name="T40" fmla="*/ 474 w 597"/>
                <a:gd name="T41" fmla="*/ 25 h 438"/>
                <a:gd name="T42" fmla="*/ 492 w 597"/>
                <a:gd name="T43" fmla="*/ 70 h 438"/>
                <a:gd name="T44" fmla="*/ 522 w 597"/>
                <a:gd name="T45" fmla="*/ 99 h 438"/>
                <a:gd name="T46" fmla="*/ 503 w 597"/>
                <a:gd name="T47" fmla="*/ 143 h 438"/>
                <a:gd name="T48" fmla="*/ 504 w 597"/>
                <a:gd name="T49" fmla="*/ 184 h 438"/>
                <a:gd name="T50" fmla="*/ 459 w 597"/>
                <a:gd name="T51" fmla="*/ 202 h 438"/>
                <a:gd name="T52" fmla="*/ 431 w 597"/>
                <a:gd name="T53" fmla="*/ 232 h 438"/>
                <a:gd name="T54" fmla="*/ 386 w 597"/>
                <a:gd name="T55" fmla="*/ 213 h 438"/>
                <a:gd name="T56" fmla="*/ 345 w 597"/>
                <a:gd name="T57" fmla="*/ 214 h 438"/>
                <a:gd name="T58" fmla="*/ 327 w 597"/>
                <a:gd name="T59" fmla="*/ 170 h 438"/>
                <a:gd name="T60" fmla="*/ 297 w 597"/>
                <a:gd name="T61" fmla="*/ 141 h 438"/>
                <a:gd name="T62" fmla="*/ 316 w 597"/>
                <a:gd name="T63" fmla="*/ 96 h 438"/>
                <a:gd name="T64" fmla="*/ 315 w 597"/>
                <a:gd name="T65" fmla="*/ 55 h 438"/>
                <a:gd name="T66" fmla="*/ 360 w 597"/>
                <a:gd name="T67" fmla="*/ 37 h 438"/>
                <a:gd name="T68" fmla="*/ 388 w 597"/>
                <a:gd name="T69" fmla="*/ 7 h 438"/>
                <a:gd name="T70" fmla="*/ 433 w 597"/>
                <a:gd name="T71" fmla="*/ 26 h 438"/>
                <a:gd name="T72" fmla="*/ 410 w 597"/>
                <a:gd name="T73" fmla="*/ 178 h 438"/>
                <a:gd name="T74" fmla="*/ 551 w 597"/>
                <a:gd name="T75" fmla="*/ 246 h 438"/>
                <a:gd name="T76" fmla="*/ 585 w 597"/>
                <a:gd name="T77" fmla="*/ 257 h 438"/>
                <a:gd name="T78" fmla="*/ 576 w 597"/>
                <a:gd name="T79" fmla="*/ 293 h 438"/>
                <a:gd name="T80" fmla="*/ 593 w 597"/>
                <a:gd name="T81" fmla="*/ 324 h 438"/>
                <a:gd name="T82" fmla="*/ 561 w 597"/>
                <a:gd name="T83" fmla="*/ 344 h 438"/>
                <a:gd name="T84" fmla="*/ 550 w 597"/>
                <a:gd name="T85" fmla="*/ 378 h 438"/>
                <a:gd name="T86" fmla="*/ 514 w 597"/>
                <a:gd name="T87" fmla="*/ 369 h 438"/>
                <a:gd name="T88" fmla="*/ 482 w 597"/>
                <a:gd name="T89" fmla="*/ 386 h 438"/>
                <a:gd name="T90" fmla="*/ 463 w 597"/>
                <a:gd name="T91" fmla="*/ 354 h 438"/>
                <a:gd name="T92" fmla="*/ 429 w 597"/>
                <a:gd name="T93" fmla="*/ 343 h 438"/>
                <a:gd name="T94" fmla="*/ 438 w 597"/>
                <a:gd name="T95" fmla="*/ 307 h 438"/>
                <a:gd name="T96" fmla="*/ 421 w 597"/>
                <a:gd name="T97" fmla="*/ 275 h 438"/>
                <a:gd name="T98" fmla="*/ 453 w 597"/>
                <a:gd name="T99" fmla="*/ 256 h 438"/>
                <a:gd name="T100" fmla="*/ 464 w 597"/>
                <a:gd name="T101" fmla="*/ 222 h 438"/>
                <a:gd name="T102" fmla="*/ 500 w 597"/>
                <a:gd name="T103" fmla="*/ 231 h 438"/>
                <a:gd name="T104" fmla="*/ 532 w 597"/>
                <a:gd name="T105" fmla="*/ 214 h 438"/>
                <a:gd name="T106" fmla="*/ 514 w 597"/>
                <a:gd name="T107" fmla="*/ 258 h 438"/>
                <a:gd name="T108" fmla="*/ 514 w 597"/>
                <a:gd name="T109" fmla="*/ 258 h 438"/>
                <a:gd name="T110" fmla="*/ 87 w 597"/>
                <a:gd name="T111" fmla="*/ 26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7" h="438">
                  <a:moveTo>
                    <a:pt x="204" y="141"/>
                  </a:moveTo>
                  <a:cubicBezTo>
                    <a:pt x="215" y="144"/>
                    <a:pt x="225" y="148"/>
                    <a:pt x="234" y="153"/>
                  </a:cubicBezTo>
                  <a:cubicBezTo>
                    <a:pt x="236" y="154"/>
                    <a:pt x="237" y="154"/>
                    <a:pt x="238" y="153"/>
                  </a:cubicBezTo>
                  <a:cubicBezTo>
                    <a:pt x="245" y="147"/>
                    <a:pt x="252" y="142"/>
                    <a:pt x="259" y="136"/>
                  </a:cubicBezTo>
                  <a:cubicBezTo>
                    <a:pt x="264" y="133"/>
                    <a:pt x="270" y="132"/>
                    <a:pt x="274" y="136"/>
                  </a:cubicBezTo>
                  <a:cubicBezTo>
                    <a:pt x="284" y="145"/>
                    <a:pt x="293" y="154"/>
                    <a:pt x="302" y="163"/>
                  </a:cubicBezTo>
                  <a:cubicBezTo>
                    <a:pt x="306" y="167"/>
                    <a:pt x="305" y="173"/>
                    <a:pt x="301" y="178"/>
                  </a:cubicBezTo>
                  <a:cubicBezTo>
                    <a:pt x="296" y="185"/>
                    <a:pt x="290" y="192"/>
                    <a:pt x="284" y="199"/>
                  </a:cubicBezTo>
                  <a:cubicBezTo>
                    <a:pt x="284" y="200"/>
                    <a:pt x="283" y="202"/>
                    <a:pt x="284" y="203"/>
                  </a:cubicBezTo>
                  <a:cubicBezTo>
                    <a:pt x="289" y="213"/>
                    <a:pt x="294" y="223"/>
                    <a:pt x="297" y="234"/>
                  </a:cubicBezTo>
                  <a:cubicBezTo>
                    <a:pt x="297" y="235"/>
                    <a:pt x="298" y="236"/>
                    <a:pt x="300" y="236"/>
                  </a:cubicBezTo>
                  <a:cubicBezTo>
                    <a:pt x="309" y="237"/>
                    <a:pt x="318" y="238"/>
                    <a:pt x="326" y="239"/>
                  </a:cubicBezTo>
                  <a:cubicBezTo>
                    <a:pt x="333" y="240"/>
                    <a:pt x="338" y="244"/>
                    <a:pt x="338" y="250"/>
                  </a:cubicBezTo>
                  <a:cubicBezTo>
                    <a:pt x="338" y="262"/>
                    <a:pt x="338" y="275"/>
                    <a:pt x="338" y="288"/>
                  </a:cubicBezTo>
                  <a:cubicBezTo>
                    <a:pt x="338" y="294"/>
                    <a:pt x="333" y="298"/>
                    <a:pt x="326" y="299"/>
                  </a:cubicBezTo>
                  <a:cubicBezTo>
                    <a:pt x="318" y="299"/>
                    <a:pt x="309" y="301"/>
                    <a:pt x="300" y="302"/>
                  </a:cubicBezTo>
                  <a:cubicBezTo>
                    <a:pt x="298" y="302"/>
                    <a:pt x="297" y="303"/>
                    <a:pt x="297" y="304"/>
                  </a:cubicBezTo>
                  <a:cubicBezTo>
                    <a:pt x="294" y="315"/>
                    <a:pt x="289" y="325"/>
                    <a:pt x="284" y="335"/>
                  </a:cubicBezTo>
                  <a:cubicBezTo>
                    <a:pt x="283" y="336"/>
                    <a:pt x="284" y="337"/>
                    <a:pt x="284" y="338"/>
                  </a:cubicBezTo>
                  <a:cubicBezTo>
                    <a:pt x="290" y="345"/>
                    <a:pt x="296" y="352"/>
                    <a:pt x="301" y="359"/>
                  </a:cubicBezTo>
                  <a:cubicBezTo>
                    <a:pt x="305" y="364"/>
                    <a:pt x="306" y="371"/>
                    <a:pt x="302" y="375"/>
                  </a:cubicBezTo>
                  <a:cubicBezTo>
                    <a:pt x="293" y="384"/>
                    <a:pt x="284" y="393"/>
                    <a:pt x="274" y="402"/>
                  </a:cubicBezTo>
                  <a:cubicBezTo>
                    <a:pt x="270" y="406"/>
                    <a:pt x="264" y="405"/>
                    <a:pt x="259" y="402"/>
                  </a:cubicBezTo>
                  <a:cubicBezTo>
                    <a:pt x="252" y="396"/>
                    <a:pt x="245" y="390"/>
                    <a:pt x="238" y="385"/>
                  </a:cubicBezTo>
                  <a:cubicBezTo>
                    <a:pt x="237" y="384"/>
                    <a:pt x="236" y="384"/>
                    <a:pt x="234" y="384"/>
                  </a:cubicBezTo>
                  <a:cubicBezTo>
                    <a:pt x="225" y="390"/>
                    <a:pt x="215" y="394"/>
                    <a:pt x="204" y="397"/>
                  </a:cubicBezTo>
                  <a:cubicBezTo>
                    <a:pt x="203" y="397"/>
                    <a:pt x="201" y="399"/>
                    <a:pt x="201" y="400"/>
                  </a:cubicBezTo>
                  <a:cubicBezTo>
                    <a:pt x="200" y="409"/>
                    <a:pt x="199" y="418"/>
                    <a:pt x="198" y="427"/>
                  </a:cubicBezTo>
                  <a:cubicBezTo>
                    <a:pt x="198" y="433"/>
                    <a:pt x="194" y="438"/>
                    <a:pt x="188" y="438"/>
                  </a:cubicBezTo>
                  <a:cubicBezTo>
                    <a:pt x="175" y="438"/>
                    <a:pt x="162" y="438"/>
                    <a:pt x="149" y="438"/>
                  </a:cubicBezTo>
                  <a:cubicBezTo>
                    <a:pt x="144" y="438"/>
                    <a:pt x="140" y="433"/>
                    <a:pt x="139" y="427"/>
                  </a:cubicBezTo>
                  <a:cubicBezTo>
                    <a:pt x="138" y="418"/>
                    <a:pt x="137" y="409"/>
                    <a:pt x="136" y="400"/>
                  </a:cubicBezTo>
                  <a:cubicBezTo>
                    <a:pt x="136" y="399"/>
                    <a:pt x="135" y="397"/>
                    <a:pt x="133" y="397"/>
                  </a:cubicBezTo>
                  <a:cubicBezTo>
                    <a:pt x="123" y="394"/>
                    <a:pt x="112" y="390"/>
                    <a:pt x="103" y="384"/>
                  </a:cubicBezTo>
                  <a:cubicBezTo>
                    <a:pt x="102" y="384"/>
                    <a:pt x="100" y="384"/>
                    <a:pt x="99" y="385"/>
                  </a:cubicBezTo>
                  <a:cubicBezTo>
                    <a:pt x="92" y="390"/>
                    <a:pt x="85" y="396"/>
                    <a:pt x="78" y="402"/>
                  </a:cubicBezTo>
                  <a:cubicBezTo>
                    <a:pt x="73" y="405"/>
                    <a:pt x="67" y="406"/>
                    <a:pt x="63" y="402"/>
                  </a:cubicBezTo>
                  <a:cubicBezTo>
                    <a:pt x="54" y="393"/>
                    <a:pt x="45" y="384"/>
                    <a:pt x="36" y="375"/>
                  </a:cubicBezTo>
                  <a:cubicBezTo>
                    <a:pt x="31" y="371"/>
                    <a:pt x="32" y="364"/>
                    <a:pt x="36" y="359"/>
                  </a:cubicBezTo>
                  <a:cubicBezTo>
                    <a:pt x="42" y="352"/>
                    <a:pt x="47" y="345"/>
                    <a:pt x="53" y="338"/>
                  </a:cubicBezTo>
                  <a:cubicBezTo>
                    <a:pt x="54" y="337"/>
                    <a:pt x="54" y="336"/>
                    <a:pt x="53" y="335"/>
                  </a:cubicBezTo>
                  <a:cubicBezTo>
                    <a:pt x="48" y="325"/>
                    <a:pt x="44" y="315"/>
                    <a:pt x="40" y="304"/>
                  </a:cubicBezTo>
                  <a:cubicBezTo>
                    <a:pt x="40" y="303"/>
                    <a:pt x="39" y="302"/>
                    <a:pt x="38" y="302"/>
                  </a:cubicBezTo>
                  <a:cubicBezTo>
                    <a:pt x="29" y="301"/>
                    <a:pt x="20" y="299"/>
                    <a:pt x="11" y="299"/>
                  </a:cubicBezTo>
                  <a:cubicBezTo>
                    <a:pt x="5" y="298"/>
                    <a:pt x="0" y="294"/>
                    <a:pt x="0" y="288"/>
                  </a:cubicBezTo>
                  <a:cubicBezTo>
                    <a:pt x="0" y="275"/>
                    <a:pt x="0" y="262"/>
                    <a:pt x="0" y="250"/>
                  </a:cubicBezTo>
                  <a:cubicBezTo>
                    <a:pt x="0" y="244"/>
                    <a:pt x="5" y="240"/>
                    <a:pt x="11" y="239"/>
                  </a:cubicBezTo>
                  <a:cubicBezTo>
                    <a:pt x="20" y="238"/>
                    <a:pt x="29" y="237"/>
                    <a:pt x="38" y="236"/>
                  </a:cubicBezTo>
                  <a:cubicBezTo>
                    <a:pt x="39" y="236"/>
                    <a:pt x="40" y="235"/>
                    <a:pt x="40" y="234"/>
                  </a:cubicBezTo>
                  <a:cubicBezTo>
                    <a:pt x="44" y="223"/>
                    <a:pt x="48" y="213"/>
                    <a:pt x="53" y="203"/>
                  </a:cubicBezTo>
                  <a:cubicBezTo>
                    <a:pt x="54" y="202"/>
                    <a:pt x="54" y="200"/>
                    <a:pt x="53" y="199"/>
                  </a:cubicBezTo>
                  <a:cubicBezTo>
                    <a:pt x="47" y="192"/>
                    <a:pt x="42" y="185"/>
                    <a:pt x="36" y="178"/>
                  </a:cubicBezTo>
                  <a:cubicBezTo>
                    <a:pt x="32" y="173"/>
                    <a:pt x="31" y="167"/>
                    <a:pt x="36" y="163"/>
                  </a:cubicBezTo>
                  <a:cubicBezTo>
                    <a:pt x="45" y="154"/>
                    <a:pt x="54" y="145"/>
                    <a:pt x="63" y="136"/>
                  </a:cubicBezTo>
                  <a:cubicBezTo>
                    <a:pt x="67" y="132"/>
                    <a:pt x="73" y="133"/>
                    <a:pt x="78" y="136"/>
                  </a:cubicBezTo>
                  <a:cubicBezTo>
                    <a:pt x="85" y="142"/>
                    <a:pt x="92" y="147"/>
                    <a:pt x="99" y="153"/>
                  </a:cubicBezTo>
                  <a:cubicBezTo>
                    <a:pt x="100" y="154"/>
                    <a:pt x="102" y="154"/>
                    <a:pt x="103" y="153"/>
                  </a:cubicBezTo>
                  <a:cubicBezTo>
                    <a:pt x="112" y="148"/>
                    <a:pt x="123" y="144"/>
                    <a:pt x="133" y="141"/>
                  </a:cubicBezTo>
                  <a:cubicBezTo>
                    <a:pt x="135" y="140"/>
                    <a:pt x="136" y="139"/>
                    <a:pt x="136" y="138"/>
                  </a:cubicBezTo>
                  <a:cubicBezTo>
                    <a:pt x="137" y="129"/>
                    <a:pt x="138" y="120"/>
                    <a:pt x="139" y="111"/>
                  </a:cubicBezTo>
                  <a:cubicBezTo>
                    <a:pt x="140" y="105"/>
                    <a:pt x="144" y="100"/>
                    <a:pt x="149" y="100"/>
                  </a:cubicBezTo>
                  <a:cubicBezTo>
                    <a:pt x="162" y="100"/>
                    <a:pt x="175" y="100"/>
                    <a:pt x="188" y="100"/>
                  </a:cubicBezTo>
                  <a:cubicBezTo>
                    <a:pt x="194" y="100"/>
                    <a:pt x="198" y="105"/>
                    <a:pt x="198" y="111"/>
                  </a:cubicBezTo>
                  <a:cubicBezTo>
                    <a:pt x="199" y="120"/>
                    <a:pt x="200" y="129"/>
                    <a:pt x="201" y="138"/>
                  </a:cubicBezTo>
                  <a:cubicBezTo>
                    <a:pt x="201" y="139"/>
                    <a:pt x="203" y="140"/>
                    <a:pt x="204" y="141"/>
                  </a:cubicBezTo>
                  <a:close/>
                  <a:moveTo>
                    <a:pt x="169" y="211"/>
                  </a:moveTo>
                  <a:cubicBezTo>
                    <a:pt x="201" y="211"/>
                    <a:pt x="227" y="237"/>
                    <a:pt x="227" y="268"/>
                  </a:cubicBezTo>
                  <a:cubicBezTo>
                    <a:pt x="227" y="300"/>
                    <a:pt x="201" y="325"/>
                    <a:pt x="169" y="325"/>
                  </a:cubicBezTo>
                  <a:cubicBezTo>
                    <a:pt x="137" y="325"/>
                    <a:pt x="111" y="300"/>
                    <a:pt x="111" y="268"/>
                  </a:cubicBezTo>
                  <a:cubicBezTo>
                    <a:pt x="111" y="237"/>
                    <a:pt x="137" y="211"/>
                    <a:pt x="169" y="211"/>
                  </a:cubicBezTo>
                  <a:close/>
                  <a:moveTo>
                    <a:pt x="507" y="277"/>
                  </a:moveTo>
                  <a:cubicBezTo>
                    <a:pt x="520" y="277"/>
                    <a:pt x="531" y="287"/>
                    <a:pt x="531" y="300"/>
                  </a:cubicBezTo>
                  <a:cubicBezTo>
                    <a:pt x="531" y="314"/>
                    <a:pt x="520" y="324"/>
                    <a:pt x="507" y="324"/>
                  </a:cubicBezTo>
                  <a:cubicBezTo>
                    <a:pt x="493" y="324"/>
                    <a:pt x="483" y="314"/>
                    <a:pt x="483" y="300"/>
                  </a:cubicBezTo>
                  <a:cubicBezTo>
                    <a:pt x="483" y="287"/>
                    <a:pt x="493" y="277"/>
                    <a:pt x="507" y="277"/>
                  </a:cubicBezTo>
                  <a:close/>
                  <a:moveTo>
                    <a:pt x="409" y="84"/>
                  </a:moveTo>
                  <a:cubicBezTo>
                    <a:pt x="429" y="84"/>
                    <a:pt x="446" y="100"/>
                    <a:pt x="446" y="120"/>
                  </a:cubicBezTo>
                  <a:cubicBezTo>
                    <a:pt x="446" y="140"/>
                    <a:pt x="429" y="157"/>
                    <a:pt x="409" y="157"/>
                  </a:cubicBezTo>
                  <a:cubicBezTo>
                    <a:pt x="388" y="157"/>
                    <a:pt x="372" y="140"/>
                    <a:pt x="372" y="120"/>
                  </a:cubicBezTo>
                  <a:cubicBezTo>
                    <a:pt x="372" y="100"/>
                    <a:pt x="388" y="84"/>
                    <a:pt x="409" y="84"/>
                  </a:cubicBezTo>
                  <a:close/>
                  <a:moveTo>
                    <a:pt x="435" y="29"/>
                  </a:moveTo>
                  <a:cubicBezTo>
                    <a:pt x="442" y="31"/>
                    <a:pt x="450" y="34"/>
                    <a:pt x="456" y="38"/>
                  </a:cubicBezTo>
                  <a:cubicBezTo>
                    <a:pt x="457" y="38"/>
                    <a:pt x="458" y="38"/>
                    <a:pt x="459" y="37"/>
                  </a:cubicBezTo>
                  <a:cubicBezTo>
                    <a:pt x="464" y="33"/>
                    <a:pt x="469" y="29"/>
                    <a:pt x="474" y="25"/>
                  </a:cubicBezTo>
                  <a:cubicBezTo>
                    <a:pt x="478" y="23"/>
                    <a:pt x="482" y="22"/>
                    <a:pt x="485" y="25"/>
                  </a:cubicBezTo>
                  <a:cubicBezTo>
                    <a:pt x="492" y="31"/>
                    <a:pt x="498" y="38"/>
                    <a:pt x="505" y="44"/>
                  </a:cubicBezTo>
                  <a:cubicBezTo>
                    <a:pt x="507" y="47"/>
                    <a:pt x="507" y="52"/>
                    <a:pt x="504" y="55"/>
                  </a:cubicBezTo>
                  <a:cubicBezTo>
                    <a:pt x="500" y="60"/>
                    <a:pt x="496" y="65"/>
                    <a:pt x="492" y="70"/>
                  </a:cubicBezTo>
                  <a:cubicBezTo>
                    <a:pt x="492" y="71"/>
                    <a:pt x="492" y="72"/>
                    <a:pt x="492" y="73"/>
                  </a:cubicBezTo>
                  <a:cubicBezTo>
                    <a:pt x="496" y="80"/>
                    <a:pt x="499" y="87"/>
                    <a:pt x="501" y="95"/>
                  </a:cubicBezTo>
                  <a:cubicBezTo>
                    <a:pt x="501" y="96"/>
                    <a:pt x="502" y="96"/>
                    <a:pt x="503" y="96"/>
                  </a:cubicBezTo>
                  <a:cubicBezTo>
                    <a:pt x="509" y="97"/>
                    <a:pt x="516" y="98"/>
                    <a:pt x="522" y="99"/>
                  </a:cubicBezTo>
                  <a:cubicBezTo>
                    <a:pt x="526" y="99"/>
                    <a:pt x="530" y="102"/>
                    <a:pt x="530" y="106"/>
                  </a:cubicBezTo>
                  <a:cubicBezTo>
                    <a:pt x="530" y="115"/>
                    <a:pt x="530" y="124"/>
                    <a:pt x="530" y="134"/>
                  </a:cubicBezTo>
                  <a:cubicBezTo>
                    <a:pt x="530" y="138"/>
                    <a:pt x="526" y="140"/>
                    <a:pt x="522" y="141"/>
                  </a:cubicBezTo>
                  <a:cubicBezTo>
                    <a:pt x="516" y="142"/>
                    <a:pt x="509" y="142"/>
                    <a:pt x="503" y="143"/>
                  </a:cubicBezTo>
                  <a:cubicBezTo>
                    <a:pt x="502" y="143"/>
                    <a:pt x="501" y="144"/>
                    <a:pt x="501" y="145"/>
                  </a:cubicBezTo>
                  <a:cubicBezTo>
                    <a:pt x="499" y="153"/>
                    <a:pt x="496" y="160"/>
                    <a:pt x="492" y="167"/>
                  </a:cubicBezTo>
                  <a:cubicBezTo>
                    <a:pt x="492" y="168"/>
                    <a:pt x="492" y="169"/>
                    <a:pt x="492" y="170"/>
                  </a:cubicBezTo>
                  <a:cubicBezTo>
                    <a:pt x="496" y="174"/>
                    <a:pt x="500" y="179"/>
                    <a:pt x="504" y="184"/>
                  </a:cubicBezTo>
                  <a:cubicBezTo>
                    <a:pt x="507" y="188"/>
                    <a:pt x="507" y="192"/>
                    <a:pt x="505" y="195"/>
                  </a:cubicBezTo>
                  <a:cubicBezTo>
                    <a:pt x="498" y="202"/>
                    <a:pt x="492" y="208"/>
                    <a:pt x="485" y="215"/>
                  </a:cubicBezTo>
                  <a:cubicBezTo>
                    <a:pt x="482" y="217"/>
                    <a:pt x="478" y="217"/>
                    <a:pt x="474" y="214"/>
                  </a:cubicBezTo>
                  <a:cubicBezTo>
                    <a:pt x="469" y="210"/>
                    <a:pt x="464" y="206"/>
                    <a:pt x="459" y="202"/>
                  </a:cubicBezTo>
                  <a:cubicBezTo>
                    <a:pt x="458" y="202"/>
                    <a:pt x="457" y="202"/>
                    <a:pt x="456" y="202"/>
                  </a:cubicBezTo>
                  <a:cubicBezTo>
                    <a:pt x="450" y="206"/>
                    <a:pt x="442" y="209"/>
                    <a:pt x="435" y="211"/>
                  </a:cubicBezTo>
                  <a:cubicBezTo>
                    <a:pt x="434" y="211"/>
                    <a:pt x="433" y="212"/>
                    <a:pt x="433" y="213"/>
                  </a:cubicBezTo>
                  <a:cubicBezTo>
                    <a:pt x="432" y="220"/>
                    <a:pt x="432" y="226"/>
                    <a:pt x="431" y="232"/>
                  </a:cubicBezTo>
                  <a:cubicBezTo>
                    <a:pt x="430" y="237"/>
                    <a:pt x="428" y="240"/>
                    <a:pt x="423" y="240"/>
                  </a:cubicBezTo>
                  <a:cubicBezTo>
                    <a:pt x="414" y="240"/>
                    <a:pt x="405" y="240"/>
                    <a:pt x="396" y="240"/>
                  </a:cubicBezTo>
                  <a:cubicBezTo>
                    <a:pt x="392" y="240"/>
                    <a:pt x="389" y="237"/>
                    <a:pt x="388" y="232"/>
                  </a:cubicBezTo>
                  <a:cubicBezTo>
                    <a:pt x="388" y="226"/>
                    <a:pt x="387" y="220"/>
                    <a:pt x="386" y="213"/>
                  </a:cubicBezTo>
                  <a:cubicBezTo>
                    <a:pt x="386" y="212"/>
                    <a:pt x="386" y="211"/>
                    <a:pt x="384" y="211"/>
                  </a:cubicBezTo>
                  <a:cubicBezTo>
                    <a:pt x="377" y="209"/>
                    <a:pt x="370" y="206"/>
                    <a:pt x="363" y="202"/>
                  </a:cubicBezTo>
                  <a:cubicBezTo>
                    <a:pt x="362" y="202"/>
                    <a:pt x="361" y="202"/>
                    <a:pt x="360" y="202"/>
                  </a:cubicBezTo>
                  <a:cubicBezTo>
                    <a:pt x="355" y="206"/>
                    <a:pt x="350" y="210"/>
                    <a:pt x="345" y="214"/>
                  </a:cubicBezTo>
                  <a:cubicBezTo>
                    <a:pt x="342" y="217"/>
                    <a:pt x="337" y="217"/>
                    <a:pt x="334" y="215"/>
                  </a:cubicBezTo>
                  <a:cubicBezTo>
                    <a:pt x="328" y="208"/>
                    <a:pt x="321" y="202"/>
                    <a:pt x="315" y="195"/>
                  </a:cubicBezTo>
                  <a:cubicBezTo>
                    <a:pt x="312" y="192"/>
                    <a:pt x="312" y="188"/>
                    <a:pt x="315" y="184"/>
                  </a:cubicBezTo>
                  <a:cubicBezTo>
                    <a:pt x="319" y="179"/>
                    <a:pt x="323" y="174"/>
                    <a:pt x="327" y="170"/>
                  </a:cubicBezTo>
                  <a:cubicBezTo>
                    <a:pt x="328" y="169"/>
                    <a:pt x="328" y="168"/>
                    <a:pt x="327" y="167"/>
                  </a:cubicBezTo>
                  <a:cubicBezTo>
                    <a:pt x="324" y="160"/>
                    <a:pt x="321" y="153"/>
                    <a:pt x="318" y="145"/>
                  </a:cubicBezTo>
                  <a:cubicBezTo>
                    <a:pt x="318" y="144"/>
                    <a:pt x="317" y="143"/>
                    <a:pt x="316" y="143"/>
                  </a:cubicBezTo>
                  <a:cubicBezTo>
                    <a:pt x="310" y="142"/>
                    <a:pt x="303" y="142"/>
                    <a:pt x="297" y="141"/>
                  </a:cubicBezTo>
                  <a:cubicBezTo>
                    <a:pt x="293" y="140"/>
                    <a:pt x="289" y="138"/>
                    <a:pt x="289" y="134"/>
                  </a:cubicBezTo>
                  <a:cubicBezTo>
                    <a:pt x="289" y="124"/>
                    <a:pt x="289" y="115"/>
                    <a:pt x="289" y="106"/>
                  </a:cubicBezTo>
                  <a:cubicBezTo>
                    <a:pt x="289" y="102"/>
                    <a:pt x="293" y="99"/>
                    <a:pt x="297" y="99"/>
                  </a:cubicBezTo>
                  <a:cubicBezTo>
                    <a:pt x="303" y="98"/>
                    <a:pt x="310" y="97"/>
                    <a:pt x="316" y="96"/>
                  </a:cubicBezTo>
                  <a:cubicBezTo>
                    <a:pt x="317" y="96"/>
                    <a:pt x="318" y="96"/>
                    <a:pt x="318" y="95"/>
                  </a:cubicBezTo>
                  <a:cubicBezTo>
                    <a:pt x="321" y="87"/>
                    <a:pt x="324" y="80"/>
                    <a:pt x="327" y="73"/>
                  </a:cubicBezTo>
                  <a:cubicBezTo>
                    <a:pt x="328" y="72"/>
                    <a:pt x="328" y="71"/>
                    <a:pt x="327" y="70"/>
                  </a:cubicBezTo>
                  <a:cubicBezTo>
                    <a:pt x="323" y="65"/>
                    <a:pt x="319" y="60"/>
                    <a:pt x="315" y="55"/>
                  </a:cubicBezTo>
                  <a:cubicBezTo>
                    <a:pt x="312" y="52"/>
                    <a:pt x="312" y="47"/>
                    <a:pt x="315" y="44"/>
                  </a:cubicBezTo>
                  <a:cubicBezTo>
                    <a:pt x="321" y="38"/>
                    <a:pt x="328" y="31"/>
                    <a:pt x="334" y="25"/>
                  </a:cubicBezTo>
                  <a:cubicBezTo>
                    <a:pt x="337" y="22"/>
                    <a:pt x="342" y="23"/>
                    <a:pt x="345" y="25"/>
                  </a:cubicBezTo>
                  <a:cubicBezTo>
                    <a:pt x="350" y="29"/>
                    <a:pt x="355" y="33"/>
                    <a:pt x="360" y="37"/>
                  </a:cubicBezTo>
                  <a:cubicBezTo>
                    <a:pt x="361" y="38"/>
                    <a:pt x="362" y="38"/>
                    <a:pt x="363" y="38"/>
                  </a:cubicBezTo>
                  <a:cubicBezTo>
                    <a:pt x="370" y="34"/>
                    <a:pt x="377" y="31"/>
                    <a:pt x="384" y="29"/>
                  </a:cubicBezTo>
                  <a:cubicBezTo>
                    <a:pt x="386" y="28"/>
                    <a:pt x="386" y="27"/>
                    <a:pt x="386" y="26"/>
                  </a:cubicBezTo>
                  <a:cubicBezTo>
                    <a:pt x="387" y="20"/>
                    <a:pt x="388" y="14"/>
                    <a:pt x="388" y="7"/>
                  </a:cubicBezTo>
                  <a:cubicBezTo>
                    <a:pt x="389" y="3"/>
                    <a:pt x="392" y="0"/>
                    <a:pt x="396" y="0"/>
                  </a:cubicBezTo>
                  <a:cubicBezTo>
                    <a:pt x="405" y="0"/>
                    <a:pt x="414" y="0"/>
                    <a:pt x="423" y="0"/>
                  </a:cubicBezTo>
                  <a:cubicBezTo>
                    <a:pt x="428" y="0"/>
                    <a:pt x="430" y="3"/>
                    <a:pt x="431" y="7"/>
                  </a:cubicBezTo>
                  <a:cubicBezTo>
                    <a:pt x="432" y="14"/>
                    <a:pt x="432" y="20"/>
                    <a:pt x="433" y="26"/>
                  </a:cubicBezTo>
                  <a:cubicBezTo>
                    <a:pt x="433" y="27"/>
                    <a:pt x="434" y="28"/>
                    <a:pt x="435" y="29"/>
                  </a:cubicBezTo>
                  <a:close/>
                  <a:moveTo>
                    <a:pt x="410" y="62"/>
                  </a:moveTo>
                  <a:cubicBezTo>
                    <a:pt x="442" y="62"/>
                    <a:pt x="468" y="88"/>
                    <a:pt x="468" y="120"/>
                  </a:cubicBezTo>
                  <a:cubicBezTo>
                    <a:pt x="468" y="152"/>
                    <a:pt x="442" y="178"/>
                    <a:pt x="410" y="178"/>
                  </a:cubicBezTo>
                  <a:cubicBezTo>
                    <a:pt x="377" y="178"/>
                    <a:pt x="351" y="152"/>
                    <a:pt x="351" y="120"/>
                  </a:cubicBezTo>
                  <a:cubicBezTo>
                    <a:pt x="351" y="88"/>
                    <a:pt x="377" y="62"/>
                    <a:pt x="410" y="62"/>
                  </a:cubicBezTo>
                  <a:close/>
                  <a:moveTo>
                    <a:pt x="536" y="237"/>
                  </a:moveTo>
                  <a:cubicBezTo>
                    <a:pt x="542" y="239"/>
                    <a:pt x="546" y="242"/>
                    <a:pt x="551" y="246"/>
                  </a:cubicBezTo>
                  <a:cubicBezTo>
                    <a:pt x="551" y="246"/>
                    <a:pt x="552" y="246"/>
                    <a:pt x="553" y="246"/>
                  </a:cubicBezTo>
                  <a:cubicBezTo>
                    <a:pt x="557" y="244"/>
                    <a:pt x="561" y="241"/>
                    <a:pt x="565" y="239"/>
                  </a:cubicBezTo>
                  <a:cubicBezTo>
                    <a:pt x="568" y="237"/>
                    <a:pt x="572" y="238"/>
                    <a:pt x="573" y="240"/>
                  </a:cubicBezTo>
                  <a:cubicBezTo>
                    <a:pt x="577" y="246"/>
                    <a:pt x="581" y="251"/>
                    <a:pt x="585" y="257"/>
                  </a:cubicBezTo>
                  <a:cubicBezTo>
                    <a:pt x="587" y="259"/>
                    <a:pt x="586" y="262"/>
                    <a:pt x="583" y="265"/>
                  </a:cubicBezTo>
                  <a:cubicBezTo>
                    <a:pt x="580" y="268"/>
                    <a:pt x="577" y="271"/>
                    <a:pt x="573" y="274"/>
                  </a:cubicBezTo>
                  <a:cubicBezTo>
                    <a:pt x="572" y="274"/>
                    <a:pt x="572" y="275"/>
                    <a:pt x="573" y="276"/>
                  </a:cubicBezTo>
                  <a:cubicBezTo>
                    <a:pt x="574" y="281"/>
                    <a:pt x="576" y="287"/>
                    <a:pt x="576" y="293"/>
                  </a:cubicBezTo>
                  <a:cubicBezTo>
                    <a:pt x="577" y="294"/>
                    <a:pt x="577" y="294"/>
                    <a:pt x="578" y="294"/>
                  </a:cubicBezTo>
                  <a:cubicBezTo>
                    <a:pt x="582" y="296"/>
                    <a:pt x="587" y="297"/>
                    <a:pt x="591" y="298"/>
                  </a:cubicBezTo>
                  <a:cubicBezTo>
                    <a:pt x="594" y="299"/>
                    <a:pt x="597" y="302"/>
                    <a:pt x="596" y="305"/>
                  </a:cubicBezTo>
                  <a:cubicBezTo>
                    <a:pt x="595" y="311"/>
                    <a:pt x="594" y="318"/>
                    <a:pt x="593" y="324"/>
                  </a:cubicBezTo>
                  <a:cubicBezTo>
                    <a:pt x="592" y="328"/>
                    <a:pt x="589" y="329"/>
                    <a:pt x="586" y="329"/>
                  </a:cubicBezTo>
                  <a:cubicBezTo>
                    <a:pt x="581" y="329"/>
                    <a:pt x="577" y="328"/>
                    <a:pt x="572" y="328"/>
                  </a:cubicBezTo>
                  <a:cubicBezTo>
                    <a:pt x="571" y="328"/>
                    <a:pt x="571" y="328"/>
                    <a:pt x="570" y="329"/>
                  </a:cubicBezTo>
                  <a:cubicBezTo>
                    <a:pt x="568" y="335"/>
                    <a:pt x="565" y="339"/>
                    <a:pt x="561" y="344"/>
                  </a:cubicBezTo>
                  <a:cubicBezTo>
                    <a:pt x="561" y="345"/>
                    <a:pt x="561" y="345"/>
                    <a:pt x="561" y="346"/>
                  </a:cubicBezTo>
                  <a:cubicBezTo>
                    <a:pt x="563" y="350"/>
                    <a:pt x="565" y="354"/>
                    <a:pt x="568" y="358"/>
                  </a:cubicBezTo>
                  <a:cubicBezTo>
                    <a:pt x="569" y="361"/>
                    <a:pt x="569" y="365"/>
                    <a:pt x="567" y="366"/>
                  </a:cubicBezTo>
                  <a:cubicBezTo>
                    <a:pt x="561" y="370"/>
                    <a:pt x="556" y="374"/>
                    <a:pt x="550" y="378"/>
                  </a:cubicBezTo>
                  <a:cubicBezTo>
                    <a:pt x="548" y="380"/>
                    <a:pt x="545" y="379"/>
                    <a:pt x="542" y="377"/>
                  </a:cubicBezTo>
                  <a:cubicBezTo>
                    <a:pt x="539" y="373"/>
                    <a:pt x="536" y="369"/>
                    <a:pt x="533" y="366"/>
                  </a:cubicBezTo>
                  <a:cubicBezTo>
                    <a:pt x="532" y="365"/>
                    <a:pt x="532" y="365"/>
                    <a:pt x="531" y="365"/>
                  </a:cubicBezTo>
                  <a:cubicBezTo>
                    <a:pt x="526" y="367"/>
                    <a:pt x="520" y="369"/>
                    <a:pt x="514" y="369"/>
                  </a:cubicBezTo>
                  <a:cubicBezTo>
                    <a:pt x="513" y="369"/>
                    <a:pt x="513" y="370"/>
                    <a:pt x="513" y="371"/>
                  </a:cubicBezTo>
                  <a:cubicBezTo>
                    <a:pt x="511" y="375"/>
                    <a:pt x="510" y="380"/>
                    <a:pt x="509" y="384"/>
                  </a:cubicBezTo>
                  <a:cubicBezTo>
                    <a:pt x="508" y="388"/>
                    <a:pt x="505" y="390"/>
                    <a:pt x="502" y="389"/>
                  </a:cubicBezTo>
                  <a:cubicBezTo>
                    <a:pt x="496" y="388"/>
                    <a:pt x="489" y="387"/>
                    <a:pt x="482" y="386"/>
                  </a:cubicBezTo>
                  <a:cubicBezTo>
                    <a:pt x="479" y="385"/>
                    <a:pt x="478" y="382"/>
                    <a:pt x="478" y="379"/>
                  </a:cubicBezTo>
                  <a:cubicBezTo>
                    <a:pt x="478" y="374"/>
                    <a:pt x="478" y="370"/>
                    <a:pt x="479" y="365"/>
                  </a:cubicBezTo>
                  <a:cubicBezTo>
                    <a:pt x="479" y="364"/>
                    <a:pt x="478" y="364"/>
                    <a:pt x="478" y="363"/>
                  </a:cubicBezTo>
                  <a:cubicBezTo>
                    <a:pt x="472" y="361"/>
                    <a:pt x="467" y="358"/>
                    <a:pt x="463" y="354"/>
                  </a:cubicBezTo>
                  <a:cubicBezTo>
                    <a:pt x="462" y="354"/>
                    <a:pt x="462" y="354"/>
                    <a:pt x="461" y="354"/>
                  </a:cubicBezTo>
                  <a:cubicBezTo>
                    <a:pt x="457" y="356"/>
                    <a:pt x="453" y="358"/>
                    <a:pt x="448" y="361"/>
                  </a:cubicBezTo>
                  <a:cubicBezTo>
                    <a:pt x="446" y="362"/>
                    <a:pt x="442" y="362"/>
                    <a:pt x="441" y="360"/>
                  </a:cubicBezTo>
                  <a:cubicBezTo>
                    <a:pt x="437" y="354"/>
                    <a:pt x="433" y="349"/>
                    <a:pt x="429" y="343"/>
                  </a:cubicBezTo>
                  <a:cubicBezTo>
                    <a:pt x="427" y="341"/>
                    <a:pt x="428" y="338"/>
                    <a:pt x="430" y="336"/>
                  </a:cubicBezTo>
                  <a:cubicBezTo>
                    <a:pt x="434" y="332"/>
                    <a:pt x="437" y="329"/>
                    <a:pt x="441" y="326"/>
                  </a:cubicBezTo>
                  <a:cubicBezTo>
                    <a:pt x="442" y="325"/>
                    <a:pt x="442" y="325"/>
                    <a:pt x="441" y="324"/>
                  </a:cubicBezTo>
                  <a:cubicBezTo>
                    <a:pt x="439" y="319"/>
                    <a:pt x="438" y="313"/>
                    <a:pt x="438" y="307"/>
                  </a:cubicBezTo>
                  <a:cubicBezTo>
                    <a:pt x="437" y="306"/>
                    <a:pt x="437" y="306"/>
                    <a:pt x="436" y="306"/>
                  </a:cubicBezTo>
                  <a:cubicBezTo>
                    <a:pt x="432" y="304"/>
                    <a:pt x="427" y="303"/>
                    <a:pt x="423" y="302"/>
                  </a:cubicBezTo>
                  <a:cubicBezTo>
                    <a:pt x="419" y="301"/>
                    <a:pt x="417" y="298"/>
                    <a:pt x="418" y="295"/>
                  </a:cubicBezTo>
                  <a:cubicBezTo>
                    <a:pt x="419" y="289"/>
                    <a:pt x="420" y="282"/>
                    <a:pt x="421" y="275"/>
                  </a:cubicBezTo>
                  <a:cubicBezTo>
                    <a:pt x="421" y="272"/>
                    <a:pt x="424" y="271"/>
                    <a:pt x="428" y="271"/>
                  </a:cubicBezTo>
                  <a:cubicBezTo>
                    <a:pt x="432" y="271"/>
                    <a:pt x="437" y="271"/>
                    <a:pt x="442" y="272"/>
                  </a:cubicBezTo>
                  <a:cubicBezTo>
                    <a:pt x="443" y="272"/>
                    <a:pt x="443" y="271"/>
                    <a:pt x="443" y="271"/>
                  </a:cubicBezTo>
                  <a:cubicBezTo>
                    <a:pt x="446" y="265"/>
                    <a:pt x="449" y="260"/>
                    <a:pt x="453" y="256"/>
                  </a:cubicBezTo>
                  <a:cubicBezTo>
                    <a:pt x="453" y="255"/>
                    <a:pt x="453" y="255"/>
                    <a:pt x="453" y="254"/>
                  </a:cubicBezTo>
                  <a:cubicBezTo>
                    <a:pt x="451" y="250"/>
                    <a:pt x="448" y="246"/>
                    <a:pt x="446" y="242"/>
                  </a:cubicBezTo>
                  <a:cubicBezTo>
                    <a:pt x="444" y="239"/>
                    <a:pt x="445" y="235"/>
                    <a:pt x="447" y="234"/>
                  </a:cubicBezTo>
                  <a:cubicBezTo>
                    <a:pt x="453" y="230"/>
                    <a:pt x="458" y="226"/>
                    <a:pt x="464" y="222"/>
                  </a:cubicBezTo>
                  <a:cubicBezTo>
                    <a:pt x="466" y="220"/>
                    <a:pt x="469" y="221"/>
                    <a:pt x="471" y="223"/>
                  </a:cubicBezTo>
                  <a:cubicBezTo>
                    <a:pt x="475" y="227"/>
                    <a:pt x="478" y="230"/>
                    <a:pt x="481" y="234"/>
                  </a:cubicBezTo>
                  <a:cubicBezTo>
                    <a:pt x="481" y="235"/>
                    <a:pt x="482" y="235"/>
                    <a:pt x="483" y="234"/>
                  </a:cubicBezTo>
                  <a:cubicBezTo>
                    <a:pt x="488" y="232"/>
                    <a:pt x="494" y="231"/>
                    <a:pt x="500" y="231"/>
                  </a:cubicBezTo>
                  <a:cubicBezTo>
                    <a:pt x="501" y="230"/>
                    <a:pt x="501" y="230"/>
                    <a:pt x="501" y="229"/>
                  </a:cubicBezTo>
                  <a:cubicBezTo>
                    <a:pt x="503" y="225"/>
                    <a:pt x="504" y="220"/>
                    <a:pt x="505" y="216"/>
                  </a:cubicBezTo>
                  <a:cubicBezTo>
                    <a:pt x="506" y="213"/>
                    <a:pt x="509" y="210"/>
                    <a:pt x="512" y="211"/>
                  </a:cubicBezTo>
                  <a:cubicBezTo>
                    <a:pt x="518" y="212"/>
                    <a:pt x="525" y="213"/>
                    <a:pt x="532" y="214"/>
                  </a:cubicBezTo>
                  <a:cubicBezTo>
                    <a:pt x="535" y="214"/>
                    <a:pt x="536" y="217"/>
                    <a:pt x="536" y="221"/>
                  </a:cubicBezTo>
                  <a:cubicBezTo>
                    <a:pt x="536" y="225"/>
                    <a:pt x="536" y="230"/>
                    <a:pt x="535" y="235"/>
                  </a:cubicBezTo>
                  <a:cubicBezTo>
                    <a:pt x="535" y="236"/>
                    <a:pt x="536" y="236"/>
                    <a:pt x="536" y="237"/>
                  </a:cubicBezTo>
                  <a:close/>
                  <a:moveTo>
                    <a:pt x="514" y="258"/>
                  </a:moveTo>
                  <a:cubicBezTo>
                    <a:pt x="537" y="262"/>
                    <a:pt x="553" y="284"/>
                    <a:pt x="549" y="307"/>
                  </a:cubicBezTo>
                  <a:cubicBezTo>
                    <a:pt x="545" y="330"/>
                    <a:pt x="523" y="346"/>
                    <a:pt x="500" y="342"/>
                  </a:cubicBezTo>
                  <a:cubicBezTo>
                    <a:pt x="477" y="338"/>
                    <a:pt x="461" y="316"/>
                    <a:pt x="465" y="293"/>
                  </a:cubicBezTo>
                  <a:cubicBezTo>
                    <a:pt x="469" y="269"/>
                    <a:pt x="491" y="254"/>
                    <a:pt x="514" y="258"/>
                  </a:cubicBezTo>
                  <a:close/>
                  <a:moveTo>
                    <a:pt x="169" y="187"/>
                  </a:moveTo>
                  <a:cubicBezTo>
                    <a:pt x="214" y="187"/>
                    <a:pt x="250" y="224"/>
                    <a:pt x="250" y="269"/>
                  </a:cubicBezTo>
                  <a:cubicBezTo>
                    <a:pt x="250" y="314"/>
                    <a:pt x="214" y="351"/>
                    <a:pt x="169" y="351"/>
                  </a:cubicBezTo>
                  <a:cubicBezTo>
                    <a:pt x="124" y="351"/>
                    <a:pt x="87" y="314"/>
                    <a:pt x="87" y="269"/>
                  </a:cubicBezTo>
                  <a:cubicBezTo>
                    <a:pt x="87" y="224"/>
                    <a:pt x="124" y="187"/>
                    <a:pt x="169" y="187"/>
                  </a:cubicBezTo>
                  <a:close/>
                </a:path>
              </a:pathLst>
            </a:custGeom>
            <a:solidFill>
              <a:srgbClr val="5357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0">
              <a:extLst>
                <a:ext uri="{FF2B5EF4-FFF2-40B4-BE49-F238E27FC236}">
                  <a16:creationId xmlns:a16="http://schemas.microsoft.com/office/drawing/2014/main" id="{F8806852-362D-4786-ACC7-80EFF6D45516}"/>
                </a:ext>
              </a:extLst>
            </p:cNvPr>
            <p:cNvSpPr>
              <a:spLocks noEditPoints="1"/>
            </p:cNvSpPr>
            <p:nvPr/>
          </p:nvSpPr>
          <p:spPr bwMode="auto">
            <a:xfrm>
              <a:off x="2648" y="4473"/>
              <a:ext cx="834" cy="1157"/>
            </a:xfrm>
            <a:custGeom>
              <a:avLst/>
              <a:gdLst>
                <a:gd name="T0" fmla="*/ 335 w 471"/>
                <a:gd name="T1" fmla="*/ 198 h 594"/>
                <a:gd name="T2" fmla="*/ 120 w 471"/>
                <a:gd name="T3" fmla="*/ 198 h 594"/>
                <a:gd name="T4" fmla="*/ 116 w 471"/>
                <a:gd name="T5" fmla="*/ 200 h 594"/>
                <a:gd name="T6" fmla="*/ 75 w 471"/>
                <a:gd name="T7" fmla="*/ 366 h 594"/>
                <a:gd name="T8" fmla="*/ 78 w 471"/>
                <a:gd name="T9" fmla="*/ 370 h 594"/>
                <a:gd name="T10" fmla="*/ 163 w 471"/>
                <a:gd name="T11" fmla="*/ 370 h 594"/>
                <a:gd name="T12" fmla="*/ 393 w 471"/>
                <a:gd name="T13" fmla="*/ 370 h 594"/>
                <a:gd name="T14" fmla="*/ 396 w 471"/>
                <a:gd name="T15" fmla="*/ 366 h 594"/>
                <a:gd name="T16" fmla="*/ 355 w 471"/>
                <a:gd name="T17" fmla="*/ 200 h 594"/>
                <a:gd name="T18" fmla="*/ 352 w 471"/>
                <a:gd name="T19" fmla="*/ 198 h 594"/>
                <a:gd name="T20" fmla="*/ 335 w 471"/>
                <a:gd name="T21" fmla="*/ 198 h 594"/>
                <a:gd name="T22" fmla="*/ 218 w 471"/>
                <a:gd name="T23" fmla="*/ 37 h 594"/>
                <a:gd name="T24" fmla="*/ 267 w 471"/>
                <a:gd name="T25" fmla="*/ 37 h 594"/>
                <a:gd name="T26" fmla="*/ 267 w 471"/>
                <a:gd name="T27" fmla="*/ 60 h 594"/>
                <a:gd name="T28" fmla="*/ 218 w 471"/>
                <a:gd name="T29" fmla="*/ 60 h 594"/>
                <a:gd name="T30" fmla="*/ 218 w 471"/>
                <a:gd name="T31" fmla="*/ 37 h 594"/>
                <a:gd name="T32" fmla="*/ 218 w 471"/>
                <a:gd name="T33" fmla="*/ 517 h 594"/>
                <a:gd name="T34" fmla="*/ 267 w 471"/>
                <a:gd name="T35" fmla="*/ 517 h 594"/>
                <a:gd name="T36" fmla="*/ 267 w 471"/>
                <a:gd name="T37" fmla="*/ 541 h 594"/>
                <a:gd name="T38" fmla="*/ 218 w 471"/>
                <a:gd name="T39" fmla="*/ 541 h 594"/>
                <a:gd name="T40" fmla="*/ 218 w 471"/>
                <a:gd name="T41" fmla="*/ 517 h 594"/>
                <a:gd name="T42" fmla="*/ 218 w 471"/>
                <a:gd name="T43" fmla="*/ 418 h 594"/>
                <a:gd name="T44" fmla="*/ 267 w 471"/>
                <a:gd name="T45" fmla="*/ 418 h 594"/>
                <a:gd name="T46" fmla="*/ 267 w 471"/>
                <a:gd name="T47" fmla="*/ 442 h 594"/>
                <a:gd name="T48" fmla="*/ 218 w 471"/>
                <a:gd name="T49" fmla="*/ 442 h 594"/>
                <a:gd name="T50" fmla="*/ 218 w 471"/>
                <a:gd name="T51" fmla="*/ 418 h 594"/>
                <a:gd name="T52" fmla="*/ 0 w 471"/>
                <a:gd name="T53" fmla="*/ 408 h 594"/>
                <a:gd name="T54" fmla="*/ 1 w 471"/>
                <a:gd name="T55" fmla="*/ 395 h 594"/>
                <a:gd name="T56" fmla="*/ 26 w 471"/>
                <a:gd name="T57" fmla="*/ 297 h 594"/>
                <a:gd name="T58" fmla="*/ 28 w 471"/>
                <a:gd name="T59" fmla="*/ 287 h 594"/>
                <a:gd name="T60" fmla="*/ 28 w 471"/>
                <a:gd name="T61" fmla="*/ 16 h 594"/>
                <a:gd name="T62" fmla="*/ 43 w 471"/>
                <a:gd name="T63" fmla="*/ 0 h 594"/>
                <a:gd name="T64" fmla="*/ 429 w 471"/>
                <a:gd name="T65" fmla="*/ 0 h 594"/>
                <a:gd name="T66" fmla="*/ 444 w 471"/>
                <a:gd name="T67" fmla="*/ 16 h 594"/>
                <a:gd name="T68" fmla="*/ 444 w 471"/>
                <a:gd name="T69" fmla="*/ 89 h 594"/>
                <a:gd name="T70" fmla="*/ 444 w 471"/>
                <a:gd name="T71" fmla="*/ 286 h 594"/>
                <a:gd name="T72" fmla="*/ 445 w 471"/>
                <a:gd name="T73" fmla="*/ 298 h 594"/>
                <a:gd name="T74" fmla="*/ 467 w 471"/>
                <a:gd name="T75" fmla="*/ 383 h 594"/>
                <a:gd name="T76" fmla="*/ 471 w 471"/>
                <a:gd name="T77" fmla="*/ 416 h 594"/>
                <a:gd name="T78" fmla="*/ 471 w 471"/>
                <a:gd name="T79" fmla="*/ 588 h 594"/>
                <a:gd name="T80" fmla="*/ 465 w 471"/>
                <a:gd name="T81" fmla="*/ 594 h 594"/>
                <a:gd name="T82" fmla="*/ 6 w 471"/>
                <a:gd name="T83" fmla="*/ 594 h 594"/>
                <a:gd name="T84" fmla="*/ 0 w 471"/>
                <a:gd name="T85" fmla="*/ 588 h 594"/>
                <a:gd name="T86" fmla="*/ 0 w 471"/>
                <a:gd name="T87" fmla="*/ 408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1" h="594">
                  <a:moveTo>
                    <a:pt x="335" y="198"/>
                  </a:moveTo>
                  <a:cubicBezTo>
                    <a:pt x="120" y="198"/>
                    <a:pt x="120" y="198"/>
                    <a:pt x="120" y="198"/>
                  </a:cubicBezTo>
                  <a:cubicBezTo>
                    <a:pt x="118" y="198"/>
                    <a:pt x="117" y="199"/>
                    <a:pt x="116" y="200"/>
                  </a:cubicBezTo>
                  <a:cubicBezTo>
                    <a:pt x="75" y="366"/>
                    <a:pt x="75" y="366"/>
                    <a:pt x="75" y="366"/>
                  </a:cubicBezTo>
                  <a:cubicBezTo>
                    <a:pt x="74" y="368"/>
                    <a:pt x="76" y="370"/>
                    <a:pt x="78" y="370"/>
                  </a:cubicBezTo>
                  <a:cubicBezTo>
                    <a:pt x="163" y="370"/>
                    <a:pt x="163" y="370"/>
                    <a:pt x="163" y="370"/>
                  </a:cubicBezTo>
                  <a:cubicBezTo>
                    <a:pt x="393" y="370"/>
                    <a:pt x="393" y="370"/>
                    <a:pt x="393" y="370"/>
                  </a:cubicBezTo>
                  <a:cubicBezTo>
                    <a:pt x="395" y="370"/>
                    <a:pt x="397" y="368"/>
                    <a:pt x="396" y="366"/>
                  </a:cubicBezTo>
                  <a:cubicBezTo>
                    <a:pt x="355" y="200"/>
                    <a:pt x="355" y="200"/>
                    <a:pt x="355" y="200"/>
                  </a:cubicBezTo>
                  <a:cubicBezTo>
                    <a:pt x="354" y="199"/>
                    <a:pt x="353" y="198"/>
                    <a:pt x="352" y="198"/>
                  </a:cubicBezTo>
                  <a:lnTo>
                    <a:pt x="335" y="198"/>
                  </a:lnTo>
                  <a:close/>
                  <a:moveTo>
                    <a:pt x="218" y="37"/>
                  </a:moveTo>
                  <a:cubicBezTo>
                    <a:pt x="267" y="37"/>
                    <a:pt x="267" y="37"/>
                    <a:pt x="267" y="37"/>
                  </a:cubicBezTo>
                  <a:cubicBezTo>
                    <a:pt x="283" y="37"/>
                    <a:pt x="283" y="60"/>
                    <a:pt x="267" y="60"/>
                  </a:cubicBezTo>
                  <a:cubicBezTo>
                    <a:pt x="218" y="60"/>
                    <a:pt x="218" y="60"/>
                    <a:pt x="218" y="60"/>
                  </a:cubicBezTo>
                  <a:cubicBezTo>
                    <a:pt x="202" y="60"/>
                    <a:pt x="202" y="37"/>
                    <a:pt x="218" y="37"/>
                  </a:cubicBezTo>
                  <a:close/>
                  <a:moveTo>
                    <a:pt x="218" y="517"/>
                  </a:moveTo>
                  <a:cubicBezTo>
                    <a:pt x="267" y="517"/>
                    <a:pt x="267" y="517"/>
                    <a:pt x="267" y="517"/>
                  </a:cubicBezTo>
                  <a:cubicBezTo>
                    <a:pt x="283" y="517"/>
                    <a:pt x="283" y="541"/>
                    <a:pt x="267" y="541"/>
                  </a:cubicBezTo>
                  <a:cubicBezTo>
                    <a:pt x="218" y="541"/>
                    <a:pt x="218" y="541"/>
                    <a:pt x="218" y="541"/>
                  </a:cubicBezTo>
                  <a:cubicBezTo>
                    <a:pt x="202" y="541"/>
                    <a:pt x="202" y="517"/>
                    <a:pt x="218" y="517"/>
                  </a:cubicBezTo>
                  <a:close/>
                  <a:moveTo>
                    <a:pt x="218" y="418"/>
                  </a:moveTo>
                  <a:cubicBezTo>
                    <a:pt x="267" y="418"/>
                    <a:pt x="267" y="418"/>
                    <a:pt x="267" y="418"/>
                  </a:cubicBezTo>
                  <a:cubicBezTo>
                    <a:pt x="283" y="418"/>
                    <a:pt x="283" y="442"/>
                    <a:pt x="267" y="442"/>
                  </a:cubicBezTo>
                  <a:cubicBezTo>
                    <a:pt x="218" y="442"/>
                    <a:pt x="218" y="442"/>
                    <a:pt x="218" y="442"/>
                  </a:cubicBezTo>
                  <a:cubicBezTo>
                    <a:pt x="202" y="442"/>
                    <a:pt x="202" y="418"/>
                    <a:pt x="218" y="418"/>
                  </a:cubicBezTo>
                  <a:close/>
                  <a:moveTo>
                    <a:pt x="0" y="408"/>
                  </a:moveTo>
                  <a:cubicBezTo>
                    <a:pt x="0" y="402"/>
                    <a:pt x="0" y="401"/>
                    <a:pt x="1" y="395"/>
                  </a:cubicBezTo>
                  <a:cubicBezTo>
                    <a:pt x="10" y="362"/>
                    <a:pt x="18" y="329"/>
                    <a:pt x="26" y="297"/>
                  </a:cubicBezTo>
                  <a:cubicBezTo>
                    <a:pt x="28" y="292"/>
                    <a:pt x="28" y="291"/>
                    <a:pt x="28" y="287"/>
                  </a:cubicBezTo>
                  <a:cubicBezTo>
                    <a:pt x="28" y="196"/>
                    <a:pt x="28" y="106"/>
                    <a:pt x="28" y="16"/>
                  </a:cubicBezTo>
                  <a:cubicBezTo>
                    <a:pt x="28" y="7"/>
                    <a:pt x="34" y="0"/>
                    <a:pt x="43" y="0"/>
                  </a:cubicBezTo>
                  <a:cubicBezTo>
                    <a:pt x="171" y="0"/>
                    <a:pt x="300" y="0"/>
                    <a:pt x="429" y="0"/>
                  </a:cubicBezTo>
                  <a:cubicBezTo>
                    <a:pt x="437" y="0"/>
                    <a:pt x="444" y="7"/>
                    <a:pt x="444" y="16"/>
                  </a:cubicBezTo>
                  <a:cubicBezTo>
                    <a:pt x="444" y="89"/>
                    <a:pt x="444" y="89"/>
                    <a:pt x="444" y="89"/>
                  </a:cubicBezTo>
                  <a:cubicBezTo>
                    <a:pt x="444" y="286"/>
                    <a:pt x="444" y="286"/>
                    <a:pt x="444" y="286"/>
                  </a:cubicBezTo>
                  <a:cubicBezTo>
                    <a:pt x="444" y="291"/>
                    <a:pt x="444" y="293"/>
                    <a:pt x="445" y="298"/>
                  </a:cubicBezTo>
                  <a:cubicBezTo>
                    <a:pt x="452" y="326"/>
                    <a:pt x="460" y="355"/>
                    <a:pt x="467" y="383"/>
                  </a:cubicBezTo>
                  <a:cubicBezTo>
                    <a:pt x="470" y="397"/>
                    <a:pt x="471" y="402"/>
                    <a:pt x="471" y="416"/>
                  </a:cubicBezTo>
                  <a:cubicBezTo>
                    <a:pt x="471" y="474"/>
                    <a:pt x="471" y="531"/>
                    <a:pt x="471" y="588"/>
                  </a:cubicBezTo>
                  <a:cubicBezTo>
                    <a:pt x="471" y="591"/>
                    <a:pt x="469" y="594"/>
                    <a:pt x="465" y="594"/>
                  </a:cubicBezTo>
                  <a:cubicBezTo>
                    <a:pt x="312" y="594"/>
                    <a:pt x="159" y="594"/>
                    <a:pt x="6" y="594"/>
                  </a:cubicBezTo>
                  <a:cubicBezTo>
                    <a:pt x="3" y="594"/>
                    <a:pt x="0" y="591"/>
                    <a:pt x="0" y="588"/>
                  </a:cubicBezTo>
                  <a:lnTo>
                    <a:pt x="0" y="408"/>
                  </a:lnTo>
                  <a:close/>
                </a:path>
              </a:pathLst>
            </a:custGeom>
            <a:solidFill>
              <a:srgbClr val="5357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6">
              <a:extLst>
                <a:ext uri="{FF2B5EF4-FFF2-40B4-BE49-F238E27FC236}">
                  <a16:creationId xmlns:a16="http://schemas.microsoft.com/office/drawing/2014/main" id="{68F217F0-FEBE-43A1-AC98-24B441583A85}"/>
                </a:ext>
              </a:extLst>
            </p:cNvPr>
            <p:cNvSpPr>
              <a:spLocks noEditPoints="1"/>
            </p:cNvSpPr>
            <p:nvPr/>
          </p:nvSpPr>
          <p:spPr bwMode="auto">
            <a:xfrm>
              <a:off x="7472" y="4580"/>
              <a:ext cx="1242" cy="949"/>
            </a:xfrm>
            <a:custGeom>
              <a:avLst/>
              <a:gdLst>
                <a:gd name="T0" fmla="*/ 0 w 135"/>
                <a:gd name="T1" fmla="*/ 45 h 120"/>
                <a:gd name="T2" fmla="*/ 5 w 135"/>
                <a:gd name="T3" fmla="*/ 0 h 120"/>
                <a:gd name="T4" fmla="*/ 121 w 135"/>
                <a:gd name="T5" fmla="*/ 6 h 120"/>
                <a:gd name="T6" fmla="*/ 112 w 135"/>
                <a:gd name="T7" fmla="*/ 45 h 120"/>
                <a:gd name="T8" fmla="*/ 108 w 135"/>
                <a:gd name="T9" fmla="*/ 8 h 120"/>
                <a:gd name="T10" fmla="*/ 9 w 135"/>
                <a:gd name="T11" fmla="*/ 12 h 120"/>
                <a:gd name="T12" fmla="*/ 85 w 135"/>
                <a:gd name="T13" fmla="*/ 111 h 120"/>
                <a:gd name="T14" fmla="*/ 75 w 135"/>
                <a:gd name="T15" fmla="*/ 102 h 120"/>
                <a:gd name="T16" fmla="*/ 46 w 135"/>
                <a:gd name="T17" fmla="*/ 111 h 120"/>
                <a:gd name="T18" fmla="*/ 35 w 135"/>
                <a:gd name="T19" fmla="*/ 113 h 120"/>
                <a:gd name="T20" fmla="*/ 36 w 135"/>
                <a:gd name="T21" fmla="*/ 120 h 120"/>
                <a:gd name="T22" fmla="*/ 86 w 135"/>
                <a:gd name="T23" fmla="*/ 119 h 120"/>
                <a:gd name="T24" fmla="*/ 85 w 135"/>
                <a:gd name="T25" fmla="*/ 111 h 120"/>
                <a:gd name="T26" fmla="*/ 128 w 135"/>
                <a:gd name="T27" fmla="*/ 87 h 120"/>
                <a:gd name="T28" fmla="*/ 133 w 135"/>
                <a:gd name="T29" fmla="*/ 95 h 120"/>
                <a:gd name="T30" fmla="*/ 131 w 135"/>
                <a:gd name="T31" fmla="*/ 102 h 120"/>
                <a:gd name="T32" fmla="*/ 122 w 135"/>
                <a:gd name="T33" fmla="*/ 100 h 120"/>
                <a:gd name="T34" fmla="*/ 120 w 135"/>
                <a:gd name="T35" fmla="*/ 110 h 120"/>
                <a:gd name="T36" fmla="*/ 113 w 135"/>
                <a:gd name="T37" fmla="*/ 114 h 120"/>
                <a:gd name="T38" fmla="*/ 108 w 135"/>
                <a:gd name="T39" fmla="*/ 106 h 120"/>
                <a:gd name="T40" fmla="*/ 100 w 135"/>
                <a:gd name="T41" fmla="*/ 112 h 120"/>
                <a:gd name="T42" fmla="*/ 92 w 135"/>
                <a:gd name="T43" fmla="*/ 109 h 120"/>
                <a:gd name="T44" fmla="*/ 94 w 135"/>
                <a:gd name="T45" fmla="*/ 100 h 120"/>
                <a:gd name="T46" fmla="*/ 84 w 135"/>
                <a:gd name="T47" fmla="*/ 99 h 120"/>
                <a:gd name="T48" fmla="*/ 81 w 135"/>
                <a:gd name="T49" fmla="*/ 91 h 120"/>
                <a:gd name="T50" fmla="*/ 88 w 135"/>
                <a:gd name="T51" fmla="*/ 87 h 120"/>
                <a:gd name="T52" fmla="*/ 83 w 135"/>
                <a:gd name="T53" fmla="*/ 78 h 120"/>
                <a:gd name="T54" fmla="*/ 85 w 135"/>
                <a:gd name="T55" fmla="*/ 71 h 120"/>
                <a:gd name="T56" fmla="*/ 94 w 135"/>
                <a:gd name="T57" fmla="*/ 73 h 120"/>
                <a:gd name="T58" fmla="*/ 96 w 135"/>
                <a:gd name="T59" fmla="*/ 63 h 120"/>
                <a:gd name="T60" fmla="*/ 103 w 135"/>
                <a:gd name="T61" fmla="*/ 59 h 120"/>
                <a:gd name="T62" fmla="*/ 108 w 135"/>
                <a:gd name="T63" fmla="*/ 67 h 120"/>
                <a:gd name="T64" fmla="*/ 116 w 135"/>
                <a:gd name="T65" fmla="*/ 61 h 120"/>
                <a:gd name="T66" fmla="*/ 124 w 135"/>
                <a:gd name="T67" fmla="*/ 64 h 120"/>
                <a:gd name="T68" fmla="*/ 122 w 135"/>
                <a:gd name="T69" fmla="*/ 73 h 120"/>
                <a:gd name="T70" fmla="*/ 132 w 135"/>
                <a:gd name="T71" fmla="*/ 74 h 120"/>
                <a:gd name="T72" fmla="*/ 135 w 135"/>
                <a:gd name="T73" fmla="*/ 82 h 120"/>
                <a:gd name="T74" fmla="*/ 121 w 135"/>
                <a:gd name="T75" fmla="*/ 83 h 120"/>
                <a:gd name="T76" fmla="*/ 95 w 135"/>
                <a:gd name="T77" fmla="*/ 90 h 120"/>
                <a:gd name="T78" fmla="*/ 121 w 135"/>
                <a:gd name="T79" fmla="*/ 83 h 120"/>
                <a:gd name="T80" fmla="*/ 111 w 135"/>
                <a:gd name="T81" fmla="*/ 98 h 120"/>
                <a:gd name="T82" fmla="*/ 105 w 135"/>
                <a:gd name="T83" fmla="*/ 76 h 120"/>
                <a:gd name="T84" fmla="*/ 116 w 135"/>
                <a:gd name="T85" fmla="*/ 84 h 120"/>
                <a:gd name="T86" fmla="*/ 100 w 135"/>
                <a:gd name="T87" fmla="*/ 89 h 120"/>
                <a:gd name="T88" fmla="*/ 116 w 135"/>
                <a:gd name="T89" fmla="*/ 84 h 120"/>
                <a:gd name="T90" fmla="*/ 115 w 135"/>
                <a:gd name="T91" fmla="*/ 60 h 120"/>
                <a:gd name="T92" fmla="*/ 121 w 135"/>
                <a:gd name="T93" fmla="*/ 59 h 120"/>
                <a:gd name="T94" fmla="*/ 112 w 135"/>
                <a:gd name="T95" fmla="*/ 50 h 120"/>
                <a:gd name="T96" fmla="*/ 80 w 135"/>
                <a:gd name="T97" fmla="*/ 99 h 120"/>
                <a:gd name="T98" fmla="*/ 13 w 135"/>
                <a:gd name="T99" fmla="*/ 93 h 120"/>
                <a:gd name="T100" fmla="*/ 9 w 135"/>
                <a:gd name="T101" fmla="*/ 50 h 120"/>
                <a:gd name="T102" fmla="*/ 0 w 135"/>
                <a:gd name="T103" fmla="*/ 95 h 120"/>
                <a:gd name="T104" fmla="*/ 81 w 135"/>
                <a:gd name="T105"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5" h="120">
                  <a:moveTo>
                    <a:pt x="9" y="45"/>
                  </a:moveTo>
                  <a:cubicBezTo>
                    <a:pt x="0" y="45"/>
                    <a:pt x="0" y="45"/>
                    <a:pt x="0" y="45"/>
                  </a:cubicBezTo>
                  <a:cubicBezTo>
                    <a:pt x="0" y="6"/>
                    <a:pt x="0" y="6"/>
                    <a:pt x="0" y="6"/>
                  </a:cubicBezTo>
                  <a:cubicBezTo>
                    <a:pt x="0" y="3"/>
                    <a:pt x="2" y="0"/>
                    <a:pt x="5" y="0"/>
                  </a:cubicBezTo>
                  <a:cubicBezTo>
                    <a:pt x="116" y="0"/>
                    <a:pt x="116" y="0"/>
                    <a:pt x="116" y="0"/>
                  </a:cubicBezTo>
                  <a:cubicBezTo>
                    <a:pt x="119" y="0"/>
                    <a:pt x="121" y="3"/>
                    <a:pt x="121" y="6"/>
                  </a:cubicBezTo>
                  <a:cubicBezTo>
                    <a:pt x="121" y="45"/>
                    <a:pt x="121" y="45"/>
                    <a:pt x="121" y="45"/>
                  </a:cubicBezTo>
                  <a:cubicBezTo>
                    <a:pt x="112" y="45"/>
                    <a:pt x="112" y="45"/>
                    <a:pt x="112" y="45"/>
                  </a:cubicBezTo>
                  <a:cubicBezTo>
                    <a:pt x="112" y="12"/>
                    <a:pt x="112" y="12"/>
                    <a:pt x="112" y="12"/>
                  </a:cubicBezTo>
                  <a:cubicBezTo>
                    <a:pt x="112" y="10"/>
                    <a:pt x="110" y="8"/>
                    <a:pt x="108" y="8"/>
                  </a:cubicBezTo>
                  <a:cubicBezTo>
                    <a:pt x="13" y="8"/>
                    <a:pt x="13" y="8"/>
                    <a:pt x="13" y="8"/>
                  </a:cubicBezTo>
                  <a:cubicBezTo>
                    <a:pt x="11" y="8"/>
                    <a:pt x="9" y="10"/>
                    <a:pt x="9" y="12"/>
                  </a:cubicBezTo>
                  <a:lnTo>
                    <a:pt x="9" y="45"/>
                  </a:lnTo>
                  <a:close/>
                  <a:moveTo>
                    <a:pt x="85" y="111"/>
                  </a:moveTo>
                  <a:cubicBezTo>
                    <a:pt x="75" y="111"/>
                    <a:pt x="75" y="111"/>
                    <a:pt x="75" y="111"/>
                  </a:cubicBezTo>
                  <a:cubicBezTo>
                    <a:pt x="75" y="102"/>
                    <a:pt x="75" y="102"/>
                    <a:pt x="75" y="102"/>
                  </a:cubicBezTo>
                  <a:cubicBezTo>
                    <a:pt x="46" y="102"/>
                    <a:pt x="46" y="102"/>
                    <a:pt x="46" y="102"/>
                  </a:cubicBezTo>
                  <a:cubicBezTo>
                    <a:pt x="46" y="111"/>
                    <a:pt x="46" y="111"/>
                    <a:pt x="46" y="111"/>
                  </a:cubicBezTo>
                  <a:cubicBezTo>
                    <a:pt x="36" y="111"/>
                    <a:pt x="36" y="111"/>
                    <a:pt x="36" y="111"/>
                  </a:cubicBezTo>
                  <a:cubicBezTo>
                    <a:pt x="36" y="111"/>
                    <a:pt x="35" y="112"/>
                    <a:pt x="35" y="113"/>
                  </a:cubicBezTo>
                  <a:cubicBezTo>
                    <a:pt x="35" y="119"/>
                    <a:pt x="35" y="119"/>
                    <a:pt x="35" y="119"/>
                  </a:cubicBezTo>
                  <a:cubicBezTo>
                    <a:pt x="35" y="120"/>
                    <a:pt x="36" y="120"/>
                    <a:pt x="36" y="120"/>
                  </a:cubicBezTo>
                  <a:cubicBezTo>
                    <a:pt x="85" y="120"/>
                    <a:pt x="85" y="120"/>
                    <a:pt x="85" y="120"/>
                  </a:cubicBezTo>
                  <a:cubicBezTo>
                    <a:pt x="85" y="120"/>
                    <a:pt x="86" y="120"/>
                    <a:pt x="86" y="119"/>
                  </a:cubicBezTo>
                  <a:cubicBezTo>
                    <a:pt x="86" y="113"/>
                    <a:pt x="86" y="113"/>
                    <a:pt x="86" y="113"/>
                  </a:cubicBezTo>
                  <a:cubicBezTo>
                    <a:pt x="86" y="112"/>
                    <a:pt x="85" y="111"/>
                    <a:pt x="85" y="111"/>
                  </a:cubicBezTo>
                  <a:close/>
                  <a:moveTo>
                    <a:pt x="134" y="84"/>
                  </a:moveTo>
                  <a:cubicBezTo>
                    <a:pt x="128" y="87"/>
                    <a:pt x="128" y="87"/>
                    <a:pt x="128" y="87"/>
                  </a:cubicBezTo>
                  <a:cubicBezTo>
                    <a:pt x="128" y="88"/>
                    <a:pt x="128" y="89"/>
                    <a:pt x="127" y="90"/>
                  </a:cubicBezTo>
                  <a:cubicBezTo>
                    <a:pt x="133" y="95"/>
                    <a:pt x="133" y="95"/>
                    <a:pt x="133" y="95"/>
                  </a:cubicBezTo>
                  <a:cubicBezTo>
                    <a:pt x="134" y="95"/>
                    <a:pt x="134" y="96"/>
                    <a:pt x="134" y="97"/>
                  </a:cubicBezTo>
                  <a:cubicBezTo>
                    <a:pt x="131" y="102"/>
                    <a:pt x="131" y="102"/>
                    <a:pt x="131" y="102"/>
                  </a:cubicBezTo>
                  <a:cubicBezTo>
                    <a:pt x="130" y="103"/>
                    <a:pt x="129" y="103"/>
                    <a:pt x="129" y="103"/>
                  </a:cubicBezTo>
                  <a:cubicBezTo>
                    <a:pt x="122" y="100"/>
                    <a:pt x="122" y="100"/>
                    <a:pt x="122" y="100"/>
                  </a:cubicBezTo>
                  <a:cubicBezTo>
                    <a:pt x="121" y="101"/>
                    <a:pt x="120" y="102"/>
                    <a:pt x="119" y="103"/>
                  </a:cubicBezTo>
                  <a:cubicBezTo>
                    <a:pt x="120" y="110"/>
                    <a:pt x="120" y="110"/>
                    <a:pt x="120" y="110"/>
                  </a:cubicBezTo>
                  <a:cubicBezTo>
                    <a:pt x="120" y="111"/>
                    <a:pt x="120" y="112"/>
                    <a:pt x="119" y="112"/>
                  </a:cubicBezTo>
                  <a:cubicBezTo>
                    <a:pt x="113" y="114"/>
                    <a:pt x="113" y="114"/>
                    <a:pt x="113" y="114"/>
                  </a:cubicBezTo>
                  <a:cubicBezTo>
                    <a:pt x="112" y="114"/>
                    <a:pt x="111" y="114"/>
                    <a:pt x="111" y="113"/>
                  </a:cubicBezTo>
                  <a:cubicBezTo>
                    <a:pt x="108" y="106"/>
                    <a:pt x="108" y="106"/>
                    <a:pt x="108" y="106"/>
                  </a:cubicBezTo>
                  <a:cubicBezTo>
                    <a:pt x="107" y="106"/>
                    <a:pt x="105" y="106"/>
                    <a:pt x="104" y="106"/>
                  </a:cubicBezTo>
                  <a:cubicBezTo>
                    <a:pt x="100" y="112"/>
                    <a:pt x="100" y="112"/>
                    <a:pt x="100" y="112"/>
                  </a:cubicBezTo>
                  <a:cubicBezTo>
                    <a:pt x="100" y="112"/>
                    <a:pt x="99" y="113"/>
                    <a:pt x="98" y="112"/>
                  </a:cubicBezTo>
                  <a:cubicBezTo>
                    <a:pt x="92" y="109"/>
                    <a:pt x="92" y="109"/>
                    <a:pt x="92" y="109"/>
                  </a:cubicBezTo>
                  <a:cubicBezTo>
                    <a:pt x="92" y="109"/>
                    <a:pt x="91" y="108"/>
                    <a:pt x="92" y="107"/>
                  </a:cubicBezTo>
                  <a:cubicBezTo>
                    <a:pt x="94" y="100"/>
                    <a:pt x="94" y="100"/>
                    <a:pt x="94" y="100"/>
                  </a:cubicBezTo>
                  <a:cubicBezTo>
                    <a:pt x="93" y="100"/>
                    <a:pt x="92" y="99"/>
                    <a:pt x="92" y="97"/>
                  </a:cubicBezTo>
                  <a:cubicBezTo>
                    <a:pt x="84" y="99"/>
                    <a:pt x="84" y="99"/>
                    <a:pt x="84" y="99"/>
                  </a:cubicBezTo>
                  <a:cubicBezTo>
                    <a:pt x="84" y="99"/>
                    <a:pt x="83" y="98"/>
                    <a:pt x="83" y="98"/>
                  </a:cubicBezTo>
                  <a:cubicBezTo>
                    <a:pt x="81" y="91"/>
                    <a:pt x="81" y="91"/>
                    <a:pt x="81" y="91"/>
                  </a:cubicBezTo>
                  <a:cubicBezTo>
                    <a:pt x="81" y="91"/>
                    <a:pt x="81" y="90"/>
                    <a:pt x="82" y="90"/>
                  </a:cubicBezTo>
                  <a:cubicBezTo>
                    <a:pt x="88" y="87"/>
                    <a:pt x="88" y="87"/>
                    <a:pt x="88" y="87"/>
                  </a:cubicBezTo>
                  <a:cubicBezTo>
                    <a:pt x="88" y="85"/>
                    <a:pt x="88" y="84"/>
                    <a:pt x="89" y="83"/>
                  </a:cubicBezTo>
                  <a:cubicBezTo>
                    <a:pt x="83" y="78"/>
                    <a:pt x="83" y="78"/>
                    <a:pt x="83" y="78"/>
                  </a:cubicBezTo>
                  <a:cubicBezTo>
                    <a:pt x="82" y="78"/>
                    <a:pt x="82" y="77"/>
                    <a:pt x="82" y="77"/>
                  </a:cubicBezTo>
                  <a:cubicBezTo>
                    <a:pt x="85" y="71"/>
                    <a:pt x="85" y="71"/>
                    <a:pt x="85" y="71"/>
                  </a:cubicBezTo>
                  <a:cubicBezTo>
                    <a:pt x="86" y="70"/>
                    <a:pt x="87" y="70"/>
                    <a:pt x="87" y="70"/>
                  </a:cubicBezTo>
                  <a:cubicBezTo>
                    <a:pt x="94" y="73"/>
                    <a:pt x="94" y="73"/>
                    <a:pt x="94" y="73"/>
                  </a:cubicBezTo>
                  <a:cubicBezTo>
                    <a:pt x="95" y="72"/>
                    <a:pt x="96" y="71"/>
                    <a:pt x="97" y="70"/>
                  </a:cubicBezTo>
                  <a:cubicBezTo>
                    <a:pt x="96" y="63"/>
                    <a:pt x="96" y="63"/>
                    <a:pt x="96" y="63"/>
                  </a:cubicBezTo>
                  <a:cubicBezTo>
                    <a:pt x="96" y="62"/>
                    <a:pt x="96" y="62"/>
                    <a:pt x="97" y="61"/>
                  </a:cubicBezTo>
                  <a:cubicBezTo>
                    <a:pt x="103" y="59"/>
                    <a:pt x="103" y="59"/>
                    <a:pt x="103" y="59"/>
                  </a:cubicBezTo>
                  <a:cubicBezTo>
                    <a:pt x="104" y="59"/>
                    <a:pt x="105" y="60"/>
                    <a:pt x="105" y="60"/>
                  </a:cubicBezTo>
                  <a:cubicBezTo>
                    <a:pt x="108" y="67"/>
                    <a:pt x="108" y="67"/>
                    <a:pt x="108" y="67"/>
                  </a:cubicBezTo>
                  <a:cubicBezTo>
                    <a:pt x="109" y="67"/>
                    <a:pt x="111" y="67"/>
                    <a:pt x="112" y="67"/>
                  </a:cubicBezTo>
                  <a:cubicBezTo>
                    <a:pt x="116" y="61"/>
                    <a:pt x="116" y="61"/>
                    <a:pt x="116" y="61"/>
                  </a:cubicBezTo>
                  <a:cubicBezTo>
                    <a:pt x="117" y="61"/>
                    <a:pt x="117" y="61"/>
                    <a:pt x="118" y="61"/>
                  </a:cubicBezTo>
                  <a:cubicBezTo>
                    <a:pt x="124" y="64"/>
                    <a:pt x="124" y="64"/>
                    <a:pt x="124" y="64"/>
                  </a:cubicBezTo>
                  <a:cubicBezTo>
                    <a:pt x="124" y="64"/>
                    <a:pt x="125" y="65"/>
                    <a:pt x="124" y="66"/>
                  </a:cubicBezTo>
                  <a:cubicBezTo>
                    <a:pt x="122" y="73"/>
                    <a:pt x="122" y="73"/>
                    <a:pt x="122" y="73"/>
                  </a:cubicBezTo>
                  <a:cubicBezTo>
                    <a:pt x="123" y="74"/>
                    <a:pt x="124" y="75"/>
                    <a:pt x="124" y="76"/>
                  </a:cubicBezTo>
                  <a:cubicBezTo>
                    <a:pt x="132" y="74"/>
                    <a:pt x="132" y="74"/>
                    <a:pt x="132" y="74"/>
                  </a:cubicBezTo>
                  <a:cubicBezTo>
                    <a:pt x="132" y="74"/>
                    <a:pt x="133" y="75"/>
                    <a:pt x="133" y="76"/>
                  </a:cubicBezTo>
                  <a:cubicBezTo>
                    <a:pt x="135" y="82"/>
                    <a:pt x="135" y="82"/>
                    <a:pt x="135" y="82"/>
                  </a:cubicBezTo>
                  <a:cubicBezTo>
                    <a:pt x="135" y="82"/>
                    <a:pt x="135" y="83"/>
                    <a:pt x="134" y="84"/>
                  </a:cubicBezTo>
                  <a:close/>
                  <a:moveTo>
                    <a:pt x="121" y="83"/>
                  </a:moveTo>
                  <a:cubicBezTo>
                    <a:pt x="118" y="76"/>
                    <a:pt x="111" y="72"/>
                    <a:pt x="104" y="74"/>
                  </a:cubicBezTo>
                  <a:cubicBezTo>
                    <a:pt x="97" y="76"/>
                    <a:pt x="93" y="83"/>
                    <a:pt x="95" y="90"/>
                  </a:cubicBezTo>
                  <a:cubicBezTo>
                    <a:pt x="98" y="97"/>
                    <a:pt x="105" y="101"/>
                    <a:pt x="112" y="99"/>
                  </a:cubicBezTo>
                  <a:cubicBezTo>
                    <a:pt x="119" y="97"/>
                    <a:pt x="123" y="90"/>
                    <a:pt x="121" y="83"/>
                  </a:cubicBezTo>
                  <a:close/>
                  <a:moveTo>
                    <a:pt x="119" y="83"/>
                  </a:moveTo>
                  <a:cubicBezTo>
                    <a:pt x="121" y="89"/>
                    <a:pt x="117" y="96"/>
                    <a:pt x="111" y="98"/>
                  </a:cubicBezTo>
                  <a:cubicBezTo>
                    <a:pt x="105" y="99"/>
                    <a:pt x="99" y="96"/>
                    <a:pt x="97" y="90"/>
                  </a:cubicBezTo>
                  <a:cubicBezTo>
                    <a:pt x="95" y="84"/>
                    <a:pt x="99" y="77"/>
                    <a:pt x="105" y="76"/>
                  </a:cubicBezTo>
                  <a:cubicBezTo>
                    <a:pt x="111" y="74"/>
                    <a:pt x="117" y="77"/>
                    <a:pt x="119" y="83"/>
                  </a:cubicBezTo>
                  <a:close/>
                  <a:moveTo>
                    <a:pt x="116" y="84"/>
                  </a:moveTo>
                  <a:cubicBezTo>
                    <a:pt x="115" y="80"/>
                    <a:pt x="110" y="77"/>
                    <a:pt x="106" y="79"/>
                  </a:cubicBezTo>
                  <a:cubicBezTo>
                    <a:pt x="101" y="80"/>
                    <a:pt x="99" y="85"/>
                    <a:pt x="100" y="89"/>
                  </a:cubicBezTo>
                  <a:cubicBezTo>
                    <a:pt x="101" y="93"/>
                    <a:pt x="106" y="96"/>
                    <a:pt x="110" y="95"/>
                  </a:cubicBezTo>
                  <a:cubicBezTo>
                    <a:pt x="115" y="93"/>
                    <a:pt x="117" y="89"/>
                    <a:pt x="116" y="84"/>
                  </a:cubicBezTo>
                  <a:close/>
                  <a:moveTo>
                    <a:pt x="112" y="63"/>
                  </a:moveTo>
                  <a:cubicBezTo>
                    <a:pt x="115" y="60"/>
                    <a:pt x="115" y="60"/>
                    <a:pt x="115" y="60"/>
                  </a:cubicBezTo>
                  <a:cubicBezTo>
                    <a:pt x="116" y="58"/>
                    <a:pt x="118" y="57"/>
                    <a:pt x="120" y="58"/>
                  </a:cubicBezTo>
                  <a:cubicBezTo>
                    <a:pt x="121" y="59"/>
                    <a:pt x="121" y="59"/>
                    <a:pt x="121" y="59"/>
                  </a:cubicBezTo>
                  <a:cubicBezTo>
                    <a:pt x="121" y="50"/>
                    <a:pt x="121" y="50"/>
                    <a:pt x="121" y="50"/>
                  </a:cubicBezTo>
                  <a:cubicBezTo>
                    <a:pt x="112" y="50"/>
                    <a:pt x="112" y="50"/>
                    <a:pt x="112" y="50"/>
                  </a:cubicBezTo>
                  <a:lnTo>
                    <a:pt x="112" y="63"/>
                  </a:lnTo>
                  <a:close/>
                  <a:moveTo>
                    <a:pt x="80" y="99"/>
                  </a:moveTo>
                  <a:cubicBezTo>
                    <a:pt x="78" y="93"/>
                    <a:pt x="78" y="93"/>
                    <a:pt x="78" y="93"/>
                  </a:cubicBezTo>
                  <a:cubicBezTo>
                    <a:pt x="13" y="93"/>
                    <a:pt x="13" y="93"/>
                    <a:pt x="13" y="93"/>
                  </a:cubicBezTo>
                  <a:cubicBezTo>
                    <a:pt x="11" y="93"/>
                    <a:pt x="9" y="91"/>
                    <a:pt x="9" y="88"/>
                  </a:cubicBezTo>
                  <a:cubicBezTo>
                    <a:pt x="9" y="50"/>
                    <a:pt x="9" y="50"/>
                    <a:pt x="9" y="50"/>
                  </a:cubicBezTo>
                  <a:cubicBezTo>
                    <a:pt x="0" y="50"/>
                    <a:pt x="0" y="50"/>
                    <a:pt x="0" y="50"/>
                  </a:cubicBezTo>
                  <a:cubicBezTo>
                    <a:pt x="0" y="95"/>
                    <a:pt x="0" y="95"/>
                    <a:pt x="0" y="95"/>
                  </a:cubicBezTo>
                  <a:cubicBezTo>
                    <a:pt x="0" y="98"/>
                    <a:pt x="2" y="100"/>
                    <a:pt x="5" y="100"/>
                  </a:cubicBezTo>
                  <a:cubicBezTo>
                    <a:pt x="81" y="100"/>
                    <a:pt x="81" y="100"/>
                    <a:pt x="81" y="100"/>
                  </a:cubicBezTo>
                  <a:cubicBezTo>
                    <a:pt x="80" y="100"/>
                    <a:pt x="80" y="100"/>
                    <a:pt x="80" y="99"/>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0" name="组合 9">
              <a:extLst>
                <a:ext uri="{FF2B5EF4-FFF2-40B4-BE49-F238E27FC236}">
                  <a16:creationId xmlns:a16="http://schemas.microsoft.com/office/drawing/2014/main" id="{A6EBE1D3-AE6D-4F7A-A308-36C681CED708}"/>
                </a:ext>
              </a:extLst>
            </p:cNvPr>
            <p:cNvGrpSpPr/>
            <p:nvPr/>
          </p:nvGrpSpPr>
          <p:grpSpPr>
            <a:xfrm>
              <a:off x="9175" y="6096"/>
              <a:ext cx="852" cy="852"/>
              <a:chOff x="7660" y="866"/>
              <a:chExt cx="852" cy="852"/>
            </a:xfrm>
            <a:solidFill>
              <a:srgbClr val="53575A"/>
            </a:solidFill>
          </p:grpSpPr>
          <p:sp>
            <p:nvSpPr>
              <p:cNvPr id="82" name="Freeform 68">
                <a:extLst>
                  <a:ext uri="{FF2B5EF4-FFF2-40B4-BE49-F238E27FC236}">
                    <a16:creationId xmlns:a16="http://schemas.microsoft.com/office/drawing/2014/main" id="{CAD9DF49-9E64-4F39-A61C-FA78A50B0EF8}"/>
                  </a:ext>
                </a:extLst>
              </p:cNvPr>
              <p:cNvSpPr>
                <a:spLocks noEditPoints="1"/>
              </p:cNvSpPr>
              <p:nvPr/>
            </p:nvSpPr>
            <p:spPr bwMode="auto">
              <a:xfrm>
                <a:off x="7660" y="866"/>
                <a:ext cx="853" cy="853"/>
              </a:xfrm>
              <a:custGeom>
                <a:avLst/>
                <a:gdLst>
                  <a:gd name="T0" fmla="*/ 99 w 197"/>
                  <a:gd name="T1" fmla="*/ 0 h 197"/>
                  <a:gd name="T2" fmla="*/ 0 w 197"/>
                  <a:gd name="T3" fmla="*/ 99 h 197"/>
                  <a:gd name="T4" fmla="*/ 99 w 197"/>
                  <a:gd name="T5" fmla="*/ 197 h 197"/>
                  <a:gd name="T6" fmla="*/ 197 w 197"/>
                  <a:gd name="T7" fmla="*/ 99 h 197"/>
                  <a:gd name="T8" fmla="*/ 99 w 197"/>
                  <a:gd name="T9" fmla="*/ 0 h 197"/>
                  <a:gd name="T10" fmla="*/ 99 w 197"/>
                  <a:gd name="T11" fmla="*/ 189 h 197"/>
                  <a:gd name="T12" fmla="*/ 9 w 197"/>
                  <a:gd name="T13" fmla="*/ 99 h 197"/>
                  <a:gd name="T14" fmla="*/ 99 w 197"/>
                  <a:gd name="T15" fmla="*/ 9 h 197"/>
                  <a:gd name="T16" fmla="*/ 189 w 197"/>
                  <a:gd name="T17" fmla="*/ 99 h 197"/>
                  <a:gd name="T18" fmla="*/ 99 w 197"/>
                  <a:gd name="T19" fmla="*/ 18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197">
                    <a:moveTo>
                      <a:pt x="99" y="0"/>
                    </a:moveTo>
                    <a:cubicBezTo>
                      <a:pt x="44" y="0"/>
                      <a:pt x="0" y="44"/>
                      <a:pt x="0" y="99"/>
                    </a:cubicBezTo>
                    <a:cubicBezTo>
                      <a:pt x="0" y="153"/>
                      <a:pt x="44" y="197"/>
                      <a:pt x="99" y="197"/>
                    </a:cubicBezTo>
                    <a:cubicBezTo>
                      <a:pt x="153" y="197"/>
                      <a:pt x="197" y="153"/>
                      <a:pt x="197" y="99"/>
                    </a:cubicBezTo>
                    <a:cubicBezTo>
                      <a:pt x="197" y="44"/>
                      <a:pt x="153" y="0"/>
                      <a:pt x="99" y="0"/>
                    </a:cubicBezTo>
                    <a:close/>
                    <a:moveTo>
                      <a:pt x="99" y="189"/>
                    </a:moveTo>
                    <a:cubicBezTo>
                      <a:pt x="49" y="189"/>
                      <a:pt x="9" y="148"/>
                      <a:pt x="9" y="99"/>
                    </a:cubicBezTo>
                    <a:cubicBezTo>
                      <a:pt x="9" y="49"/>
                      <a:pt x="49" y="9"/>
                      <a:pt x="99" y="9"/>
                    </a:cubicBezTo>
                    <a:cubicBezTo>
                      <a:pt x="148" y="9"/>
                      <a:pt x="189" y="49"/>
                      <a:pt x="189" y="99"/>
                    </a:cubicBezTo>
                    <a:cubicBezTo>
                      <a:pt x="189" y="148"/>
                      <a:pt x="148" y="189"/>
                      <a:pt x="99" y="189"/>
                    </a:cubicBezTo>
                    <a:close/>
                  </a:path>
                </a:pathLst>
              </a:custGeom>
              <a:grpFill/>
              <a:ln>
                <a:noFill/>
              </a:ln>
            </p:spPr>
            <p:txBody>
              <a:bodyPr vert="horz" wrap="square" lIns="91440" tIns="45720" rIns="91440" bIns="45720" numCol="1" anchor="t" anchorCtr="0" compatLnSpc="1"/>
              <a:lstStyle/>
              <a:p>
                <a:endParaRPr lang="en-US"/>
              </a:p>
            </p:txBody>
          </p:sp>
          <p:sp>
            <p:nvSpPr>
              <p:cNvPr id="83" name="Freeform 69">
                <a:extLst>
                  <a:ext uri="{FF2B5EF4-FFF2-40B4-BE49-F238E27FC236}">
                    <a16:creationId xmlns:a16="http://schemas.microsoft.com/office/drawing/2014/main" id="{6F70219C-CBFA-4950-95AA-68928ADC458B}"/>
                  </a:ext>
                </a:extLst>
              </p:cNvPr>
              <p:cNvSpPr/>
              <p:nvPr/>
            </p:nvSpPr>
            <p:spPr bwMode="auto">
              <a:xfrm>
                <a:off x="7944" y="940"/>
                <a:ext cx="494" cy="337"/>
              </a:xfrm>
              <a:custGeom>
                <a:avLst/>
                <a:gdLst>
                  <a:gd name="T0" fmla="*/ 19 w 114"/>
                  <a:gd name="T1" fmla="*/ 50 h 78"/>
                  <a:gd name="T2" fmla="*/ 33 w 114"/>
                  <a:gd name="T3" fmla="*/ 47 h 78"/>
                  <a:gd name="T4" fmla="*/ 67 w 114"/>
                  <a:gd name="T5" fmla="*/ 78 h 78"/>
                  <a:gd name="T6" fmla="*/ 114 w 114"/>
                  <a:gd name="T7" fmla="*/ 72 h 78"/>
                  <a:gd name="T8" fmla="*/ 33 w 114"/>
                  <a:gd name="T9" fmla="*/ 0 h 78"/>
                  <a:gd name="T10" fmla="*/ 0 w 114"/>
                  <a:gd name="T11" fmla="*/ 6 h 78"/>
                  <a:gd name="T12" fmla="*/ 19 w 114"/>
                  <a:gd name="T13" fmla="*/ 50 h 78"/>
                </a:gdLst>
                <a:ahLst/>
                <a:cxnLst>
                  <a:cxn ang="0">
                    <a:pos x="T0" y="T1"/>
                  </a:cxn>
                  <a:cxn ang="0">
                    <a:pos x="T2" y="T3"/>
                  </a:cxn>
                  <a:cxn ang="0">
                    <a:pos x="T4" y="T5"/>
                  </a:cxn>
                  <a:cxn ang="0">
                    <a:pos x="T6" y="T7"/>
                  </a:cxn>
                  <a:cxn ang="0">
                    <a:pos x="T8" y="T9"/>
                  </a:cxn>
                  <a:cxn ang="0">
                    <a:pos x="T10" y="T11"/>
                  </a:cxn>
                  <a:cxn ang="0">
                    <a:pos x="T12" y="T13"/>
                  </a:cxn>
                </a:cxnLst>
                <a:rect l="0" t="0" r="r" b="b"/>
                <a:pathLst>
                  <a:path w="114" h="78">
                    <a:moveTo>
                      <a:pt x="19" y="50"/>
                    </a:moveTo>
                    <a:cubicBezTo>
                      <a:pt x="23" y="48"/>
                      <a:pt x="28" y="47"/>
                      <a:pt x="33" y="47"/>
                    </a:cubicBezTo>
                    <a:cubicBezTo>
                      <a:pt x="50" y="47"/>
                      <a:pt x="65" y="60"/>
                      <a:pt x="67" y="78"/>
                    </a:cubicBezTo>
                    <a:cubicBezTo>
                      <a:pt x="114" y="72"/>
                      <a:pt x="114" y="72"/>
                      <a:pt x="114" y="72"/>
                    </a:cubicBezTo>
                    <a:cubicBezTo>
                      <a:pt x="109" y="31"/>
                      <a:pt x="75" y="0"/>
                      <a:pt x="33" y="0"/>
                    </a:cubicBezTo>
                    <a:cubicBezTo>
                      <a:pt x="21" y="0"/>
                      <a:pt x="10" y="2"/>
                      <a:pt x="0" y="6"/>
                    </a:cubicBezTo>
                    <a:lnTo>
                      <a:pt x="19" y="50"/>
                    </a:lnTo>
                    <a:close/>
                  </a:path>
                </a:pathLst>
              </a:custGeom>
              <a:grpFill/>
              <a:ln>
                <a:noFill/>
              </a:ln>
            </p:spPr>
            <p:txBody>
              <a:bodyPr vert="horz" wrap="square" lIns="91440" tIns="45720" rIns="91440" bIns="45720" numCol="1" anchor="t" anchorCtr="0" compatLnSpc="1"/>
              <a:lstStyle/>
              <a:p>
                <a:endParaRPr lang="en-US"/>
              </a:p>
            </p:txBody>
          </p:sp>
          <p:sp>
            <p:nvSpPr>
              <p:cNvPr id="84" name="Freeform 70">
                <a:extLst>
                  <a:ext uri="{FF2B5EF4-FFF2-40B4-BE49-F238E27FC236}">
                    <a16:creationId xmlns:a16="http://schemas.microsoft.com/office/drawing/2014/main" id="{90B5E667-E57B-48FC-9948-AC41ACD80634}"/>
                  </a:ext>
                </a:extLst>
              </p:cNvPr>
              <p:cNvSpPr/>
              <p:nvPr/>
            </p:nvSpPr>
            <p:spPr bwMode="auto">
              <a:xfrm>
                <a:off x="8223" y="1311"/>
                <a:ext cx="215" cy="122"/>
              </a:xfrm>
              <a:custGeom>
                <a:avLst/>
                <a:gdLst>
                  <a:gd name="T0" fmla="*/ 0 w 50"/>
                  <a:gd name="T1" fmla="*/ 10 h 28"/>
                  <a:gd name="T2" fmla="*/ 44 w 50"/>
                  <a:gd name="T3" fmla="*/ 28 h 28"/>
                  <a:gd name="T4" fmla="*/ 50 w 50"/>
                  <a:gd name="T5" fmla="*/ 6 h 28"/>
                  <a:gd name="T6" fmla="*/ 3 w 50"/>
                  <a:gd name="T7" fmla="*/ 0 h 28"/>
                  <a:gd name="T8" fmla="*/ 0 w 50"/>
                  <a:gd name="T9" fmla="*/ 10 h 28"/>
                </a:gdLst>
                <a:ahLst/>
                <a:cxnLst>
                  <a:cxn ang="0">
                    <a:pos x="T0" y="T1"/>
                  </a:cxn>
                  <a:cxn ang="0">
                    <a:pos x="T2" y="T3"/>
                  </a:cxn>
                  <a:cxn ang="0">
                    <a:pos x="T4" y="T5"/>
                  </a:cxn>
                  <a:cxn ang="0">
                    <a:pos x="T6" y="T7"/>
                  </a:cxn>
                  <a:cxn ang="0">
                    <a:pos x="T8" y="T9"/>
                  </a:cxn>
                </a:cxnLst>
                <a:rect l="0" t="0" r="r" b="b"/>
                <a:pathLst>
                  <a:path w="50" h="28">
                    <a:moveTo>
                      <a:pt x="0" y="10"/>
                    </a:moveTo>
                    <a:cubicBezTo>
                      <a:pt x="44" y="28"/>
                      <a:pt x="44" y="28"/>
                      <a:pt x="44" y="28"/>
                    </a:cubicBezTo>
                    <a:cubicBezTo>
                      <a:pt x="47" y="21"/>
                      <a:pt x="49" y="14"/>
                      <a:pt x="50" y="6"/>
                    </a:cubicBezTo>
                    <a:cubicBezTo>
                      <a:pt x="3" y="0"/>
                      <a:pt x="3" y="0"/>
                      <a:pt x="3" y="0"/>
                    </a:cubicBezTo>
                    <a:cubicBezTo>
                      <a:pt x="2" y="3"/>
                      <a:pt x="1" y="7"/>
                      <a:pt x="0" y="10"/>
                    </a:cubicBezTo>
                    <a:close/>
                  </a:path>
                </a:pathLst>
              </a:custGeom>
              <a:grpFill/>
              <a:ln>
                <a:noFill/>
              </a:ln>
            </p:spPr>
            <p:txBody>
              <a:bodyPr vert="horz" wrap="square" lIns="91440" tIns="45720" rIns="91440" bIns="45720" numCol="1" anchor="t" anchorCtr="0" compatLnSpc="1"/>
              <a:lstStyle/>
              <a:p>
                <a:endParaRPr lang="en-US"/>
              </a:p>
            </p:txBody>
          </p:sp>
          <p:sp>
            <p:nvSpPr>
              <p:cNvPr id="85" name="Freeform 71">
                <a:extLst>
                  <a:ext uri="{FF2B5EF4-FFF2-40B4-BE49-F238E27FC236}">
                    <a16:creationId xmlns:a16="http://schemas.microsoft.com/office/drawing/2014/main" id="{7BED5584-AB69-49D1-95C8-99C4A578F719}"/>
                  </a:ext>
                </a:extLst>
              </p:cNvPr>
              <p:cNvSpPr/>
              <p:nvPr/>
            </p:nvSpPr>
            <p:spPr bwMode="auto">
              <a:xfrm>
                <a:off x="7768" y="1070"/>
                <a:ext cx="202" cy="154"/>
              </a:xfrm>
              <a:custGeom>
                <a:avLst/>
                <a:gdLst>
                  <a:gd name="T0" fmla="*/ 47 w 47"/>
                  <a:gd name="T1" fmla="*/ 30 h 36"/>
                  <a:gd name="T2" fmla="*/ 10 w 47"/>
                  <a:gd name="T3" fmla="*/ 0 h 36"/>
                  <a:gd name="T4" fmla="*/ 0 w 47"/>
                  <a:gd name="T5" fmla="*/ 15 h 36"/>
                  <a:gd name="T6" fmla="*/ 43 w 47"/>
                  <a:gd name="T7" fmla="*/ 36 h 36"/>
                  <a:gd name="T8" fmla="*/ 47 w 47"/>
                  <a:gd name="T9" fmla="*/ 30 h 36"/>
                </a:gdLst>
                <a:ahLst/>
                <a:cxnLst>
                  <a:cxn ang="0">
                    <a:pos x="T0" y="T1"/>
                  </a:cxn>
                  <a:cxn ang="0">
                    <a:pos x="T2" y="T3"/>
                  </a:cxn>
                  <a:cxn ang="0">
                    <a:pos x="T4" y="T5"/>
                  </a:cxn>
                  <a:cxn ang="0">
                    <a:pos x="T6" y="T7"/>
                  </a:cxn>
                  <a:cxn ang="0">
                    <a:pos x="T8" y="T9"/>
                  </a:cxn>
                </a:cxnLst>
                <a:rect l="0" t="0" r="r" b="b"/>
                <a:pathLst>
                  <a:path w="47" h="36">
                    <a:moveTo>
                      <a:pt x="47" y="30"/>
                    </a:moveTo>
                    <a:cubicBezTo>
                      <a:pt x="10" y="0"/>
                      <a:pt x="10" y="0"/>
                      <a:pt x="10" y="0"/>
                    </a:cubicBezTo>
                    <a:cubicBezTo>
                      <a:pt x="6" y="4"/>
                      <a:pt x="3" y="9"/>
                      <a:pt x="0" y="15"/>
                    </a:cubicBezTo>
                    <a:cubicBezTo>
                      <a:pt x="43" y="36"/>
                      <a:pt x="43" y="36"/>
                      <a:pt x="43" y="36"/>
                    </a:cubicBezTo>
                    <a:cubicBezTo>
                      <a:pt x="44" y="34"/>
                      <a:pt x="45" y="32"/>
                      <a:pt x="47" y="30"/>
                    </a:cubicBezTo>
                    <a:close/>
                  </a:path>
                </a:pathLst>
              </a:custGeom>
              <a:grpFill/>
              <a:ln>
                <a:noFill/>
              </a:ln>
            </p:spPr>
            <p:txBody>
              <a:bodyPr vert="horz" wrap="square" lIns="91440" tIns="45720" rIns="91440" bIns="45720" numCol="1" anchor="t" anchorCtr="0" compatLnSpc="1"/>
              <a:lstStyle/>
              <a:p>
                <a:endParaRPr lang="en-US"/>
              </a:p>
            </p:txBody>
          </p:sp>
          <p:sp>
            <p:nvSpPr>
              <p:cNvPr id="86" name="Freeform 72">
                <a:extLst>
                  <a:ext uri="{FF2B5EF4-FFF2-40B4-BE49-F238E27FC236}">
                    <a16:creationId xmlns:a16="http://schemas.microsoft.com/office/drawing/2014/main" id="{CEB5B5BA-2EBF-44C3-BD74-373EEAFD6AF6}"/>
                  </a:ext>
                </a:extLst>
              </p:cNvPr>
              <p:cNvSpPr/>
              <p:nvPr/>
            </p:nvSpPr>
            <p:spPr bwMode="auto">
              <a:xfrm>
                <a:off x="8149" y="1372"/>
                <a:ext cx="241" cy="237"/>
              </a:xfrm>
              <a:custGeom>
                <a:avLst/>
                <a:gdLst>
                  <a:gd name="T0" fmla="*/ 15 w 56"/>
                  <a:gd name="T1" fmla="*/ 0 h 55"/>
                  <a:gd name="T2" fmla="*/ 0 w 56"/>
                  <a:gd name="T3" fmla="*/ 13 h 55"/>
                  <a:gd name="T4" fmla="*/ 22 w 56"/>
                  <a:gd name="T5" fmla="*/ 55 h 55"/>
                  <a:gd name="T6" fmla="*/ 56 w 56"/>
                  <a:gd name="T7" fmla="*/ 24 h 55"/>
                  <a:gd name="T8" fmla="*/ 15 w 56"/>
                  <a:gd name="T9" fmla="*/ 0 h 55"/>
                </a:gdLst>
                <a:ahLst/>
                <a:cxnLst>
                  <a:cxn ang="0">
                    <a:pos x="T0" y="T1"/>
                  </a:cxn>
                  <a:cxn ang="0">
                    <a:pos x="T2" y="T3"/>
                  </a:cxn>
                  <a:cxn ang="0">
                    <a:pos x="T4" y="T5"/>
                  </a:cxn>
                  <a:cxn ang="0">
                    <a:pos x="T6" y="T7"/>
                  </a:cxn>
                  <a:cxn ang="0">
                    <a:pos x="T8" y="T9"/>
                  </a:cxn>
                </a:cxnLst>
                <a:rect l="0" t="0" r="r" b="b"/>
                <a:pathLst>
                  <a:path w="56" h="55">
                    <a:moveTo>
                      <a:pt x="15" y="0"/>
                    </a:moveTo>
                    <a:cubicBezTo>
                      <a:pt x="11" y="5"/>
                      <a:pt x="6" y="10"/>
                      <a:pt x="0" y="13"/>
                    </a:cubicBezTo>
                    <a:cubicBezTo>
                      <a:pt x="22" y="55"/>
                      <a:pt x="22" y="55"/>
                      <a:pt x="22" y="55"/>
                    </a:cubicBezTo>
                    <a:cubicBezTo>
                      <a:pt x="36" y="48"/>
                      <a:pt x="48" y="37"/>
                      <a:pt x="56" y="24"/>
                    </a:cubicBezTo>
                    <a:lnTo>
                      <a:pt x="15" y="0"/>
                    </a:lnTo>
                    <a:close/>
                  </a:path>
                </a:pathLst>
              </a:custGeom>
              <a:grpFill/>
              <a:ln>
                <a:noFill/>
              </a:ln>
            </p:spPr>
            <p:txBody>
              <a:bodyPr vert="horz" wrap="square" lIns="91440" tIns="45720" rIns="91440" bIns="45720" numCol="1" anchor="t" anchorCtr="0" compatLnSpc="1"/>
              <a:lstStyle/>
              <a:p>
                <a:endParaRPr lang="en-US"/>
              </a:p>
            </p:txBody>
          </p:sp>
          <p:sp>
            <p:nvSpPr>
              <p:cNvPr id="87" name="Freeform 73">
                <a:extLst>
                  <a:ext uri="{FF2B5EF4-FFF2-40B4-BE49-F238E27FC236}">
                    <a16:creationId xmlns:a16="http://schemas.microsoft.com/office/drawing/2014/main" id="{EA8C28C3-C79B-412B-9D7D-FF77854B32BD}"/>
                  </a:ext>
                </a:extLst>
              </p:cNvPr>
              <p:cNvSpPr/>
              <p:nvPr/>
            </p:nvSpPr>
            <p:spPr bwMode="auto">
              <a:xfrm>
                <a:off x="7729" y="1294"/>
                <a:ext cx="354" cy="354"/>
              </a:xfrm>
              <a:custGeom>
                <a:avLst/>
                <a:gdLst>
                  <a:gd name="T0" fmla="*/ 82 w 82"/>
                  <a:gd name="T1" fmla="*/ 34 h 82"/>
                  <a:gd name="T2" fmla="*/ 48 w 82"/>
                  <a:gd name="T3" fmla="*/ 0 h 82"/>
                  <a:gd name="T4" fmla="*/ 0 w 82"/>
                  <a:gd name="T5" fmla="*/ 1 h 82"/>
                  <a:gd name="T6" fmla="*/ 81 w 82"/>
                  <a:gd name="T7" fmla="*/ 82 h 82"/>
                  <a:gd name="T8" fmla="*/ 82 w 82"/>
                  <a:gd name="T9" fmla="*/ 34 h 82"/>
                </a:gdLst>
                <a:ahLst/>
                <a:cxnLst>
                  <a:cxn ang="0">
                    <a:pos x="T0" y="T1"/>
                  </a:cxn>
                  <a:cxn ang="0">
                    <a:pos x="T2" y="T3"/>
                  </a:cxn>
                  <a:cxn ang="0">
                    <a:pos x="T4" y="T5"/>
                  </a:cxn>
                  <a:cxn ang="0">
                    <a:pos x="T6" y="T7"/>
                  </a:cxn>
                  <a:cxn ang="0">
                    <a:pos x="T8" y="T9"/>
                  </a:cxn>
                </a:cxnLst>
                <a:rect l="0" t="0" r="r" b="b"/>
                <a:pathLst>
                  <a:path w="82" h="82">
                    <a:moveTo>
                      <a:pt x="82" y="34"/>
                    </a:moveTo>
                    <a:cubicBezTo>
                      <a:pt x="63" y="34"/>
                      <a:pt x="48" y="19"/>
                      <a:pt x="48" y="0"/>
                    </a:cubicBezTo>
                    <a:cubicBezTo>
                      <a:pt x="0" y="1"/>
                      <a:pt x="0" y="1"/>
                      <a:pt x="0" y="1"/>
                    </a:cubicBezTo>
                    <a:cubicBezTo>
                      <a:pt x="1" y="45"/>
                      <a:pt x="37" y="81"/>
                      <a:pt x="81" y="82"/>
                    </a:cubicBezTo>
                    <a:lnTo>
                      <a:pt x="82" y="34"/>
                    </a:lnTo>
                    <a:close/>
                  </a:path>
                </a:pathLst>
              </a:custGeom>
              <a:grpFill/>
              <a:ln>
                <a:noFill/>
              </a:ln>
            </p:spPr>
            <p:txBody>
              <a:bodyPr vert="horz" wrap="square" lIns="91440" tIns="45720" rIns="91440" bIns="45720" numCol="1" anchor="t" anchorCtr="0" compatLnSpc="1"/>
              <a:lstStyle/>
              <a:p>
                <a:endParaRPr lang="en-US"/>
              </a:p>
            </p:txBody>
          </p:sp>
          <p:sp>
            <p:nvSpPr>
              <p:cNvPr id="88" name="Freeform 74">
                <a:extLst>
                  <a:ext uri="{FF2B5EF4-FFF2-40B4-BE49-F238E27FC236}">
                    <a16:creationId xmlns:a16="http://schemas.microsoft.com/office/drawing/2014/main" id="{4928D8A6-62F3-455E-AFFA-AAB11200F37C}"/>
                  </a:ext>
                </a:extLst>
              </p:cNvPr>
              <p:cNvSpPr/>
              <p:nvPr/>
            </p:nvSpPr>
            <p:spPr bwMode="auto">
              <a:xfrm>
                <a:off x="7742" y="1177"/>
                <a:ext cx="202" cy="83"/>
              </a:xfrm>
              <a:custGeom>
                <a:avLst/>
                <a:gdLst>
                  <a:gd name="T0" fmla="*/ 46 w 47"/>
                  <a:gd name="T1" fmla="*/ 19 h 19"/>
                  <a:gd name="T2" fmla="*/ 47 w 47"/>
                  <a:gd name="T3" fmla="*/ 15 h 19"/>
                  <a:gd name="T4" fmla="*/ 2 w 47"/>
                  <a:gd name="T5" fmla="*/ 0 h 19"/>
                  <a:gd name="T6" fmla="*/ 0 w 47"/>
                  <a:gd name="T7" fmla="*/ 8 h 19"/>
                  <a:gd name="T8" fmla="*/ 46 w 47"/>
                  <a:gd name="T9" fmla="*/ 19 h 19"/>
                </a:gdLst>
                <a:ahLst/>
                <a:cxnLst>
                  <a:cxn ang="0">
                    <a:pos x="T0" y="T1"/>
                  </a:cxn>
                  <a:cxn ang="0">
                    <a:pos x="T2" y="T3"/>
                  </a:cxn>
                  <a:cxn ang="0">
                    <a:pos x="T4" y="T5"/>
                  </a:cxn>
                  <a:cxn ang="0">
                    <a:pos x="T6" y="T7"/>
                  </a:cxn>
                  <a:cxn ang="0">
                    <a:pos x="T8" y="T9"/>
                  </a:cxn>
                </a:cxnLst>
                <a:rect l="0" t="0" r="r" b="b"/>
                <a:pathLst>
                  <a:path w="47" h="19">
                    <a:moveTo>
                      <a:pt x="46" y="19"/>
                    </a:moveTo>
                    <a:cubicBezTo>
                      <a:pt x="46" y="18"/>
                      <a:pt x="47" y="16"/>
                      <a:pt x="47" y="15"/>
                    </a:cubicBezTo>
                    <a:cubicBezTo>
                      <a:pt x="2" y="0"/>
                      <a:pt x="2" y="0"/>
                      <a:pt x="2" y="0"/>
                    </a:cubicBezTo>
                    <a:cubicBezTo>
                      <a:pt x="1" y="2"/>
                      <a:pt x="0" y="5"/>
                      <a:pt x="0" y="8"/>
                    </a:cubicBezTo>
                    <a:lnTo>
                      <a:pt x="46" y="19"/>
                    </a:lnTo>
                    <a:close/>
                  </a:path>
                </a:pathLst>
              </a:custGeom>
              <a:grpFill/>
              <a:ln>
                <a:noFill/>
              </a:ln>
            </p:spPr>
            <p:txBody>
              <a:bodyPr vert="horz" wrap="square" lIns="91440" tIns="45720" rIns="91440" bIns="45720" numCol="1" anchor="t" anchorCtr="0" compatLnSpc="1"/>
              <a:lstStyle/>
              <a:p>
                <a:endParaRPr lang="en-US"/>
              </a:p>
            </p:txBody>
          </p:sp>
          <p:sp>
            <p:nvSpPr>
              <p:cNvPr id="89" name="Freeform 75">
                <a:extLst>
                  <a:ext uri="{FF2B5EF4-FFF2-40B4-BE49-F238E27FC236}">
                    <a16:creationId xmlns:a16="http://schemas.microsoft.com/office/drawing/2014/main" id="{47F6EC1B-2C2F-405A-A2B1-F0A4F64ECC23}"/>
                  </a:ext>
                </a:extLst>
              </p:cNvPr>
              <p:cNvSpPr>
                <a:spLocks noEditPoints="1"/>
              </p:cNvSpPr>
              <p:nvPr/>
            </p:nvSpPr>
            <p:spPr bwMode="auto">
              <a:xfrm>
                <a:off x="7966" y="1172"/>
                <a:ext cx="239" cy="244"/>
              </a:xfrm>
              <a:custGeom>
                <a:avLst/>
                <a:gdLst>
                  <a:gd name="T0" fmla="*/ 28 w 55"/>
                  <a:gd name="T1" fmla="*/ 0 h 56"/>
                  <a:gd name="T2" fmla="*/ 0 w 55"/>
                  <a:gd name="T3" fmla="*/ 28 h 56"/>
                  <a:gd name="T4" fmla="*/ 28 w 55"/>
                  <a:gd name="T5" fmla="*/ 56 h 56"/>
                  <a:gd name="T6" fmla="*/ 55 w 55"/>
                  <a:gd name="T7" fmla="*/ 28 h 56"/>
                  <a:gd name="T8" fmla="*/ 28 w 55"/>
                  <a:gd name="T9" fmla="*/ 0 h 56"/>
                  <a:gd name="T10" fmla="*/ 28 w 55"/>
                  <a:gd name="T11" fmla="*/ 49 h 56"/>
                  <a:gd name="T12" fmla="*/ 6 w 55"/>
                  <a:gd name="T13" fmla="*/ 28 h 56"/>
                  <a:gd name="T14" fmla="*/ 28 w 55"/>
                  <a:gd name="T15" fmla="*/ 6 h 56"/>
                  <a:gd name="T16" fmla="*/ 49 w 55"/>
                  <a:gd name="T17" fmla="*/ 28 h 56"/>
                  <a:gd name="T18" fmla="*/ 28 w 55"/>
                  <a:gd name="T19"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6">
                    <a:moveTo>
                      <a:pt x="28" y="0"/>
                    </a:moveTo>
                    <a:cubicBezTo>
                      <a:pt x="12" y="0"/>
                      <a:pt x="0" y="12"/>
                      <a:pt x="0" y="28"/>
                    </a:cubicBezTo>
                    <a:cubicBezTo>
                      <a:pt x="0" y="43"/>
                      <a:pt x="12" y="56"/>
                      <a:pt x="28" y="56"/>
                    </a:cubicBezTo>
                    <a:cubicBezTo>
                      <a:pt x="43" y="56"/>
                      <a:pt x="55" y="43"/>
                      <a:pt x="55" y="28"/>
                    </a:cubicBezTo>
                    <a:cubicBezTo>
                      <a:pt x="55" y="12"/>
                      <a:pt x="43" y="0"/>
                      <a:pt x="28" y="0"/>
                    </a:cubicBezTo>
                    <a:close/>
                    <a:moveTo>
                      <a:pt x="28" y="49"/>
                    </a:moveTo>
                    <a:cubicBezTo>
                      <a:pt x="16" y="49"/>
                      <a:pt x="6" y="40"/>
                      <a:pt x="6" y="28"/>
                    </a:cubicBezTo>
                    <a:cubicBezTo>
                      <a:pt x="6" y="16"/>
                      <a:pt x="16" y="6"/>
                      <a:pt x="28" y="6"/>
                    </a:cubicBezTo>
                    <a:cubicBezTo>
                      <a:pt x="39" y="6"/>
                      <a:pt x="49" y="16"/>
                      <a:pt x="49" y="28"/>
                    </a:cubicBezTo>
                    <a:cubicBezTo>
                      <a:pt x="49" y="40"/>
                      <a:pt x="39" y="49"/>
                      <a:pt x="28" y="49"/>
                    </a:cubicBezTo>
                    <a:close/>
                  </a:path>
                </a:pathLst>
              </a:custGeom>
              <a:grpFill/>
              <a:ln>
                <a:noFill/>
              </a:ln>
            </p:spPr>
            <p:txBody>
              <a:bodyPr vert="horz" wrap="square" lIns="91440" tIns="45720" rIns="91440" bIns="45720" numCol="1" anchor="t" anchorCtr="0" compatLnSpc="1"/>
              <a:lstStyle/>
              <a:p>
                <a:endParaRPr lang="en-US"/>
              </a:p>
            </p:txBody>
          </p:sp>
        </p:grpSp>
        <p:grpSp>
          <p:nvGrpSpPr>
            <p:cNvPr id="11" name="组合 10">
              <a:extLst>
                <a:ext uri="{FF2B5EF4-FFF2-40B4-BE49-F238E27FC236}">
                  <a16:creationId xmlns:a16="http://schemas.microsoft.com/office/drawing/2014/main" id="{CC6556C7-62BF-4AAF-A536-29610132C3AD}"/>
                </a:ext>
              </a:extLst>
            </p:cNvPr>
            <p:cNvGrpSpPr/>
            <p:nvPr/>
          </p:nvGrpSpPr>
          <p:grpSpPr>
            <a:xfrm>
              <a:off x="6088" y="6014"/>
              <a:ext cx="1015" cy="1023"/>
              <a:chOff x="9113" y="7680"/>
              <a:chExt cx="1200" cy="1200"/>
            </a:xfrm>
          </p:grpSpPr>
          <p:sp>
            <p:nvSpPr>
              <p:cNvPr id="80" name="Oval 14">
                <a:extLst>
                  <a:ext uri="{FF2B5EF4-FFF2-40B4-BE49-F238E27FC236}">
                    <a16:creationId xmlns:a16="http://schemas.microsoft.com/office/drawing/2014/main" id="{D394AF50-07B3-40E5-94D1-A5BCEE80EE00}"/>
                  </a:ext>
                </a:extLst>
              </p:cNvPr>
              <p:cNvSpPr>
                <a:spLocks noChangeArrowheads="1"/>
              </p:cNvSpPr>
              <p:nvPr/>
            </p:nvSpPr>
            <p:spPr bwMode="auto">
              <a:xfrm>
                <a:off x="9113" y="7680"/>
                <a:ext cx="1200" cy="1200"/>
              </a:xfrm>
              <a:prstGeom prst="ellipse">
                <a:avLst/>
              </a:prstGeom>
              <a:solidFill>
                <a:srgbClr val="4F5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2">
                <a:extLst>
                  <a:ext uri="{FF2B5EF4-FFF2-40B4-BE49-F238E27FC236}">
                    <a16:creationId xmlns:a16="http://schemas.microsoft.com/office/drawing/2014/main" id="{A694D508-7267-43E2-AE41-DD05658C099B}"/>
                  </a:ext>
                </a:extLst>
              </p:cNvPr>
              <p:cNvSpPr>
                <a:spLocks noEditPoints="1"/>
              </p:cNvSpPr>
              <p:nvPr/>
            </p:nvSpPr>
            <p:spPr bwMode="auto">
              <a:xfrm>
                <a:off x="9368" y="7900"/>
                <a:ext cx="700" cy="755"/>
              </a:xfrm>
              <a:custGeom>
                <a:avLst/>
                <a:gdLst>
                  <a:gd name="T0" fmla="*/ 7 w 140"/>
                  <a:gd name="T1" fmla="*/ 18 h 151"/>
                  <a:gd name="T2" fmla="*/ 3 w 140"/>
                  <a:gd name="T3" fmla="*/ 14 h 151"/>
                  <a:gd name="T4" fmla="*/ 55 w 140"/>
                  <a:gd name="T5" fmla="*/ 26 h 151"/>
                  <a:gd name="T6" fmla="*/ 50 w 140"/>
                  <a:gd name="T7" fmla="*/ 28 h 151"/>
                  <a:gd name="T8" fmla="*/ 7 w 140"/>
                  <a:gd name="T9" fmla="*/ 18 h 151"/>
                  <a:gd name="T10" fmla="*/ 132 w 140"/>
                  <a:gd name="T11" fmla="*/ 91 h 151"/>
                  <a:gd name="T12" fmla="*/ 113 w 140"/>
                  <a:gd name="T13" fmla="*/ 55 h 151"/>
                  <a:gd name="T14" fmla="*/ 113 w 140"/>
                  <a:gd name="T15" fmla="*/ 55 h 151"/>
                  <a:gd name="T16" fmla="*/ 36 w 140"/>
                  <a:gd name="T17" fmla="*/ 95 h 151"/>
                  <a:gd name="T18" fmla="*/ 55 w 140"/>
                  <a:gd name="T19" fmla="*/ 131 h 151"/>
                  <a:gd name="T20" fmla="*/ 111 w 140"/>
                  <a:gd name="T21" fmla="*/ 140 h 151"/>
                  <a:gd name="T22" fmla="*/ 132 w 140"/>
                  <a:gd name="T23" fmla="*/ 91 h 151"/>
                  <a:gd name="T24" fmla="*/ 52 w 140"/>
                  <a:gd name="T25" fmla="*/ 34 h 151"/>
                  <a:gd name="T26" fmla="*/ 44 w 140"/>
                  <a:gd name="T27" fmla="*/ 38 h 151"/>
                  <a:gd name="T28" fmla="*/ 30 w 140"/>
                  <a:gd name="T29" fmla="*/ 83 h 151"/>
                  <a:gd name="T30" fmla="*/ 34 w 140"/>
                  <a:gd name="T31" fmla="*/ 91 h 151"/>
                  <a:gd name="T32" fmla="*/ 71 w 140"/>
                  <a:gd name="T33" fmla="*/ 72 h 151"/>
                  <a:gd name="T34" fmla="*/ 52 w 140"/>
                  <a:gd name="T35" fmla="*/ 34 h 151"/>
                  <a:gd name="T36" fmla="*/ 56 w 140"/>
                  <a:gd name="T37" fmla="*/ 32 h 151"/>
                  <a:gd name="T38" fmla="*/ 62 w 140"/>
                  <a:gd name="T39" fmla="*/ 29 h 151"/>
                  <a:gd name="T40" fmla="*/ 107 w 140"/>
                  <a:gd name="T41" fmla="*/ 43 h 151"/>
                  <a:gd name="T42" fmla="*/ 111 w 140"/>
                  <a:gd name="T43" fmla="*/ 51 h 151"/>
                  <a:gd name="T44" fmla="*/ 111 w 140"/>
                  <a:gd name="T45" fmla="*/ 51 h 151"/>
                  <a:gd name="T46" fmla="*/ 75 w 140"/>
                  <a:gd name="T47" fmla="*/ 70 h 151"/>
                  <a:gd name="T48" fmla="*/ 56 w 140"/>
                  <a:gd name="T49" fmla="*/ 32 h 151"/>
                  <a:gd name="T50" fmla="*/ 97 w 140"/>
                  <a:gd name="T51" fmla="*/ 43 h 151"/>
                  <a:gd name="T52" fmla="*/ 96 w 140"/>
                  <a:gd name="T53" fmla="*/ 47 h 151"/>
                  <a:gd name="T54" fmla="*/ 100 w 140"/>
                  <a:gd name="T55" fmla="*/ 48 h 151"/>
                  <a:gd name="T56" fmla="*/ 101 w 140"/>
                  <a:gd name="T57" fmla="*/ 43 h 151"/>
                  <a:gd name="T58" fmla="*/ 97 w 140"/>
                  <a:gd name="T59" fmla="*/ 43 h 151"/>
                  <a:gd name="T60" fmla="*/ 67 w 140"/>
                  <a:gd name="T61" fmla="*/ 39 h 151"/>
                  <a:gd name="T62" fmla="*/ 70 w 140"/>
                  <a:gd name="T63" fmla="*/ 40 h 151"/>
                  <a:gd name="T64" fmla="*/ 92 w 140"/>
                  <a:gd name="T65" fmla="*/ 42 h 151"/>
                  <a:gd name="T66" fmla="*/ 96 w 140"/>
                  <a:gd name="T67" fmla="*/ 42 h 151"/>
                  <a:gd name="T68" fmla="*/ 96 w 140"/>
                  <a:gd name="T69" fmla="*/ 38 h 151"/>
                  <a:gd name="T70" fmla="*/ 82 w 140"/>
                  <a:gd name="T71" fmla="*/ 30 h 151"/>
                  <a:gd name="T72" fmla="*/ 67 w 140"/>
                  <a:gd name="T73" fmla="*/ 35 h 151"/>
                  <a:gd name="T74" fmla="*/ 67 w 140"/>
                  <a:gd name="T75" fmla="*/ 3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51">
                    <a:moveTo>
                      <a:pt x="7" y="18"/>
                    </a:moveTo>
                    <a:cubicBezTo>
                      <a:pt x="4" y="20"/>
                      <a:pt x="0" y="17"/>
                      <a:pt x="3" y="14"/>
                    </a:cubicBezTo>
                    <a:cubicBezTo>
                      <a:pt x="18" y="0"/>
                      <a:pt x="49" y="5"/>
                      <a:pt x="55" y="26"/>
                    </a:cubicBezTo>
                    <a:cubicBezTo>
                      <a:pt x="57" y="30"/>
                      <a:pt x="51" y="31"/>
                      <a:pt x="50" y="28"/>
                    </a:cubicBezTo>
                    <a:cubicBezTo>
                      <a:pt x="45" y="11"/>
                      <a:pt x="19" y="7"/>
                      <a:pt x="7" y="18"/>
                    </a:cubicBezTo>
                    <a:close/>
                    <a:moveTo>
                      <a:pt x="132" y="91"/>
                    </a:moveTo>
                    <a:cubicBezTo>
                      <a:pt x="113" y="55"/>
                      <a:pt x="113" y="55"/>
                      <a:pt x="113" y="55"/>
                    </a:cubicBezTo>
                    <a:cubicBezTo>
                      <a:pt x="113" y="55"/>
                      <a:pt x="113" y="55"/>
                      <a:pt x="113" y="55"/>
                    </a:cubicBezTo>
                    <a:cubicBezTo>
                      <a:pt x="36" y="95"/>
                      <a:pt x="36" y="95"/>
                      <a:pt x="36" y="95"/>
                    </a:cubicBezTo>
                    <a:cubicBezTo>
                      <a:pt x="55" y="131"/>
                      <a:pt x="55" y="131"/>
                      <a:pt x="55" y="131"/>
                    </a:cubicBezTo>
                    <a:cubicBezTo>
                      <a:pt x="63" y="147"/>
                      <a:pt x="89" y="151"/>
                      <a:pt x="111" y="140"/>
                    </a:cubicBezTo>
                    <a:cubicBezTo>
                      <a:pt x="132" y="128"/>
                      <a:pt x="140" y="107"/>
                      <a:pt x="132" y="91"/>
                    </a:cubicBezTo>
                    <a:close/>
                    <a:moveTo>
                      <a:pt x="52" y="34"/>
                    </a:moveTo>
                    <a:cubicBezTo>
                      <a:pt x="44" y="38"/>
                      <a:pt x="44" y="38"/>
                      <a:pt x="44" y="38"/>
                    </a:cubicBezTo>
                    <a:cubicBezTo>
                      <a:pt x="28" y="47"/>
                      <a:pt x="21" y="67"/>
                      <a:pt x="30" y="83"/>
                    </a:cubicBezTo>
                    <a:cubicBezTo>
                      <a:pt x="34" y="91"/>
                      <a:pt x="34" y="91"/>
                      <a:pt x="34" y="91"/>
                    </a:cubicBezTo>
                    <a:cubicBezTo>
                      <a:pt x="71" y="72"/>
                      <a:pt x="71" y="72"/>
                      <a:pt x="71" y="72"/>
                    </a:cubicBezTo>
                    <a:lnTo>
                      <a:pt x="52" y="34"/>
                    </a:lnTo>
                    <a:close/>
                    <a:moveTo>
                      <a:pt x="56" y="32"/>
                    </a:moveTo>
                    <a:cubicBezTo>
                      <a:pt x="62" y="29"/>
                      <a:pt x="62" y="29"/>
                      <a:pt x="62" y="29"/>
                    </a:cubicBezTo>
                    <a:cubicBezTo>
                      <a:pt x="78" y="20"/>
                      <a:pt x="99" y="27"/>
                      <a:pt x="107" y="43"/>
                    </a:cubicBezTo>
                    <a:cubicBezTo>
                      <a:pt x="111" y="51"/>
                      <a:pt x="111" y="51"/>
                      <a:pt x="111" y="51"/>
                    </a:cubicBezTo>
                    <a:cubicBezTo>
                      <a:pt x="111" y="51"/>
                      <a:pt x="111" y="51"/>
                      <a:pt x="111" y="51"/>
                    </a:cubicBezTo>
                    <a:cubicBezTo>
                      <a:pt x="75" y="70"/>
                      <a:pt x="75" y="70"/>
                      <a:pt x="75" y="70"/>
                    </a:cubicBezTo>
                    <a:lnTo>
                      <a:pt x="56" y="32"/>
                    </a:lnTo>
                    <a:close/>
                    <a:moveTo>
                      <a:pt x="97" y="43"/>
                    </a:moveTo>
                    <a:cubicBezTo>
                      <a:pt x="95" y="44"/>
                      <a:pt x="95" y="46"/>
                      <a:pt x="96" y="47"/>
                    </a:cubicBezTo>
                    <a:cubicBezTo>
                      <a:pt x="97" y="49"/>
                      <a:pt x="99" y="49"/>
                      <a:pt x="100" y="48"/>
                    </a:cubicBezTo>
                    <a:cubicBezTo>
                      <a:pt x="102" y="47"/>
                      <a:pt x="102" y="45"/>
                      <a:pt x="101" y="43"/>
                    </a:cubicBezTo>
                    <a:cubicBezTo>
                      <a:pt x="100" y="42"/>
                      <a:pt x="98" y="42"/>
                      <a:pt x="97" y="43"/>
                    </a:cubicBezTo>
                    <a:close/>
                    <a:moveTo>
                      <a:pt x="67" y="39"/>
                    </a:moveTo>
                    <a:cubicBezTo>
                      <a:pt x="67" y="39"/>
                      <a:pt x="69" y="41"/>
                      <a:pt x="70" y="40"/>
                    </a:cubicBezTo>
                    <a:cubicBezTo>
                      <a:pt x="70" y="40"/>
                      <a:pt x="82" y="30"/>
                      <a:pt x="92" y="42"/>
                    </a:cubicBezTo>
                    <a:cubicBezTo>
                      <a:pt x="92" y="42"/>
                      <a:pt x="94" y="44"/>
                      <a:pt x="96" y="42"/>
                    </a:cubicBezTo>
                    <a:cubicBezTo>
                      <a:pt x="96" y="41"/>
                      <a:pt x="97" y="41"/>
                      <a:pt x="96" y="38"/>
                    </a:cubicBezTo>
                    <a:cubicBezTo>
                      <a:pt x="96" y="38"/>
                      <a:pt x="92" y="30"/>
                      <a:pt x="82" y="30"/>
                    </a:cubicBezTo>
                    <a:cubicBezTo>
                      <a:pt x="82" y="30"/>
                      <a:pt x="73" y="29"/>
                      <a:pt x="67" y="35"/>
                    </a:cubicBezTo>
                    <a:cubicBezTo>
                      <a:pt x="67" y="35"/>
                      <a:pt x="65" y="37"/>
                      <a:pt x="67"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组合 11">
              <a:extLst>
                <a:ext uri="{FF2B5EF4-FFF2-40B4-BE49-F238E27FC236}">
                  <a16:creationId xmlns:a16="http://schemas.microsoft.com/office/drawing/2014/main" id="{13165969-6B74-4007-92E6-342E01E1D66F}"/>
                </a:ext>
              </a:extLst>
            </p:cNvPr>
            <p:cNvGrpSpPr/>
            <p:nvPr/>
          </p:nvGrpSpPr>
          <p:grpSpPr>
            <a:xfrm>
              <a:off x="7472" y="5998"/>
              <a:ext cx="1191" cy="1138"/>
              <a:chOff x="10543" y="7680"/>
              <a:chExt cx="1200" cy="1200"/>
            </a:xfrm>
          </p:grpSpPr>
          <p:sp>
            <p:nvSpPr>
              <p:cNvPr id="78" name="Oval 65">
                <a:extLst>
                  <a:ext uri="{FF2B5EF4-FFF2-40B4-BE49-F238E27FC236}">
                    <a16:creationId xmlns:a16="http://schemas.microsoft.com/office/drawing/2014/main" id="{D0FD1D7B-72A3-485C-8173-4EE2F17590F6}"/>
                  </a:ext>
                </a:extLst>
              </p:cNvPr>
              <p:cNvSpPr>
                <a:spLocks noChangeArrowheads="1"/>
              </p:cNvSpPr>
              <p:nvPr/>
            </p:nvSpPr>
            <p:spPr bwMode="auto">
              <a:xfrm>
                <a:off x="10543" y="7680"/>
                <a:ext cx="1200" cy="1200"/>
              </a:xfrm>
              <a:prstGeom prst="ellipse">
                <a:avLst/>
              </a:prstGeom>
              <a:solidFill>
                <a:srgbClr val="4F5A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34">
                <a:extLst>
                  <a:ext uri="{FF2B5EF4-FFF2-40B4-BE49-F238E27FC236}">
                    <a16:creationId xmlns:a16="http://schemas.microsoft.com/office/drawing/2014/main" id="{8D980398-C9B0-4619-8A52-8810937996B7}"/>
                  </a:ext>
                </a:extLst>
              </p:cNvPr>
              <p:cNvSpPr>
                <a:spLocks noEditPoints="1"/>
              </p:cNvSpPr>
              <p:nvPr/>
            </p:nvSpPr>
            <p:spPr bwMode="auto">
              <a:xfrm>
                <a:off x="10793" y="7930"/>
                <a:ext cx="700" cy="700"/>
              </a:xfrm>
              <a:custGeom>
                <a:avLst/>
                <a:gdLst>
                  <a:gd name="T0" fmla="*/ 9 w 140"/>
                  <a:gd name="T1" fmla="*/ 93 h 140"/>
                  <a:gd name="T2" fmla="*/ 140 w 140"/>
                  <a:gd name="T3" fmla="*/ 126 h 140"/>
                  <a:gd name="T4" fmla="*/ 122 w 140"/>
                  <a:gd name="T5" fmla="*/ 4 h 140"/>
                  <a:gd name="T6" fmla="*/ 18 w 140"/>
                  <a:gd name="T7" fmla="*/ 80 h 140"/>
                  <a:gd name="T8" fmla="*/ 15 w 140"/>
                  <a:gd name="T9" fmla="*/ 121 h 140"/>
                  <a:gd name="T10" fmla="*/ 21 w 140"/>
                  <a:gd name="T11" fmla="*/ 125 h 140"/>
                  <a:gd name="T12" fmla="*/ 20 w 140"/>
                  <a:gd name="T13" fmla="*/ 109 h 140"/>
                  <a:gd name="T14" fmla="*/ 28 w 140"/>
                  <a:gd name="T15" fmla="*/ 116 h 140"/>
                  <a:gd name="T16" fmla="*/ 20 w 140"/>
                  <a:gd name="T17" fmla="*/ 109 h 140"/>
                  <a:gd name="T18" fmla="*/ 27 w 140"/>
                  <a:gd name="T19" fmla="*/ 105 h 140"/>
                  <a:gd name="T20" fmla="*/ 22 w 140"/>
                  <a:gd name="T21" fmla="*/ 98 h 140"/>
                  <a:gd name="T22" fmla="*/ 30 w 140"/>
                  <a:gd name="T23" fmla="*/ 126 h 140"/>
                  <a:gd name="T24" fmla="*/ 27 w 140"/>
                  <a:gd name="T25" fmla="*/ 119 h 140"/>
                  <a:gd name="T26" fmla="*/ 112 w 140"/>
                  <a:gd name="T27" fmla="*/ 63 h 140"/>
                  <a:gd name="T28" fmla="*/ 32 w 140"/>
                  <a:gd name="T29" fmla="*/ 102 h 140"/>
                  <a:gd name="T30" fmla="*/ 39 w 140"/>
                  <a:gd name="T31" fmla="*/ 102 h 140"/>
                  <a:gd name="T32" fmla="*/ 34 w 140"/>
                  <a:gd name="T33" fmla="*/ 111 h 140"/>
                  <a:gd name="T34" fmla="*/ 40 w 140"/>
                  <a:gd name="T35" fmla="*/ 112 h 140"/>
                  <a:gd name="T36" fmla="*/ 36 w 140"/>
                  <a:gd name="T37" fmla="*/ 121 h 140"/>
                  <a:gd name="T38" fmla="*/ 42 w 140"/>
                  <a:gd name="T39" fmla="*/ 125 h 140"/>
                  <a:gd name="T40" fmla="*/ 44 w 140"/>
                  <a:gd name="T41" fmla="*/ 98 h 140"/>
                  <a:gd name="T42" fmla="*/ 48 w 140"/>
                  <a:gd name="T43" fmla="*/ 104 h 140"/>
                  <a:gd name="T44" fmla="*/ 46 w 140"/>
                  <a:gd name="T45" fmla="*/ 109 h 140"/>
                  <a:gd name="T46" fmla="*/ 48 w 140"/>
                  <a:gd name="T47" fmla="*/ 116 h 140"/>
                  <a:gd name="T48" fmla="*/ 46 w 140"/>
                  <a:gd name="T49" fmla="*/ 109 h 140"/>
                  <a:gd name="T50" fmla="*/ 58 w 140"/>
                  <a:gd name="T51" fmla="*/ 126 h 140"/>
                  <a:gd name="T52" fmla="*/ 94 w 140"/>
                  <a:gd name="T53" fmla="*/ 121 h 140"/>
                  <a:gd name="T54" fmla="*/ 53 w 140"/>
                  <a:gd name="T55" fmla="*/ 98 h 140"/>
                  <a:gd name="T56" fmla="*/ 56 w 140"/>
                  <a:gd name="T57" fmla="*/ 105 h 140"/>
                  <a:gd name="T58" fmla="*/ 53 w 140"/>
                  <a:gd name="T59" fmla="*/ 98 h 140"/>
                  <a:gd name="T60" fmla="*/ 57 w 140"/>
                  <a:gd name="T61" fmla="*/ 116 h 140"/>
                  <a:gd name="T62" fmla="*/ 55 w 140"/>
                  <a:gd name="T63" fmla="*/ 109 h 140"/>
                  <a:gd name="T64" fmla="*/ 65 w 140"/>
                  <a:gd name="T65" fmla="*/ 105 h 140"/>
                  <a:gd name="T66" fmla="*/ 65 w 140"/>
                  <a:gd name="T67" fmla="*/ 109 h 140"/>
                  <a:gd name="T68" fmla="*/ 68 w 140"/>
                  <a:gd name="T69" fmla="*/ 116 h 140"/>
                  <a:gd name="T70" fmla="*/ 65 w 140"/>
                  <a:gd name="T71" fmla="*/ 109 h 140"/>
                  <a:gd name="T72" fmla="*/ 73 w 140"/>
                  <a:gd name="T73" fmla="*/ 105 h 140"/>
                  <a:gd name="T74" fmla="*/ 73 w 140"/>
                  <a:gd name="T75" fmla="*/ 98 h 140"/>
                  <a:gd name="T76" fmla="*/ 76 w 140"/>
                  <a:gd name="T77" fmla="*/ 116 h 140"/>
                  <a:gd name="T78" fmla="*/ 75 w 140"/>
                  <a:gd name="T79" fmla="*/ 109 h 140"/>
                  <a:gd name="T80" fmla="*/ 83 w 140"/>
                  <a:gd name="T81" fmla="*/ 105 h 140"/>
                  <a:gd name="T82" fmla="*/ 81 w 140"/>
                  <a:gd name="T83" fmla="*/ 98 h 140"/>
                  <a:gd name="T84" fmla="*/ 87 w 140"/>
                  <a:gd name="T85" fmla="*/ 116 h 140"/>
                  <a:gd name="T86" fmla="*/ 86 w 140"/>
                  <a:gd name="T87" fmla="*/ 109 h 140"/>
                  <a:gd name="T88" fmla="*/ 90 w 140"/>
                  <a:gd name="T89" fmla="*/ 105 h 140"/>
                  <a:gd name="T90" fmla="*/ 91 w 140"/>
                  <a:gd name="T91" fmla="*/ 98 h 140"/>
                  <a:gd name="T92" fmla="*/ 95 w 140"/>
                  <a:gd name="T93" fmla="*/ 116 h 140"/>
                  <a:gd name="T94" fmla="*/ 97 w 140"/>
                  <a:gd name="T95" fmla="*/ 109 h 140"/>
                  <a:gd name="T96" fmla="*/ 98 w 140"/>
                  <a:gd name="T97" fmla="*/ 125 h 140"/>
                  <a:gd name="T98" fmla="*/ 104 w 140"/>
                  <a:gd name="T99" fmla="*/ 121 h 140"/>
                  <a:gd name="T100" fmla="*/ 98 w 140"/>
                  <a:gd name="T101" fmla="*/ 102 h 140"/>
                  <a:gd name="T102" fmla="*/ 104 w 140"/>
                  <a:gd name="T103" fmla="*/ 102 h 140"/>
                  <a:gd name="T104" fmla="*/ 102 w 140"/>
                  <a:gd name="T105" fmla="*/ 111 h 140"/>
                  <a:gd name="T106" fmla="*/ 109 w 140"/>
                  <a:gd name="T107" fmla="*/ 112 h 140"/>
                  <a:gd name="T108" fmla="*/ 107 w 140"/>
                  <a:gd name="T109" fmla="*/ 100 h 140"/>
                  <a:gd name="T110" fmla="*/ 120 w 140"/>
                  <a:gd name="T111" fmla="*/ 104 h 140"/>
                  <a:gd name="T112" fmla="*/ 109 w 140"/>
                  <a:gd name="T113" fmla="*/ 119 h 140"/>
                  <a:gd name="T114" fmla="*/ 115 w 140"/>
                  <a:gd name="T115" fmla="*/ 125 h 140"/>
                  <a:gd name="T116" fmla="*/ 113 w 140"/>
                  <a:gd name="T117" fmla="*/ 109 h 140"/>
                  <a:gd name="T118" fmla="*/ 122 w 140"/>
                  <a:gd name="T119" fmla="*/ 116 h 140"/>
                  <a:gd name="T120" fmla="*/ 113 w 140"/>
                  <a:gd name="T121" fmla="*/ 109 h 140"/>
                  <a:gd name="T122" fmla="*/ 122 w 140"/>
                  <a:gd name="T123" fmla="*/ 126 h 140"/>
                  <a:gd name="T124" fmla="*/ 121 w 140"/>
                  <a:gd name="T125"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0" h="140">
                    <a:moveTo>
                      <a:pt x="14" y="140"/>
                    </a:moveTo>
                    <a:cubicBezTo>
                      <a:pt x="10" y="140"/>
                      <a:pt x="7" y="139"/>
                      <a:pt x="4" y="136"/>
                    </a:cubicBezTo>
                    <a:cubicBezTo>
                      <a:pt x="1" y="133"/>
                      <a:pt x="0" y="130"/>
                      <a:pt x="0" y="126"/>
                    </a:cubicBezTo>
                    <a:cubicBezTo>
                      <a:pt x="0" y="124"/>
                      <a:pt x="0" y="123"/>
                      <a:pt x="1" y="121"/>
                    </a:cubicBezTo>
                    <a:cubicBezTo>
                      <a:pt x="7" y="96"/>
                      <a:pt x="7" y="96"/>
                      <a:pt x="7" y="96"/>
                    </a:cubicBezTo>
                    <a:cubicBezTo>
                      <a:pt x="8" y="95"/>
                      <a:pt x="8" y="94"/>
                      <a:pt x="9" y="93"/>
                    </a:cubicBezTo>
                    <a:cubicBezTo>
                      <a:pt x="10" y="92"/>
                      <a:pt x="12" y="91"/>
                      <a:pt x="14" y="91"/>
                    </a:cubicBezTo>
                    <a:cubicBezTo>
                      <a:pt x="126" y="91"/>
                      <a:pt x="126" y="91"/>
                      <a:pt x="126" y="91"/>
                    </a:cubicBezTo>
                    <a:cubicBezTo>
                      <a:pt x="128" y="91"/>
                      <a:pt x="129" y="92"/>
                      <a:pt x="131" y="93"/>
                    </a:cubicBezTo>
                    <a:cubicBezTo>
                      <a:pt x="131" y="94"/>
                      <a:pt x="132" y="95"/>
                      <a:pt x="132" y="96"/>
                    </a:cubicBezTo>
                    <a:cubicBezTo>
                      <a:pt x="139" y="121"/>
                      <a:pt x="139" y="121"/>
                      <a:pt x="139" y="121"/>
                    </a:cubicBezTo>
                    <a:cubicBezTo>
                      <a:pt x="140" y="123"/>
                      <a:pt x="140" y="124"/>
                      <a:pt x="140" y="126"/>
                    </a:cubicBezTo>
                    <a:cubicBezTo>
                      <a:pt x="140" y="130"/>
                      <a:pt x="139" y="133"/>
                      <a:pt x="136" y="136"/>
                    </a:cubicBezTo>
                    <a:cubicBezTo>
                      <a:pt x="133" y="139"/>
                      <a:pt x="130" y="140"/>
                      <a:pt x="126" y="140"/>
                    </a:cubicBezTo>
                    <a:lnTo>
                      <a:pt x="14" y="140"/>
                    </a:lnTo>
                    <a:close/>
                    <a:moveTo>
                      <a:pt x="28" y="0"/>
                    </a:moveTo>
                    <a:cubicBezTo>
                      <a:pt x="112" y="0"/>
                      <a:pt x="112" y="0"/>
                      <a:pt x="112" y="0"/>
                    </a:cubicBezTo>
                    <a:cubicBezTo>
                      <a:pt x="116" y="0"/>
                      <a:pt x="119" y="2"/>
                      <a:pt x="122" y="4"/>
                    </a:cubicBezTo>
                    <a:cubicBezTo>
                      <a:pt x="124" y="7"/>
                      <a:pt x="126" y="11"/>
                      <a:pt x="126" y="14"/>
                    </a:cubicBezTo>
                    <a:cubicBezTo>
                      <a:pt x="126" y="70"/>
                      <a:pt x="126" y="70"/>
                      <a:pt x="126" y="70"/>
                    </a:cubicBezTo>
                    <a:cubicBezTo>
                      <a:pt x="126" y="74"/>
                      <a:pt x="124" y="78"/>
                      <a:pt x="122" y="80"/>
                    </a:cubicBezTo>
                    <a:cubicBezTo>
                      <a:pt x="119" y="83"/>
                      <a:pt x="116" y="84"/>
                      <a:pt x="112" y="84"/>
                    </a:cubicBezTo>
                    <a:cubicBezTo>
                      <a:pt x="28" y="84"/>
                      <a:pt x="28" y="84"/>
                      <a:pt x="28" y="84"/>
                    </a:cubicBezTo>
                    <a:cubicBezTo>
                      <a:pt x="24" y="84"/>
                      <a:pt x="21" y="83"/>
                      <a:pt x="18" y="80"/>
                    </a:cubicBezTo>
                    <a:cubicBezTo>
                      <a:pt x="15" y="78"/>
                      <a:pt x="14" y="74"/>
                      <a:pt x="14" y="70"/>
                    </a:cubicBezTo>
                    <a:cubicBezTo>
                      <a:pt x="14" y="14"/>
                      <a:pt x="14" y="14"/>
                      <a:pt x="14" y="14"/>
                    </a:cubicBezTo>
                    <a:cubicBezTo>
                      <a:pt x="14" y="11"/>
                      <a:pt x="15" y="7"/>
                      <a:pt x="18" y="4"/>
                    </a:cubicBezTo>
                    <a:cubicBezTo>
                      <a:pt x="21" y="2"/>
                      <a:pt x="24" y="0"/>
                      <a:pt x="28" y="0"/>
                    </a:cubicBezTo>
                    <a:close/>
                    <a:moveTo>
                      <a:pt x="17" y="119"/>
                    </a:moveTo>
                    <a:cubicBezTo>
                      <a:pt x="16" y="119"/>
                      <a:pt x="15" y="120"/>
                      <a:pt x="15" y="121"/>
                    </a:cubicBezTo>
                    <a:cubicBezTo>
                      <a:pt x="15" y="122"/>
                      <a:pt x="15" y="122"/>
                      <a:pt x="15" y="123"/>
                    </a:cubicBezTo>
                    <a:cubicBezTo>
                      <a:pt x="15" y="123"/>
                      <a:pt x="14" y="124"/>
                      <a:pt x="14" y="125"/>
                    </a:cubicBezTo>
                    <a:cubicBezTo>
                      <a:pt x="14" y="126"/>
                      <a:pt x="14" y="126"/>
                      <a:pt x="16" y="126"/>
                    </a:cubicBezTo>
                    <a:cubicBezTo>
                      <a:pt x="16" y="126"/>
                      <a:pt x="17" y="126"/>
                      <a:pt x="17" y="126"/>
                    </a:cubicBezTo>
                    <a:cubicBezTo>
                      <a:pt x="18" y="126"/>
                      <a:pt x="19" y="126"/>
                      <a:pt x="19" y="126"/>
                    </a:cubicBezTo>
                    <a:cubicBezTo>
                      <a:pt x="20" y="126"/>
                      <a:pt x="21" y="126"/>
                      <a:pt x="21" y="125"/>
                    </a:cubicBezTo>
                    <a:cubicBezTo>
                      <a:pt x="21" y="124"/>
                      <a:pt x="22" y="123"/>
                      <a:pt x="22" y="123"/>
                    </a:cubicBezTo>
                    <a:cubicBezTo>
                      <a:pt x="22" y="122"/>
                      <a:pt x="22" y="122"/>
                      <a:pt x="22" y="121"/>
                    </a:cubicBezTo>
                    <a:cubicBezTo>
                      <a:pt x="22" y="120"/>
                      <a:pt x="22" y="119"/>
                      <a:pt x="21" y="119"/>
                    </a:cubicBezTo>
                    <a:cubicBezTo>
                      <a:pt x="20" y="119"/>
                      <a:pt x="20" y="119"/>
                      <a:pt x="19" y="119"/>
                    </a:cubicBezTo>
                    <a:cubicBezTo>
                      <a:pt x="18" y="119"/>
                      <a:pt x="18" y="119"/>
                      <a:pt x="17" y="119"/>
                    </a:cubicBezTo>
                    <a:close/>
                    <a:moveTo>
                      <a:pt x="20" y="109"/>
                    </a:moveTo>
                    <a:cubicBezTo>
                      <a:pt x="19" y="109"/>
                      <a:pt x="18" y="109"/>
                      <a:pt x="18" y="111"/>
                    </a:cubicBezTo>
                    <a:cubicBezTo>
                      <a:pt x="18" y="111"/>
                      <a:pt x="18" y="112"/>
                      <a:pt x="17" y="112"/>
                    </a:cubicBezTo>
                    <a:cubicBezTo>
                      <a:pt x="17" y="113"/>
                      <a:pt x="17" y="113"/>
                      <a:pt x="17" y="114"/>
                    </a:cubicBezTo>
                    <a:cubicBezTo>
                      <a:pt x="17" y="115"/>
                      <a:pt x="17" y="116"/>
                      <a:pt x="18" y="116"/>
                    </a:cubicBezTo>
                    <a:cubicBezTo>
                      <a:pt x="20" y="116"/>
                      <a:pt x="21" y="116"/>
                      <a:pt x="23" y="116"/>
                    </a:cubicBezTo>
                    <a:cubicBezTo>
                      <a:pt x="25" y="116"/>
                      <a:pt x="27" y="116"/>
                      <a:pt x="28" y="116"/>
                    </a:cubicBezTo>
                    <a:cubicBezTo>
                      <a:pt x="29" y="116"/>
                      <a:pt x="30" y="115"/>
                      <a:pt x="30" y="114"/>
                    </a:cubicBezTo>
                    <a:cubicBezTo>
                      <a:pt x="30" y="113"/>
                      <a:pt x="30" y="113"/>
                      <a:pt x="30" y="112"/>
                    </a:cubicBezTo>
                    <a:cubicBezTo>
                      <a:pt x="31" y="112"/>
                      <a:pt x="31" y="111"/>
                      <a:pt x="31" y="111"/>
                    </a:cubicBezTo>
                    <a:cubicBezTo>
                      <a:pt x="31" y="109"/>
                      <a:pt x="31" y="109"/>
                      <a:pt x="30" y="109"/>
                    </a:cubicBezTo>
                    <a:cubicBezTo>
                      <a:pt x="28" y="109"/>
                      <a:pt x="26" y="109"/>
                      <a:pt x="25" y="109"/>
                    </a:cubicBezTo>
                    <a:cubicBezTo>
                      <a:pt x="23" y="109"/>
                      <a:pt x="21" y="109"/>
                      <a:pt x="20" y="109"/>
                    </a:cubicBezTo>
                    <a:close/>
                    <a:moveTo>
                      <a:pt x="22" y="98"/>
                    </a:moveTo>
                    <a:cubicBezTo>
                      <a:pt x="21" y="98"/>
                      <a:pt x="21" y="99"/>
                      <a:pt x="20" y="100"/>
                    </a:cubicBezTo>
                    <a:cubicBezTo>
                      <a:pt x="20" y="101"/>
                      <a:pt x="20" y="103"/>
                      <a:pt x="20" y="104"/>
                    </a:cubicBezTo>
                    <a:cubicBezTo>
                      <a:pt x="19" y="105"/>
                      <a:pt x="20" y="105"/>
                      <a:pt x="21" y="105"/>
                    </a:cubicBezTo>
                    <a:cubicBezTo>
                      <a:pt x="22" y="105"/>
                      <a:pt x="23" y="105"/>
                      <a:pt x="24" y="105"/>
                    </a:cubicBezTo>
                    <a:cubicBezTo>
                      <a:pt x="25" y="105"/>
                      <a:pt x="26" y="105"/>
                      <a:pt x="27" y="105"/>
                    </a:cubicBezTo>
                    <a:cubicBezTo>
                      <a:pt x="28" y="105"/>
                      <a:pt x="29" y="105"/>
                      <a:pt x="29" y="104"/>
                    </a:cubicBezTo>
                    <a:cubicBezTo>
                      <a:pt x="29" y="103"/>
                      <a:pt x="29" y="102"/>
                      <a:pt x="29" y="102"/>
                    </a:cubicBezTo>
                    <a:cubicBezTo>
                      <a:pt x="29" y="101"/>
                      <a:pt x="30" y="101"/>
                      <a:pt x="30" y="100"/>
                    </a:cubicBezTo>
                    <a:cubicBezTo>
                      <a:pt x="30" y="99"/>
                      <a:pt x="30" y="98"/>
                      <a:pt x="29" y="98"/>
                    </a:cubicBezTo>
                    <a:cubicBezTo>
                      <a:pt x="27" y="98"/>
                      <a:pt x="26" y="98"/>
                      <a:pt x="25" y="98"/>
                    </a:cubicBezTo>
                    <a:cubicBezTo>
                      <a:pt x="24" y="98"/>
                      <a:pt x="23" y="98"/>
                      <a:pt x="22" y="98"/>
                    </a:cubicBezTo>
                    <a:close/>
                    <a:moveTo>
                      <a:pt x="27" y="119"/>
                    </a:moveTo>
                    <a:cubicBezTo>
                      <a:pt x="26" y="119"/>
                      <a:pt x="26" y="120"/>
                      <a:pt x="25" y="121"/>
                    </a:cubicBezTo>
                    <a:cubicBezTo>
                      <a:pt x="25" y="122"/>
                      <a:pt x="25" y="124"/>
                      <a:pt x="25" y="125"/>
                    </a:cubicBezTo>
                    <a:cubicBezTo>
                      <a:pt x="24" y="126"/>
                      <a:pt x="25" y="126"/>
                      <a:pt x="26" y="126"/>
                    </a:cubicBezTo>
                    <a:cubicBezTo>
                      <a:pt x="27" y="126"/>
                      <a:pt x="27" y="126"/>
                      <a:pt x="28" y="126"/>
                    </a:cubicBezTo>
                    <a:cubicBezTo>
                      <a:pt x="28" y="126"/>
                      <a:pt x="29" y="126"/>
                      <a:pt x="30" y="126"/>
                    </a:cubicBezTo>
                    <a:cubicBezTo>
                      <a:pt x="31" y="126"/>
                      <a:pt x="31" y="126"/>
                      <a:pt x="32" y="125"/>
                    </a:cubicBezTo>
                    <a:cubicBezTo>
                      <a:pt x="32" y="124"/>
                      <a:pt x="32" y="123"/>
                      <a:pt x="32" y="123"/>
                    </a:cubicBezTo>
                    <a:cubicBezTo>
                      <a:pt x="32" y="122"/>
                      <a:pt x="32" y="122"/>
                      <a:pt x="32" y="121"/>
                    </a:cubicBezTo>
                    <a:cubicBezTo>
                      <a:pt x="32" y="120"/>
                      <a:pt x="32" y="119"/>
                      <a:pt x="31" y="119"/>
                    </a:cubicBezTo>
                    <a:cubicBezTo>
                      <a:pt x="30" y="119"/>
                      <a:pt x="30" y="119"/>
                      <a:pt x="29" y="119"/>
                    </a:cubicBezTo>
                    <a:cubicBezTo>
                      <a:pt x="29" y="119"/>
                      <a:pt x="28" y="119"/>
                      <a:pt x="27" y="119"/>
                    </a:cubicBezTo>
                    <a:close/>
                    <a:moveTo>
                      <a:pt x="35" y="14"/>
                    </a:moveTo>
                    <a:cubicBezTo>
                      <a:pt x="30" y="14"/>
                      <a:pt x="28" y="17"/>
                      <a:pt x="28" y="21"/>
                    </a:cubicBezTo>
                    <a:cubicBezTo>
                      <a:pt x="28" y="63"/>
                      <a:pt x="28" y="63"/>
                      <a:pt x="28" y="63"/>
                    </a:cubicBezTo>
                    <a:cubicBezTo>
                      <a:pt x="28" y="68"/>
                      <a:pt x="30" y="70"/>
                      <a:pt x="35" y="70"/>
                    </a:cubicBezTo>
                    <a:cubicBezTo>
                      <a:pt x="105" y="70"/>
                      <a:pt x="105" y="70"/>
                      <a:pt x="105" y="70"/>
                    </a:cubicBezTo>
                    <a:cubicBezTo>
                      <a:pt x="110" y="70"/>
                      <a:pt x="112" y="68"/>
                      <a:pt x="112" y="63"/>
                    </a:cubicBezTo>
                    <a:cubicBezTo>
                      <a:pt x="112" y="21"/>
                      <a:pt x="112" y="21"/>
                      <a:pt x="112" y="21"/>
                    </a:cubicBezTo>
                    <a:cubicBezTo>
                      <a:pt x="112" y="17"/>
                      <a:pt x="110" y="14"/>
                      <a:pt x="105" y="14"/>
                    </a:cubicBezTo>
                    <a:lnTo>
                      <a:pt x="35" y="14"/>
                    </a:lnTo>
                    <a:close/>
                    <a:moveTo>
                      <a:pt x="35" y="98"/>
                    </a:moveTo>
                    <a:cubicBezTo>
                      <a:pt x="34" y="98"/>
                      <a:pt x="33" y="99"/>
                      <a:pt x="33" y="100"/>
                    </a:cubicBezTo>
                    <a:cubicBezTo>
                      <a:pt x="33" y="101"/>
                      <a:pt x="33" y="101"/>
                      <a:pt x="32" y="102"/>
                    </a:cubicBezTo>
                    <a:cubicBezTo>
                      <a:pt x="32" y="102"/>
                      <a:pt x="32" y="103"/>
                      <a:pt x="32" y="104"/>
                    </a:cubicBezTo>
                    <a:cubicBezTo>
                      <a:pt x="32" y="105"/>
                      <a:pt x="32" y="105"/>
                      <a:pt x="33" y="105"/>
                    </a:cubicBezTo>
                    <a:cubicBezTo>
                      <a:pt x="34" y="105"/>
                      <a:pt x="34" y="105"/>
                      <a:pt x="35" y="105"/>
                    </a:cubicBezTo>
                    <a:cubicBezTo>
                      <a:pt x="35" y="105"/>
                      <a:pt x="36" y="105"/>
                      <a:pt x="37" y="105"/>
                    </a:cubicBezTo>
                    <a:cubicBezTo>
                      <a:pt x="38" y="105"/>
                      <a:pt x="38" y="105"/>
                      <a:pt x="38" y="104"/>
                    </a:cubicBezTo>
                    <a:cubicBezTo>
                      <a:pt x="39" y="103"/>
                      <a:pt x="39" y="102"/>
                      <a:pt x="39" y="102"/>
                    </a:cubicBezTo>
                    <a:cubicBezTo>
                      <a:pt x="39" y="101"/>
                      <a:pt x="39" y="101"/>
                      <a:pt x="39" y="100"/>
                    </a:cubicBezTo>
                    <a:cubicBezTo>
                      <a:pt x="39" y="99"/>
                      <a:pt x="39" y="98"/>
                      <a:pt x="38" y="98"/>
                    </a:cubicBezTo>
                    <a:cubicBezTo>
                      <a:pt x="37" y="98"/>
                      <a:pt x="37" y="98"/>
                      <a:pt x="36" y="98"/>
                    </a:cubicBezTo>
                    <a:cubicBezTo>
                      <a:pt x="36" y="98"/>
                      <a:pt x="35" y="98"/>
                      <a:pt x="35" y="98"/>
                    </a:cubicBezTo>
                    <a:close/>
                    <a:moveTo>
                      <a:pt x="36" y="109"/>
                    </a:moveTo>
                    <a:cubicBezTo>
                      <a:pt x="35" y="109"/>
                      <a:pt x="34" y="109"/>
                      <a:pt x="34" y="111"/>
                    </a:cubicBezTo>
                    <a:cubicBezTo>
                      <a:pt x="34" y="112"/>
                      <a:pt x="34" y="113"/>
                      <a:pt x="33" y="114"/>
                    </a:cubicBezTo>
                    <a:cubicBezTo>
                      <a:pt x="33" y="115"/>
                      <a:pt x="34" y="116"/>
                      <a:pt x="35" y="116"/>
                    </a:cubicBezTo>
                    <a:cubicBezTo>
                      <a:pt x="35" y="116"/>
                      <a:pt x="36" y="116"/>
                      <a:pt x="36" y="116"/>
                    </a:cubicBezTo>
                    <a:cubicBezTo>
                      <a:pt x="37" y="116"/>
                      <a:pt x="38" y="116"/>
                      <a:pt x="38" y="116"/>
                    </a:cubicBezTo>
                    <a:cubicBezTo>
                      <a:pt x="39" y="116"/>
                      <a:pt x="40" y="115"/>
                      <a:pt x="40" y="114"/>
                    </a:cubicBezTo>
                    <a:cubicBezTo>
                      <a:pt x="40" y="113"/>
                      <a:pt x="40" y="113"/>
                      <a:pt x="40" y="112"/>
                    </a:cubicBezTo>
                    <a:cubicBezTo>
                      <a:pt x="40" y="112"/>
                      <a:pt x="40" y="111"/>
                      <a:pt x="41" y="111"/>
                    </a:cubicBezTo>
                    <a:cubicBezTo>
                      <a:pt x="41" y="109"/>
                      <a:pt x="40" y="109"/>
                      <a:pt x="39" y="109"/>
                    </a:cubicBezTo>
                    <a:cubicBezTo>
                      <a:pt x="39" y="109"/>
                      <a:pt x="38" y="109"/>
                      <a:pt x="38" y="109"/>
                    </a:cubicBezTo>
                    <a:cubicBezTo>
                      <a:pt x="37" y="109"/>
                      <a:pt x="36" y="109"/>
                      <a:pt x="36" y="109"/>
                    </a:cubicBezTo>
                    <a:close/>
                    <a:moveTo>
                      <a:pt x="38" y="119"/>
                    </a:moveTo>
                    <a:cubicBezTo>
                      <a:pt x="36" y="119"/>
                      <a:pt x="36" y="120"/>
                      <a:pt x="36" y="121"/>
                    </a:cubicBezTo>
                    <a:cubicBezTo>
                      <a:pt x="36" y="122"/>
                      <a:pt x="35" y="122"/>
                      <a:pt x="35" y="123"/>
                    </a:cubicBezTo>
                    <a:cubicBezTo>
                      <a:pt x="35" y="123"/>
                      <a:pt x="35" y="124"/>
                      <a:pt x="35" y="125"/>
                    </a:cubicBezTo>
                    <a:cubicBezTo>
                      <a:pt x="35" y="126"/>
                      <a:pt x="35" y="126"/>
                      <a:pt x="37" y="126"/>
                    </a:cubicBezTo>
                    <a:cubicBezTo>
                      <a:pt x="37" y="126"/>
                      <a:pt x="38" y="126"/>
                      <a:pt x="38" y="126"/>
                    </a:cubicBezTo>
                    <a:cubicBezTo>
                      <a:pt x="39" y="126"/>
                      <a:pt x="40" y="126"/>
                      <a:pt x="40" y="126"/>
                    </a:cubicBezTo>
                    <a:cubicBezTo>
                      <a:pt x="41" y="126"/>
                      <a:pt x="42" y="126"/>
                      <a:pt x="42" y="125"/>
                    </a:cubicBezTo>
                    <a:cubicBezTo>
                      <a:pt x="42" y="124"/>
                      <a:pt x="42" y="123"/>
                      <a:pt x="42" y="123"/>
                    </a:cubicBezTo>
                    <a:cubicBezTo>
                      <a:pt x="42" y="122"/>
                      <a:pt x="42" y="122"/>
                      <a:pt x="43" y="121"/>
                    </a:cubicBezTo>
                    <a:cubicBezTo>
                      <a:pt x="43" y="120"/>
                      <a:pt x="42" y="119"/>
                      <a:pt x="41" y="119"/>
                    </a:cubicBezTo>
                    <a:cubicBezTo>
                      <a:pt x="40" y="119"/>
                      <a:pt x="40" y="119"/>
                      <a:pt x="39" y="119"/>
                    </a:cubicBezTo>
                    <a:cubicBezTo>
                      <a:pt x="39" y="119"/>
                      <a:pt x="38" y="119"/>
                      <a:pt x="38" y="119"/>
                    </a:cubicBezTo>
                    <a:close/>
                    <a:moveTo>
                      <a:pt x="44" y="98"/>
                    </a:moveTo>
                    <a:cubicBezTo>
                      <a:pt x="43" y="98"/>
                      <a:pt x="42" y="99"/>
                      <a:pt x="42" y="100"/>
                    </a:cubicBezTo>
                    <a:cubicBezTo>
                      <a:pt x="42" y="102"/>
                      <a:pt x="42" y="103"/>
                      <a:pt x="42" y="104"/>
                    </a:cubicBezTo>
                    <a:cubicBezTo>
                      <a:pt x="41" y="105"/>
                      <a:pt x="42" y="105"/>
                      <a:pt x="43" y="105"/>
                    </a:cubicBezTo>
                    <a:cubicBezTo>
                      <a:pt x="43" y="105"/>
                      <a:pt x="44" y="105"/>
                      <a:pt x="44" y="105"/>
                    </a:cubicBezTo>
                    <a:cubicBezTo>
                      <a:pt x="45" y="105"/>
                      <a:pt x="46" y="105"/>
                      <a:pt x="46" y="105"/>
                    </a:cubicBezTo>
                    <a:cubicBezTo>
                      <a:pt x="47" y="105"/>
                      <a:pt x="48" y="105"/>
                      <a:pt x="48" y="104"/>
                    </a:cubicBezTo>
                    <a:cubicBezTo>
                      <a:pt x="48" y="103"/>
                      <a:pt x="48" y="102"/>
                      <a:pt x="48" y="102"/>
                    </a:cubicBezTo>
                    <a:cubicBezTo>
                      <a:pt x="48" y="101"/>
                      <a:pt x="48" y="101"/>
                      <a:pt x="48" y="100"/>
                    </a:cubicBezTo>
                    <a:cubicBezTo>
                      <a:pt x="48" y="99"/>
                      <a:pt x="48" y="98"/>
                      <a:pt x="47" y="98"/>
                    </a:cubicBezTo>
                    <a:cubicBezTo>
                      <a:pt x="46" y="98"/>
                      <a:pt x="46" y="98"/>
                      <a:pt x="45" y="98"/>
                    </a:cubicBezTo>
                    <a:cubicBezTo>
                      <a:pt x="45" y="98"/>
                      <a:pt x="44" y="98"/>
                      <a:pt x="44" y="98"/>
                    </a:cubicBezTo>
                    <a:close/>
                    <a:moveTo>
                      <a:pt x="46" y="109"/>
                    </a:moveTo>
                    <a:cubicBezTo>
                      <a:pt x="45" y="109"/>
                      <a:pt x="44" y="109"/>
                      <a:pt x="44" y="111"/>
                    </a:cubicBezTo>
                    <a:cubicBezTo>
                      <a:pt x="44" y="111"/>
                      <a:pt x="44" y="112"/>
                      <a:pt x="44" y="112"/>
                    </a:cubicBezTo>
                    <a:cubicBezTo>
                      <a:pt x="44" y="113"/>
                      <a:pt x="43" y="113"/>
                      <a:pt x="43" y="114"/>
                    </a:cubicBezTo>
                    <a:cubicBezTo>
                      <a:pt x="43" y="115"/>
                      <a:pt x="44" y="116"/>
                      <a:pt x="45" y="116"/>
                    </a:cubicBezTo>
                    <a:cubicBezTo>
                      <a:pt x="45" y="116"/>
                      <a:pt x="46" y="116"/>
                      <a:pt x="46" y="116"/>
                    </a:cubicBezTo>
                    <a:cubicBezTo>
                      <a:pt x="47" y="116"/>
                      <a:pt x="48" y="116"/>
                      <a:pt x="48" y="116"/>
                    </a:cubicBezTo>
                    <a:cubicBezTo>
                      <a:pt x="49" y="116"/>
                      <a:pt x="50" y="115"/>
                      <a:pt x="50" y="114"/>
                    </a:cubicBezTo>
                    <a:cubicBezTo>
                      <a:pt x="50" y="113"/>
                      <a:pt x="50" y="113"/>
                      <a:pt x="50" y="112"/>
                    </a:cubicBezTo>
                    <a:cubicBezTo>
                      <a:pt x="50" y="112"/>
                      <a:pt x="50" y="111"/>
                      <a:pt x="50" y="111"/>
                    </a:cubicBezTo>
                    <a:cubicBezTo>
                      <a:pt x="50" y="109"/>
                      <a:pt x="50" y="109"/>
                      <a:pt x="49" y="109"/>
                    </a:cubicBezTo>
                    <a:cubicBezTo>
                      <a:pt x="48" y="109"/>
                      <a:pt x="48" y="109"/>
                      <a:pt x="47" y="109"/>
                    </a:cubicBezTo>
                    <a:cubicBezTo>
                      <a:pt x="47" y="109"/>
                      <a:pt x="46" y="109"/>
                      <a:pt x="46" y="109"/>
                    </a:cubicBezTo>
                    <a:close/>
                    <a:moveTo>
                      <a:pt x="48" y="119"/>
                    </a:moveTo>
                    <a:cubicBezTo>
                      <a:pt x="47" y="119"/>
                      <a:pt x="46" y="120"/>
                      <a:pt x="46" y="121"/>
                    </a:cubicBezTo>
                    <a:cubicBezTo>
                      <a:pt x="46" y="122"/>
                      <a:pt x="46" y="122"/>
                      <a:pt x="46" y="123"/>
                    </a:cubicBezTo>
                    <a:cubicBezTo>
                      <a:pt x="46" y="123"/>
                      <a:pt x="46" y="124"/>
                      <a:pt x="46" y="125"/>
                    </a:cubicBezTo>
                    <a:cubicBezTo>
                      <a:pt x="45" y="126"/>
                      <a:pt x="46" y="126"/>
                      <a:pt x="47" y="126"/>
                    </a:cubicBezTo>
                    <a:cubicBezTo>
                      <a:pt x="51" y="126"/>
                      <a:pt x="55" y="126"/>
                      <a:pt x="58" y="126"/>
                    </a:cubicBezTo>
                    <a:cubicBezTo>
                      <a:pt x="62" y="126"/>
                      <a:pt x="66" y="126"/>
                      <a:pt x="70" y="126"/>
                    </a:cubicBezTo>
                    <a:cubicBezTo>
                      <a:pt x="74" y="126"/>
                      <a:pt x="77" y="126"/>
                      <a:pt x="81" y="126"/>
                    </a:cubicBezTo>
                    <a:cubicBezTo>
                      <a:pt x="85" y="126"/>
                      <a:pt x="89" y="126"/>
                      <a:pt x="93" y="126"/>
                    </a:cubicBezTo>
                    <a:cubicBezTo>
                      <a:pt x="94" y="126"/>
                      <a:pt x="94" y="126"/>
                      <a:pt x="94" y="125"/>
                    </a:cubicBezTo>
                    <a:cubicBezTo>
                      <a:pt x="94" y="124"/>
                      <a:pt x="94" y="123"/>
                      <a:pt x="94" y="123"/>
                    </a:cubicBezTo>
                    <a:cubicBezTo>
                      <a:pt x="94" y="122"/>
                      <a:pt x="94" y="122"/>
                      <a:pt x="94" y="121"/>
                    </a:cubicBezTo>
                    <a:cubicBezTo>
                      <a:pt x="94" y="120"/>
                      <a:pt x="93" y="119"/>
                      <a:pt x="92" y="119"/>
                    </a:cubicBezTo>
                    <a:cubicBezTo>
                      <a:pt x="88" y="119"/>
                      <a:pt x="85" y="119"/>
                      <a:pt x="81" y="119"/>
                    </a:cubicBezTo>
                    <a:cubicBezTo>
                      <a:pt x="77" y="119"/>
                      <a:pt x="73" y="119"/>
                      <a:pt x="70" y="119"/>
                    </a:cubicBezTo>
                    <a:cubicBezTo>
                      <a:pt x="66" y="119"/>
                      <a:pt x="62" y="119"/>
                      <a:pt x="59" y="119"/>
                    </a:cubicBezTo>
                    <a:cubicBezTo>
                      <a:pt x="55" y="119"/>
                      <a:pt x="51" y="119"/>
                      <a:pt x="48" y="119"/>
                    </a:cubicBezTo>
                    <a:close/>
                    <a:moveTo>
                      <a:pt x="53" y="98"/>
                    </a:moveTo>
                    <a:cubicBezTo>
                      <a:pt x="52" y="98"/>
                      <a:pt x="51" y="99"/>
                      <a:pt x="51" y="100"/>
                    </a:cubicBezTo>
                    <a:cubicBezTo>
                      <a:pt x="51" y="101"/>
                      <a:pt x="51" y="101"/>
                      <a:pt x="51" y="102"/>
                    </a:cubicBezTo>
                    <a:cubicBezTo>
                      <a:pt x="51" y="102"/>
                      <a:pt x="51" y="103"/>
                      <a:pt x="51" y="104"/>
                    </a:cubicBezTo>
                    <a:cubicBezTo>
                      <a:pt x="51" y="105"/>
                      <a:pt x="51" y="105"/>
                      <a:pt x="52" y="105"/>
                    </a:cubicBezTo>
                    <a:cubicBezTo>
                      <a:pt x="53" y="105"/>
                      <a:pt x="53" y="105"/>
                      <a:pt x="54" y="105"/>
                    </a:cubicBezTo>
                    <a:cubicBezTo>
                      <a:pt x="55" y="105"/>
                      <a:pt x="55" y="105"/>
                      <a:pt x="56" y="105"/>
                    </a:cubicBezTo>
                    <a:cubicBezTo>
                      <a:pt x="57" y="105"/>
                      <a:pt x="57" y="105"/>
                      <a:pt x="57" y="104"/>
                    </a:cubicBezTo>
                    <a:cubicBezTo>
                      <a:pt x="57" y="103"/>
                      <a:pt x="57" y="102"/>
                      <a:pt x="57" y="102"/>
                    </a:cubicBezTo>
                    <a:cubicBezTo>
                      <a:pt x="57" y="101"/>
                      <a:pt x="57" y="101"/>
                      <a:pt x="57" y="100"/>
                    </a:cubicBezTo>
                    <a:cubicBezTo>
                      <a:pt x="58" y="99"/>
                      <a:pt x="57" y="98"/>
                      <a:pt x="56" y="98"/>
                    </a:cubicBezTo>
                    <a:cubicBezTo>
                      <a:pt x="56" y="98"/>
                      <a:pt x="55" y="98"/>
                      <a:pt x="55" y="98"/>
                    </a:cubicBezTo>
                    <a:cubicBezTo>
                      <a:pt x="54" y="98"/>
                      <a:pt x="53" y="98"/>
                      <a:pt x="53" y="98"/>
                    </a:cubicBezTo>
                    <a:close/>
                    <a:moveTo>
                      <a:pt x="55" y="109"/>
                    </a:moveTo>
                    <a:cubicBezTo>
                      <a:pt x="54" y="109"/>
                      <a:pt x="54" y="109"/>
                      <a:pt x="54" y="111"/>
                    </a:cubicBezTo>
                    <a:cubicBezTo>
                      <a:pt x="54" y="111"/>
                      <a:pt x="53" y="112"/>
                      <a:pt x="53" y="112"/>
                    </a:cubicBezTo>
                    <a:cubicBezTo>
                      <a:pt x="53" y="113"/>
                      <a:pt x="53" y="113"/>
                      <a:pt x="53" y="114"/>
                    </a:cubicBezTo>
                    <a:cubicBezTo>
                      <a:pt x="53" y="115"/>
                      <a:pt x="54" y="116"/>
                      <a:pt x="55" y="116"/>
                    </a:cubicBezTo>
                    <a:cubicBezTo>
                      <a:pt x="55" y="116"/>
                      <a:pt x="56" y="116"/>
                      <a:pt x="57" y="116"/>
                    </a:cubicBezTo>
                    <a:cubicBezTo>
                      <a:pt x="57" y="116"/>
                      <a:pt x="58" y="116"/>
                      <a:pt x="58" y="116"/>
                    </a:cubicBezTo>
                    <a:cubicBezTo>
                      <a:pt x="59" y="116"/>
                      <a:pt x="60" y="115"/>
                      <a:pt x="60" y="114"/>
                    </a:cubicBezTo>
                    <a:cubicBezTo>
                      <a:pt x="60" y="113"/>
                      <a:pt x="60" y="112"/>
                      <a:pt x="60" y="111"/>
                    </a:cubicBezTo>
                    <a:cubicBezTo>
                      <a:pt x="60" y="109"/>
                      <a:pt x="60" y="109"/>
                      <a:pt x="59" y="109"/>
                    </a:cubicBezTo>
                    <a:cubicBezTo>
                      <a:pt x="58" y="109"/>
                      <a:pt x="57" y="109"/>
                      <a:pt x="57" y="109"/>
                    </a:cubicBezTo>
                    <a:cubicBezTo>
                      <a:pt x="56" y="109"/>
                      <a:pt x="56" y="109"/>
                      <a:pt x="55" y="109"/>
                    </a:cubicBezTo>
                    <a:close/>
                    <a:moveTo>
                      <a:pt x="62" y="98"/>
                    </a:moveTo>
                    <a:cubicBezTo>
                      <a:pt x="61" y="98"/>
                      <a:pt x="61" y="99"/>
                      <a:pt x="61" y="100"/>
                    </a:cubicBezTo>
                    <a:cubicBezTo>
                      <a:pt x="61" y="101"/>
                      <a:pt x="61" y="102"/>
                      <a:pt x="60" y="104"/>
                    </a:cubicBezTo>
                    <a:cubicBezTo>
                      <a:pt x="60" y="105"/>
                      <a:pt x="61" y="105"/>
                      <a:pt x="62" y="105"/>
                    </a:cubicBezTo>
                    <a:cubicBezTo>
                      <a:pt x="62" y="105"/>
                      <a:pt x="63" y="105"/>
                      <a:pt x="63" y="105"/>
                    </a:cubicBezTo>
                    <a:cubicBezTo>
                      <a:pt x="64" y="105"/>
                      <a:pt x="65" y="105"/>
                      <a:pt x="65" y="105"/>
                    </a:cubicBezTo>
                    <a:cubicBezTo>
                      <a:pt x="66" y="105"/>
                      <a:pt x="67" y="105"/>
                      <a:pt x="67" y="104"/>
                    </a:cubicBezTo>
                    <a:cubicBezTo>
                      <a:pt x="67" y="102"/>
                      <a:pt x="67" y="101"/>
                      <a:pt x="67" y="100"/>
                    </a:cubicBezTo>
                    <a:cubicBezTo>
                      <a:pt x="67" y="99"/>
                      <a:pt x="66" y="98"/>
                      <a:pt x="65" y="98"/>
                    </a:cubicBezTo>
                    <a:cubicBezTo>
                      <a:pt x="65" y="98"/>
                      <a:pt x="64" y="98"/>
                      <a:pt x="64" y="98"/>
                    </a:cubicBezTo>
                    <a:cubicBezTo>
                      <a:pt x="63" y="98"/>
                      <a:pt x="63" y="98"/>
                      <a:pt x="62" y="98"/>
                    </a:cubicBezTo>
                    <a:close/>
                    <a:moveTo>
                      <a:pt x="65" y="109"/>
                    </a:moveTo>
                    <a:cubicBezTo>
                      <a:pt x="64" y="109"/>
                      <a:pt x="63" y="109"/>
                      <a:pt x="63" y="111"/>
                    </a:cubicBezTo>
                    <a:cubicBezTo>
                      <a:pt x="63" y="111"/>
                      <a:pt x="63" y="112"/>
                      <a:pt x="63" y="112"/>
                    </a:cubicBezTo>
                    <a:cubicBezTo>
                      <a:pt x="63" y="113"/>
                      <a:pt x="63" y="113"/>
                      <a:pt x="63" y="114"/>
                    </a:cubicBezTo>
                    <a:cubicBezTo>
                      <a:pt x="63" y="115"/>
                      <a:pt x="64" y="116"/>
                      <a:pt x="65" y="116"/>
                    </a:cubicBezTo>
                    <a:cubicBezTo>
                      <a:pt x="65" y="116"/>
                      <a:pt x="66" y="116"/>
                      <a:pt x="67" y="116"/>
                    </a:cubicBezTo>
                    <a:cubicBezTo>
                      <a:pt x="67" y="116"/>
                      <a:pt x="68" y="116"/>
                      <a:pt x="68" y="116"/>
                    </a:cubicBezTo>
                    <a:cubicBezTo>
                      <a:pt x="69" y="116"/>
                      <a:pt x="70" y="115"/>
                      <a:pt x="70" y="114"/>
                    </a:cubicBezTo>
                    <a:cubicBezTo>
                      <a:pt x="70" y="113"/>
                      <a:pt x="70" y="113"/>
                      <a:pt x="70" y="112"/>
                    </a:cubicBezTo>
                    <a:cubicBezTo>
                      <a:pt x="70" y="112"/>
                      <a:pt x="70" y="111"/>
                      <a:pt x="70" y="111"/>
                    </a:cubicBezTo>
                    <a:cubicBezTo>
                      <a:pt x="70" y="109"/>
                      <a:pt x="69" y="109"/>
                      <a:pt x="68" y="109"/>
                    </a:cubicBezTo>
                    <a:cubicBezTo>
                      <a:pt x="68" y="109"/>
                      <a:pt x="67" y="109"/>
                      <a:pt x="67" y="109"/>
                    </a:cubicBezTo>
                    <a:cubicBezTo>
                      <a:pt x="66" y="109"/>
                      <a:pt x="66" y="109"/>
                      <a:pt x="65" y="109"/>
                    </a:cubicBezTo>
                    <a:close/>
                    <a:moveTo>
                      <a:pt x="71" y="98"/>
                    </a:moveTo>
                    <a:cubicBezTo>
                      <a:pt x="70" y="98"/>
                      <a:pt x="70" y="99"/>
                      <a:pt x="70" y="100"/>
                    </a:cubicBezTo>
                    <a:cubicBezTo>
                      <a:pt x="70" y="101"/>
                      <a:pt x="70" y="101"/>
                      <a:pt x="70" y="102"/>
                    </a:cubicBezTo>
                    <a:cubicBezTo>
                      <a:pt x="70" y="102"/>
                      <a:pt x="70" y="103"/>
                      <a:pt x="70" y="104"/>
                    </a:cubicBezTo>
                    <a:cubicBezTo>
                      <a:pt x="70" y="105"/>
                      <a:pt x="70" y="105"/>
                      <a:pt x="71" y="105"/>
                    </a:cubicBezTo>
                    <a:cubicBezTo>
                      <a:pt x="72" y="105"/>
                      <a:pt x="72" y="105"/>
                      <a:pt x="73" y="105"/>
                    </a:cubicBezTo>
                    <a:cubicBezTo>
                      <a:pt x="74" y="105"/>
                      <a:pt x="74" y="105"/>
                      <a:pt x="75" y="105"/>
                    </a:cubicBezTo>
                    <a:cubicBezTo>
                      <a:pt x="76" y="105"/>
                      <a:pt x="76" y="105"/>
                      <a:pt x="76" y="104"/>
                    </a:cubicBezTo>
                    <a:cubicBezTo>
                      <a:pt x="76" y="103"/>
                      <a:pt x="76" y="102"/>
                      <a:pt x="76" y="102"/>
                    </a:cubicBezTo>
                    <a:cubicBezTo>
                      <a:pt x="76" y="101"/>
                      <a:pt x="76" y="101"/>
                      <a:pt x="76" y="100"/>
                    </a:cubicBezTo>
                    <a:cubicBezTo>
                      <a:pt x="76" y="99"/>
                      <a:pt x="76" y="98"/>
                      <a:pt x="74" y="98"/>
                    </a:cubicBezTo>
                    <a:cubicBezTo>
                      <a:pt x="74" y="98"/>
                      <a:pt x="73" y="98"/>
                      <a:pt x="73" y="98"/>
                    </a:cubicBezTo>
                    <a:cubicBezTo>
                      <a:pt x="72" y="98"/>
                      <a:pt x="72" y="98"/>
                      <a:pt x="71" y="98"/>
                    </a:cubicBezTo>
                    <a:close/>
                    <a:moveTo>
                      <a:pt x="75" y="109"/>
                    </a:moveTo>
                    <a:cubicBezTo>
                      <a:pt x="74" y="109"/>
                      <a:pt x="73" y="109"/>
                      <a:pt x="73" y="111"/>
                    </a:cubicBezTo>
                    <a:cubicBezTo>
                      <a:pt x="73" y="112"/>
                      <a:pt x="73" y="113"/>
                      <a:pt x="73" y="114"/>
                    </a:cubicBezTo>
                    <a:cubicBezTo>
                      <a:pt x="73" y="115"/>
                      <a:pt x="74" y="116"/>
                      <a:pt x="75" y="116"/>
                    </a:cubicBezTo>
                    <a:cubicBezTo>
                      <a:pt x="75" y="116"/>
                      <a:pt x="76" y="116"/>
                      <a:pt x="76" y="116"/>
                    </a:cubicBezTo>
                    <a:cubicBezTo>
                      <a:pt x="77" y="116"/>
                      <a:pt x="78" y="116"/>
                      <a:pt x="78" y="116"/>
                    </a:cubicBezTo>
                    <a:cubicBezTo>
                      <a:pt x="79" y="116"/>
                      <a:pt x="80" y="115"/>
                      <a:pt x="80" y="114"/>
                    </a:cubicBezTo>
                    <a:cubicBezTo>
                      <a:pt x="80" y="112"/>
                      <a:pt x="80" y="111"/>
                      <a:pt x="80" y="111"/>
                    </a:cubicBezTo>
                    <a:cubicBezTo>
                      <a:pt x="80" y="109"/>
                      <a:pt x="79" y="109"/>
                      <a:pt x="78" y="109"/>
                    </a:cubicBezTo>
                    <a:cubicBezTo>
                      <a:pt x="77" y="109"/>
                      <a:pt x="77" y="109"/>
                      <a:pt x="76" y="109"/>
                    </a:cubicBezTo>
                    <a:cubicBezTo>
                      <a:pt x="76" y="109"/>
                      <a:pt x="75" y="109"/>
                      <a:pt x="75" y="109"/>
                    </a:cubicBezTo>
                    <a:close/>
                    <a:moveTo>
                      <a:pt x="81" y="98"/>
                    </a:moveTo>
                    <a:cubicBezTo>
                      <a:pt x="80" y="98"/>
                      <a:pt x="79" y="99"/>
                      <a:pt x="79" y="100"/>
                    </a:cubicBezTo>
                    <a:cubicBezTo>
                      <a:pt x="79" y="101"/>
                      <a:pt x="79" y="101"/>
                      <a:pt x="79" y="102"/>
                    </a:cubicBezTo>
                    <a:cubicBezTo>
                      <a:pt x="79" y="102"/>
                      <a:pt x="79" y="103"/>
                      <a:pt x="79" y="104"/>
                    </a:cubicBezTo>
                    <a:cubicBezTo>
                      <a:pt x="79" y="105"/>
                      <a:pt x="80" y="105"/>
                      <a:pt x="81" y="105"/>
                    </a:cubicBezTo>
                    <a:cubicBezTo>
                      <a:pt x="81" y="105"/>
                      <a:pt x="82" y="105"/>
                      <a:pt x="83" y="105"/>
                    </a:cubicBezTo>
                    <a:cubicBezTo>
                      <a:pt x="83" y="105"/>
                      <a:pt x="84" y="105"/>
                      <a:pt x="84" y="105"/>
                    </a:cubicBezTo>
                    <a:cubicBezTo>
                      <a:pt x="85" y="105"/>
                      <a:pt x="86" y="105"/>
                      <a:pt x="86" y="104"/>
                    </a:cubicBezTo>
                    <a:cubicBezTo>
                      <a:pt x="86" y="103"/>
                      <a:pt x="85" y="102"/>
                      <a:pt x="85" y="100"/>
                    </a:cubicBezTo>
                    <a:cubicBezTo>
                      <a:pt x="85" y="99"/>
                      <a:pt x="85" y="98"/>
                      <a:pt x="84" y="98"/>
                    </a:cubicBezTo>
                    <a:cubicBezTo>
                      <a:pt x="83" y="98"/>
                      <a:pt x="83" y="98"/>
                      <a:pt x="82" y="98"/>
                    </a:cubicBezTo>
                    <a:cubicBezTo>
                      <a:pt x="82" y="98"/>
                      <a:pt x="81" y="98"/>
                      <a:pt x="81" y="98"/>
                    </a:cubicBezTo>
                    <a:close/>
                    <a:moveTo>
                      <a:pt x="84" y="109"/>
                    </a:moveTo>
                    <a:cubicBezTo>
                      <a:pt x="83" y="109"/>
                      <a:pt x="83" y="109"/>
                      <a:pt x="83" y="111"/>
                    </a:cubicBezTo>
                    <a:cubicBezTo>
                      <a:pt x="83" y="111"/>
                      <a:pt x="83" y="112"/>
                      <a:pt x="83" y="112"/>
                    </a:cubicBezTo>
                    <a:cubicBezTo>
                      <a:pt x="83" y="113"/>
                      <a:pt x="83" y="113"/>
                      <a:pt x="83" y="114"/>
                    </a:cubicBezTo>
                    <a:cubicBezTo>
                      <a:pt x="83" y="115"/>
                      <a:pt x="84" y="116"/>
                      <a:pt x="85" y="116"/>
                    </a:cubicBezTo>
                    <a:cubicBezTo>
                      <a:pt x="85" y="116"/>
                      <a:pt x="86" y="116"/>
                      <a:pt x="87" y="116"/>
                    </a:cubicBezTo>
                    <a:cubicBezTo>
                      <a:pt x="87" y="116"/>
                      <a:pt x="88" y="116"/>
                      <a:pt x="88" y="116"/>
                    </a:cubicBezTo>
                    <a:cubicBezTo>
                      <a:pt x="89" y="116"/>
                      <a:pt x="90" y="115"/>
                      <a:pt x="90" y="114"/>
                    </a:cubicBezTo>
                    <a:cubicBezTo>
                      <a:pt x="90" y="113"/>
                      <a:pt x="90" y="113"/>
                      <a:pt x="90" y="112"/>
                    </a:cubicBezTo>
                    <a:cubicBezTo>
                      <a:pt x="89" y="112"/>
                      <a:pt x="89" y="111"/>
                      <a:pt x="89" y="111"/>
                    </a:cubicBezTo>
                    <a:cubicBezTo>
                      <a:pt x="89" y="109"/>
                      <a:pt x="89" y="109"/>
                      <a:pt x="88" y="109"/>
                    </a:cubicBezTo>
                    <a:cubicBezTo>
                      <a:pt x="87" y="109"/>
                      <a:pt x="86" y="109"/>
                      <a:pt x="86" y="109"/>
                    </a:cubicBezTo>
                    <a:cubicBezTo>
                      <a:pt x="85" y="109"/>
                      <a:pt x="85" y="109"/>
                      <a:pt x="84" y="109"/>
                    </a:cubicBezTo>
                    <a:close/>
                    <a:moveTo>
                      <a:pt x="90" y="98"/>
                    </a:moveTo>
                    <a:cubicBezTo>
                      <a:pt x="89" y="98"/>
                      <a:pt x="88" y="99"/>
                      <a:pt x="88" y="100"/>
                    </a:cubicBezTo>
                    <a:cubicBezTo>
                      <a:pt x="88" y="101"/>
                      <a:pt x="88" y="101"/>
                      <a:pt x="89" y="102"/>
                    </a:cubicBezTo>
                    <a:cubicBezTo>
                      <a:pt x="89" y="102"/>
                      <a:pt x="89" y="103"/>
                      <a:pt x="89" y="104"/>
                    </a:cubicBezTo>
                    <a:cubicBezTo>
                      <a:pt x="89" y="105"/>
                      <a:pt x="89" y="105"/>
                      <a:pt x="90" y="105"/>
                    </a:cubicBezTo>
                    <a:cubicBezTo>
                      <a:pt x="91" y="105"/>
                      <a:pt x="92" y="105"/>
                      <a:pt x="92" y="105"/>
                    </a:cubicBezTo>
                    <a:cubicBezTo>
                      <a:pt x="93" y="105"/>
                      <a:pt x="93" y="105"/>
                      <a:pt x="94" y="105"/>
                    </a:cubicBezTo>
                    <a:cubicBezTo>
                      <a:pt x="95" y="105"/>
                      <a:pt x="95" y="105"/>
                      <a:pt x="95" y="104"/>
                    </a:cubicBezTo>
                    <a:cubicBezTo>
                      <a:pt x="95" y="102"/>
                      <a:pt x="95" y="101"/>
                      <a:pt x="95" y="100"/>
                    </a:cubicBezTo>
                    <a:cubicBezTo>
                      <a:pt x="94" y="99"/>
                      <a:pt x="94" y="98"/>
                      <a:pt x="93" y="98"/>
                    </a:cubicBezTo>
                    <a:cubicBezTo>
                      <a:pt x="92" y="98"/>
                      <a:pt x="92" y="98"/>
                      <a:pt x="91" y="98"/>
                    </a:cubicBezTo>
                    <a:cubicBezTo>
                      <a:pt x="91" y="98"/>
                      <a:pt x="90" y="98"/>
                      <a:pt x="90" y="98"/>
                    </a:cubicBezTo>
                    <a:close/>
                    <a:moveTo>
                      <a:pt x="94" y="109"/>
                    </a:moveTo>
                    <a:cubicBezTo>
                      <a:pt x="93" y="109"/>
                      <a:pt x="92" y="109"/>
                      <a:pt x="93" y="111"/>
                    </a:cubicBezTo>
                    <a:cubicBezTo>
                      <a:pt x="93" y="111"/>
                      <a:pt x="93" y="112"/>
                      <a:pt x="93" y="112"/>
                    </a:cubicBezTo>
                    <a:cubicBezTo>
                      <a:pt x="93" y="113"/>
                      <a:pt x="93" y="113"/>
                      <a:pt x="93" y="114"/>
                    </a:cubicBezTo>
                    <a:cubicBezTo>
                      <a:pt x="93" y="115"/>
                      <a:pt x="94" y="116"/>
                      <a:pt x="95" y="116"/>
                    </a:cubicBezTo>
                    <a:cubicBezTo>
                      <a:pt x="95" y="116"/>
                      <a:pt x="96" y="116"/>
                      <a:pt x="97" y="116"/>
                    </a:cubicBezTo>
                    <a:cubicBezTo>
                      <a:pt x="97" y="116"/>
                      <a:pt x="98" y="116"/>
                      <a:pt x="98" y="116"/>
                    </a:cubicBezTo>
                    <a:cubicBezTo>
                      <a:pt x="99" y="116"/>
                      <a:pt x="100" y="115"/>
                      <a:pt x="100" y="114"/>
                    </a:cubicBezTo>
                    <a:cubicBezTo>
                      <a:pt x="100" y="113"/>
                      <a:pt x="99" y="113"/>
                      <a:pt x="99" y="112"/>
                    </a:cubicBezTo>
                    <a:cubicBezTo>
                      <a:pt x="99" y="112"/>
                      <a:pt x="99" y="111"/>
                      <a:pt x="99" y="111"/>
                    </a:cubicBezTo>
                    <a:cubicBezTo>
                      <a:pt x="99" y="109"/>
                      <a:pt x="98" y="109"/>
                      <a:pt x="97" y="109"/>
                    </a:cubicBezTo>
                    <a:cubicBezTo>
                      <a:pt x="97" y="109"/>
                      <a:pt x="96" y="109"/>
                      <a:pt x="96" y="109"/>
                    </a:cubicBezTo>
                    <a:cubicBezTo>
                      <a:pt x="95" y="109"/>
                      <a:pt x="95" y="109"/>
                      <a:pt x="94" y="109"/>
                    </a:cubicBezTo>
                    <a:close/>
                    <a:moveTo>
                      <a:pt x="99" y="119"/>
                    </a:moveTo>
                    <a:cubicBezTo>
                      <a:pt x="98" y="119"/>
                      <a:pt x="97" y="120"/>
                      <a:pt x="97" y="121"/>
                    </a:cubicBezTo>
                    <a:cubicBezTo>
                      <a:pt x="97" y="122"/>
                      <a:pt x="97" y="122"/>
                      <a:pt x="97" y="123"/>
                    </a:cubicBezTo>
                    <a:cubicBezTo>
                      <a:pt x="97" y="123"/>
                      <a:pt x="98" y="124"/>
                      <a:pt x="98" y="125"/>
                    </a:cubicBezTo>
                    <a:cubicBezTo>
                      <a:pt x="98" y="126"/>
                      <a:pt x="98" y="126"/>
                      <a:pt x="100" y="126"/>
                    </a:cubicBezTo>
                    <a:cubicBezTo>
                      <a:pt x="100" y="126"/>
                      <a:pt x="101" y="126"/>
                      <a:pt x="101" y="126"/>
                    </a:cubicBezTo>
                    <a:cubicBezTo>
                      <a:pt x="102" y="126"/>
                      <a:pt x="103" y="126"/>
                      <a:pt x="103" y="126"/>
                    </a:cubicBezTo>
                    <a:cubicBezTo>
                      <a:pt x="104" y="126"/>
                      <a:pt x="105" y="126"/>
                      <a:pt x="105" y="125"/>
                    </a:cubicBezTo>
                    <a:cubicBezTo>
                      <a:pt x="104" y="124"/>
                      <a:pt x="104" y="123"/>
                      <a:pt x="104" y="123"/>
                    </a:cubicBezTo>
                    <a:cubicBezTo>
                      <a:pt x="104" y="122"/>
                      <a:pt x="104" y="122"/>
                      <a:pt x="104" y="121"/>
                    </a:cubicBezTo>
                    <a:cubicBezTo>
                      <a:pt x="104" y="120"/>
                      <a:pt x="103" y="119"/>
                      <a:pt x="102" y="119"/>
                    </a:cubicBezTo>
                    <a:cubicBezTo>
                      <a:pt x="101" y="119"/>
                      <a:pt x="101" y="119"/>
                      <a:pt x="100" y="119"/>
                    </a:cubicBezTo>
                    <a:cubicBezTo>
                      <a:pt x="100" y="119"/>
                      <a:pt x="99" y="119"/>
                      <a:pt x="99" y="119"/>
                    </a:cubicBezTo>
                    <a:close/>
                    <a:moveTo>
                      <a:pt x="99" y="98"/>
                    </a:moveTo>
                    <a:cubicBezTo>
                      <a:pt x="98" y="98"/>
                      <a:pt x="98" y="99"/>
                      <a:pt x="98" y="100"/>
                    </a:cubicBezTo>
                    <a:cubicBezTo>
                      <a:pt x="98" y="101"/>
                      <a:pt x="98" y="101"/>
                      <a:pt x="98" y="102"/>
                    </a:cubicBezTo>
                    <a:cubicBezTo>
                      <a:pt x="98" y="102"/>
                      <a:pt x="98" y="103"/>
                      <a:pt x="98" y="104"/>
                    </a:cubicBezTo>
                    <a:cubicBezTo>
                      <a:pt x="98" y="105"/>
                      <a:pt x="99" y="105"/>
                      <a:pt x="100" y="105"/>
                    </a:cubicBezTo>
                    <a:cubicBezTo>
                      <a:pt x="101" y="105"/>
                      <a:pt x="101" y="105"/>
                      <a:pt x="102" y="105"/>
                    </a:cubicBezTo>
                    <a:cubicBezTo>
                      <a:pt x="102" y="105"/>
                      <a:pt x="103" y="105"/>
                      <a:pt x="103" y="105"/>
                    </a:cubicBezTo>
                    <a:cubicBezTo>
                      <a:pt x="104" y="105"/>
                      <a:pt x="105" y="105"/>
                      <a:pt x="104" y="104"/>
                    </a:cubicBezTo>
                    <a:cubicBezTo>
                      <a:pt x="104" y="103"/>
                      <a:pt x="104" y="102"/>
                      <a:pt x="104" y="102"/>
                    </a:cubicBezTo>
                    <a:cubicBezTo>
                      <a:pt x="104" y="101"/>
                      <a:pt x="104" y="101"/>
                      <a:pt x="104" y="100"/>
                    </a:cubicBezTo>
                    <a:cubicBezTo>
                      <a:pt x="104" y="99"/>
                      <a:pt x="103" y="98"/>
                      <a:pt x="102" y="98"/>
                    </a:cubicBezTo>
                    <a:cubicBezTo>
                      <a:pt x="101" y="98"/>
                      <a:pt x="101" y="98"/>
                      <a:pt x="100" y="98"/>
                    </a:cubicBezTo>
                    <a:cubicBezTo>
                      <a:pt x="100" y="98"/>
                      <a:pt x="99" y="98"/>
                      <a:pt x="99" y="98"/>
                    </a:cubicBezTo>
                    <a:close/>
                    <a:moveTo>
                      <a:pt x="104" y="109"/>
                    </a:moveTo>
                    <a:cubicBezTo>
                      <a:pt x="103" y="109"/>
                      <a:pt x="102" y="109"/>
                      <a:pt x="102" y="111"/>
                    </a:cubicBezTo>
                    <a:cubicBezTo>
                      <a:pt x="103" y="112"/>
                      <a:pt x="103" y="113"/>
                      <a:pt x="103" y="114"/>
                    </a:cubicBezTo>
                    <a:cubicBezTo>
                      <a:pt x="103" y="115"/>
                      <a:pt x="104" y="116"/>
                      <a:pt x="105" y="116"/>
                    </a:cubicBezTo>
                    <a:cubicBezTo>
                      <a:pt x="105" y="116"/>
                      <a:pt x="106" y="116"/>
                      <a:pt x="107" y="116"/>
                    </a:cubicBezTo>
                    <a:cubicBezTo>
                      <a:pt x="107" y="116"/>
                      <a:pt x="108" y="116"/>
                      <a:pt x="108" y="116"/>
                    </a:cubicBezTo>
                    <a:cubicBezTo>
                      <a:pt x="109" y="116"/>
                      <a:pt x="110" y="115"/>
                      <a:pt x="110" y="114"/>
                    </a:cubicBezTo>
                    <a:cubicBezTo>
                      <a:pt x="109" y="113"/>
                      <a:pt x="109" y="113"/>
                      <a:pt x="109" y="112"/>
                    </a:cubicBezTo>
                    <a:cubicBezTo>
                      <a:pt x="109" y="112"/>
                      <a:pt x="109" y="111"/>
                      <a:pt x="109" y="111"/>
                    </a:cubicBezTo>
                    <a:cubicBezTo>
                      <a:pt x="109" y="109"/>
                      <a:pt x="108" y="109"/>
                      <a:pt x="107" y="109"/>
                    </a:cubicBezTo>
                    <a:cubicBezTo>
                      <a:pt x="106" y="109"/>
                      <a:pt x="106" y="109"/>
                      <a:pt x="105" y="109"/>
                    </a:cubicBezTo>
                    <a:cubicBezTo>
                      <a:pt x="105" y="109"/>
                      <a:pt x="104" y="109"/>
                      <a:pt x="104" y="109"/>
                    </a:cubicBezTo>
                    <a:close/>
                    <a:moveTo>
                      <a:pt x="108" y="98"/>
                    </a:moveTo>
                    <a:cubicBezTo>
                      <a:pt x="107" y="98"/>
                      <a:pt x="107" y="99"/>
                      <a:pt x="107" y="100"/>
                    </a:cubicBezTo>
                    <a:cubicBezTo>
                      <a:pt x="107" y="101"/>
                      <a:pt x="107" y="101"/>
                      <a:pt x="107" y="102"/>
                    </a:cubicBezTo>
                    <a:cubicBezTo>
                      <a:pt x="107" y="102"/>
                      <a:pt x="107" y="103"/>
                      <a:pt x="108" y="104"/>
                    </a:cubicBezTo>
                    <a:cubicBezTo>
                      <a:pt x="108" y="105"/>
                      <a:pt x="108" y="105"/>
                      <a:pt x="110" y="105"/>
                    </a:cubicBezTo>
                    <a:cubicBezTo>
                      <a:pt x="111" y="105"/>
                      <a:pt x="113" y="105"/>
                      <a:pt x="114" y="105"/>
                    </a:cubicBezTo>
                    <a:cubicBezTo>
                      <a:pt x="116" y="105"/>
                      <a:pt x="117" y="105"/>
                      <a:pt x="119" y="105"/>
                    </a:cubicBezTo>
                    <a:cubicBezTo>
                      <a:pt x="120" y="105"/>
                      <a:pt x="120" y="105"/>
                      <a:pt x="120" y="104"/>
                    </a:cubicBezTo>
                    <a:cubicBezTo>
                      <a:pt x="120" y="103"/>
                      <a:pt x="120" y="102"/>
                      <a:pt x="120" y="102"/>
                    </a:cubicBezTo>
                    <a:cubicBezTo>
                      <a:pt x="120" y="101"/>
                      <a:pt x="119" y="101"/>
                      <a:pt x="119" y="100"/>
                    </a:cubicBezTo>
                    <a:cubicBezTo>
                      <a:pt x="119" y="99"/>
                      <a:pt x="118" y="98"/>
                      <a:pt x="117" y="98"/>
                    </a:cubicBezTo>
                    <a:cubicBezTo>
                      <a:pt x="116" y="98"/>
                      <a:pt x="114" y="98"/>
                      <a:pt x="113" y="98"/>
                    </a:cubicBezTo>
                    <a:cubicBezTo>
                      <a:pt x="111" y="98"/>
                      <a:pt x="110" y="98"/>
                      <a:pt x="108" y="98"/>
                    </a:cubicBezTo>
                    <a:close/>
                    <a:moveTo>
                      <a:pt x="109" y="119"/>
                    </a:moveTo>
                    <a:cubicBezTo>
                      <a:pt x="108" y="119"/>
                      <a:pt x="107" y="120"/>
                      <a:pt x="107" y="121"/>
                    </a:cubicBezTo>
                    <a:cubicBezTo>
                      <a:pt x="108" y="122"/>
                      <a:pt x="108" y="123"/>
                      <a:pt x="108" y="125"/>
                    </a:cubicBezTo>
                    <a:cubicBezTo>
                      <a:pt x="108" y="126"/>
                      <a:pt x="109" y="126"/>
                      <a:pt x="110" y="126"/>
                    </a:cubicBezTo>
                    <a:cubicBezTo>
                      <a:pt x="111" y="126"/>
                      <a:pt x="111" y="126"/>
                      <a:pt x="112" y="126"/>
                    </a:cubicBezTo>
                    <a:cubicBezTo>
                      <a:pt x="112" y="126"/>
                      <a:pt x="113" y="126"/>
                      <a:pt x="114" y="126"/>
                    </a:cubicBezTo>
                    <a:cubicBezTo>
                      <a:pt x="115" y="126"/>
                      <a:pt x="115" y="126"/>
                      <a:pt x="115" y="125"/>
                    </a:cubicBezTo>
                    <a:cubicBezTo>
                      <a:pt x="115" y="124"/>
                      <a:pt x="115" y="123"/>
                      <a:pt x="115" y="123"/>
                    </a:cubicBezTo>
                    <a:cubicBezTo>
                      <a:pt x="115" y="122"/>
                      <a:pt x="114" y="122"/>
                      <a:pt x="114" y="121"/>
                    </a:cubicBezTo>
                    <a:cubicBezTo>
                      <a:pt x="114" y="120"/>
                      <a:pt x="113" y="119"/>
                      <a:pt x="112" y="119"/>
                    </a:cubicBezTo>
                    <a:cubicBezTo>
                      <a:pt x="112" y="119"/>
                      <a:pt x="111" y="119"/>
                      <a:pt x="110" y="119"/>
                    </a:cubicBezTo>
                    <a:cubicBezTo>
                      <a:pt x="110" y="119"/>
                      <a:pt x="109" y="119"/>
                      <a:pt x="109" y="119"/>
                    </a:cubicBezTo>
                    <a:close/>
                    <a:moveTo>
                      <a:pt x="113" y="109"/>
                    </a:moveTo>
                    <a:cubicBezTo>
                      <a:pt x="112" y="109"/>
                      <a:pt x="112" y="109"/>
                      <a:pt x="112" y="111"/>
                    </a:cubicBezTo>
                    <a:cubicBezTo>
                      <a:pt x="112" y="111"/>
                      <a:pt x="112" y="112"/>
                      <a:pt x="112" y="112"/>
                    </a:cubicBezTo>
                    <a:cubicBezTo>
                      <a:pt x="113" y="113"/>
                      <a:pt x="113" y="113"/>
                      <a:pt x="113" y="114"/>
                    </a:cubicBezTo>
                    <a:cubicBezTo>
                      <a:pt x="113" y="115"/>
                      <a:pt x="114" y="116"/>
                      <a:pt x="115" y="116"/>
                    </a:cubicBezTo>
                    <a:cubicBezTo>
                      <a:pt x="116" y="116"/>
                      <a:pt x="117" y="116"/>
                      <a:pt x="118" y="116"/>
                    </a:cubicBezTo>
                    <a:cubicBezTo>
                      <a:pt x="119" y="116"/>
                      <a:pt x="120" y="116"/>
                      <a:pt x="122" y="116"/>
                    </a:cubicBezTo>
                    <a:cubicBezTo>
                      <a:pt x="123" y="116"/>
                      <a:pt x="123" y="115"/>
                      <a:pt x="123" y="114"/>
                    </a:cubicBezTo>
                    <a:cubicBezTo>
                      <a:pt x="123" y="113"/>
                      <a:pt x="123" y="113"/>
                      <a:pt x="122" y="112"/>
                    </a:cubicBezTo>
                    <a:cubicBezTo>
                      <a:pt x="122" y="112"/>
                      <a:pt x="122" y="111"/>
                      <a:pt x="122" y="111"/>
                    </a:cubicBezTo>
                    <a:cubicBezTo>
                      <a:pt x="122" y="109"/>
                      <a:pt x="121" y="109"/>
                      <a:pt x="120" y="109"/>
                    </a:cubicBezTo>
                    <a:cubicBezTo>
                      <a:pt x="119" y="109"/>
                      <a:pt x="118" y="109"/>
                      <a:pt x="117" y="109"/>
                    </a:cubicBezTo>
                    <a:cubicBezTo>
                      <a:pt x="116" y="109"/>
                      <a:pt x="114" y="109"/>
                      <a:pt x="113" y="109"/>
                    </a:cubicBezTo>
                    <a:close/>
                    <a:moveTo>
                      <a:pt x="119" y="119"/>
                    </a:moveTo>
                    <a:cubicBezTo>
                      <a:pt x="118" y="119"/>
                      <a:pt x="117" y="120"/>
                      <a:pt x="118" y="121"/>
                    </a:cubicBezTo>
                    <a:cubicBezTo>
                      <a:pt x="118" y="122"/>
                      <a:pt x="118" y="122"/>
                      <a:pt x="118" y="123"/>
                    </a:cubicBezTo>
                    <a:cubicBezTo>
                      <a:pt x="118" y="123"/>
                      <a:pt x="118" y="124"/>
                      <a:pt x="118" y="125"/>
                    </a:cubicBezTo>
                    <a:cubicBezTo>
                      <a:pt x="119" y="126"/>
                      <a:pt x="119" y="126"/>
                      <a:pt x="121" y="126"/>
                    </a:cubicBezTo>
                    <a:cubicBezTo>
                      <a:pt x="121" y="126"/>
                      <a:pt x="122" y="126"/>
                      <a:pt x="122" y="126"/>
                    </a:cubicBezTo>
                    <a:cubicBezTo>
                      <a:pt x="123" y="126"/>
                      <a:pt x="124" y="126"/>
                      <a:pt x="124" y="126"/>
                    </a:cubicBezTo>
                    <a:cubicBezTo>
                      <a:pt x="125" y="126"/>
                      <a:pt x="126" y="126"/>
                      <a:pt x="125" y="125"/>
                    </a:cubicBezTo>
                    <a:cubicBezTo>
                      <a:pt x="125" y="124"/>
                      <a:pt x="125" y="123"/>
                      <a:pt x="125" y="123"/>
                    </a:cubicBezTo>
                    <a:cubicBezTo>
                      <a:pt x="125" y="122"/>
                      <a:pt x="125" y="122"/>
                      <a:pt x="125" y="121"/>
                    </a:cubicBezTo>
                    <a:cubicBezTo>
                      <a:pt x="124" y="120"/>
                      <a:pt x="124" y="119"/>
                      <a:pt x="122" y="119"/>
                    </a:cubicBezTo>
                    <a:cubicBezTo>
                      <a:pt x="122" y="119"/>
                      <a:pt x="121" y="119"/>
                      <a:pt x="121" y="119"/>
                    </a:cubicBezTo>
                    <a:cubicBezTo>
                      <a:pt x="120" y="119"/>
                      <a:pt x="120" y="119"/>
                      <a:pt x="119" y="1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Freeform 5">
              <a:extLst>
                <a:ext uri="{FF2B5EF4-FFF2-40B4-BE49-F238E27FC236}">
                  <a16:creationId xmlns:a16="http://schemas.microsoft.com/office/drawing/2014/main" id="{7B4B71D6-F15A-4AC3-B51F-162C44C26ECC}"/>
                </a:ext>
              </a:extLst>
            </p:cNvPr>
            <p:cNvSpPr/>
            <p:nvPr/>
          </p:nvSpPr>
          <p:spPr bwMode="auto">
            <a:xfrm>
              <a:off x="16794" y="4684"/>
              <a:ext cx="880" cy="1068"/>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rgbClr val="596273"/>
            </a:solidFill>
            <a:ln w="9525">
              <a:noFill/>
              <a:round/>
            </a:ln>
          </p:spPr>
          <p:txBody>
            <a:bodyPr vert="horz" wrap="square" lIns="91440" tIns="45720" rIns="91440" bIns="45720" numCol="1" anchor="t" anchorCtr="0" compatLnSpc="1"/>
            <a:lstStyle/>
            <a:p>
              <a:endParaRPr lang="zh-CN" altLang="en-US"/>
            </a:p>
          </p:txBody>
        </p:sp>
        <p:grpSp>
          <p:nvGrpSpPr>
            <p:cNvPr id="14" name="组合 13">
              <a:extLst>
                <a:ext uri="{FF2B5EF4-FFF2-40B4-BE49-F238E27FC236}">
                  <a16:creationId xmlns:a16="http://schemas.microsoft.com/office/drawing/2014/main" id="{EC4BFAC6-D8B0-4A3A-A5FF-54207A8A87BD}"/>
                </a:ext>
              </a:extLst>
            </p:cNvPr>
            <p:cNvGrpSpPr/>
            <p:nvPr/>
          </p:nvGrpSpPr>
          <p:grpSpPr>
            <a:xfrm>
              <a:off x="12600" y="4728"/>
              <a:ext cx="990" cy="851"/>
              <a:chOff x="5940" y="1053"/>
              <a:chExt cx="724" cy="646"/>
            </a:xfrm>
          </p:grpSpPr>
          <p:sp>
            <p:nvSpPr>
              <p:cNvPr id="69" name="Freeform 50">
                <a:extLst>
                  <a:ext uri="{FF2B5EF4-FFF2-40B4-BE49-F238E27FC236}">
                    <a16:creationId xmlns:a16="http://schemas.microsoft.com/office/drawing/2014/main" id="{DFE08ADC-0E84-4E7F-AA7B-1F4D52464E38}"/>
                  </a:ext>
                </a:extLst>
              </p:cNvPr>
              <p:cNvSpPr>
                <a:spLocks noEditPoints="1"/>
              </p:cNvSpPr>
              <p:nvPr/>
            </p:nvSpPr>
            <p:spPr bwMode="auto">
              <a:xfrm>
                <a:off x="5940" y="1053"/>
                <a:ext cx="725" cy="647"/>
              </a:xfrm>
              <a:custGeom>
                <a:avLst/>
                <a:gdLst>
                  <a:gd name="T0" fmla="*/ 214 w 221"/>
                  <a:gd name="T1" fmla="*/ 0 h 197"/>
                  <a:gd name="T2" fmla="*/ 7 w 221"/>
                  <a:gd name="T3" fmla="*/ 0 h 197"/>
                  <a:gd name="T4" fmla="*/ 0 w 221"/>
                  <a:gd name="T5" fmla="*/ 7 h 197"/>
                  <a:gd name="T6" fmla="*/ 0 w 221"/>
                  <a:gd name="T7" fmla="*/ 190 h 197"/>
                  <a:gd name="T8" fmla="*/ 7 w 221"/>
                  <a:gd name="T9" fmla="*/ 197 h 197"/>
                  <a:gd name="T10" fmla="*/ 214 w 221"/>
                  <a:gd name="T11" fmla="*/ 197 h 197"/>
                  <a:gd name="T12" fmla="*/ 221 w 221"/>
                  <a:gd name="T13" fmla="*/ 190 h 197"/>
                  <a:gd name="T14" fmla="*/ 221 w 221"/>
                  <a:gd name="T15" fmla="*/ 7 h 197"/>
                  <a:gd name="T16" fmla="*/ 214 w 221"/>
                  <a:gd name="T17" fmla="*/ 0 h 197"/>
                  <a:gd name="T18" fmla="*/ 170 w 221"/>
                  <a:gd name="T19" fmla="*/ 15 h 197"/>
                  <a:gd name="T20" fmla="*/ 180 w 221"/>
                  <a:gd name="T21" fmla="*/ 25 h 197"/>
                  <a:gd name="T22" fmla="*/ 170 w 221"/>
                  <a:gd name="T23" fmla="*/ 34 h 197"/>
                  <a:gd name="T24" fmla="*/ 161 w 221"/>
                  <a:gd name="T25" fmla="*/ 25 h 197"/>
                  <a:gd name="T26" fmla="*/ 170 w 221"/>
                  <a:gd name="T27" fmla="*/ 15 h 197"/>
                  <a:gd name="T28" fmla="*/ 143 w 221"/>
                  <a:gd name="T29" fmla="*/ 15 h 197"/>
                  <a:gd name="T30" fmla="*/ 152 w 221"/>
                  <a:gd name="T31" fmla="*/ 25 h 197"/>
                  <a:gd name="T32" fmla="*/ 143 w 221"/>
                  <a:gd name="T33" fmla="*/ 34 h 197"/>
                  <a:gd name="T34" fmla="*/ 134 w 221"/>
                  <a:gd name="T35" fmla="*/ 25 h 197"/>
                  <a:gd name="T36" fmla="*/ 143 w 221"/>
                  <a:gd name="T37" fmla="*/ 15 h 197"/>
                  <a:gd name="T38" fmla="*/ 207 w 221"/>
                  <a:gd name="T39" fmla="*/ 183 h 197"/>
                  <a:gd name="T40" fmla="*/ 14 w 221"/>
                  <a:gd name="T41" fmla="*/ 183 h 197"/>
                  <a:gd name="T42" fmla="*/ 14 w 221"/>
                  <a:gd name="T43" fmla="*/ 49 h 197"/>
                  <a:gd name="T44" fmla="*/ 207 w 221"/>
                  <a:gd name="T45" fmla="*/ 49 h 197"/>
                  <a:gd name="T46" fmla="*/ 207 w 221"/>
                  <a:gd name="T47" fmla="*/ 183 h 197"/>
                  <a:gd name="T48" fmla="*/ 198 w 221"/>
                  <a:gd name="T49" fmla="*/ 34 h 197"/>
                  <a:gd name="T50" fmla="*/ 189 w 221"/>
                  <a:gd name="T51" fmla="*/ 25 h 197"/>
                  <a:gd name="T52" fmla="*/ 198 w 221"/>
                  <a:gd name="T53" fmla="*/ 15 h 197"/>
                  <a:gd name="T54" fmla="*/ 207 w 221"/>
                  <a:gd name="T55" fmla="*/ 25 h 197"/>
                  <a:gd name="T56" fmla="*/ 198 w 221"/>
                  <a:gd name="T57" fmla="*/ 3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197">
                    <a:moveTo>
                      <a:pt x="214" y="0"/>
                    </a:moveTo>
                    <a:cubicBezTo>
                      <a:pt x="7" y="0"/>
                      <a:pt x="7" y="0"/>
                      <a:pt x="7" y="0"/>
                    </a:cubicBezTo>
                    <a:cubicBezTo>
                      <a:pt x="3" y="0"/>
                      <a:pt x="0" y="3"/>
                      <a:pt x="0" y="7"/>
                    </a:cubicBezTo>
                    <a:cubicBezTo>
                      <a:pt x="0" y="190"/>
                      <a:pt x="0" y="190"/>
                      <a:pt x="0" y="190"/>
                    </a:cubicBezTo>
                    <a:cubicBezTo>
                      <a:pt x="0" y="194"/>
                      <a:pt x="3" y="197"/>
                      <a:pt x="7" y="197"/>
                    </a:cubicBezTo>
                    <a:cubicBezTo>
                      <a:pt x="214" y="197"/>
                      <a:pt x="214" y="197"/>
                      <a:pt x="214" y="197"/>
                    </a:cubicBezTo>
                    <a:cubicBezTo>
                      <a:pt x="218" y="197"/>
                      <a:pt x="221" y="194"/>
                      <a:pt x="221" y="190"/>
                    </a:cubicBezTo>
                    <a:cubicBezTo>
                      <a:pt x="221" y="7"/>
                      <a:pt x="221" y="7"/>
                      <a:pt x="221" y="7"/>
                    </a:cubicBezTo>
                    <a:cubicBezTo>
                      <a:pt x="221" y="3"/>
                      <a:pt x="218" y="0"/>
                      <a:pt x="214" y="0"/>
                    </a:cubicBezTo>
                    <a:close/>
                    <a:moveTo>
                      <a:pt x="170" y="15"/>
                    </a:moveTo>
                    <a:cubicBezTo>
                      <a:pt x="176" y="15"/>
                      <a:pt x="180" y="19"/>
                      <a:pt x="180" y="25"/>
                    </a:cubicBezTo>
                    <a:cubicBezTo>
                      <a:pt x="180" y="30"/>
                      <a:pt x="176" y="34"/>
                      <a:pt x="170" y="34"/>
                    </a:cubicBezTo>
                    <a:cubicBezTo>
                      <a:pt x="165" y="34"/>
                      <a:pt x="161" y="30"/>
                      <a:pt x="161" y="25"/>
                    </a:cubicBezTo>
                    <a:cubicBezTo>
                      <a:pt x="161" y="19"/>
                      <a:pt x="165" y="15"/>
                      <a:pt x="170" y="15"/>
                    </a:cubicBezTo>
                    <a:close/>
                    <a:moveTo>
                      <a:pt x="143" y="15"/>
                    </a:moveTo>
                    <a:cubicBezTo>
                      <a:pt x="148" y="15"/>
                      <a:pt x="152" y="19"/>
                      <a:pt x="152" y="25"/>
                    </a:cubicBezTo>
                    <a:cubicBezTo>
                      <a:pt x="152" y="30"/>
                      <a:pt x="148" y="34"/>
                      <a:pt x="143" y="34"/>
                    </a:cubicBezTo>
                    <a:cubicBezTo>
                      <a:pt x="138" y="34"/>
                      <a:pt x="134" y="30"/>
                      <a:pt x="134" y="25"/>
                    </a:cubicBezTo>
                    <a:cubicBezTo>
                      <a:pt x="134" y="19"/>
                      <a:pt x="138" y="15"/>
                      <a:pt x="143" y="15"/>
                    </a:cubicBezTo>
                    <a:close/>
                    <a:moveTo>
                      <a:pt x="207" y="183"/>
                    </a:moveTo>
                    <a:cubicBezTo>
                      <a:pt x="14" y="183"/>
                      <a:pt x="14" y="183"/>
                      <a:pt x="14" y="183"/>
                    </a:cubicBezTo>
                    <a:cubicBezTo>
                      <a:pt x="14" y="49"/>
                      <a:pt x="14" y="49"/>
                      <a:pt x="14" y="49"/>
                    </a:cubicBezTo>
                    <a:cubicBezTo>
                      <a:pt x="207" y="49"/>
                      <a:pt x="207" y="49"/>
                      <a:pt x="207" y="49"/>
                    </a:cubicBezTo>
                    <a:lnTo>
                      <a:pt x="207" y="183"/>
                    </a:lnTo>
                    <a:close/>
                    <a:moveTo>
                      <a:pt x="198" y="34"/>
                    </a:moveTo>
                    <a:cubicBezTo>
                      <a:pt x="193" y="34"/>
                      <a:pt x="189" y="30"/>
                      <a:pt x="189" y="25"/>
                    </a:cubicBezTo>
                    <a:cubicBezTo>
                      <a:pt x="189" y="19"/>
                      <a:pt x="193" y="15"/>
                      <a:pt x="198" y="15"/>
                    </a:cubicBezTo>
                    <a:cubicBezTo>
                      <a:pt x="203" y="15"/>
                      <a:pt x="207" y="19"/>
                      <a:pt x="207" y="25"/>
                    </a:cubicBezTo>
                    <a:cubicBezTo>
                      <a:pt x="207" y="30"/>
                      <a:pt x="203" y="34"/>
                      <a:pt x="198" y="34"/>
                    </a:cubicBez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70" name="Freeform 51">
                <a:extLst>
                  <a:ext uri="{FF2B5EF4-FFF2-40B4-BE49-F238E27FC236}">
                    <a16:creationId xmlns:a16="http://schemas.microsoft.com/office/drawing/2014/main" id="{1742D100-72DF-4C2D-83B4-240BFC1E7138}"/>
                  </a:ext>
                </a:extLst>
              </p:cNvPr>
              <p:cNvSpPr/>
              <p:nvPr/>
            </p:nvSpPr>
            <p:spPr bwMode="auto">
              <a:xfrm>
                <a:off x="6401" y="1247"/>
                <a:ext cx="68" cy="58"/>
              </a:xfrm>
              <a:custGeom>
                <a:avLst/>
                <a:gdLst>
                  <a:gd name="T0" fmla="*/ 21 w 21"/>
                  <a:gd name="T1" fmla="*/ 14 h 18"/>
                  <a:gd name="T2" fmla="*/ 18 w 21"/>
                  <a:gd name="T3" fmla="*/ 18 h 18"/>
                  <a:gd name="T4" fmla="*/ 4 w 21"/>
                  <a:gd name="T5" fmla="*/ 18 h 18"/>
                  <a:gd name="T6" fmla="*/ 0 w 21"/>
                  <a:gd name="T7" fmla="*/ 14 h 18"/>
                  <a:gd name="T8" fmla="*/ 0 w 21"/>
                  <a:gd name="T9" fmla="*/ 3 h 18"/>
                  <a:gd name="T10" fmla="*/ 4 w 21"/>
                  <a:gd name="T11" fmla="*/ 0 h 18"/>
                  <a:gd name="T12" fmla="*/ 18 w 21"/>
                  <a:gd name="T13" fmla="*/ 0 h 18"/>
                  <a:gd name="T14" fmla="*/ 21 w 21"/>
                  <a:gd name="T15" fmla="*/ 3 h 18"/>
                  <a:gd name="T16" fmla="*/ 21 w 21"/>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21" y="14"/>
                    </a:moveTo>
                    <a:cubicBezTo>
                      <a:pt x="21" y="16"/>
                      <a:pt x="20" y="18"/>
                      <a:pt x="18" y="18"/>
                    </a:cubicBezTo>
                    <a:cubicBezTo>
                      <a:pt x="4" y="18"/>
                      <a:pt x="4" y="18"/>
                      <a:pt x="4" y="18"/>
                    </a:cubicBezTo>
                    <a:cubicBezTo>
                      <a:pt x="2" y="18"/>
                      <a:pt x="0" y="16"/>
                      <a:pt x="0" y="14"/>
                    </a:cubicBezTo>
                    <a:cubicBezTo>
                      <a:pt x="0" y="3"/>
                      <a:pt x="0" y="3"/>
                      <a:pt x="0" y="3"/>
                    </a:cubicBezTo>
                    <a:cubicBezTo>
                      <a:pt x="0" y="2"/>
                      <a:pt x="2" y="0"/>
                      <a:pt x="4" y="0"/>
                    </a:cubicBezTo>
                    <a:cubicBezTo>
                      <a:pt x="18" y="0"/>
                      <a:pt x="18" y="0"/>
                      <a:pt x="18" y="0"/>
                    </a:cubicBezTo>
                    <a:cubicBezTo>
                      <a:pt x="20" y="0"/>
                      <a:pt x="21" y="2"/>
                      <a:pt x="21" y="3"/>
                    </a:cubicBezTo>
                    <a:lnTo>
                      <a:pt x="21" y="14"/>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71" name="Freeform 52">
                <a:extLst>
                  <a:ext uri="{FF2B5EF4-FFF2-40B4-BE49-F238E27FC236}">
                    <a16:creationId xmlns:a16="http://schemas.microsoft.com/office/drawing/2014/main" id="{16148507-EBB9-4A5A-9A0D-A31BDB96D5DC}"/>
                  </a:ext>
                </a:extLst>
              </p:cNvPr>
              <p:cNvSpPr/>
              <p:nvPr/>
            </p:nvSpPr>
            <p:spPr bwMode="auto">
              <a:xfrm>
                <a:off x="6297" y="1294"/>
                <a:ext cx="79" cy="86"/>
              </a:xfrm>
              <a:custGeom>
                <a:avLst/>
                <a:gdLst>
                  <a:gd name="T0" fmla="*/ 22 w 24"/>
                  <a:gd name="T1" fmla="*/ 7 h 26"/>
                  <a:gd name="T2" fmla="*/ 23 w 24"/>
                  <a:gd name="T3" fmla="*/ 11 h 26"/>
                  <a:gd name="T4" fmla="*/ 16 w 24"/>
                  <a:gd name="T5" fmla="*/ 24 h 26"/>
                  <a:gd name="T6" fmla="*/ 12 w 24"/>
                  <a:gd name="T7" fmla="*/ 25 h 26"/>
                  <a:gd name="T8" fmla="*/ 2 w 24"/>
                  <a:gd name="T9" fmla="*/ 19 h 26"/>
                  <a:gd name="T10" fmla="*/ 1 w 24"/>
                  <a:gd name="T11" fmla="*/ 15 h 26"/>
                  <a:gd name="T12" fmla="*/ 8 w 24"/>
                  <a:gd name="T13" fmla="*/ 3 h 26"/>
                  <a:gd name="T14" fmla="*/ 13 w 24"/>
                  <a:gd name="T15" fmla="*/ 1 h 26"/>
                  <a:gd name="T16" fmla="*/ 22 w 24"/>
                  <a:gd name="T17"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6">
                    <a:moveTo>
                      <a:pt x="22" y="7"/>
                    </a:moveTo>
                    <a:cubicBezTo>
                      <a:pt x="24" y="8"/>
                      <a:pt x="24" y="10"/>
                      <a:pt x="23" y="11"/>
                    </a:cubicBezTo>
                    <a:cubicBezTo>
                      <a:pt x="16" y="24"/>
                      <a:pt x="16" y="24"/>
                      <a:pt x="16" y="24"/>
                    </a:cubicBezTo>
                    <a:cubicBezTo>
                      <a:pt x="15" y="25"/>
                      <a:pt x="13" y="26"/>
                      <a:pt x="12" y="25"/>
                    </a:cubicBezTo>
                    <a:cubicBezTo>
                      <a:pt x="2" y="19"/>
                      <a:pt x="2" y="19"/>
                      <a:pt x="2" y="19"/>
                    </a:cubicBezTo>
                    <a:cubicBezTo>
                      <a:pt x="1" y="18"/>
                      <a:pt x="0" y="16"/>
                      <a:pt x="1" y="15"/>
                    </a:cubicBezTo>
                    <a:cubicBezTo>
                      <a:pt x="8" y="3"/>
                      <a:pt x="8" y="3"/>
                      <a:pt x="8" y="3"/>
                    </a:cubicBezTo>
                    <a:cubicBezTo>
                      <a:pt x="9" y="1"/>
                      <a:pt x="11" y="0"/>
                      <a:pt x="13" y="1"/>
                    </a:cubicBezTo>
                    <a:lnTo>
                      <a:pt x="22" y="7"/>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72" name="Freeform 53">
                <a:extLst>
                  <a:ext uri="{FF2B5EF4-FFF2-40B4-BE49-F238E27FC236}">
                    <a16:creationId xmlns:a16="http://schemas.microsoft.com/office/drawing/2014/main" id="{6FE30CA4-C744-4F27-9777-AAB9BB530C0A}"/>
                  </a:ext>
                </a:extLst>
              </p:cNvPr>
              <p:cNvSpPr/>
              <p:nvPr/>
            </p:nvSpPr>
            <p:spPr bwMode="auto">
              <a:xfrm>
                <a:off x="6299" y="1417"/>
                <a:ext cx="79" cy="81"/>
              </a:xfrm>
              <a:custGeom>
                <a:avLst/>
                <a:gdLst>
                  <a:gd name="T0" fmla="*/ 12 w 24"/>
                  <a:gd name="T1" fmla="*/ 0 h 25"/>
                  <a:gd name="T2" fmla="*/ 16 w 24"/>
                  <a:gd name="T3" fmla="*/ 2 h 25"/>
                  <a:gd name="T4" fmla="*/ 24 w 24"/>
                  <a:gd name="T5" fmla="*/ 14 h 25"/>
                  <a:gd name="T6" fmla="*/ 22 w 24"/>
                  <a:gd name="T7" fmla="*/ 19 h 25"/>
                  <a:gd name="T8" fmla="*/ 13 w 24"/>
                  <a:gd name="T9" fmla="*/ 24 h 25"/>
                  <a:gd name="T10" fmla="*/ 8 w 24"/>
                  <a:gd name="T11" fmla="*/ 23 h 25"/>
                  <a:gd name="T12" fmla="*/ 1 w 24"/>
                  <a:gd name="T13" fmla="*/ 10 h 25"/>
                  <a:gd name="T14" fmla="*/ 2 w 24"/>
                  <a:gd name="T15" fmla="*/ 6 h 25"/>
                  <a:gd name="T16" fmla="*/ 12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2" y="0"/>
                    </a:moveTo>
                    <a:cubicBezTo>
                      <a:pt x="13" y="0"/>
                      <a:pt x="15" y="0"/>
                      <a:pt x="16" y="2"/>
                    </a:cubicBezTo>
                    <a:cubicBezTo>
                      <a:pt x="24" y="14"/>
                      <a:pt x="24" y="14"/>
                      <a:pt x="24" y="14"/>
                    </a:cubicBezTo>
                    <a:cubicBezTo>
                      <a:pt x="24" y="16"/>
                      <a:pt x="24" y="18"/>
                      <a:pt x="22" y="19"/>
                    </a:cubicBezTo>
                    <a:cubicBezTo>
                      <a:pt x="13" y="24"/>
                      <a:pt x="13" y="24"/>
                      <a:pt x="13" y="24"/>
                    </a:cubicBezTo>
                    <a:cubicBezTo>
                      <a:pt x="11" y="25"/>
                      <a:pt x="9" y="24"/>
                      <a:pt x="8" y="23"/>
                    </a:cubicBezTo>
                    <a:cubicBezTo>
                      <a:pt x="1" y="10"/>
                      <a:pt x="1" y="10"/>
                      <a:pt x="1" y="10"/>
                    </a:cubicBezTo>
                    <a:cubicBezTo>
                      <a:pt x="0" y="9"/>
                      <a:pt x="1" y="7"/>
                      <a:pt x="2" y="6"/>
                    </a:cubicBezTo>
                    <a:lnTo>
                      <a:pt x="12" y="0"/>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73" name="Freeform 54">
                <a:extLst>
                  <a:ext uri="{FF2B5EF4-FFF2-40B4-BE49-F238E27FC236}">
                    <a16:creationId xmlns:a16="http://schemas.microsoft.com/office/drawing/2014/main" id="{82C193D0-A2B0-4A14-ADBA-6502FFF4E213}"/>
                  </a:ext>
                </a:extLst>
              </p:cNvPr>
              <p:cNvSpPr/>
              <p:nvPr/>
            </p:nvSpPr>
            <p:spPr bwMode="auto">
              <a:xfrm>
                <a:off x="6412" y="1482"/>
                <a:ext cx="68" cy="58"/>
              </a:xfrm>
              <a:custGeom>
                <a:avLst/>
                <a:gdLst>
                  <a:gd name="T0" fmla="*/ 0 w 21"/>
                  <a:gd name="T1" fmla="*/ 4 h 18"/>
                  <a:gd name="T2" fmla="*/ 3 w 21"/>
                  <a:gd name="T3" fmla="*/ 0 h 18"/>
                  <a:gd name="T4" fmla="*/ 17 w 21"/>
                  <a:gd name="T5" fmla="*/ 0 h 18"/>
                  <a:gd name="T6" fmla="*/ 21 w 21"/>
                  <a:gd name="T7" fmla="*/ 4 h 18"/>
                  <a:gd name="T8" fmla="*/ 21 w 21"/>
                  <a:gd name="T9" fmla="*/ 15 h 18"/>
                  <a:gd name="T10" fmla="*/ 17 w 21"/>
                  <a:gd name="T11" fmla="*/ 18 h 18"/>
                  <a:gd name="T12" fmla="*/ 3 w 21"/>
                  <a:gd name="T13" fmla="*/ 18 h 18"/>
                  <a:gd name="T14" fmla="*/ 0 w 21"/>
                  <a:gd name="T15" fmla="*/ 15 h 18"/>
                  <a:gd name="T16" fmla="*/ 0 w 21"/>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4"/>
                    </a:moveTo>
                    <a:cubicBezTo>
                      <a:pt x="0" y="2"/>
                      <a:pt x="1" y="0"/>
                      <a:pt x="3" y="0"/>
                    </a:cubicBezTo>
                    <a:cubicBezTo>
                      <a:pt x="17" y="0"/>
                      <a:pt x="17" y="0"/>
                      <a:pt x="17" y="0"/>
                    </a:cubicBezTo>
                    <a:cubicBezTo>
                      <a:pt x="19" y="0"/>
                      <a:pt x="21" y="2"/>
                      <a:pt x="21" y="4"/>
                    </a:cubicBezTo>
                    <a:cubicBezTo>
                      <a:pt x="21" y="15"/>
                      <a:pt x="21" y="15"/>
                      <a:pt x="21" y="15"/>
                    </a:cubicBezTo>
                    <a:cubicBezTo>
                      <a:pt x="21" y="16"/>
                      <a:pt x="19" y="18"/>
                      <a:pt x="17" y="18"/>
                    </a:cubicBezTo>
                    <a:cubicBezTo>
                      <a:pt x="3" y="18"/>
                      <a:pt x="3" y="18"/>
                      <a:pt x="3" y="18"/>
                    </a:cubicBezTo>
                    <a:cubicBezTo>
                      <a:pt x="1" y="18"/>
                      <a:pt x="0" y="16"/>
                      <a:pt x="0" y="15"/>
                    </a:cubicBezTo>
                    <a:lnTo>
                      <a:pt x="0" y="4"/>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74" name="Freeform 55">
                <a:extLst>
                  <a:ext uri="{FF2B5EF4-FFF2-40B4-BE49-F238E27FC236}">
                    <a16:creationId xmlns:a16="http://schemas.microsoft.com/office/drawing/2014/main" id="{8844A907-B9E3-4BF3-B8D1-6A01481E5DA6}"/>
                  </a:ext>
                </a:extLst>
              </p:cNvPr>
              <p:cNvSpPr/>
              <p:nvPr/>
            </p:nvSpPr>
            <p:spPr bwMode="auto">
              <a:xfrm>
                <a:off x="6506" y="1406"/>
                <a:ext cx="79" cy="86"/>
              </a:xfrm>
              <a:custGeom>
                <a:avLst/>
                <a:gdLst>
                  <a:gd name="T0" fmla="*/ 2 w 24"/>
                  <a:gd name="T1" fmla="*/ 19 h 26"/>
                  <a:gd name="T2" fmla="*/ 1 w 24"/>
                  <a:gd name="T3" fmla="*/ 15 h 26"/>
                  <a:gd name="T4" fmla="*/ 8 w 24"/>
                  <a:gd name="T5" fmla="*/ 2 h 26"/>
                  <a:gd name="T6" fmla="*/ 13 w 24"/>
                  <a:gd name="T7" fmla="*/ 1 h 26"/>
                  <a:gd name="T8" fmla="*/ 22 w 24"/>
                  <a:gd name="T9" fmla="*/ 7 h 26"/>
                  <a:gd name="T10" fmla="*/ 23 w 24"/>
                  <a:gd name="T11" fmla="*/ 11 h 26"/>
                  <a:gd name="T12" fmla="*/ 16 w 24"/>
                  <a:gd name="T13" fmla="*/ 23 h 26"/>
                  <a:gd name="T14" fmla="*/ 11 w 24"/>
                  <a:gd name="T15" fmla="*/ 25 h 26"/>
                  <a:gd name="T16" fmla="*/ 2 w 2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6">
                    <a:moveTo>
                      <a:pt x="2" y="19"/>
                    </a:moveTo>
                    <a:cubicBezTo>
                      <a:pt x="1" y="18"/>
                      <a:pt x="0" y="16"/>
                      <a:pt x="1" y="15"/>
                    </a:cubicBezTo>
                    <a:cubicBezTo>
                      <a:pt x="8" y="2"/>
                      <a:pt x="8" y="2"/>
                      <a:pt x="8" y="2"/>
                    </a:cubicBezTo>
                    <a:cubicBezTo>
                      <a:pt x="9" y="1"/>
                      <a:pt x="11" y="0"/>
                      <a:pt x="13" y="1"/>
                    </a:cubicBezTo>
                    <a:cubicBezTo>
                      <a:pt x="22" y="7"/>
                      <a:pt x="22" y="7"/>
                      <a:pt x="22" y="7"/>
                    </a:cubicBezTo>
                    <a:cubicBezTo>
                      <a:pt x="23" y="8"/>
                      <a:pt x="24" y="10"/>
                      <a:pt x="23" y="11"/>
                    </a:cubicBezTo>
                    <a:cubicBezTo>
                      <a:pt x="16" y="23"/>
                      <a:pt x="16" y="23"/>
                      <a:pt x="16" y="23"/>
                    </a:cubicBezTo>
                    <a:cubicBezTo>
                      <a:pt x="15" y="25"/>
                      <a:pt x="13" y="26"/>
                      <a:pt x="11" y="25"/>
                    </a:cubicBezTo>
                    <a:lnTo>
                      <a:pt x="2" y="19"/>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75" name="Freeform 56">
                <a:extLst>
                  <a:ext uri="{FF2B5EF4-FFF2-40B4-BE49-F238E27FC236}">
                    <a16:creationId xmlns:a16="http://schemas.microsoft.com/office/drawing/2014/main" id="{BDC06277-D445-432A-9B3D-A7F138E892F7}"/>
                  </a:ext>
                </a:extLst>
              </p:cNvPr>
              <p:cNvSpPr/>
              <p:nvPr/>
            </p:nvSpPr>
            <p:spPr bwMode="auto">
              <a:xfrm>
                <a:off x="6504" y="1289"/>
                <a:ext cx="79" cy="81"/>
              </a:xfrm>
              <a:custGeom>
                <a:avLst/>
                <a:gdLst>
                  <a:gd name="T0" fmla="*/ 12 w 24"/>
                  <a:gd name="T1" fmla="*/ 25 h 25"/>
                  <a:gd name="T2" fmla="*/ 8 w 24"/>
                  <a:gd name="T3" fmla="*/ 23 h 25"/>
                  <a:gd name="T4" fmla="*/ 1 w 24"/>
                  <a:gd name="T5" fmla="*/ 11 h 25"/>
                  <a:gd name="T6" fmla="*/ 2 w 24"/>
                  <a:gd name="T7" fmla="*/ 6 h 25"/>
                  <a:gd name="T8" fmla="*/ 11 w 24"/>
                  <a:gd name="T9" fmla="*/ 1 h 25"/>
                  <a:gd name="T10" fmla="*/ 16 w 24"/>
                  <a:gd name="T11" fmla="*/ 2 h 25"/>
                  <a:gd name="T12" fmla="*/ 23 w 24"/>
                  <a:gd name="T13" fmla="*/ 15 h 25"/>
                  <a:gd name="T14" fmla="*/ 22 w 24"/>
                  <a:gd name="T15" fmla="*/ 19 h 25"/>
                  <a:gd name="T16" fmla="*/ 12 w 24"/>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2" y="25"/>
                    </a:moveTo>
                    <a:cubicBezTo>
                      <a:pt x="11" y="25"/>
                      <a:pt x="9" y="25"/>
                      <a:pt x="8" y="23"/>
                    </a:cubicBezTo>
                    <a:cubicBezTo>
                      <a:pt x="1" y="11"/>
                      <a:pt x="1" y="11"/>
                      <a:pt x="1" y="11"/>
                    </a:cubicBezTo>
                    <a:cubicBezTo>
                      <a:pt x="0" y="9"/>
                      <a:pt x="0" y="7"/>
                      <a:pt x="2" y="6"/>
                    </a:cubicBezTo>
                    <a:cubicBezTo>
                      <a:pt x="11" y="1"/>
                      <a:pt x="11" y="1"/>
                      <a:pt x="11" y="1"/>
                    </a:cubicBezTo>
                    <a:cubicBezTo>
                      <a:pt x="13" y="0"/>
                      <a:pt x="15" y="1"/>
                      <a:pt x="16" y="2"/>
                    </a:cubicBezTo>
                    <a:cubicBezTo>
                      <a:pt x="23" y="15"/>
                      <a:pt x="23" y="15"/>
                      <a:pt x="23" y="15"/>
                    </a:cubicBezTo>
                    <a:cubicBezTo>
                      <a:pt x="24" y="16"/>
                      <a:pt x="23" y="18"/>
                      <a:pt x="22" y="19"/>
                    </a:cubicBezTo>
                    <a:lnTo>
                      <a:pt x="12" y="25"/>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76" name="Freeform 57">
                <a:extLst>
                  <a:ext uri="{FF2B5EF4-FFF2-40B4-BE49-F238E27FC236}">
                    <a16:creationId xmlns:a16="http://schemas.microsoft.com/office/drawing/2014/main" id="{83E91EA6-A317-4821-B07C-53F739E0B17B}"/>
                  </a:ext>
                </a:extLst>
              </p:cNvPr>
              <p:cNvSpPr>
                <a:spLocks noEditPoints="1"/>
              </p:cNvSpPr>
              <p:nvPr/>
            </p:nvSpPr>
            <p:spPr bwMode="auto">
              <a:xfrm>
                <a:off x="6336" y="1289"/>
                <a:ext cx="210" cy="21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48 h 64"/>
                  <a:gd name="T12" fmla="*/ 17 w 64"/>
                  <a:gd name="T13" fmla="*/ 32 h 64"/>
                  <a:gd name="T14" fmla="*/ 32 w 64"/>
                  <a:gd name="T15" fmla="*/ 17 h 64"/>
                  <a:gd name="T16" fmla="*/ 48 w 64"/>
                  <a:gd name="T17" fmla="*/ 32 h 64"/>
                  <a:gd name="T18" fmla="*/ 32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32" y="48"/>
                    </a:moveTo>
                    <a:cubicBezTo>
                      <a:pt x="23" y="48"/>
                      <a:pt x="17" y="41"/>
                      <a:pt x="17" y="32"/>
                    </a:cubicBezTo>
                    <a:cubicBezTo>
                      <a:pt x="17" y="23"/>
                      <a:pt x="23" y="17"/>
                      <a:pt x="32" y="17"/>
                    </a:cubicBezTo>
                    <a:cubicBezTo>
                      <a:pt x="41" y="17"/>
                      <a:pt x="48" y="23"/>
                      <a:pt x="48" y="32"/>
                    </a:cubicBezTo>
                    <a:cubicBezTo>
                      <a:pt x="48" y="41"/>
                      <a:pt x="41" y="48"/>
                      <a:pt x="32" y="48"/>
                    </a:cubicBez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77" name="Freeform 58">
                <a:extLst>
                  <a:ext uri="{FF2B5EF4-FFF2-40B4-BE49-F238E27FC236}">
                    <a16:creationId xmlns:a16="http://schemas.microsoft.com/office/drawing/2014/main" id="{1913BB04-A416-407E-AC43-E4C18BB5A712}"/>
                  </a:ext>
                </a:extLst>
              </p:cNvPr>
              <p:cNvSpPr/>
              <p:nvPr/>
            </p:nvSpPr>
            <p:spPr bwMode="auto">
              <a:xfrm>
                <a:off x="5980" y="1268"/>
                <a:ext cx="312" cy="393"/>
              </a:xfrm>
              <a:custGeom>
                <a:avLst/>
                <a:gdLst>
                  <a:gd name="T0" fmla="*/ 91 w 95"/>
                  <a:gd name="T1" fmla="*/ 73 h 119"/>
                  <a:gd name="T2" fmla="*/ 80 w 95"/>
                  <a:gd name="T3" fmla="*/ 73 h 119"/>
                  <a:gd name="T4" fmla="*/ 77 w 95"/>
                  <a:gd name="T5" fmla="*/ 62 h 119"/>
                  <a:gd name="T6" fmla="*/ 86 w 95"/>
                  <a:gd name="T7" fmla="*/ 57 h 119"/>
                  <a:gd name="T8" fmla="*/ 88 w 95"/>
                  <a:gd name="T9" fmla="*/ 51 h 119"/>
                  <a:gd name="T10" fmla="*/ 79 w 95"/>
                  <a:gd name="T11" fmla="*/ 35 h 119"/>
                  <a:gd name="T12" fmla="*/ 73 w 95"/>
                  <a:gd name="T13" fmla="*/ 33 h 119"/>
                  <a:gd name="T14" fmla="*/ 63 w 95"/>
                  <a:gd name="T15" fmla="*/ 39 h 119"/>
                  <a:gd name="T16" fmla="*/ 55 w 95"/>
                  <a:gd name="T17" fmla="*/ 31 h 119"/>
                  <a:gd name="T18" fmla="*/ 61 w 95"/>
                  <a:gd name="T19" fmla="*/ 22 h 119"/>
                  <a:gd name="T20" fmla="*/ 59 w 95"/>
                  <a:gd name="T21" fmla="*/ 16 h 119"/>
                  <a:gd name="T22" fmla="*/ 43 w 95"/>
                  <a:gd name="T23" fmla="*/ 7 h 119"/>
                  <a:gd name="T24" fmla="*/ 37 w 95"/>
                  <a:gd name="T25" fmla="*/ 9 h 119"/>
                  <a:gd name="T26" fmla="*/ 32 w 95"/>
                  <a:gd name="T27" fmla="*/ 18 h 119"/>
                  <a:gd name="T28" fmla="*/ 21 w 95"/>
                  <a:gd name="T29" fmla="*/ 15 h 119"/>
                  <a:gd name="T30" fmla="*/ 21 w 95"/>
                  <a:gd name="T31" fmla="*/ 5 h 119"/>
                  <a:gd name="T32" fmla="*/ 16 w 95"/>
                  <a:gd name="T33" fmla="*/ 0 h 119"/>
                  <a:gd name="T34" fmla="*/ 0 w 95"/>
                  <a:gd name="T35" fmla="*/ 0 h 119"/>
                  <a:gd name="T36" fmla="*/ 0 w 95"/>
                  <a:gd name="T37" fmla="*/ 33 h 119"/>
                  <a:gd name="T38" fmla="*/ 8 w 95"/>
                  <a:gd name="T39" fmla="*/ 32 h 119"/>
                  <a:gd name="T40" fmla="*/ 64 w 95"/>
                  <a:gd name="T41" fmla="*/ 87 h 119"/>
                  <a:gd name="T42" fmla="*/ 54 w 95"/>
                  <a:gd name="T43" fmla="*/ 119 h 119"/>
                  <a:gd name="T44" fmla="*/ 89 w 95"/>
                  <a:gd name="T45" fmla="*/ 119 h 119"/>
                  <a:gd name="T46" fmla="*/ 87 w 95"/>
                  <a:gd name="T47" fmla="*/ 116 h 119"/>
                  <a:gd name="T48" fmla="*/ 78 w 95"/>
                  <a:gd name="T49" fmla="*/ 111 h 119"/>
                  <a:gd name="T50" fmla="*/ 81 w 95"/>
                  <a:gd name="T51" fmla="*/ 100 h 119"/>
                  <a:gd name="T52" fmla="*/ 91 w 95"/>
                  <a:gd name="T53" fmla="*/ 100 h 119"/>
                  <a:gd name="T54" fmla="*/ 95 w 95"/>
                  <a:gd name="T55" fmla="*/ 95 h 119"/>
                  <a:gd name="T56" fmla="*/ 95 w 95"/>
                  <a:gd name="T57" fmla="*/ 77 h 119"/>
                  <a:gd name="T58" fmla="*/ 91 w 95"/>
                  <a:gd name="T59" fmla="*/ 7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119">
                    <a:moveTo>
                      <a:pt x="91" y="73"/>
                    </a:moveTo>
                    <a:cubicBezTo>
                      <a:pt x="80" y="73"/>
                      <a:pt x="80" y="73"/>
                      <a:pt x="80" y="73"/>
                    </a:cubicBezTo>
                    <a:cubicBezTo>
                      <a:pt x="80" y="69"/>
                      <a:pt x="79" y="65"/>
                      <a:pt x="77" y="62"/>
                    </a:cubicBezTo>
                    <a:cubicBezTo>
                      <a:pt x="86" y="57"/>
                      <a:pt x="86" y="57"/>
                      <a:pt x="86" y="57"/>
                    </a:cubicBezTo>
                    <a:cubicBezTo>
                      <a:pt x="88" y="56"/>
                      <a:pt x="89" y="53"/>
                      <a:pt x="88" y="51"/>
                    </a:cubicBezTo>
                    <a:cubicBezTo>
                      <a:pt x="79" y="35"/>
                      <a:pt x="79" y="35"/>
                      <a:pt x="79" y="35"/>
                    </a:cubicBezTo>
                    <a:cubicBezTo>
                      <a:pt x="78" y="33"/>
                      <a:pt x="75" y="32"/>
                      <a:pt x="73" y="33"/>
                    </a:cubicBezTo>
                    <a:cubicBezTo>
                      <a:pt x="63" y="39"/>
                      <a:pt x="63" y="39"/>
                      <a:pt x="63" y="39"/>
                    </a:cubicBezTo>
                    <a:cubicBezTo>
                      <a:pt x="61" y="36"/>
                      <a:pt x="58" y="33"/>
                      <a:pt x="55" y="31"/>
                    </a:cubicBezTo>
                    <a:cubicBezTo>
                      <a:pt x="61" y="22"/>
                      <a:pt x="61" y="22"/>
                      <a:pt x="61" y="22"/>
                    </a:cubicBezTo>
                    <a:cubicBezTo>
                      <a:pt x="62" y="20"/>
                      <a:pt x="61" y="17"/>
                      <a:pt x="59" y="16"/>
                    </a:cubicBezTo>
                    <a:cubicBezTo>
                      <a:pt x="43" y="7"/>
                      <a:pt x="43" y="7"/>
                      <a:pt x="43" y="7"/>
                    </a:cubicBezTo>
                    <a:cubicBezTo>
                      <a:pt x="41" y="6"/>
                      <a:pt x="39" y="6"/>
                      <a:pt x="37" y="9"/>
                    </a:cubicBezTo>
                    <a:cubicBezTo>
                      <a:pt x="32" y="18"/>
                      <a:pt x="32" y="18"/>
                      <a:pt x="32" y="18"/>
                    </a:cubicBezTo>
                    <a:cubicBezTo>
                      <a:pt x="28" y="17"/>
                      <a:pt x="25" y="16"/>
                      <a:pt x="21" y="15"/>
                    </a:cubicBezTo>
                    <a:cubicBezTo>
                      <a:pt x="21" y="5"/>
                      <a:pt x="21" y="5"/>
                      <a:pt x="21" y="5"/>
                    </a:cubicBezTo>
                    <a:cubicBezTo>
                      <a:pt x="21" y="2"/>
                      <a:pt x="19" y="0"/>
                      <a:pt x="16" y="0"/>
                    </a:cubicBezTo>
                    <a:cubicBezTo>
                      <a:pt x="0" y="0"/>
                      <a:pt x="0" y="0"/>
                      <a:pt x="0" y="0"/>
                    </a:cubicBezTo>
                    <a:cubicBezTo>
                      <a:pt x="0" y="33"/>
                      <a:pt x="0" y="33"/>
                      <a:pt x="0" y="33"/>
                    </a:cubicBezTo>
                    <a:cubicBezTo>
                      <a:pt x="3" y="32"/>
                      <a:pt x="6" y="32"/>
                      <a:pt x="8" y="32"/>
                    </a:cubicBezTo>
                    <a:cubicBezTo>
                      <a:pt x="39" y="32"/>
                      <a:pt x="64" y="57"/>
                      <a:pt x="64" y="87"/>
                    </a:cubicBezTo>
                    <a:cubicBezTo>
                      <a:pt x="64" y="99"/>
                      <a:pt x="60" y="110"/>
                      <a:pt x="54" y="119"/>
                    </a:cubicBezTo>
                    <a:cubicBezTo>
                      <a:pt x="89" y="119"/>
                      <a:pt x="89" y="119"/>
                      <a:pt x="89" y="119"/>
                    </a:cubicBezTo>
                    <a:cubicBezTo>
                      <a:pt x="89" y="118"/>
                      <a:pt x="88" y="117"/>
                      <a:pt x="87" y="116"/>
                    </a:cubicBezTo>
                    <a:cubicBezTo>
                      <a:pt x="78" y="111"/>
                      <a:pt x="78" y="111"/>
                      <a:pt x="78" y="111"/>
                    </a:cubicBezTo>
                    <a:cubicBezTo>
                      <a:pt x="79" y="107"/>
                      <a:pt x="80" y="103"/>
                      <a:pt x="81" y="100"/>
                    </a:cubicBezTo>
                    <a:cubicBezTo>
                      <a:pt x="91" y="100"/>
                      <a:pt x="91" y="100"/>
                      <a:pt x="91" y="100"/>
                    </a:cubicBezTo>
                    <a:cubicBezTo>
                      <a:pt x="93" y="100"/>
                      <a:pt x="95" y="98"/>
                      <a:pt x="95" y="95"/>
                    </a:cubicBezTo>
                    <a:cubicBezTo>
                      <a:pt x="95" y="77"/>
                      <a:pt x="95" y="77"/>
                      <a:pt x="95" y="77"/>
                    </a:cubicBezTo>
                    <a:cubicBezTo>
                      <a:pt x="95" y="75"/>
                      <a:pt x="93" y="73"/>
                      <a:pt x="91" y="73"/>
                    </a:cubicBezTo>
                    <a:close/>
                  </a:path>
                </a:pathLst>
              </a:custGeom>
              <a:solidFill>
                <a:srgbClr val="424953"/>
              </a:solidFill>
              <a:ln>
                <a:noFill/>
              </a:ln>
            </p:spPr>
            <p:txBody>
              <a:bodyPr vert="horz" wrap="square" lIns="91440" tIns="45720" rIns="91440" bIns="45720" numCol="1" anchor="t" anchorCtr="0" compatLnSpc="1"/>
              <a:lstStyle/>
              <a:p>
                <a:endParaRPr lang="en-US"/>
              </a:p>
            </p:txBody>
          </p:sp>
        </p:grpSp>
        <p:sp>
          <p:nvSpPr>
            <p:cNvPr id="15" name="圆角右箭头 12">
              <a:extLst>
                <a:ext uri="{FF2B5EF4-FFF2-40B4-BE49-F238E27FC236}">
                  <a16:creationId xmlns:a16="http://schemas.microsoft.com/office/drawing/2014/main" id="{51CBDC56-62F3-47B1-BB42-2F73E0F20B20}"/>
                </a:ext>
              </a:extLst>
            </p:cNvPr>
            <p:cNvSpPr/>
            <p:nvPr/>
          </p:nvSpPr>
          <p:spPr>
            <a:xfrm rot="5400000">
              <a:off x="12986" y="1021"/>
              <a:ext cx="628" cy="3546"/>
            </a:xfrm>
            <a:prstGeom prst="bentArrow">
              <a:avLst>
                <a:gd name="adj1" fmla="val 25000"/>
                <a:gd name="adj2" fmla="val 25000"/>
                <a:gd name="adj3" fmla="val 25000"/>
                <a:gd name="adj4" fmla="val 4386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角右箭头 13">
              <a:extLst>
                <a:ext uri="{FF2B5EF4-FFF2-40B4-BE49-F238E27FC236}">
                  <a16:creationId xmlns:a16="http://schemas.microsoft.com/office/drawing/2014/main" id="{9C1B6F65-96EE-458F-B373-986B2C26DCC1}"/>
                </a:ext>
              </a:extLst>
            </p:cNvPr>
            <p:cNvSpPr/>
            <p:nvPr/>
          </p:nvSpPr>
          <p:spPr>
            <a:xfrm rot="5400000" flipV="1">
              <a:off x="3586" y="2917"/>
              <a:ext cx="628" cy="2020"/>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圆角右箭头 14">
              <a:extLst>
                <a:ext uri="{FF2B5EF4-FFF2-40B4-BE49-F238E27FC236}">
                  <a16:creationId xmlns:a16="http://schemas.microsoft.com/office/drawing/2014/main" id="{2953B24F-E2BC-44A6-99F0-18FE548BD430}"/>
                </a:ext>
              </a:extLst>
            </p:cNvPr>
            <p:cNvSpPr/>
            <p:nvPr/>
          </p:nvSpPr>
          <p:spPr>
            <a:xfrm rot="5400000" flipV="1">
              <a:off x="13222" y="3308"/>
              <a:ext cx="628" cy="1238"/>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a:extLst>
                <a:ext uri="{FF2B5EF4-FFF2-40B4-BE49-F238E27FC236}">
                  <a16:creationId xmlns:a16="http://schemas.microsoft.com/office/drawing/2014/main" id="{5FC7FE18-D898-4FE5-98B3-D67A035E2C87}"/>
                </a:ext>
              </a:extLst>
            </p:cNvPr>
            <p:cNvSpPr/>
            <p:nvPr/>
          </p:nvSpPr>
          <p:spPr>
            <a:xfrm rot="5400000" flipV="1">
              <a:off x="6467" y="5104"/>
              <a:ext cx="628" cy="668"/>
            </a:xfrm>
            <a:prstGeom prst="bentArrow">
              <a:avLst>
                <a:gd name="adj1" fmla="val 25000"/>
                <a:gd name="adj2" fmla="val 25000"/>
                <a:gd name="adj3" fmla="val 25000"/>
                <a:gd name="adj4" fmla="val 4378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圆角右箭头 18">
              <a:extLst>
                <a:ext uri="{FF2B5EF4-FFF2-40B4-BE49-F238E27FC236}">
                  <a16:creationId xmlns:a16="http://schemas.microsoft.com/office/drawing/2014/main" id="{1578E16D-4A88-493A-A12A-540D000C161C}"/>
                </a:ext>
              </a:extLst>
            </p:cNvPr>
            <p:cNvSpPr/>
            <p:nvPr/>
          </p:nvSpPr>
          <p:spPr>
            <a:xfrm rot="5400000" flipV="1">
              <a:off x="11702" y="4970"/>
              <a:ext cx="628" cy="979"/>
            </a:xfrm>
            <a:prstGeom prst="bentArrow">
              <a:avLst>
                <a:gd name="adj1" fmla="val 25000"/>
                <a:gd name="adj2" fmla="val 25000"/>
                <a:gd name="adj3" fmla="val 25000"/>
                <a:gd name="adj4" fmla="val 4378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圆角右箭头 19">
              <a:extLst>
                <a:ext uri="{FF2B5EF4-FFF2-40B4-BE49-F238E27FC236}">
                  <a16:creationId xmlns:a16="http://schemas.microsoft.com/office/drawing/2014/main" id="{AEAC4485-B644-4EA5-81B8-D2C603ED5B45}"/>
                </a:ext>
              </a:extLst>
            </p:cNvPr>
            <p:cNvSpPr/>
            <p:nvPr/>
          </p:nvSpPr>
          <p:spPr>
            <a:xfrm rot="5400000">
              <a:off x="7176" y="2884"/>
              <a:ext cx="628" cy="2087"/>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1">
              <a:extLst>
                <a:ext uri="{FF2B5EF4-FFF2-40B4-BE49-F238E27FC236}">
                  <a16:creationId xmlns:a16="http://schemas.microsoft.com/office/drawing/2014/main" id="{82973062-9684-4B9C-BC4C-0E9E9EBD9675}"/>
                </a:ext>
              </a:extLst>
            </p:cNvPr>
            <p:cNvSpPr/>
            <p:nvPr/>
          </p:nvSpPr>
          <p:spPr>
            <a:xfrm rot="5400000">
              <a:off x="16311" y="3235"/>
              <a:ext cx="628" cy="1388"/>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圆角右箭头 23">
              <a:extLst>
                <a:ext uri="{FF2B5EF4-FFF2-40B4-BE49-F238E27FC236}">
                  <a16:creationId xmlns:a16="http://schemas.microsoft.com/office/drawing/2014/main" id="{708279F0-A1AB-4A2E-AE0F-C7B292C0A701}"/>
                </a:ext>
              </a:extLst>
            </p:cNvPr>
            <p:cNvSpPr/>
            <p:nvPr/>
          </p:nvSpPr>
          <p:spPr>
            <a:xfrm rot="5400000">
              <a:off x="9205" y="5164"/>
              <a:ext cx="628" cy="686"/>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4">
              <a:extLst>
                <a:ext uri="{FF2B5EF4-FFF2-40B4-BE49-F238E27FC236}">
                  <a16:creationId xmlns:a16="http://schemas.microsoft.com/office/drawing/2014/main" id="{BA6D125F-21D0-4794-B8A7-AF89FB3D22BE}"/>
                </a:ext>
              </a:extLst>
            </p:cNvPr>
            <p:cNvSpPr/>
            <p:nvPr/>
          </p:nvSpPr>
          <p:spPr>
            <a:xfrm rot="5400000">
              <a:off x="13876" y="5072"/>
              <a:ext cx="628" cy="899"/>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3221012A-15AE-4C37-9A83-874898F44892}"/>
                </a:ext>
              </a:extLst>
            </p:cNvPr>
            <p:cNvSpPr txBox="1"/>
            <p:nvPr/>
          </p:nvSpPr>
          <p:spPr>
            <a:xfrm>
              <a:off x="5213" y="3615"/>
              <a:ext cx="1234" cy="628"/>
            </a:xfrm>
            <a:prstGeom prst="rect">
              <a:avLst/>
            </a:prstGeom>
            <a:solidFill>
              <a:schemeClr val="bg2">
                <a:alpha val="49000"/>
              </a:schemeClr>
            </a:solidFill>
          </p:spPr>
          <p:txBody>
            <a:bodyPr wrap="square" rtlCol="0">
              <a:spAutoFit/>
            </a:bodyPr>
            <a:lstStyle/>
            <a:p>
              <a:r>
                <a:rPr lang="zh-CN" altLang="en-US" sz="2000" b="1"/>
                <a:t>硬件</a:t>
              </a:r>
            </a:p>
          </p:txBody>
        </p:sp>
        <p:sp>
          <p:nvSpPr>
            <p:cNvPr id="25" name="文本框 24">
              <a:extLst>
                <a:ext uri="{FF2B5EF4-FFF2-40B4-BE49-F238E27FC236}">
                  <a16:creationId xmlns:a16="http://schemas.microsoft.com/office/drawing/2014/main" id="{65AB3DB3-5939-44DC-B656-936A01D2AE27}"/>
                </a:ext>
              </a:extLst>
            </p:cNvPr>
            <p:cNvSpPr txBox="1"/>
            <p:nvPr/>
          </p:nvSpPr>
          <p:spPr>
            <a:xfrm>
              <a:off x="14640" y="3613"/>
              <a:ext cx="1291" cy="628"/>
            </a:xfrm>
            <a:prstGeom prst="rect">
              <a:avLst/>
            </a:prstGeom>
            <a:solidFill>
              <a:schemeClr val="bg2">
                <a:alpha val="49000"/>
              </a:schemeClr>
            </a:solidFill>
          </p:spPr>
          <p:txBody>
            <a:bodyPr wrap="square" rtlCol="0">
              <a:spAutoFit/>
            </a:bodyPr>
            <a:lstStyle/>
            <a:p>
              <a:r>
                <a:rPr lang="zh-CN" altLang="en-US" sz="2000" b="1"/>
                <a:t>软件</a:t>
              </a:r>
            </a:p>
          </p:txBody>
        </p:sp>
        <p:sp>
          <p:nvSpPr>
            <p:cNvPr id="26" name="文本框 25">
              <a:extLst>
                <a:ext uri="{FF2B5EF4-FFF2-40B4-BE49-F238E27FC236}">
                  <a16:creationId xmlns:a16="http://schemas.microsoft.com/office/drawing/2014/main" id="{68AA6964-CD49-4B72-B403-C2553AB6FA5D}"/>
                </a:ext>
              </a:extLst>
            </p:cNvPr>
            <p:cNvSpPr txBox="1"/>
            <p:nvPr/>
          </p:nvSpPr>
          <p:spPr>
            <a:xfrm>
              <a:off x="2448" y="5193"/>
              <a:ext cx="1234" cy="628"/>
            </a:xfrm>
            <a:prstGeom prst="rect">
              <a:avLst/>
            </a:prstGeom>
            <a:solidFill>
              <a:schemeClr val="bg2">
                <a:alpha val="49000"/>
              </a:schemeClr>
            </a:solidFill>
          </p:spPr>
          <p:txBody>
            <a:bodyPr wrap="square" rtlCol="0">
              <a:spAutoFit/>
            </a:bodyPr>
            <a:lstStyle/>
            <a:p>
              <a:r>
                <a:rPr lang="zh-CN" altLang="en-US" sz="2000" b="1"/>
                <a:t>主机</a:t>
              </a:r>
            </a:p>
          </p:txBody>
        </p:sp>
        <p:sp>
          <p:nvSpPr>
            <p:cNvPr id="27" name="文本框 26">
              <a:extLst>
                <a:ext uri="{FF2B5EF4-FFF2-40B4-BE49-F238E27FC236}">
                  <a16:creationId xmlns:a16="http://schemas.microsoft.com/office/drawing/2014/main" id="{A6C42A3A-1F1B-4011-A387-CC336153DA52}"/>
                </a:ext>
              </a:extLst>
            </p:cNvPr>
            <p:cNvSpPr txBox="1"/>
            <p:nvPr/>
          </p:nvSpPr>
          <p:spPr>
            <a:xfrm>
              <a:off x="7115" y="5158"/>
              <a:ext cx="2099" cy="628"/>
            </a:xfrm>
            <a:prstGeom prst="rect">
              <a:avLst/>
            </a:prstGeom>
            <a:solidFill>
              <a:schemeClr val="bg2">
                <a:alpha val="49000"/>
              </a:schemeClr>
            </a:solidFill>
          </p:spPr>
          <p:txBody>
            <a:bodyPr wrap="square" rtlCol="0">
              <a:spAutoFit/>
            </a:bodyPr>
            <a:lstStyle/>
            <a:p>
              <a:r>
                <a:rPr lang="zh-CN" altLang="en-US" sz="2000" b="1"/>
                <a:t>外部设备</a:t>
              </a:r>
            </a:p>
          </p:txBody>
        </p:sp>
        <p:sp>
          <p:nvSpPr>
            <p:cNvPr id="28" name="文本框 27">
              <a:extLst>
                <a:ext uri="{FF2B5EF4-FFF2-40B4-BE49-F238E27FC236}">
                  <a16:creationId xmlns:a16="http://schemas.microsoft.com/office/drawing/2014/main" id="{B293F96C-BFC2-41C1-827C-EE488022B3AD}"/>
                </a:ext>
              </a:extLst>
            </p:cNvPr>
            <p:cNvSpPr txBox="1"/>
            <p:nvPr/>
          </p:nvSpPr>
          <p:spPr>
            <a:xfrm>
              <a:off x="12133" y="5293"/>
              <a:ext cx="2024" cy="628"/>
            </a:xfrm>
            <a:prstGeom prst="rect">
              <a:avLst/>
            </a:prstGeom>
            <a:solidFill>
              <a:schemeClr val="bg2">
                <a:alpha val="49000"/>
              </a:schemeClr>
            </a:solidFill>
          </p:spPr>
          <p:txBody>
            <a:bodyPr wrap="square" rtlCol="0">
              <a:spAutoFit/>
            </a:bodyPr>
            <a:lstStyle/>
            <a:p>
              <a:r>
                <a:rPr lang="zh-CN" altLang="en-US" sz="2000" b="1"/>
                <a:t>系统软件</a:t>
              </a:r>
            </a:p>
          </p:txBody>
        </p:sp>
        <p:sp>
          <p:nvSpPr>
            <p:cNvPr id="29" name="文本框 28">
              <a:extLst>
                <a:ext uri="{FF2B5EF4-FFF2-40B4-BE49-F238E27FC236}">
                  <a16:creationId xmlns:a16="http://schemas.microsoft.com/office/drawing/2014/main" id="{657735A6-35F9-43AA-89B3-106BA35C9FCA}"/>
                </a:ext>
              </a:extLst>
            </p:cNvPr>
            <p:cNvSpPr txBox="1"/>
            <p:nvPr/>
          </p:nvSpPr>
          <p:spPr>
            <a:xfrm>
              <a:off x="6209" y="7116"/>
              <a:ext cx="772" cy="1958"/>
            </a:xfrm>
            <a:prstGeom prst="rect">
              <a:avLst/>
            </a:prstGeom>
            <a:noFill/>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dirty="0"/>
                <a:t>输入设备</a:t>
              </a:r>
            </a:p>
          </p:txBody>
        </p:sp>
        <p:sp>
          <p:nvSpPr>
            <p:cNvPr id="30" name="文本框 29">
              <a:extLst>
                <a:ext uri="{FF2B5EF4-FFF2-40B4-BE49-F238E27FC236}">
                  <a16:creationId xmlns:a16="http://schemas.microsoft.com/office/drawing/2014/main" id="{B39F8866-7DDE-4447-9B0D-C6B316C0DE69}"/>
                </a:ext>
              </a:extLst>
            </p:cNvPr>
            <p:cNvSpPr txBox="1"/>
            <p:nvPr/>
          </p:nvSpPr>
          <p:spPr>
            <a:xfrm>
              <a:off x="7654" y="7191"/>
              <a:ext cx="772" cy="2118"/>
            </a:xfrm>
            <a:prstGeom prst="rect">
              <a:avLst/>
            </a:prstGeom>
            <a:noFill/>
            <a:ln>
              <a:noFill/>
            </a:ln>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a:t>输出设备</a:t>
              </a:r>
            </a:p>
          </p:txBody>
        </p:sp>
        <p:sp>
          <p:nvSpPr>
            <p:cNvPr id="31" name="文本框 30">
              <a:extLst>
                <a:ext uri="{FF2B5EF4-FFF2-40B4-BE49-F238E27FC236}">
                  <a16:creationId xmlns:a16="http://schemas.microsoft.com/office/drawing/2014/main" id="{CED81580-F69D-4C2F-B49C-43A6A3273BC1}"/>
                </a:ext>
              </a:extLst>
            </p:cNvPr>
            <p:cNvSpPr txBox="1"/>
            <p:nvPr/>
          </p:nvSpPr>
          <p:spPr>
            <a:xfrm>
              <a:off x="9203" y="7103"/>
              <a:ext cx="772" cy="1363"/>
            </a:xfrm>
            <a:prstGeom prst="rect">
              <a:avLst/>
            </a:prstGeom>
            <a:noFill/>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a:t>外存</a:t>
              </a:r>
            </a:p>
          </p:txBody>
        </p:sp>
        <p:sp>
          <p:nvSpPr>
            <p:cNvPr id="32" name="文本框 31">
              <a:extLst>
                <a:ext uri="{FF2B5EF4-FFF2-40B4-BE49-F238E27FC236}">
                  <a16:creationId xmlns:a16="http://schemas.microsoft.com/office/drawing/2014/main" id="{6CB993AB-00CD-4617-9F8B-A879FACD350F}"/>
                </a:ext>
              </a:extLst>
            </p:cNvPr>
            <p:cNvSpPr txBox="1"/>
            <p:nvPr/>
          </p:nvSpPr>
          <p:spPr>
            <a:xfrm>
              <a:off x="381" y="7558"/>
              <a:ext cx="772" cy="1958"/>
            </a:xfrm>
            <a:prstGeom prst="rect">
              <a:avLst/>
            </a:prstGeom>
            <a:noFill/>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a:t>运算器</a:t>
              </a:r>
            </a:p>
          </p:txBody>
        </p:sp>
        <p:sp>
          <p:nvSpPr>
            <p:cNvPr id="33" name="文本框 32">
              <a:extLst>
                <a:ext uri="{FF2B5EF4-FFF2-40B4-BE49-F238E27FC236}">
                  <a16:creationId xmlns:a16="http://schemas.microsoft.com/office/drawing/2014/main" id="{67399DCD-907F-4740-8095-B8E31DF891DD}"/>
                </a:ext>
              </a:extLst>
            </p:cNvPr>
            <p:cNvSpPr txBox="1"/>
            <p:nvPr/>
          </p:nvSpPr>
          <p:spPr>
            <a:xfrm>
              <a:off x="1490" y="7571"/>
              <a:ext cx="772" cy="1958"/>
            </a:xfrm>
            <a:prstGeom prst="rect">
              <a:avLst/>
            </a:prstGeom>
            <a:noFill/>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a:t>控制器</a:t>
              </a:r>
            </a:p>
          </p:txBody>
        </p:sp>
        <p:sp>
          <p:nvSpPr>
            <p:cNvPr id="34" name="文本框 33">
              <a:extLst>
                <a:ext uri="{FF2B5EF4-FFF2-40B4-BE49-F238E27FC236}">
                  <a16:creationId xmlns:a16="http://schemas.microsoft.com/office/drawing/2014/main" id="{9332CC56-0D64-4DDC-B301-6EE9E8D866F6}"/>
                </a:ext>
              </a:extLst>
            </p:cNvPr>
            <p:cNvSpPr txBox="1"/>
            <p:nvPr/>
          </p:nvSpPr>
          <p:spPr>
            <a:xfrm>
              <a:off x="3092" y="7571"/>
              <a:ext cx="772" cy="2269"/>
            </a:xfrm>
            <a:prstGeom prst="rect">
              <a:avLst/>
            </a:prstGeom>
            <a:noFill/>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a:t>只读存储器</a:t>
              </a:r>
            </a:p>
          </p:txBody>
        </p:sp>
        <p:sp>
          <p:nvSpPr>
            <p:cNvPr id="35" name="文本框 34">
              <a:extLst>
                <a:ext uri="{FF2B5EF4-FFF2-40B4-BE49-F238E27FC236}">
                  <a16:creationId xmlns:a16="http://schemas.microsoft.com/office/drawing/2014/main" id="{3747D891-378A-4EB8-9B4E-7E7B193D11F9}"/>
                </a:ext>
              </a:extLst>
            </p:cNvPr>
            <p:cNvSpPr txBox="1"/>
            <p:nvPr/>
          </p:nvSpPr>
          <p:spPr>
            <a:xfrm>
              <a:off x="4013" y="7615"/>
              <a:ext cx="772" cy="2269"/>
            </a:xfrm>
            <a:prstGeom prst="rect">
              <a:avLst/>
            </a:prstGeom>
            <a:noFill/>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a:t>随机存储器</a:t>
              </a:r>
            </a:p>
          </p:txBody>
        </p:sp>
        <p:sp>
          <p:nvSpPr>
            <p:cNvPr id="36" name="文本框 35">
              <a:extLst>
                <a:ext uri="{FF2B5EF4-FFF2-40B4-BE49-F238E27FC236}">
                  <a16:creationId xmlns:a16="http://schemas.microsoft.com/office/drawing/2014/main" id="{7C388694-44C0-4C31-BC3D-3C0403790920}"/>
                </a:ext>
              </a:extLst>
            </p:cNvPr>
            <p:cNvSpPr txBox="1"/>
            <p:nvPr/>
          </p:nvSpPr>
          <p:spPr>
            <a:xfrm>
              <a:off x="11213" y="7235"/>
              <a:ext cx="772" cy="2118"/>
            </a:xfrm>
            <a:prstGeom prst="rect">
              <a:avLst/>
            </a:prstGeom>
            <a:noFill/>
            <a:ln>
              <a:noFill/>
            </a:ln>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a:t>操作系统</a:t>
              </a:r>
            </a:p>
          </p:txBody>
        </p:sp>
        <p:grpSp>
          <p:nvGrpSpPr>
            <p:cNvPr id="37" name="组合 36">
              <a:extLst>
                <a:ext uri="{FF2B5EF4-FFF2-40B4-BE49-F238E27FC236}">
                  <a16:creationId xmlns:a16="http://schemas.microsoft.com/office/drawing/2014/main" id="{DA3E9EA2-5305-4FBB-891D-11FD723AD5D5}"/>
                </a:ext>
              </a:extLst>
            </p:cNvPr>
            <p:cNvGrpSpPr/>
            <p:nvPr/>
          </p:nvGrpSpPr>
          <p:grpSpPr>
            <a:xfrm>
              <a:off x="11152" y="6187"/>
              <a:ext cx="893" cy="812"/>
              <a:chOff x="11335" y="7100"/>
              <a:chExt cx="730" cy="646"/>
            </a:xfrm>
          </p:grpSpPr>
          <p:sp>
            <p:nvSpPr>
              <p:cNvPr id="60" name="Freeform 336">
                <a:extLst>
                  <a:ext uri="{FF2B5EF4-FFF2-40B4-BE49-F238E27FC236}">
                    <a16:creationId xmlns:a16="http://schemas.microsoft.com/office/drawing/2014/main" id="{E9E5252F-3178-4435-9D33-70264A953673}"/>
                  </a:ext>
                </a:extLst>
              </p:cNvPr>
              <p:cNvSpPr>
                <a:spLocks noEditPoints="1"/>
              </p:cNvSpPr>
              <p:nvPr/>
            </p:nvSpPr>
            <p:spPr bwMode="auto">
              <a:xfrm>
                <a:off x="11335" y="7100"/>
                <a:ext cx="731" cy="647"/>
              </a:xfrm>
              <a:custGeom>
                <a:avLst/>
                <a:gdLst>
                  <a:gd name="T0" fmla="*/ 215 w 222"/>
                  <a:gd name="T1" fmla="*/ 0 h 197"/>
                  <a:gd name="T2" fmla="*/ 7 w 222"/>
                  <a:gd name="T3" fmla="*/ 0 h 197"/>
                  <a:gd name="T4" fmla="*/ 0 w 222"/>
                  <a:gd name="T5" fmla="*/ 8 h 197"/>
                  <a:gd name="T6" fmla="*/ 0 w 222"/>
                  <a:gd name="T7" fmla="*/ 190 h 197"/>
                  <a:gd name="T8" fmla="*/ 7 w 222"/>
                  <a:gd name="T9" fmla="*/ 197 h 197"/>
                  <a:gd name="T10" fmla="*/ 215 w 222"/>
                  <a:gd name="T11" fmla="*/ 197 h 197"/>
                  <a:gd name="T12" fmla="*/ 222 w 222"/>
                  <a:gd name="T13" fmla="*/ 190 h 197"/>
                  <a:gd name="T14" fmla="*/ 222 w 222"/>
                  <a:gd name="T15" fmla="*/ 8 h 197"/>
                  <a:gd name="T16" fmla="*/ 215 w 222"/>
                  <a:gd name="T17" fmla="*/ 0 h 197"/>
                  <a:gd name="T18" fmla="*/ 171 w 222"/>
                  <a:gd name="T19" fmla="*/ 16 h 197"/>
                  <a:gd name="T20" fmla="*/ 180 w 222"/>
                  <a:gd name="T21" fmla="*/ 25 h 197"/>
                  <a:gd name="T22" fmla="*/ 171 w 222"/>
                  <a:gd name="T23" fmla="*/ 34 h 197"/>
                  <a:gd name="T24" fmla="*/ 162 w 222"/>
                  <a:gd name="T25" fmla="*/ 25 h 197"/>
                  <a:gd name="T26" fmla="*/ 171 w 222"/>
                  <a:gd name="T27" fmla="*/ 16 h 197"/>
                  <a:gd name="T28" fmla="*/ 143 w 222"/>
                  <a:gd name="T29" fmla="*/ 16 h 197"/>
                  <a:gd name="T30" fmla="*/ 153 w 222"/>
                  <a:gd name="T31" fmla="*/ 25 h 197"/>
                  <a:gd name="T32" fmla="*/ 143 w 222"/>
                  <a:gd name="T33" fmla="*/ 34 h 197"/>
                  <a:gd name="T34" fmla="*/ 134 w 222"/>
                  <a:gd name="T35" fmla="*/ 25 h 197"/>
                  <a:gd name="T36" fmla="*/ 143 w 222"/>
                  <a:gd name="T37" fmla="*/ 16 h 197"/>
                  <a:gd name="T38" fmla="*/ 208 w 222"/>
                  <a:gd name="T39" fmla="*/ 183 h 197"/>
                  <a:gd name="T40" fmla="*/ 14 w 222"/>
                  <a:gd name="T41" fmla="*/ 183 h 197"/>
                  <a:gd name="T42" fmla="*/ 14 w 222"/>
                  <a:gd name="T43" fmla="*/ 50 h 197"/>
                  <a:gd name="T44" fmla="*/ 208 w 222"/>
                  <a:gd name="T45" fmla="*/ 50 h 197"/>
                  <a:gd name="T46" fmla="*/ 208 w 222"/>
                  <a:gd name="T47" fmla="*/ 183 h 197"/>
                  <a:gd name="T48" fmla="*/ 199 w 222"/>
                  <a:gd name="T49" fmla="*/ 34 h 197"/>
                  <a:gd name="T50" fmla="*/ 189 w 222"/>
                  <a:gd name="T51" fmla="*/ 25 h 197"/>
                  <a:gd name="T52" fmla="*/ 199 w 222"/>
                  <a:gd name="T53" fmla="*/ 16 h 197"/>
                  <a:gd name="T54" fmla="*/ 208 w 222"/>
                  <a:gd name="T55" fmla="*/ 25 h 197"/>
                  <a:gd name="T56" fmla="*/ 199 w 222"/>
                  <a:gd name="T57" fmla="*/ 3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197">
                    <a:moveTo>
                      <a:pt x="215" y="0"/>
                    </a:moveTo>
                    <a:cubicBezTo>
                      <a:pt x="7" y="0"/>
                      <a:pt x="7" y="0"/>
                      <a:pt x="7" y="0"/>
                    </a:cubicBezTo>
                    <a:cubicBezTo>
                      <a:pt x="4" y="0"/>
                      <a:pt x="0" y="4"/>
                      <a:pt x="0" y="8"/>
                    </a:cubicBezTo>
                    <a:cubicBezTo>
                      <a:pt x="0" y="190"/>
                      <a:pt x="0" y="190"/>
                      <a:pt x="0" y="190"/>
                    </a:cubicBezTo>
                    <a:cubicBezTo>
                      <a:pt x="0" y="194"/>
                      <a:pt x="4" y="197"/>
                      <a:pt x="7" y="197"/>
                    </a:cubicBezTo>
                    <a:cubicBezTo>
                      <a:pt x="215" y="197"/>
                      <a:pt x="215" y="197"/>
                      <a:pt x="215" y="197"/>
                    </a:cubicBezTo>
                    <a:cubicBezTo>
                      <a:pt x="219" y="197"/>
                      <a:pt x="222" y="194"/>
                      <a:pt x="222" y="190"/>
                    </a:cubicBezTo>
                    <a:cubicBezTo>
                      <a:pt x="222" y="8"/>
                      <a:pt x="222" y="8"/>
                      <a:pt x="222" y="8"/>
                    </a:cubicBezTo>
                    <a:cubicBezTo>
                      <a:pt x="222" y="4"/>
                      <a:pt x="219" y="0"/>
                      <a:pt x="215" y="0"/>
                    </a:cubicBezTo>
                    <a:close/>
                    <a:moveTo>
                      <a:pt x="171" y="16"/>
                    </a:moveTo>
                    <a:cubicBezTo>
                      <a:pt x="176" y="16"/>
                      <a:pt x="180" y="20"/>
                      <a:pt x="180" y="25"/>
                    </a:cubicBezTo>
                    <a:cubicBezTo>
                      <a:pt x="180" y="30"/>
                      <a:pt x="176" y="34"/>
                      <a:pt x="171" y="34"/>
                    </a:cubicBezTo>
                    <a:cubicBezTo>
                      <a:pt x="166" y="34"/>
                      <a:pt x="162" y="30"/>
                      <a:pt x="162" y="25"/>
                    </a:cubicBezTo>
                    <a:cubicBezTo>
                      <a:pt x="162" y="20"/>
                      <a:pt x="166" y="16"/>
                      <a:pt x="171" y="16"/>
                    </a:cubicBezTo>
                    <a:close/>
                    <a:moveTo>
                      <a:pt x="143" y="16"/>
                    </a:moveTo>
                    <a:cubicBezTo>
                      <a:pt x="149" y="16"/>
                      <a:pt x="153" y="20"/>
                      <a:pt x="153" y="25"/>
                    </a:cubicBezTo>
                    <a:cubicBezTo>
                      <a:pt x="153" y="30"/>
                      <a:pt x="149" y="34"/>
                      <a:pt x="143" y="34"/>
                    </a:cubicBezTo>
                    <a:cubicBezTo>
                      <a:pt x="138" y="34"/>
                      <a:pt x="134" y="30"/>
                      <a:pt x="134" y="25"/>
                    </a:cubicBezTo>
                    <a:cubicBezTo>
                      <a:pt x="134" y="20"/>
                      <a:pt x="138" y="16"/>
                      <a:pt x="143" y="16"/>
                    </a:cubicBezTo>
                    <a:close/>
                    <a:moveTo>
                      <a:pt x="208" y="183"/>
                    </a:moveTo>
                    <a:cubicBezTo>
                      <a:pt x="14" y="183"/>
                      <a:pt x="14" y="183"/>
                      <a:pt x="14" y="183"/>
                    </a:cubicBezTo>
                    <a:cubicBezTo>
                      <a:pt x="14" y="50"/>
                      <a:pt x="14" y="50"/>
                      <a:pt x="14" y="50"/>
                    </a:cubicBezTo>
                    <a:cubicBezTo>
                      <a:pt x="208" y="50"/>
                      <a:pt x="208" y="50"/>
                      <a:pt x="208" y="50"/>
                    </a:cubicBezTo>
                    <a:lnTo>
                      <a:pt x="208" y="183"/>
                    </a:lnTo>
                    <a:close/>
                    <a:moveTo>
                      <a:pt x="199" y="34"/>
                    </a:moveTo>
                    <a:cubicBezTo>
                      <a:pt x="193" y="34"/>
                      <a:pt x="189" y="30"/>
                      <a:pt x="189" y="25"/>
                    </a:cubicBezTo>
                    <a:cubicBezTo>
                      <a:pt x="189" y="20"/>
                      <a:pt x="193" y="16"/>
                      <a:pt x="199" y="16"/>
                    </a:cubicBezTo>
                    <a:cubicBezTo>
                      <a:pt x="204" y="16"/>
                      <a:pt x="208" y="20"/>
                      <a:pt x="208" y="25"/>
                    </a:cubicBezTo>
                    <a:cubicBezTo>
                      <a:pt x="208" y="30"/>
                      <a:pt x="204" y="34"/>
                      <a:pt x="199" y="34"/>
                    </a:cubicBez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61" name="Freeform 337">
                <a:extLst>
                  <a:ext uri="{FF2B5EF4-FFF2-40B4-BE49-F238E27FC236}">
                    <a16:creationId xmlns:a16="http://schemas.microsoft.com/office/drawing/2014/main" id="{539C1569-1278-472E-80FD-10A4C6B08036}"/>
                  </a:ext>
                </a:extLst>
              </p:cNvPr>
              <p:cNvSpPr/>
              <p:nvPr/>
            </p:nvSpPr>
            <p:spPr bwMode="auto">
              <a:xfrm>
                <a:off x="11799" y="7296"/>
                <a:ext cx="71" cy="60"/>
              </a:xfrm>
              <a:custGeom>
                <a:avLst/>
                <a:gdLst>
                  <a:gd name="T0" fmla="*/ 21 w 21"/>
                  <a:gd name="T1" fmla="*/ 14 h 18"/>
                  <a:gd name="T2" fmla="*/ 17 w 21"/>
                  <a:gd name="T3" fmla="*/ 18 h 18"/>
                  <a:gd name="T4" fmla="*/ 3 w 21"/>
                  <a:gd name="T5" fmla="*/ 18 h 18"/>
                  <a:gd name="T6" fmla="*/ 0 w 21"/>
                  <a:gd name="T7" fmla="*/ 14 h 18"/>
                  <a:gd name="T8" fmla="*/ 0 w 21"/>
                  <a:gd name="T9" fmla="*/ 3 h 18"/>
                  <a:gd name="T10" fmla="*/ 3 w 21"/>
                  <a:gd name="T11" fmla="*/ 0 h 18"/>
                  <a:gd name="T12" fmla="*/ 17 w 21"/>
                  <a:gd name="T13" fmla="*/ 0 h 18"/>
                  <a:gd name="T14" fmla="*/ 21 w 21"/>
                  <a:gd name="T15" fmla="*/ 3 h 18"/>
                  <a:gd name="T16" fmla="*/ 21 w 21"/>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21" y="14"/>
                    </a:moveTo>
                    <a:cubicBezTo>
                      <a:pt x="21" y="16"/>
                      <a:pt x="19" y="18"/>
                      <a:pt x="17" y="18"/>
                    </a:cubicBezTo>
                    <a:cubicBezTo>
                      <a:pt x="3" y="18"/>
                      <a:pt x="3" y="18"/>
                      <a:pt x="3" y="18"/>
                    </a:cubicBezTo>
                    <a:cubicBezTo>
                      <a:pt x="1" y="18"/>
                      <a:pt x="0" y="16"/>
                      <a:pt x="0" y="14"/>
                    </a:cubicBezTo>
                    <a:cubicBezTo>
                      <a:pt x="0" y="3"/>
                      <a:pt x="0" y="3"/>
                      <a:pt x="0" y="3"/>
                    </a:cubicBezTo>
                    <a:cubicBezTo>
                      <a:pt x="0" y="2"/>
                      <a:pt x="1" y="0"/>
                      <a:pt x="3" y="0"/>
                    </a:cubicBezTo>
                    <a:cubicBezTo>
                      <a:pt x="17" y="0"/>
                      <a:pt x="17" y="0"/>
                      <a:pt x="17" y="0"/>
                    </a:cubicBezTo>
                    <a:cubicBezTo>
                      <a:pt x="19" y="0"/>
                      <a:pt x="21" y="2"/>
                      <a:pt x="21" y="3"/>
                    </a:cubicBezTo>
                    <a:lnTo>
                      <a:pt x="21" y="14"/>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62" name="Freeform 338">
                <a:extLst>
                  <a:ext uri="{FF2B5EF4-FFF2-40B4-BE49-F238E27FC236}">
                    <a16:creationId xmlns:a16="http://schemas.microsoft.com/office/drawing/2014/main" id="{D7B0C5CE-EB6E-4FA7-8176-EA6EC4831894}"/>
                  </a:ext>
                </a:extLst>
              </p:cNvPr>
              <p:cNvSpPr/>
              <p:nvPr/>
            </p:nvSpPr>
            <p:spPr bwMode="auto">
              <a:xfrm>
                <a:off x="11694" y="7346"/>
                <a:ext cx="79" cy="86"/>
              </a:xfrm>
              <a:custGeom>
                <a:avLst/>
                <a:gdLst>
                  <a:gd name="T0" fmla="*/ 22 w 24"/>
                  <a:gd name="T1" fmla="*/ 7 h 26"/>
                  <a:gd name="T2" fmla="*/ 23 w 24"/>
                  <a:gd name="T3" fmla="*/ 11 h 26"/>
                  <a:gd name="T4" fmla="*/ 16 w 24"/>
                  <a:gd name="T5" fmla="*/ 24 h 26"/>
                  <a:gd name="T6" fmla="*/ 11 w 24"/>
                  <a:gd name="T7" fmla="*/ 25 h 26"/>
                  <a:gd name="T8" fmla="*/ 2 w 24"/>
                  <a:gd name="T9" fmla="*/ 19 h 26"/>
                  <a:gd name="T10" fmla="*/ 1 w 24"/>
                  <a:gd name="T11" fmla="*/ 15 h 26"/>
                  <a:gd name="T12" fmla="*/ 8 w 24"/>
                  <a:gd name="T13" fmla="*/ 3 h 26"/>
                  <a:gd name="T14" fmla="*/ 12 w 24"/>
                  <a:gd name="T15" fmla="*/ 1 h 26"/>
                  <a:gd name="T16" fmla="*/ 22 w 24"/>
                  <a:gd name="T17"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6">
                    <a:moveTo>
                      <a:pt x="22" y="7"/>
                    </a:moveTo>
                    <a:cubicBezTo>
                      <a:pt x="23" y="8"/>
                      <a:pt x="24" y="10"/>
                      <a:pt x="23" y="11"/>
                    </a:cubicBezTo>
                    <a:cubicBezTo>
                      <a:pt x="16" y="24"/>
                      <a:pt x="16" y="24"/>
                      <a:pt x="16" y="24"/>
                    </a:cubicBezTo>
                    <a:cubicBezTo>
                      <a:pt x="15" y="25"/>
                      <a:pt x="13" y="26"/>
                      <a:pt x="11" y="25"/>
                    </a:cubicBezTo>
                    <a:cubicBezTo>
                      <a:pt x="2" y="19"/>
                      <a:pt x="2" y="19"/>
                      <a:pt x="2" y="19"/>
                    </a:cubicBezTo>
                    <a:cubicBezTo>
                      <a:pt x="0" y="18"/>
                      <a:pt x="0" y="16"/>
                      <a:pt x="1" y="15"/>
                    </a:cubicBezTo>
                    <a:cubicBezTo>
                      <a:pt x="8" y="3"/>
                      <a:pt x="8" y="3"/>
                      <a:pt x="8" y="3"/>
                    </a:cubicBezTo>
                    <a:cubicBezTo>
                      <a:pt x="9" y="1"/>
                      <a:pt x="11" y="0"/>
                      <a:pt x="12" y="1"/>
                    </a:cubicBezTo>
                    <a:lnTo>
                      <a:pt x="22" y="7"/>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63" name="Freeform 339">
                <a:extLst>
                  <a:ext uri="{FF2B5EF4-FFF2-40B4-BE49-F238E27FC236}">
                    <a16:creationId xmlns:a16="http://schemas.microsoft.com/office/drawing/2014/main" id="{3DD268D6-B1EF-49CC-A9AB-9ECC53EE3278}"/>
                  </a:ext>
                </a:extLst>
              </p:cNvPr>
              <p:cNvSpPr/>
              <p:nvPr/>
            </p:nvSpPr>
            <p:spPr bwMode="auto">
              <a:xfrm>
                <a:off x="11697" y="7469"/>
                <a:ext cx="79" cy="81"/>
              </a:xfrm>
              <a:custGeom>
                <a:avLst/>
                <a:gdLst>
                  <a:gd name="T0" fmla="*/ 12 w 24"/>
                  <a:gd name="T1" fmla="*/ 1 h 25"/>
                  <a:gd name="T2" fmla="*/ 16 w 24"/>
                  <a:gd name="T3" fmla="*/ 2 h 25"/>
                  <a:gd name="T4" fmla="*/ 23 w 24"/>
                  <a:gd name="T5" fmla="*/ 14 h 25"/>
                  <a:gd name="T6" fmla="*/ 22 w 24"/>
                  <a:gd name="T7" fmla="*/ 19 h 25"/>
                  <a:gd name="T8" fmla="*/ 13 w 24"/>
                  <a:gd name="T9" fmla="*/ 24 h 25"/>
                  <a:gd name="T10" fmla="*/ 8 w 24"/>
                  <a:gd name="T11" fmla="*/ 23 h 25"/>
                  <a:gd name="T12" fmla="*/ 1 w 24"/>
                  <a:gd name="T13" fmla="*/ 10 h 25"/>
                  <a:gd name="T14" fmla="*/ 2 w 24"/>
                  <a:gd name="T15" fmla="*/ 6 h 25"/>
                  <a:gd name="T16" fmla="*/ 12 w 24"/>
                  <a:gd name="T1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2" y="1"/>
                    </a:moveTo>
                    <a:cubicBezTo>
                      <a:pt x="13" y="0"/>
                      <a:pt x="15" y="0"/>
                      <a:pt x="16" y="2"/>
                    </a:cubicBezTo>
                    <a:cubicBezTo>
                      <a:pt x="23" y="14"/>
                      <a:pt x="23" y="14"/>
                      <a:pt x="23" y="14"/>
                    </a:cubicBezTo>
                    <a:cubicBezTo>
                      <a:pt x="24" y="16"/>
                      <a:pt x="24" y="18"/>
                      <a:pt x="22" y="19"/>
                    </a:cubicBezTo>
                    <a:cubicBezTo>
                      <a:pt x="13" y="24"/>
                      <a:pt x="13" y="24"/>
                      <a:pt x="13" y="24"/>
                    </a:cubicBezTo>
                    <a:cubicBezTo>
                      <a:pt x="11" y="25"/>
                      <a:pt x="9" y="24"/>
                      <a:pt x="8" y="23"/>
                    </a:cubicBezTo>
                    <a:cubicBezTo>
                      <a:pt x="1" y="10"/>
                      <a:pt x="1" y="10"/>
                      <a:pt x="1" y="10"/>
                    </a:cubicBezTo>
                    <a:cubicBezTo>
                      <a:pt x="0" y="9"/>
                      <a:pt x="1" y="7"/>
                      <a:pt x="2" y="6"/>
                    </a:cubicBezTo>
                    <a:lnTo>
                      <a:pt x="12" y="1"/>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64" name="Freeform 340">
                <a:extLst>
                  <a:ext uri="{FF2B5EF4-FFF2-40B4-BE49-F238E27FC236}">
                    <a16:creationId xmlns:a16="http://schemas.microsoft.com/office/drawing/2014/main" id="{F42DF1C1-0B74-4DEE-999E-290DFEF9EA3F}"/>
                  </a:ext>
                </a:extLst>
              </p:cNvPr>
              <p:cNvSpPr/>
              <p:nvPr/>
            </p:nvSpPr>
            <p:spPr bwMode="auto">
              <a:xfrm>
                <a:off x="11809" y="7534"/>
                <a:ext cx="65" cy="58"/>
              </a:xfrm>
              <a:custGeom>
                <a:avLst/>
                <a:gdLst>
                  <a:gd name="T0" fmla="*/ 0 w 20"/>
                  <a:gd name="T1" fmla="*/ 4 h 18"/>
                  <a:gd name="T2" fmla="*/ 3 w 20"/>
                  <a:gd name="T3" fmla="*/ 0 h 18"/>
                  <a:gd name="T4" fmla="*/ 17 w 20"/>
                  <a:gd name="T5" fmla="*/ 0 h 18"/>
                  <a:gd name="T6" fmla="*/ 20 w 20"/>
                  <a:gd name="T7" fmla="*/ 4 h 18"/>
                  <a:gd name="T8" fmla="*/ 20 w 20"/>
                  <a:gd name="T9" fmla="*/ 15 h 18"/>
                  <a:gd name="T10" fmla="*/ 17 w 20"/>
                  <a:gd name="T11" fmla="*/ 18 h 18"/>
                  <a:gd name="T12" fmla="*/ 3 w 20"/>
                  <a:gd name="T13" fmla="*/ 18 h 18"/>
                  <a:gd name="T14" fmla="*/ 0 w 20"/>
                  <a:gd name="T15" fmla="*/ 15 h 18"/>
                  <a:gd name="T16" fmla="*/ 0 w 20"/>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8">
                    <a:moveTo>
                      <a:pt x="0" y="4"/>
                    </a:moveTo>
                    <a:cubicBezTo>
                      <a:pt x="0" y="2"/>
                      <a:pt x="1" y="0"/>
                      <a:pt x="3" y="0"/>
                    </a:cubicBezTo>
                    <a:cubicBezTo>
                      <a:pt x="17" y="0"/>
                      <a:pt x="17" y="0"/>
                      <a:pt x="17" y="0"/>
                    </a:cubicBezTo>
                    <a:cubicBezTo>
                      <a:pt x="19" y="0"/>
                      <a:pt x="20" y="2"/>
                      <a:pt x="20" y="4"/>
                    </a:cubicBezTo>
                    <a:cubicBezTo>
                      <a:pt x="20" y="15"/>
                      <a:pt x="20" y="15"/>
                      <a:pt x="20" y="15"/>
                    </a:cubicBezTo>
                    <a:cubicBezTo>
                      <a:pt x="20" y="16"/>
                      <a:pt x="19" y="18"/>
                      <a:pt x="17" y="18"/>
                    </a:cubicBezTo>
                    <a:cubicBezTo>
                      <a:pt x="3" y="18"/>
                      <a:pt x="3" y="18"/>
                      <a:pt x="3" y="18"/>
                    </a:cubicBezTo>
                    <a:cubicBezTo>
                      <a:pt x="1" y="18"/>
                      <a:pt x="0" y="16"/>
                      <a:pt x="0" y="15"/>
                    </a:cubicBezTo>
                    <a:lnTo>
                      <a:pt x="0" y="4"/>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65" name="Freeform 341">
                <a:extLst>
                  <a:ext uri="{FF2B5EF4-FFF2-40B4-BE49-F238E27FC236}">
                    <a16:creationId xmlns:a16="http://schemas.microsoft.com/office/drawing/2014/main" id="{8A8FB26A-B6E1-479B-80B1-139898077231}"/>
                  </a:ext>
                </a:extLst>
              </p:cNvPr>
              <p:cNvSpPr/>
              <p:nvPr/>
            </p:nvSpPr>
            <p:spPr bwMode="auto">
              <a:xfrm>
                <a:off x="11903" y="7458"/>
                <a:ext cx="79" cy="86"/>
              </a:xfrm>
              <a:custGeom>
                <a:avLst/>
                <a:gdLst>
                  <a:gd name="T0" fmla="*/ 2 w 24"/>
                  <a:gd name="T1" fmla="*/ 19 h 26"/>
                  <a:gd name="T2" fmla="*/ 1 w 24"/>
                  <a:gd name="T3" fmla="*/ 15 h 26"/>
                  <a:gd name="T4" fmla="*/ 8 w 24"/>
                  <a:gd name="T5" fmla="*/ 3 h 26"/>
                  <a:gd name="T6" fmla="*/ 12 w 24"/>
                  <a:gd name="T7" fmla="*/ 1 h 26"/>
                  <a:gd name="T8" fmla="*/ 22 w 24"/>
                  <a:gd name="T9" fmla="*/ 7 h 26"/>
                  <a:gd name="T10" fmla="*/ 23 w 24"/>
                  <a:gd name="T11" fmla="*/ 11 h 26"/>
                  <a:gd name="T12" fmla="*/ 16 w 24"/>
                  <a:gd name="T13" fmla="*/ 23 h 26"/>
                  <a:gd name="T14" fmla="*/ 11 w 24"/>
                  <a:gd name="T15" fmla="*/ 25 h 26"/>
                  <a:gd name="T16" fmla="*/ 2 w 2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6">
                    <a:moveTo>
                      <a:pt x="2" y="19"/>
                    </a:moveTo>
                    <a:cubicBezTo>
                      <a:pt x="0" y="18"/>
                      <a:pt x="0" y="16"/>
                      <a:pt x="1" y="15"/>
                    </a:cubicBezTo>
                    <a:cubicBezTo>
                      <a:pt x="8" y="3"/>
                      <a:pt x="8" y="3"/>
                      <a:pt x="8" y="3"/>
                    </a:cubicBezTo>
                    <a:cubicBezTo>
                      <a:pt x="8" y="1"/>
                      <a:pt x="11" y="0"/>
                      <a:pt x="12" y="1"/>
                    </a:cubicBezTo>
                    <a:cubicBezTo>
                      <a:pt x="22" y="7"/>
                      <a:pt x="22" y="7"/>
                      <a:pt x="22" y="7"/>
                    </a:cubicBezTo>
                    <a:cubicBezTo>
                      <a:pt x="23" y="8"/>
                      <a:pt x="24" y="10"/>
                      <a:pt x="23" y="11"/>
                    </a:cubicBezTo>
                    <a:cubicBezTo>
                      <a:pt x="16" y="23"/>
                      <a:pt x="16" y="23"/>
                      <a:pt x="16" y="23"/>
                    </a:cubicBezTo>
                    <a:cubicBezTo>
                      <a:pt x="15" y="25"/>
                      <a:pt x="13" y="26"/>
                      <a:pt x="11" y="25"/>
                    </a:cubicBezTo>
                    <a:lnTo>
                      <a:pt x="2" y="19"/>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66" name="Freeform 342">
                <a:extLst>
                  <a:ext uri="{FF2B5EF4-FFF2-40B4-BE49-F238E27FC236}">
                    <a16:creationId xmlns:a16="http://schemas.microsoft.com/office/drawing/2014/main" id="{9972462C-55C6-410D-AAC4-C6F8B39C610A}"/>
                  </a:ext>
                </a:extLst>
              </p:cNvPr>
              <p:cNvSpPr/>
              <p:nvPr/>
            </p:nvSpPr>
            <p:spPr bwMode="auto">
              <a:xfrm>
                <a:off x="11898" y="7341"/>
                <a:ext cx="79" cy="81"/>
              </a:xfrm>
              <a:custGeom>
                <a:avLst/>
                <a:gdLst>
                  <a:gd name="T0" fmla="*/ 13 w 24"/>
                  <a:gd name="T1" fmla="*/ 25 h 25"/>
                  <a:gd name="T2" fmla="*/ 8 w 24"/>
                  <a:gd name="T3" fmla="*/ 23 h 25"/>
                  <a:gd name="T4" fmla="*/ 1 w 24"/>
                  <a:gd name="T5" fmla="*/ 11 h 25"/>
                  <a:gd name="T6" fmla="*/ 2 w 24"/>
                  <a:gd name="T7" fmla="*/ 7 h 25"/>
                  <a:gd name="T8" fmla="*/ 12 w 24"/>
                  <a:gd name="T9" fmla="*/ 1 h 25"/>
                  <a:gd name="T10" fmla="*/ 16 w 24"/>
                  <a:gd name="T11" fmla="*/ 2 h 25"/>
                  <a:gd name="T12" fmla="*/ 23 w 24"/>
                  <a:gd name="T13" fmla="*/ 15 h 25"/>
                  <a:gd name="T14" fmla="*/ 22 w 24"/>
                  <a:gd name="T15" fmla="*/ 19 h 25"/>
                  <a:gd name="T16" fmla="*/ 13 w 24"/>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3" y="25"/>
                    </a:moveTo>
                    <a:cubicBezTo>
                      <a:pt x="11" y="25"/>
                      <a:pt x="9" y="25"/>
                      <a:pt x="8" y="23"/>
                    </a:cubicBezTo>
                    <a:cubicBezTo>
                      <a:pt x="1" y="11"/>
                      <a:pt x="1" y="11"/>
                      <a:pt x="1" y="11"/>
                    </a:cubicBezTo>
                    <a:cubicBezTo>
                      <a:pt x="0" y="9"/>
                      <a:pt x="1" y="7"/>
                      <a:pt x="2" y="7"/>
                    </a:cubicBezTo>
                    <a:cubicBezTo>
                      <a:pt x="12" y="1"/>
                      <a:pt x="12" y="1"/>
                      <a:pt x="12" y="1"/>
                    </a:cubicBezTo>
                    <a:cubicBezTo>
                      <a:pt x="13" y="0"/>
                      <a:pt x="15" y="1"/>
                      <a:pt x="16" y="2"/>
                    </a:cubicBezTo>
                    <a:cubicBezTo>
                      <a:pt x="23" y="15"/>
                      <a:pt x="23" y="15"/>
                      <a:pt x="23" y="15"/>
                    </a:cubicBezTo>
                    <a:cubicBezTo>
                      <a:pt x="24" y="16"/>
                      <a:pt x="24" y="18"/>
                      <a:pt x="22" y="19"/>
                    </a:cubicBezTo>
                    <a:lnTo>
                      <a:pt x="13" y="25"/>
                    </a:ln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67" name="Freeform 343">
                <a:extLst>
                  <a:ext uri="{FF2B5EF4-FFF2-40B4-BE49-F238E27FC236}">
                    <a16:creationId xmlns:a16="http://schemas.microsoft.com/office/drawing/2014/main" id="{8C617D34-2A3B-46F1-8DFE-68C6437C8D6F}"/>
                  </a:ext>
                </a:extLst>
              </p:cNvPr>
              <p:cNvSpPr>
                <a:spLocks noEditPoints="1"/>
              </p:cNvSpPr>
              <p:nvPr/>
            </p:nvSpPr>
            <p:spPr bwMode="auto">
              <a:xfrm>
                <a:off x="11731" y="7341"/>
                <a:ext cx="212" cy="210"/>
              </a:xfrm>
              <a:custGeom>
                <a:avLst/>
                <a:gdLst>
                  <a:gd name="T0" fmla="*/ 33 w 65"/>
                  <a:gd name="T1" fmla="*/ 0 h 64"/>
                  <a:gd name="T2" fmla="*/ 0 w 65"/>
                  <a:gd name="T3" fmla="*/ 32 h 64"/>
                  <a:gd name="T4" fmla="*/ 33 w 65"/>
                  <a:gd name="T5" fmla="*/ 64 h 64"/>
                  <a:gd name="T6" fmla="*/ 65 w 65"/>
                  <a:gd name="T7" fmla="*/ 32 h 64"/>
                  <a:gd name="T8" fmla="*/ 33 w 65"/>
                  <a:gd name="T9" fmla="*/ 0 h 64"/>
                  <a:gd name="T10" fmla="*/ 33 w 65"/>
                  <a:gd name="T11" fmla="*/ 48 h 64"/>
                  <a:gd name="T12" fmla="*/ 17 w 65"/>
                  <a:gd name="T13" fmla="*/ 32 h 64"/>
                  <a:gd name="T14" fmla="*/ 33 w 65"/>
                  <a:gd name="T15" fmla="*/ 17 h 64"/>
                  <a:gd name="T16" fmla="*/ 48 w 65"/>
                  <a:gd name="T17" fmla="*/ 32 h 64"/>
                  <a:gd name="T18" fmla="*/ 33 w 65"/>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4">
                    <a:moveTo>
                      <a:pt x="33" y="0"/>
                    </a:moveTo>
                    <a:cubicBezTo>
                      <a:pt x="15" y="0"/>
                      <a:pt x="0" y="14"/>
                      <a:pt x="0" y="32"/>
                    </a:cubicBezTo>
                    <a:cubicBezTo>
                      <a:pt x="0" y="50"/>
                      <a:pt x="15" y="64"/>
                      <a:pt x="33" y="64"/>
                    </a:cubicBezTo>
                    <a:cubicBezTo>
                      <a:pt x="51" y="64"/>
                      <a:pt x="65" y="50"/>
                      <a:pt x="65" y="32"/>
                    </a:cubicBezTo>
                    <a:cubicBezTo>
                      <a:pt x="65" y="14"/>
                      <a:pt x="51" y="0"/>
                      <a:pt x="33" y="0"/>
                    </a:cubicBezTo>
                    <a:close/>
                    <a:moveTo>
                      <a:pt x="33" y="48"/>
                    </a:moveTo>
                    <a:cubicBezTo>
                      <a:pt x="24" y="48"/>
                      <a:pt x="17" y="41"/>
                      <a:pt x="17" y="32"/>
                    </a:cubicBezTo>
                    <a:cubicBezTo>
                      <a:pt x="17" y="24"/>
                      <a:pt x="24" y="17"/>
                      <a:pt x="33" y="17"/>
                    </a:cubicBezTo>
                    <a:cubicBezTo>
                      <a:pt x="41" y="17"/>
                      <a:pt x="48" y="24"/>
                      <a:pt x="48" y="32"/>
                    </a:cubicBezTo>
                    <a:cubicBezTo>
                      <a:pt x="48" y="41"/>
                      <a:pt x="41" y="48"/>
                      <a:pt x="33" y="48"/>
                    </a:cubicBez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68" name="Freeform 344">
                <a:extLst>
                  <a:ext uri="{FF2B5EF4-FFF2-40B4-BE49-F238E27FC236}">
                    <a16:creationId xmlns:a16="http://schemas.microsoft.com/office/drawing/2014/main" id="{4929ACBA-6517-4CFD-919D-A57B0B9BAAC6}"/>
                  </a:ext>
                </a:extLst>
              </p:cNvPr>
              <p:cNvSpPr/>
              <p:nvPr/>
            </p:nvSpPr>
            <p:spPr bwMode="auto">
              <a:xfrm>
                <a:off x="11424" y="7309"/>
                <a:ext cx="267" cy="335"/>
              </a:xfrm>
              <a:custGeom>
                <a:avLst/>
                <a:gdLst>
                  <a:gd name="T0" fmla="*/ 35 w 81"/>
                  <a:gd name="T1" fmla="*/ 101 h 102"/>
                  <a:gd name="T2" fmla="*/ 36 w 81"/>
                  <a:gd name="T3" fmla="*/ 101 h 102"/>
                  <a:gd name="T4" fmla="*/ 36 w 81"/>
                  <a:gd name="T5" fmla="*/ 102 h 102"/>
                  <a:gd name="T6" fmla="*/ 37 w 81"/>
                  <a:gd name="T7" fmla="*/ 102 h 102"/>
                  <a:gd name="T8" fmla="*/ 38 w 81"/>
                  <a:gd name="T9" fmla="*/ 102 h 102"/>
                  <a:gd name="T10" fmla="*/ 40 w 81"/>
                  <a:gd name="T11" fmla="*/ 102 h 102"/>
                  <a:gd name="T12" fmla="*/ 40 w 81"/>
                  <a:gd name="T13" fmla="*/ 102 h 102"/>
                  <a:gd name="T14" fmla="*/ 40 w 81"/>
                  <a:gd name="T15" fmla="*/ 102 h 102"/>
                  <a:gd name="T16" fmla="*/ 42 w 81"/>
                  <a:gd name="T17" fmla="*/ 102 h 102"/>
                  <a:gd name="T18" fmla="*/ 42 w 81"/>
                  <a:gd name="T19" fmla="*/ 102 h 102"/>
                  <a:gd name="T20" fmla="*/ 43 w 81"/>
                  <a:gd name="T21" fmla="*/ 102 h 102"/>
                  <a:gd name="T22" fmla="*/ 44 w 81"/>
                  <a:gd name="T23" fmla="*/ 101 h 102"/>
                  <a:gd name="T24" fmla="*/ 45 w 81"/>
                  <a:gd name="T25" fmla="*/ 101 h 102"/>
                  <a:gd name="T26" fmla="*/ 45 w 81"/>
                  <a:gd name="T27" fmla="*/ 101 h 102"/>
                  <a:gd name="T28" fmla="*/ 46 w 81"/>
                  <a:gd name="T29" fmla="*/ 100 h 102"/>
                  <a:gd name="T30" fmla="*/ 76 w 81"/>
                  <a:gd name="T31" fmla="*/ 78 h 102"/>
                  <a:gd name="T32" fmla="*/ 78 w 81"/>
                  <a:gd name="T33" fmla="*/ 65 h 102"/>
                  <a:gd name="T34" fmla="*/ 64 w 81"/>
                  <a:gd name="T35" fmla="*/ 62 h 102"/>
                  <a:gd name="T36" fmla="*/ 50 w 81"/>
                  <a:gd name="T37" fmla="*/ 73 h 102"/>
                  <a:gd name="T38" fmla="*/ 50 w 81"/>
                  <a:gd name="T39" fmla="*/ 10 h 102"/>
                  <a:gd name="T40" fmla="*/ 40 w 81"/>
                  <a:gd name="T41" fmla="*/ 0 h 102"/>
                  <a:gd name="T42" fmla="*/ 30 w 81"/>
                  <a:gd name="T43" fmla="*/ 10 h 102"/>
                  <a:gd name="T44" fmla="*/ 30 w 81"/>
                  <a:gd name="T45" fmla="*/ 73 h 102"/>
                  <a:gd name="T46" fmla="*/ 15 w 81"/>
                  <a:gd name="T47" fmla="*/ 62 h 102"/>
                  <a:gd name="T48" fmla="*/ 1 w 81"/>
                  <a:gd name="T49" fmla="*/ 65 h 102"/>
                  <a:gd name="T50" fmla="*/ 0 w 81"/>
                  <a:gd name="T51" fmla="*/ 70 h 102"/>
                  <a:gd name="T52" fmla="*/ 4 w 81"/>
                  <a:gd name="T53" fmla="*/ 78 h 102"/>
                  <a:gd name="T54" fmla="*/ 34 w 81"/>
                  <a:gd name="T55" fmla="*/ 100 h 102"/>
                  <a:gd name="T56" fmla="*/ 34 w 81"/>
                  <a:gd name="T57" fmla="*/ 101 h 102"/>
                  <a:gd name="T58" fmla="*/ 35 w 81"/>
                  <a:gd name="T5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02">
                    <a:moveTo>
                      <a:pt x="35" y="101"/>
                    </a:moveTo>
                    <a:cubicBezTo>
                      <a:pt x="35" y="101"/>
                      <a:pt x="35" y="101"/>
                      <a:pt x="36" y="101"/>
                    </a:cubicBezTo>
                    <a:cubicBezTo>
                      <a:pt x="36" y="102"/>
                      <a:pt x="36" y="102"/>
                      <a:pt x="36" y="102"/>
                    </a:cubicBezTo>
                    <a:cubicBezTo>
                      <a:pt x="37" y="102"/>
                      <a:pt x="37" y="102"/>
                      <a:pt x="37" y="102"/>
                    </a:cubicBezTo>
                    <a:cubicBezTo>
                      <a:pt x="38" y="102"/>
                      <a:pt x="38" y="102"/>
                      <a:pt x="38" y="102"/>
                    </a:cubicBezTo>
                    <a:cubicBezTo>
                      <a:pt x="39" y="102"/>
                      <a:pt x="39" y="102"/>
                      <a:pt x="40" y="102"/>
                    </a:cubicBezTo>
                    <a:cubicBezTo>
                      <a:pt x="40" y="102"/>
                      <a:pt x="40" y="102"/>
                      <a:pt x="40" y="102"/>
                    </a:cubicBezTo>
                    <a:cubicBezTo>
                      <a:pt x="40" y="102"/>
                      <a:pt x="40" y="102"/>
                      <a:pt x="40" y="102"/>
                    </a:cubicBezTo>
                    <a:cubicBezTo>
                      <a:pt x="40" y="102"/>
                      <a:pt x="41" y="102"/>
                      <a:pt x="42" y="102"/>
                    </a:cubicBezTo>
                    <a:cubicBezTo>
                      <a:pt x="42" y="102"/>
                      <a:pt x="42" y="102"/>
                      <a:pt x="42" y="102"/>
                    </a:cubicBezTo>
                    <a:cubicBezTo>
                      <a:pt x="42" y="102"/>
                      <a:pt x="43" y="102"/>
                      <a:pt x="43" y="102"/>
                    </a:cubicBezTo>
                    <a:cubicBezTo>
                      <a:pt x="43" y="102"/>
                      <a:pt x="44" y="102"/>
                      <a:pt x="44" y="101"/>
                    </a:cubicBezTo>
                    <a:cubicBezTo>
                      <a:pt x="44" y="101"/>
                      <a:pt x="45" y="101"/>
                      <a:pt x="45" y="101"/>
                    </a:cubicBezTo>
                    <a:cubicBezTo>
                      <a:pt x="45" y="101"/>
                      <a:pt x="45" y="101"/>
                      <a:pt x="45" y="101"/>
                    </a:cubicBezTo>
                    <a:cubicBezTo>
                      <a:pt x="45" y="101"/>
                      <a:pt x="45" y="101"/>
                      <a:pt x="46" y="100"/>
                    </a:cubicBezTo>
                    <a:cubicBezTo>
                      <a:pt x="76" y="78"/>
                      <a:pt x="76" y="78"/>
                      <a:pt x="76" y="78"/>
                    </a:cubicBezTo>
                    <a:cubicBezTo>
                      <a:pt x="80" y="75"/>
                      <a:pt x="81" y="69"/>
                      <a:pt x="78" y="65"/>
                    </a:cubicBezTo>
                    <a:cubicBezTo>
                      <a:pt x="75" y="60"/>
                      <a:pt x="69" y="59"/>
                      <a:pt x="64" y="62"/>
                    </a:cubicBezTo>
                    <a:cubicBezTo>
                      <a:pt x="50" y="73"/>
                      <a:pt x="50" y="73"/>
                      <a:pt x="50" y="73"/>
                    </a:cubicBezTo>
                    <a:cubicBezTo>
                      <a:pt x="50" y="10"/>
                      <a:pt x="50" y="10"/>
                      <a:pt x="50" y="10"/>
                    </a:cubicBezTo>
                    <a:cubicBezTo>
                      <a:pt x="50" y="4"/>
                      <a:pt x="45" y="0"/>
                      <a:pt x="40" y="0"/>
                    </a:cubicBezTo>
                    <a:cubicBezTo>
                      <a:pt x="34" y="0"/>
                      <a:pt x="30" y="4"/>
                      <a:pt x="30" y="10"/>
                    </a:cubicBezTo>
                    <a:cubicBezTo>
                      <a:pt x="30" y="73"/>
                      <a:pt x="30" y="73"/>
                      <a:pt x="30" y="73"/>
                    </a:cubicBezTo>
                    <a:cubicBezTo>
                      <a:pt x="15" y="62"/>
                      <a:pt x="15" y="62"/>
                      <a:pt x="15" y="62"/>
                    </a:cubicBezTo>
                    <a:cubicBezTo>
                      <a:pt x="11" y="59"/>
                      <a:pt x="5" y="60"/>
                      <a:pt x="1" y="65"/>
                    </a:cubicBezTo>
                    <a:cubicBezTo>
                      <a:pt x="0" y="66"/>
                      <a:pt x="0" y="68"/>
                      <a:pt x="0" y="70"/>
                    </a:cubicBezTo>
                    <a:cubicBezTo>
                      <a:pt x="0" y="74"/>
                      <a:pt x="1" y="77"/>
                      <a:pt x="4" y="78"/>
                    </a:cubicBezTo>
                    <a:cubicBezTo>
                      <a:pt x="34" y="100"/>
                      <a:pt x="34" y="100"/>
                      <a:pt x="34" y="100"/>
                    </a:cubicBezTo>
                    <a:cubicBezTo>
                      <a:pt x="34" y="101"/>
                      <a:pt x="34" y="101"/>
                      <a:pt x="34" y="101"/>
                    </a:cubicBezTo>
                    <a:cubicBezTo>
                      <a:pt x="34" y="101"/>
                      <a:pt x="34" y="101"/>
                      <a:pt x="35" y="101"/>
                    </a:cubicBezTo>
                    <a:close/>
                  </a:path>
                </a:pathLst>
              </a:custGeom>
              <a:solidFill>
                <a:srgbClr val="424953"/>
              </a:solidFill>
              <a:ln>
                <a:noFill/>
              </a:ln>
            </p:spPr>
            <p:txBody>
              <a:bodyPr vert="horz" wrap="square" lIns="91440" tIns="45720" rIns="91440" bIns="45720" numCol="1" anchor="t" anchorCtr="0" compatLnSpc="1"/>
              <a:lstStyle/>
              <a:p>
                <a:endParaRPr lang="en-US"/>
              </a:p>
            </p:txBody>
          </p:sp>
        </p:grpSp>
        <p:grpSp>
          <p:nvGrpSpPr>
            <p:cNvPr id="38" name="组合 37">
              <a:extLst>
                <a:ext uri="{FF2B5EF4-FFF2-40B4-BE49-F238E27FC236}">
                  <a16:creationId xmlns:a16="http://schemas.microsoft.com/office/drawing/2014/main" id="{FD520AEF-705C-451E-A9D1-5753265C0219}"/>
                </a:ext>
              </a:extLst>
            </p:cNvPr>
            <p:cNvGrpSpPr/>
            <p:nvPr/>
          </p:nvGrpSpPr>
          <p:grpSpPr>
            <a:xfrm>
              <a:off x="14128" y="6218"/>
              <a:ext cx="950" cy="910"/>
              <a:chOff x="13132" y="7100"/>
              <a:chExt cx="782" cy="735"/>
            </a:xfrm>
          </p:grpSpPr>
          <p:sp>
            <p:nvSpPr>
              <p:cNvPr id="58" name="Freeform 238">
                <a:extLst>
                  <a:ext uri="{FF2B5EF4-FFF2-40B4-BE49-F238E27FC236}">
                    <a16:creationId xmlns:a16="http://schemas.microsoft.com/office/drawing/2014/main" id="{85EAD3C3-210E-441C-9793-786C08BC367D}"/>
                  </a:ext>
                </a:extLst>
              </p:cNvPr>
              <p:cNvSpPr>
                <a:spLocks noEditPoints="1"/>
              </p:cNvSpPr>
              <p:nvPr/>
            </p:nvSpPr>
            <p:spPr bwMode="auto">
              <a:xfrm>
                <a:off x="13132" y="7100"/>
                <a:ext cx="731" cy="647"/>
              </a:xfrm>
              <a:custGeom>
                <a:avLst/>
                <a:gdLst>
                  <a:gd name="T0" fmla="*/ 145 w 222"/>
                  <a:gd name="T1" fmla="*/ 183 h 197"/>
                  <a:gd name="T2" fmla="*/ 14 w 222"/>
                  <a:gd name="T3" fmla="*/ 183 h 197"/>
                  <a:gd name="T4" fmla="*/ 14 w 222"/>
                  <a:gd name="T5" fmla="*/ 50 h 197"/>
                  <a:gd name="T6" fmla="*/ 208 w 222"/>
                  <a:gd name="T7" fmla="*/ 50 h 197"/>
                  <a:gd name="T8" fmla="*/ 208 w 222"/>
                  <a:gd name="T9" fmla="*/ 139 h 197"/>
                  <a:gd name="T10" fmla="*/ 222 w 222"/>
                  <a:gd name="T11" fmla="*/ 147 h 197"/>
                  <a:gd name="T12" fmla="*/ 222 w 222"/>
                  <a:gd name="T13" fmla="*/ 8 h 197"/>
                  <a:gd name="T14" fmla="*/ 215 w 222"/>
                  <a:gd name="T15" fmla="*/ 0 h 197"/>
                  <a:gd name="T16" fmla="*/ 7 w 222"/>
                  <a:gd name="T17" fmla="*/ 0 h 197"/>
                  <a:gd name="T18" fmla="*/ 0 w 222"/>
                  <a:gd name="T19" fmla="*/ 8 h 197"/>
                  <a:gd name="T20" fmla="*/ 0 w 222"/>
                  <a:gd name="T21" fmla="*/ 190 h 197"/>
                  <a:gd name="T22" fmla="*/ 7 w 222"/>
                  <a:gd name="T23" fmla="*/ 197 h 197"/>
                  <a:gd name="T24" fmla="*/ 166 w 222"/>
                  <a:gd name="T25" fmla="*/ 197 h 197"/>
                  <a:gd name="T26" fmla="*/ 145 w 222"/>
                  <a:gd name="T27" fmla="*/ 183 h 197"/>
                  <a:gd name="T28" fmla="*/ 198 w 222"/>
                  <a:gd name="T29" fmla="*/ 16 h 197"/>
                  <a:gd name="T30" fmla="*/ 208 w 222"/>
                  <a:gd name="T31" fmla="*/ 25 h 197"/>
                  <a:gd name="T32" fmla="*/ 198 w 222"/>
                  <a:gd name="T33" fmla="*/ 34 h 197"/>
                  <a:gd name="T34" fmla="*/ 189 w 222"/>
                  <a:gd name="T35" fmla="*/ 25 h 197"/>
                  <a:gd name="T36" fmla="*/ 198 w 222"/>
                  <a:gd name="T37" fmla="*/ 16 h 197"/>
                  <a:gd name="T38" fmla="*/ 171 w 222"/>
                  <a:gd name="T39" fmla="*/ 16 h 197"/>
                  <a:gd name="T40" fmla="*/ 180 w 222"/>
                  <a:gd name="T41" fmla="*/ 25 h 197"/>
                  <a:gd name="T42" fmla="*/ 171 w 222"/>
                  <a:gd name="T43" fmla="*/ 34 h 197"/>
                  <a:gd name="T44" fmla="*/ 161 w 222"/>
                  <a:gd name="T45" fmla="*/ 25 h 197"/>
                  <a:gd name="T46" fmla="*/ 171 w 222"/>
                  <a:gd name="T47" fmla="*/ 16 h 197"/>
                  <a:gd name="T48" fmla="*/ 143 w 222"/>
                  <a:gd name="T49" fmla="*/ 16 h 197"/>
                  <a:gd name="T50" fmla="*/ 153 w 222"/>
                  <a:gd name="T51" fmla="*/ 25 h 197"/>
                  <a:gd name="T52" fmla="*/ 143 w 222"/>
                  <a:gd name="T53" fmla="*/ 34 h 197"/>
                  <a:gd name="T54" fmla="*/ 134 w 222"/>
                  <a:gd name="T55" fmla="*/ 25 h 197"/>
                  <a:gd name="T56" fmla="*/ 143 w 222"/>
                  <a:gd name="T57" fmla="*/ 1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197">
                    <a:moveTo>
                      <a:pt x="145" y="183"/>
                    </a:moveTo>
                    <a:cubicBezTo>
                      <a:pt x="14" y="183"/>
                      <a:pt x="14" y="183"/>
                      <a:pt x="14" y="183"/>
                    </a:cubicBezTo>
                    <a:cubicBezTo>
                      <a:pt x="14" y="50"/>
                      <a:pt x="14" y="50"/>
                      <a:pt x="14" y="50"/>
                    </a:cubicBezTo>
                    <a:cubicBezTo>
                      <a:pt x="208" y="50"/>
                      <a:pt x="208" y="50"/>
                      <a:pt x="208" y="50"/>
                    </a:cubicBezTo>
                    <a:cubicBezTo>
                      <a:pt x="208" y="139"/>
                      <a:pt x="208" y="139"/>
                      <a:pt x="208" y="139"/>
                    </a:cubicBezTo>
                    <a:cubicBezTo>
                      <a:pt x="222" y="147"/>
                      <a:pt x="222" y="147"/>
                      <a:pt x="222" y="147"/>
                    </a:cubicBezTo>
                    <a:cubicBezTo>
                      <a:pt x="222" y="8"/>
                      <a:pt x="222" y="8"/>
                      <a:pt x="222" y="8"/>
                    </a:cubicBezTo>
                    <a:cubicBezTo>
                      <a:pt x="222" y="4"/>
                      <a:pt x="219" y="0"/>
                      <a:pt x="215" y="0"/>
                    </a:cubicBezTo>
                    <a:cubicBezTo>
                      <a:pt x="7" y="0"/>
                      <a:pt x="7" y="0"/>
                      <a:pt x="7" y="0"/>
                    </a:cubicBezTo>
                    <a:cubicBezTo>
                      <a:pt x="3" y="0"/>
                      <a:pt x="0" y="4"/>
                      <a:pt x="0" y="8"/>
                    </a:cubicBezTo>
                    <a:cubicBezTo>
                      <a:pt x="0" y="190"/>
                      <a:pt x="0" y="190"/>
                      <a:pt x="0" y="190"/>
                    </a:cubicBezTo>
                    <a:cubicBezTo>
                      <a:pt x="0" y="194"/>
                      <a:pt x="3" y="197"/>
                      <a:pt x="7" y="197"/>
                    </a:cubicBezTo>
                    <a:cubicBezTo>
                      <a:pt x="166" y="197"/>
                      <a:pt x="166" y="197"/>
                      <a:pt x="166" y="197"/>
                    </a:cubicBezTo>
                    <a:lnTo>
                      <a:pt x="145" y="183"/>
                    </a:lnTo>
                    <a:close/>
                    <a:moveTo>
                      <a:pt x="198" y="16"/>
                    </a:moveTo>
                    <a:cubicBezTo>
                      <a:pt x="204" y="16"/>
                      <a:pt x="208" y="20"/>
                      <a:pt x="208" y="25"/>
                    </a:cubicBezTo>
                    <a:cubicBezTo>
                      <a:pt x="208" y="30"/>
                      <a:pt x="204" y="34"/>
                      <a:pt x="198" y="34"/>
                    </a:cubicBezTo>
                    <a:cubicBezTo>
                      <a:pt x="193" y="34"/>
                      <a:pt x="189" y="30"/>
                      <a:pt x="189" y="25"/>
                    </a:cubicBezTo>
                    <a:cubicBezTo>
                      <a:pt x="189" y="20"/>
                      <a:pt x="193" y="16"/>
                      <a:pt x="198" y="16"/>
                    </a:cubicBezTo>
                    <a:close/>
                    <a:moveTo>
                      <a:pt x="171" y="16"/>
                    </a:moveTo>
                    <a:cubicBezTo>
                      <a:pt x="176" y="16"/>
                      <a:pt x="180" y="20"/>
                      <a:pt x="180" y="25"/>
                    </a:cubicBezTo>
                    <a:cubicBezTo>
                      <a:pt x="180" y="30"/>
                      <a:pt x="176" y="34"/>
                      <a:pt x="171" y="34"/>
                    </a:cubicBezTo>
                    <a:cubicBezTo>
                      <a:pt x="166" y="34"/>
                      <a:pt x="161" y="30"/>
                      <a:pt x="161" y="25"/>
                    </a:cubicBezTo>
                    <a:cubicBezTo>
                      <a:pt x="161" y="20"/>
                      <a:pt x="166" y="16"/>
                      <a:pt x="171" y="16"/>
                    </a:cubicBezTo>
                    <a:close/>
                    <a:moveTo>
                      <a:pt x="143" y="16"/>
                    </a:moveTo>
                    <a:cubicBezTo>
                      <a:pt x="148" y="16"/>
                      <a:pt x="153" y="20"/>
                      <a:pt x="153" y="25"/>
                    </a:cubicBezTo>
                    <a:cubicBezTo>
                      <a:pt x="153" y="30"/>
                      <a:pt x="148" y="34"/>
                      <a:pt x="143" y="34"/>
                    </a:cubicBezTo>
                    <a:cubicBezTo>
                      <a:pt x="138" y="34"/>
                      <a:pt x="134" y="30"/>
                      <a:pt x="134" y="25"/>
                    </a:cubicBezTo>
                    <a:cubicBezTo>
                      <a:pt x="134" y="20"/>
                      <a:pt x="138" y="16"/>
                      <a:pt x="143" y="16"/>
                    </a:cubicBezTo>
                    <a:close/>
                  </a:path>
                </a:pathLst>
              </a:custGeom>
              <a:solidFill>
                <a:srgbClr val="424953"/>
              </a:solidFill>
              <a:ln>
                <a:noFill/>
              </a:ln>
            </p:spPr>
            <p:txBody>
              <a:bodyPr vert="horz" wrap="square" lIns="91440" tIns="45720" rIns="91440" bIns="45720" numCol="1" anchor="t" anchorCtr="0" compatLnSpc="1"/>
              <a:lstStyle/>
              <a:p>
                <a:endParaRPr lang="en-US"/>
              </a:p>
            </p:txBody>
          </p:sp>
          <p:sp>
            <p:nvSpPr>
              <p:cNvPr id="59" name="Freeform 239">
                <a:extLst>
                  <a:ext uri="{FF2B5EF4-FFF2-40B4-BE49-F238E27FC236}">
                    <a16:creationId xmlns:a16="http://schemas.microsoft.com/office/drawing/2014/main" id="{328F28AC-7C1D-4633-98C0-D75FE1DD6072}"/>
                  </a:ext>
                </a:extLst>
              </p:cNvPr>
              <p:cNvSpPr/>
              <p:nvPr/>
            </p:nvSpPr>
            <p:spPr bwMode="auto">
              <a:xfrm>
                <a:off x="13346" y="7383"/>
                <a:ext cx="568" cy="453"/>
              </a:xfrm>
              <a:custGeom>
                <a:avLst/>
                <a:gdLst>
                  <a:gd name="T0" fmla="*/ 172 w 173"/>
                  <a:gd name="T1" fmla="*/ 104 h 138"/>
                  <a:gd name="T2" fmla="*/ 167 w 173"/>
                  <a:gd name="T3" fmla="*/ 96 h 138"/>
                  <a:gd name="T4" fmla="*/ 86 w 173"/>
                  <a:gd name="T5" fmla="*/ 45 h 138"/>
                  <a:gd name="T6" fmla="*/ 67 w 173"/>
                  <a:gd name="T7" fmla="*/ 9 h 138"/>
                  <a:gd name="T8" fmla="*/ 20 w 173"/>
                  <a:gd name="T9" fmla="*/ 10 h 138"/>
                  <a:gd name="T10" fmla="*/ 48 w 173"/>
                  <a:gd name="T11" fmla="*/ 28 h 138"/>
                  <a:gd name="T12" fmla="*/ 50 w 173"/>
                  <a:gd name="T13" fmla="*/ 35 h 138"/>
                  <a:gd name="T14" fmla="*/ 37 w 173"/>
                  <a:gd name="T15" fmla="*/ 54 h 138"/>
                  <a:gd name="T16" fmla="*/ 30 w 173"/>
                  <a:gd name="T17" fmla="*/ 55 h 138"/>
                  <a:gd name="T18" fmla="*/ 3 w 173"/>
                  <a:gd name="T19" fmla="*/ 37 h 138"/>
                  <a:gd name="T20" fmla="*/ 21 w 173"/>
                  <a:gd name="T21" fmla="*/ 80 h 138"/>
                  <a:gd name="T22" fmla="*/ 62 w 173"/>
                  <a:gd name="T23" fmla="*/ 83 h 138"/>
                  <a:gd name="T24" fmla="*/ 141 w 173"/>
                  <a:gd name="T25" fmla="*/ 135 h 138"/>
                  <a:gd name="T26" fmla="*/ 151 w 173"/>
                  <a:gd name="T27" fmla="*/ 136 h 138"/>
                  <a:gd name="T28" fmla="*/ 172 w 173"/>
                  <a:gd name="T29"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 h="138">
                    <a:moveTo>
                      <a:pt x="172" y="104"/>
                    </a:moveTo>
                    <a:cubicBezTo>
                      <a:pt x="172" y="101"/>
                      <a:pt x="169" y="97"/>
                      <a:pt x="167" y="96"/>
                    </a:cubicBezTo>
                    <a:cubicBezTo>
                      <a:pt x="140" y="79"/>
                      <a:pt x="113" y="62"/>
                      <a:pt x="86" y="45"/>
                    </a:cubicBezTo>
                    <a:cubicBezTo>
                      <a:pt x="86" y="31"/>
                      <a:pt x="80" y="17"/>
                      <a:pt x="67" y="9"/>
                    </a:cubicBezTo>
                    <a:cubicBezTo>
                      <a:pt x="52" y="0"/>
                      <a:pt x="34" y="1"/>
                      <a:pt x="20" y="10"/>
                    </a:cubicBezTo>
                    <a:cubicBezTo>
                      <a:pt x="48" y="28"/>
                      <a:pt x="48" y="28"/>
                      <a:pt x="48" y="28"/>
                    </a:cubicBezTo>
                    <a:cubicBezTo>
                      <a:pt x="50" y="29"/>
                      <a:pt x="51" y="32"/>
                      <a:pt x="50" y="35"/>
                    </a:cubicBezTo>
                    <a:cubicBezTo>
                      <a:pt x="37" y="54"/>
                      <a:pt x="37" y="54"/>
                      <a:pt x="37" y="54"/>
                    </a:cubicBezTo>
                    <a:cubicBezTo>
                      <a:pt x="36" y="56"/>
                      <a:pt x="33" y="57"/>
                      <a:pt x="30" y="55"/>
                    </a:cubicBezTo>
                    <a:cubicBezTo>
                      <a:pt x="3" y="37"/>
                      <a:pt x="3" y="37"/>
                      <a:pt x="3" y="37"/>
                    </a:cubicBezTo>
                    <a:cubicBezTo>
                      <a:pt x="0" y="54"/>
                      <a:pt x="7" y="71"/>
                      <a:pt x="21" y="80"/>
                    </a:cubicBezTo>
                    <a:cubicBezTo>
                      <a:pt x="34" y="88"/>
                      <a:pt x="49" y="89"/>
                      <a:pt x="62" y="83"/>
                    </a:cubicBezTo>
                    <a:cubicBezTo>
                      <a:pt x="89" y="100"/>
                      <a:pt x="115" y="118"/>
                      <a:pt x="141" y="135"/>
                    </a:cubicBezTo>
                    <a:cubicBezTo>
                      <a:pt x="143" y="137"/>
                      <a:pt x="148" y="138"/>
                      <a:pt x="151" y="136"/>
                    </a:cubicBezTo>
                    <a:cubicBezTo>
                      <a:pt x="164" y="131"/>
                      <a:pt x="173" y="118"/>
                      <a:pt x="172" y="104"/>
                    </a:cubicBezTo>
                    <a:close/>
                  </a:path>
                </a:pathLst>
              </a:custGeom>
              <a:solidFill>
                <a:srgbClr val="424953"/>
              </a:solidFill>
              <a:ln>
                <a:noFill/>
              </a:ln>
            </p:spPr>
            <p:txBody>
              <a:bodyPr vert="horz" wrap="square" lIns="91440" tIns="45720" rIns="91440" bIns="45720" numCol="1" anchor="t" anchorCtr="0" compatLnSpc="1"/>
              <a:lstStyle/>
              <a:p>
                <a:endParaRPr lang="en-US"/>
              </a:p>
            </p:txBody>
          </p:sp>
        </p:grpSp>
        <p:sp>
          <p:nvSpPr>
            <p:cNvPr id="39" name="文本框 38">
              <a:extLst>
                <a:ext uri="{FF2B5EF4-FFF2-40B4-BE49-F238E27FC236}">
                  <a16:creationId xmlns:a16="http://schemas.microsoft.com/office/drawing/2014/main" id="{7C9B48EA-0F83-4B6E-A395-1049550E0108}"/>
                </a:ext>
              </a:extLst>
            </p:cNvPr>
            <p:cNvSpPr txBox="1"/>
            <p:nvPr/>
          </p:nvSpPr>
          <p:spPr>
            <a:xfrm>
              <a:off x="14186" y="7235"/>
              <a:ext cx="772" cy="2605"/>
            </a:xfrm>
            <a:prstGeom prst="rect">
              <a:avLst/>
            </a:prstGeom>
            <a:noFill/>
            <a:ln>
              <a:noFill/>
            </a:ln>
            <a:extLst>
              <a:ext uri="{909E8E84-426E-40DD-AFC4-6F175D3DCCD1}">
                <a14:hiddenFill xmlns:a14="http://schemas.microsoft.com/office/drawing/2010/main">
                  <a:solidFill>
                    <a:schemeClr val="bg2">
                      <a:alpha val="49000"/>
                    </a:schemeClr>
                  </a:solidFill>
                </a14:hiddenFill>
              </a:ext>
            </a:extLst>
          </p:spPr>
          <p:txBody>
            <a:bodyPr vert="eaVert" wrap="square" rtlCol="0">
              <a:spAutoFit/>
            </a:bodyPr>
            <a:lstStyle/>
            <a:p>
              <a:r>
                <a:rPr lang="zh-CN" altLang="en-US" sz="2000" b="1"/>
                <a:t>其他基本工具</a:t>
              </a:r>
            </a:p>
          </p:txBody>
        </p:sp>
        <p:grpSp>
          <p:nvGrpSpPr>
            <p:cNvPr id="40" name="组合 39">
              <a:extLst>
                <a:ext uri="{FF2B5EF4-FFF2-40B4-BE49-F238E27FC236}">
                  <a16:creationId xmlns:a16="http://schemas.microsoft.com/office/drawing/2014/main" id="{1880F119-3495-4896-8580-E49CD99EA24E}"/>
                </a:ext>
              </a:extLst>
            </p:cNvPr>
            <p:cNvGrpSpPr/>
            <p:nvPr/>
          </p:nvGrpSpPr>
          <p:grpSpPr>
            <a:xfrm>
              <a:off x="4050" y="6041"/>
              <a:ext cx="860" cy="852"/>
              <a:chOff x="7890" y="6925"/>
              <a:chExt cx="1126" cy="1208"/>
            </a:xfrm>
          </p:grpSpPr>
          <p:sp>
            <p:nvSpPr>
              <p:cNvPr id="55" name="Rectangle 156">
                <a:extLst>
                  <a:ext uri="{FF2B5EF4-FFF2-40B4-BE49-F238E27FC236}">
                    <a16:creationId xmlns:a16="http://schemas.microsoft.com/office/drawing/2014/main" id="{47DED4C3-6FCD-459A-BF8A-E7F37425BB6B}"/>
                  </a:ext>
                </a:extLst>
              </p:cNvPr>
              <p:cNvSpPr>
                <a:spLocks noChangeArrowheads="1"/>
              </p:cNvSpPr>
              <p:nvPr/>
            </p:nvSpPr>
            <p:spPr bwMode="auto">
              <a:xfrm>
                <a:off x="8220" y="7813"/>
                <a:ext cx="108" cy="245"/>
              </a:xfrm>
              <a:prstGeom prst="rect">
                <a:avLst/>
              </a:prstGeom>
              <a:solidFill>
                <a:srgbClr val="424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6" name="Rectangle 157">
                <a:extLst>
                  <a:ext uri="{FF2B5EF4-FFF2-40B4-BE49-F238E27FC236}">
                    <a16:creationId xmlns:a16="http://schemas.microsoft.com/office/drawing/2014/main" id="{EA30B7EC-77AD-4DF7-AAB0-706E6F6F91D7}"/>
                  </a:ext>
                </a:extLst>
              </p:cNvPr>
              <p:cNvSpPr>
                <a:spLocks noChangeArrowheads="1"/>
              </p:cNvSpPr>
              <p:nvPr/>
            </p:nvSpPr>
            <p:spPr bwMode="auto">
              <a:xfrm>
                <a:off x="8110" y="7024"/>
                <a:ext cx="685" cy="457"/>
              </a:xfrm>
              <a:prstGeom prst="rect">
                <a:avLst/>
              </a:prstGeom>
              <a:solidFill>
                <a:srgbClr val="424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7" name="Freeform 155">
                <a:extLst>
                  <a:ext uri="{FF2B5EF4-FFF2-40B4-BE49-F238E27FC236}">
                    <a16:creationId xmlns:a16="http://schemas.microsoft.com/office/drawing/2014/main" id="{2412F079-6B97-4CED-AA63-A4C183D37C84}"/>
                  </a:ext>
                </a:extLst>
              </p:cNvPr>
              <p:cNvSpPr>
                <a:spLocks noEditPoints="1"/>
              </p:cNvSpPr>
              <p:nvPr/>
            </p:nvSpPr>
            <p:spPr bwMode="auto">
              <a:xfrm>
                <a:off x="7890" y="6925"/>
                <a:ext cx="1127" cy="1209"/>
              </a:xfrm>
              <a:custGeom>
                <a:avLst/>
                <a:gdLst>
                  <a:gd name="T0" fmla="*/ 0 w 242"/>
                  <a:gd name="T1" fmla="*/ 0 h 238"/>
                  <a:gd name="T2" fmla="*/ 0 w 242"/>
                  <a:gd name="T3" fmla="*/ 203 h 238"/>
                  <a:gd name="T4" fmla="*/ 39 w 242"/>
                  <a:gd name="T5" fmla="*/ 238 h 238"/>
                  <a:gd name="T6" fmla="*/ 242 w 242"/>
                  <a:gd name="T7" fmla="*/ 238 h 238"/>
                  <a:gd name="T8" fmla="*/ 242 w 242"/>
                  <a:gd name="T9" fmla="*/ 0 h 238"/>
                  <a:gd name="T10" fmla="*/ 0 w 242"/>
                  <a:gd name="T11" fmla="*/ 0 h 238"/>
                  <a:gd name="T12" fmla="*/ 189 w 242"/>
                  <a:gd name="T13" fmla="*/ 231 h 238"/>
                  <a:gd name="T14" fmla="*/ 44 w 242"/>
                  <a:gd name="T15" fmla="*/ 231 h 238"/>
                  <a:gd name="T16" fmla="*/ 44 w 242"/>
                  <a:gd name="T17" fmla="*/ 145 h 238"/>
                  <a:gd name="T18" fmla="*/ 189 w 242"/>
                  <a:gd name="T19" fmla="*/ 145 h 238"/>
                  <a:gd name="T20" fmla="*/ 189 w 242"/>
                  <a:gd name="T21" fmla="*/ 231 h 238"/>
                  <a:gd name="T22" fmla="*/ 203 w 242"/>
                  <a:gd name="T23" fmla="*/ 119 h 238"/>
                  <a:gd name="T24" fmla="*/ 39 w 242"/>
                  <a:gd name="T25" fmla="*/ 119 h 238"/>
                  <a:gd name="T26" fmla="*/ 39 w 242"/>
                  <a:gd name="T27" fmla="*/ 11 h 238"/>
                  <a:gd name="T28" fmla="*/ 203 w 242"/>
                  <a:gd name="T29" fmla="*/ 11 h 238"/>
                  <a:gd name="T30" fmla="*/ 203 w 242"/>
                  <a:gd name="T31"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2" h="238">
                    <a:moveTo>
                      <a:pt x="0" y="0"/>
                    </a:moveTo>
                    <a:lnTo>
                      <a:pt x="0" y="203"/>
                    </a:lnTo>
                    <a:lnTo>
                      <a:pt x="39" y="238"/>
                    </a:lnTo>
                    <a:lnTo>
                      <a:pt x="242" y="238"/>
                    </a:lnTo>
                    <a:lnTo>
                      <a:pt x="242" y="0"/>
                    </a:lnTo>
                    <a:lnTo>
                      <a:pt x="0" y="0"/>
                    </a:lnTo>
                    <a:close/>
                    <a:moveTo>
                      <a:pt x="189" y="231"/>
                    </a:moveTo>
                    <a:lnTo>
                      <a:pt x="44" y="231"/>
                    </a:lnTo>
                    <a:lnTo>
                      <a:pt x="44" y="145"/>
                    </a:lnTo>
                    <a:lnTo>
                      <a:pt x="189" y="145"/>
                    </a:lnTo>
                    <a:lnTo>
                      <a:pt x="189" y="231"/>
                    </a:lnTo>
                    <a:close/>
                    <a:moveTo>
                      <a:pt x="203" y="119"/>
                    </a:moveTo>
                    <a:lnTo>
                      <a:pt x="39" y="119"/>
                    </a:lnTo>
                    <a:lnTo>
                      <a:pt x="39" y="11"/>
                    </a:lnTo>
                    <a:lnTo>
                      <a:pt x="203" y="11"/>
                    </a:lnTo>
                    <a:lnTo>
                      <a:pt x="203" y="119"/>
                    </a:lnTo>
                    <a:close/>
                  </a:path>
                </a:pathLst>
              </a:custGeom>
              <a:solidFill>
                <a:srgbClr val="4249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1" name="文本框 40">
              <a:extLst>
                <a:ext uri="{FF2B5EF4-FFF2-40B4-BE49-F238E27FC236}">
                  <a16:creationId xmlns:a16="http://schemas.microsoft.com/office/drawing/2014/main" id="{60DF872C-CE96-478D-9093-003B3B9F2468}"/>
                </a:ext>
              </a:extLst>
            </p:cNvPr>
            <p:cNvSpPr txBox="1"/>
            <p:nvPr/>
          </p:nvSpPr>
          <p:spPr>
            <a:xfrm>
              <a:off x="3947" y="6592"/>
              <a:ext cx="1349" cy="628"/>
            </a:xfrm>
            <a:prstGeom prst="rect">
              <a:avLst/>
            </a:prstGeom>
            <a:solidFill>
              <a:schemeClr val="bg2">
                <a:alpha val="49000"/>
              </a:schemeClr>
            </a:solidFill>
          </p:spPr>
          <p:txBody>
            <a:bodyPr wrap="square" rtlCol="0">
              <a:spAutoFit/>
            </a:bodyPr>
            <a:lstStyle/>
            <a:p>
              <a:r>
                <a:rPr lang="zh-CN" altLang="en-US" sz="2000" b="1"/>
                <a:t>内存</a:t>
              </a:r>
            </a:p>
          </p:txBody>
        </p:sp>
        <p:sp>
          <p:nvSpPr>
            <p:cNvPr id="42" name="下箭头 70">
              <a:extLst>
                <a:ext uri="{FF2B5EF4-FFF2-40B4-BE49-F238E27FC236}">
                  <a16:creationId xmlns:a16="http://schemas.microsoft.com/office/drawing/2014/main" id="{60AEEF7A-E70C-4707-9A8A-963EC46D7BF7}"/>
                </a:ext>
              </a:extLst>
            </p:cNvPr>
            <p:cNvSpPr/>
            <p:nvPr/>
          </p:nvSpPr>
          <p:spPr>
            <a:xfrm>
              <a:off x="611" y="7136"/>
              <a:ext cx="312" cy="375"/>
            </a:xfrm>
            <a:prstGeom prst="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71">
              <a:extLst>
                <a:ext uri="{FF2B5EF4-FFF2-40B4-BE49-F238E27FC236}">
                  <a16:creationId xmlns:a16="http://schemas.microsoft.com/office/drawing/2014/main" id="{EA1278E3-E967-44E2-AA9A-59EB1CB3FFE0}"/>
                </a:ext>
              </a:extLst>
            </p:cNvPr>
            <p:cNvSpPr/>
            <p:nvPr/>
          </p:nvSpPr>
          <p:spPr>
            <a:xfrm>
              <a:off x="1753" y="7153"/>
              <a:ext cx="246" cy="336"/>
            </a:xfrm>
            <a:prstGeom prst="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右箭头 74">
              <a:extLst>
                <a:ext uri="{FF2B5EF4-FFF2-40B4-BE49-F238E27FC236}">
                  <a16:creationId xmlns:a16="http://schemas.microsoft.com/office/drawing/2014/main" id="{75BE1DBC-B2F6-4A75-B781-D9F3D22BEF46}"/>
                </a:ext>
              </a:extLst>
            </p:cNvPr>
            <p:cNvSpPr/>
            <p:nvPr/>
          </p:nvSpPr>
          <p:spPr>
            <a:xfrm rot="5400000" flipV="1">
              <a:off x="3063" y="6562"/>
              <a:ext cx="1151" cy="626"/>
            </a:xfrm>
            <a:prstGeom prst="bentArrow">
              <a:avLst>
                <a:gd name="adj1" fmla="val 25000"/>
                <a:gd name="adj2" fmla="val 25000"/>
                <a:gd name="adj3" fmla="val 27749"/>
                <a:gd name="adj4" fmla="val 4100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圆角右箭头 75">
              <a:extLst>
                <a:ext uri="{FF2B5EF4-FFF2-40B4-BE49-F238E27FC236}">
                  <a16:creationId xmlns:a16="http://schemas.microsoft.com/office/drawing/2014/main" id="{7A397A23-0CD7-4B1C-927E-94D7C63B797E}"/>
                </a:ext>
              </a:extLst>
            </p:cNvPr>
            <p:cNvSpPr/>
            <p:nvPr/>
          </p:nvSpPr>
          <p:spPr>
            <a:xfrm rot="5400000">
              <a:off x="4776" y="6599"/>
              <a:ext cx="1117" cy="587"/>
            </a:xfrm>
            <a:prstGeom prst="bentArrow">
              <a:avLst>
                <a:gd name="adj1" fmla="val 25000"/>
                <a:gd name="adj2" fmla="val 25000"/>
                <a:gd name="adj3" fmla="val 27749"/>
                <a:gd name="adj4" fmla="val 4100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下箭头 76">
              <a:extLst>
                <a:ext uri="{FF2B5EF4-FFF2-40B4-BE49-F238E27FC236}">
                  <a16:creationId xmlns:a16="http://schemas.microsoft.com/office/drawing/2014/main" id="{0E240495-FBCD-4738-8EDF-C90584AF32B6}"/>
                </a:ext>
              </a:extLst>
            </p:cNvPr>
            <p:cNvSpPr/>
            <p:nvPr/>
          </p:nvSpPr>
          <p:spPr>
            <a:xfrm>
              <a:off x="4302" y="7125"/>
              <a:ext cx="312" cy="335"/>
            </a:xfrm>
            <a:prstGeom prst="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94">
              <a:extLst>
                <a:ext uri="{FF2B5EF4-FFF2-40B4-BE49-F238E27FC236}">
                  <a16:creationId xmlns:a16="http://schemas.microsoft.com/office/drawing/2014/main" id="{06FA24BA-766C-43C4-A60C-537D79D50B1C}"/>
                </a:ext>
              </a:extLst>
            </p:cNvPr>
            <p:cNvSpPr/>
            <p:nvPr/>
          </p:nvSpPr>
          <p:spPr bwMode="auto">
            <a:xfrm>
              <a:off x="923" y="6134"/>
              <a:ext cx="935" cy="935"/>
            </a:xfrm>
            <a:custGeom>
              <a:avLst/>
              <a:gdLst>
                <a:gd name="T0" fmla="*/ 189 w 189"/>
                <a:gd name="T1" fmla="*/ 56 h 188"/>
                <a:gd name="T2" fmla="*/ 127 w 189"/>
                <a:gd name="T3" fmla="*/ 30 h 188"/>
                <a:gd name="T4" fmla="*/ 127 w 189"/>
                <a:gd name="T5" fmla="*/ 0 h 188"/>
                <a:gd name="T6" fmla="*/ 120 w 189"/>
                <a:gd name="T7" fmla="*/ 30 h 188"/>
                <a:gd name="T8" fmla="*/ 111 w 189"/>
                <a:gd name="T9" fmla="*/ 0 h 188"/>
                <a:gd name="T10" fmla="*/ 104 w 189"/>
                <a:gd name="T11" fmla="*/ 30 h 188"/>
                <a:gd name="T12" fmla="*/ 95 w 189"/>
                <a:gd name="T13" fmla="*/ 0 h 188"/>
                <a:gd name="T14" fmla="*/ 88 w 189"/>
                <a:gd name="T15" fmla="*/ 30 h 188"/>
                <a:gd name="T16" fmla="*/ 79 w 189"/>
                <a:gd name="T17" fmla="*/ 0 h 188"/>
                <a:gd name="T18" fmla="*/ 72 w 189"/>
                <a:gd name="T19" fmla="*/ 30 h 188"/>
                <a:gd name="T20" fmla="*/ 62 w 189"/>
                <a:gd name="T21" fmla="*/ 0 h 188"/>
                <a:gd name="T22" fmla="*/ 56 w 189"/>
                <a:gd name="T23" fmla="*/ 30 h 188"/>
                <a:gd name="T24" fmla="*/ 0 w 189"/>
                <a:gd name="T25" fmla="*/ 56 h 188"/>
                <a:gd name="T26" fmla="*/ 27 w 189"/>
                <a:gd name="T27" fmla="*/ 63 h 188"/>
                <a:gd name="T28" fmla="*/ 0 w 189"/>
                <a:gd name="T29" fmla="*/ 72 h 188"/>
                <a:gd name="T30" fmla="*/ 27 w 189"/>
                <a:gd name="T31" fmla="*/ 79 h 188"/>
                <a:gd name="T32" fmla="*/ 0 w 189"/>
                <a:gd name="T33" fmla="*/ 88 h 188"/>
                <a:gd name="T34" fmla="*/ 27 w 189"/>
                <a:gd name="T35" fmla="*/ 95 h 188"/>
                <a:gd name="T36" fmla="*/ 0 w 189"/>
                <a:gd name="T37" fmla="*/ 104 h 188"/>
                <a:gd name="T38" fmla="*/ 27 w 189"/>
                <a:gd name="T39" fmla="*/ 110 h 188"/>
                <a:gd name="T40" fmla="*/ 0 w 189"/>
                <a:gd name="T41" fmla="*/ 120 h 188"/>
                <a:gd name="T42" fmla="*/ 27 w 189"/>
                <a:gd name="T43" fmla="*/ 126 h 188"/>
                <a:gd name="T44" fmla="*/ 56 w 189"/>
                <a:gd name="T45" fmla="*/ 159 h 188"/>
                <a:gd name="T46" fmla="*/ 62 w 189"/>
                <a:gd name="T47" fmla="*/ 188 h 188"/>
                <a:gd name="T48" fmla="*/ 72 w 189"/>
                <a:gd name="T49" fmla="*/ 159 h 188"/>
                <a:gd name="T50" fmla="*/ 79 w 189"/>
                <a:gd name="T51" fmla="*/ 188 h 188"/>
                <a:gd name="T52" fmla="*/ 88 w 189"/>
                <a:gd name="T53" fmla="*/ 159 h 188"/>
                <a:gd name="T54" fmla="*/ 95 w 189"/>
                <a:gd name="T55" fmla="*/ 188 h 188"/>
                <a:gd name="T56" fmla="*/ 104 w 189"/>
                <a:gd name="T57" fmla="*/ 159 h 188"/>
                <a:gd name="T58" fmla="*/ 111 w 189"/>
                <a:gd name="T59" fmla="*/ 188 h 188"/>
                <a:gd name="T60" fmla="*/ 120 w 189"/>
                <a:gd name="T61" fmla="*/ 159 h 188"/>
                <a:gd name="T62" fmla="*/ 127 w 189"/>
                <a:gd name="T63" fmla="*/ 188 h 188"/>
                <a:gd name="T64" fmla="*/ 127 w 189"/>
                <a:gd name="T65" fmla="*/ 159 h 188"/>
                <a:gd name="T66" fmla="*/ 158 w 189"/>
                <a:gd name="T67" fmla="*/ 126 h 188"/>
                <a:gd name="T68" fmla="*/ 189 w 189"/>
                <a:gd name="T69" fmla="*/ 120 h 188"/>
                <a:gd name="T70" fmla="*/ 158 w 189"/>
                <a:gd name="T71" fmla="*/ 110 h 188"/>
                <a:gd name="T72" fmla="*/ 189 w 189"/>
                <a:gd name="T73" fmla="*/ 104 h 188"/>
                <a:gd name="T74" fmla="*/ 158 w 189"/>
                <a:gd name="T75" fmla="*/ 95 h 188"/>
                <a:gd name="T76" fmla="*/ 189 w 189"/>
                <a:gd name="T77" fmla="*/ 88 h 188"/>
                <a:gd name="T78" fmla="*/ 158 w 189"/>
                <a:gd name="T79" fmla="*/ 79 h 188"/>
                <a:gd name="T80" fmla="*/ 189 w 189"/>
                <a:gd name="T81" fmla="*/ 72 h 188"/>
                <a:gd name="T82" fmla="*/ 158 w 189"/>
                <a:gd name="T83" fmla="*/ 6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9" h="188">
                  <a:moveTo>
                    <a:pt x="189" y="63"/>
                  </a:moveTo>
                  <a:cubicBezTo>
                    <a:pt x="189" y="56"/>
                    <a:pt x="189" y="56"/>
                    <a:pt x="189" y="56"/>
                  </a:cubicBezTo>
                  <a:cubicBezTo>
                    <a:pt x="158" y="56"/>
                    <a:pt x="158" y="56"/>
                    <a:pt x="158" y="56"/>
                  </a:cubicBezTo>
                  <a:cubicBezTo>
                    <a:pt x="156" y="42"/>
                    <a:pt x="143" y="30"/>
                    <a:pt x="127" y="30"/>
                  </a:cubicBezTo>
                  <a:cubicBezTo>
                    <a:pt x="127" y="30"/>
                    <a:pt x="127" y="30"/>
                    <a:pt x="127" y="30"/>
                  </a:cubicBezTo>
                  <a:cubicBezTo>
                    <a:pt x="127" y="0"/>
                    <a:pt x="127" y="0"/>
                    <a:pt x="127" y="0"/>
                  </a:cubicBezTo>
                  <a:cubicBezTo>
                    <a:pt x="120" y="0"/>
                    <a:pt x="120" y="0"/>
                    <a:pt x="120" y="0"/>
                  </a:cubicBezTo>
                  <a:cubicBezTo>
                    <a:pt x="120" y="30"/>
                    <a:pt x="120" y="30"/>
                    <a:pt x="120" y="30"/>
                  </a:cubicBezTo>
                  <a:cubicBezTo>
                    <a:pt x="111" y="30"/>
                    <a:pt x="111" y="30"/>
                    <a:pt x="111" y="30"/>
                  </a:cubicBezTo>
                  <a:cubicBezTo>
                    <a:pt x="111" y="0"/>
                    <a:pt x="111" y="0"/>
                    <a:pt x="111" y="0"/>
                  </a:cubicBezTo>
                  <a:cubicBezTo>
                    <a:pt x="104" y="0"/>
                    <a:pt x="104" y="0"/>
                    <a:pt x="104" y="0"/>
                  </a:cubicBezTo>
                  <a:cubicBezTo>
                    <a:pt x="104" y="30"/>
                    <a:pt x="104" y="30"/>
                    <a:pt x="104" y="30"/>
                  </a:cubicBezTo>
                  <a:cubicBezTo>
                    <a:pt x="95" y="30"/>
                    <a:pt x="95" y="30"/>
                    <a:pt x="95" y="30"/>
                  </a:cubicBezTo>
                  <a:cubicBezTo>
                    <a:pt x="95" y="0"/>
                    <a:pt x="95" y="0"/>
                    <a:pt x="95" y="0"/>
                  </a:cubicBezTo>
                  <a:cubicBezTo>
                    <a:pt x="88" y="0"/>
                    <a:pt x="88" y="0"/>
                    <a:pt x="88" y="0"/>
                  </a:cubicBezTo>
                  <a:cubicBezTo>
                    <a:pt x="88" y="30"/>
                    <a:pt x="88" y="30"/>
                    <a:pt x="88" y="30"/>
                  </a:cubicBezTo>
                  <a:cubicBezTo>
                    <a:pt x="79" y="30"/>
                    <a:pt x="79" y="30"/>
                    <a:pt x="79" y="30"/>
                  </a:cubicBezTo>
                  <a:cubicBezTo>
                    <a:pt x="79" y="0"/>
                    <a:pt x="79" y="0"/>
                    <a:pt x="79" y="0"/>
                  </a:cubicBezTo>
                  <a:cubicBezTo>
                    <a:pt x="72" y="0"/>
                    <a:pt x="72" y="0"/>
                    <a:pt x="72" y="0"/>
                  </a:cubicBezTo>
                  <a:cubicBezTo>
                    <a:pt x="72" y="30"/>
                    <a:pt x="72" y="30"/>
                    <a:pt x="72" y="30"/>
                  </a:cubicBezTo>
                  <a:cubicBezTo>
                    <a:pt x="62" y="30"/>
                    <a:pt x="62" y="30"/>
                    <a:pt x="62" y="30"/>
                  </a:cubicBezTo>
                  <a:cubicBezTo>
                    <a:pt x="62" y="0"/>
                    <a:pt x="62" y="0"/>
                    <a:pt x="62" y="0"/>
                  </a:cubicBezTo>
                  <a:cubicBezTo>
                    <a:pt x="56" y="0"/>
                    <a:pt x="56" y="0"/>
                    <a:pt x="56" y="0"/>
                  </a:cubicBezTo>
                  <a:cubicBezTo>
                    <a:pt x="56" y="30"/>
                    <a:pt x="56" y="30"/>
                    <a:pt x="56" y="30"/>
                  </a:cubicBezTo>
                  <a:cubicBezTo>
                    <a:pt x="41" y="31"/>
                    <a:pt x="29" y="42"/>
                    <a:pt x="27" y="56"/>
                  </a:cubicBezTo>
                  <a:cubicBezTo>
                    <a:pt x="0" y="56"/>
                    <a:pt x="0" y="56"/>
                    <a:pt x="0" y="56"/>
                  </a:cubicBezTo>
                  <a:cubicBezTo>
                    <a:pt x="0" y="63"/>
                    <a:pt x="0" y="63"/>
                    <a:pt x="0" y="63"/>
                  </a:cubicBezTo>
                  <a:cubicBezTo>
                    <a:pt x="27" y="63"/>
                    <a:pt x="27" y="63"/>
                    <a:pt x="27" y="63"/>
                  </a:cubicBezTo>
                  <a:cubicBezTo>
                    <a:pt x="27" y="72"/>
                    <a:pt x="27" y="72"/>
                    <a:pt x="27" y="72"/>
                  </a:cubicBezTo>
                  <a:cubicBezTo>
                    <a:pt x="0" y="72"/>
                    <a:pt x="0" y="72"/>
                    <a:pt x="0" y="72"/>
                  </a:cubicBezTo>
                  <a:cubicBezTo>
                    <a:pt x="0" y="79"/>
                    <a:pt x="0" y="79"/>
                    <a:pt x="0" y="79"/>
                  </a:cubicBezTo>
                  <a:cubicBezTo>
                    <a:pt x="27" y="79"/>
                    <a:pt x="27" y="79"/>
                    <a:pt x="27" y="79"/>
                  </a:cubicBezTo>
                  <a:cubicBezTo>
                    <a:pt x="27" y="88"/>
                    <a:pt x="27" y="88"/>
                    <a:pt x="27" y="88"/>
                  </a:cubicBezTo>
                  <a:cubicBezTo>
                    <a:pt x="0" y="88"/>
                    <a:pt x="0" y="88"/>
                    <a:pt x="0" y="88"/>
                  </a:cubicBezTo>
                  <a:cubicBezTo>
                    <a:pt x="0" y="95"/>
                    <a:pt x="0" y="95"/>
                    <a:pt x="0" y="95"/>
                  </a:cubicBezTo>
                  <a:cubicBezTo>
                    <a:pt x="27" y="95"/>
                    <a:pt x="27" y="95"/>
                    <a:pt x="27" y="95"/>
                  </a:cubicBezTo>
                  <a:cubicBezTo>
                    <a:pt x="27" y="104"/>
                    <a:pt x="27" y="104"/>
                    <a:pt x="27" y="104"/>
                  </a:cubicBezTo>
                  <a:cubicBezTo>
                    <a:pt x="0" y="104"/>
                    <a:pt x="0" y="104"/>
                    <a:pt x="0" y="104"/>
                  </a:cubicBezTo>
                  <a:cubicBezTo>
                    <a:pt x="0" y="110"/>
                    <a:pt x="0" y="110"/>
                    <a:pt x="0" y="110"/>
                  </a:cubicBezTo>
                  <a:cubicBezTo>
                    <a:pt x="27" y="110"/>
                    <a:pt x="27" y="110"/>
                    <a:pt x="27" y="110"/>
                  </a:cubicBezTo>
                  <a:cubicBezTo>
                    <a:pt x="27" y="120"/>
                    <a:pt x="27" y="120"/>
                    <a:pt x="27" y="120"/>
                  </a:cubicBezTo>
                  <a:cubicBezTo>
                    <a:pt x="0" y="120"/>
                    <a:pt x="0" y="120"/>
                    <a:pt x="0" y="120"/>
                  </a:cubicBezTo>
                  <a:cubicBezTo>
                    <a:pt x="0" y="126"/>
                    <a:pt x="0" y="126"/>
                    <a:pt x="0" y="126"/>
                  </a:cubicBezTo>
                  <a:cubicBezTo>
                    <a:pt x="27" y="126"/>
                    <a:pt x="27" y="126"/>
                    <a:pt x="27" y="126"/>
                  </a:cubicBezTo>
                  <a:cubicBezTo>
                    <a:pt x="27" y="129"/>
                    <a:pt x="27" y="129"/>
                    <a:pt x="27" y="129"/>
                  </a:cubicBezTo>
                  <a:cubicBezTo>
                    <a:pt x="27" y="145"/>
                    <a:pt x="40" y="159"/>
                    <a:pt x="56" y="159"/>
                  </a:cubicBezTo>
                  <a:cubicBezTo>
                    <a:pt x="56" y="188"/>
                    <a:pt x="56" y="188"/>
                    <a:pt x="56" y="188"/>
                  </a:cubicBezTo>
                  <a:cubicBezTo>
                    <a:pt x="62" y="188"/>
                    <a:pt x="62" y="188"/>
                    <a:pt x="62" y="188"/>
                  </a:cubicBezTo>
                  <a:cubicBezTo>
                    <a:pt x="62" y="159"/>
                    <a:pt x="62" y="159"/>
                    <a:pt x="62" y="159"/>
                  </a:cubicBezTo>
                  <a:cubicBezTo>
                    <a:pt x="72" y="159"/>
                    <a:pt x="72" y="159"/>
                    <a:pt x="72" y="159"/>
                  </a:cubicBezTo>
                  <a:cubicBezTo>
                    <a:pt x="72" y="188"/>
                    <a:pt x="72" y="188"/>
                    <a:pt x="72" y="188"/>
                  </a:cubicBezTo>
                  <a:cubicBezTo>
                    <a:pt x="79" y="188"/>
                    <a:pt x="79" y="188"/>
                    <a:pt x="79" y="188"/>
                  </a:cubicBezTo>
                  <a:cubicBezTo>
                    <a:pt x="79" y="159"/>
                    <a:pt x="79" y="159"/>
                    <a:pt x="79" y="159"/>
                  </a:cubicBezTo>
                  <a:cubicBezTo>
                    <a:pt x="88" y="159"/>
                    <a:pt x="88" y="159"/>
                    <a:pt x="88" y="159"/>
                  </a:cubicBezTo>
                  <a:cubicBezTo>
                    <a:pt x="88" y="188"/>
                    <a:pt x="88" y="188"/>
                    <a:pt x="88" y="188"/>
                  </a:cubicBezTo>
                  <a:cubicBezTo>
                    <a:pt x="95" y="188"/>
                    <a:pt x="95" y="188"/>
                    <a:pt x="95" y="188"/>
                  </a:cubicBezTo>
                  <a:cubicBezTo>
                    <a:pt x="95" y="159"/>
                    <a:pt x="95" y="159"/>
                    <a:pt x="95" y="159"/>
                  </a:cubicBezTo>
                  <a:cubicBezTo>
                    <a:pt x="104" y="159"/>
                    <a:pt x="104" y="159"/>
                    <a:pt x="104" y="159"/>
                  </a:cubicBezTo>
                  <a:cubicBezTo>
                    <a:pt x="104" y="188"/>
                    <a:pt x="104" y="188"/>
                    <a:pt x="104" y="188"/>
                  </a:cubicBezTo>
                  <a:cubicBezTo>
                    <a:pt x="111" y="188"/>
                    <a:pt x="111" y="188"/>
                    <a:pt x="111" y="188"/>
                  </a:cubicBezTo>
                  <a:cubicBezTo>
                    <a:pt x="111" y="159"/>
                    <a:pt x="111" y="159"/>
                    <a:pt x="111" y="159"/>
                  </a:cubicBezTo>
                  <a:cubicBezTo>
                    <a:pt x="120" y="159"/>
                    <a:pt x="120" y="159"/>
                    <a:pt x="120" y="159"/>
                  </a:cubicBezTo>
                  <a:cubicBezTo>
                    <a:pt x="120" y="188"/>
                    <a:pt x="120" y="188"/>
                    <a:pt x="120" y="188"/>
                  </a:cubicBezTo>
                  <a:cubicBezTo>
                    <a:pt x="127" y="188"/>
                    <a:pt x="127" y="188"/>
                    <a:pt x="127" y="188"/>
                  </a:cubicBezTo>
                  <a:cubicBezTo>
                    <a:pt x="127" y="159"/>
                    <a:pt x="127" y="159"/>
                    <a:pt x="127" y="159"/>
                  </a:cubicBezTo>
                  <a:cubicBezTo>
                    <a:pt x="127" y="159"/>
                    <a:pt x="127" y="159"/>
                    <a:pt x="127" y="159"/>
                  </a:cubicBezTo>
                  <a:cubicBezTo>
                    <a:pt x="144" y="159"/>
                    <a:pt x="158" y="146"/>
                    <a:pt x="158" y="129"/>
                  </a:cubicBezTo>
                  <a:cubicBezTo>
                    <a:pt x="158" y="126"/>
                    <a:pt x="158" y="126"/>
                    <a:pt x="158" y="126"/>
                  </a:cubicBezTo>
                  <a:cubicBezTo>
                    <a:pt x="189" y="126"/>
                    <a:pt x="189" y="126"/>
                    <a:pt x="189" y="126"/>
                  </a:cubicBezTo>
                  <a:cubicBezTo>
                    <a:pt x="189" y="120"/>
                    <a:pt x="189" y="120"/>
                    <a:pt x="189" y="120"/>
                  </a:cubicBezTo>
                  <a:cubicBezTo>
                    <a:pt x="158" y="120"/>
                    <a:pt x="158" y="120"/>
                    <a:pt x="158" y="120"/>
                  </a:cubicBezTo>
                  <a:cubicBezTo>
                    <a:pt x="158" y="110"/>
                    <a:pt x="158" y="110"/>
                    <a:pt x="158" y="110"/>
                  </a:cubicBezTo>
                  <a:cubicBezTo>
                    <a:pt x="189" y="110"/>
                    <a:pt x="189" y="110"/>
                    <a:pt x="189" y="110"/>
                  </a:cubicBezTo>
                  <a:cubicBezTo>
                    <a:pt x="189" y="104"/>
                    <a:pt x="189" y="104"/>
                    <a:pt x="189" y="104"/>
                  </a:cubicBezTo>
                  <a:cubicBezTo>
                    <a:pt x="158" y="104"/>
                    <a:pt x="158" y="104"/>
                    <a:pt x="158" y="104"/>
                  </a:cubicBezTo>
                  <a:cubicBezTo>
                    <a:pt x="158" y="95"/>
                    <a:pt x="158" y="95"/>
                    <a:pt x="158" y="95"/>
                  </a:cubicBezTo>
                  <a:cubicBezTo>
                    <a:pt x="189" y="95"/>
                    <a:pt x="189" y="95"/>
                    <a:pt x="189" y="95"/>
                  </a:cubicBezTo>
                  <a:cubicBezTo>
                    <a:pt x="189" y="88"/>
                    <a:pt x="189" y="88"/>
                    <a:pt x="189" y="88"/>
                  </a:cubicBezTo>
                  <a:cubicBezTo>
                    <a:pt x="158" y="88"/>
                    <a:pt x="158" y="88"/>
                    <a:pt x="158" y="88"/>
                  </a:cubicBezTo>
                  <a:cubicBezTo>
                    <a:pt x="158" y="79"/>
                    <a:pt x="158" y="79"/>
                    <a:pt x="158" y="79"/>
                  </a:cubicBezTo>
                  <a:cubicBezTo>
                    <a:pt x="189" y="79"/>
                    <a:pt x="189" y="79"/>
                    <a:pt x="189" y="79"/>
                  </a:cubicBezTo>
                  <a:cubicBezTo>
                    <a:pt x="189" y="72"/>
                    <a:pt x="189" y="72"/>
                    <a:pt x="189" y="72"/>
                  </a:cubicBezTo>
                  <a:cubicBezTo>
                    <a:pt x="158" y="72"/>
                    <a:pt x="158" y="72"/>
                    <a:pt x="158" y="72"/>
                  </a:cubicBezTo>
                  <a:cubicBezTo>
                    <a:pt x="158" y="63"/>
                    <a:pt x="158" y="63"/>
                    <a:pt x="158" y="63"/>
                  </a:cubicBezTo>
                  <a:lnTo>
                    <a:pt x="189" y="63"/>
                  </a:lnTo>
                  <a:close/>
                </a:path>
              </a:pathLst>
            </a:custGeom>
            <a:solidFill>
              <a:srgbClr val="4249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圆角右箭头 78">
              <a:extLst>
                <a:ext uri="{FF2B5EF4-FFF2-40B4-BE49-F238E27FC236}">
                  <a16:creationId xmlns:a16="http://schemas.microsoft.com/office/drawing/2014/main" id="{00C889F0-3BF3-4E17-BD89-50D8A454F2C7}"/>
                </a:ext>
              </a:extLst>
            </p:cNvPr>
            <p:cNvSpPr/>
            <p:nvPr/>
          </p:nvSpPr>
          <p:spPr>
            <a:xfrm rot="5400000" flipV="1">
              <a:off x="1458" y="4910"/>
              <a:ext cx="628" cy="979"/>
            </a:xfrm>
            <a:prstGeom prst="bentArrow">
              <a:avLst>
                <a:gd name="adj1" fmla="val 25000"/>
                <a:gd name="adj2" fmla="val 25000"/>
                <a:gd name="adj3" fmla="val 25000"/>
                <a:gd name="adj4" fmla="val 4378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圆角右箭头 79">
              <a:extLst>
                <a:ext uri="{FF2B5EF4-FFF2-40B4-BE49-F238E27FC236}">
                  <a16:creationId xmlns:a16="http://schemas.microsoft.com/office/drawing/2014/main" id="{7AD410EE-C5E5-4039-AFB0-C5AEA0F8FCAC}"/>
                </a:ext>
              </a:extLst>
            </p:cNvPr>
            <p:cNvSpPr/>
            <p:nvPr/>
          </p:nvSpPr>
          <p:spPr>
            <a:xfrm rot="5400000">
              <a:off x="3834" y="4933"/>
              <a:ext cx="628" cy="933"/>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文本框 49">
              <a:extLst>
                <a:ext uri="{FF2B5EF4-FFF2-40B4-BE49-F238E27FC236}">
                  <a16:creationId xmlns:a16="http://schemas.microsoft.com/office/drawing/2014/main" id="{FC183255-25F9-42DC-888B-CC898D37F1E3}"/>
                </a:ext>
              </a:extLst>
            </p:cNvPr>
            <p:cNvSpPr txBox="1"/>
            <p:nvPr/>
          </p:nvSpPr>
          <p:spPr>
            <a:xfrm>
              <a:off x="874" y="6563"/>
              <a:ext cx="1234" cy="628"/>
            </a:xfrm>
            <a:prstGeom prst="rect">
              <a:avLst/>
            </a:prstGeom>
            <a:solidFill>
              <a:schemeClr val="bg2">
                <a:alpha val="49000"/>
              </a:schemeClr>
            </a:solidFill>
          </p:spPr>
          <p:txBody>
            <a:bodyPr wrap="square" rtlCol="0">
              <a:spAutoFit/>
            </a:bodyPr>
            <a:lstStyle/>
            <a:p>
              <a:r>
                <a:rPr lang="en-US" altLang="zh-CN" sz="2000" b="1"/>
                <a:t>CPU</a:t>
              </a:r>
            </a:p>
          </p:txBody>
        </p:sp>
        <p:sp>
          <p:nvSpPr>
            <p:cNvPr id="51" name="Freeform 10">
              <a:extLst>
                <a:ext uri="{FF2B5EF4-FFF2-40B4-BE49-F238E27FC236}">
                  <a16:creationId xmlns:a16="http://schemas.microsoft.com/office/drawing/2014/main" id="{F328DA5A-C449-4210-8A21-5A1FCC0F624C}"/>
                </a:ext>
              </a:extLst>
            </p:cNvPr>
            <p:cNvSpPr>
              <a:spLocks noEditPoints="1"/>
            </p:cNvSpPr>
            <p:nvPr/>
          </p:nvSpPr>
          <p:spPr bwMode="auto">
            <a:xfrm>
              <a:off x="9283" y="2140"/>
              <a:ext cx="1600" cy="920"/>
            </a:xfrm>
            <a:custGeom>
              <a:avLst/>
              <a:gdLst>
                <a:gd name="T0" fmla="*/ 422 w 569"/>
                <a:gd name="T1" fmla="*/ 318 h 328"/>
                <a:gd name="T2" fmla="*/ 450 w 569"/>
                <a:gd name="T3" fmla="*/ 321 h 328"/>
                <a:gd name="T4" fmla="*/ 452 w 569"/>
                <a:gd name="T5" fmla="*/ 326 h 328"/>
                <a:gd name="T6" fmla="*/ 312 w 569"/>
                <a:gd name="T7" fmla="*/ 328 h 328"/>
                <a:gd name="T8" fmla="*/ 310 w 569"/>
                <a:gd name="T9" fmla="*/ 323 h 328"/>
                <a:gd name="T10" fmla="*/ 337 w 569"/>
                <a:gd name="T11" fmla="*/ 321 h 328"/>
                <a:gd name="T12" fmla="*/ 339 w 569"/>
                <a:gd name="T13" fmla="*/ 311 h 328"/>
                <a:gd name="T14" fmla="*/ 216 w 569"/>
                <a:gd name="T15" fmla="*/ 309 h 328"/>
                <a:gd name="T16" fmla="*/ 193 w 569"/>
                <a:gd name="T17" fmla="*/ 56 h 328"/>
                <a:gd name="T18" fmla="*/ 546 w 569"/>
                <a:gd name="T19" fmla="*/ 34 h 328"/>
                <a:gd name="T20" fmla="*/ 569 w 569"/>
                <a:gd name="T21" fmla="*/ 286 h 328"/>
                <a:gd name="T22" fmla="*/ 425 w 569"/>
                <a:gd name="T23" fmla="*/ 309 h 328"/>
                <a:gd name="T24" fmla="*/ 14 w 569"/>
                <a:gd name="T25" fmla="*/ 0 h 328"/>
                <a:gd name="T26" fmla="*/ 172 w 569"/>
                <a:gd name="T27" fmla="*/ 14 h 328"/>
                <a:gd name="T28" fmla="*/ 158 w 569"/>
                <a:gd name="T29" fmla="*/ 328 h 328"/>
                <a:gd name="T30" fmla="*/ 0 w 569"/>
                <a:gd name="T31" fmla="*/ 314 h 328"/>
                <a:gd name="T32" fmla="*/ 14 w 569"/>
                <a:gd name="T33" fmla="*/ 0 h 328"/>
                <a:gd name="T34" fmla="*/ 101 w 569"/>
                <a:gd name="T35" fmla="*/ 261 h 328"/>
                <a:gd name="T36" fmla="*/ 71 w 569"/>
                <a:gd name="T37" fmla="*/ 261 h 328"/>
                <a:gd name="T38" fmla="*/ 86 w 569"/>
                <a:gd name="T39" fmla="*/ 208 h 328"/>
                <a:gd name="T40" fmla="*/ 86 w 569"/>
                <a:gd name="T41" fmla="*/ 227 h 328"/>
                <a:gd name="T42" fmla="*/ 86 w 569"/>
                <a:gd name="T43" fmla="*/ 208 h 328"/>
                <a:gd name="T44" fmla="*/ 147 w 569"/>
                <a:gd name="T45" fmla="*/ 36 h 328"/>
                <a:gd name="T46" fmla="*/ 152 w 569"/>
                <a:gd name="T47" fmla="*/ 58 h 328"/>
                <a:gd name="T48" fmla="*/ 25 w 569"/>
                <a:gd name="T49" fmla="*/ 62 h 328"/>
                <a:gd name="T50" fmla="*/ 20 w 569"/>
                <a:gd name="T51" fmla="*/ 41 h 328"/>
                <a:gd name="T52" fmla="*/ 24 w 569"/>
                <a:gd name="T53" fmla="*/ 117 h 328"/>
                <a:gd name="T54" fmla="*/ 151 w 569"/>
                <a:gd name="T55" fmla="*/ 121 h 328"/>
                <a:gd name="T56" fmla="*/ 147 w 569"/>
                <a:gd name="T57" fmla="*/ 143 h 328"/>
                <a:gd name="T58" fmla="*/ 20 w 569"/>
                <a:gd name="T59" fmla="*/ 139 h 328"/>
                <a:gd name="T60" fmla="*/ 24 w 569"/>
                <a:gd name="T61" fmla="*/ 117 h 328"/>
                <a:gd name="T62" fmla="*/ 148 w 569"/>
                <a:gd name="T63" fmla="*/ 77 h 328"/>
                <a:gd name="T64" fmla="*/ 152 w 569"/>
                <a:gd name="T65" fmla="*/ 98 h 328"/>
                <a:gd name="T66" fmla="*/ 25 w 569"/>
                <a:gd name="T67" fmla="*/ 103 h 328"/>
                <a:gd name="T68" fmla="*/ 21 w 569"/>
                <a:gd name="T69" fmla="*/ 81 h 328"/>
                <a:gd name="T70" fmla="*/ 224 w 569"/>
                <a:gd name="T71" fmla="*/ 61 h 328"/>
                <a:gd name="T72" fmla="*/ 550 w 569"/>
                <a:gd name="T73" fmla="*/ 74 h 328"/>
                <a:gd name="T74" fmla="*/ 538 w 569"/>
                <a:gd name="T75" fmla="*/ 281 h 328"/>
                <a:gd name="T76" fmla="*/ 212 w 569"/>
                <a:gd name="T77" fmla="*/ 268 h 328"/>
                <a:gd name="T78" fmla="*/ 224 w 569"/>
                <a:gd name="T79" fmla="*/ 6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9" h="328">
                  <a:moveTo>
                    <a:pt x="422" y="311"/>
                  </a:moveTo>
                  <a:cubicBezTo>
                    <a:pt x="422" y="314"/>
                    <a:pt x="422" y="316"/>
                    <a:pt x="422" y="318"/>
                  </a:cubicBezTo>
                  <a:cubicBezTo>
                    <a:pt x="422" y="320"/>
                    <a:pt x="424" y="321"/>
                    <a:pt x="425" y="321"/>
                  </a:cubicBezTo>
                  <a:cubicBezTo>
                    <a:pt x="433" y="321"/>
                    <a:pt x="441" y="321"/>
                    <a:pt x="450" y="321"/>
                  </a:cubicBezTo>
                  <a:cubicBezTo>
                    <a:pt x="451" y="321"/>
                    <a:pt x="452" y="322"/>
                    <a:pt x="452" y="323"/>
                  </a:cubicBezTo>
                  <a:cubicBezTo>
                    <a:pt x="452" y="324"/>
                    <a:pt x="452" y="325"/>
                    <a:pt x="452" y="326"/>
                  </a:cubicBezTo>
                  <a:cubicBezTo>
                    <a:pt x="452" y="327"/>
                    <a:pt x="451" y="328"/>
                    <a:pt x="450" y="328"/>
                  </a:cubicBezTo>
                  <a:cubicBezTo>
                    <a:pt x="404" y="328"/>
                    <a:pt x="358" y="328"/>
                    <a:pt x="312" y="328"/>
                  </a:cubicBezTo>
                  <a:cubicBezTo>
                    <a:pt x="311" y="328"/>
                    <a:pt x="310" y="327"/>
                    <a:pt x="310" y="326"/>
                  </a:cubicBezTo>
                  <a:cubicBezTo>
                    <a:pt x="310" y="325"/>
                    <a:pt x="310" y="324"/>
                    <a:pt x="310" y="323"/>
                  </a:cubicBezTo>
                  <a:cubicBezTo>
                    <a:pt x="310" y="322"/>
                    <a:pt x="311" y="321"/>
                    <a:pt x="312" y="321"/>
                  </a:cubicBezTo>
                  <a:cubicBezTo>
                    <a:pt x="320" y="321"/>
                    <a:pt x="329" y="321"/>
                    <a:pt x="337" y="321"/>
                  </a:cubicBezTo>
                  <a:cubicBezTo>
                    <a:pt x="338" y="321"/>
                    <a:pt x="339" y="320"/>
                    <a:pt x="339" y="318"/>
                  </a:cubicBezTo>
                  <a:cubicBezTo>
                    <a:pt x="339" y="316"/>
                    <a:pt x="339" y="314"/>
                    <a:pt x="339" y="311"/>
                  </a:cubicBezTo>
                  <a:cubicBezTo>
                    <a:pt x="339" y="310"/>
                    <a:pt x="338" y="309"/>
                    <a:pt x="337" y="309"/>
                  </a:cubicBezTo>
                  <a:cubicBezTo>
                    <a:pt x="297" y="309"/>
                    <a:pt x="256" y="309"/>
                    <a:pt x="216" y="309"/>
                  </a:cubicBezTo>
                  <a:cubicBezTo>
                    <a:pt x="203" y="309"/>
                    <a:pt x="193" y="299"/>
                    <a:pt x="193" y="286"/>
                  </a:cubicBezTo>
                  <a:cubicBezTo>
                    <a:pt x="193" y="209"/>
                    <a:pt x="193" y="133"/>
                    <a:pt x="193" y="56"/>
                  </a:cubicBezTo>
                  <a:cubicBezTo>
                    <a:pt x="193" y="44"/>
                    <a:pt x="203" y="34"/>
                    <a:pt x="216" y="34"/>
                  </a:cubicBezTo>
                  <a:cubicBezTo>
                    <a:pt x="326" y="34"/>
                    <a:pt x="436" y="34"/>
                    <a:pt x="546" y="34"/>
                  </a:cubicBezTo>
                  <a:cubicBezTo>
                    <a:pt x="559" y="34"/>
                    <a:pt x="569" y="44"/>
                    <a:pt x="569" y="56"/>
                  </a:cubicBezTo>
                  <a:cubicBezTo>
                    <a:pt x="569" y="133"/>
                    <a:pt x="569" y="209"/>
                    <a:pt x="569" y="286"/>
                  </a:cubicBezTo>
                  <a:cubicBezTo>
                    <a:pt x="569" y="299"/>
                    <a:pt x="559" y="309"/>
                    <a:pt x="546" y="309"/>
                  </a:cubicBezTo>
                  <a:cubicBezTo>
                    <a:pt x="506" y="309"/>
                    <a:pt x="465" y="309"/>
                    <a:pt x="425" y="309"/>
                  </a:cubicBezTo>
                  <a:cubicBezTo>
                    <a:pt x="424" y="309"/>
                    <a:pt x="422" y="310"/>
                    <a:pt x="422" y="311"/>
                  </a:cubicBezTo>
                  <a:close/>
                  <a:moveTo>
                    <a:pt x="14" y="0"/>
                  </a:moveTo>
                  <a:cubicBezTo>
                    <a:pt x="158" y="0"/>
                    <a:pt x="158" y="0"/>
                    <a:pt x="158" y="0"/>
                  </a:cubicBezTo>
                  <a:cubicBezTo>
                    <a:pt x="166" y="0"/>
                    <a:pt x="172" y="6"/>
                    <a:pt x="172" y="14"/>
                  </a:cubicBezTo>
                  <a:cubicBezTo>
                    <a:pt x="172" y="314"/>
                    <a:pt x="172" y="314"/>
                    <a:pt x="172" y="314"/>
                  </a:cubicBezTo>
                  <a:cubicBezTo>
                    <a:pt x="172" y="322"/>
                    <a:pt x="166" y="328"/>
                    <a:pt x="158" y="328"/>
                  </a:cubicBezTo>
                  <a:cubicBezTo>
                    <a:pt x="14" y="328"/>
                    <a:pt x="14" y="328"/>
                    <a:pt x="14" y="328"/>
                  </a:cubicBezTo>
                  <a:cubicBezTo>
                    <a:pt x="6" y="328"/>
                    <a:pt x="0" y="322"/>
                    <a:pt x="0" y="314"/>
                  </a:cubicBezTo>
                  <a:cubicBezTo>
                    <a:pt x="0" y="14"/>
                    <a:pt x="0" y="14"/>
                    <a:pt x="0" y="14"/>
                  </a:cubicBezTo>
                  <a:cubicBezTo>
                    <a:pt x="0" y="6"/>
                    <a:pt x="6" y="0"/>
                    <a:pt x="14" y="0"/>
                  </a:cubicBezTo>
                  <a:close/>
                  <a:moveTo>
                    <a:pt x="86" y="247"/>
                  </a:moveTo>
                  <a:cubicBezTo>
                    <a:pt x="94" y="247"/>
                    <a:pt x="101" y="253"/>
                    <a:pt x="101" y="261"/>
                  </a:cubicBezTo>
                  <a:cubicBezTo>
                    <a:pt x="101" y="270"/>
                    <a:pt x="94" y="276"/>
                    <a:pt x="86" y="276"/>
                  </a:cubicBezTo>
                  <a:cubicBezTo>
                    <a:pt x="78" y="276"/>
                    <a:pt x="71" y="270"/>
                    <a:pt x="71" y="261"/>
                  </a:cubicBezTo>
                  <a:cubicBezTo>
                    <a:pt x="71" y="253"/>
                    <a:pt x="78" y="247"/>
                    <a:pt x="86" y="247"/>
                  </a:cubicBezTo>
                  <a:close/>
                  <a:moveTo>
                    <a:pt x="86" y="208"/>
                  </a:moveTo>
                  <a:cubicBezTo>
                    <a:pt x="91" y="208"/>
                    <a:pt x="96" y="212"/>
                    <a:pt x="96" y="217"/>
                  </a:cubicBezTo>
                  <a:cubicBezTo>
                    <a:pt x="96" y="222"/>
                    <a:pt x="91" y="227"/>
                    <a:pt x="86" y="227"/>
                  </a:cubicBezTo>
                  <a:cubicBezTo>
                    <a:pt x="80" y="227"/>
                    <a:pt x="76" y="222"/>
                    <a:pt x="76" y="217"/>
                  </a:cubicBezTo>
                  <a:cubicBezTo>
                    <a:pt x="76" y="212"/>
                    <a:pt x="80" y="208"/>
                    <a:pt x="86" y="208"/>
                  </a:cubicBezTo>
                  <a:close/>
                  <a:moveTo>
                    <a:pt x="25" y="36"/>
                  </a:moveTo>
                  <a:cubicBezTo>
                    <a:pt x="147" y="36"/>
                    <a:pt x="147" y="36"/>
                    <a:pt x="147" y="36"/>
                  </a:cubicBezTo>
                  <a:cubicBezTo>
                    <a:pt x="149" y="36"/>
                    <a:pt x="152" y="38"/>
                    <a:pt x="152" y="41"/>
                  </a:cubicBezTo>
                  <a:cubicBezTo>
                    <a:pt x="152" y="58"/>
                    <a:pt x="152" y="58"/>
                    <a:pt x="152" y="58"/>
                  </a:cubicBezTo>
                  <a:cubicBezTo>
                    <a:pt x="152" y="60"/>
                    <a:pt x="149" y="62"/>
                    <a:pt x="147" y="62"/>
                  </a:cubicBezTo>
                  <a:cubicBezTo>
                    <a:pt x="25" y="62"/>
                    <a:pt x="25" y="62"/>
                    <a:pt x="25" y="62"/>
                  </a:cubicBezTo>
                  <a:cubicBezTo>
                    <a:pt x="22" y="62"/>
                    <a:pt x="20" y="60"/>
                    <a:pt x="20" y="58"/>
                  </a:cubicBezTo>
                  <a:cubicBezTo>
                    <a:pt x="20" y="41"/>
                    <a:pt x="20" y="41"/>
                    <a:pt x="20" y="41"/>
                  </a:cubicBezTo>
                  <a:cubicBezTo>
                    <a:pt x="20" y="38"/>
                    <a:pt x="22" y="36"/>
                    <a:pt x="25" y="36"/>
                  </a:cubicBezTo>
                  <a:close/>
                  <a:moveTo>
                    <a:pt x="24" y="117"/>
                  </a:moveTo>
                  <a:cubicBezTo>
                    <a:pt x="147" y="117"/>
                    <a:pt x="147" y="117"/>
                    <a:pt x="147" y="117"/>
                  </a:cubicBezTo>
                  <a:cubicBezTo>
                    <a:pt x="149" y="117"/>
                    <a:pt x="151" y="119"/>
                    <a:pt x="151" y="121"/>
                  </a:cubicBezTo>
                  <a:cubicBezTo>
                    <a:pt x="151" y="139"/>
                    <a:pt x="151" y="139"/>
                    <a:pt x="151" y="139"/>
                  </a:cubicBezTo>
                  <a:cubicBezTo>
                    <a:pt x="151" y="141"/>
                    <a:pt x="149" y="143"/>
                    <a:pt x="147" y="143"/>
                  </a:cubicBezTo>
                  <a:cubicBezTo>
                    <a:pt x="24" y="143"/>
                    <a:pt x="24" y="143"/>
                    <a:pt x="24" y="143"/>
                  </a:cubicBezTo>
                  <a:cubicBezTo>
                    <a:pt x="22" y="143"/>
                    <a:pt x="20" y="141"/>
                    <a:pt x="20" y="139"/>
                  </a:cubicBezTo>
                  <a:cubicBezTo>
                    <a:pt x="20" y="121"/>
                    <a:pt x="20" y="121"/>
                    <a:pt x="20" y="121"/>
                  </a:cubicBezTo>
                  <a:cubicBezTo>
                    <a:pt x="20" y="119"/>
                    <a:pt x="22" y="117"/>
                    <a:pt x="24" y="117"/>
                  </a:cubicBezTo>
                  <a:close/>
                  <a:moveTo>
                    <a:pt x="25" y="77"/>
                  </a:moveTo>
                  <a:cubicBezTo>
                    <a:pt x="148" y="77"/>
                    <a:pt x="148" y="77"/>
                    <a:pt x="148" y="77"/>
                  </a:cubicBezTo>
                  <a:cubicBezTo>
                    <a:pt x="150" y="77"/>
                    <a:pt x="152" y="79"/>
                    <a:pt x="152" y="81"/>
                  </a:cubicBezTo>
                  <a:cubicBezTo>
                    <a:pt x="152" y="98"/>
                    <a:pt x="152" y="98"/>
                    <a:pt x="152" y="98"/>
                  </a:cubicBezTo>
                  <a:cubicBezTo>
                    <a:pt x="152" y="101"/>
                    <a:pt x="150" y="103"/>
                    <a:pt x="148" y="103"/>
                  </a:cubicBezTo>
                  <a:cubicBezTo>
                    <a:pt x="25" y="103"/>
                    <a:pt x="25" y="103"/>
                    <a:pt x="25" y="103"/>
                  </a:cubicBezTo>
                  <a:cubicBezTo>
                    <a:pt x="23" y="103"/>
                    <a:pt x="21" y="101"/>
                    <a:pt x="21" y="98"/>
                  </a:cubicBezTo>
                  <a:cubicBezTo>
                    <a:pt x="21" y="81"/>
                    <a:pt x="21" y="81"/>
                    <a:pt x="21" y="81"/>
                  </a:cubicBezTo>
                  <a:cubicBezTo>
                    <a:pt x="21" y="79"/>
                    <a:pt x="23" y="77"/>
                    <a:pt x="25" y="77"/>
                  </a:cubicBezTo>
                  <a:close/>
                  <a:moveTo>
                    <a:pt x="224" y="61"/>
                  </a:moveTo>
                  <a:cubicBezTo>
                    <a:pt x="538" y="61"/>
                    <a:pt x="538" y="61"/>
                    <a:pt x="538" y="61"/>
                  </a:cubicBezTo>
                  <a:cubicBezTo>
                    <a:pt x="545" y="61"/>
                    <a:pt x="550" y="67"/>
                    <a:pt x="550" y="74"/>
                  </a:cubicBezTo>
                  <a:cubicBezTo>
                    <a:pt x="550" y="268"/>
                    <a:pt x="550" y="268"/>
                    <a:pt x="550" y="268"/>
                  </a:cubicBezTo>
                  <a:cubicBezTo>
                    <a:pt x="550" y="275"/>
                    <a:pt x="545" y="281"/>
                    <a:pt x="538" y="281"/>
                  </a:cubicBezTo>
                  <a:cubicBezTo>
                    <a:pt x="224" y="281"/>
                    <a:pt x="224" y="281"/>
                    <a:pt x="224" y="281"/>
                  </a:cubicBezTo>
                  <a:cubicBezTo>
                    <a:pt x="217" y="281"/>
                    <a:pt x="212" y="275"/>
                    <a:pt x="212" y="268"/>
                  </a:cubicBezTo>
                  <a:cubicBezTo>
                    <a:pt x="212" y="74"/>
                    <a:pt x="212" y="74"/>
                    <a:pt x="212" y="74"/>
                  </a:cubicBezTo>
                  <a:cubicBezTo>
                    <a:pt x="212" y="67"/>
                    <a:pt x="217" y="61"/>
                    <a:pt x="224" y="61"/>
                  </a:cubicBezTo>
                  <a:close/>
                </a:path>
              </a:pathLst>
            </a:custGeom>
            <a:solidFill>
              <a:srgbClr val="5357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圆角右箭头 83">
              <a:extLst>
                <a:ext uri="{FF2B5EF4-FFF2-40B4-BE49-F238E27FC236}">
                  <a16:creationId xmlns:a16="http://schemas.microsoft.com/office/drawing/2014/main" id="{F4C720F1-66E6-45F2-A57A-3A9055D3BA72}"/>
                </a:ext>
              </a:extLst>
            </p:cNvPr>
            <p:cNvSpPr/>
            <p:nvPr/>
          </p:nvSpPr>
          <p:spPr>
            <a:xfrm rot="5400000" flipV="1">
              <a:off x="6677" y="1203"/>
              <a:ext cx="628" cy="3086"/>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7FDBC62F-BD8C-4318-82C2-12EA7A9396C0}"/>
                </a:ext>
              </a:extLst>
            </p:cNvPr>
            <p:cNvSpPr txBox="1"/>
            <p:nvPr/>
          </p:nvSpPr>
          <p:spPr>
            <a:xfrm>
              <a:off x="8944" y="2654"/>
              <a:ext cx="2583" cy="628"/>
            </a:xfrm>
            <a:prstGeom prst="rect">
              <a:avLst/>
            </a:prstGeom>
            <a:solidFill>
              <a:schemeClr val="bg2">
                <a:alpha val="49000"/>
              </a:schemeClr>
            </a:solidFill>
          </p:spPr>
          <p:txBody>
            <a:bodyPr wrap="square" rtlCol="0">
              <a:spAutoFit/>
            </a:bodyPr>
            <a:lstStyle/>
            <a:p>
              <a:r>
                <a:rPr lang="zh-CN" altLang="en-US" sz="2000" b="1"/>
                <a:t>计算机系统</a:t>
              </a:r>
            </a:p>
          </p:txBody>
        </p:sp>
        <p:sp>
          <p:nvSpPr>
            <p:cNvPr id="54" name="文本框 53">
              <a:extLst>
                <a:ext uri="{FF2B5EF4-FFF2-40B4-BE49-F238E27FC236}">
                  <a16:creationId xmlns:a16="http://schemas.microsoft.com/office/drawing/2014/main" id="{F7A219DF-A3FD-4F5C-AB86-3289D913BE48}"/>
                </a:ext>
              </a:extLst>
            </p:cNvPr>
            <p:cNvSpPr txBox="1"/>
            <p:nvPr/>
          </p:nvSpPr>
          <p:spPr>
            <a:xfrm>
              <a:off x="16262" y="5316"/>
              <a:ext cx="1944" cy="628"/>
            </a:xfrm>
            <a:prstGeom prst="rect">
              <a:avLst/>
            </a:prstGeom>
            <a:solidFill>
              <a:schemeClr val="bg2">
                <a:alpha val="27000"/>
              </a:schemeClr>
            </a:solidFill>
          </p:spPr>
          <p:txBody>
            <a:bodyPr wrap="square" rtlCol="0">
              <a:spAutoFit/>
            </a:bodyPr>
            <a:lstStyle/>
            <a:p>
              <a:r>
                <a:rPr lang="zh-CN" altLang="en-US" sz="2000" b="1"/>
                <a:t>应用软件</a:t>
              </a:r>
            </a:p>
          </p:txBody>
        </p:sp>
      </p:grpSp>
    </p:spTree>
    <p:extLst>
      <p:ext uri="{BB962C8B-B14F-4D97-AF65-F5344CB8AC3E}">
        <p14:creationId xmlns:p14="http://schemas.microsoft.com/office/powerpoint/2010/main" val="3839971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48385"/>
            <a:ext cx="10334625" cy="4617720"/>
          </a:xfrm>
        </p:spPr>
        <p:txBody>
          <a:bodyPr>
            <a:normAutofit fontScale="97500" lnSpcReduction="10000"/>
          </a:bodyPr>
          <a:lstStyle/>
          <a:p>
            <a:pPr marL="0" indent="0" latinLnBrk="0">
              <a:lnSpc>
                <a:spcPct val="100000"/>
              </a:lnSpc>
              <a:spcBef>
                <a:spcPts val="0"/>
              </a:spcBef>
              <a:spcAft>
                <a:spcPts val="1200"/>
              </a:spcAft>
              <a:buNone/>
            </a:pPr>
            <a:r>
              <a:rPr lang="en-US" altLang="zh-CN" b="1" dirty="0"/>
              <a:t>2.3.1 Windows </a:t>
            </a:r>
            <a:r>
              <a:rPr lang="zh-CN" altLang="en-US" b="1" dirty="0"/>
              <a:t>文件管理</a:t>
            </a:r>
            <a:endParaRPr lang="en-US" altLang="zh-CN" b="1" dirty="0">
              <a:solidFill>
                <a:schemeClr val="tx2"/>
              </a:solidFill>
              <a:ea typeface="宋体" panose="02010600030101010101" pitchFamily="2" charset="-122"/>
            </a:endParaRPr>
          </a:p>
          <a:p>
            <a:pPr marL="457200" lvl="1" indent="0">
              <a:lnSpc>
                <a:spcPct val="150000"/>
              </a:lnSpc>
              <a:buNone/>
            </a:pPr>
            <a:r>
              <a:rPr lang="en-US" altLang="zh-CN" sz="3100" dirty="0"/>
              <a:t>  3) </a:t>
            </a:r>
            <a:r>
              <a:rPr lang="zh-CN" altLang="en-US" sz="3100" dirty="0"/>
              <a:t>文件类型：</a:t>
            </a:r>
            <a:endParaRPr lang="en-US" altLang="zh-CN" sz="3100" dirty="0"/>
          </a:p>
          <a:p>
            <a:pPr marL="914400" lvl="2" indent="0">
              <a:lnSpc>
                <a:spcPct val="150000"/>
              </a:lnSpc>
              <a:buNone/>
            </a:pPr>
            <a:r>
              <a:rPr lang="zh-CN" altLang="en-US" sz="2700" dirty="0"/>
              <a:t>可省略（不建议）。常见扩展名有</a:t>
            </a:r>
            <a:r>
              <a:rPr lang="en-US" altLang="zh-CN" sz="2700" dirty="0"/>
              <a:t>exe</a:t>
            </a:r>
            <a:r>
              <a:rPr lang="zh-CN" altLang="en-US" sz="2700" dirty="0"/>
              <a:t>、</a:t>
            </a:r>
            <a:r>
              <a:rPr lang="en-US" altLang="zh-CN" sz="2700" dirty="0"/>
              <a:t>com</a:t>
            </a:r>
            <a:r>
              <a:rPr lang="zh-CN" altLang="en-US" sz="2700" dirty="0"/>
              <a:t>、</a:t>
            </a:r>
            <a:r>
              <a:rPr lang="en-US" altLang="zh-CN" sz="2700" dirty="0"/>
              <a:t>docx</a:t>
            </a:r>
            <a:r>
              <a:rPr lang="zh-CN" altLang="en-US" sz="2700" dirty="0"/>
              <a:t>、</a:t>
            </a:r>
            <a:r>
              <a:rPr lang="en-US" altLang="zh-CN" sz="2700" dirty="0"/>
              <a:t>xlsx</a:t>
            </a:r>
            <a:r>
              <a:rPr lang="zh-CN" altLang="en-US" sz="2700" dirty="0"/>
              <a:t>、</a:t>
            </a:r>
            <a:r>
              <a:rPr lang="en-US" altLang="zh-CN" sz="2700" dirty="0"/>
              <a:t>html</a:t>
            </a:r>
            <a:r>
              <a:rPr lang="zh-CN" altLang="en-US" sz="2700" dirty="0"/>
              <a:t>、</a:t>
            </a:r>
            <a:r>
              <a:rPr lang="en-US" altLang="zh-CN" sz="2700" dirty="0"/>
              <a:t>mp3</a:t>
            </a:r>
            <a:r>
              <a:rPr lang="zh-CN" altLang="en-US" sz="2700" dirty="0"/>
              <a:t>等。</a:t>
            </a:r>
            <a:endParaRPr lang="en-US" altLang="zh-CN" sz="2700" dirty="0"/>
          </a:p>
          <a:p>
            <a:pPr marL="457200" lvl="1" indent="0">
              <a:lnSpc>
                <a:spcPct val="150000"/>
              </a:lnSpc>
              <a:buNone/>
            </a:pPr>
            <a:r>
              <a:rPr lang="en-US" altLang="zh-CN" sz="2800" dirty="0">
                <a:ea typeface="宋体" panose="02010600030101010101" pitchFamily="2" charset="-122"/>
              </a:rPr>
              <a:t> </a:t>
            </a:r>
            <a:r>
              <a:rPr lang="en-US" altLang="zh-CN" sz="3100" dirty="0">
                <a:ea typeface="宋体" panose="02010600030101010101" pitchFamily="2" charset="-122"/>
              </a:rPr>
              <a:t> 4) </a:t>
            </a:r>
            <a:r>
              <a:rPr lang="zh-CN" altLang="en-US" sz="3100" dirty="0">
                <a:ea typeface="宋体" panose="02010600030101010101" pitchFamily="2" charset="-122"/>
              </a:rPr>
              <a:t>文件属性：</a:t>
            </a:r>
            <a:endParaRPr lang="en-US" altLang="zh-CN" sz="2800" dirty="0">
              <a:ea typeface="宋体" panose="02010600030101010101" pitchFamily="2" charset="-122"/>
            </a:endParaRPr>
          </a:p>
          <a:p>
            <a:pPr marL="857250" lvl="2" indent="0">
              <a:lnSpc>
                <a:spcPct val="150000"/>
              </a:lnSpc>
              <a:buNone/>
            </a:pPr>
            <a:r>
              <a:rPr lang="zh-CN" altLang="en-US" sz="2700" dirty="0">
                <a:ea typeface="宋体" panose="02010600030101010101" pitchFamily="2" charset="-122"/>
              </a:rPr>
              <a:t>位置、大小、创建时间、修改时间、访问时间、只读、隐藏</a:t>
            </a:r>
            <a:r>
              <a:rPr lang="zh-CN" altLang="en-US" sz="2700" dirty="0"/>
              <a:t>等。属性窗口可以查看、修改只读、隐藏属性。</a:t>
            </a:r>
            <a:endParaRPr lang="zh-CN" altLang="en-US" sz="27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07110"/>
            <a:ext cx="10302875" cy="5066030"/>
          </a:xfrm>
        </p:spPr>
        <p:txBody>
          <a:bodyPr>
            <a:normAutofit/>
          </a:bodyPr>
          <a:lstStyle/>
          <a:p>
            <a:pPr marL="0" indent="0" latinLnBrk="0">
              <a:lnSpc>
                <a:spcPct val="100000"/>
              </a:lnSpc>
              <a:spcAft>
                <a:spcPts val="0"/>
              </a:spcAft>
              <a:buNone/>
            </a:pPr>
            <a:r>
              <a:rPr lang="en-US" altLang="zh-CN" sz="3200" b="1" dirty="0"/>
              <a:t>2.3.1 Windows </a:t>
            </a:r>
            <a:r>
              <a:rPr lang="zh-CN" altLang="en-US" sz="3200" b="1" dirty="0"/>
              <a:t>文件管理</a:t>
            </a:r>
            <a:endParaRPr lang="en-US" altLang="zh-CN" sz="3200" b="1" dirty="0"/>
          </a:p>
          <a:p>
            <a:pPr marL="457200" lvl="1" indent="0" latinLnBrk="0">
              <a:lnSpc>
                <a:spcPct val="100000"/>
              </a:lnSpc>
              <a:spcBef>
                <a:spcPts val="0"/>
              </a:spcBef>
              <a:spcAft>
                <a:spcPts val="0"/>
              </a:spcAft>
              <a:buNone/>
            </a:pPr>
            <a:r>
              <a:rPr lang="en-US" altLang="zh-CN" sz="2800" b="1" dirty="0">
                <a:solidFill>
                  <a:schemeClr val="tx2"/>
                </a:solidFill>
                <a:ea typeface="宋体" panose="02010600030101010101" pitchFamily="2" charset="-122"/>
              </a:rPr>
              <a:t>2. </a:t>
            </a:r>
            <a:r>
              <a:rPr lang="zh-CN" altLang="en-US" sz="2800" b="1" dirty="0">
                <a:solidFill>
                  <a:schemeClr val="tx2"/>
                </a:solidFill>
                <a:ea typeface="宋体" panose="02010600030101010101" pitchFamily="2" charset="-122"/>
              </a:rPr>
              <a:t>文件夹：</a:t>
            </a:r>
            <a:endParaRPr lang="en-US" altLang="zh-CN" sz="2800" b="1" dirty="0">
              <a:solidFill>
                <a:schemeClr val="tx2"/>
              </a:solidFill>
              <a:ea typeface="宋体" panose="02010600030101010101" pitchFamily="2" charset="-122"/>
            </a:endParaRPr>
          </a:p>
          <a:p>
            <a:pPr marL="457200" lvl="1" indent="0" latinLnBrk="0">
              <a:lnSpc>
                <a:spcPct val="150000"/>
              </a:lnSpc>
              <a:spcBef>
                <a:spcPts val="0"/>
              </a:spcBef>
              <a:spcAft>
                <a:spcPts val="0"/>
              </a:spcAft>
              <a:buNone/>
            </a:pPr>
            <a:r>
              <a:rPr lang="zh-CN" altLang="zh-CN" sz="2400" dirty="0"/>
              <a:t>在使用图形化的文件管理器时，子目录被描述为文件夹，因为它们类似文件柜中存放某种相关文件的文件夹。</a:t>
            </a:r>
            <a:endParaRPr lang="zh-CN" altLang="zh-CN" sz="2400" b="1" dirty="0">
              <a:solidFill>
                <a:schemeClr val="tx2"/>
              </a:solidFill>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41</a:t>
            </a:fld>
            <a:endParaRPr lang="en-US" altLang="zh-CN"/>
          </a:p>
        </p:txBody>
      </p:sp>
      <p:pic>
        <p:nvPicPr>
          <p:cNvPr id="1027" name="图示 2"/>
          <p:cNvPicPr>
            <a:picLocks noChangeAspect="1" noChangeArrowheads="1"/>
          </p:cNvPicPr>
          <p:nvPr/>
        </p:nvPicPr>
        <p:blipFill>
          <a:blip r:embed="rId2">
            <a:extLst>
              <a:ext uri="{28A0092B-C50C-407E-A947-70E740481C1C}">
                <a14:useLocalDpi xmlns:a14="http://schemas.microsoft.com/office/drawing/2010/main" val="0"/>
              </a:ext>
            </a:extLst>
          </a:blip>
          <a:srcRect l="-4265" r="-4044"/>
          <a:stretch>
            <a:fillRect/>
          </a:stretch>
        </p:blipFill>
        <p:spPr bwMode="auto">
          <a:xfrm>
            <a:off x="2453638" y="2780928"/>
            <a:ext cx="7282815" cy="322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62603" y="6355018"/>
            <a:ext cx="2864887" cy="369332"/>
          </a:xfrm>
          <a:prstGeom prst="rect">
            <a:avLst/>
          </a:prstGeom>
        </p:spPr>
        <p:txBody>
          <a:bodyPr wrap="none">
            <a:spAutoFit/>
          </a:bodyPr>
          <a:lstStyle/>
          <a:p>
            <a:r>
              <a:rPr lang="zh-CN" altLang="en-US" dirty="0"/>
              <a:t>图</a:t>
            </a:r>
            <a:r>
              <a:rPr lang="en-US" altLang="zh-CN" dirty="0"/>
              <a:t>2.3  </a:t>
            </a:r>
            <a:r>
              <a:rPr lang="zh-CN" altLang="en-US" dirty="0"/>
              <a:t>文件</a:t>
            </a:r>
            <a:r>
              <a:rPr lang="en-US" altLang="zh-CN" dirty="0"/>
              <a:t>(</a:t>
            </a:r>
            <a:r>
              <a:rPr lang="zh-CN" altLang="en-US" dirty="0"/>
              <a:t>夹</a:t>
            </a:r>
            <a:r>
              <a:rPr lang="en-US" altLang="zh-CN" dirty="0"/>
              <a:t>)</a:t>
            </a:r>
            <a:r>
              <a:rPr lang="zh-CN" altLang="en-US" dirty="0"/>
              <a:t>的树状结构</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263352" y="835565"/>
            <a:ext cx="5366044" cy="3529538"/>
          </a:xfrm>
        </p:spPr>
        <p:txBody>
          <a:bodyPr>
            <a:normAutofit/>
          </a:bodyPr>
          <a:lstStyle/>
          <a:p>
            <a:pPr marL="0" indent="0" latinLnBrk="0">
              <a:lnSpc>
                <a:spcPct val="100000"/>
              </a:lnSpc>
              <a:spcBef>
                <a:spcPts val="0"/>
              </a:spcBef>
              <a:spcAft>
                <a:spcPts val="0"/>
              </a:spcAft>
              <a:buNone/>
            </a:pPr>
            <a:r>
              <a:rPr lang="en-US" altLang="zh-CN" sz="3200" b="1" dirty="0"/>
              <a:t>2.3.1 Windows </a:t>
            </a:r>
            <a:r>
              <a:rPr lang="zh-CN" altLang="en-US" sz="3200" b="1" dirty="0"/>
              <a:t>文件管理</a:t>
            </a:r>
            <a:endParaRPr lang="en-US" altLang="zh-CN" sz="3200" b="1" dirty="0"/>
          </a:p>
          <a:p>
            <a:pPr marL="457200" lvl="1" indent="0" latinLnBrk="0">
              <a:lnSpc>
                <a:spcPct val="114000"/>
              </a:lnSpc>
              <a:spcBef>
                <a:spcPts val="0"/>
              </a:spcBef>
              <a:spcAft>
                <a:spcPts val="0"/>
              </a:spcAft>
              <a:buNone/>
            </a:pPr>
            <a:r>
              <a:rPr lang="en-US" altLang="zh-CN" sz="2800" b="1" dirty="0">
                <a:solidFill>
                  <a:schemeClr val="tx2"/>
                </a:solidFill>
                <a:ea typeface="宋体" panose="02010600030101010101" pitchFamily="2" charset="-122"/>
              </a:rPr>
              <a:t>2. </a:t>
            </a:r>
            <a:r>
              <a:rPr lang="zh-CN" altLang="en-US" sz="2800" b="1" dirty="0">
                <a:solidFill>
                  <a:schemeClr val="tx2"/>
                </a:solidFill>
                <a:ea typeface="宋体" panose="02010600030101010101" pitchFamily="2" charset="-122"/>
              </a:rPr>
              <a:t>文件夹</a:t>
            </a:r>
            <a:endParaRPr lang="en-US" altLang="zh-CN" sz="2800" b="1" dirty="0">
              <a:solidFill>
                <a:schemeClr val="tx2"/>
              </a:solidFill>
              <a:ea typeface="宋体" panose="02010600030101010101" pitchFamily="2" charset="-122"/>
            </a:endParaRPr>
          </a:p>
          <a:p>
            <a:pPr marL="628650" indent="0">
              <a:lnSpc>
                <a:spcPct val="150000"/>
              </a:lnSpc>
              <a:spcBef>
                <a:spcPts val="0"/>
              </a:spcBef>
              <a:buAutoNum type="arabicParenR"/>
            </a:pPr>
            <a:r>
              <a:rPr lang="zh-CN" altLang="en-US" sz="2400" dirty="0"/>
              <a:t> </a:t>
            </a:r>
            <a:r>
              <a:rPr lang="zh-CN" altLang="en-US" sz="2600" dirty="0"/>
              <a:t>绝对路径：</a:t>
            </a:r>
            <a:r>
              <a:rPr lang="zh-CN" altLang="zh-CN" sz="2600" dirty="0"/>
              <a:t>从根文件夹（根目录）开始，依序到该文件之前的文件夹（子目录）名所组成的字符串。</a:t>
            </a:r>
            <a:endParaRPr lang="en-US" altLang="zh-CN" sz="2600" dirty="0"/>
          </a:p>
          <a:p>
            <a:pPr marL="914400" lvl="2" indent="0">
              <a:lnSpc>
                <a:spcPct val="150000"/>
              </a:lnSpc>
              <a:buNone/>
            </a:pPr>
            <a:endParaRPr lang="en-US" altLang="zh-CN" sz="24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42</a:t>
            </a:fld>
            <a:endParaRPr lang="en-US" altLang="zh-CN"/>
          </a:p>
        </p:txBody>
      </p:sp>
      <p:pic>
        <p:nvPicPr>
          <p:cNvPr id="2050" name="Picture 2" descr="15909368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68" y="997986"/>
            <a:ext cx="5923915" cy="35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127448" y="5501328"/>
            <a:ext cx="6842125" cy="460375"/>
          </a:xfrm>
          <a:prstGeom prst="rect">
            <a:avLst/>
          </a:prstGeom>
          <a:noFill/>
        </p:spPr>
        <p:txBody>
          <a:bodyPr wrap="square" rtlCol="0">
            <a:spAutoFit/>
          </a:bodyPr>
          <a:lstStyle/>
          <a:p>
            <a:r>
              <a:rPr lang="en-US" altLang="zh-CN" sz="2400" dirty="0"/>
              <a:t>C:\Program Files (x86)\Tencent\QQ\Bin\QQ.exe</a:t>
            </a:r>
          </a:p>
        </p:txBody>
      </p:sp>
      <p:sp>
        <p:nvSpPr>
          <p:cNvPr id="4" name="文本框 3"/>
          <p:cNvSpPr txBox="1"/>
          <p:nvPr/>
        </p:nvSpPr>
        <p:spPr>
          <a:xfrm>
            <a:off x="983432" y="4725144"/>
            <a:ext cx="7632848" cy="830997"/>
          </a:xfrm>
          <a:prstGeom prst="rect">
            <a:avLst/>
          </a:prstGeom>
          <a:noFill/>
        </p:spPr>
        <p:txBody>
          <a:bodyPr wrap="square" rtlCol="0">
            <a:spAutoFit/>
          </a:bodyPr>
          <a:lstStyle/>
          <a:p>
            <a:r>
              <a:rPr lang="zh-CN" altLang="en-US" sz="2400" dirty="0"/>
              <a:t>例如：用绝对路径表示</a:t>
            </a:r>
            <a:r>
              <a:rPr lang="en-US" altLang="zh-CN" sz="2400" dirty="0"/>
              <a:t>QQ.exe</a:t>
            </a:r>
            <a:r>
              <a:rPr lang="zh-CN" altLang="en-US" sz="2400" dirty="0"/>
              <a:t>文件及所在位置是？</a:t>
            </a:r>
            <a:endParaRPr lang="en-US" altLang="zh-CN"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263352" y="835565"/>
            <a:ext cx="5366044" cy="3489547"/>
          </a:xfrm>
        </p:spPr>
        <p:txBody>
          <a:bodyPr>
            <a:normAutofit/>
          </a:bodyPr>
          <a:lstStyle/>
          <a:p>
            <a:pPr marL="0" indent="0" latinLnBrk="0">
              <a:lnSpc>
                <a:spcPct val="100000"/>
              </a:lnSpc>
              <a:spcBef>
                <a:spcPts val="0"/>
              </a:spcBef>
              <a:spcAft>
                <a:spcPts val="0"/>
              </a:spcAft>
              <a:buNone/>
            </a:pPr>
            <a:r>
              <a:rPr lang="en-US" altLang="zh-CN" sz="3200" b="1" dirty="0"/>
              <a:t>2.3.1 Windows </a:t>
            </a:r>
            <a:r>
              <a:rPr lang="zh-CN" altLang="en-US" sz="3200" b="1" dirty="0"/>
              <a:t>文件管理</a:t>
            </a:r>
            <a:endParaRPr lang="en-US" altLang="zh-CN" sz="3200" b="1" dirty="0"/>
          </a:p>
          <a:p>
            <a:pPr marL="457200" lvl="1" indent="0" latinLnBrk="0">
              <a:lnSpc>
                <a:spcPct val="114000"/>
              </a:lnSpc>
              <a:spcBef>
                <a:spcPts val="0"/>
              </a:spcBef>
              <a:spcAft>
                <a:spcPts val="0"/>
              </a:spcAft>
              <a:buNone/>
            </a:pPr>
            <a:r>
              <a:rPr lang="en-US" altLang="zh-CN" sz="2800" b="1" dirty="0">
                <a:solidFill>
                  <a:schemeClr val="tx2"/>
                </a:solidFill>
                <a:ea typeface="宋体" panose="02010600030101010101" pitchFamily="2" charset="-122"/>
              </a:rPr>
              <a:t>2. </a:t>
            </a:r>
            <a:r>
              <a:rPr lang="zh-CN" altLang="en-US" sz="2800" b="1" dirty="0">
                <a:solidFill>
                  <a:schemeClr val="tx2"/>
                </a:solidFill>
                <a:ea typeface="宋体" panose="02010600030101010101" pitchFamily="2" charset="-122"/>
              </a:rPr>
              <a:t>文件夹</a:t>
            </a:r>
            <a:endParaRPr lang="en-US" altLang="zh-CN" sz="2800" b="1" dirty="0">
              <a:solidFill>
                <a:schemeClr val="tx2"/>
              </a:solidFill>
              <a:ea typeface="宋体" panose="02010600030101010101" pitchFamily="2" charset="-122"/>
            </a:endParaRPr>
          </a:p>
          <a:p>
            <a:pPr marL="628650" indent="0" algn="just">
              <a:lnSpc>
                <a:spcPct val="124000"/>
              </a:lnSpc>
              <a:spcBef>
                <a:spcPts val="0"/>
              </a:spcBef>
              <a:buFont typeface="Wingdings" panose="05000000000000000000" pitchFamily="2" charset="2"/>
              <a:buAutoNum type="arabicParenR" startAt="2"/>
            </a:pPr>
            <a:r>
              <a:rPr lang="zh-CN" altLang="en-US" sz="2600" dirty="0"/>
              <a:t>  相对路径：</a:t>
            </a:r>
            <a:r>
              <a:rPr lang="zh-CN" altLang="zh-CN" sz="2600" dirty="0"/>
              <a:t>从当前文件夹（目录）开始到某个文件之前的文件夹（目录）名所形成的字符串。</a:t>
            </a:r>
            <a:endParaRPr lang="en-US" altLang="zh-CN" sz="26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43</a:t>
            </a:fld>
            <a:endParaRPr lang="en-US" altLang="zh-CN"/>
          </a:p>
        </p:txBody>
      </p:sp>
      <p:pic>
        <p:nvPicPr>
          <p:cNvPr id="2050" name="Picture 2" descr="15909368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68" y="819596"/>
            <a:ext cx="5923915" cy="35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199456" y="5757344"/>
            <a:ext cx="6842125" cy="461665"/>
          </a:xfrm>
          <a:prstGeom prst="rect">
            <a:avLst/>
          </a:prstGeom>
          <a:noFill/>
        </p:spPr>
        <p:txBody>
          <a:bodyPr wrap="square" rtlCol="0">
            <a:spAutoFit/>
          </a:bodyPr>
          <a:lstStyle/>
          <a:p>
            <a:pPr algn="ctr"/>
            <a:r>
              <a:rPr lang="en-US" altLang="zh-CN" sz="2400" dirty="0"/>
              <a:t>Bin\QQ.exe</a:t>
            </a:r>
            <a:endParaRPr lang="zh-CN" altLang="en-US" sz="2400" dirty="0"/>
          </a:p>
        </p:txBody>
      </p:sp>
      <p:sp>
        <p:nvSpPr>
          <p:cNvPr id="4" name="文本框 3"/>
          <p:cNvSpPr txBox="1"/>
          <p:nvPr/>
        </p:nvSpPr>
        <p:spPr>
          <a:xfrm>
            <a:off x="521712" y="4466538"/>
            <a:ext cx="11252507" cy="1134413"/>
          </a:xfrm>
          <a:prstGeom prst="rect">
            <a:avLst/>
          </a:prstGeom>
          <a:noFill/>
        </p:spPr>
        <p:txBody>
          <a:bodyPr wrap="square" rtlCol="0">
            <a:spAutoFit/>
          </a:bodyPr>
          <a:lstStyle/>
          <a:p>
            <a:pPr lvl="1">
              <a:lnSpc>
                <a:spcPct val="150000"/>
              </a:lnSpc>
              <a:spcBef>
                <a:spcPts val="0"/>
              </a:spcBef>
            </a:pPr>
            <a:r>
              <a:rPr lang="zh-CN" altLang="en-US" sz="2400" dirty="0"/>
              <a:t>例如：上图</a:t>
            </a:r>
            <a:r>
              <a:rPr lang="zh-CN" altLang="zh-CN" sz="2400" dirty="0"/>
              <a:t>假设当前文件夹（目录</a:t>
            </a:r>
            <a:r>
              <a:rPr lang="en-US" altLang="zh-CN" sz="2400" dirty="0"/>
              <a:t>)</a:t>
            </a:r>
            <a:r>
              <a:rPr lang="zh-CN" altLang="zh-CN" sz="2400" dirty="0"/>
              <a:t>是</a:t>
            </a:r>
            <a:r>
              <a:rPr lang="en-US" altLang="zh-CN" sz="2400" dirty="0"/>
              <a:t>C:\Program Files (x86)\Tencent\QQ</a:t>
            </a:r>
            <a:r>
              <a:rPr lang="zh-CN" altLang="zh-CN" sz="2400" dirty="0"/>
              <a:t>，则</a:t>
            </a:r>
            <a:r>
              <a:rPr lang="en-US" altLang="zh-CN" sz="2400" dirty="0"/>
              <a:t>QQ.exe</a:t>
            </a:r>
            <a:r>
              <a:rPr lang="zh-CN" altLang="zh-CN" sz="2400" dirty="0"/>
              <a:t>文件的相对路径就表示为</a:t>
            </a:r>
            <a:r>
              <a:rPr lang="zh-CN" altLang="en-US" sz="2400" dirty="0"/>
              <a:t>？</a:t>
            </a:r>
            <a:endParaRPr lang="en-US" altLang="zh-CN" sz="2600" dirty="0"/>
          </a:p>
        </p:txBody>
      </p:sp>
    </p:spTree>
    <p:extLst>
      <p:ext uri="{BB962C8B-B14F-4D97-AF65-F5344CB8AC3E}">
        <p14:creationId xmlns:p14="http://schemas.microsoft.com/office/powerpoint/2010/main" val="34156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1047750"/>
            <a:ext cx="10320655" cy="5308600"/>
          </a:xfrm>
        </p:spPr>
        <p:txBody>
          <a:bodyPr>
            <a:normAutofit/>
          </a:bodyPr>
          <a:lstStyle/>
          <a:p>
            <a:pPr marL="0" indent="0">
              <a:lnSpc>
                <a:spcPct val="80000"/>
              </a:lnSpc>
              <a:spcAft>
                <a:spcPts val="1200"/>
              </a:spcAft>
              <a:buNone/>
            </a:pPr>
            <a:r>
              <a:rPr lang="en-US" altLang="zh-CN" sz="3200" b="1" dirty="0"/>
              <a:t>2.3.1 Windows </a:t>
            </a:r>
            <a:r>
              <a:rPr lang="zh-CN" altLang="en-US" sz="3200" b="1" dirty="0"/>
              <a:t>文件管理</a:t>
            </a:r>
            <a:endParaRPr lang="en-US" altLang="zh-CN" sz="3200" b="1" dirty="0"/>
          </a:p>
          <a:p>
            <a:pPr marL="457200" lvl="1" indent="0">
              <a:lnSpc>
                <a:spcPct val="80000"/>
              </a:lnSpc>
              <a:spcAft>
                <a:spcPts val="1200"/>
              </a:spcAft>
              <a:buNone/>
            </a:pPr>
            <a:r>
              <a:rPr lang="en-US" altLang="zh-CN" sz="2800" b="1" dirty="0">
                <a:solidFill>
                  <a:schemeClr val="tx2"/>
                </a:solidFill>
                <a:ea typeface="宋体" panose="02010600030101010101" pitchFamily="2" charset="-122"/>
              </a:rPr>
              <a:t>3. </a:t>
            </a:r>
            <a:r>
              <a:rPr lang="zh-CN" altLang="en-US" sz="2800" b="1" dirty="0">
                <a:solidFill>
                  <a:schemeClr val="tx2"/>
                </a:solidFill>
                <a:ea typeface="宋体" panose="02010600030101010101" pitchFamily="2" charset="-122"/>
              </a:rPr>
              <a:t>管理文件和文件夹</a:t>
            </a:r>
            <a:endParaRPr lang="en-US" altLang="zh-CN" sz="2800" b="1" dirty="0">
              <a:solidFill>
                <a:schemeClr val="tx2"/>
              </a:solidFill>
              <a:ea typeface="宋体" panose="02010600030101010101" pitchFamily="2" charset="-122"/>
            </a:endParaRPr>
          </a:p>
          <a:p>
            <a:pPr marL="914400" lvl="2" indent="720090">
              <a:lnSpc>
                <a:spcPct val="150000"/>
              </a:lnSpc>
              <a:spcBef>
                <a:spcPts val="600"/>
              </a:spcBef>
              <a:buNone/>
            </a:pPr>
            <a:r>
              <a:rPr lang="zh-CN" altLang="zh-CN" sz="2400" dirty="0"/>
              <a:t>在</a:t>
            </a:r>
            <a:r>
              <a:rPr lang="en-US" altLang="zh-CN" sz="2400" dirty="0"/>
              <a:t>Windows 10</a:t>
            </a:r>
            <a:r>
              <a:rPr lang="zh-CN" altLang="zh-CN" sz="2400" dirty="0"/>
              <a:t>操作系统中，“文件资源管理器”就是一个管理文件和文件夹的工具，使用它能清晰地显示文件夹结构及内容，同时也能方便地对文件、文件夹进行移动、复制、删除等操作。</a:t>
            </a:r>
            <a:endParaRPr lang="en-US" altLang="zh-CN" sz="2400" dirty="0"/>
          </a:p>
          <a:p>
            <a:pPr marL="914400" lvl="2" indent="720090">
              <a:lnSpc>
                <a:spcPct val="150000"/>
              </a:lnSpc>
              <a:spcBef>
                <a:spcPts val="600"/>
              </a:spcBef>
              <a:buNone/>
            </a:pPr>
            <a:r>
              <a:rPr lang="en-US" altLang="zh-CN" sz="2400" dirty="0"/>
              <a:t>Windows</a:t>
            </a:r>
            <a:r>
              <a:rPr lang="zh-CN" altLang="zh-CN" sz="2400" dirty="0"/>
              <a:t>操作系统的一个重要特点是：先选定准备要进行操作的对象，再选择操作命令。</a:t>
            </a:r>
            <a:endParaRPr lang="en-US" altLang="zh-CN" sz="24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65530"/>
            <a:ext cx="10309860" cy="5290820"/>
          </a:xfrm>
        </p:spPr>
        <p:txBody>
          <a:bodyPr>
            <a:normAutofit/>
          </a:bodyPr>
          <a:lstStyle/>
          <a:p>
            <a:pPr marL="0" indent="0" latinLnBrk="0">
              <a:lnSpc>
                <a:spcPct val="100000"/>
              </a:lnSpc>
              <a:spcBef>
                <a:spcPts val="0"/>
              </a:spcBef>
              <a:spcAft>
                <a:spcPts val="1200"/>
              </a:spcAft>
              <a:buNone/>
            </a:pPr>
            <a:r>
              <a:rPr lang="en-US" altLang="zh-CN" sz="3200" b="1" dirty="0"/>
              <a:t>2.3.1 Windows </a:t>
            </a:r>
            <a:r>
              <a:rPr lang="zh-CN" altLang="en-US" sz="3200" b="1" dirty="0"/>
              <a:t>文件管理</a:t>
            </a:r>
            <a:endParaRPr lang="en-US" altLang="zh-CN" sz="3200" b="1" dirty="0"/>
          </a:p>
          <a:p>
            <a:pPr marL="457200" lvl="1" indent="0">
              <a:lnSpc>
                <a:spcPct val="80000"/>
              </a:lnSpc>
              <a:spcAft>
                <a:spcPts val="1200"/>
              </a:spcAft>
              <a:buNone/>
            </a:pPr>
            <a:r>
              <a:rPr lang="en-US" altLang="zh-CN" sz="2800" b="1" dirty="0">
                <a:solidFill>
                  <a:schemeClr val="tx2"/>
                </a:solidFill>
                <a:ea typeface="宋体" panose="02010600030101010101" pitchFamily="2" charset="-122"/>
              </a:rPr>
              <a:t>3. </a:t>
            </a:r>
            <a:r>
              <a:rPr lang="zh-CN" altLang="en-US" sz="2800" b="1" dirty="0">
                <a:solidFill>
                  <a:schemeClr val="tx2"/>
                </a:solidFill>
                <a:ea typeface="宋体" panose="02010600030101010101" pitchFamily="2" charset="-122"/>
              </a:rPr>
              <a:t>管理文件和文件夹</a:t>
            </a:r>
            <a:endParaRPr lang="en-US" altLang="zh-CN" sz="2800" dirty="0"/>
          </a:p>
          <a:p>
            <a:pPr marL="1428750" lvl="2" indent="-514350">
              <a:lnSpc>
                <a:spcPct val="150000"/>
              </a:lnSpc>
              <a:buFont typeface="Wingdings" panose="05000000000000000000" pitchFamily="2" charset="2"/>
              <a:buAutoNum type="arabicParenR"/>
            </a:pPr>
            <a:r>
              <a:rPr lang="zh-CN" altLang="en-US" sz="2600" dirty="0"/>
              <a:t>启动文件管理器方法</a:t>
            </a:r>
            <a:endParaRPr lang="en-US" altLang="zh-CN" sz="2600" dirty="0"/>
          </a:p>
          <a:p>
            <a:pPr marL="1428750" lvl="2" indent="-514350">
              <a:lnSpc>
                <a:spcPct val="150000"/>
              </a:lnSpc>
              <a:buFont typeface="Wingdings" panose="05000000000000000000" pitchFamily="2" charset="2"/>
              <a:buAutoNum type="arabicParenR"/>
            </a:pPr>
            <a:r>
              <a:rPr lang="zh-CN" altLang="en-US" sz="2600" dirty="0"/>
              <a:t>选定文件、文件夹方法</a:t>
            </a:r>
            <a:endParaRPr lang="en-US" altLang="zh-CN" sz="2600" dirty="0"/>
          </a:p>
          <a:p>
            <a:pPr marL="1371600" lvl="3" indent="0">
              <a:lnSpc>
                <a:spcPct val="150000"/>
              </a:lnSpc>
              <a:buNone/>
            </a:pPr>
            <a:r>
              <a:rPr lang="zh-CN" altLang="en-US" sz="2400" dirty="0"/>
              <a:t>结合</a:t>
            </a:r>
            <a:r>
              <a:rPr lang="en-US" altLang="zh-CN" sz="2400" dirty="0"/>
              <a:t>[Shift]</a:t>
            </a:r>
            <a:r>
              <a:rPr lang="zh-CN" altLang="en-US" sz="2400" dirty="0"/>
              <a:t>、</a:t>
            </a:r>
            <a:r>
              <a:rPr lang="en-US" altLang="zh-CN" sz="2400" dirty="0"/>
              <a:t>[Ctrl]</a:t>
            </a:r>
            <a:r>
              <a:rPr lang="zh-CN" altLang="en-US" sz="2400" dirty="0"/>
              <a:t>辅助键操作，</a:t>
            </a:r>
            <a:r>
              <a:rPr lang="en-US" altLang="zh-CN" sz="2400" dirty="0"/>
              <a:t>[Ctrl]+A</a:t>
            </a:r>
            <a:r>
              <a:rPr lang="zh-CN" altLang="en-US" sz="2400" dirty="0"/>
              <a:t>全选；</a:t>
            </a:r>
            <a:endParaRPr lang="en-US" altLang="zh-CN" sz="2400" dirty="0"/>
          </a:p>
          <a:p>
            <a:pPr marL="457200" lvl="1" indent="720090">
              <a:lnSpc>
                <a:spcPct val="150000"/>
              </a:lnSpc>
              <a:buNone/>
            </a:pPr>
            <a:r>
              <a:rPr lang="zh-CN" altLang="zh-CN" sz="2400" dirty="0"/>
              <a:t>对于文件和文件夹的操作有复制</a:t>
            </a:r>
            <a:r>
              <a:rPr lang="en-US" altLang="zh-CN" sz="2400" dirty="0"/>
              <a:t>([Ctrl]+C) </a:t>
            </a:r>
            <a:r>
              <a:rPr lang="zh-CN" altLang="zh-CN" sz="2400" dirty="0"/>
              <a:t>、剪切</a:t>
            </a:r>
            <a:r>
              <a:rPr lang="en-US" altLang="zh-CN" sz="2400" dirty="0"/>
              <a:t>([Ctrl]+X) </a:t>
            </a:r>
            <a:r>
              <a:rPr lang="zh-CN" altLang="zh-CN" sz="2400" dirty="0"/>
              <a:t>、删除、新建、粘贴、重命名、查看属性等，可以通过鼠标、菜单命令或键盘的操作来实现。</a:t>
            </a:r>
            <a:endParaRPr lang="en-US" altLang="zh-CN" sz="24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1020445"/>
            <a:ext cx="10309860" cy="5335905"/>
          </a:xfrm>
        </p:spPr>
        <p:txBody>
          <a:bodyPr>
            <a:normAutofit/>
          </a:bodyPr>
          <a:lstStyle/>
          <a:p>
            <a:pPr marL="0" indent="0">
              <a:lnSpc>
                <a:spcPct val="80000"/>
              </a:lnSpc>
              <a:spcAft>
                <a:spcPts val="1200"/>
              </a:spcAft>
              <a:buNone/>
            </a:pPr>
            <a:r>
              <a:rPr lang="en-US" altLang="zh-CN" sz="3200" b="1" dirty="0"/>
              <a:t>2.3.1 Windows </a:t>
            </a:r>
            <a:r>
              <a:rPr lang="zh-CN" altLang="en-US" sz="3200" b="1" dirty="0"/>
              <a:t>文件管理</a:t>
            </a:r>
            <a:endParaRPr lang="en-US" altLang="zh-CN" sz="3200" b="1" dirty="0"/>
          </a:p>
          <a:p>
            <a:pPr marL="457200" lvl="1" indent="0">
              <a:lnSpc>
                <a:spcPct val="80000"/>
              </a:lnSpc>
              <a:spcAft>
                <a:spcPts val="1200"/>
              </a:spcAft>
              <a:buNone/>
            </a:pPr>
            <a:r>
              <a:rPr lang="en-US" altLang="zh-CN" sz="2600" b="1" dirty="0">
                <a:solidFill>
                  <a:schemeClr val="tx2"/>
                </a:solidFill>
                <a:ea typeface="宋体" panose="02010600030101010101" pitchFamily="2" charset="-122"/>
              </a:rPr>
              <a:t>4.</a:t>
            </a:r>
            <a:r>
              <a:rPr lang="zh-CN" altLang="zh-CN" sz="2800" dirty="0"/>
              <a:t>文件和文件夹管理技巧</a:t>
            </a:r>
            <a:endParaRPr lang="en-US" altLang="zh-CN" sz="2800" dirty="0"/>
          </a:p>
          <a:p>
            <a:pPr marL="1428750" lvl="2" indent="-514350">
              <a:lnSpc>
                <a:spcPct val="150000"/>
              </a:lnSpc>
              <a:buFont typeface="Wingdings" panose="05000000000000000000" pitchFamily="2" charset="2"/>
              <a:buAutoNum type="arabicParenR"/>
            </a:pPr>
            <a:r>
              <a:rPr lang="zh-CN" altLang="zh-CN" sz="2800" dirty="0"/>
              <a:t>使用描述性的文件名称</a:t>
            </a:r>
            <a:endParaRPr lang="en-US" altLang="zh-CN" sz="2800" dirty="0"/>
          </a:p>
          <a:p>
            <a:pPr marL="1428750" lvl="2" indent="-514350">
              <a:lnSpc>
                <a:spcPct val="150000"/>
              </a:lnSpc>
              <a:buFont typeface="Wingdings" panose="05000000000000000000" pitchFamily="2" charset="2"/>
              <a:buAutoNum type="arabicParenR"/>
            </a:pPr>
            <a:r>
              <a:rPr lang="zh-CN" altLang="zh-CN" sz="2800" dirty="0"/>
              <a:t>保留文件扩展名</a:t>
            </a:r>
            <a:endParaRPr lang="en-US" altLang="zh-CN" sz="2800" dirty="0"/>
          </a:p>
          <a:p>
            <a:pPr marL="1428750" lvl="2" indent="-514350">
              <a:lnSpc>
                <a:spcPct val="150000"/>
              </a:lnSpc>
              <a:buFont typeface="Wingdings" panose="05000000000000000000" pitchFamily="2" charset="2"/>
              <a:buAutoNum type="arabicParenR"/>
            </a:pPr>
            <a:r>
              <a:rPr lang="zh-CN" altLang="zh-CN" sz="2800" dirty="0"/>
              <a:t>将类似的文件编组</a:t>
            </a:r>
            <a:endParaRPr lang="en-US" altLang="zh-CN" sz="2800" dirty="0"/>
          </a:p>
          <a:p>
            <a:pPr marL="1428750" lvl="2" indent="-514350">
              <a:lnSpc>
                <a:spcPct val="150000"/>
              </a:lnSpc>
              <a:buFont typeface="Wingdings" panose="05000000000000000000" pitchFamily="2" charset="2"/>
              <a:buAutoNum type="arabicParenR"/>
            </a:pPr>
            <a:r>
              <a:rPr lang="zh-CN" altLang="zh-CN" sz="2800" dirty="0"/>
              <a:t>从上往下组织文件夹</a:t>
            </a:r>
            <a:endParaRPr lang="en-US" altLang="zh-CN" sz="28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24255"/>
            <a:ext cx="10290810" cy="5332095"/>
          </a:xfrm>
        </p:spPr>
        <p:txBody>
          <a:bodyPr>
            <a:normAutofit/>
          </a:bodyPr>
          <a:lstStyle/>
          <a:p>
            <a:pPr marL="0" indent="0">
              <a:lnSpc>
                <a:spcPct val="80000"/>
              </a:lnSpc>
              <a:spcAft>
                <a:spcPts val="1200"/>
              </a:spcAft>
              <a:buNone/>
            </a:pPr>
            <a:r>
              <a:rPr lang="en-US" altLang="zh-CN" sz="3200" b="1" dirty="0"/>
              <a:t>2.3.1 Windows </a:t>
            </a:r>
            <a:r>
              <a:rPr lang="zh-CN" altLang="en-US" sz="3200" b="1" dirty="0"/>
              <a:t>文件管理</a:t>
            </a:r>
            <a:endParaRPr lang="en-US" altLang="zh-CN" sz="3200" b="1" dirty="0"/>
          </a:p>
          <a:p>
            <a:pPr marL="457200" lvl="1" indent="0">
              <a:lnSpc>
                <a:spcPct val="80000"/>
              </a:lnSpc>
              <a:spcAft>
                <a:spcPts val="1200"/>
              </a:spcAft>
              <a:buNone/>
            </a:pPr>
            <a:r>
              <a:rPr lang="en-US" altLang="zh-CN" sz="2600" b="1" dirty="0">
                <a:solidFill>
                  <a:schemeClr val="tx2"/>
                </a:solidFill>
                <a:ea typeface="宋体" panose="02010600030101010101" pitchFamily="2" charset="-122"/>
              </a:rPr>
              <a:t>4.</a:t>
            </a:r>
            <a:r>
              <a:rPr lang="zh-CN" altLang="zh-CN" sz="2800" dirty="0"/>
              <a:t>文件和文件夹管理技巧</a:t>
            </a:r>
            <a:endParaRPr lang="en-US" altLang="zh-CN" sz="2800" dirty="0"/>
          </a:p>
          <a:p>
            <a:pPr marL="1428750" lvl="2" indent="-514350">
              <a:lnSpc>
                <a:spcPct val="150000"/>
              </a:lnSpc>
              <a:buFont typeface="Wingdings" panose="05000000000000000000" pitchFamily="2" charset="2"/>
              <a:buAutoNum type="arabicParenR" startAt="5"/>
            </a:pPr>
            <a:r>
              <a:rPr lang="zh-CN" altLang="zh-CN" sz="2800" dirty="0"/>
              <a:t>不要把数据文件和程序文件混杂在一起</a:t>
            </a:r>
            <a:endParaRPr lang="en-US" altLang="zh-CN" sz="2800" dirty="0"/>
          </a:p>
          <a:p>
            <a:pPr marL="1428750" lvl="2" indent="-514350">
              <a:lnSpc>
                <a:spcPct val="150000"/>
              </a:lnSpc>
              <a:buFont typeface="Wingdings" panose="05000000000000000000" pitchFamily="2" charset="2"/>
              <a:buAutoNum type="arabicParenR" startAt="5"/>
            </a:pPr>
            <a:r>
              <a:rPr lang="zh-CN" altLang="zh-CN" sz="2800" dirty="0"/>
              <a:t>不要在根目录下保存文件</a:t>
            </a:r>
            <a:endParaRPr lang="en-US" altLang="zh-CN" sz="2800" dirty="0"/>
          </a:p>
          <a:p>
            <a:pPr marL="1428750" lvl="2" indent="-514350">
              <a:lnSpc>
                <a:spcPct val="150000"/>
              </a:lnSpc>
              <a:buFont typeface="Wingdings" panose="05000000000000000000" pitchFamily="2" charset="2"/>
              <a:buAutoNum type="arabicParenR" startAt="5"/>
            </a:pPr>
            <a:r>
              <a:rPr lang="zh-CN" altLang="zh-CN" sz="2800" dirty="0"/>
              <a:t>从硬盘访问文件</a:t>
            </a:r>
            <a:endParaRPr lang="en-US" altLang="zh-CN" sz="2800" dirty="0"/>
          </a:p>
          <a:p>
            <a:pPr marL="1428750" lvl="2" indent="-514350">
              <a:lnSpc>
                <a:spcPct val="150000"/>
              </a:lnSpc>
              <a:buFont typeface="Wingdings" panose="05000000000000000000" pitchFamily="2" charset="2"/>
              <a:buAutoNum type="arabicParenR" startAt="5"/>
            </a:pPr>
            <a:r>
              <a:rPr lang="zh-CN" altLang="zh-CN" sz="2800" dirty="0"/>
              <a:t>删除或归档不需要的文件</a:t>
            </a:r>
            <a:endParaRPr lang="en-US" altLang="zh-CN" sz="2800" dirty="0"/>
          </a:p>
          <a:p>
            <a:pPr marL="1428750" lvl="2" indent="-514350">
              <a:lnSpc>
                <a:spcPct val="150000"/>
              </a:lnSpc>
              <a:buFont typeface="Wingdings" panose="05000000000000000000" pitchFamily="2" charset="2"/>
              <a:buAutoNum type="arabicParenR" startAt="5"/>
            </a:pPr>
            <a:r>
              <a:rPr lang="zh-CN" altLang="zh-CN" sz="2800" dirty="0"/>
              <a:t>备份！！</a:t>
            </a:r>
            <a:r>
              <a:rPr lang="zh-CN" altLang="zh-CN" dirty="0">
                <a:sym typeface="+mn-ea"/>
              </a:rPr>
              <a:t>！</a:t>
            </a:r>
            <a:r>
              <a:rPr lang="zh-CN" altLang="zh-CN" sz="2800" dirty="0"/>
              <a:t>定期备份重要文件</a:t>
            </a:r>
            <a:endParaRPr lang="en-US" altLang="zh-CN" sz="28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994410"/>
            <a:ext cx="10285730" cy="6006465"/>
          </a:xfrm>
        </p:spPr>
        <p:txBody>
          <a:bodyPr>
            <a:normAutofit/>
          </a:bodyPr>
          <a:lstStyle/>
          <a:p>
            <a:pPr marL="0" indent="0" latinLnBrk="0">
              <a:lnSpc>
                <a:spcPct val="100000"/>
              </a:lnSpc>
              <a:spcBef>
                <a:spcPts val="0"/>
              </a:spcBef>
              <a:spcAft>
                <a:spcPts val="1200"/>
              </a:spcAft>
              <a:buNone/>
            </a:pPr>
            <a:r>
              <a:rPr lang="en-US" altLang="zh-CN" sz="3200" b="1" dirty="0"/>
              <a:t>2.3.1 Windows </a:t>
            </a:r>
            <a:r>
              <a:rPr lang="zh-CN" altLang="en-US" sz="3200" b="1" dirty="0"/>
              <a:t>文件管理</a:t>
            </a:r>
            <a:endParaRPr lang="en-US" altLang="zh-CN" sz="3200" b="1" dirty="0"/>
          </a:p>
          <a:p>
            <a:pPr marL="457200" lvl="1" indent="0">
              <a:lnSpc>
                <a:spcPct val="80000"/>
              </a:lnSpc>
              <a:spcAft>
                <a:spcPts val="1200"/>
              </a:spcAft>
              <a:buNone/>
            </a:pPr>
            <a:r>
              <a:rPr lang="en-US" altLang="zh-CN" sz="2800" b="1" dirty="0">
                <a:solidFill>
                  <a:schemeClr val="tx2"/>
                </a:solidFill>
                <a:ea typeface="宋体" panose="02010600030101010101" pitchFamily="2" charset="-122"/>
              </a:rPr>
              <a:t>5.</a:t>
            </a:r>
            <a:r>
              <a:rPr lang="zh-CN" altLang="zh-CN" sz="2800" dirty="0"/>
              <a:t>剪贴板与回收站</a:t>
            </a:r>
            <a:endParaRPr lang="en-US" altLang="zh-CN" sz="2800" b="1" dirty="0">
              <a:solidFill>
                <a:schemeClr val="tx2"/>
              </a:solidFill>
              <a:ea typeface="宋体" panose="02010600030101010101" pitchFamily="2" charset="-122"/>
            </a:endParaRPr>
          </a:p>
          <a:p>
            <a:pPr marL="971550" lvl="1" indent="0" algn="just" latinLnBrk="0">
              <a:lnSpc>
                <a:spcPct val="150000"/>
              </a:lnSpc>
              <a:buAutoNum type="arabicParenR"/>
            </a:pPr>
            <a:r>
              <a:rPr lang="zh-CN" altLang="zh-CN" sz="2800" dirty="0"/>
              <a:t>剪贴板</a:t>
            </a:r>
            <a:r>
              <a:rPr lang="zh-CN" altLang="en-US" sz="2800" dirty="0"/>
              <a:t>：</a:t>
            </a:r>
            <a:r>
              <a:rPr lang="en-US" altLang="zh-CN" sz="2800" dirty="0"/>
              <a:t>Windows</a:t>
            </a:r>
            <a:r>
              <a:rPr lang="zh-CN" altLang="zh-CN" sz="2800" dirty="0"/>
              <a:t>中的剪贴板是内存中的一块区域，是应用程序和文件之间用于传递信息的临时存储区。它不但可以存储文本，还可以存储图像、声音等其他信息。通过它可以把各文件的正文、图像、声音粘贴在一起形成一个文档。</a:t>
            </a:r>
            <a:endParaRPr lang="en-US" altLang="zh-CN" sz="28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105" y="1025525"/>
            <a:ext cx="10287635" cy="5494655"/>
          </a:xfrm>
        </p:spPr>
        <p:txBody>
          <a:bodyPr>
            <a:normAutofit/>
          </a:bodyPr>
          <a:lstStyle/>
          <a:p>
            <a:pPr marL="0" indent="0">
              <a:lnSpc>
                <a:spcPct val="80000"/>
              </a:lnSpc>
              <a:spcAft>
                <a:spcPts val="1200"/>
              </a:spcAft>
              <a:buNone/>
            </a:pPr>
            <a:r>
              <a:rPr lang="en-US" altLang="zh-CN" sz="3200" b="1" dirty="0"/>
              <a:t>2.3.1 Windows </a:t>
            </a:r>
            <a:r>
              <a:rPr lang="zh-CN" altLang="en-US" sz="3200" b="1" dirty="0"/>
              <a:t>文件管理</a:t>
            </a:r>
            <a:endParaRPr lang="en-US" altLang="zh-CN" sz="3200" b="1" dirty="0"/>
          </a:p>
          <a:p>
            <a:pPr marL="457200" lvl="1" indent="0">
              <a:lnSpc>
                <a:spcPct val="80000"/>
              </a:lnSpc>
              <a:spcAft>
                <a:spcPts val="1200"/>
              </a:spcAft>
              <a:buNone/>
            </a:pPr>
            <a:r>
              <a:rPr lang="en-US" altLang="zh-CN" sz="2800" b="1" dirty="0">
                <a:solidFill>
                  <a:schemeClr val="tx2"/>
                </a:solidFill>
                <a:ea typeface="宋体" panose="02010600030101010101" pitchFamily="2" charset="-122"/>
              </a:rPr>
              <a:t>5.</a:t>
            </a:r>
            <a:r>
              <a:rPr lang="zh-CN" altLang="zh-CN" sz="2800" dirty="0"/>
              <a:t>剪贴板与回收站</a:t>
            </a:r>
            <a:endParaRPr lang="en-US" altLang="zh-CN" sz="2800" dirty="0"/>
          </a:p>
          <a:p>
            <a:pPr marL="0" indent="720090" algn="just" latinLnBrk="0">
              <a:lnSpc>
                <a:spcPct val="150000"/>
              </a:lnSpc>
              <a:spcBef>
                <a:spcPts val="0"/>
              </a:spcBef>
              <a:buNone/>
            </a:pPr>
            <a:r>
              <a:rPr lang="en-US" altLang="zh-CN" sz="2400" dirty="0"/>
              <a:t>Windows 10</a:t>
            </a:r>
            <a:r>
              <a:rPr lang="zh-CN" altLang="zh-CN" sz="2400" dirty="0"/>
              <a:t>系统的剪贴板功能作了更新，可以暂存用户以往对文本进行复制、剪切操作的内容，当用户进行粘贴操作时，可以从中选择需要的内容。不过剪贴板历史功能开关默认是关闭的，开启步骤如下：</a:t>
            </a:r>
          </a:p>
          <a:p>
            <a:pPr marL="457200" lvl="1" indent="0">
              <a:lnSpc>
                <a:spcPct val="150000"/>
              </a:lnSpc>
              <a:buNone/>
            </a:pPr>
            <a:r>
              <a:rPr lang="en-US" altLang="zh-CN" sz="2400" dirty="0"/>
              <a:t> </a:t>
            </a:r>
            <a:r>
              <a:rPr lang="zh-CN" altLang="zh-CN" sz="2400" dirty="0"/>
              <a:t>单击“开始”</a:t>
            </a:r>
            <a:r>
              <a:rPr lang="zh-CN" altLang="en-US" sz="2400" dirty="0"/>
              <a:t>→</a:t>
            </a:r>
            <a:r>
              <a:rPr lang="zh-CN" altLang="zh-CN" sz="2400" dirty="0"/>
              <a:t>“</a:t>
            </a:r>
            <a:r>
              <a:rPr lang="en-US" altLang="zh-CN" sz="2400" dirty="0"/>
              <a:t>Windows</a:t>
            </a:r>
            <a:r>
              <a:rPr lang="zh-CN" altLang="zh-CN" sz="2400" dirty="0"/>
              <a:t>设置</a:t>
            </a:r>
            <a:r>
              <a:rPr lang="en-US" altLang="zh-CN" sz="2400" dirty="0"/>
              <a:t>”</a:t>
            </a:r>
            <a:r>
              <a:rPr lang="zh-CN" altLang="en-US" sz="2400" dirty="0"/>
              <a:t> →</a:t>
            </a:r>
            <a:r>
              <a:rPr lang="en-US" altLang="zh-CN" sz="2400" dirty="0"/>
              <a:t>“</a:t>
            </a:r>
            <a:r>
              <a:rPr lang="zh-CN" altLang="zh-CN" sz="2400" dirty="0"/>
              <a:t>系统</a:t>
            </a:r>
            <a:r>
              <a:rPr lang="en-US" altLang="zh-CN" sz="2400" dirty="0"/>
              <a:t>”</a:t>
            </a:r>
            <a:r>
              <a:rPr lang="zh-CN" altLang="zh-CN" sz="2400" dirty="0"/>
              <a:t>图标</a:t>
            </a:r>
            <a:r>
              <a:rPr lang="zh-CN" altLang="en-US" sz="2400" dirty="0"/>
              <a:t>，</a:t>
            </a:r>
            <a:r>
              <a:rPr lang="zh-CN" altLang="zh-CN" sz="2400" dirty="0"/>
              <a:t>单击窗口左侧列表中“剪贴板”</a:t>
            </a:r>
            <a:r>
              <a:rPr lang="zh-CN" altLang="en-US" sz="2400" dirty="0"/>
              <a:t> →</a:t>
            </a:r>
            <a:r>
              <a:rPr lang="zh-CN" altLang="zh-CN" sz="2400" dirty="0"/>
              <a:t>“剪贴板”设置窗口</a:t>
            </a:r>
            <a:r>
              <a:rPr lang="zh-CN" altLang="en-US" sz="2400" dirty="0"/>
              <a:t>→</a:t>
            </a:r>
            <a:r>
              <a:rPr lang="zh-CN" altLang="zh-CN" sz="2400" dirty="0"/>
              <a:t>“剪贴板历史记录”开关，使之处于“开”状态。</a:t>
            </a:r>
            <a:endParaRPr lang="zh-CN" altLang="zh-CN" sz="2400" b="1" dirty="0">
              <a:solidFill>
                <a:schemeClr val="tx2"/>
              </a:solidFill>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FFFF"/>
                </a:solidFill>
              </a:rPr>
              <a:t>2.1</a:t>
            </a:r>
            <a:r>
              <a:rPr lang="zh-CN" altLang="en-US" dirty="0">
                <a:solidFill>
                  <a:srgbClr val="FFFFFF"/>
                </a:solidFill>
              </a:rPr>
              <a:t>操作系统</a:t>
            </a:r>
          </a:p>
        </p:txBody>
      </p:sp>
      <p:pic>
        <p:nvPicPr>
          <p:cNvPr id="9" name="内容占位符 8"/>
          <p:cNvPicPr>
            <a:picLocks noGrp="1" noChangeAspect="1"/>
          </p:cNvPicPr>
          <p:nvPr>
            <p:ph idx="1"/>
          </p:nvPr>
        </p:nvPicPr>
        <p:blipFill>
          <a:blip r:embed="rId2">
            <a:lum bright="6000" contrast="6000"/>
            <a:extLst>
              <a:ext uri="{28A0092B-C50C-407E-A947-70E740481C1C}">
                <a14:useLocalDpi xmlns:a14="http://schemas.microsoft.com/office/drawing/2010/main" val="0"/>
              </a:ext>
            </a:extLst>
          </a:blip>
          <a:stretch>
            <a:fillRect/>
          </a:stretch>
        </p:blipFill>
        <p:spPr>
          <a:xfrm>
            <a:off x="3071664" y="1124744"/>
            <a:ext cx="6552728" cy="5242184"/>
          </a:xfrm>
        </p:spPr>
      </p:pic>
      <p:sp>
        <p:nvSpPr>
          <p:cNvPr id="4" name="灯片编号占位符 3"/>
          <p:cNvSpPr>
            <a:spLocks noGrp="1"/>
          </p:cNvSpPr>
          <p:nvPr>
            <p:ph type="sldNum" sz="quarter" idx="12"/>
          </p:nvPr>
        </p:nvSpPr>
        <p:spPr/>
        <p:txBody>
          <a:bodyPr/>
          <a:lstStyle/>
          <a:p>
            <a:fld id="{9CA331A9-1DD5-4C34-BAC9-1026D4AF2589}" type="slidenum">
              <a:rPr lang="en-US" altLang="zh-CN"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35050"/>
            <a:ext cx="10297795" cy="5822950"/>
          </a:xfrm>
        </p:spPr>
        <p:txBody>
          <a:bodyPr>
            <a:normAutofit/>
          </a:bodyPr>
          <a:lstStyle/>
          <a:p>
            <a:pPr marL="0" indent="0">
              <a:lnSpc>
                <a:spcPct val="80000"/>
              </a:lnSpc>
              <a:spcAft>
                <a:spcPts val="1200"/>
              </a:spcAft>
              <a:buNone/>
            </a:pPr>
            <a:r>
              <a:rPr lang="en-US" altLang="zh-CN" sz="3200" b="1" dirty="0"/>
              <a:t>2.3.1 Windows </a:t>
            </a:r>
            <a:r>
              <a:rPr lang="zh-CN" altLang="en-US" sz="3200" b="1" dirty="0"/>
              <a:t>文件管理</a:t>
            </a:r>
            <a:endParaRPr lang="en-US" altLang="zh-CN" sz="3200" b="1" dirty="0"/>
          </a:p>
          <a:p>
            <a:pPr marL="457200" lvl="1" indent="0">
              <a:lnSpc>
                <a:spcPct val="80000"/>
              </a:lnSpc>
              <a:spcAft>
                <a:spcPts val="1200"/>
              </a:spcAft>
              <a:buNone/>
            </a:pPr>
            <a:r>
              <a:rPr lang="en-US" altLang="zh-CN" sz="2800" b="1" dirty="0">
                <a:solidFill>
                  <a:schemeClr val="tx2"/>
                </a:solidFill>
                <a:ea typeface="宋体" panose="02010600030101010101" pitchFamily="2" charset="-122"/>
              </a:rPr>
              <a:t>5.</a:t>
            </a:r>
            <a:r>
              <a:rPr lang="zh-CN" altLang="zh-CN" sz="2800" dirty="0"/>
              <a:t>剪贴板与回收站</a:t>
            </a:r>
            <a:endParaRPr lang="en-US" altLang="zh-CN" sz="2800" b="1" dirty="0">
              <a:solidFill>
                <a:schemeClr val="tx2"/>
              </a:solidFill>
              <a:ea typeface="宋体" panose="02010600030101010101" pitchFamily="2" charset="-122"/>
            </a:endParaRPr>
          </a:p>
          <a:p>
            <a:pPr marL="457200" lvl="1" indent="0" latinLnBrk="0">
              <a:lnSpc>
                <a:spcPct val="100000"/>
              </a:lnSpc>
              <a:spcBef>
                <a:spcPts val="0"/>
              </a:spcBef>
              <a:buNone/>
            </a:pPr>
            <a:r>
              <a:rPr lang="en-US" altLang="zh-CN" sz="2400" dirty="0"/>
              <a:t>2) </a:t>
            </a:r>
            <a:r>
              <a:rPr lang="zh-CN" altLang="zh-CN" sz="2400" dirty="0"/>
              <a:t>回收站</a:t>
            </a:r>
            <a:r>
              <a:rPr lang="zh-CN" altLang="en-US" sz="2400" dirty="0"/>
              <a:t>：</a:t>
            </a:r>
            <a:endParaRPr lang="en-US" altLang="zh-CN" sz="2400" dirty="0"/>
          </a:p>
          <a:p>
            <a:pPr marL="457200" lvl="1" indent="0" algn="just" latinLnBrk="0">
              <a:lnSpc>
                <a:spcPct val="150000"/>
              </a:lnSpc>
              <a:buNone/>
            </a:pPr>
            <a:r>
              <a:rPr lang="en-US" altLang="zh-CN" sz="2400" dirty="0"/>
              <a:t>	</a:t>
            </a:r>
            <a:r>
              <a:rPr lang="zh-CN" altLang="zh-CN" sz="2400" dirty="0"/>
              <a:t>是</a:t>
            </a:r>
            <a:r>
              <a:rPr lang="en-US" altLang="zh-CN" sz="2400" dirty="0"/>
              <a:t>Windows</a:t>
            </a:r>
            <a:r>
              <a:rPr lang="zh-CN" altLang="zh-CN" sz="2400" dirty="0"/>
              <a:t>系统为用户提供的删除文件或文件夹的安全策略。“回收站”就是系统在硬盘中开设的一块存储区域。从硬盘中删除任何文件或文件夹时，</a:t>
            </a:r>
            <a:r>
              <a:rPr lang="en-US" altLang="zh-CN" sz="2400" dirty="0"/>
              <a:t>Winodws</a:t>
            </a:r>
            <a:r>
              <a:rPr lang="zh-CN" altLang="zh-CN" sz="2400" dirty="0"/>
              <a:t>系统会将其放入“回收站”中。“回收站”中存放的文件或文件夹是可以被恢复或还原到原位置的。当“回收站”充满后，</a:t>
            </a:r>
            <a:r>
              <a:rPr lang="en-US" altLang="zh-CN" sz="2400" dirty="0"/>
              <a:t>Windows</a:t>
            </a:r>
            <a:r>
              <a:rPr lang="zh-CN" altLang="zh-CN" sz="2400" dirty="0"/>
              <a:t>会自动清除“回收站”中空间以存放最近被删除的文件或文件夹。</a:t>
            </a:r>
            <a:endParaRPr lang="en-US" altLang="zh-CN" sz="24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24255"/>
            <a:ext cx="10494828" cy="5140960"/>
          </a:xfrm>
        </p:spPr>
        <p:txBody>
          <a:bodyPr>
            <a:normAutofit/>
          </a:bodyPr>
          <a:lstStyle/>
          <a:p>
            <a:pPr marL="0" indent="0" latinLnBrk="0">
              <a:lnSpc>
                <a:spcPct val="100000"/>
              </a:lnSpc>
              <a:spcBef>
                <a:spcPts val="0"/>
              </a:spcBef>
              <a:spcAft>
                <a:spcPts val="1200"/>
              </a:spcAft>
              <a:buNone/>
            </a:pPr>
            <a:r>
              <a:rPr lang="en-US" altLang="zh-CN" sz="3400" b="1" dirty="0"/>
              <a:t>2.3.2 </a:t>
            </a:r>
            <a:r>
              <a:rPr lang="zh-CN" altLang="en-US" sz="3400" b="1" dirty="0"/>
              <a:t>程序管理</a:t>
            </a:r>
            <a:endParaRPr lang="en-US" altLang="zh-CN" sz="3400" b="1" dirty="0"/>
          </a:p>
          <a:p>
            <a:pPr marL="457200" lvl="1" indent="0" algn="just" latinLnBrk="0">
              <a:lnSpc>
                <a:spcPct val="130000"/>
              </a:lnSpc>
              <a:spcBef>
                <a:spcPts val="0"/>
              </a:spcBef>
              <a:spcAft>
                <a:spcPts val="1200"/>
              </a:spcAft>
              <a:buNone/>
            </a:pPr>
            <a:r>
              <a:rPr lang="en-US" altLang="zh-CN" sz="2600" dirty="0"/>
              <a:t>	</a:t>
            </a:r>
            <a:r>
              <a:rPr lang="zh-CN" altLang="zh-CN" sz="2600" dirty="0"/>
              <a:t>所谓程序，是指计算机为完成某一个任务所必须执行的一系列指令的集合。操作系统主要的功能就是管理程序的启动、运行和退出。</a:t>
            </a:r>
            <a:endParaRPr lang="en-US" altLang="zh-CN" sz="2600" b="1" dirty="0">
              <a:solidFill>
                <a:schemeClr val="tx2"/>
              </a:solidFill>
              <a:ea typeface="宋体" panose="02010600030101010101" pitchFamily="2" charset="-122"/>
            </a:endParaRPr>
          </a:p>
          <a:p>
            <a:pPr marL="457200" lvl="1" indent="0">
              <a:lnSpc>
                <a:spcPct val="80000"/>
              </a:lnSpc>
              <a:spcAft>
                <a:spcPts val="1200"/>
              </a:spcAft>
              <a:buNone/>
            </a:pPr>
            <a:r>
              <a:rPr lang="en-US" altLang="zh-CN" sz="2600" b="1" dirty="0">
                <a:solidFill>
                  <a:schemeClr val="tx2"/>
                </a:solidFill>
                <a:ea typeface="宋体" panose="02010600030101010101" pitchFamily="2" charset="-122"/>
              </a:rPr>
              <a:t>1.</a:t>
            </a:r>
            <a:r>
              <a:rPr lang="zh-CN" altLang="en-US" sz="2600" dirty="0"/>
              <a:t>程序文件</a:t>
            </a:r>
            <a:endParaRPr lang="en-US" altLang="zh-CN" sz="2600" dirty="0"/>
          </a:p>
          <a:p>
            <a:pPr marL="457200" lvl="1" indent="720090" algn="just">
              <a:lnSpc>
                <a:spcPct val="150000"/>
              </a:lnSpc>
              <a:spcAft>
                <a:spcPts val="1200"/>
              </a:spcAft>
              <a:buNone/>
            </a:pPr>
            <a:r>
              <a:rPr lang="zh-CN" altLang="zh-CN" sz="2600" dirty="0"/>
              <a:t>程序通常是以文件的形式存储在外存上。在</a:t>
            </a:r>
            <a:r>
              <a:rPr lang="en-US" altLang="zh-CN" sz="2600" dirty="0"/>
              <a:t>Windows 10</a:t>
            </a:r>
            <a:r>
              <a:rPr lang="zh-CN" altLang="zh-CN" sz="2600" dirty="0"/>
              <a:t>中，大多数程序文件的扩展名为</a:t>
            </a:r>
            <a:r>
              <a:rPr lang="en-US" altLang="zh-CN" sz="2600" dirty="0"/>
              <a:t>.exe</a:t>
            </a:r>
            <a:r>
              <a:rPr lang="zh-CN" altLang="zh-CN" sz="2600" dirty="0"/>
              <a:t>，少部分具有命令行提示符界面的程序文件的扩展名为</a:t>
            </a:r>
            <a:r>
              <a:rPr lang="en-US" altLang="zh-CN" sz="2600" dirty="0"/>
              <a:t>.com</a:t>
            </a:r>
            <a:r>
              <a:rPr lang="zh-CN" altLang="zh-CN" sz="2600" dirty="0"/>
              <a:t>。</a:t>
            </a:r>
            <a:endParaRPr lang="zh-CN" altLang="zh-CN" sz="2600" b="1" dirty="0">
              <a:solidFill>
                <a:schemeClr val="tx2"/>
              </a:solidFill>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1034415"/>
            <a:ext cx="10282555" cy="3467735"/>
          </a:xfrm>
        </p:spPr>
        <p:txBody>
          <a:bodyPr>
            <a:normAutofit/>
          </a:bodyPr>
          <a:lstStyle/>
          <a:p>
            <a:pPr marL="0" indent="0">
              <a:lnSpc>
                <a:spcPct val="80000"/>
              </a:lnSpc>
              <a:spcAft>
                <a:spcPts val="1200"/>
              </a:spcAft>
              <a:buNone/>
            </a:pPr>
            <a:r>
              <a:rPr lang="en-US" altLang="zh-CN" sz="3200" b="1" dirty="0"/>
              <a:t>2.3.2 </a:t>
            </a:r>
            <a:r>
              <a:rPr lang="zh-CN" altLang="en-US" sz="3200" b="1" dirty="0"/>
              <a:t>程序管理</a:t>
            </a:r>
            <a:endParaRPr lang="en-US" altLang="zh-CN" sz="3200" b="1" dirty="0"/>
          </a:p>
          <a:p>
            <a:pPr marL="457200" lvl="1" indent="720090" latinLnBrk="0">
              <a:lnSpc>
                <a:spcPct val="100000"/>
              </a:lnSpc>
              <a:spcBef>
                <a:spcPts val="0"/>
              </a:spcBef>
              <a:spcAft>
                <a:spcPts val="1200"/>
              </a:spcAft>
              <a:buNone/>
            </a:pPr>
            <a:r>
              <a:rPr lang="zh-CN" altLang="en-US" sz="2800" dirty="0"/>
              <a:t>下表所示的</a:t>
            </a:r>
            <a:r>
              <a:rPr lang="zh-CN" altLang="zh-CN" sz="2800" dirty="0"/>
              <a:t>程序文件都存放在</a:t>
            </a:r>
            <a:r>
              <a:rPr lang="en-US" altLang="zh-CN" sz="2800" dirty="0"/>
              <a:t>Windows</a:t>
            </a:r>
            <a:r>
              <a:rPr lang="zh-CN" altLang="zh-CN" sz="2800" dirty="0"/>
              <a:t>文件夹中，而代表这些程序文件的图标和名称都存放在“开始”屏幕的程序列表中</a:t>
            </a:r>
            <a:r>
              <a:rPr lang="zh-CN" altLang="en-US" sz="2800" dirty="0"/>
              <a:t>。</a:t>
            </a:r>
            <a:endParaRPr lang="en-US" altLang="zh-CN" sz="2800" b="1" dirty="0">
              <a:solidFill>
                <a:schemeClr val="tx2"/>
              </a:solidFill>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52</a:t>
            </a:fld>
            <a:endParaRPr lang="en-US" altLang="zh-CN"/>
          </a:p>
        </p:txBody>
      </p:sp>
      <p:sp>
        <p:nvSpPr>
          <p:cNvPr id="4" name="Rectangle 1"/>
          <p:cNvSpPr>
            <a:spLocks noChangeArrowheads="1"/>
          </p:cNvSpPr>
          <p:nvPr/>
        </p:nvSpPr>
        <p:spPr bwMode="auto">
          <a:xfrm>
            <a:off x="4019704" y="6171384"/>
            <a:ext cx="388843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常用程序文件名</a:t>
            </a:r>
          </a:p>
        </p:txBody>
      </p:sp>
      <p:graphicFrame>
        <p:nvGraphicFramePr>
          <p:cNvPr id="5" name="Table 4"/>
          <p:cNvGraphicFramePr>
            <a:graphicFrameLocks noGrp="1"/>
          </p:cNvGraphicFramePr>
          <p:nvPr>
            <p:extLst>
              <p:ext uri="{D42A27DB-BD31-4B8C-83A1-F6EECF244321}">
                <p14:modId xmlns:p14="http://schemas.microsoft.com/office/powerpoint/2010/main" val="1128459456"/>
              </p:ext>
            </p:extLst>
          </p:nvPr>
        </p:nvGraphicFramePr>
        <p:xfrm>
          <a:off x="2711624" y="2268495"/>
          <a:ext cx="6768752" cy="3879621"/>
        </p:xfrm>
        <a:graphic>
          <a:graphicData uri="http://schemas.openxmlformats.org/drawingml/2006/table">
            <a:tbl>
              <a:tblPr>
                <a:tableStyleId>{5C22544A-7EE6-4342-B048-85BDC9FD1C3A}</a:tableStyleId>
              </a:tblPr>
              <a:tblGrid>
                <a:gridCol w="4280240">
                  <a:extLst>
                    <a:ext uri="{9D8B030D-6E8A-4147-A177-3AD203B41FA5}">
                      <a16:colId xmlns:a16="http://schemas.microsoft.com/office/drawing/2014/main" val="20000"/>
                    </a:ext>
                  </a:extLst>
                </a:gridCol>
                <a:gridCol w="2488512">
                  <a:extLst>
                    <a:ext uri="{9D8B030D-6E8A-4147-A177-3AD203B41FA5}">
                      <a16:colId xmlns:a16="http://schemas.microsoft.com/office/drawing/2014/main" val="20001"/>
                    </a:ext>
                  </a:extLst>
                </a:gridCol>
              </a:tblGrid>
              <a:tr h="284172">
                <a:tc>
                  <a:txBody>
                    <a:bodyPr/>
                    <a:lstStyle/>
                    <a:p>
                      <a:pPr algn="l" fontAlgn="ctr"/>
                      <a:r>
                        <a:rPr lang="zh-CN" altLang="en-US" sz="2400" u="none" strike="noStrike">
                          <a:effectLst/>
                        </a:rPr>
                        <a:t>常用应用程序</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zh-CN" altLang="en-US" sz="2400" u="none" strike="noStrike">
                          <a:effectLst/>
                        </a:rPr>
                        <a:t>文件名</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0"/>
                  </a:ext>
                </a:extLst>
              </a:tr>
              <a:tr h="284172">
                <a:tc>
                  <a:txBody>
                    <a:bodyPr/>
                    <a:lstStyle/>
                    <a:p>
                      <a:pPr algn="l" fontAlgn="ctr"/>
                      <a:r>
                        <a:rPr lang="en-US" sz="2400" u="none" strike="noStrike">
                          <a:effectLst/>
                        </a:rPr>
                        <a:t>Windows</a:t>
                      </a:r>
                      <a:r>
                        <a:rPr lang="zh-CN" altLang="en-US" sz="2400" u="none" strike="noStrike">
                          <a:effectLst/>
                        </a:rPr>
                        <a:t>文件资源管理器</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a:effectLst/>
                        </a:rPr>
                        <a:t>Explorer.exe</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1"/>
                  </a:ext>
                </a:extLst>
              </a:tr>
              <a:tr h="284172">
                <a:tc>
                  <a:txBody>
                    <a:bodyPr/>
                    <a:lstStyle/>
                    <a:p>
                      <a:pPr algn="l" fontAlgn="ctr"/>
                      <a:r>
                        <a:rPr lang="en-US" sz="2400" u="none" strike="noStrike">
                          <a:effectLst/>
                        </a:rPr>
                        <a:t>Windows</a:t>
                      </a:r>
                      <a:r>
                        <a:rPr lang="zh-CN" altLang="en-US" sz="2400" u="none" strike="noStrike">
                          <a:effectLst/>
                        </a:rPr>
                        <a:t>控制面板</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a:effectLst/>
                        </a:rPr>
                        <a:t>Control.exe</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2"/>
                  </a:ext>
                </a:extLst>
              </a:tr>
              <a:tr h="284172">
                <a:tc>
                  <a:txBody>
                    <a:bodyPr/>
                    <a:lstStyle/>
                    <a:p>
                      <a:pPr algn="l" fontAlgn="ctr"/>
                      <a:r>
                        <a:rPr lang="zh-CN" altLang="en-US" sz="2400" u="none" strike="noStrike">
                          <a:effectLst/>
                        </a:rPr>
                        <a:t>记事本</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a:effectLst/>
                        </a:rPr>
                        <a:t>Notepad.exe</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3"/>
                  </a:ext>
                </a:extLst>
              </a:tr>
              <a:tr h="284172">
                <a:tc>
                  <a:txBody>
                    <a:bodyPr/>
                    <a:lstStyle/>
                    <a:p>
                      <a:pPr algn="l" fontAlgn="ctr"/>
                      <a:r>
                        <a:rPr lang="zh-CN" altLang="en-US" sz="2400" u="none" strike="noStrike">
                          <a:effectLst/>
                        </a:rPr>
                        <a:t>写字板</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a:effectLst/>
                        </a:rPr>
                        <a:t>Wordpad.exe</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4"/>
                  </a:ext>
                </a:extLst>
              </a:tr>
              <a:tr h="284172">
                <a:tc>
                  <a:txBody>
                    <a:bodyPr/>
                    <a:lstStyle/>
                    <a:p>
                      <a:pPr algn="l" fontAlgn="ctr"/>
                      <a:r>
                        <a:rPr lang="zh-CN" altLang="en-US" sz="2400" u="none" strike="noStrike">
                          <a:effectLst/>
                        </a:rPr>
                        <a:t>画图</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a:effectLst/>
                        </a:rPr>
                        <a:t>Mspaint.exe</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5"/>
                  </a:ext>
                </a:extLst>
              </a:tr>
              <a:tr h="284172">
                <a:tc>
                  <a:txBody>
                    <a:bodyPr/>
                    <a:lstStyle/>
                    <a:p>
                      <a:pPr algn="l" fontAlgn="ctr"/>
                      <a:r>
                        <a:rPr lang="zh-CN" altLang="en-US" sz="2400" u="none" strike="noStrike">
                          <a:effectLst/>
                        </a:rPr>
                        <a:t>命令提示符</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a:effectLst/>
                        </a:rPr>
                        <a:t>Cmd.exe</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6"/>
                  </a:ext>
                </a:extLst>
              </a:tr>
              <a:tr h="538794">
                <a:tc>
                  <a:txBody>
                    <a:bodyPr/>
                    <a:lstStyle/>
                    <a:p>
                      <a:pPr algn="l" fontAlgn="ctr"/>
                      <a:r>
                        <a:rPr lang="en-US" sz="2400" u="none" strike="noStrike">
                          <a:effectLst/>
                        </a:rPr>
                        <a:t>Windows Media Player</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a:effectLst/>
                        </a:rPr>
                        <a:t>Wmplayer.exe</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7"/>
                  </a:ext>
                </a:extLst>
              </a:tr>
              <a:tr h="284172">
                <a:tc>
                  <a:txBody>
                    <a:bodyPr/>
                    <a:lstStyle/>
                    <a:p>
                      <a:pPr algn="l" fontAlgn="ctr"/>
                      <a:r>
                        <a:rPr lang="en-US" sz="2400" u="none" strike="noStrike">
                          <a:effectLst/>
                        </a:rPr>
                        <a:t>Internet Explorer</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a:effectLst/>
                        </a:rPr>
                        <a:t>Iexplore.exe</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8"/>
                  </a:ext>
                </a:extLst>
              </a:tr>
              <a:tr h="284172">
                <a:tc>
                  <a:txBody>
                    <a:bodyPr/>
                    <a:lstStyle/>
                    <a:p>
                      <a:pPr algn="l" fontAlgn="ctr"/>
                      <a:r>
                        <a:rPr lang="en-US" sz="2400" u="none" strike="noStrike">
                          <a:effectLst/>
                        </a:rPr>
                        <a:t>OutLook Express</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5443" marR="5443" marT="5443" marB="0" anchor="ctr"/>
                </a:tc>
                <a:tc>
                  <a:txBody>
                    <a:bodyPr/>
                    <a:lstStyle/>
                    <a:p>
                      <a:pPr algn="l" fontAlgn="ctr"/>
                      <a:r>
                        <a:rPr lang="en-US" sz="2400" u="none" strike="noStrike" dirty="0">
                          <a:effectLst/>
                        </a:rPr>
                        <a:t>Msimn.exe</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5443" marR="5443" marT="5443"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62355"/>
            <a:ext cx="10306050" cy="676910"/>
          </a:xfrm>
        </p:spPr>
        <p:txBody>
          <a:bodyPr>
            <a:noAutofit/>
          </a:bodyPr>
          <a:lstStyle/>
          <a:p>
            <a:pPr marL="0" indent="0">
              <a:lnSpc>
                <a:spcPct val="80000"/>
              </a:lnSpc>
              <a:spcAft>
                <a:spcPts val="1200"/>
              </a:spcAft>
              <a:buNone/>
            </a:pPr>
            <a:r>
              <a:rPr lang="en-US" altLang="zh-CN" sz="2800" b="1" dirty="0"/>
              <a:t>1) </a:t>
            </a:r>
            <a:r>
              <a:rPr lang="zh-CN" altLang="en-US" sz="2800" b="1" dirty="0"/>
              <a:t>程序</a:t>
            </a:r>
            <a:r>
              <a:rPr lang="zh-CN" altLang="en-US" sz="2800" dirty="0"/>
              <a:t>的运行和退出</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53</a:t>
            </a:fld>
            <a:endParaRPr lang="en-US" altLang="zh-CN"/>
          </a:p>
        </p:txBody>
      </p:sp>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4058867881"/>
              </p:ext>
            </p:extLst>
          </p:nvPr>
        </p:nvGraphicFramePr>
        <p:xfrm>
          <a:off x="479376" y="1739265"/>
          <a:ext cx="10677749" cy="4823526"/>
        </p:xfrm>
        <a:graphic>
          <a:graphicData uri="http://schemas.openxmlformats.org/drawingml/2006/table">
            <a:tbl>
              <a:tblPr firstRow="1" firstCol="1" lastRow="1" lastCol="1" bandRow="1" bandCol="1">
                <a:tableStyleId>{5C22544A-7EE6-4342-B048-85BDC9FD1C3A}</a:tableStyleId>
              </a:tblPr>
              <a:tblGrid>
                <a:gridCol w="1145447">
                  <a:extLst>
                    <a:ext uri="{9D8B030D-6E8A-4147-A177-3AD203B41FA5}">
                      <a16:colId xmlns:a16="http://schemas.microsoft.com/office/drawing/2014/main" val="20000"/>
                    </a:ext>
                  </a:extLst>
                </a:gridCol>
                <a:gridCol w="3888432">
                  <a:extLst>
                    <a:ext uri="{9D8B030D-6E8A-4147-A177-3AD203B41FA5}">
                      <a16:colId xmlns:a16="http://schemas.microsoft.com/office/drawing/2014/main" val="20001"/>
                    </a:ext>
                  </a:extLst>
                </a:gridCol>
                <a:gridCol w="5643870">
                  <a:extLst>
                    <a:ext uri="{9D8B030D-6E8A-4147-A177-3AD203B41FA5}">
                      <a16:colId xmlns:a16="http://schemas.microsoft.com/office/drawing/2014/main" val="20002"/>
                    </a:ext>
                  </a:extLst>
                </a:gridCol>
              </a:tblGrid>
              <a:tr h="430530">
                <a:tc rowSpan="6">
                  <a:txBody>
                    <a:bodyPr/>
                    <a:lstStyle/>
                    <a:p>
                      <a:pPr marL="71755" marR="71755" algn="ctr">
                        <a:spcAft>
                          <a:spcPts val="0"/>
                        </a:spcAft>
                      </a:pPr>
                      <a:r>
                        <a:rPr lang="zh-CN" sz="4000" b="0" kern="0" spc="2250" dirty="0">
                          <a:solidFill>
                            <a:schemeClr val="bg1">
                              <a:lumMod val="10000"/>
                            </a:schemeClr>
                          </a:solidFill>
                          <a:effectLst/>
                        </a:rPr>
                        <a:t>启动</a:t>
                      </a:r>
                      <a:endParaRPr lang="zh-CN" sz="40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vert="eaVert" anchor="ctr">
                    <a:solidFill>
                      <a:schemeClr val="bg2">
                        <a:lumMod val="20000"/>
                        <a:lumOff val="80000"/>
                      </a:schemeClr>
                    </a:solidFill>
                  </a:tcPr>
                </a:tc>
                <a:tc>
                  <a:txBody>
                    <a:bodyPr/>
                    <a:lstStyle/>
                    <a:p>
                      <a:pPr algn="just">
                        <a:spcAft>
                          <a:spcPts val="0"/>
                        </a:spcAft>
                      </a:pPr>
                      <a:r>
                        <a:rPr lang="zh-CN" sz="2400" b="0" kern="100" dirty="0">
                          <a:solidFill>
                            <a:schemeClr val="bg1">
                              <a:lumMod val="10000"/>
                            </a:schemeClr>
                          </a:solidFill>
                          <a:effectLst/>
                        </a:rPr>
                        <a:t>启动</a:t>
                      </a:r>
                      <a:r>
                        <a:rPr lang="en-US" sz="2400" b="0" kern="100" dirty="0">
                          <a:solidFill>
                            <a:schemeClr val="bg1">
                              <a:lumMod val="10000"/>
                            </a:schemeClr>
                          </a:solidFill>
                          <a:effectLst/>
                        </a:rPr>
                        <a:t>|</a:t>
                      </a:r>
                      <a:r>
                        <a:rPr lang="zh-CN" sz="2400" b="0" kern="100" dirty="0">
                          <a:solidFill>
                            <a:schemeClr val="bg1">
                              <a:lumMod val="10000"/>
                            </a:schemeClr>
                          </a:solidFill>
                          <a:effectLst/>
                        </a:rPr>
                        <a:t>退出应用程序的方法</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tc>
                  <a:txBody>
                    <a:bodyPr/>
                    <a:lstStyle/>
                    <a:p>
                      <a:pPr marL="469265" indent="-469265" algn="ctr">
                        <a:spcAft>
                          <a:spcPts val="0"/>
                        </a:spcAft>
                      </a:pPr>
                      <a:r>
                        <a:rPr lang="zh-CN" sz="2400" b="0" kern="0" spc="3320" dirty="0">
                          <a:solidFill>
                            <a:schemeClr val="bg1">
                              <a:lumMod val="10000"/>
                            </a:schemeClr>
                          </a:solidFill>
                          <a:effectLst/>
                        </a:rPr>
                        <a:t>说明</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0"/>
                  </a:ext>
                </a:extLst>
              </a:tr>
              <a:tr h="429895">
                <a:tc vMerge="1">
                  <a:txBody>
                    <a:bodyPr/>
                    <a:lstStyle/>
                    <a:p>
                      <a:endParaRPr lang="zh-CN"/>
                    </a:p>
                  </a:txBody>
                  <a:tcPr/>
                </a:tc>
                <a:tc>
                  <a:txBody>
                    <a:bodyPr/>
                    <a:lstStyle/>
                    <a:p>
                      <a:pPr algn="just">
                        <a:spcAft>
                          <a:spcPts val="0"/>
                        </a:spcAft>
                      </a:pPr>
                      <a:r>
                        <a:rPr lang="zh-CN" sz="2400" b="0" kern="100" dirty="0">
                          <a:solidFill>
                            <a:schemeClr val="bg1">
                              <a:lumMod val="10000"/>
                            </a:schemeClr>
                          </a:solidFill>
                          <a:effectLst/>
                        </a:rPr>
                        <a:t>“开始”屏幕按钮</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tc>
                  <a:txBody>
                    <a:bodyPr/>
                    <a:lstStyle/>
                    <a:p>
                      <a:pPr algn="just">
                        <a:spcAft>
                          <a:spcPts val="0"/>
                        </a:spcAft>
                      </a:pPr>
                      <a:r>
                        <a:rPr lang="zh-CN" sz="2400" b="0" kern="100" dirty="0">
                          <a:solidFill>
                            <a:schemeClr val="bg1">
                              <a:lumMod val="10000"/>
                            </a:schemeClr>
                          </a:solidFill>
                          <a:effectLst/>
                        </a:rPr>
                        <a:t>这是最常见的方法。</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1"/>
                  </a:ext>
                </a:extLst>
              </a:tr>
              <a:tr h="457200">
                <a:tc vMerge="1">
                  <a:txBody>
                    <a:bodyPr/>
                    <a:lstStyle/>
                    <a:p>
                      <a:endParaRPr lang="zh-CN"/>
                    </a:p>
                  </a:txBody>
                  <a:tcPr/>
                </a:tc>
                <a:tc>
                  <a:txBody>
                    <a:bodyPr/>
                    <a:lstStyle/>
                    <a:p>
                      <a:pPr algn="just">
                        <a:spcAft>
                          <a:spcPts val="0"/>
                        </a:spcAft>
                      </a:pPr>
                      <a:r>
                        <a:rPr lang="zh-CN" sz="2400" b="0" kern="100" dirty="0">
                          <a:solidFill>
                            <a:schemeClr val="bg1">
                              <a:lumMod val="10000"/>
                            </a:schemeClr>
                          </a:solidFill>
                          <a:effectLst/>
                        </a:rPr>
                        <a:t>双击桌面上的应用程序图标</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tc>
                  <a:txBody>
                    <a:bodyPr/>
                    <a:lstStyle/>
                    <a:p>
                      <a:pPr algn="just">
                        <a:spcAft>
                          <a:spcPts val="0"/>
                        </a:spcAft>
                      </a:pPr>
                      <a:r>
                        <a:rPr lang="zh-CN" sz="2400" b="0" kern="100">
                          <a:solidFill>
                            <a:schemeClr val="bg1">
                              <a:lumMod val="10000"/>
                            </a:schemeClr>
                          </a:solidFill>
                          <a:effectLst/>
                        </a:rPr>
                        <a:t>在桌面上创建常用的应用程序的快捷方式。</a:t>
                      </a:r>
                      <a:endParaRPr lang="zh-CN" sz="2400" b="0" kern="10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2"/>
                  </a:ext>
                </a:extLst>
              </a:tr>
              <a:tr h="430530">
                <a:tc vMerge="1">
                  <a:txBody>
                    <a:bodyPr/>
                    <a:lstStyle/>
                    <a:p>
                      <a:endParaRPr lang="zh-CN"/>
                    </a:p>
                  </a:txBody>
                  <a:tcPr/>
                </a:tc>
                <a:tc>
                  <a:txBody>
                    <a:bodyPr/>
                    <a:lstStyle/>
                    <a:p>
                      <a:pPr marL="0" algn="just" defTabSz="914400" rtl="0" eaLnBrk="1" latinLnBrk="0" hangingPunct="1">
                        <a:spcAft>
                          <a:spcPts val="0"/>
                        </a:spcAft>
                      </a:pPr>
                      <a:r>
                        <a:rPr lang="en-US" sz="2400" b="0" kern="100" dirty="0">
                          <a:solidFill>
                            <a:schemeClr val="bg1">
                              <a:lumMod val="10000"/>
                            </a:schemeClr>
                          </a:solidFill>
                          <a:effectLst/>
                          <a:latin typeface="+mn-lt"/>
                          <a:ea typeface="+mn-ea"/>
                          <a:cs typeface="+mn-cs"/>
                        </a:rPr>
                        <a:t>Windows</a:t>
                      </a:r>
                      <a:r>
                        <a:rPr lang="zh-CN" sz="2400" b="0" kern="100" dirty="0">
                          <a:solidFill>
                            <a:schemeClr val="bg1">
                              <a:lumMod val="10000"/>
                            </a:schemeClr>
                          </a:solidFill>
                          <a:effectLst/>
                          <a:latin typeface="+mn-lt"/>
                          <a:ea typeface="+mn-ea"/>
                          <a:cs typeface="+mn-cs"/>
                        </a:rPr>
                        <a:t>文件资源管理器</a:t>
                      </a:r>
                    </a:p>
                  </a:txBody>
                  <a:tcPr marL="68580" marR="68580" marT="0" marB="0" anchor="ctr">
                    <a:solidFill>
                      <a:schemeClr val="bg2">
                        <a:lumMod val="20000"/>
                        <a:lumOff val="80000"/>
                      </a:schemeClr>
                    </a:solidFill>
                  </a:tcPr>
                </a:tc>
                <a:tc>
                  <a:txBody>
                    <a:bodyPr/>
                    <a:lstStyle/>
                    <a:p>
                      <a:pPr marL="0" algn="just" defTabSz="914400" rtl="0" eaLnBrk="1" latinLnBrk="0" hangingPunct="1">
                        <a:spcAft>
                          <a:spcPts val="0"/>
                        </a:spcAft>
                      </a:pPr>
                      <a:r>
                        <a:rPr lang="zh-CN" sz="2400" b="0" kern="100" dirty="0">
                          <a:solidFill>
                            <a:schemeClr val="bg1">
                              <a:lumMod val="10000"/>
                            </a:schemeClr>
                          </a:solidFill>
                          <a:effectLst/>
                          <a:latin typeface="+mn-lt"/>
                          <a:ea typeface="+mn-ea"/>
                          <a:cs typeface="+mn-cs"/>
                        </a:rPr>
                        <a:t>准确知道应用程序文件名。</a:t>
                      </a:r>
                    </a:p>
                  </a:txBody>
                  <a:tcPr marL="68580" marR="68580" marT="0" marB="0" anchor="ctr">
                    <a:solidFill>
                      <a:schemeClr val="bg2">
                        <a:lumMod val="20000"/>
                        <a:lumOff val="80000"/>
                      </a:schemeClr>
                    </a:solidFill>
                  </a:tcPr>
                </a:tc>
                <a:extLst>
                  <a:ext uri="{0D108BD9-81ED-4DB2-BD59-A6C34878D82A}">
                    <a16:rowId xmlns:a16="http://schemas.microsoft.com/office/drawing/2014/main" val="10003"/>
                  </a:ext>
                </a:extLst>
              </a:tr>
              <a:tr h="686435">
                <a:tc vMerge="1">
                  <a:txBody>
                    <a:bodyPr/>
                    <a:lstStyle/>
                    <a:p>
                      <a:endParaRPr lang="zh-CN"/>
                    </a:p>
                  </a:txBody>
                  <a:tcPr/>
                </a:tc>
                <a:tc>
                  <a:txBody>
                    <a:bodyPr/>
                    <a:lstStyle/>
                    <a:p>
                      <a:pPr algn="just">
                        <a:spcAft>
                          <a:spcPts val="0"/>
                        </a:spcAft>
                      </a:pPr>
                      <a:r>
                        <a:rPr lang="zh-CN" sz="2400" b="0" kern="100" dirty="0">
                          <a:solidFill>
                            <a:schemeClr val="bg1">
                              <a:lumMod val="10000"/>
                            </a:schemeClr>
                          </a:solidFill>
                          <a:effectLst/>
                        </a:rPr>
                        <a:t>系统“搜索”按钮</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tc>
                  <a:txBody>
                    <a:bodyPr/>
                    <a:lstStyle/>
                    <a:p>
                      <a:pPr algn="just">
                        <a:spcAft>
                          <a:spcPts val="0"/>
                        </a:spcAft>
                      </a:pPr>
                      <a:r>
                        <a:rPr lang="zh-CN" sz="2400" b="0" kern="100" dirty="0">
                          <a:solidFill>
                            <a:schemeClr val="bg1">
                              <a:lumMod val="10000"/>
                            </a:schemeClr>
                          </a:solidFill>
                          <a:effectLst/>
                        </a:rPr>
                        <a:t>大概知道应用程序文件名，系统将根据用户输入字符自动搜索并显示结果</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4"/>
                  </a:ext>
                </a:extLst>
              </a:tr>
              <a:tr h="457200">
                <a:tc vMerge="1">
                  <a:txBody>
                    <a:bodyPr/>
                    <a:lstStyle/>
                    <a:p>
                      <a:endParaRPr lang="zh-CN"/>
                    </a:p>
                  </a:txBody>
                  <a:tcPr/>
                </a:tc>
                <a:tc>
                  <a:txBody>
                    <a:bodyPr/>
                    <a:lstStyle/>
                    <a:p>
                      <a:pPr marL="0" algn="just" defTabSz="914400" rtl="0" eaLnBrk="1" latinLnBrk="0" hangingPunct="1">
                        <a:spcAft>
                          <a:spcPts val="0"/>
                        </a:spcAft>
                      </a:pPr>
                      <a:r>
                        <a:rPr lang="zh-CN" sz="2400" b="0" kern="100" dirty="0">
                          <a:solidFill>
                            <a:schemeClr val="bg1">
                              <a:lumMod val="10000"/>
                            </a:schemeClr>
                          </a:solidFill>
                          <a:effectLst/>
                          <a:latin typeface="+mn-lt"/>
                          <a:ea typeface="+mn-ea"/>
                          <a:cs typeface="+mn-cs"/>
                        </a:rPr>
                        <a:t>双击文档文件</a:t>
                      </a:r>
                    </a:p>
                  </a:txBody>
                  <a:tcPr marL="68580" marR="68580" marT="0" marB="0" anchor="ctr">
                    <a:solidFill>
                      <a:schemeClr val="bg2">
                        <a:lumMod val="20000"/>
                        <a:lumOff val="80000"/>
                      </a:schemeClr>
                    </a:solidFill>
                  </a:tcPr>
                </a:tc>
                <a:tc>
                  <a:txBody>
                    <a:bodyPr/>
                    <a:lstStyle/>
                    <a:p>
                      <a:pPr marL="0" algn="just" defTabSz="914400" rtl="0" eaLnBrk="1" latinLnBrk="0" hangingPunct="1">
                        <a:spcAft>
                          <a:spcPts val="0"/>
                        </a:spcAft>
                      </a:pPr>
                      <a:r>
                        <a:rPr lang="zh-CN" sz="2400" b="0" kern="100" dirty="0">
                          <a:solidFill>
                            <a:schemeClr val="bg1">
                              <a:lumMod val="10000"/>
                            </a:schemeClr>
                          </a:solidFill>
                          <a:effectLst/>
                          <a:latin typeface="+mn-lt"/>
                          <a:ea typeface="+mn-ea"/>
                          <a:cs typeface="+mn-cs"/>
                        </a:rPr>
                        <a:t>该文档已经与某个应用程序建立关联。</a:t>
                      </a:r>
                    </a:p>
                  </a:txBody>
                  <a:tcPr marL="68580" marR="68580" marT="0" marB="0" anchor="ctr">
                    <a:solidFill>
                      <a:schemeClr val="bg2">
                        <a:lumMod val="20000"/>
                        <a:lumOff val="80000"/>
                      </a:schemeClr>
                    </a:solidFill>
                  </a:tcPr>
                </a:tc>
                <a:extLst>
                  <a:ext uri="{0D108BD9-81ED-4DB2-BD59-A6C34878D82A}">
                    <a16:rowId xmlns:a16="http://schemas.microsoft.com/office/drawing/2014/main" val="10005"/>
                  </a:ext>
                </a:extLst>
              </a:tr>
              <a:tr h="430530">
                <a:tc rowSpan="4">
                  <a:txBody>
                    <a:bodyPr/>
                    <a:lstStyle/>
                    <a:p>
                      <a:pPr marL="71755" marR="71755" algn="ctr">
                        <a:spcAft>
                          <a:spcPts val="0"/>
                        </a:spcAft>
                      </a:pPr>
                      <a:r>
                        <a:rPr lang="zh-CN" sz="4000" b="0" kern="0" spc="1200" dirty="0">
                          <a:solidFill>
                            <a:schemeClr val="bg1">
                              <a:lumMod val="10000"/>
                            </a:schemeClr>
                          </a:solidFill>
                          <a:effectLst/>
                        </a:rPr>
                        <a:t>退出</a:t>
                      </a:r>
                      <a:endParaRPr lang="zh-CN" sz="40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vert="eaVert" anchor="ctr">
                    <a:solidFill>
                      <a:schemeClr val="bg2">
                        <a:lumMod val="20000"/>
                        <a:lumOff val="80000"/>
                      </a:schemeClr>
                    </a:solidFill>
                  </a:tcPr>
                </a:tc>
                <a:tc>
                  <a:txBody>
                    <a:bodyPr/>
                    <a:lstStyle/>
                    <a:p>
                      <a:pPr algn="just">
                        <a:spcAft>
                          <a:spcPts val="0"/>
                        </a:spcAft>
                      </a:pPr>
                      <a:r>
                        <a:rPr lang="zh-CN" sz="2400" b="0" kern="100">
                          <a:solidFill>
                            <a:schemeClr val="bg1">
                              <a:lumMod val="10000"/>
                            </a:schemeClr>
                          </a:solidFill>
                          <a:effectLst/>
                        </a:rPr>
                        <a:t>选择“文件”→“关闭”命令</a:t>
                      </a:r>
                      <a:endParaRPr lang="zh-CN" sz="2400" b="0" kern="10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tc>
                  <a:txBody>
                    <a:bodyPr/>
                    <a:lstStyle/>
                    <a:p>
                      <a:pPr algn="just">
                        <a:spcAft>
                          <a:spcPts val="0"/>
                        </a:spcAft>
                      </a:pPr>
                      <a:r>
                        <a:rPr lang="zh-CN" sz="2400" b="0" kern="100">
                          <a:solidFill>
                            <a:schemeClr val="bg1">
                              <a:lumMod val="10000"/>
                            </a:schemeClr>
                          </a:solidFill>
                          <a:effectLst/>
                        </a:rPr>
                        <a:t>选择“文件”菜单中的关闭命令</a:t>
                      </a:r>
                      <a:endParaRPr lang="zh-CN" sz="2400" b="0" kern="10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6"/>
                  </a:ext>
                </a:extLst>
              </a:tr>
              <a:tr h="457835">
                <a:tc vMerge="1">
                  <a:txBody>
                    <a:bodyPr/>
                    <a:lstStyle/>
                    <a:p>
                      <a:endParaRPr lang="zh-CN"/>
                    </a:p>
                  </a:txBody>
                  <a:tcPr/>
                </a:tc>
                <a:tc>
                  <a:txBody>
                    <a:bodyPr/>
                    <a:lstStyle/>
                    <a:p>
                      <a:pPr algn="just">
                        <a:spcAft>
                          <a:spcPts val="0"/>
                        </a:spcAft>
                      </a:pPr>
                      <a:r>
                        <a:rPr lang="zh-CN" sz="2400" b="0" kern="100" dirty="0">
                          <a:solidFill>
                            <a:schemeClr val="bg1">
                              <a:lumMod val="10000"/>
                            </a:schemeClr>
                          </a:solidFill>
                          <a:effectLst/>
                        </a:rPr>
                        <a:t>单击窗口右上角“关闭”按钮</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tc>
                  <a:txBody>
                    <a:bodyPr/>
                    <a:lstStyle/>
                    <a:p>
                      <a:pPr algn="just">
                        <a:spcAft>
                          <a:spcPts val="0"/>
                        </a:spcAft>
                      </a:pPr>
                      <a:r>
                        <a:rPr lang="zh-CN" sz="2400" b="0" kern="100" dirty="0">
                          <a:solidFill>
                            <a:schemeClr val="bg1">
                              <a:lumMod val="10000"/>
                            </a:schemeClr>
                          </a:solidFill>
                          <a:effectLst/>
                        </a:rPr>
                        <a:t>绝大多数的应用程序窗口都有“关闭”按钮。</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7"/>
                  </a:ext>
                </a:extLst>
              </a:tr>
              <a:tr h="567756">
                <a:tc vMerge="1">
                  <a:txBody>
                    <a:bodyPr/>
                    <a:lstStyle/>
                    <a:p>
                      <a:endParaRPr lang="zh-CN"/>
                    </a:p>
                  </a:txBody>
                  <a:tcPr/>
                </a:tc>
                <a:tc>
                  <a:txBody>
                    <a:bodyPr/>
                    <a:lstStyle/>
                    <a:p>
                      <a:pPr algn="just">
                        <a:spcAft>
                          <a:spcPts val="0"/>
                        </a:spcAft>
                      </a:pPr>
                      <a:r>
                        <a:rPr lang="en-US" sz="2400" b="0" kern="100">
                          <a:solidFill>
                            <a:schemeClr val="bg1">
                              <a:lumMod val="10000"/>
                            </a:schemeClr>
                          </a:solidFill>
                          <a:effectLst/>
                        </a:rPr>
                        <a:t>Windows</a:t>
                      </a:r>
                      <a:r>
                        <a:rPr lang="zh-CN" sz="2400" b="0" kern="100">
                          <a:solidFill>
                            <a:schemeClr val="bg1">
                              <a:lumMod val="10000"/>
                            </a:schemeClr>
                          </a:solidFill>
                          <a:effectLst/>
                        </a:rPr>
                        <a:t>任务管理器</a:t>
                      </a:r>
                      <a:endParaRPr lang="zh-CN" sz="2400" b="0" kern="10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tc>
                  <a:txBody>
                    <a:bodyPr/>
                    <a:lstStyle/>
                    <a:p>
                      <a:pPr algn="just">
                        <a:spcAft>
                          <a:spcPts val="0"/>
                        </a:spcAft>
                      </a:pPr>
                      <a:r>
                        <a:rPr lang="zh-CN" sz="2400" b="0" kern="100">
                          <a:solidFill>
                            <a:schemeClr val="bg1">
                              <a:lumMod val="10000"/>
                            </a:schemeClr>
                          </a:solidFill>
                          <a:effectLst/>
                        </a:rPr>
                        <a:t>强行关闭应用程序</a:t>
                      </a:r>
                      <a:endParaRPr lang="zh-CN" sz="2400" b="0" kern="10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8"/>
                  </a:ext>
                </a:extLst>
              </a:tr>
              <a:tr h="430530">
                <a:tc vMerge="1">
                  <a:txBody>
                    <a:bodyPr/>
                    <a:lstStyle/>
                    <a:p>
                      <a:endParaRPr lang="zh-CN"/>
                    </a:p>
                  </a:txBody>
                  <a:tcPr/>
                </a:tc>
                <a:tc>
                  <a:txBody>
                    <a:bodyPr/>
                    <a:lstStyle/>
                    <a:p>
                      <a:pPr algn="just">
                        <a:spcAft>
                          <a:spcPts val="0"/>
                        </a:spcAft>
                      </a:pPr>
                      <a:r>
                        <a:rPr lang="zh-CN" sz="2400" b="0" kern="100" dirty="0">
                          <a:solidFill>
                            <a:schemeClr val="bg1">
                              <a:lumMod val="10000"/>
                            </a:schemeClr>
                          </a:solidFill>
                          <a:effectLst/>
                        </a:rPr>
                        <a:t>按下</a:t>
                      </a:r>
                      <a:r>
                        <a:rPr lang="en-US" sz="2400" b="0" kern="100" dirty="0">
                          <a:solidFill>
                            <a:schemeClr val="bg1">
                              <a:lumMod val="10000"/>
                            </a:schemeClr>
                          </a:solidFill>
                          <a:effectLst/>
                        </a:rPr>
                        <a:t>Alt+[F4]</a:t>
                      </a:r>
                      <a:r>
                        <a:rPr lang="zh-CN" sz="2400" b="0" kern="100" dirty="0">
                          <a:solidFill>
                            <a:schemeClr val="bg1">
                              <a:lumMod val="10000"/>
                            </a:schemeClr>
                          </a:solidFill>
                          <a:effectLst/>
                        </a:rPr>
                        <a:t>快捷键</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tc>
                  <a:txBody>
                    <a:bodyPr/>
                    <a:lstStyle/>
                    <a:p>
                      <a:pPr algn="just">
                        <a:spcAft>
                          <a:spcPts val="0"/>
                        </a:spcAft>
                      </a:pPr>
                      <a:r>
                        <a:rPr lang="zh-CN" sz="2400" b="0" kern="100" dirty="0">
                          <a:solidFill>
                            <a:schemeClr val="bg1">
                              <a:lumMod val="10000"/>
                            </a:schemeClr>
                          </a:solidFill>
                          <a:effectLst/>
                        </a:rPr>
                        <a:t>该应用程序窗口为当前窗口</a:t>
                      </a:r>
                      <a:endParaRPr lang="zh-CN" sz="2400" b="0" kern="100" dirty="0">
                        <a:solidFill>
                          <a:schemeClr val="bg1">
                            <a:lumMod val="10000"/>
                          </a:schemeClr>
                        </a:solidFill>
                        <a:effectLst/>
                        <a:latin typeface="Times New Roman" panose="02020603050405020304" pitchFamily="18" charset="0"/>
                        <a:ea typeface="宋体" panose="02010600030101010101" pitchFamily="2" charset="-122"/>
                      </a:endParaRPr>
                    </a:p>
                  </a:txBody>
                  <a:tcPr marL="68580" marR="68580" marT="0" marB="0" anchor="ctr">
                    <a:solidFill>
                      <a:schemeClr val="bg2">
                        <a:lumMod val="20000"/>
                        <a:lumOff val="80000"/>
                      </a:schemeClr>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984885"/>
            <a:ext cx="10330180" cy="5584190"/>
          </a:xfrm>
        </p:spPr>
        <p:txBody>
          <a:bodyPr>
            <a:normAutofit fontScale="97500"/>
          </a:bodyPr>
          <a:lstStyle/>
          <a:p>
            <a:pPr marL="0" indent="0">
              <a:lnSpc>
                <a:spcPct val="80000"/>
              </a:lnSpc>
              <a:spcAft>
                <a:spcPts val="1200"/>
              </a:spcAft>
              <a:buNone/>
            </a:pPr>
            <a:r>
              <a:rPr lang="en-US" altLang="zh-CN" sz="2700" b="1" dirty="0"/>
              <a:t>2)</a:t>
            </a:r>
            <a:r>
              <a:rPr lang="zh-CN" altLang="zh-CN" sz="3100" dirty="0"/>
              <a:t>应用程序快捷方式</a:t>
            </a:r>
            <a:endParaRPr lang="en-US" altLang="zh-CN" sz="3100" dirty="0"/>
          </a:p>
          <a:p>
            <a:pPr marL="457200" indent="0" latinLnBrk="0">
              <a:lnSpc>
                <a:spcPct val="100000"/>
              </a:lnSpc>
              <a:spcAft>
                <a:spcPts val="1200"/>
              </a:spcAft>
              <a:buAutoNum type="arabicParenBoth"/>
            </a:pPr>
            <a:r>
              <a:rPr lang="zh-CN" altLang="zh-CN" sz="2700" dirty="0"/>
              <a:t>什么是快捷方式</a:t>
            </a:r>
            <a:endParaRPr lang="en-US" altLang="zh-CN" sz="2700" dirty="0"/>
          </a:p>
          <a:p>
            <a:pPr marL="792000" lvl="2" indent="0">
              <a:spcBef>
                <a:spcPts val="0"/>
              </a:spcBef>
              <a:buNone/>
            </a:pPr>
            <a:r>
              <a:rPr lang="zh-CN" altLang="zh-CN" sz="2500" dirty="0"/>
              <a:t>那种左下角有一个弧形箭头的图标称为快捷方式</a:t>
            </a:r>
            <a:r>
              <a:rPr lang="zh-CN" altLang="en-US" sz="2500" dirty="0"/>
              <a:t>。</a:t>
            </a:r>
            <a:endParaRPr lang="zh-CN" altLang="zh-CN" sz="2500" dirty="0"/>
          </a:p>
          <a:p>
            <a:pPr marL="0" indent="720090">
              <a:lnSpc>
                <a:spcPct val="150000"/>
              </a:lnSpc>
              <a:spcBef>
                <a:spcPts val="0"/>
              </a:spcBef>
              <a:spcAft>
                <a:spcPts val="1200"/>
              </a:spcAft>
              <a:buNone/>
            </a:pPr>
            <a:r>
              <a:rPr lang="zh-CN" altLang="zh-CN" sz="2500" dirty="0"/>
              <a:t>快捷方式只是一个连接对象的图标，不是这个对象本身，是指向这个对象的指针而已，其文件的扩展名为</a:t>
            </a:r>
            <a:r>
              <a:rPr lang="en-US" altLang="zh-CN" sz="2500" dirty="0"/>
              <a:t>.lnk</a:t>
            </a:r>
            <a:r>
              <a:rPr lang="zh-CN" altLang="zh-CN" sz="2500" dirty="0"/>
              <a:t>；</a:t>
            </a:r>
            <a:r>
              <a:rPr lang="zh-CN" altLang="en-US" sz="2500" dirty="0"/>
              <a:t>不仅可以为应用程序创建快捷方式，而且还可以为</a:t>
            </a:r>
            <a:r>
              <a:rPr lang="en-US" altLang="zh-CN" sz="2500" dirty="0"/>
              <a:t>Windows</a:t>
            </a:r>
            <a:r>
              <a:rPr lang="zh-CN" altLang="en-US" sz="2500" dirty="0"/>
              <a:t>中的任何一个对象创建快捷方式。对于一些经常使用的应用程序、文档、文件夹，就应该为它们在桌面上创建快捷方式</a:t>
            </a:r>
            <a:r>
              <a:rPr lang="zh-CN" altLang="zh-CN" sz="2500" dirty="0"/>
              <a:t>。</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54</a:t>
            </a:fld>
            <a:endParaRPr lang="en-US" altLang="zh-CN"/>
          </a:p>
        </p:txBody>
      </p:sp>
      <p:pic>
        <p:nvPicPr>
          <p:cNvPr id="3" name="图片 2"/>
          <p:cNvPicPr>
            <a:picLocks noChangeAspect="1"/>
          </p:cNvPicPr>
          <p:nvPr/>
        </p:nvPicPr>
        <p:blipFill>
          <a:blip r:embed="rId2"/>
          <a:stretch>
            <a:fillRect/>
          </a:stretch>
        </p:blipFill>
        <p:spPr>
          <a:xfrm>
            <a:off x="3359696" y="4941168"/>
            <a:ext cx="3752711" cy="903106"/>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1044575"/>
            <a:ext cx="10331450" cy="5311775"/>
          </a:xfrm>
        </p:spPr>
        <p:txBody>
          <a:bodyPr>
            <a:normAutofit/>
          </a:bodyPr>
          <a:lstStyle/>
          <a:p>
            <a:pPr marL="0" indent="0">
              <a:lnSpc>
                <a:spcPct val="80000"/>
              </a:lnSpc>
              <a:spcAft>
                <a:spcPts val="1200"/>
              </a:spcAft>
              <a:buNone/>
            </a:pPr>
            <a:r>
              <a:rPr lang="en-US" altLang="zh-CN" sz="2800" b="1" dirty="0"/>
              <a:t>2)</a:t>
            </a:r>
            <a:r>
              <a:rPr lang="zh-CN" altLang="zh-CN" sz="2800" dirty="0"/>
              <a:t>应用程序快捷方式</a:t>
            </a:r>
            <a:endParaRPr lang="en-US" altLang="zh-CN" sz="2800" dirty="0"/>
          </a:p>
          <a:p>
            <a:pPr marL="914400" lvl="1" indent="-457200">
              <a:lnSpc>
                <a:spcPct val="80000"/>
              </a:lnSpc>
              <a:spcAft>
                <a:spcPts val="1200"/>
              </a:spcAft>
              <a:buFont typeface="Wingdings" panose="05000000000000000000" pitchFamily="2" charset="2"/>
              <a:buAutoNum type="arabicParenBoth" startAt="2"/>
            </a:pPr>
            <a:r>
              <a:rPr lang="zh-CN" altLang="en-US" sz="2400" dirty="0"/>
              <a:t>创建</a:t>
            </a:r>
            <a:r>
              <a:rPr lang="zh-CN" altLang="zh-CN" sz="2400" dirty="0"/>
              <a:t>快捷方式</a:t>
            </a:r>
            <a:endParaRPr lang="en-US" altLang="zh-CN" sz="2400" dirty="0"/>
          </a:p>
          <a:p>
            <a:pPr marL="914400" lvl="2" indent="0">
              <a:lnSpc>
                <a:spcPct val="150000"/>
              </a:lnSpc>
              <a:spcBef>
                <a:spcPts val="0"/>
              </a:spcBef>
              <a:buNone/>
            </a:pPr>
            <a:r>
              <a:rPr lang="zh-CN" altLang="zh-CN" sz="2400" dirty="0"/>
              <a:t>由于创建快捷方式的方法较多，这里只是列出其中的几个</a:t>
            </a:r>
            <a:r>
              <a:rPr lang="zh-CN" altLang="en-US" sz="2400" dirty="0"/>
              <a:t>：</a:t>
            </a:r>
            <a:endParaRPr lang="en-US" altLang="zh-CN" sz="2400" dirty="0"/>
          </a:p>
          <a:p>
            <a:pPr lvl="2">
              <a:lnSpc>
                <a:spcPct val="150000"/>
              </a:lnSpc>
              <a:spcBef>
                <a:spcPts val="0"/>
              </a:spcBef>
              <a:spcAft>
                <a:spcPts val="1200"/>
              </a:spcAft>
            </a:pPr>
            <a:r>
              <a:rPr lang="zh-CN" altLang="zh-CN" sz="2400" dirty="0"/>
              <a:t>使用快捷菜单方式</a:t>
            </a:r>
            <a:endParaRPr lang="en-US" altLang="zh-CN" sz="2400" dirty="0"/>
          </a:p>
          <a:p>
            <a:pPr lvl="2">
              <a:lnSpc>
                <a:spcPct val="150000"/>
              </a:lnSpc>
              <a:spcBef>
                <a:spcPts val="0"/>
              </a:spcBef>
              <a:spcAft>
                <a:spcPts val="1200"/>
              </a:spcAft>
            </a:pPr>
            <a:r>
              <a:rPr lang="zh-CN" altLang="zh-CN" sz="2400" dirty="0"/>
              <a:t>鼠标方式</a:t>
            </a:r>
            <a:endParaRPr lang="en-US" altLang="zh-CN" sz="2400" dirty="0"/>
          </a:p>
          <a:p>
            <a:pPr lvl="2">
              <a:lnSpc>
                <a:spcPct val="150000"/>
              </a:lnSpc>
              <a:spcBef>
                <a:spcPts val="0"/>
              </a:spcBef>
              <a:spcAft>
                <a:spcPts val="1200"/>
              </a:spcAft>
            </a:pPr>
            <a:r>
              <a:rPr lang="zh-CN" altLang="zh-CN" sz="2400" dirty="0"/>
              <a:t>使用创建快捷方式向导</a:t>
            </a:r>
            <a:endParaRPr lang="en-US" altLang="zh-CN" sz="2400" dirty="0"/>
          </a:p>
          <a:p>
            <a:pPr lvl="2">
              <a:lnSpc>
                <a:spcPct val="150000"/>
              </a:lnSpc>
              <a:spcBef>
                <a:spcPts val="0"/>
              </a:spcBef>
              <a:spcAft>
                <a:spcPts val="1200"/>
              </a:spcAft>
            </a:pPr>
            <a:endParaRPr lang="en-US" altLang="zh-CN" sz="24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105" y="1034415"/>
            <a:ext cx="10296525" cy="5130800"/>
          </a:xfrm>
        </p:spPr>
        <p:txBody>
          <a:bodyPr>
            <a:normAutofit/>
          </a:bodyPr>
          <a:lstStyle/>
          <a:p>
            <a:pPr marL="0" indent="0">
              <a:lnSpc>
                <a:spcPct val="80000"/>
              </a:lnSpc>
              <a:spcAft>
                <a:spcPts val="1200"/>
              </a:spcAft>
              <a:buNone/>
            </a:pPr>
            <a:r>
              <a:rPr lang="en-US" altLang="zh-CN" sz="3200" b="1" dirty="0"/>
              <a:t>2.3.2 </a:t>
            </a:r>
            <a:r>
              <a:rPr lang="zh-CN" altLang="en-US" sz="3200" b="1" dirty="0"/>
              <a:t>程序管理</a:t>
            </a:r>
          </a:p>
          <a:p>
            <a:pPr marL="457200" lvl="1" indent="0">
              <a:lnSpc>
                <a:spcPct val="80000"/>
              </a:lnSpc>
              <a:spcAft>
                <a:spcPts val="1200"/>
              </a:spcAft>
              <a:buNone/>
            </a:pPr>
            <a:r>
              <a:rPr lang="en-US" altLang="zh-CN" sz="2800" b="1" dirty="0">
                <a:solidFill>
                  <a:schemeClr val="tx2"/>
                </a:solidFill>
                <a:ea typeface="宋体" panose="02010600030101010101" pitchFamily="2" charset="-122"/>
              </a:rPr>
              <a:t>2.</a:t>
            </a:r>
            <a:r>
              <a:rPr lang="zh-CN" altLang="zh-CN" sz="2800" dirty="0"/>
              <a:t>任务（程序、进程）管理器</a:t>
            </a:r>
            <a:endParaRPr lang="en-US" altLang="zh-CN" sz="2800" dirty="0"/>
          </a:p>
          <a:p>
            <a:pPr marL="457200" lvl="1" indent="720090">
              <a:lnSpc>
                <a:spcPct val="150000"/>
              </a:lnSpc>
              <a:spcAft>
                <a:spcPts val="1200"/>
              </a:spcAft>
              <a:buNone/>
            </a:pPr>
            <a:r>
              <a:rPr lang="zh-CN" altLang="zh-CN" sz="2400" dirty="0"/>
              <a:t>当程序被加载到内存时，系统就创建了一个进程，程序运行结束后进程也就终止了。可见进程具有“生命”特征，有一个创建、运行及消亡的过程。进程在整个生命周期中有三种基本状态</a:t>
            </a:r>
            <a:r>
              <a:rPr lang="zh-CN" altLang="en-US" sz="2400" dirty="0"/>
              <a:t>，它们分别是：</a:t>
            </a:r>
            <a:r>
              <a:rPr lang="zh-CN" altLang="zh-CN" sz="2400" dirty="0"/>
              <a:t>执行状态</a:t>
            </a:r>
            <a:r>
              <a:rPr lang="zh-CN" altLang="en-US" sz="2400" dirty="0"/>
              <a:t>、</a:t>
            </a:r>
            <a:r>
              <a:rPr lang="zh-CN" altLang="zh-CN" sz="2400" dirty="0"/>
              <a:t>就绪状态</a:t>
            </a:r>
            <a:r>
              <a:rPr lang="zh-CN" altLang="en-US" sz="2400" dirty="0"/>
              <a:t>、</a:t>
            </a:r>
            <a:r>
              <a:rPr lang="zh-CN" altLang="zh-CN" sz="2400" dirty="0"/>
              <a:t>阻塞状态</a:t>
            </a:r>
            <a:r>
              <a:rPr lang="zh-CN" altLang="en-US" sz="2400" dirty="0"/>
              <a:t>。</a:t>
            </a:r>
            <a:endParaRPr lang="en-US" altLang="zh-CN" sz="2400" b="1" dirty="0">
              <a:solidFill>
                <a:schemeClr val="tx2"/>
              </a:solidFill>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1065319" y="4904102"/>
            <a:ext cx="9361040" cy="1478592"/>
          </a:xfrm>
        </p:spPr>
        <p:txBody>
          <a:bodyPr>
            <a:noAutofit/>
          </a:bodyPr>
          <a:lstStyle/>
          <a:p>
            <a:pPr marL="0" indent="0" algn="just" latinLnBrk="0">
              <a:lnSpc>
                <a:spcPct val="150000"/>
              </a:lnSpc>
              <a:spcBef>
                <a:spcPts val="0"/>
              </a:spcBef>
              <a:buNone/>
            </a:pPr>
            <a:r>
              <a:rPr lang="en-US" altLang="zh-CN" sz="2400" b="1" dirty="0"/>
              <a:t>(1) </a:t>
            </a:r>
            <a:r>
              <a:rPr lang="zh-CN" altLang="zh-CN" sz="2400" b="1" dirty="0"/>
              <a:t>执行状态：</a:t>
            </a:r>
            <a:r>
              <a:rPr lang="zh-CN" altLang="zh-CN" sz="2400" dirty="0"/>
              <a:t>进程占用了</a:t>
            </a:r>
            <a:r>
              <a:rPr lang="en-US" altLang="zh-CN" sz="2400" dirty="0"/>
              <a:t>CPU</a:t>
            </a:r>
            <a:r>
              <a:rPr lang="zh-CN" altLang="zh-CN" sz="2400" dirty="0"/>
              <a:t>，正在执行指令。在单</a:t>
            </a:r>
            <a:r>
              <a:rPr lang="en-US" altLang="zh-CN" sz="2400" dirty="0"/>
              <a:t>CPU</a:t>
            </a:r>
            <a:r>
              <a:rPr lang="zh-CN" altLang="zh-CN" sz="2400" dirty="0"/>
              <a:t>系统中，任何时刻最多只能有一个进程处于执行状态，在多个</a:t>
            </a:r>
            <a:r>
              <a:rPr lang="en-US" altLang="zh-CN" sz="2400" dirty="0"/>
              <a:t>CPU</a:t>
            </a:r>
            <a:r>
              <a:rPr lang="zh-CN" altLang="zh-CN" sz="2400" dirty="0"/>
              <a:t>系统中，可有多个进程处于执行状态。</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57</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968030"/>
            <a:ext cx="5688632" cy="3781483"/>
          </a:xfrm>
          <a:prstGeom prst="rect">
            <a:avLst/>
          </a:prstGeom>
        </p:spPr>
      </p:pic>
    </p:spTree>
    <p:extLst>
      <p:ext uri="{BB962C8B-B14F-4D97-AF65-F5344CB8AC3E}">
        <p14:creationId xmlns:p14="http://schemas.microsoft.com/office/powerpoint/2010/main" val="3378558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1487488" y="4800156"/>
            <a:ext cx="9433048" cy="1739528"/>
          </a:xfrm>
        </p:spPr>
        <p:txBody>
          <a:bodyPr>
            <a:noAutofit/>
          </a:bodyPr>
          <a:lstStyle/>
          <a:p>
            <a:pPr marL="0" indent="0" algn="just" latinLnBrk="0">
              <a:lnSpc>
                <a:spcPct val="150000"/>
              </a:lnSpc>
              <a:spcBef>
                <a:spcPts val="1200"/>
              </a:spcBef>
              <a:buNone/>
            </a:pPr>
            <a:r>
              <a:rPr lang="en-US" altLang="zh-CN" sz="2400" b="1" dirty="0"/>
              <a:t>(2) </a:t>
            </a:r>
            <a:r>
              <a:rPr lang="zh-CN" altLang="zh-CN" sz="2400" b="1" dirty="0"/>
              <a:t>就绪状态：</a:t>
            </a:r>
            <a:r>
              <a:rPr lang="zh-CN" altLang="zh-CN" sz="2400" dirty="0"/>
              <a:t>进程拥有除</a:t>
            </a:r>
            <a:r>
              <a:rPr lang="en-US" altLang="zh-CN" sz="2400" dirty="0"/>
              <a:t>CPU</a:t>
            </a:r>
            <a:r>
              <a:rPr lang="zh-CN" altLang="zh-CN" sz="2400" dirty="0"/>
              <a:t>以外的任何其它资源和运行条件。一旦得到</a:t>
            </a:r>
            <a:r>
              <a:rPr lang="en-US" altLang="zh-CN" sz="2400" dirty="0"/>
              <a:t>CPU</a:t>
            </a:r>
            <a:r>
              <a:rPr lang="zh-CN" altLang="zh-CN" sz="2400" dirty="0"/>
              <a:t>便立即转为执行状态。在一个系统中可以有多个进程处于就绪状态</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58</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968030"/>
            <a:ext cx="5688632" cy="3781483"/>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1055440" y="4753848"/>
            <a:ext cx="9865096" cy="2099568"/>
          </a:xfrm>
        </p:spPr>
        <p:txBody>
          <a:bodyPr>
            <a:noAutofit/>
          </a:bodyPr>
          <a:lstStyle/>
          <a:p>
            <a:pPr marL="0" indent="0" algn="just" latinLnBrk="0">
              <a:lnSpc>
                <a:spcPct val="150000"/>
              </a:lnSpc>
              <a:spcBef>
                <a:spcPts val="1200"/>
              </a:spcBef>
              <a:buNone/>
            </a:pPr>
            <a:r>
              <a:rPr lang="en-US" altLang="zh-CN" sz="2400" b="1" dirty="0"/>
              <a:t>(3) </a:t>
            </a:r>
            <a:r>
              <a:rPr lang="zh-CN" altLang="zh-CN" sz="2400" b="1" dirty="0"/>
              <a:t>阻塞状态：</a:t>
            </a:r>
            <a:r>
              <a:rPr lang="zh-CN" altLang="zh-CN" sz="2400" dirty="0"/>
              <a:t>也称挂起状态、睡眠状态或等待状态。进程因某个原因（或事件）暂时无法继续运行下去，因此放弃</a:t>
            </a:r>
            <a:r>
              <a:rPr lang="en-US" altLang="zh-CN" sz="2400" dirty="0"/>
              <a:t>CPU</a:t>
            </a:r>
            <a:r>
              <a:rPr lang="zh-CN" altLang="zh-CN" sz="2400" dirty="0"/>
              <a:t>，等待影响它运行的因素消除。</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59</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836712"/>
            <a:ext cx="5688632" cy="3781483"/>
          </a:xfrm>
          <a:prstGeom prst="rect">
            <a:avLst/>
          </a:prstGeom>
        </p:spPr>
      </p:pic>
    </p:spTree>
    <p:extLst>
      <p:ext uri="{BB962C8B-B14F-4D97-AF65-F5344CB8AC3E}">
        <p14:creationId xmlns:p14="http://schemas.microsoft.com/office/powerpoint/2010/main" val="66435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713532" y="202331"/>
            <a:ext cx="10868869" cy="563563"/>
          </a:xfrm>
        </p:spPr>
        <p:txBody>
          <a:bodyPr/>
          <a:lstStyle/>
          <a:p>
            <a:pPr>
              <a:lnSpc>
                <a:spcPct val="80000"/>
              </a:lnSpc>
              <a:spcAft>
                <a:spcPts val="1200"/>
              </a:spcAft>
            </a:pPr>
            <a:r>
              <a:rPr lang="en-US" altLang="zh-CN" sz="3600" dirty="0"/>
              <a:t>2.1.1 </a:t>
            </a:r>
            <a:r>
              <a:rPr lang="zh-CN" altLang="zh-CN" sz="3600" dirty="0"/>
              <a:t>操作系统概述</a:t>
            </a:r>
            <a:endParaRPr lang="en-US" altLang="zh-CN" sz="3600" dirty="0">
              <a:solidFill>
                <a:schemeClr val="tx2"/>
              </a:solidFill>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a:t>
            </a:fld>
            <a:endParaRPr lang="en-US" altLang="zh-CN"/>
          </a:p>
        </p:txBody>
      </p:sp>
      <p:grpSp>
        <p:nvGrpSpPr>
          <p:cNvPr id="99449" name="Group 121"/>
          <p:cNvGrpSpPr/>
          <p:nvPr/>
        </p:nvGrpSpPr>
        <p:grpSpPr bwMode="auto">
          <a:xfrm>
            <a:off x="555625" y="2638573"/>
            <a:ext cx="11026777" cy="3814763"/>
            <a:chOff x="-774" y="1104"/>
            <a:chExt cx="6946" cy="2403"/>
          </a:xfrm>
        </p:grpSpPr>
        <p:sp>
          <p:nvSpPr>
            <p:cNvPr id="99419" name="AutoShape 91"/>
            <p:cNvSpPr>
              <a:spLocks noChangeArrowheads="1"/>
            </p:cNvSpPr>
            <p:nvPr/>
          </p:nvSpPr>
          <p:spPr bwMode="gray">
            <a:xfrm rot="39573186">
              <a:off x="2899" y="1551"/>
              <a:ext cx="499" cy="182"/>
            </a:xfrm>
            <a:prstGeom prst="rightArrow">
              <a:avLst>
                <a:gd name="adj1" fmla="val 35167"/>
                <a:gd name="adj2" fmla="val 111029"/>
              </a:avLst>
            </a:prstGeom>
            <a:solidFill>
              <a:schemeClr val="tx2"/>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99420" name="AutoShape 92"/>
            <p:cNvSpPr>
              <a:spLocks noChangeArrowheads="1"/>
            </p:cNvSpPr>
            <p:nvPr/>
          </p:nvSpPr>
          <p:spPr bwMode="gray">
            <a:xfrm rot="3465783">
              <a:off x="2931" y="2880"/>
              <a:ext cx="499" cy="182"/>
            </a:xfrm>
            <a:prstGeom prst="rightArrow">
              <a:avLst>
                <a:gd name="adj1" fmla="val 35167"/>
                <a:gd name="adj2" fmla="val 111029"/>
              </a:avLst>
            </a:prstGeom>
            <a:solidFill>
              <a:schemeClr val="tx2"/>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99421" name="AutoShape 93"/>
            <p:cNvSpPr>
              <a:spLocks noChangeArrowheads="1"/>
            </p:cNvSpPr>
            <p:nvPr/>
          </p:nvSpPr>
          <p:spPr bwMode="gray">
            <a:xfrm rot="35969022">
              <a:off x="2163" y="1565"/>
              <a:ext cx="499" cy="182"/>
            </a:xfrm>
            <a:prstGeom prst="rightArrow">
              <a:avLst>
                <a:gd name="adj1" fmla="val 35167"/>
                <a:gd name="adj2" fmla="val 111029"/>
              </a:avLst>
            </a:prstGeom>
            <a:solidFill>
              <a:schemeClr val="tx2"/>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99422" name="AutoShape 94"/>
            <p:cNvSpPr>
              <a:spLocks noChangeArrowheads="1"/>
            </p:cNvSpPr>
            <p:nvPr/>
          </p:nvSpPr>
          <p:spPr bwMode="gray">
            <a:xfrm rot="7535209">
              <a:off x="2139" y="2859"/>
              <a:ext cx="499" cy="182"/>
            </a:xfrm>
            <a:prstGeom prst="rightArrow">
              <a:avLst>
                <a:gd name="adj1" fmla="val 35167"/>
                <a:gd name="adj2" fmla="val 111029"/>
              </a:avLst>
            </a:prstGeom>
            <a:solidFill>
              <a:schemeClr val="tx2"/>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99423" name="AutoShape 95"/>
            <p:cNvSpPr>
              <a:spLocks noChangeArrowheads="1"/>
            </p:cNvSpPr>
            <p:nvPr/>
          </p:nvSpPr>
          <p:spPr bwMode="gray">
            <a:xfrm>
              <a:off x="3296" y="2227"/>
              <a:ext cx="499" cy="182"/>
            </a:xfrm>
            <a:prstGeom prst="rightArrow">
              <a:avLst>
                <a:gd name="adj1" fmla="val 35167"/>
                <a:gd name="adj2" fmla="val 111029"/>
              </a:avLst>
            </a:prstGeom>
            <a:solidFill>
              <a:schemeClr val="tx2"/>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99424" name="AutoShape 96"/>
            <p:cNvSpPr>
              <a:spLocks noChangeArrowheads="1"/>
            </p:cNvSpPr>
            <p:nvPr/>
          </p:nvSpPr>
          <p:spPr bwMode="gray">
            <a:xfrm rot="-10800000">
              <a:off x="1778" y="2223"/>
              <a:ext cx="544" cy="182"/>
            </a:xfrm>
            <a:prstGeom prst="rightArrow">
              <a:avLst>
                <a:gd name="adj1" fmla="val 35167"/>
                <a:gd name="adj2" fmla="val 121041"/>
              </a:avLst>
            </a:prstGeom>
            <a:solidFill>
              <a:schemeClr val="tx2"/>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99425" name="Oval 97"/>
            <p:cNvSpPr>
              <a:spLocks noChangeArrowheads="1"/>
            </p:cNvSpPr>
            <p:nvPr/>
          </p:nvSpPr>
          <p:spPr bwMode="auto">
            <a:xfrm>
              <a:off x="1602" y="2095"/>
              <a:ext cx="2358" cy="409"/>
            </a:xfrm>
            <a:prstGeom prst="ellipse">
              <a:avLst/>
            </a:prstGeom>
            <a:noFill/>
            <a:ln w="38100" algn="ctr">
              <a:solidFill>
                <a:schemeClr val="bg2"/>
              </a:solidFill>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sz="2400"/>
            </a:p>
          </p:txBody>
        </p:sp>
        <p:sp>
          <p:nvSpPr>
            <p:cNvPr id="99426" name="Text Box 98"/>
            <p:cNvSpPr txBox="1">
              <a:spLocks noChangeArrowheads="1"/>
            </p:cNvSpPr>
            <p:nvPr/>
          </p:nvSpPr>
          <p:spPr bwMode="auto">
            <a:xfrm>
              <a:off x="3522" y="1104"/>
              <a:ext cx="26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对计算机硬件功能第一次扩充</a:t>
              </a:r>
              <a:endParaRPr lang="en-US" altLang="zh-CN" sz="2400" b="1" dirty="0">
                <a:ea typeface="宋体" panose="02010600030101010101" pitchFamily="2" charset="-122"/>
              </a:endParaRPr>
            </a:p>
          </p:txBody>
        </p:sp>
        <p:sp>
          <p:nvSpPr>
            <p:cNvPr id="99427" name="Text Box 99"/>
            <p:cNvSpPr txBox="1">
              <a:spLocks noChangeArrowheads="1"/>
            </p:cNvSpPr>
            <p:nvPr/>
          </p:nvSpPr>
          <p:spPr bwMode="auto">
            <a:xfrm>
              <a:off x="192" y="1104"/>
              <a:ext cx="18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zh-CN" altLang="en-US" sz="2400" b="1" dirty="0">
                  <a:ea typeface="宋体" panose="02010600030101010101" pitchFamily="2" charset="-122"/>
                </a:rPr>
                <a:t>直接运行在硬件之上</a:t>
              </a:r>
              <a:endParaRPr lang="en-US" altLang="zh-CN" sz="2400" b="1" dirty="0">
                <a:ea typeface="宋体" panose="02010600030101010101" pitchFamily="2" charset="-122"/>
              </a:endParaRPr>
            </a:p>
          </p:txBody>
        </p:sp>
        <p:sp>
          <p:nvSpPr>
            <p:cNvPr id="99428" name="Text Box 100"/>
            <p:cNvSpPr txBox="1">
              <a:spLocks noChangeArrowheads="1"/>
            </p:cNvSpPr>
            <p:nvPr/>
          </p:nvSpPr>
          <p:spPr bwMode="auto">
            <a:xfrm>
              <a:off x="4098" y="2208"/>
              <a:ext cx="16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计算机软硬件接口</a:t>
              </a:r>
              <a:endParaRPr lang="en-US" altLang="zh-CN" sz="2400" b="1" dirty="0">
                <a:ea typeface="宋体" panose="02010600030101010101" pitchFamily="2" charset="-122"/>
              </a:endParaRPr>
            </a:p>
          </p:txBody>
        </p:sp>
        <p:sp>
          <p:nvSpPr>
            <p:cNvPr id="99429" name="Text Box 101"/>
            <p:cNvSpPr txBox="1">
              <a:spLocks noChangeArrowheads="1"/>
            </p:cNvSpPr>
            <p:nvPr/>
          </p:nvSpPr>
          <p:spPr bwMode="auto">
            <a:xfrm>
              <a:off x="3522" y="3216"/>
              <a:ext cx="18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是计算机系统的大脑</a:t>
              </a:r>
              <a:endParaRPr lang="en-US" altLang="zh-CN" sz="2400" b="1" dirty="0">
                <a:ea typeface="宋体" panose="02010600030101010101" pitchFamily="2" charset="-122"/>
              </a:endParaRPr>
            </a:p>
          </p:txBody>
        </p:sp>
        <p:sp>
          <p:nvSpPr>
            <p:cNvPr id="99430" name="Text Box 102"/>
            <p:cNvSpPr txBox="1">
              <a:spLocks noChangeArrowheads="1"/>
            </p:cNvSpPr>
            <p:nvPr/>
          </p:nvSpPr>
          <p:spPr bwMode="auto">
            <a:xfrm>
              <a:off x="-774" y="2208"/>
              <a:ext cx="2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zh-CN" altLang="en-US" sz="2400" b="1" dirty="0">
                  <a:ea typeface="宋体" panose="02010600030101010101" pitchFamily="2" charset="-122"/>
                </a:rPr>
                <a:t>所有软件在它支持下运行</a:t>
              </a:r>
              <a:endParaRPr lang="en-US" altLang="zh-CN" sz="2400" b="1" dirty="0">
                <a:ea typeface="宋体" panose="02010600030101010101" pitchFamily="2" charset="-122"/>
              </a:endParaRPr>
            </a:p>
          </p:txBody>
        </p:sp>
        <p:sp>
          <p:nvSpPr>
            <p:cNvPr id="99431" name="Text Box 103"/>
            <p:cNvSpPr txBox="1">
              <a:spLocks noChangeArrowheads="1"/>
            </p:cNvSpPr>
            <p:nvPr/>
          </p:nvSpPr>
          <p:spPr bwMode="auto">
            <a:xfrm>
              <a:off x="-246" y="3177"/>
              <a:ext cx="2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zh-CN" altLang="en-US" sz="2400" b="1" dirty="0">
                  <a:ea typeface="宋体" panose="02010600030101010101" pitchFamily="2" charset="-122"/>
                </a:rPr>
                <a:t>用户和计算机之间的接口</a:t>
              </a:r>
              <a:endParaRPr lang="en-US" altLang="zh-CN" sz="2400" b="1" dirty="0">
                <a:ea typeface="宋体" panose="02010600030101010101" pitchFamily="2" charset="-122"/>
              </a:endParaRPr>
            </a:p>
          </p:txBody>
        </p:sp>
        <p:sp>
          <p:nvSpPr>
            <p:cNvPr id="99432" name="Oval 104"/>
            <p:cNvSpPr>
              <a:spLocks noChangeArrowheads="1"/>
            </p:cNvSpPr>
            <p:nvPr/>
          </p:nvSpPr>
          <p:spPr bwMode="gray">
            <a:xfrm>
              <a:off x="1512" y="2240"/>
              <a:ext cx="192" cy="192"/>
            </a:xfrm>
            <a:prstGeom prst="ellipse">
              <a:avLst/>
            </a:prstGeom>
            <a:gradFill rotWithShape="1">
              <a:gsLst>
                <a:gs pos="0">
                  <a:schemeClr val="accent1">
                    <a:gamma/>
                    <a:tint val="48627"/>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9433" name="Oval 105"/>
            <p:cNvSpPr>
              <a:spLocks noChangeArrowheads="1"/>
            </p:cNvSpPr>
            <p:nvPr/>
          </p:nvSpPr>
          <p:spPr bwMode="gray">
            <a:xfrm>
              <a:off x="2088" y="1200"/>
              <a:ext cx="192" cy="192"/>
            </a:xfrm>
            <a:prstGeom prst="ellipse">
              <a:avLst/>
            </a:prstGeom>
            <a:gradFill rotWithShape="1">
              <a:gsLst>
                <a:gs pos="0">
                  <a:schemeClr val="accent1">
                    <a:gamma/>
                    <a:tint val="48627"/>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9434" name="Oval 106"/>
            <p:cNvSpPr>
              <a:spLocks noChangeArrowheads="1"/>
            </p:cNvSpPr>
            <p:nvPr/>
          </p:nvSpPr>
          <p:spPr bwMode="gray">
            <a:xfrm>
              <a:off x="3288" y="1200"/>
              <a:ext cx="192" cy="192"/>
            </a:xfrm>
            <a:prstGeom prst="ellipse">
              <a:avLst/>
            </a:prstGeom>
            <a:gradFill rotWithShape="1">
              <a:gsLst>
                <a:gs pos="0">
                  <a:schemeClr val="accent1">
                    <a:gamma/>
                    <a:tint val="48627"/>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9435" name="Oval 107"/>
            <p:cNvSpPr>
              <a:spLocks noChangeArrowheads="1"/>
            </p:cNvSpPr>
            <p:nvPr/>
          </p:nvSpPr>
          <p:spPr bwMode="gray">
            <a:xfrm>
              <a:off x="2040" y="3216"/>
              <a:ext cx="192" cy="192"/>
            </a:xfrm>
            <a:prstGeom prst="ellipse">
              <a:avLst/>
            </a:prstGeom>
            <a:gradFill rotWithShape="1">
              <a:gsLst>
                <a:gs pos="0">
                  <a:schemeClr val="accent1">
                    <a:gamma/>
                    <a:tint val="48627"/>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9436" name="Oval 108"/>
            <p:cNvSpPr>
              <a:spLocks noChangeArrowheads="1"/>
            </p:cNvSpPr>
            <p:nvPr/>
          </p:nvSpPr>
          <p:spPr bwMode="gray">
            <a:xfrm>
              <a:off x="3288" y="3216"/>
              <a:ext cx="192" cy="192"/>
            </a:xfrm>
            <a:prstGeom prst="ellipse">
              <a:avLst/>
            </a:prstGeom>
            <a:gradFill rotWithShape="1">
              <a:gsLst>
                <a:gs pos="0">
                  <a:schemeClr val="accent1">
                    <a:gamma/>
                    <a:tint val="48627"/>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9437" name="Oval 109"/>
            <p:cNvSpPr>
              <a:spLocks noChangeArrowheads="1"/>
            </p:cNvSpPr>
            <p:nvPr/>
          </p:nvSpPr>
          <p:spPr bwMode="gray">
            <a:xfrm>
              <a:off x="3864" y="2232"/>
              <a:ext cx="192" cy="192"/>
            </a:xfrm>
            <a:prstGeom prst="ellipse">
              <a:avLst/>
            </a:prstGeom>
            <a:gradFill rotWithShape="1">
              <a:gsLst>
                <a:gs pos="0">
                  <a:schemeClr val="accent1">
                    <a:gamma/>
                    <a:tint val="48627"/>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9438" name="Oval 110"/>
            <p:cNvSpPr>
              <a:spLocks noChangeArrowheads="1"/>
            </p:cNvSpPr>
            <p:nvPr/>
          </p:nvSpPr>
          <p:spPr bwMode="gray">
            <a:xfrm>
              <a:off x="2257" y="2096"/>
              <a:ext cx="164" cy="409"/>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sz="2400"/>
            </a:p>
          </p:txBody>
        </p:sp>
        <p:sp>
          <p:nvSpPr>
            <p:cNvPr id="99439" name="Oval 111"/>
            <p:cNvSpPr>
              <a:spLocks noChangeArrowheads="1"/>
            </p:cNvSpPr>
            <p:nvPr/>
          </p:nvSpPr>
          <p:spPr bwMode="gray">
            <a:xfrm>
              <a:off x="2257" y="2096"/>
              <a:ext cx="164" cy="409"/>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sz="2400"/>
            </a:p>
          </p:txBody>
        </p:sp>
        <p:sp>
          <p:nvSpPr>
            <p:cNvPr id="99440" name="Oval 112"/>
            <p:cNvSpPr>
              <a:spLocks noChangeArrowheads="1"/>
            </p:cNvSpPr>
            <p:nvPr/>
          </p:nvSpPr>
          <p:spPr bwMode="gray">
            <a:xfrm>
              <a:off x="2327" y="2095"/>
              <a:ext cx="933" cy="409"/>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sz="2400"/>
            </a:p>
          </p:txBody>
        </p:sp>
        <p:sp>
          <p:nvSpPr>
            <p:cNvPr id="99441" name="Oval 113"/>
            <p:cNvSpPr>
              <a:spLocks noChangeArrowheads="1"/>
            </p:cNvSpPr>
            <p:nvPr/>
          </p:nvSpPr>
          <p:spPr bwMode="gray">
            <a:xfrm>
              <a:off x="2328" y="2097"/>
              <a:ext cx="933" cy="409"/>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sz="2400"/>
            </a:p>
          </p:txBody>
        </p:sp>
        <p:sp>
          <p:nvSpPr>
            <p:cNvPr id="99442" name="Oval 114"/>
            <p:cNvSpPr>
              <a:spLocks noChangeArrowheads="1"/>
            </p:cNvSpPr>
            <p:nvPr/>
          </p:nvSpPr>
          <p:spPr bwMode="gray">
            <a:xfrm>
              <a:off x="2374" y="2096"/>
              <a:ext cx="840" cy="409"/>
            </a:xfrm>
            <a:prstGeom prst="ellipse">
              <a:avLst/>
            </a:prstGeom>
            <a:solidFill>
              <a:srgbClr val="333333"/>
            </a:soli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sz="2400"/>
            </a:p>
          </p:txBody>
        </p:sp>
        <p:grpSp>
          <p:nvGrpSpPr>
            <p:cNvPr id="99443" name="Group 115"/>
            <p:cNvGrpSpPr/>
            <p:nvPr/>
          </p:nvGrpSpPr>
          <p:grpSpPr bwMode="auto">
            <a:xfrm>
              <a:off x="2387" y="1897"/>
              <a:ext cx="813" cy="805"/>
              <a:chOff x="4166" y="1706"/>
              <a:chExt cx="1252" cy="1252"/>
            </a:xfrm>
          </p:grpSpPr>
          <p:sp>
            <p:nvSpPr>
              <p:cNvPr id="99444" name="Oval 1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400"/>
              </a:p>
            </p:txBody>
          </p:sp>
          <p:sp>
            <p:nvSpPr>
              <p:cNvPr id="99445" name="Oval 1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400"/>
              </a:p>
            </p:txBody>
          </p:sp>
          <p:sp>
            <p:nvSpPr>
              <p:cNvPr id="99446" name="Oval 1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400"/>
              </a:p>
            </p:txBody>
          </p:sp>
          <p:sp>
            <p:nvSpPr>
              <p:cNvPr id="99447" name="Oval 1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400"/>
              </a:p>
            </p:txBody>
          </p:sp>
        </p:grpSp>
        <p:sp>
          <p:nvSpPr>
            <p:cNvPr id="99448" name="Text Box 120"/>
            <p:cNvSpPr txBox="1">
              <a:spLocks noChangeArrowheads="1"/>
            </p:cNvSpPr>
            <p:nvPr/>
          </p:nvSpPr>
          <p:spPr bwMode="gray">
            <a:xfrm>
              <a:off x="2350" y="2195"/>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dirty="0">
                  <a:solidFill>
                    <a:srgbClr val="000000"/>
                  </a:solidFill>
                  <a:ea typeface="宋体" panose="02010600030101010101" pitchFamily="2" charset="-122"/>
                </a:rPr>
                <a:t>操作系统</a:t>
              </a:r>
              <a:endParaRPr lang="en-US" altLang="zh-CN" sz="2400" dirty="0">
                <a:solidFill>
                  <a:srgbClr val="000000"/>
                </a:solidFill>
                <a:ea typeface="宋体" panose="02010600030101010101" pitchFamily="2" charset="-122"/>
              </a:endParaRPr>
            </a:p>
          </p:txBody>
        </p:sp>
      </p:grpSp>
      <p:sp>
        <p:nvSpPr>
          <p:cNvPr id="3" name="Rectangle 2"/>
          <p:cNvSpPr/>
          <p:nvPr/>
        </p:nvSpPr>
        <p:spPr>
          <a:xfrm>
            <a:off x="737394" y="1133217"/>
            <a:ext cx="10975230" cy="954107"/>
          </a:xfrm>
          <a:prstGeom prst="rect">
            <a:avLst/>
          </a:prstGeom>
        </p:spPr>
        <p:txBody>
          <a:bodyPr wrap="square">
            <a:spAutoFit/>
          </a:bodyPr>
          <a:lstStyle/>
          <a:p>
            <a:pPr marL="457200" indent="-457200">
              <a:buFont typeface="Arial" panose="020B0604020202020204" pitchFamily="34" charset="0"/>
              <a:buChar char="•"/>
            </a:pPr>
            <a:r>
              <a:rPr lang="zh-CN" altLang="zh-CN" sz="2800" dirty="0">
                <a:solidFill>
                  <a:srgbClr val="00B050"/>
                </a:solidFill>
              </a:rPr>
              <a:t>操作系统</a:t>
            </a:r>
            <a:r>
              <a:rPr lang="zh-CN" altLang="zh-CN" sz="2800" dirty="0"/>
              <a:t>是控制和管理计算机系统中所有软、硬件资源，为用户提供良好地使用计算机环境的一组程序。</a:t>
            </a:r>
            <a:endParaRPr lang="zh-CN" alt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105" y="1036955"/>
            <a:ext cx="5969635" cy="5128260"/>
          </a:xfrm>
        </p:spPr>
        <p:txBody>
          <a:bodyPr>
            <a:normAutofit fontScale="95000"/>
          </a:bodyPr>
          <a:lstStyle/>
          <a:p>
            <a:pPr marL="0" indent="0" latinLnBrk="0">
              <a:lnSpc>
                <a:spcPct val="100000"/>
              </a:lnSpc>
              <a:spcBef>
                <a:spcPts val="1200"/>
              </a:spcBef>
              <a:spcAft>
                <a:spcPts val="600"/>
              </a:spcAft>
              <a:buNone/>
            </a:pPr>
            <a:r>
              <a:rPr lang="en-US" altLang="zh-CN" sz="3700" b="1" dirty="0"/>
              <a:t>2.3.2 </a:t>
            </a:r>
            <a:r>
              <a:rPr lang="zh-CN" altLang="en-US" sz="3700" b="1" dirty="0"/>
              <a:t>程序管理</a:t>
            </a:r>
            <a:endParaRPr lang="en-US" altLang="zh-CN" sz="3700" b="1" dirty="0"/>
          </a:p>
          <a:p>
            <a:pPr marL="457200" lvl="1" indent="0">
              <a:lnSpc>
                <a:spcPct val="80000"/>
              </a:lnSpc>
              <a:spcAft>
                <a:spcPts val="1200"/>
              </a:spcAft>
              <a:buNone/>
            </a:pPr>
            <a:r>
              <a:rPr lang="en-US" altLang="zh-CN" sz="2900" b="1" dirty="0">
                <a:solidFill>
                  <a:schemeClr val="tx2"/>
                </a:solidFill>
                <a:ea typeface="宋体" panose="02010600030101010101" pitchFamily="2" charset="-122"/>
              </a:rPr>
              <a:t>2.</a:t>
            </a:r>
            <a:r>
              <a:rPr lang="zh-CN" altLang="zh-CN" sz="2900" dirty="0"/>
              <a:t>任务（程序、进程）管理器</a:t>
            </a:r>
            <a:endParaRPr lang="en-US" altLang="zh-CN" sz="2900" dirty="0"/>
          </a:p>
          <a:p>
            <a:pPr marL="457200" lvl="1" indent="720090" algn="just">
              <a:lnSpc>
                <a:spcPct val="150000"/>
              </a:lnSpc>
              <a:spcBef>
                <a:spcPts val="0"/>
              </a:spcBef>
              <a:buNone/>
            </a:pPr>
            <a:r>
              <a:rPr lang="zh-CN" altLang="en-US" sz="3100" dirty="0"/>
              <a:t>新版“任务管理器”有两种显示模式，即详细信息模式和简略信息模式，默认打开的是简略信息模式。</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60</a:t>
            </a:fld>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740" y="1036955"/>
            <a:ext cx="5070210" cy="459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1014095"/>
            <a:ext cx="10306050" cy="5151120"/>
          </a:xfrm>
        </p:spPr>
        <p:txBody>
          <a:bodyPr>
            <a:normAutofit/>
          </a:bodyPr>
          <a:lstStyle/>
          <a:p>
            <a:pPr marL="0" indent="0">
              <a:lnSpc>
                <a:spcPct val="80000"/>
              </a:lnSpc>
              <a:spcAft>
                <a:spcPts val="1200"/>
              </a:spcAft>
              <a:buNone/>
            </a:pPr>
            <a:r>
              <a:rPr lang="en-US" altLang="zh-CN" sz="3200" b="1" dirty="0"/>
              <a:t>2.3.2 </a:t>
            </a:r>
            <a:r>
              <a:rPr lang="zh-CN" altLang="en-US" sz="3200" b="1" dirty="0"/>
              <a:t>程序管理</a:t>
            </a:r>
            <a:endParaRPr lang="en-US" altLang="zh-CN" sz="3200" b="1" dirty="0"/>
          </a:p>
          <a:p>
            <a:pPr marL="0" indent="0">
              <a:buNone/>
            </a:pPr>
            <a:r>
              <a:rPr lang="zh-CN" altLang="zh-CN" sz="2400" dirty="0"/>
              <a:t>     打开“任务管理器”的方法有如下：</a:t>
            </a:r>
          </a:p>
          <a:p>
            <a:pPr marL="0" indent="0" algn="just">
              <a:lnSpc>
                <a:spcPct val="150000"/>
              </a:lnSpc>
              <a:buNone/>
            </a:pPr>
            <a:r>
              <a:rPr lang="en-US" altLang="zh-CN" sz="2400" dirty="0"/>
              <a:t>(1) </a:t>
            </a:r>
            <a:r>
              <a:rPr lang="zh-CN" altLang="zh-CN" sz="2400" dirty="0"/>
              <a:t>同时按下</a:t>
            </a:r>
            <a:r>
              <a:rPr lang="en-US" altLang="zh-CN" sz="2400" dirty="0"/>
              <a:t>[Ctrl]+[Shift]+[Esc]</a:t>
            </a:r>
            <a:r>
              <a:rPr lang="zh-CN" altLang="zh-CN" sz="2400" dirty="0"/>
              <a:t>直接打开</a:t>
            </a:r>
          </a:p>
          <a:p>
            <a:pPr marL="0" indent="0" algn="just">
              <a:lnSpc>
                <a:spcPct val="150000"/>
              </a:lnSpc>
              <a:buNone/>
            </a:pPr>
            <a:r>
              <a:rPr lang="en-US" altLang="zh-CN" sz="2400" dirty="0"/>
              <a:t>(2) </a:t>
            </a:r>
            <a:r>
              <a:rPr lang="zh-CN" altLang="zh-CN" sz="2400" dirty="0"/>
              <a:t>同时按下</a:t>
            </a:r>
            <a:r>
              <a:rPr lang="en-US" altLang="zh-CN" sz="2400" dirty="0"/>
              <a:t>[Ctrl]+[Alt]+[Delete]</a:t>
            </a:r>
            <a:r>
              <a:rPr lang="zh-CN" altLang="zh-CN" sz="2400" dirty="0"/>
              <a:t>，在打开的界面中选择任务管理器</a:t>
            </a:r>
          </a:p>
          <a:p>
            <a:pPr marL="0" indent="0" algn="just">
              <a:lnSpc>
                <a:spcPct val="150000"/>
              </a:lnSpc>
              <a:buNone/>
            </a:pPr>
            <a:r>
              <a:rPr lang="en-US" altLang="zh-CN" sz="2400" dirty="0"/>
              <a:t>(3) </a:t>
            </a:r>
            <a:r>
              <a:rPr lang="zh-CN" altLang="zh-CN" sz="2400" dirty="0"/>
              <a:t>右击任务栏上空白地方，在出现的菜单中选择任务管理器</a:t>
            </a:r>
          </a:p>
          <a:p>
            <a:pPr marL="0" indent="0" algn="just">
              <a:lnSpc>
                <a:spcPct val="150000"/>
              </a:lnSpc>
              <a:buNone/>
            </a:pPr>
            <a:r>
              <a:rPr lang="en-US" altLang="zh-CN" sz="2400" dirty="0"/>
              <a:t>(4) </a:t>
            </a:r>
            <a:r>
              <a:rPr lang="zh-CN" altLang="zh-CN" sz="2400" dirty="0"/>
              <a:t>右击“开始” </a:t>
            </a:r>
            <a:r>
              <a:rPr lang="zh-CN" altLang="en-US" sz="2400" dirty="0"/>
              <a:t>→ “</a:t>
            </a:r>
            <a:r>
              <a:rPr lang="zh-CN" altLang="zh-CN" sz="2400" dirty="0"/>
              <a:t>任务管理器</a:t>
            </a:r>
            <a:r>
              <a:rPr lang="zh-CN" altLang="en-US" sz="2400" dirty="0"/>
              <a:t>”</a:t>
            </a:r>
            <a:endParaRPr lang="zh-CN" altLang="zh-CN" sz="2400" dirty="0"/>
          </a:p>
          <a:p>
            <a:pPr marL="0" indent="0" algn="just">
              <a:lnSpc>
                <a:spcPct val="150000"/>
              </a:lnSpc>
              <a:buNone/>
            </a:pPr>
            <a:r>
              <a:rPr lang="en-US" altLang="zh-CN" sz="2400" dirty="0"/>
              <a:t>(5) </a:t>
            </a:r>
            <a:r>
              <a:rPr lang="zh-CN" altLang="zh-CN" sz="2400" dirty="0"/>
              <a:t>右击“开始”</a:t>
            </a:r>
            <a:r>
              <a:rPr lang="en-US" altLang="zh-CN" sz="2400" dirty="0"/>
              <a:t> </a:t>
            </a:r>
            <a:r>
              <a:rPr lang="zh-CN" altLang="en-US" sz="2400" dirty="0"/>
              <a:t>→</a:t>
            </a:r>
            <a:r>
              <a:rPr lang="zh-CN" altLang="zh-CN" sz="2400" dirty="0"/>
              <a:t> “运行”（或使用快捷键</a:t>
            </a:r>
            <a:r>
              <a:rPr lang="en-US" altLang="zh-CN" sz="2400" dirty="0"/>
              <a:t>[Win]</a:t>
            </a:r>
            <a:r>
              <a:rPr lang="zh-CN" altLang="zh-CN" sz="2400" dirty="0"/>
              <a:t>＋</a:t>
            </a:r>
            <a:r>
              <a:rPr lang="en-US" altLang="zh-CN" sz="2400" dirty="0"/>
              <a:t>R</a:t>
            </a:r>
            <a:r>
              <a:rPr lang="zh-CN" altLang="zh-CN" sz="2400" dirty="0"/>
              <a:t>），在运行对话框中输入</a:t>
            </a:r>
            <a:r>
              <a:rPr lang="en-US" altLang="zh-CN" sz="2400" dirty="0"/>
              <a:t>taskmgr.exe</a:t>
            </a:r>
            <a:r>
              <a:rPr lang="zh-CN" altLang="zh-CN" sz="2400" dirty="0"/>
              <a:t>并按回车键</a:t>
            </a:r>
            <a:endParaRPr lang="en-US" altLang="zh-CN" sz="24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50925"/>
            <a:ext cx="10288905" cy="5334000"/>
          </a:xfrm>
        </p:spPr>
        <p:txBody>
          <a:bodyPr>
            <a:normAutofit/>
          </a:bodyPr>
          <a:lstStyle/>
          <a:p>
            <a:pPr marL="0" indent="0" latinLnBrk="0">
              <a:lnSpc>
                <a:spcPct val="100000"/>
              </a:lnSpc>
              <a:spcBef>
                <a:spcPts val="0"/>
              </a:spcBef>
              <a:spcAft>
                <a:spcPts val="1200"/>
              </a:spcAft>
              <a:buNone/>
            </a:pPr>
            <a:r>
              <a:rPr lang="en-US" altLang="zh-CN" sz="3200" b="1" dirty="0"/>
              <a:t>2.3.2 </a:t>
            </a:r>
            <a:r>
              <a:rPr lang="zh-CN" altLang="en-US" sz="3200" b="1" dirty="0"/>
              <a:t>程序管理</a:t>
            </a:r>
            <a:endParaRPr lang="en-US" altLang="zh-CN" sz="3200" b="1" dirty="0"/>
          </a:p>
          <a:p>
            <a:pPr marL="457200" lvl="1" indent="0">
              <a:lnSpc>
                <a:spcPct val="80000"/>
              </a:lnSpc>
              <a:spcAft>
                <a:spcPts val="600"/>
              </a:spcAft>
              <a:buNone/>
            </a:pPr>
            <a:r>
              <a:rPr lang="en-US" altLang="zh-CN" sz="2800" b="1" dirty="0">
                <a:solidFill>
                  <a:schemeClr val="tx2"/>
                </a:solidFill>
                <a:ea typeface="宋体" panose="02010600030101010101" pitchFamily="2" charset="-122"/>
              </a:rPr>
              <a:t>3.</a:t>
            </a:r>
            <a:r>
              <a:rPr lang="zh-CN" altLang="zh-CN" sz="2800" dirty="0"/>
              <a:t>安装或卸载应用程序</a:t>
            </a:r>
            <a:endParaRPr lang="en-US" altLang="zh-CN" sz="2800" dirty="0"/>
          </a:p>
          <a:p>
            <a:pPr marL="457200" lvl="1" indent="720090">
              <a:lnSpc>
                <a:spcPct val="150000"/>
              </a:lnSpc>
              <a:spcBef>
                <a:spcPts val="0"/>
              </a:spcBef>
              <a:buNone/>
            </a:pPr>
            <a:r>
              <a:rPr lang="zh-CN" altLang="en-US" sz="2400" dirty="0"/>
              <a:t>在</a:t>
            </a:r>
            <a:r>
              <a:rPr lang="en-US" altLang="zh-CN" sz="2400" dirty="0"/>
              <a:t>Windows 10 </a:t>
            </a:r>
            <a:r>
              <a:rPr lang="zh-CN" altLang="en-US" sz="2400" dirty="0"/>
              <a:t>操作系统中安装或卸载应用程序可以通过“控制面板”完成，</a:t>
            </a:r>
            <a:r>
              <a:rPr lang="zh-CN" altLang="zh-CN" sz="2400" dirty="0"/>
              <a:t>打开“控制面板”</a:t>
            </a:r>
            <a:r>
              <a:rPr lang="zh-CN" altLang="en-US" sz="2400" dirty="0"/>
              <a:t>的方法如下</a:t>
            </a:r>
            <a:r>
              <a:rPr lang="zh-CN" altLang="zh-CN" sz="2400" dirty="0"/>
              <a:t>：</a:t>
            </a:r>
            <a:endParaRPr lang="en-US" altLang="zh-CN" sz="2400" dirty="0"/>
          </a:p>
          <a:p>
            <a:pPr marL="457200" lvl="1" indent="0">
              <a:lnSpc>
                <a:spcPct val="150000"/>
              </a:lnSpc>
              <a:spcBef>
                <a:spcPts val="0"/>
              </a:spcBef>
              <a:buNone/>
            </a:pPr>
            <a:r>
              <a:rPr lang="en-US" altLang="zh-CN" sz="2400" dirty="0"/>
              <a:t>(1) </a:t>
            </a:r>
            <a:r>
              <a:rPr lang="zh-CN" altLang="en-US" sz="2400" dirty="0"/>
              <a:t>右击“此电脑” →“属性”</a:t>
            </a:r>
          </a:p>
          <a:p>
            <a:pPr marL="457200" lvl="1" indent="0" algn="just">
              <a:lnSpc>
                <a:spcPct val="150000"/>
              </a:lnSpc>
              <a:spcBef>
                <a:spcPts val="0"/>
              </a:spcBef>
              <a:buNone/>
            </a:pPr>
            <a:r>
              <a:rPr lang="en-US" altLang="zh-CN" sz="2400" dirty="0"/>
              <a:t>(2) </a:t>
            </a:r>
            <a:r>
              <a:rPr lang="zh-CN" altLang="en-US" sz="2400" dirty="0"/>
              <a:t>单击“开始” → “</a:t>
            </a:r>
            <a:r>
              <a:rPr lang="en-US" altLang="zh-CN" sz="2400" dirty="0"/>
              <a:t>Windows</a:t>
            </a:r>
            <a:r>
              <a:rPr lang="zh-CN" altLang="en-US" sz="2400" dirty="0"/>
              <a:t>系统”→“控制面板”。</a:t>
            </a:r>
          </a:p>
          <a:p>
            <a:pPr marL="457200" lvl="1" indent="0">
              <a:lnSpc>
                <a:spcPct val="150000"/>
              </a:lnSpc>
              <a:spcBef>
                <a:spcPts val="0"/>
              </a:spcBef>
              <a:buNone/>
            </a:pPr>
            <a:r>
              <a:rPr lang="en-US" altLang="zh-CN" sz="2400" dirty="0"/>
              <a:t>(3) </a:t>
            </a:r>
            <a:r>
              <a:rPr lang="zh-CN" altLang="en-US" sz="2400" dirty="0"/>
              <a:t>单击 “搜索”按钮，在搜索框中输入“控制面板”</a:t>
            </a:r>
          </a:p>
          <a:p>
            <a:pPr marL="457200" lvl="1" indent="0">
              <a:lnSpc>
                <a:spcPct val="150000"/>
              </a:lnSpc>
              <a:spcBef>
                <a:spcPts val="0"/>
              </a:spcBef>
              <a:buNone/>
            </a:pPr>
            <a:r>
              <a:rPr lang="en-US" altLang="zh-CN" sz="2400" dirty="0"/>
              <a:t>(4) </a:t>
            </a:r>
            <a:r>
              <a:rPr lang="zh-CN" altLang="en-US" sz="2400" dirty="0"/>
              <a:t>右击“开始” → “设置”，输入“控制面板”就可找到。</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105" y="1009650"/>
            <a:ext cx="10308590" cy="5155565"/>
          </a:xfrm>
        </p:spPr>
        <p:txBody>
          <a:bodyPr>
            <a:normAutofit fontScale="97500"/>
          </a:bodyPr>
          <a:lstStyle/>
          <a:p>
            <a:pPr marL="0" indent="0" latinLnBrk="0">
              <a:lnSpc>
                <a:spcPct val="100000"/>
              </a:lnSpc>
              <a:spcBef>
                <a:spcPts val="0"/>
              </a:spcBef>
              <a:spcAft>
                <a:spcPts val="1200"/>
              </a:spcAft>
              <a:buNone/>
            </a:pPr>
            <a:r>
              <a:rPr lang="en-US" altLang="zh-CN" sz="3300" b="1" dirty="0"/>
              <a:t>2.3.2 </a:t>
            </a:r>
            <a:r>
              <a:rPr lang="zh-CN" altLang="en-US" sz="3300" b="1" dirty="0"/>
              <a:t>程序管理</a:t>
            </a:r>
            <a:endParaRPr lang="en-US" altLang="zh-CN" sz="3300" b="1" dirty="0"/>
          </a:p>
          <a:p>
            <a:pPr marL="457200" lvl="1" indent="0">
              <a:lnSpc>
                <a:spcPct val="80000"/>
              </a:lnSpc>
              <a:spcAft>
                <a:spcPts val="600"/>
              </a:spcAft>
              <a:buNone/>
            </a:pPr>
            <a:r>
              <a:rPr lang="en-US" altLang="zh-CN" sz="2900" b="1" dirty="0">
                <a:solidFill>
                  <a:schemeClr val="tx2"/>
                </a:solidFill>
                <a:ea typeface="宋体" panose="02010600030101010101" pitchFamily="2" charset="-122"/>
              </a:rPr>
              <a:t>3.</a:t>
            </a:r>
            <a:r>
              <a:rPr lang="zh-CN" altLang="zh-CN" sz="2900" dirty="0"/>
              <a:t>安装或卸载应用程序</a:t>
            </a:r>
            <a:endParaRPr lang="en-US" altLang="zh-CN" sz="2900" dirty="0"/>
          </a:p>
          <a:p>
            <a:pPr marL="457200" lvl="1" indent="0">
              <a:lnSpc>
                <a:spcPct val="150000"/>
              </a:lnSpc>
              <a:spcBef>
                <a:spcPts val="0"/>
              </a:spcBef>
              <a:buNone/>
            </a:pPr>
            <a:r>
              <a:rPr lang="zh-CN" altLang="zh-CN" sz="2500" dirty="0"/>
              <a:t>用户在添加</a:t>
            </a:r>
            <a:r>
              <a:rPr lang="en-US" altLang="zh-CN" sz="2500" dirty="0"/>
              <a:t>/</a:t>
            </a:r>
            <a:r>
              <a:rPr lang="zh-CN" altLang="zh-CN" sz="2500" dirty="0"/>
              <a:t>删除应用程序时应注意以下问题：</a:t>
            </a:r>
            <a:endParaRPr lang="en-US" altLang="zh-CN" sz="2500" dirty="0"/>
          </a:p>
          <a:p>
            <a:pPr marL="457200" lvl="1" indent="0">
              <a:lnSpc>
                <a:spcPct val="150000"/>
              </a:lnSpc>
              <a:spcBef>
                <a:spcPts val="0"/>
              </a:spcBef>
              <a:buNone/>
            </a:pPr>
            <a:r>
              <a:rPr lang="zh-CN" altLang="zh-CN" sz="2500" dirty="0"/>
              <a:t>① 删除应用程序方法</a:t>
            </a:r>
            <a:endParaRPr lang="en-US" altLang="zh-CN" sz="2500" dirty="0"/>
          </a:p>
          <a:p>
            <a:pPr marL="457200" lvl="1" indent="720090" algn="just">
              <a:lnSpc>
                <a:spcPct val="150000"/>
              </a:lnSpc>
              <a:spcBef>
                <a:spcPts val="0"/>
              </a:spcBef>
              <a:buNone/>
            </a:pPr>
            <a:r>
              <a:rPr lang="zh-CN" altLang="zh-CN" sz="2500" dirty="0"/>
              <a:t>最好不要采用直接将应用程序从文件夹中删除的方法，因为一方面不可能删除干净，有些</a:t>
            </a:r>
            <a:r>
              <a:rPr lang="en-US" altLang="zh-CN" sz="2500" dirty="0"/>
              <a:t>DLL</a:t>
            </a:r>
            <a:r>
              <a:rPr lang="zh-CN" altLang="zh-CN" sz="2500" dirty="0"/>
              <a:t>文件安装在</a:t>
            </a:r>
            <a:r>
              <a:rPr lang="en-US" altLang="zh-CN" sz="2500" dirty="0"/>
              <a:t>Windows</a:t>
            </a:r>
            <a:r>
              <a:rPr lang="zh-CN" altLang="zh-CN" sz="2500" dirty="0"/>
              <a:t>目录中，另一方面很可能会删除其他程序也需要的</a:t>
            </a:r>
            <a:r>
              <a:rPr lang="en-US" altLang="zh-CN" sz="2500" dirty="0"/>
              <a:t>DLL</a:t>
            </a:r>
            <a:r>
              <a:rPr lang="zh-CN" altLang="zh-CN" sz="2500" dirty="0"/>
              <a:t>文件，这样会导致其它依赖这些</a:t>
            </a:r>
            <a:r>
              <a:rPr lang="en-US" altLang="zh-CN" sz="2500" dirty="0"/>
              <a:t>DLL</a:t>
            </a:r>
            <a:r>
              <a:rPr lang="zh-CN" altLang="zh-CN" sz="2500" dirty="0"/>
              <a:t>文件的程序无法正常运行。</a:t>
            </a:r>
            <a:endParaRPr lang="zh-CN" altLang="en-US" sz="25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105" y="1033780"/>
            <a:ext cx="10319385" cy="5131435"/>
          </a:xfrm>
        </p:spPr>
        <p:txBody>
          <a:bodyPr>
            <a:normAutofit/>
          </a:bodyPr>
          <a:lstStyle/>
          <a:p>
            <a:pPr marL="0" indent="0" latinLnBrk="0">
              <a:lnSpc>
                <a:spcPct val="100000"/>
              </a:lnSpc>
              <a:spcBef>
                <a:spcPts val="0"/>
              </a:spcBef>
              <a:spcAft>
                <a:spcPts val="1200"/>
              </a:spcAft>
              <a:buNone/>
            </a:pPr>
            <a:r>
              <a:rPr lang="en-US" altLang="zh-CN" sz="3200" b="1" dirty="0"/>
              <a:t>2.3.2 </a:t>
            </a:r>
            <a:r>
              <a:rPr lang="zh-CN" altLang="en-US" sz="3200" b="1" dirty="0"/>
              <a:t>程序</a:t>
            </a:r>
            <a:r>
              <a:rPr lang="zh-CN" altLang="en-US" sz="3200" dirty="0"/>
              <a:t>管理</a:t>
            </a:r>
            <a:endParaRPr lang="en-US" altLang="zh-CN" sz="3200" dirty="0"/>
          </a:p>
          <a:p>
            <a:pPr marL="457200" lvl="1" indent="0">
              <a:lnSpc>
                <a:spcPct val="80000"/>
              </a:lnSpc>
              <a:spcAft>
                <a:spcPts val="600"/>
              </a:spcAft>
              <a:buNone/>
            </a:pPr>
            <a:r>
              <a:rPr lang="en-US" altLang="zh-CN" sz="2800" b="1" dirty="0">
                <a:solidFill>
                  <a:schemeClr val="tx2"/>
                </a:solidFill>
                <a:ea typeface="宋体" panose="02010600030101010101" pitchFamily="2" charset="-122"/>
              </a:rPr>
              <a:t>3.</a:t>
            </a:r>
            <a:r>
              <a:rPr lang="zh-CN" altLang="zh-CN" sz="2800" dirty="0"/>
              <a:t>安装或卸载应用程序</a:t>
            </a:r>
            <a:endParaRPr lang="en-US" altLang="zh-CN" sz="2800" dirty="0"/>
          </a:p>
          <a:p>
            <a:pPr marL="457200" lvl="1" indent="0">
              <a:lnSpc>
                <a:spcPct val="150000"/>
              </a:lnSpc>
              <a:spcBef>
                <a:spcPts val="0"/>
              </a:spcBef>
              <a:buNone/>
            </a:pPr>
            <a:r>
              <a:rPr lang="zh-CN" altLang="zh-CN" sz="2400" dirty="0"/>
              <a:t>② 安装应用程序方法</a:t>
            </a:r>
            <a:endParaRPr lang="en-US" altLang="zh-CN" sz="2400" dirty="0"/>
          </a:p>
          <a:p>
            <a:pPr marL="457200" lvl="1" indent="0">
              <a:lnSpc>
                <a:spcPct val="150000"/>
              </a:lnSpc>
              <a:buNone/>
            </a:pPr>
            <a:r>
              <a:rPr lang="en-US" altLang="zh-CN" sz="2600" dirty="0"/>
              <a:t>a) </a:t>
            </a:r>
            <a:r>
              <a:rPr lang="zh-CN" altLang="zh-CN" sz="2600" dirty="0"/>
              <a:t>如果应用程序是以光盘形式提供的，且光盘上有</a:t>
            </a:r>
            <a:r>
              <a:rPr lang="en-US" altLang="zh-CN" sz="2600" dirty="0"/>
              <a:t>Autorun.inf</a:t>
            </a:r>
            <a:r>
              <a:rPr lang="zh-CN" altLang="zh-CN" sz="2600" dirty="0"/>
              <a:t>文件，则光盘插入光驱后会自动运行安装程序。</a:t>
            </a:r>
          </a:p>
          <a:p>
            <a:pPr marL="457200" lvl="1" indent="0">
              <a:lnSpc>
                <a:spcPct val="150000"/>
              </a:lnSpc>
              <a:buNone/>
            </a:pPr>
            <a:r>
              <a:rPr lang="en-US" altLang="zh-CN" sz="2600" dirty="0"/>
              <a:t>b) </a:t>
            </a:r>
            <a:r>
              <a:rPr lang="zh-CN" altLang="zh-CN" sz="2600" dirty="0"/>
              <a:t>直接运行安装盘中的安装程序</a:t>
            </a:r>
            <a:r>
              <a:rPr lang="en-US" altLang="zh-CN" sz="2600" dirty="0"/>
              <a:t>Setup.exe</a:t>
            </a:r>
            <a:r>
              <a:rPr lang="zh-CN" altLang="zh-CN" sz="2600" dirty="0"/>
              <a:t>或</a:t>
            </a:r>
            <a:r>
              <a:rPr lang="en-US" altLang="zh-CN" sz="2600" dirty="0"/>
              <a:t>Install.exe</a:t>
            </a:r>
            <a:r>
              <a:rPr lang="zh-CN" altLang="zh-CN" sz="2600" dirty="0"/>
              <a:t>文件</a:t>
            </a:r>
          </a:p>
          <a:p>
            <a:pPr marL="457200" lvl="1" indent="0">
              <a:lnSpc>
                <a:spcPct val="150000"/>
              </a:lnSpc>
              <a:buNone/>
            </a:pPr>
            <a:r>
              <a:rPr lang="en-US" altLang="zh-CN" sz="2600" dirty="0"/>
              <a:t>c) </a:t>
            </a:r>
            <a:r>
              <a:rPr lang="zh-CN" altLang="zh-CN" sz="2600" dirty="0"/>
              <a:t>如果应用程序是从</a:t>
            </a:r>
            <a:r>
              <a:rPr lang="en-US" altLang="zh-CN" sz="2600" dirty="0"/>
              <a:t>Internet</a:t>
            </a:r>
            <a:r>
              <a:rPr lang="zh-CN" altLang="zh-CN" sz="2600" dirty="0"/>
              <a:t>上下载的，通常整套软件被捆绑成一个</a:t>
            </a:r>
            <a:r>
              <a:rPr lang="en-US" altLang="zh-CN" sz="2600" dirty="0"/>
              <a:t>.exe</a:t>
            </a:r>
            <a:r>
              <a:rPr lang="zh-CN" altLang="zh-CN" sz="2600" dirty="0"/>
              <a:t>文件，那么用户直接运行该文件就可以安装应用程序了。</a:t>
            </a:r>
            <a:endParaRPr lang="zh-CN" altLang="en-US" sz="26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105" y="1022350"/>
            <a:ext cx="10308590" cy="5142865"/>
          </a:xfrm>
        </p:spPr>
        <p:txBody>
          <a:bodyPr>
            <a:normAutofit/>
          </a:bodyPr>
          <a:lstStyle/>
          <a:p>
            <a:pPr marL="0" indent="0" latinLnBrk="0">
              <a:lnSpc>
                <a:spcPct val="100000"/>
              </a:lnSpc>
              <a:spcBef>
                <a:spcPts val="0"/>
              </a:spcBef>
              <a:spcAft>
                <a:spcPts val="1200"/>
              </a:spcAft>
              <a:buNone/>
            </a:pPr>
            <a:r>
              <a:rPr lang="en-US" altLang="zh-CN" sz="3200" b="1" dirty="0"/>
              <a:t>2.3.3 </a:t>
            </a:r>
            <a:r>
              <a:rPr lang="zh-CN" altLang="en-US" sz="3200" b="1" dirty="0"/>
              <a:t>硬件管理</a:t>
            </a:r>
            <a:endParaRPr lang="en-US" altLang="zh-CN" sz="3200" b="1" dirty="0"/>
          </a:p>
          <a:p>
            <a:pPr marL="457200" lvl="1" indent="0">
              <a:lnSpc>
                <a:spcPct val="150000"/>
              </a:lnSpc>
              <a:spcBef>
                <a:spcPts val="0"/>
              </a:spcBef>
              <a:buNone/>
            </a:pPr>
            <a:r>
              <a:rPr lang="en-US" altLang="zh-CN" sz="2800" dirty="0"/>
              <a:t>1. </a:t>
            </a:r>
            <a:r>
              <a:rPr lang="zh-CN" altLang="zh-CN" sz="2800" dirty="0"/>
              <a:t>添加设备</a:t>
            </a:r>
            <a:endParaRPr lang="en-US" altLang="zh-CN" sz="2800" dirty="0"/>
          </a:p>
          <a:p>
            <a:pPr marL="457200" lvl="1" indent="720090" algn="just">
              <a:lnSpc>
                <a:spcPct val="150000"/>
              </a:lnSpc>
              <a:spcBef>
                <a:spcPts val="0"/>
              </a:spcBef>
              <a:buNone/>
            </a:pPr>
            <a:r>
              <a:rPr lang="zh-CN" altLang="zh-CN" sz="2400" dirty="0"/>
              <a:t>现在的设备都支持通过</a:t>
            </a:r>
            <a:r>
              <a:rPr lang="en-US" altLang="zh-CN" sz="2400" dirty="0"/>
              <a:t>USB</a:t>
            </a:r>
            <a:r>
              <a:rPr lang="zh-CN" altLang="zh-CN" sz="2400" dirty="0"/>
              <a:t>电缆连接到计算机，</a:t>
            </a:r>
            <a:r>
              <a:rPr lang="en-US" altLang="zh-CN" sz="2400" dirty="0"/>
              <a:t>USB</a:t>
            </a:r>
            <a:r>
              <a:rPr lang="zh-CN" altLang="zh-CN" sz="2400" dirty="0"/>
              <a:t>端口都支持即插即用（</a:t>
            </a:r>
            <a:r>
              <a:rPr lang="en-US" altLang="zh-CN" sz="2400" dirty="0"/>
              <a:t>Plug and Play</a:t>
            </a:r>
            <a:r>
              <a:rPr lang="zh-CN" altLang="zh-CN" sz="2400" dirty="0"/>
              <a:t>，简称</a:t>
            </a:r>
            <a:r>
              <a:rPr lang="en-US" altLang="zh-CN" sz="2400" dirty="0"/>
              <a:t>PnP</a:t>
            </a:r>
            <a:r>
              <a:rPr lang="zh-CN" altLang="zh-CN" sz="2400" dirty="0"/>
              <a:t>）和热插拔。但不要误以为即插即用就不需要安装设备驱动程序，而是因为操作系统能自动检测到新连接的设备并自动安装相应的驱动程序，使设备能够正常工作。当然，如果</a:t>
            </a:r>
            <a:r>
              <a:rPr lang="en-US" altLang="zh-CN" sz="2400" dirty="0"/>
              <a:t>Windows 10</a:t>
            </a:r>
            <a:r>
              <a:rPr lang="zh-CN" altLang="zh-CN" sz="2400" dirty="0"/>
              <a:t>找不到该设备驱动程序的话，系统将会提示插入包含驱动程序的磁盘。</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105" y="1033780"/>
            <a:ext cx="10311130" cy="5673090"/>
          </a:xfrm>
        </p:spPr>
        <p:txBody>
          <a:bodyPr>
            <a:normAutofit/>
          </a:bodyPr>
          <a:lstStyle/>
          <a:p>
            <a:pPr marL="0" indent="0">
              <a:lnSpc>
                <a:spcPct val="80000"/>
              </a:lnSpc>
              <a:spcAft>
                <a:spcPts val="1200"/>
              </a:spcAft>
              <a:buNone/>
            </a:pPr>
            <a:r>
              <a:rPr lang="en-US" altLang="zh-CN" sz="3200" b="1" dirty="0"/>
              <a:t>2.3.3 </a:t>
            </a:r>
            <a:r>
              <a:rPr lang="zh-CN" altLang="en-US" sz="3200" b="1" dirty="0"/>
              <a:t>硬件</a:t>
            </a:r>
            <a:r>
              <a:rPr lang="zh-CN" altLang="en-US" sz="3200" dirty="0"/>
              <a:t>管理</a:t>
            </a:r>
            <a:endParaRPr lang="en-US" altLang="zh-CN" sz="3200" dirty="0"/>
          </a:p>
          <a:p>
            <a:pPr marL="457200" lvl="1" indent="0">
              <a:lnSpc>
                <a:spcPct val="150000"/>
              </a:lnSpc>
              <a:spcBef>
                <a:spcPts val="0"/>
              </a:spcBef>
              <a:buNone/>
            </a:pPr>
            <a:r>
              <a:rPr lang="en-US" altLang="zh-CN" sz="2800" dirty="0"/>
              <a:t>2. </a:t>
            </a:r>
            <a:r>
              <a:rPr lang="zh-CN" altLang="zh-CN" sz="2800" dirty="0"/>
              <a:t>管理设备</a:t>
            </a:r>
            <a:endParaRPr lang="en-US" altLang="zh-CN" sz="2800" dirty="0"/>
          </a:p>
          <a:p>
            <a:pPr marL="457200" lvl="1" indent="0" latinLnBrk="0">
              <a:lnSpc>
                <a:spcPct val="150000"/>
              </a:lnSpc>
              <a:spcBef>
                <a:spcPts val="0"/>
              </a:spcBef>
              <a:buNone/>
            </a:pPr>
            <a:r>
              <a:rPr lang="zh-CN" altLang="zh-CN" sz="2400" dirty="0"/>
              <a:t>在</a:t>
            </a:r>
            <a:r>
              <a:rPr lang="en-US" altLang="zh-CN" sz="2400" dirty="0"/>
              <a:t>Windows 10</a:t>
            </a:r>
            <a:r>
              <a:rPr lang="zh-CN" altLang="zh-CN" sz="2400" dirty="0"/>
              <a:t>操作系统中，为用户提供了一个“设备管理器”的应用程序，方便管理计算机中的各种设备。打开该应用程序窗口的方法是：</a:t>
            </a:r>
            <a:endParaRPr lang="en-US" altLang="zh-CN" sz="2400" dirty="0"/>
          </a:p>
          <a:p>
            <a:pPr marL="457200" lvl="1" indent="0" latinLnBrk="0">
              <a:lnSpc>
                <a:spcPct val="150000"/>
              </a:lnSpc>
              <a:spcBef>
                <a:spcPts val="0"/>
              </a:spcBef>
              <a:buNone/>
            </a:pPr>
            <a:r>
              <a:rPr lang="en-US" altLang="zh-CN" sz="2400" dirty="0"/>
              <a:t>(1) </a:t>
            </a:r>
            <a:r>
              <a:rPr lang="zh-CN" altLang="zh-CN" sz="2400" dirty="0"/>
              <a:t>右击“此电脑”</a:t>
            </a:r>
            <a:r>
              <a:rPr lang="en-US" altLang="zh-CN" sz="2400" dirty="0"/>
              <a:t> </a:t>
            </a:r>
            <a:r>
              <a:rPr lang="zh-CN" altLang="en-US" sz="2400" dirty="0"/>
              <a:t>→</a:t>
            </a:r>
            <a:r>
              <a:rPr lang="zh-CN" altLang="zh-CN" sz="2400" dirty="0"/>
              <a:t> “管理”</a:t>
            </a:r>
            <a:r>
              <a:rPr lang="en-US" altLang="zh-CN" sz="2400" dirty="0"/>
              <a:t> </a:t>
            </a:r>
            <a:r>
              <a:rPr lang="zh-CN" altLang="en-US" sz="2400" dirty="0"/>
              <a:t> → </a:t>
            </a:r>
            <a:r>
              <a:rPr lang="zh-CN" altLang="zh-CN" sz="2400" dirty="0"/>
              <a:t>“设备管理器”；</a:t>
            </a:r>
          </a:p>
          <a:p>
            <a:pPr marL="457200" lvl="1" indent="0" latinLnBrk="0">
              <a:lnSpc>
                <a:spcPct val="150000"/>
              </a:lnSpc>
              <a:spcBef>
                <a:spcPts val="0"/>
              </a:spcBef>
              <a:buNone/>
            </a:pPr>
            <a:r>
              <a:rPr lang="en-US" altLang="zh-CN" sz="2400" dirty="0"/>
              <a:t>(2) </a:t>
            </a:r>
            <a:r>
              <a:rPr lang="zh-CN" altLang="zh-CN" sz="2400" dirty="0"/>
              <a:t>右击“开始”屏幕按钮，在弹出的快捷菜单中选择“设备管理器”；</a:t>
            </a:r>
          </a:p>
          <a:p>
            <a:pPr marL="457200" lvl="1" indent="0" latinLnBrk="0">
              <a:lnSpc>
                <a:spcPct val="150000"/>
              </a:lnSpc>
              <a:spcBef>
                <a:spcPts val="0"/>
              </a:spcBef>
              <a:buNone/>
            </a:pPr>
            <a:r>
              <a:rPr lang="en-US" altLang="zh-CN" sz="2400" dirty="0"/>
              <a:t>(3) </a:t>
            </a:r>
            <a:r>
              <a:rPr lang="zh-CN" altLang="zh-CN" sz="2400" dirty="0"/>
              <a:t>单击“开始”屏幕按钮旁边的“搜索”按钮，在搜索框中输入“设备管理器”，再单击打开即可。</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03300"/>
            <a:ext cx="10293985" cy="5382260"/>
          </a:xfrm>
        </p:spPr>
        <p:txBody>
          <a:bodyPr>
            <a:normAutofit fontScale="42500" lnSpcReduction="20000"/>
          </a:bodyPr>
          <a:lstStyle/>
          <a:p>
            <a:pPr marL="0" indent="0">
              <a:lnSpc>
                <a:spcPct val="80000"/>
              </a:lnSpc>
              <a:spcAft>
                <a:spcPts val="1200"/>
              </a:spcAft>
              <a:buNone/>
            </a:pPr>
            <a:r>
              <a:rPr lang="en-US" altLang="zh-CN" sz="7500" b="1" dirty="0"/>
              <a:t>2.3.4 </a:t>
            </a:r>
            <a:r>
              <a:rPr lang="zh-CN" altLang="en-US" sz="7500" b="1" dirty="0"/>
              <a:t>常用小工具</a:t>
            </a:r>
            <a:endParaRPr lang="en-US" altLang="zh-CN" sz="7500" b="1" dirty="0"/>
          </a:p>
          <a:p>
            <a:pPr marL="457200" lvl="1" indent="0">
              <a:lnSpc>
                <a:spcPct val="150000"/>
              </a:lnSpc>
              <a:spcBef>
                <a:spcPts val="0"/>
              </a:spcBef>
              <a:buNone/>
            </a:pPr>
            <a:r>
              <a:rPr lang="en-US" altLang="zh-CN" sz="6600" dirty="0"/>
              <a:t>1.</a:t>
            </a:r>
            <a:r>
              <a:rPr lang="zh-CN" altLang="zh-CN" sz="6600" dirty="0"/>
              <a:t>记事本</a:t>
            </a:r>
            <a:endParaRPr lang="en-US" altLang="zh-CN" sz="6600" dirty="0"/>
          </a:p>
          <a:p>
            <a:pPr marL="0" indent="720090" algn="just" latinLnBrk="0">
              <a:lnSpc>
                <a:spcPct val="140000"/>
              </a:lnSpc>
              <a:spcBef>
                <a:spcPts val="0"/>
              </a:spcBef>
              <a:buNone/>
            </a:pPr>
            <a:r>
              <a:rPr lang="zh-CN" altLang="en-US" sz="5600" dirty="0"/>
              <a:t>只能保存为文本文件；</a:t>
            </a:r>
            <a:r>
              <a:rPr lang="zh-CN" altLang="zh-CN" sz="5600" dirty="0"/>
              <a:t>增加了按</a:t>
            </a:r>
            <a:r>
              <a:rPr lang="en-US" altLang="zh-CN" sz="5600" dirty="0"/>
              <a:t>[Ctrl]</a:t>
            </a:r>
            <a:r>
              <a:rPr lang="zh-CN" altLang="zh-CN" sz="5600" dirty="0"/>
              <a:t>＋</a:t>
            </a:r>
            <a:r>
              <a:rPr lang="en-US" altLang="zh-CN" sz="5600" dirty="0"/>
              <a:t>[</a:t>
            </a:r>
            <a:r>
              <a:rPr lang="zh-CN" altLang="zh-CN" sz="5600" dirty="0"/>
              <a:t>鼠标滚轮</a:t>
            </a:r>
            <a:r>
              <a:rPr lang="en-US" altLang="zh-CN" sz="5600" dirty="0"/>
              <a:t>]</a:t>
            </a:r>
            <a:r>
              <a:rPr lang="zh-CN" altLang="zh-CN" sz="5600" dirty="0"/>
              <a:t>操作时，窗口显示的内容会自动缩放功能；同时按</a:t>
            </a:r>
            <a:r>
              <a:rPr lang="en-US" altLang="zh-CN" sz="5600" dirty="0"/>
              <a:t>[Ctrl]</a:t>
            </a:r>
            <a:r>
              <a:rPr lang="zh-CN" altLang="zh-CN" sz="5600" dirty="0"/>
              <a:t>＋</a:t>
            </a:r>
            <a:r>
              <a:rPr lang="en-US" altLang="zh-CN" sz="5600" dirty="0"/>
              <a:t>[Backspace]</a:t>
            </a:r>
            <a:r>
              <a:rPr lang="zh-CN" altLang="zh-CN" sz="5600" dirty="0"/>
              <a:t>自动删除整个单词</a:t>
            </a:r>
            <a:r>
              <a:rPr lang="zh-CN" altLang="en-US" sz="5600" dirty="0"/>
              <a:t>。打开它的方法：</a:t>
            </a:r>
            <a:endParaRPr lang="en-US" altLang="zh-CN" sz="5600" dirty="0"/>
          </a:p>
          <a:p>
            <a:pPr marL="457200" lvl="1" indent="0" algn="just" latinLnBrk="0">
              <a:lnSpc>
                <a:spcPct val="150000"/>
              </a:lnSpc>
              <a:spcBef>
                <a:spcPts val="0"/>
              </a:spcBef>
              <a:buNone/>
            </a:pPr>
            <a:r>
              <a:rPr lang="en-US" altLang="zh-CN" sz="5600" dirty="0"/>
              <a:t>(1) </a:t>
            </a:r>
            <a:r>
              <a:rPr lang="zh-CN" altLang="zh-CN" sz="5600" dirty="0"/>
              <a:t>单击“开始”</a:t>
            </a:r>
            <a:r>
              <a:rPr lang="en-US" altLang="zh-CN" sz="5600" dirty="0"/>
              <a:t> </a:t>
            </a:r>
            <a:r>
              <a:rPr lang="zh-CN" altLang="en-US" sz="6000" dirty="0"/>
              <a:t>→ </a:t>
            </a:r>
            <a:r>
              <a:rPr lang="zh-CN" altLang="zh-CN" sz="5600" dirty="0"/>
              <a:t>“</a:t>
            </a:r>
            <a:r>
              <a:rPr lang="en-US" altLang="zh-CN" sz="5600" dirty="0"/>
              <a:t>Windows</a:t>
            </a:r>
            <a:r>
              <a:rPr lang="zh-CN" altLang="zh-CN" sz="5600" dirty="0"/>
              <a:t>附件</a:t>
            </a:r>
            <a:r>
              <a:rPr lang="en-US" altLang="zh-CN" sz="5600" dirty="0"/>
              <a:t>”</a:t>
            </a:r>
            <a:r>
              <a:rPr lang="zh-CN" altLang="zh-CN" sz="5600" dirty="0"/>
              <a:t>→“记事本”；</a:t>
            </a:r>
          </a:p>
          <a:p>
            <a:pPr marL="457200" lvl="1" indent="0" algn="just" latinLnBrk="0">
              <a:lnSpc>
                <a:spcPct val="150000"/>
              </a:lnSpc>
              <a:spcBef>
                <a:spcPts val="0"/>
              </a:spcBef>
              <a:buNone/>
            </a:pPr>
            <a:r>
              <a:rPr lang="en-US" altLang="zh-CN" sz="5600" dirty="0"/>
              <a:t>(2) </a:t>
            </a:r>
            <a:r>
              <a:rPr lang="zh-CN" altLang="zh-CN" sz="5600" dirty="0"/>
              <a:t>按</a:t>
            </a:r>
            <a:r>
              <a:rPr lang="en-US" altLang="zh-CN" sz="5600" dirty="0"/>
              <a:t>[Win]</a:t>
            </a:r>
            <a:r>
              <a:rPr lang="zh-CN" altLang="zh-CN" sz="5600" dirty="0"/>
              <a:t>＋</a:t>
            </a:r>
            <a:r>
              <a:rPr lang="en-US" altLang="zh-CN" sz="5600" dirty="0"/>
              <a:t>R</a:t>
            </a:r>
            <a:r>
              <a:rPr lang="zh-CN" altLang="zh-CN" sz="5600" dirty="0"/>
              <a:t>打开“运行”窗口，输入“</a:t>
            </a:r>
            <a:r>
              <a:rPr lang="en-US" altLang="zh-CN" sz="5600" dirty="0"/>
              <a:t>notepad</a:t>
            </a:r>
            <a:r>
              <a:rPr lang="zh-CN" altLang="zh-CN" sz="5600" dirty="0"/>
              <a:t>”后按</a:t>
            </a:r>
            <a:r>
              <a:rPr lang="en-US" altLang="zh-CN" sz="5600" dirty="0"/>
              <a:t>“</a:t>
            </a:r>
            <a:r>
              <a:rPr lang="zh-CN" altLang="zh-CN" sz="5600" dirty="0"/>
              <a:t>确定</a:t>
            </a:r>
            <a:r>
              <a:rPr lang="en-US" altLang="zh-CN" sz="5600" dirty="0"/>
              <a:t>”</a:t>
            </a:r>
            <a:r>
              <a:rPr lang="zh-CN" altLang="zh-CN" sz="5600" dirty="0"/>
              <a:t>；</a:t>
            </a:r>
          </a:p>
          <a:p>
            <a:pPr marL="457200" lvl="1" indent="0" algn="just" latinLnBrk="0">
              <a:lnSpc>
                <a:spcPct val="150000"/>
              </a:lnSpc>
              <a:spcBef>
                <a:spcPts val="0"/>
              </a:spcBef>
              <a:buNone/>
            </a:pPr>
            <a:r>
              <a:rPr lang="en-US" altLang="zh-CN" sz="5600" dirty="0"/>
              <a:t>(3) </a:t>
            </a:r>
            <a:r>
              <a:rPr lang="zh-CN" altLang="zh-CN" sz="5600" dirty="0"/>
              <a:t>单击 “搜索”按钮，输入“记事本”，单击“记事本”图标打开即可</a:t>
            </a:r>
            <a:r>
              <a:rPr lang="zh-CN" altLang="en-US" sz="5600" dirty="0"/>
              <a:t>；</a:t>
            </a:r>
            <a:endParaRPr lang="en-US" altLang="zh-CN" sz="5600" dirty="0"/>
          </a:p>
          <a:p>
            <a:pPr marL="457200" lvl="1" indent="0" algn="just" latinLnBrk="0">
              <a:lnSpc>
                <a:spcPct val="150000"/>
              </a:lnSpc>
              <a:spcBef>
                <a:spcPts val="0"/>
              </a:spcBef>
              <a:buNone/>
            </a:pPr>
            <a:r>
              <a:rPr lang="en-US" altLang="zh-CN" sz="5600" dirty="0"/>
              <a:t>(4) </a:t>
            </a:r>
            <a:r>
              <a:rPr lang="zh-CN" altLang="zh-CN" sz="5600" dirty="0"/>
              <a:t>右击文件</a:t>
            </a:r>
            <a:r>
              <a:rPr lang="en-US" altLang="zh-CN" sz="5600" dirty="0"/>
              <a:t> </a:t>
            </a:r>
            <a:r>
              <a:rPr lang="zh-CN" altLang="en-US" sz="6000" dirty="0"/>
              <a:t>→</a:t>
            </a:r>
            <a:r>
              <a:rPr lang="zh-CN" altLang="zh-CN" sz="5600" dirty="0"/>
              <a:t> “打开方式”→“记事本”</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21080"/>
            <a:ext cx="10307320" cy="5144135"/>
          </a:xfrm>
        </p:spPr>
        <p:txBody>
          <a:bodyPr>
            <a:normAutofit fontScale="92500" lnSpcReduction="20000"/>
          </a:bodyPr>
          <a:lstStyle/>
          <a:p>
            <a:pPr marL="0" indent="0" latinLnBrk="0">
              <a:lnSpc>
                <a:spcPct val="100000"/>
              </a:lnSpc>
              <a:spcBef>
                <a:spcPts val="0"/>
              </a:spcBef>
              <a:spcAft>
                <a:spcPts val="1200"/>
              </a:spcAft>
              <a:buNone/>
            </a:pPr>
            <a:r>
              <a:rPr lang="en-US" altLang="zh-CN" sz="3500" b="1" dirty="0"/>
              <a:t>2.3.4 </a:t>
            </a:r>
            <a:r>
              <a:rPr lang="zh-CN" altLang="en-US" sz="3500" b="1" dirty="0"/>
              <a:t>常用小工具</a:t>
            </a:r>
            <a:endParaRPr lang="en-US" altLang="zh-CN" sz="3500" b="1" dirty="0"/>
          </a:p>
          <a:p>
            <a:pPr marL="457200" lvl="1" indent="0">
              <a:lnSpc>
                <a:spcPct val="150000"/>
              </a:lnSpc>
              <a:spcBef>
                <a:spcPts val="0"/>
              </a:spcBef>
              <a:buNone/>
            </a:pPr>
            <a:r>
              <a:rPr lang="en-US" altLang="zh-CN" sz="3000" dirty="0"/>
              <a:t>2.</a:t>
            </a:r>
            <a:r>
              <a:rPr lang="zh-CN" altLang="en-US" sz="3000" dirty="0"/>
              <a:t>画图</a:t>
            </a:r>
            <a:endParaRPr lang="en-US" altLang="zh-CN" sz="3000" dirty="0"/>
          </a:p>
          <a:p>
            <a:pPr marL="457200" lvl="1" indent="575945">
              <a:lnSpc>
                <a:spcPct val="140000"/>
              </a:lnSpc>
              <a:spcBef>
                <a:spcPts val="0"/>
              </a:spcBef>
              <a:buNone/>
            </a:pPr>
            <a:r>
              <a:rPr lang="zh-CN" altLang="zh-CN" sz="2800" dirty="0"/>
              <a:t>添加了抠图功能，还可以通过各种模板来绘制需要的</a:t>
            </a:r>
            <a:r>
              <a:rPr lang="en-US" altLang="zh-CN" sz="2800" dirty="0"/>
              <a:t>2D</a:t>
            </a:r>
            <a:r>
              <a:rPr lang="zh-CN" altLang="zh-CN" sz="2800" dirty="0"/>
              <a:t>或</a:t>
            </a:r>
            <a:r>
              <a:rPr lang="en-US" altLang="zh-CN" sz="2800" dirty="0"/>
              <a:t>3D</a:t>
            </a:r>
            <a:r>
              <a:rPr lang="zh-CN" altLang="zh-CN" sz="2800" dirty="0"/>
              <a:t>图像</a:t>
            </a:r>
            <a:r>
              <a:rPr lang="zh-CN" altLang="en-US" sz="2800" dirty="0"/>
              <a:t>。打开它的方法：</a:t>
            </a:r>
            <a:endParaRPr lang="en-US" altLang="zh-CN" sz="2800" dirty="0"/>
          </a:p>
          <a:p>
            <a:pPr marL="457200" lvl="1" indent="0" latinLnBrk="0">
              <a:lnSpc>
                <a:spcPct val="170000"/>
              </a:lnSpc>
              <a:spcBef>
                <a:spcPts val="1200"/>
              </a:spcBef>
              <a:buNone/>
            </a:pPr>
            <a:r>
              <a:rPr lang="zh-CN" altLang="zh-CN" sz="2600" dirty="0"/>
              <a:t>打开画图程序还可以用如下方法：</a:t>
            </a:r>
          </a:p>
          <a:p>
            <a:pPr marL="457200" lvl="1" indent="0" latinLnBrk="0">
              <a:lnSpc>
                <a:spcPct val="170000"/>
              </a:lnSpc>
              <a:spcBef>
                <a:spcPts val="0"/>
              </a:spcBef>
              <a:buNone/>
            </a:pPr>
            <a:r>
              <a:rPr lang="en-US" altLang="zh-CN" sz="2600" dirty="0"/>
              <a:t>(1) </a:t>
            </a:r>
            <a:r>
              <a:rPr lang="zh-CN" altLang="zh-CN" sz="2600" dirty="0"/>
              <a:t>单击“开始”</a:t>
            </a:r>
            <a:r>
              <a:rPr lang="en-US" altLang="zh-CN" sz="2600" dirty="0"/>
              <a:t> </a:t>
            </a:r>
            <a:r>
              <a:rPr lang="zh-CN" altLang="en-US" sz="2600" dirty="0"/>
              <a:t>→</a:t>
            </a:r>
            <a:r>
              <a:rPr lang="zh-CN" altLang="zh-CN" sz="2600" dirty="0"/>
              <a:t>“</a:t>
            </a:r>
            <a:r>
              <a:rPr lang="en-US" altLang="zh-CN" sz="2600" dirty="0"/>
              <a:t>Windows</a:t>
            </a:r>
            <a:r>
              <a:rPr lang="zh-CN" altLang="zh-CN" sz="2600" dirty="0"/>
              <a:t>附件</a:t>
            </a:r>
            <a:r>
              <a:rPr lang="en-US" altLang="zh-CN" sz="2600" dirty="0"/>
              <a:t>”</a:t>
            </a:r>
            <a:r>
              <a:rPr lang="zh-CN" altLang="zh-CN" sz="2600" dirty="0"/>
              <a:t>→“画图”；</a:t>
            </a:r>
          </a:p>
          <a:p>
            <a:pPr marL="457200" lvl="1" indent="0" latinLnBrk="0">
              <a:lnSpc>
                <a:spcPct val="170000"/>
              </a:lnSpc>
              <a:spcBef>
                <a:spcPts val="0"/>
              </a:spcBef>
              <a:buNone/>
            </a:pPr>
            <a:r>
              <a:rPr lang="en-US" altLang="zh-CN" sz="2600" dirty="0"/>
              <a:t>(2) </a:t>
            </a:r>
            <a:r>
              <a:rPr lang="zh-CN" altLang="zh-CN" sz="2600" dirty="0"/>
              <a:t>同时按</a:t>
            </a:r>
            <a:r>
              <a:rPr lang="en-US" altLang="zh-CN" sz="2600" dirty="0"/>
              <a:t>[Win]</a:t>
            </a:r>
            <a:r>
              <a:rPr lang="zh-CN" altLang="zh-CN" sz="2600" dirty="0"/>
              <a:t>＋</a:t>
            </a:r>
            <a:r>
              <a:rPr lang="en-US" altLang="zh-CN" sz="2600" dirty="0"/>
              <a:t>R</a:t>
            </a:r>
            <a:r>
              <a:rPr lang="zh-CN" altLang="zh-CN" sz="2600" dirty="0"/>
              <a:t>打开“运行”窗口，输入“</a:t>
            </a:r>
            <a:r>
              <a:rPr lang="en-US" altLang="zh-CN" sz="2600" dirty="0"/>
              <a:t>mspaint</a:t>
            </a:r>
            <a:r>
              <a:rPr lang="zh-CN" altLang="zh-CN" sz="2600" dirty="0"/>
              <a:t>”后单击</a:t>
            </a:r>
            <a:r>
              <a:rPr lang="en-US" altLang="zh-CN" sz="2600" dirty="0"/>
              <a:t>“</a:t>
            </a:r>
            <a:r>
              <a:rPr lang="zh-CN" altLang="zh-CN" sz="2600" dirty="0"/>
              <a:t>确定</a:t>
            </a:r>
            <a:r>
              <a:rPr lang="en-US" altLang="zh-CN" sz="2600" dirty="0"/>
              <a:t>”</a:t>
            </a:r>
            <a:r>
              <a:rPr lang="zh-CN" altLang="zh-CN" sz="2600" dirty="0"/>
              <a:t>；</a:t>
            </a:r>
          </a:p>
          <a:p>
            <a:pPr marL="457200" lvl="1" indent="0" latinLnBrk="0">
              <a:lnSpc>
                <a:spcPct val="170000"/>
              </a:lnSpc>
              <a:spcBef>
                <a:spcPts val="0"/>
              </a:spcBef>
              <a:buNone/>
            </a:pPr>
            <a:r>
              <a:rPr lang="en-US" altLang="zh-CN" sz="2600" dirty="0"/>
              <a:t>(3) </a:t>
            </a:r>
            <a:r>
              <a:rPr lang="zh-CN" altLang="zh-CN" sz="2600" dirty="0"/>
              <a:t>单击“开始”屏幕按钮旁边的“搜索”按钮，在搜索框中输入“画图”，单击“画图”图标打开即可。</a:t>
            </a:r>
            <a:endParaRPr lang="zh-CN" altLang="en-US" sz="26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405026" y="1089479"/>
            <a:ext cx="5742940" cy="5129530"/>
          </a:xfrm>
        </p:spPr>
        <p:txBody>
          <a:bodyPr>
            <a:normAutofit fontScale="92500" lnSpcReduction="10000"/>
          </a:bodyPr>
          <a:lstStyle/>
          <a:p>
            <a:pPr marL="0" indent="0" latinLnBrk="0">
              <a:lnSpc>
                <a:spcPct val="100000"/>
              </a:lnSpc>
              <a:spcBef>
                <a:spcPts val="0"/>
              </a:spcBef>
              <a:spcAft>
                <a:spcPts val="1200"/>
              </a:spcAft>
              <a:buNone/>
            </a:pPr>
            <a:r>
              <a:rPr lang="en-US" altLang="zh-CN" sz="3500" b="1" dirty="0"/>
              <a:t>2.3.4 </a:t>
            </a:r>
            <a:r>
              <a:rPr lang="zh-CN" altLang="en-US" sz="3500" b="1" dirty="0"/>
              <a:t>常用小工具</a:t>
            </a:r>
            <a:endParaRPr lang="en-US" altLang="zh-CN" sz="3500" b="1" dirty="0"/>
          </a:p>
          <a:p>
            <a:pPr marL="457200" lvl="1" indent="0">
              <a:lnSpc>
                <a:spcPct val="150000"/>
              </a:lnSpc>
              <a:spcBef>
                <a:spcPts val="0"/>
              </a:spcBef>
              <a:buNone/>
            </a:pPr>
            <a:r>
              <a:rPr lang="en-US" altLang="zh-CN" sz="3000" dirty="0"/>
              <a:t>3.</a:t>
            </a:r>
            <a:r>
              <a:rPr lang="zh-CN" altLang="zh-CN" sz="3000" dirty="0"/>
              <a:t>截图</a:t>
            </a:r>
            <a:endParaRPr lang="en-US" altLang="zh-CN" sz="3000" dirty="0"/>
          </a:p>
          <a:p>
            <a:pPr marL="457200" lvl="1" indent="575945">
              <a:lnSpc>
                <a:spcPct val="150000"/>
              </a:lnSpc>
              <a:spcBef>
                <a:spcPts val="0"/>
              </a:spcBef>
              <a:buNone/>
            </a:pPr>
            <a:r>
              <a:rPr lang="zh-CN" altLang="zh-CN" sz="2600" dirty="0"/>
              <a:t>按下快捷键</a:t>
            </a:r>
            <a:r>
              <a:rPr lang="en-US" altLang="zh-CN" sz="2600" dirty="0"/>
              <a:t>[Win]+[Shift]+[S]</a:t>
            </a:r>
            <a:r>
              <a:rPr lang="zh-CN" altLang="zh-CN" sz="2600" dirty="0"/>
              <a:t>即可启动截图程序</a:t>
            </a:r>
            <a:r>
              <a:rPr lang="zh-CN" altLang="en-US" sz="2600" dirty="0"/>
              <a:t>。</a:t>
            </a:r>
            <a:endParaRPr lang="en-US" altLang="zh-CN" sz="2600" dirty="0"/>
          </a:p>
          <a:p>
            <a:pPr marL="457200" lvl="1" indent="575945">
              <a:lnSpc>
                <a:spcPct val="150000"/>
              </a:lnSpc>
              <a:spcBef>
                <a:spcPts val="0"/>
              </a:spcBef>
              <a:buNone/>
            </a:pPr>
            <a:r>
              <a:rPr lang="zh-CN" altLang="zh-CN" sz="2600" dirty="0"/>
              <a:t>当用户按需要操作了鼠标后，截图内容自动会保存到</a:t>
            </a:r>
            <a:r>
              <a:rPr lang="en-US" altLang="zh-CN" sz="2600" dirty="0"/>
              <a:t>“</a:t>
            </a:r>
            <a:r>
              <a:rPr lang="zh-CN" altLang="zh-CN" sz="2600" dirty="0"/>
              <a:t>剪贴板</a:t>
            </a:r>
            <a:r>
              <a:rPr lang="en-US" altLang="zh-CN" sz="2600" dirty="0"/>
              <a:t>”</a:t>
            </a:r>
            <a:r>
              <a:rPr lang="zh-CN" altLang="zh-CN" sz="2600" dirty="0"/>
              <a:t>，用户可以根据实际需要把它粘贴到文件中，或者打开</a:t>
            </a:r>
            <a:r>
              <a:rPr lang="en-US" altLang="zh-CN" sz="2600" dirty="0"/>
              <a:t>“</a:t>
            </a:r>
            <a:r>
              <a:rPr lang="zh-CN" altLang="zh-CN" sz="2600" dirty="0"/>
              <a:t>画图</a:t>
            </a:r>
            <a:r>
              <a:rPr lang="en-US" altLang="zh-CN" sz="2600" dirty="0"/>
              <a:t>”</a:t>
            </a:r>
            <a:r>
              <a:rPr lang="zh-CN" altLang="zh-CN" sz="2600" dirty="0"/>
              <a:t>程序，粘贴后进行编辑，以文件方式保存。</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69</a:t>
            </a:fld>
            <a:endParaRPr lang="en-US" altLang="zh-CN"/>
          </a:p>
        </p:txBody>
      </p:sp>
      <p:pic>
        <p:nvPicPr>
          <p:cNvPr id="1026" name="Picture 2" descr="截图工具程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751" y="1118079"/>
            <a:ext cx="5484415" cy="472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2.1  </a:t>
            </a:r>
            <a:r>
              <a:rPr lang="zh-CN" altLang="zh-CN" dirty="0"/>
              <a:t>操作系统基础</a:t>
            </a:r>
            <a:endParaRPr lang="en-US" altLang="zh-CN" dirty="0">
              <a:ea typeface="宋体" panose="02010600030101010101" pitchFamily="2" charset="-122"/>
            </a:endParaRPr>
          </a:p>
        </p:txBody>
      </p:sp>
      <p:sp>
        <p:nvSpPr>
          <p:cNvPr id="90115" name="Rectangle 3"/>
          <p:cNvSpPr>
            <a:spLocks noGrp="1" noChangeArrowheads="1"/>
          </p:cNvSpPr>
          <p:nvPr>
            <p:ph idx="1"/>
          </p:nvPr>
        </p:nvSpPr>
        <p:spPr>
          <a:xfrm>
            <a:off x="713105" y="1038860"/>
            <a:ext cx="10317480" cy="4558665"/>
          </a:xfrm>
        </p:spPr>
        <p:txBody>
          <a:bodyPr/>
          <a:lstStyle/>
          <a:p>
            <a:pPr marL="0" indent="0">
              <a:lnSpc>
                <a:spcPct val="80000"/>
              </a:lnSpc>
              <a:spcAft>
                <a:spcPts val="1200"/>
              </a:spcAft>
              <a:buNone/>
            </a:pPr>
            <a:r>
              <a:rPr lang="en-US" altLang="zh-CN" sz="3200" b="1" dirty="0"/>
              <a:t>2.1.2 </a:t>
            </a:r>
            <a:r>
              <a:rPr lang="zh-CN" altLang="zh-CN" sz="3200" b="1" dirty="0"/>
              <a:t>操作系统</a:t>
            </a:r>
            <a:r>
              <a:rPr lang="zh-CN" altLang="en-US" sz="3200" b="1" dirty="0"/>
              <a:t>的结构和核心概念</a:t>
            </a:r>
            <a:endParaRPr lang="en-US" altLang="zh-CN" sz="3200" b="1" dirty="0">
              <a:solidFill>
                <a:schemeClr val="tx2"/>
              </a:solidFill>
              <a:ea typeface="宋体" panose="02010600030101010101" pitchFamily="2" charset="-122"/>
            </a:endParaRPr>
          </a:p>
          <a:p>
            <a:pPr lvl="1">
              <a:lnSpc>
                <a:spcPct val="150000"/>
              </a:lnSpc>
            </a:pPr>
            <a:r>
              <a:rPr lang="zh-CN" altLang="en-US" sz="2800" dirty="0"/>
              <a:t>操作系统的结构分为：</a:t>
            </a:r>
            <a:r>
              <a:rPr lang="zh-CN" altLang="zh-CN" sz="2800" dirty="0"/>
              <a:t>内核</a:t>
            </a:r>
            <a:r>
              <a:rPr lang="en-US" altLang="zh-CN" sz="2800" dirty="0"/>
              <a:t>(Kernel)</a:t>
            </a:r>
            <a:r>
              <a:rPr lang="zh-CN" altLang="zh-CN" sz="2800" dirty="0"/>
              <a:t>和用户接口</a:t>
            </a:r>
            <a:r>
              <a:rPr lang="en-US" altLang="zh-CN" sz="2800" dirty="0"/>
              <a:t>(Shell)</a:t>
            </a:r>
          </a:p>
          <a:p>
            <a:pPr lvl="2">
              <a:lnSpc>
                <a:spcPct val="150000"/>
              </a:lnSpc>
            </a:pPr>
            <a:r>
              <a:rPr lang="zh-CN" altLang="zh-CN" sz="2800" dirty="0"/>
              <a:t>内核层负责操纵硬件</a:t>
            </a:r>
            <a:endParaRPr lang="en-US" altLang="zh-CN" sz="2800" dirty="0"/>
          </a:p>
          <a:p>
            <a:pPr lvl="2">
              <a:lnSpc>
                <a:spcPct val="150000"/>
              </a:lnSpc>
            </a:pPr>
            <a:r>
              <a:rPr lang="zh-CN" altLang="zh-CN" sz="2800" dirty="0"/>
              <a:t>用户接口</a:t>
            </a:r>
            <a:r>
              <a:rPr lang="en-US" altLang="zh-CN" sz="2800" dirty="0"/>
              <a:t>(</a:t>
            </a:r>
            <a:r>
              <a:rPr lang="zh-CN" altLang="zh-CN" sz="2800" dirty="0"/>
              <a:t>外壳</a:t>
            </a:r>
            <a:r>
              <a:rPr lang="en-US" altLang="zh-CN" sz="2800" dirty="0"/>
              <a:t>)</a:t>
            </a:r>
            <a:r>
              <a:rPr lang="zh-CN" altLang="zh-CN" sz="2800" dirty="0"/>
              <a:t>为用户使用计算机提供用户操作界面</a:t>
            </a:r>
            <a:endParaRPr lang="en-US" altLang="zh-CN" sz="25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7</a:t>
            </a:fld>
            <a:endParaRPr lang="en-US" altLang="zh-C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4040457"/>
            <a:ext cx="3569816" cy="251417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1077595"/>
            <a:ext cx="6106160" cy="5087620"/>
          </a:xfrm>
        </p:spPr>
        <p:txBody>
          <a:bodyPr>
            <a:normAutofit fontScale="90000"/>
          </a:bodyPr>
          <a:lstStyle/>
          <a:p>
            <a:pPr marL="0" indent="0" latinLnBrk="0">
              <a:lnSpc>
                <a:spcPct val="100000"/>
              </a:lnSpc>
              <a:spcBef>
                <a:spcPts val="0"/>
              </a:spcBef>
              <a:spcAft>
                <a:spcPts val="1200"/>
              </a:spcAft>
              <a:buNone/>
            </a:pPr>
            <a:r>
              <a:rPr lang="en-US" altLang="zh-CN" sz="2700" b="1" dirty="0"/>
              <a:t>2.3.4 </a:t>
            </a:r>
            <a:r>
              <a:rPr lang="zh-CN" altLang="en-US" sz="2700" b="1" dirty="0"/>
              <a:t>常用小工具</a:t>
            </a:r>
            <a:endParaRPr lang="en-US" altLang="zh-CN" sz="2700" b="1" dirty="0"/>
          </a:p>
          <a:p>
            <a:pPr marL="457200" lvl="1" indent="0">
              <a:lnSpc>
                <a:spcPct val="150000"/>
              </a:lnSpc>
              <a:spcBef>
                <a:spcPts val="0"/>
              </a:spcBef>
              <a:buNone/>
            </a:pPr>
            <a:r>
              <a:rPr lang="en-US" altLang="zh-CN" sz="3100" dirty="0"/>
              <a:t>4.</a:t>
            </a:r>
            <a:r>
              <a:rPr lang="zh-CN" altLang="zh-CN" sz="3100" dirty="0"/>
              <a:t>计算器</a:t>
            </a:r>
            <a:endParaRPr lang="en-US" altLang="zh-CN" sz="3100" dirty="0"/>
          </a:p>
          <a:p>
            <a:pPr marL="457200" lvl="1" indent="575945">
              <a:lnSpc>
                <a:spcPct val="150000"/>
              </a:lnSpc>
              <a:spcBef>
                <a:spcPts val="0"/>
              </a:spcBef>
              <a:buNone/>
            </a:pPr>
            <a:r>
              <a:rPr lang="zh-CN" altLang="zh-CN" sz="2700" dirty="0"/>
              <a:t>计算器</a:t>
            </a:r>
            <a:r>
              <a:rPr lang="zh-CN" altLang="en-US" sz="2700" dirty="0"/>
              <a:t>的</a:t>
            </a:r>
            <a:r>
              <a:rPr lang="zh-CN" altLang="zh-CN" sz="2700" dirty="0"/>
              <a:t>模式</a:t>
            </a:r>
            <a:r>
              <a:rPr lang="zh-CN" altLang="en-US" sz="2700" dirty="0"/>
              <a:t>有</a:t>
            </a:r>
            <a:r>
              <a:rPr lang="zh-CN" altLang="zh-CN" sz="2700" dirty="0"/>
              <a:t>“科学”、“程序员</a:t>
            </a:r>
            <a:r>
              <a:rPr lang="zh-CN" altLang="en-US" sz="2700" dirty="0"/>
              <a:t>”等，图示中“</a:t>
            </a:r>
            <a:r>
              <a:rPr lang="en-US" altLang="zh-CN" sz="2700" dirty="0"/>
              <a:t>HEX-</a:t>
            </a:r>
            <a:r>
              <a:rPr lang="zh-CN" altLang="en-US" sz="2700" dirty="0"/>
              <a:t>十六进制”、“</a:t>
            </a:r>
            <a:r>
              <a:rPr lang="en-US" altLang="zh-CN" sz="2700" dirty="0"/>
              <a:t>DEC-</a:t>
            </a:r>
            <a:r>
              <a:rPr lang="zh-CN" altLang="en-US" sz="2700" dirty="0"/>
              <a:t>十进制”、“</a:t>
            </a:r>
            <a:r>
              <a:rPr lang="en-US" altLang="zh-CN" sz="2700" dirty="0"/>
              <a:t>OCT-</a:t>
            </a:r>
            <a:r>
              <a:rPr lang="zh-CN" altLang="en-US" sz="2700" dirty="0"/>
              <a:t>八进制”、“</a:t>
            </a:r>
            <a:r>
              <a:rPr lang="en-US" altLang="zh-CN" sz="2700" dirty="0"/>
              <a:t>BIN-</a:t>
            </a:r>
            <a:r>
              <a:rPr lang="zh-CN" altLang="en-US" sz="2700" dirty="0"/>
              <a:t>二进制”。</a:t>
            </a:r>
            <a:endParaRPr lang="en-US" altLang="zh-CN" sz="2700" dirty="0"/>
          </a:p>
          <a:p>
            <a:pPr marL="457200" lvl="1" indent="575945">
              <a:lnSpc>
                <a:spcPct val="150000"/>
              </a:lnSpc>
              <a:spcBef>
                <a:spcPts val="0"/>
              </a:spcBef>
              <a:buNone/>
            </a:pPr>
            <a:r>
              <a:rPr lang="zh-CN" altLang="zh-CN" sz="2700" dirty="0"/>
              <a:t>单击“开始”屏幕按钮，从程序列表中选择“</a:t>
            </a:r>
            <a:r>
              <a:rPr lang="en-US" altLang="zh-CN" sz="2700" dirty="0"/>
              <a:t>Windows</a:t>
            </a:r>
            <a:r>
              <a:rPr lang="zh-CN" altLang="zh-CN" sz="2700" dirty="0"/>
              <a:t>附件</a:t>
            </a:r>
            <a:r>
              <a:rPr lang="en-US" altLang="zh-CN" sz="2700" dirty="0"/>
              <a:t>”</a:t>
            </a:r>
            <a:r>
              <a:rPr lang="zh-CN" altLang="zh-CN" sz="2700" dirty="0"/>
              <a:t>→“计算器”</a:t>
            </a:r>
            <a:r>
              <a:rPr lang="zh-CN" altLang="en-US" sz="2700" dirty="0"/>
              <a:t>可以打开计算器。</a:t>
            </a:r>
            <a:endParaRPr lang="en-US" altLang="zh-CN" sz="2700" dirty="0"/>
          </a:p>
          <a:p>
            <a:pPr marL="457200" lvl="1" indent="0">
              <a:buNone/>
            </a:pPr>
            <a:endParaRPr lang="zh-CN" altLang="en-US" sz="18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70</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262" y="1076852"/>
            <a:ext cx="4195253" cy="50884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18540"/>
            <a:ext cx="10307955" cy="5457190"/>
          </a:xfrm>
        </p:spPr>
        <p:txBody>
          <a:bodyPr>
            <a:normAutofit/>
          </a:bodyPr>
          <a:lstStyle/>
          <a:p>
            <a:pPr marL="0" indent="0" latinLnBrk="0">
              <a:lnSpc>
                <a:spcPct val="100000"/>
              </a:lnSpc>
              <a:spcBef>
                <a:spcPts val="0"/>
              </a:spcBef>
              <a:spcAft>
                <a:spcPts val="1200"/>
              </a:spcAft>
              <a:buNone/>
            </a:pPr>
            <a:r>
              <a:rPr lang="en-US" altLang="zh-CN" sz="2800" b="1" dirty="0">
                <a:latin typeface="+mn-ea"/>
              </a:rPr>
              <a:t>2.3.5 </a:t>
            </a:r>
            <a:r>
              <a:rPr lang="zh-CN" altLang="zh-CN" sz="2800" b="1" dirty="0">
                <a:latin typeface="+mn-ea"/>
              </a:rPr>
              <a:t>输入法的安装与设置</a:t>
            </a:r>
            <a:endParaRPr lang="en-US" altLang="zh-CN" sz="2800" b="1" dirty="0">
              <a:latin typeface="+mn-ea"/>
            </a:endParaRPr>
          </a:p>
          <a:p>
            <a:pPr marL="457200" lvl="1" indent="612140" algn="just">
              <a:lnSpc>
                <a:spcPct val="150000"/>
              </a:lnSpc>
              <a:spcBef>
                <a:spcPts val="0"/>
              </a:spcBef>
              <a:buNone/>
            </a:pPr>
            <a:r>
              <a:rPr lang="en-US" altLang="zh-CN" sz="2400" dirty="0">
                <a:latin typeface="+mn-ea"/>
              </a:rPr>
              <a:t>Windows 10</a:t>
            </a:r>
            <a:r>
              <a:rPr lang="zh-CN" altLang="zh-CN" sz="2400" dirty="0">
                <a:latin typeface="+mn-ea"/>
              </a:rPr>
              <a:t>系统自带</a:t>
            </a:r>
            <a:r>
              <a:rPr lang="zh-CN" altLang="en-US" sz="2400" dirty="0">
                <a:latin typeface="+mn-ea"/>
              </a:rPr>
              <a:t>（内置）</a:t>
            </a:r>
            <a:r>
              <a:rPr lang="zh-CN" altLang="zh-CN" sz="2400" dirty="0">
                <a:latin typeface="+mn-ea"/>
              </a:rPr>
              <a:t>的中文输入法有</a:t>
            </a:r>
            <a:r>
              <a:rPr lang="en-US" altLang="zh-CN" sz="2400" dirty="0">
                <a:latin typeface="+mn-ea"/>
              </a:rPr>
              <a:t>“</a:t>
            </a:r>
            <a:r>
              <a:rPr lang="zh-CN" altLang="zh-CN" sz="2400" dirty="0">
                <a:latin typeface="+mn-ea"/>
              </a:rPr>
              <a:t>微软拼音</a:t>
            </a:r>
            <a:r>
              <a:rPr lang="en-US" altLang="zh-CN" sz="2400" dirty="0">
                <a:latin typeface="+mn-ea"/>
              </a:rPr>
              <a:t>”</a:t>
            </a:r>
            <a:r>
              <a:rPr lang="zh-CN" altLang="zh-CN" sz="2400" dirty="0">
                <a:latin typeface="+mn-ea"/>
              </a:rPr>
              <a:t>、</a:t>
            </a:r>
            <a:r>
              <a:rPr lang="en-US" altLang="zh-CN" sz="2400" dirty="0">
                <a:latin typeface="+mn-ea"/>
              </a:rPr>
              <a:t>“</a:t>
            </a:r>
            <a:r>
              <a:rPr lang="zh-CN" altLang="zh-CN" sz="2400" dirty="0">
                <a:latin typeface="+mn-ea"/>
              </a:rPr>
              <a:t>微软五笔</a:t>
            </a:r>
            <a:r>
              <a:rPr lang="en-US" altLang="zh-CN" sz="2400" dirty="0">
                <a:latin typeface="+mn-ea"/>
              </a:rPr>
              <a:t>”</a:t>
            </a:r>
            <a:r>
              <a:rPr lang="zh-CN" altLang="zh-CN" sz="2400" dirty="0">
                <a:latin typeface="+mn-ea"/>
              </a:rPr>
              <a:t>、</a:t>
            </a:r>
            <a:r>
              <a:rPr lang="en-US" altLang="zh-CN" sz="2400" dirty="0">
                <a:latin typeface="+mn-ea"/>
              </a:rPr>
              <a:t>“</a:t>
            </a:r>
            <a:r>
              <a:rPr lang="zh-CN" altLang="zh-CN" sz="2400" dirty="0">
                <a:latin typeface="+mn-ea"/>
              </a:rPr>
              <a:t>智能云输入法</a:t>
            </a:r>
            <a:r>
              <a:rPr lang="en-US" altLang="zh-CN" sz="2400" dirty="0">
                <a:latin typeface="+mn-ea"/>
              </a:rPr>
              <a:t>”</a:t>
            </a:r>
            <a:r>
              <a:rPr lang="zh-CN" altLang="zh-CN" sz="2400" dirty="0">
                <a:latin typeface="+mn-ea"/>
              </a:rPr>
              <a:t>。如果要对输入法进行维护的话，可以使用如下方法：</a:t>
            </a:r>
            <a:endParaRPr lang="en-US" altLang="zh-CN" sz="2400" dirty="0">
              <a:latin typeface="+mn-ea"/>
            </a:endParaRPr>
          </a:p>
          <a:p>
            <a:pPr marL="914400" lvl="1" indent="-457200" algn="just">
              <a:lnSpc>
                <a:spcPct val="150000"/>
              </a:lnSpc>
              <a:spcBef>
                <a:spcPts val="0"/>
              </a:spcBef>
              <a:buAutoNum type="arabicParenBoth"/>
            </a:pPr>
            <a:r>
              <a:rPr lang="zh-CN" altLang="en-US" sz="2400" dirty="0">
                <a:latin typeface="+mn-ea"/>
              </a:rPr>
              <a:t>右击“语言栏”→“设置”打开“设置”窗口，窗口右边显示的是当前系统正在使用的语言、输入法等信息</a:t>
            </a:r>
            <a:r>
              <a:rPr lang="zh-CN" altLang="zh-CN" sz="2400" dirty="0">
                <a:latin typeface="+mn-ea"/>
              </a:rPr>
              <a:t>；</a:t>
            </a:r>
            <a:endParaRPr lang="en-US" altLang="zh-CN" sz="2400" dirty="0">
              <a:latin typeface="+mn-ea"/>
            </a:endParaRPr>
          </a:p>
          <a:p>
            <a:pPr marL="914400" lvl="1" indent="-457200" algn="just">
              <a:lnSpc>
                <a:spcPct val="150000"/>
              </a:lnSpc>
              <a:spcBef>
                <a:spcPts val="0"/>
              </a:spcBef>
              <a:buAutoNum type="arabicParenBoth"/>
            </a:pPr>
            <a:r>
              <a:rPr lang="zh-CN" altLang="zh-CN" sz="2400" dirty="0">
                <a:latin typeface="+mn-ea"/>
              </a:rPr>
              <a:t>需要安装其他语言输入法的话，单击</a:t>
            </a:r>
            <a:r>
              <a:rPr lang="en-US" altLang="zh-CN" sz="2400" dirty="0">
                <a:latin typeface="+mn-ea"/>
              </a:rPr>
              <a:t>“</a:t>
            </a:r>
            <a:r>
              <a:rPr lang="zh-CN" altLang="zh-CN" sz="2400" dirty="0">
                <a:latin typeface="+mn-ea"/>
              </a:rPr>
              <a:t>添加首选的语言</a:t>
            </a:r>
            <a:r>
              <a:rPr lang="en-US" altLang="zh-CN" sz="2400" dirty="0">
                <a:latin typeface="+mn-ea"/>
              </a:rPr>
              <a:t>”</a:t>
            </a:r>
            <a:r>
              <a:rPr lang="zh-CN" altLang="zh-CN" sz="2400" dirty="0">
                <a:latin typeface="+mn-ea"/>
              </a:rPr>
              <a:t>前面的</a:t>
            </a:r>
            <a:r>
              <a:rPr lang="en-US" altLang="zh-CN" sz="2400" dirty="0">
                <a:latin typeface="+mn-ea"/>
              </a:rPr>
              <a:t>“</a:t>
            </a:r>
            <a:r>
              <a:rPr lang="zh-CN" altLang="zh-CN" sz="2400" dirty="0">
                <a:latin typeface="+mn-ea"/>
              </a:rPr>
              <a:t>＋</a:t>
            </a:r>
            <a:r>
              <a:rPr lang="en-US" altLang="zh-CN" sz="2400" dirty="0">
                <a:latin typeface="+mn-ea"/>
              </a:rPr>
              <a:t>”</a:t>
            </a:r>
            <a:r>
              <a:rPr lang="zh-CN" altLang="zh-CN" sz="2400" dirty="0">
                <a:latin typeface="+mn-ea"/>
              </a:rPr>
              <a:t>按钮打开</a:t>
            </a:r>
            <a:r>
              <a:rPr lang="en-US" altLang="zh-CN" sz="2400" dirty="0">
                <a:latin typeface="+mn-ea"/>
              </a:rPr>
              <a:t>“</a:t>
            </a:r>
            <a:r>
              <a:rPr lang="zh-CN" altLang="zh-CN" sz="2400" dirty="0">
                <a:latin typeface="+mn-ea"/>
              </a:rPr>
              <a:t>选择要安装的语言</a:t>
            </a:r>
            <a:r>
              <a:rPr lang="en-US" altLang="zh-CN" sz="2400" dirty="0">
                <a:latin typeface="+mn-ea"/>
              </a:rPr>
              <a:t>”</a:t>
            </a:r>
            <a:r>
              <a:rPr lang="zh-CN" altLang="zh-CN" sz="2400" dirty="0">
                <a:latin typeface="+mn-ea"/>
              </a:rPr>
              <a:t>对话框，按照提示操作即可；</a:t>
            </a:r>
            <a:endParaRPr lang="en-US" altLang="zh-CN" sz="2400" dirty="0">
              <a:latin typeface="+mn-ea"/>
            </a:endParaRPr>
          </a:p>
          <a:p>
            <a:pPr marL="457200" lvl="1" indent="0">
              <a:buNone/>
            </a:pPr>
            <a:endParaRPr lang="zh-CN" altLang="en-US" sz="1800" dirty="0">
              <a:latin typeface="+mn-ea"/>
            </a:endParaRP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105" y="1027430"/>
            <a:ext cx="10320655" cy="5137785"/>
          </a:xfrm>
        </p:spPr>
        <p:txBody>
          <a:bodyPr>
            <a:normAutofit/>
          </a:bodyPr>
          <a:lstStyle/>
          <a:p>
            <a:pPr marL="0" indent="0" latinLnBrk="0">
              <a:lnSpc>
                <a:spcPct val="100000"/>
              </a:lnSpc>
              <a:spcBef>
                <a:spcPts val="0"/>
              </a:spcBef>
              <a:spcAft>
                <a:spcPts val="1200"/>
              </a:spcAft>
              <a:buNone/>
            </a:pPr>
            <a:r>
              <a:rPr lang="en-US" altLang="zh-CN" sz="3200" b="1" dirty="0">
                <a:latin typeface="+mn-ea"/>
              </a:rPr>
              <a:t>2.3.5 </a:t>
            </a:r>
            <a:r>
              <a:rPr lang="zh-CN" altLang="zh-CN" sz="3200" b="1" dirty="0">
                <a:latin typeface="+mn-ea"/>
              </a:rPr>
              <a:t>输入法的安装与设置</a:t>
            </a:r>
            <a:endParaRPr lang="en-US" altLang="zh-CN" sz="3200" b="1" dirty="0">
              <a:latin typeface="+mn-ea"/>
            </a:endParaRPr>
          </a:p>
          <a:p>
            <a:pPr marL="914400" lvl="1" indent="-457200" algn="just">
              <a:lnSpc>
                <a:spcPct val="150000"/>
              </a:lnSpc>
              <a:spcBef>
                <a:spcPts val="0"/>
              </a:spcBef>
              <a:buFont typeface="Wingdings" panose="05000000000000000000" pitchFamily="2" charset="2"/>
              <a:buAutoNum type="arabicParenBoth" startAt="3"/>
            </a:pPr>
            <a:r>
              <a:rPr lang="zh-CN" altLang="en-US" sz="2600" dirty="0">
                <a:latin typeface="+mn-ea"/>
              </a:rPr>
              <a:t>需要设置默认输入法，单击“选择始终默认使用的输入法”链接打开“高级键盘设置”对话框，在“使用语言列表（推荐）”列表框中选择需要设置为默认输入法的选项即可</a:t>
            </a:r>
            <a:r>
              <a:rPr lang="zh-CN" altLang="zh-CN" sz="2600" dirty="0">
                <a:latin typeface="+mn-ea"/>
              </a:rPr>
              <a:t>；</a:t>
            </a:r>
            <a:endParaRPr lang="en-US" altLang="zh-CN" sz="2600" dirty="0">
              <a:latin typeface="+mn-ea"/>
            </a:endParaRPr>
          </a:p>
          <a:p>
            <a:pPr marL="914400" lvl="1" indent="-457200" algn="just">
              <a:lnSpc>
                <a:spcPct val="150000"/>
              </a:lnSpc>
              <a:spcBef>
                <a:spcPts val="0"/>
              </a:spcBef>
              <a:buAutoNum type="arabicParenBoth" startAt="3"/>
            </a:pPr>
            <a:r>
              <a:rPr lang="zh-CN" altLang="en-US" sz="2600" dirty="0">
                <a:latin typeface="+mn-ea"/>
              </a:rPr>
              <a:t>如果要添加</a:t>
            </a:r>
            <a:r>
              <a:rPr lang="en-US" altLang="zh-CN" sz="2600" dirty="0">
                <a:latin typeface="+mn-ea"/>
              </a:rPr>
              <a:t>/</a:t>
            </a:r>
            <a:r>
              <a:rPr lang="zh-CN" altLang="en-US" sz="2600" dirty="0">
                <a:latin typeface="+mn-ea"/>
              </a:rPr>
              <a:t>删除输入法，单击需要添加</a:t>
            </a:r>
            <a:r>
              <a:rPr lang="en-US" altLang="zh-CN" sz="2600" dirty="0">
                <a:latin typeface="+mn-ea"/>
              </a:rPr>
              <a:t>/</a:t>
            </a:r>
            <a:r>
              <a:rPr lang="zh-CN" altLang="en-US" sz="2600" dirty="0">
                <a:latin typeface="+mn-ea"/>
              </a:rPr>
              <a:t>删除的输入法语言→“选项”，在语言选项对话框中“键盘”选项栏会显示已安装输入法列表，单击“需要删除的输入法→删除”，或者单击“添加键盘”前面的“＋”按钮打开列表，从中选择需要安装的输入法进行安装</a:t>
            </a:r>
            <a:r>
              <a:rPr lang="zh-CN" altLang="zh-CN" sz="2600" dirty="0">
                <a:latin typeface="+mn-ea"/>
              </a:rPr>
              <a:t>；</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4375" y="1049655"/>
            <a:ext cx="10307955" cy="5579110"/>
          </a:xfrm>
        </p:spPr>
        <p:txBody>
          <a:bodyPr>
            <a:normAutofit/>
          </a:bodyPr>
          <a:lstStyle/>
          <a:p>
            <a:pPr marL="0" indent="0">
              <a:lnSpc>
                <a:spcPct val="80000"/>
              </a:lnSpc>
              <a:spcAft>
                <a:spcPts val="1200"/>
              </a:spcAft>
              <a:buNone/>
            </a:pPr>
            <a:r>
              <a:rPr lang="en-US" altLang="zh-CN" sz="3200" b="1" dirty="0"/>
              <a:t>2.3.5 </a:t>
            </a:r>
            <a:r>
              <a:rPr lang="zh-CN" altLang="zh-CN" sz="3200" b="1" dirty="0"/>
              <a:t>输入法的安装与设置</a:t>
            </a:r>
            <a:endParaRPr lang="en-US" altLang="zh-CN" sz="3200" dirty="0"/>
          </a:p>
          <a:p>
            <a:pPr marL="457200" lvl="1" indent="720090" algn="just">
              <a:lnSpc>
                <a:spcPct val="150000"/>
              </a:lnSpc>
              <a:buNone/>
            </a:pPr>
            <a:r>
              <a:rPr lang="zh-CN" altLang="zh-CN" sz="2400" dirty="0"/>
              <a:t>在中文输入法状态时，</a:t>
            </a:r>
            <a:r>
              <a:rPr lang="zh-CN" altLang="zh-CN" sz="2400" dirty="0">
                <a:solidFill>
                  <a:srgbClr val="FF0000"/>
                </a:solidFill>
              </a:rPr>
              <a:t>半角</a:t>
            </a:r>
            <a:r>
              <a:rPr lang="zh-CN" altLang="zh-CN" sz="2400" dirty="0"/>
              <a:t>和</a:t>
            </a:r>
            <a:r>
              <a:rPr lang="zh-CN" altLang="zh-CN" sz="2400" dirty="0">
                <a:solidFill>
                  <a:srgbClr val="FF0000"/>
                </a:solidFill>
              </a:rPr>
              <a:t>全角</a:t>
            </a:r>
            <a:r>
              <a:rPr lang="zh-CN" altLang="zh-CN" sz="2400" dirty="0"/>
              <a:t>是针对</a:t>
            </a:r>
            <a:r>
              <a:rPr lang="zh-CN" altLang="en-US" sz="2400" dirty="0"/>
              <a:t>所有输入字符</a:t>
            </a:r>
            <a:r>
              <a:rPr lang="zh-CN" altLang="zh-CN" sz="2400" dirty="0"/>
              <a:t>的</a:t>
            </a:r>
            <a:r>
              <a:rPr lang="en-US" altLang="zh-CN" sz="2400" dirty="0"/>
              <a:t>(</a:t>
            </a:r>
            <a:r>
              <a:rPr lang="zh-CN" altLang="en-US" sz="2400" dirty="0"/>
              <a:t>包括标点符号</a:t>
            </a:r>
            <a:r>
              <a:rPr lang="en-US" altLang="zh-CN" sz="2400" dirty="0"/>
              <a:t>)</a:t>
            </a:r>
            <a:r>
              <a:rPr lang="zh-CN" altLang="zh-CN" sz="2400" dirty="0"/>
              <a:t>，全角</a:t>
            </a:r>
            <a:r>
              <a:rPr lang="zh-CN" altLang="en-US" sz="2400" dirty="0"/>
              <a:t>字符占</a:t>
            </a:r>
            <a:r>
              <a:rPr lang="zh-CN" altLang="zh-CN" sz="2400" dirty="0">
                <a:solidFill>
                  <a:srgbClr val="FF0000"/>
                </a:solidFill>
              </a:rPr>
              <a:t>两个</a:t>
            </a:r>
            <a:r>
              <a:rPr lang="zh-CN" altLang="zh-CN" sz="2400" dirty="0"/>
              <a:t>字节，半角</a:t>
            </a:r>
            <a:r>
              <a:rPr lang="zh-CN" altLang="zh-CN" sz="2400" dirty="0">
                <a:solidFill>
                  <a:srgbClr val="FF0000"/>
                </a:solidFill>
              </a:rPr>
              <a:t>一个</a:t>
            </a:r>
            <a:r>
              <a:rPr lang="zh-CN" altLang="en-US" sz="2400" dirty="0">
                <a:solidFill>
                  <a:srgbClr val="FF0000"/>
                </a:solidFill>
              </a:rPr>
              <a:t>占</a:t>
            </a:r>
            <a:r>
              <a:rPr lang="zh-CN" altLang="zh-CN" sz="2400" dirty="0"/>
              <a:t>字节。单击输入法状态条中的</a:t>
            </a:r>
            <a:r>
              <a:rPr lang="en-US" altLang="zh-CN" sz="2400" dirty="0"/>
              <a:t>[</a:t>
            </a:r>
            <a:r>
              <a:rPr lang="zh-CN" altLang="zh-CN" sz="2400" dirty="0"/>
              <a:t>全角</a:t>
            </a:r>
            <a:r>
              <a:rPr lang="en-US" altLang="zh-CN" sz="2400" dirty="0"/>
              <a:t>/</a:t>
            </a:r>
            <a:r>
              <a:rPr lang="zh-CN" altLang="zh-CN" sz="2400" dirty="0"/>
              <a:t>半角</a:t>
            </a:r>
            <a:r>
              <a:rPr lang="en-US" altLang="zh-CN" sz="2400" dirty="0"/>
              <a:t>]</a:t>
            </a:r>
            <a:r>
              <a:rPr lang="zh-CN" altLang="zh-CN" sz="2400" dirty="0"/>
              <a:t>按钮或者按</a:t>
            </a:r>
            <a:r>
              <a:rPr lang="en-US" altLang="zh-CN" sz="2400" dirty="0">
                <a:solidFill>
                  <a:srgbClr val="FF0000"/>
                </a:solidFill>
              </a:rPr>
              <a:t>[Shift]</a:t>
            </a:r>
            <a:r>
              <a:rPr lang="zh-CN" altLang="zh-CN" sz="2400" dirty="0">
                <a:solidFill>
                  <a:srgbClr val="FF0000"/>
                </a:solidFill>
              </a:rPr>
              <a:t>＋</a:t>
            </a:r>
            <a:r>
              <a:rPr lang="en-US" altLang="zh-CN" sz="2400" dirty="0">
                <a:solidFill>
                  <a:srgbClr val="FF0000"/>
                </a:solidFill>
              </a:rPr>
              <a:t>[Space]</a:t>
            </a:r>
            <a:r>
              <a:rPr lang="zh-CN" altLang="zh-CN" sz="2400" dirty="0"/>
              <a:t>组合键即可在全角和半角之间切换；按</a:t>
            </a:r>
            <a:r>
              <a:rPr lang="en-US" altLang="zh-CN" sz="2400" dirty="0">
                <a:solidFill>
                  <a:srgbClr val="FF0000"/>
                </a:solidFill>
              </a:rPr>
              <a:t>[Ctrl]</a:t>
            </a:r>
            <a:r>
              <a:rPr lang="zh-CN" altLang="zh-CN" sz="2400" dirty="0">
                <a:solidFill>
                  <a:srgbClr val="FF0000"/>
                </a:solidFill>
              </a:rPr>
              <a:t>＋</a:t>
            </a:r>
            <a:r>
              <a:rPr lang="en-US" altLang="zh-CN" sz="2400" dirty="0">
                <a:solidFill>
                  <a:srgbClr val="FF0000"/>
                </a:solidFill>
              </a:rPr>
              <a:t>[Space]</a:t>
            </a:r>
            <a:r>
              <a:rPr lang="zh-CN" altLang="zh-CN" sz="2400" dirty="0"/>
              <a:t>组合键或者按</a:t>
            </a:r>
            <a:r>
              <a:rPr lang="en-US" altLang="zh-CN" sz="2400" dirty="0">
                <a:solidFill>
                  <a:srgbClr val="FF0000"/>
                </a:solidFill>
              </a:rPr>
              <a:t>[Shift]</a:t>
            </a:r>
            <a:r>
              <a:rPr lang="zh-CN" altLang="zh-CN" sz="2400" dirty="0"/>
              <a:t>即可在中</a:t>
            </a:r>
            <a:r>
              <a:rPr lang="en-US" altLang="zh-CN" sz="2400" dirty="0"/>
              <a:t>/</a:t>
            </a:r>
            <a:r>
              <a:rPr lang="zh-CN" altLang="zh-CN" sz="2400" dirty="0"/>
              <a:t>英文输入法间切换。当然这些热键也可以按照自己的要求重新设置。</a:t>
            </a:r>
            <a:endParaRPr lang="zh-CN" altLang="en-US" sz="24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1020445"/>
            <a:ext cx="10319385" cy="5179695"/>
          </a:xfrm>
        </p:spPr>
        <p:txBody>
          <a:bodyPr>
            <a:normAutofit/>
          </a:bodyPr>
          <a:lstStyle/>
          <a:p>
            <a:pPr marL="0" indent="0">
              <a:lnSpc>
                <a:spcPct val="80000"/>
              </a:lnSpc>
              <a:spcAft>
                <a:spcPts val="1200"/>
              </a:spcAft>
              <a:buNone/>
            </a:pPr>
            <a:r>
              <a:rPr lang="en-US" altLang="zh-CN" sz="3200" b="1" dirty="0"/>
              <a:t>2.3.6 </a:t>
            </a:r>
            <a:r>
              <a:rPr lang="zh-CN" altLang="en-US" sz="3200" b="1" dirty="0"/>
              <a:t>使用技巧</a:t>
            </a:r>
            <a:endParaRPr lang="en-US" altLang="zh-CN" sz="3200" b="1" dirty="0"/>
          </a:p>
          <a:p>
            <a:pPr marL="457200" lvl="1" indent="0">
              <a:lnSpc>
                <a:spcPct val="150000"/>
              </a:lnSpc>
              <a:spcBef>
                <a:spcPts val="0"/>
              </a:spcBef>
              <a:buNone/>
            </a:pPr>
            <a:r>
              <a:rPr lang="en-US" altLang="zh-CN" sz="2800" dirty="0"/>
              <a:t>1. </a:t>
            </a:r>
            <a:r>
              <a:rPr lang="zh-CN" altLang="zh-CN" sz="2800" dirty="0"/>
              <a:t>显示</a:t>
            </a:r>
            <a:r>
              <a:rPr lang="en-US" altLang="zh-CN" sz="2800" dirty="0"/>
              <a:t>/</a:t>
            </a:r>
            <a:r>
              <a:rPr lang="zh-CN" altLang="zh-CN" sz="2800" dirty="0"/>
              <a:t>隐藏桌面系统程序图标</a:t>
            </a:r>
          </a:p>
          <a:p>
            <a:pPr marL="457200" lvl="1" indent="0">
              <a:lnSpc>
                <a:spcPct val="150000"/>
              </a:lnSpc>
              <a:spcBef>
                <a:spcPts val="0"/>
              </a:spcBef>
              <a:buNone/>
            </a:pPr>
            <a:r>
              <a:rPr lang="en-US" altLang="zh-CN" sz="2800" dirty="0"/>
              <a:t>2. Windows</a:t>
            </a:r>
            <a:r>
              <a:rPr lang="zh-CN" altLang="zh-CN" sz="2800" dirty="0"/>
              <a:t>安全模式</a:t>
            </a:r>
          </a:p>
          <a:p>
            <a:pPr marL="914400" lvl="2" indent="720090" algn="just">
              <a:lnSpc>
                <a:spcPct val="150000"/>
              </a:lnSpc>
              <a:spcBef>
                <a:spcPts val="0"/>
              </a:spcBef>
              <a:buNone/>
            </a:pPr>
            <a:r>
              <a:rPr lang="zh-CN" altLang="zh-CN" sz="2400" dirty="0"/>
              <a:t>安全模式是</a:t>
            </a:r>
            <a:r>
              <a:rPr lang="en-US" altLang="zh-CN" sz="2400" dirty="0"/>
              <a:t>Windows</a:t>
            </a:r>
            <a:r>
              <a:rPr lang="zh-CN" altLang="zh-CN" sz="2400" dirty="0"/>
              <a:t>操作系统中的一种特殊模式。在这模式下操作系统仅运行</a:t>
            </a:r>
            <a:r>
              <a:rPr lang="en-US" altLang="zh-CN" sz="2400" dirty="0"/>
              <a:t>Windows</a:t>
            </a:r>
            <a:r>
              <a:rPr lang="zh-CN" altLang="zh-CN" sz="2400" dirty="0"/>
              <a:t>所必需的基本文件和驱动程序的情况下启动计算机，使计算机运行在系统最小模式，这样用户就可以方便地检测与修复计算机系统的故障。</a:t>
            </a:r>
            <a:endParaRPr lang="en-US" altLang="zh-CN" sz="2400" dirty="0"/>
          </a:p>
          <a:p>
            <a:pPr marL="457200" lvl="1" indent="0">
              <a:lnSpc>
                <a:spcPct val="150000"/>
              </a:lnSpc>
              <a:spcBef>
                <a:spcPts val="0"/>
              </a:spcBef>
              <a:buNone/>
            </a:pPr>
            <a:r>
              <a:rPr lang="en-US" altLang="zh-CN" sz="2800" dirty="0"/>
              <a:t>3. </a:t>
            </a:r>
            <a:r>
              <a:rPr lang="zh-CN" altLang="zh-CN" sz="2800" dirty="0"/>
              <a:t>使用</a:t>
            </a:r>
            <a:r>
              <a:rPr lang="en-US" altLang="zh-CN" sz="2800" dirty="0"/>
              <a:t>OneDirve</a:t>
            </a:r>
            <a:r>
              <a:rPr lang="zh-CN" altLang="zh-CN" sz="2800" dirty="0"/>
              <a:t>同步数据</a:t>
            </a:r>
            <a:endParaRPr lang="en-US" altLang="zh-CN" sz="2800" dirty="0"/>
          </a:p>
          <a:p>
            <a:pPr marL="457200" lvl="1" indent="0">
              <a:lnSpc>
                <a:spcPct val="150000"/>
              </a:lnSpc>
              <a:spcBef>
                <a:spcPts val="0"/>
              </a:spcBef>
              <a:buNone/>
            </a:pPr>
            <a:endParaRPr lang="zh-CN" altLang="zh-CN" dirty="0"/>
          </a:p>
          <a:p>
            <a:pPr marL="457200" lvl="1" indent="0">
              <a:lnSpc>
                <a:spcPct val="150000"/>
              </a:lnSpc>
              <a:spcBef>
                <a:spcPts val="0"/>
              </a:spcBef>
              <a:buNone/>
            </a:pPr>
            <a:endParaRPr lang="en-US" altLang="zh-CN" dirty="0"/>
          </a:p>
          <a:p>
            <a:pPr marL="457200" lvl="1" indent="0">
              <a:buNone/>
            </a:pPr>
            <a:endParaRPr lang="zh-CN" altLang="en-US" sz="18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2.3 </a:t>
            </a:r>
            <a:r>
              <a:rPr lang="zh-CN" altLang="en-US" dirty="0"/>
              <a:t>操作系统举例</a:t>
            </a:r>
            <a:r>
              <a:rPr lang="en-US" altLang="zh-CN" dirty="0"/>
              <a:t>--</a:t>
            </a:r>
            <a:r>
              <a:rPr lang="en-US" altLang="zh-CN" b="0" dirty="0"/>
              <a:t>Windows 10</a:t>
            </a:r>
            <a:endParaRPr lang="en-US" altLang="zh-CN" b="0" dirty="0">
              <a:ea typeface="宋体" panose="02010600030101010101" pitchFamily="2" charset="-122"/>
            </a:endParaRPr>
          </a:p>
        </p:txBody>
      </p:sp>
      <p:sp>
        <p:nvSpPr>
          <p:cNvPr id="90115" name="Rectangle 3"/>
          <p:cNvSpPr>
            <a:spLocks noGrp="1" noChangeArrowheads="1"/>
          </p:cNvSpPr>
          <p:nvPr>
            <p:ph idx="1"/>
          </p:nvPr>
        </p:nvSpPr>
        <p:spPr>
          <a:xfrm>
            <a:off x="713740" y="995045"/>
            <a:ext cx="10331450" cy="5170170"/>
          </a:xfrm>
        </p:spPr>
        <p:txBody>
          <a:bodyPr>
            <a:normAutofit/>
          </a:bodyPr>
          <a:lstStyle/>
          <a:p>
            <a:pPr marL="0" indent="0" latinLnBrk="0">
              <a:lnSpc>
                <a:spcPct val="100000"/>
              </a:lnSpc>
              <a:spcBef>
                <a:spcPts val="0"/>
              </a:spcBef>
              <a:spcAft>
                <a:spcPts val="1200"/>
              </a:spcAft>
              <a:buNone/>
            </a:pPr>
            <a:r>
              <a:rPr lang="en-US" altLang="zh-CN" sz="3200" b="1" dirty="0"/>
              <a:t>2.3.6 </a:t>
            </a:r>
            <a:r>
              <a:rPr lang="zh-CN" altLang="en-US" sz="3200" b="1" dirty="0"/>
              <a:t>使用技巧</a:t>
            </a:r>
            <a:endParaRPr lang="en-US" altLang="zh-CN" sz="3200" b="1" dirty="0"/>
          </a:p>
          <a:p>
            <a:pPr marL="457200" lvl="1" indent="0">
              <a:buNone/>
            </a:pPr>
            <a:r>
              <a:rPr lang="en-US" altLang="zh-CN" sz="2800" dirty="0"/>
              <a:t>4. </a:t>
            </a:r>
            <a:r>
              <a:rPr lang="zh-CN" altLang="zh-CN" sz="2800" dirty="0"/>
              <a:t>个人电脑安全及系统优化</a:t>
            </a:r>
            <a:endParaRPr lang="en-US" altLang="zh-CN" sz="2800" dirty="0"/>
          </a:p>
          <a:p>
            <a:pPr marL="1428750" lvl="2" indent="-514350">
              <a:lnSpc>
                <a:spcPct val="150000"/>
              </a:lnSpc>
              <a:buAutoNum type="arabicParenBoth"/>
            </a:pPr>
            <a:r>
              <a:rPr lang="zh-CN" altLang="zh-CN" sz="2400" dirty="0"/>
              <a:t>电脑病毒查杀</a:t>
            </a:r>
            <a:endParaRPr lang="en-US" altLang="zh-CN" sz="2400" dirty="0"/>
          </a:p>
          <a:p>
            <a:pPr marL="1428750" lvl="2" indent="-514350">
              <a:lnSpc>
                <a:spcPct val="150000"/>
              </a:lnSpc>
              <a:buAutoNum type="arabicParenBoth"/>
            </a:pPr>
            <a:r>
              <a:rPr lang="zh-CN" altLang="zh-CN" sz="2400" dirty="0"/>
              <a:t>电脑优化加速</a:t>
            </a:r>
            <a:endParaRPr lang="en-US" altLang="zh-CN" sz="2400" dirty="0"/>
          </a:p>
          <a:p>
            <a:pPr marL="1428750" lvl="2" indent="-514350">
              <a:lnSpc>
                <a:spcPct val="150000"/>
              </a:lnSpc>
              <a:buAutoNum type="arabicParenBoth"/>
            </a:pPr>
            <a:r>
              <a:rPr lang="zh-CN" altLang="zh-CN" sz="2400" dirty="0"/>
              <a:t>开启系统防火墙</a:t>
            </a:r>
            <a:endParaRPr lang="en-US" altLang="zh-CN" sz="2400" dirty="0"/>
          </a:p>
          <a:p>
            <a:pPr marL="1428750" lvl="2" indent="-514350">
              <a:lnSpc>
                <a:spcPct val="150000"/>
              </a:lnSpc>
              <a:buAutoNum type="arabicParenBoth"/>
            </a:pPr>
            <a:r>
              <a:rPr lang="zh-CN" altLang="zh-CN" sz="2400" dirty="0"/>
              <a:t>修复系统漏洞</a:t>
            </a:r>
            <a:endParaRPr lang="en-US" altLang="zh-CN" sz="2400" dirty="0"/>
          </a:p>
          <a:p>
            <a:pPr marL="1428750" lvl="2" indent="-514350">
              <a:lnSpc>
                <a:spcPct val="150000"/>
              </a:lnSpc>
              <a:buAutoNum type="arabicParenBoth"/>
            </a:pPr>
            <a:r>
              <a:rPr lang="zh-CN" altLang="zh-CN" sz="2400" dirty="0"/>
              <a:t>硬盘优化</a:t>
            </a:r>
            <a:endParaRPr lang="en-US" altLang="zh-CN" sz="2400" dirty="0"/>
          </a:p>
          <a:p>
            <a:pPr marL="1428750" lvl="2" indent="-514350">
              <a:lnSpc>
                <a:spcPct val="150000"/>
              </a:lnSpc>
              <a:buAutoNum type="arabicParenBoth"/>
            </a:pPr>
            <a:r>
              <a:rPr lang="zh-CN" altLang="zh-CN" sz="2400" dirty="0"/>
              <a:t>数据的加密与解密</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9009614" y="6379536"/>
            <a:ext cx="2844800" cy="277852"/>
          </a:xfrm>
          <a:prstGeom prst="rect">
            <a:avLst/>
          </a:prstGeom>
        </p:spPr>
        <p:txBody>
          <a:bodyPr/>
          <a:lstStyle/>
          <a:p>
            <a:fld id="{DF18D2C5-9FFD-4EB4-A11D-FACEC3CB54F4}" type="slidenum">
              <a:rPr lang="en-US" altLang="zh-CN" smtClean="0"/>
              <a:t>76</a:t>
            </a:fld>
            <a:endParaRPr lang="en-US" altLang="zh-CN"/>
          </a:p>
        </p:txBody>
      </p:sp>
      <p:sp>
        <p:nvSpPr>
          <p:cNvPr id="4" name="WordArt 3"/>
          <p:cNvSpPr>
            <a:spLocks noChangeArrowheads="1" noChangeShapeType="1" noTextEdit="1"/>
          </p:cNvSpPr>
          <p:nvPr/>
        </p:nvSpPr>
        <p:spPr bwMode="gray">
          <a:xfrm>
            <a:off x="1559496" y="2924944"/>
            <a:ext cx="4802187" cy="800100"/>
          </a:xfrm>
          <a:prstGeom prst="rect">
            <a:avLst/>
          </a:prstGeom>
        </p:spPr>
        <p:txBody>
          <a:bodyPr wrap="none" fromWordArt="1">
            <a:prstTxWarp prst="textDeflate">
              <a:avLst>
                <a:gd name="adj" fmla="val 0"/>
              </a:avLst>
            </a:prstTxWarp>
          </a:bodyPr>
          <a:lstStyle/>
          <a:p>
            <a:pPr algn="ctr"/>
            <a:r>
              <a:rPr lang="en-US" altLang="zh-CN" sz="5400" b="1" kern="10" dirty="0">
                <a:ln w="28575">
                  <a:solidFill>
                    <a:srgbClr val="FFFFFF"/>
                  </a:solidFill>
                  <a:rou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Segoe UI Black" panose="020B0A02040204020203" pitchFamily="34" charset="0"/>
                <a:ea typeface="Segoe UI Black" panose="020B0A02040204020203" pitchFamily="34" charset="0"/>
              </a:rPr>
              <a:t>Thank You </a:t>
            </a:r>
            <a:r>
              <a:rPr lang="en-US" altLang="zh-CN" sz="5400" b="1" kern="10" dirty="0">
                <a:ln w="28575">
                  <a:solidFill>
                    <a:srgbClr val="FFFFFF"/>
                  </a:solidFill>
                  <a:rou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panose="020B0604030504040204" pitchFamily="34" charset="0"/>
                <a:ea typeface="Verdana" panose="020B0604030504040204" pitchFamily="34" charset="0"/>
              </a:rPr>
              <a:t>!</a:t>
            </a:r>
            <a:endParaRPr lang="zh-CN" altLang="en-US" sz="5400" b="1" kern="10" dirty="0">
              <a:ln w="28575">
                <a:solidFill>
                  <a:srgbClr val="FFFFFF"/>
                </a:solidFill>
                <a:rou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panose="020B0604030504040204" pitchFamily="34" charset="0"/>
            </a:endParaRPr>
          </a:p>
        </p:txBody>
      </p:sp>
      <p:sp>
        <p:nvSpPr>
          <p:cNvPr id="2" name="Rectangle 1"/>
          <p:cNvSpPr/>
          <p:nvPr/>
        </p:nvSpPr>
        <p:spPr>
          <a:xfrm>
            <a:off x="2351584" y="4077072"/>
            <a:ext cx="2880917" cy="369332"/>
          </a:xfrm>
          <a:prstGeom prst="rect">
            <a:avLst/>
          </a:prstGeom>
        </p:spPr>
        <p:txBody>
          <a:bodyPr wrap="none">
            <a:spAutoFit/>
          </a:bodyPr>
          <a:lstStyle/>
          <a:p>
            <a:r>
              <a:rPr lang="en-US" altLang="zh-CN" dirty="0"/>
              <a:t>Email</a:t>
            </a:r>
            <a:r>
              <a:rPr lang="zh-CN" altLang="en-US" dirty="0"/>
              <a:t>：</a:t>
            </a:r>
            <a:r>
              <a:rPr lang="en-US" altLang="zh-CN" dirty="0"/>
              <a:t>8139754@qq.com</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2.1  </a:t>
            </a:r>
            <a:r>
              <a:rPr lang="zh-CN" altLang="zh-CN" dirty="0"/>
              <a:t>操作系统基础</a:t>
            </a:r>
            <a:endParaRPr lang="en-US" altLang="zh-CN" dirty="0">
              <a:ea typeface="宋体" panose="02010600030101010101" pitchFamily="2" charset="-122"/>
            </a:endParaRPr>
          </a:p>
        </p:txBody>
      </p:sp>
      <p:sp>
        <p:nvSpPr>
          <p:cNvPr id="90115" name="Rectangle 3"/>
          <p:cNvSpPr>
            <a:spLocks noGrp="1" noChangeArrowheads="1"/>
          </p:cNvSpPr>
          <p:nvPr>
            <p:ph idx="1"/>
          </p:nvPr>
        </p:nvSpPr>
        <p:spPr>
          <a:xfrm>
            <a:off x="623392" y="1628800"/>
            <a:ext cx="6750411" cy="4248472"/>
          </a:xfrm>
        </p:spPr>
        <p:txBody>
          <a:bodyPr>
            <a:normAutofit fontScale="97500" lnSpcReduction="10000"/>
          </a:bodyPr>
          <a:lstStyle/>
          <a:p>
            <a:pPr indent="-457200" latinLnBrk="0">
              <a:lnSpc>
                <a:spcPct val="200000"/>
              </a:lnSpc>
              <a:spcBef>
                <a:spcPts val="0"/>
              </a:spcBef>
            </a:pPr>
            <a:r>
              <a:rPr lang="zh-CN" altLang="zh-CN" sz="3200" dirty="0"/>
              <a:t>这种结构最早源于著名的</a:t>
            </a:r>
            <a:r>
              <a:rPr lang="en-US" altLang="zh-CN" sz="3200" dirty="0"/>
              <a:t>UNIX</a:t>
            </a:r>
            <a:r>
              <a:rPr lang="zh-CN" altLang="zh-CN" sz="3200" dirty="0"/>
              <a:t>操作系统，直到现在仍然是操作系统设计的完美结构</a:t>
            </a:r>
            <a:r>
              <a:rPr lang="zh-CN" altLang="en-US" sz="3200" dirty="0"/>
              <a:t>。</a:t>
            </a:r>
            <a:endParaRPr lang="en-US" altLang="zh-CN" sz="3200" dirty="0"/>
          </a:p>
          <a:p>
            <a:pPr lvl="1" indent="-457200">
              <a:lnSpc>
                <a:spcPct val="200000"/>
              </a:lnSpc>
              <a:spcBef>
                <a:spcPts val="0"/>
              </a:spcBef>
            </a:pPr>
            <a:r>
              <a:rPr lang="zh-CN" altLang="en-US" sz="2800" dirty="0"/>
              <a:t>内核层：</a:t>
            </a:r>
            <a:r>
              <a:rPr lang="en-US" altLang="zh-CN" sz="2800" dirty="0"/>
              <a:t>UNIX</a:t>
            </a:r>
            <a:r>
              <a:rPr lang="zh-CN" altLang="en-US" sz="2800" dirty="0"/>
              <a:t>内核，是</a:t>
            </a:r>
            <a:r>
              <a:rPr lang="en-US" altLang="zh-CN" sz="2800" dirty="0"/>
              <a:t>OS</a:t>
            </a:r>
            <a:r>
              <a:rPr lang="zh-CN" altLang="en-US" sz="2800" dirty="0"/>
              <a:t>管理和控制中心，常驻内存。</a:t>
            </a:r>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8</a:t>
            </a:fld>
            <a:endParaRPr lang="en-US" altLang="zh-CN"/>
          </a:p>
        </p:txBody>
      </p:sp>
      <p:graphicFrame>
        <p:nvGraphicFramePr>
          <p:cNvPr id="3" name="Table 2"/>
          <p:cNvGraphicFramePr>
            <a:graphicFrameLocks noGrp="1"/>
          </p:cNvGraphicFramePr>
          <p:nvPr>
            <p:extLst>
              <p:ext uri="{D42A27DB-BD31-4B8C-83A1-F6EECF244321}">
                <p14:modId xmlns:p14="http://schemas.microsoft.com/office/powerpoint/2010/main" val="132014803"/>
              </p:ext>
            </p:extLst>
          </p:nvPr>
        </p:nvGraphicFramePr>
        <p:xfrm>
          <a:off x="7608167" y="1628800"/>
          <a:ext cx="3974233" cy="4320479"/>
        </p:xfrm>
        <a:graphic>
          <a:graphicData uri="http://schemas.openxmlformats.org/drawingml/2006/table">
            <a:tbl>
              <a:tblPr firstRow="1" firstCol="1" bandRow="1">
                <a:tableStyleId>{5C22544A-7EE6-4342-B048-85BDC9FD1C3A}</a:tableStyleId>
              </a:tblPr>
              <a:tblGrid>
                <a:gridCol w="3974233">
                  <a:extLst>
                    <a:ext uri="{9D8B030D-6E8A-4147-A177-3AD203B41FA5}">
                      <a16:colId xmlns:a16="http://schemas.microsoft.com/office/drawing/2014/main" val="20000"/>
                    </a:ext>
                  </a:extLst>
                </a:gridCol>
              </a:tblGrid>
              <a:tr h="472807">
                <a:tc>
                  <a:txBody>
                    <a:bodyPr/>
                    <a:lstStyle/>
                    <a:p>
                      <a:pPr marL="0" indent="0" algn="ctr">
                        <a:spcAft>
                          <a:spcPts val="0"/>
                        </a:spcAft>
                        <a:buFont typeface="Arial" panose="020B0604020202020204" pitchFamily="34" charset="0"/>
                        <a:buNone/>
                      </a:pPr>
                      <a:r>
                        <a:rPr lang="en-US" sz="2400" kern="0" dirty="0">
                          <a:solidFill>
                            <a:srgbClr val="FFFFFF"/>
                          </a:solidFill>
                          <a:effectLst/>
                        </a:rPr>
                        <a:t>Shell </a:t>
                      </a:r>
                      <a:r>
                        <a:rPr lang="zh-CN" sz="2400" kern="0" dirty="0">
                          <a:solidFill>
                            <a:srgbClr val="FFFFFF"/>
                          </a:solidFill>
                          <a:effectLst/>
                        </a:rPr>
                        <a:t>解释程序</a:t>
                      </a:r>
                      <a:endParaRPr lang="zh-CN" sz="3200" kern="100" dirty="0">
                        <a:solidFill>
                          <a:srgbClr val="FFFFFF"/>
                        </a:solidFill>
                        <a:effectLst/>
                        <a:latin typeface="Times New Roman" panose="02020603050405020304" pitchFamily="18" charset="0"/>
                        <a:ea typeface="宋体" panose="02010600030101010101" pitchFamily="2" charset="-122"/>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0000"/>
                  </a:ext>
                </a:extLst>
              </a:tr>
              <a:tr h="864096">
                <a:tc>
                  <a:txBody>
                    <a:bodyPr/>
                    <a:lstStyle/>
                    <a:p>
                      <a:pPr marL="0" indent="0" algn="ctr">
                        <a:spcAft>
                          <a:spcPts val="0"/>
                        </a:spcAft>
                        <a:buFont typeface="Arial" panose="020B0604020202020204" pitchFamily="34" charset="0"/>
                        <a:buNone/>
                      </a:pPr>
                      <a:r>
                        <a:rPr lang="zh-CN" sz="2400" kern="0" dirty="0">
                          <a:solidFill>
                            <a:schemeClr val="tx1"/>
                          </a:solidFill>
                          <a:effectLst/>
                        </a:rPr>
                        <a:t>用户程序</a:t>
                      </a:r>
                      <a:r>
                        <a:rPr lang="en-US" sz="2400" kern="0" dirty="0">
                          <a:solidFill>
                            <a:schemeClr val="tx1"/>
                          </a:solidFill>
                          <a:effectLst/>
                        </a:rPr>
                        <a:t>  </a:t>
                      </a:r>
                      <a:r>
                        <a:rPr lang="zh-CN" sz="2400" kern="0" dirty="0">
                          <a:solidFill>
                            <a:schemeClr val="tx1"/>
                          </a:solidFill>
                          <a:effectLst/>
                        </a:rPr>
                        <a:t>各种应用程序包</a:t>
                      </a:r>
                      <a:br>
                        <a:rPr lang="en-US" sz="2400" kern="0" dirty="0">
                          <a:solidFill>
                            <a:schemeClr val="tx1"/>
                          </a:solidFill>
                          <a:effectLst/>
                        </a:rPr>
                      </a:br>
                      <a:r>
                        <a:rPr lang="zh-CN" sz="2400" kern="0" dirty="0">
                          <a:solidFill>
                            <a:schemeClr val="tx1"/>
                          </a:solidFill>
                          <a:effectLst/>
                        </a:rPr>
                        <a:t>系统命令</a:t>
                      </a:r>
                      <a:r>
                        <a:rPr lang="en-US" sz="2400" kern="0" dirty="0">
                          <a:solidFill>
                            <a:schemeClr val="tx1"/>
                          </a:solidFill>
                          <a:effectLst/>
                        </a:rPr>
                        <a:t>  </a:t>
                      </a:r>
                      <a:r>
                        <a:rPr lang="zh-CN" sz="2400" kern="0" dirty="0">
                          <a:solidFill>
                            <a:schemeClr val="tx1"/>
                          </a:solidFill>
                          <a:effectLst/>
                        </a:rPr>
                        <a:t>窗口</a:t>
                      </a:r>
                      <a:endParaRPr lang="zh-CN" sz="3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FFFF"/>
                    </a:solidFill>
                  </a:tcPr>
                </a:tc>
                <a:extLst>
                  <a:ext uri="{0D108BD9-81ED-4DB2-BD59-A6C34878D82A}">
                    <a16:rowId xmlns:a16="http://schemas.microsoft.com/office/drawing/2014/main" val="10001"/>
                  </a:ext>
                </a:extLst>
              </a:tr>
              <a:tr h="472807">
                <a:tc>
                  <a:txBody>
                    <a:bodyPr/>
                    <a:lstStyle/>
                    <a:p>
                      <a:pPr marL="0" indent="0" algn="ctr" defTabSz="914400" rtl="0" eaLnBrk="1" latinLnBrk="0" hangingPunct="1">
                        <a:spcAft>
                          <a:spcPts val="0"/>
                        </a:spcAft>
                        <a:buFont typeface="Arial" panose="020B0604020202020204" pitchFamily="34" charset="0"/>
                        <a:buNone/>
                      </a:pPr>
                      <a:r>
                        <a:rPr lang="zh-CN" sz="2400" b="1" kern="0" dirty="0">
                          <a:solidFill>
                            <a:srgbClr val="FFFFFF"/>
                          </a:solidFill>
                          <a:effectLst/>
                          <a:latin typeface="+mn-lt"/>
                          <a:ea typeface="+mn-ea"/>
                          <a:cs typeface="+mn-cs"/>
                        </a:rPr>
                        <a:t>应用层</a:t>
                      </a:r>
                    </a:p>
                  </a:txBody>
                  <a:tcPr marL="68580" marR="68580" marT="0" marB="0" anchor="ctr">
                    <a:solidFill>
                      <a:schemeClr val="accent4">
                        <a:lumMod val="60000"/>
                        <a:lumOff val="40000"/>
                      </a:schemeClr>
                    </a:solidFill>
                  </a:tcPr>
                </a:tc>
                <a:extLst>
                  <a:ext uri="{0D108BD9-81ED-4DB2-BD59-A6C34878D82A}">
                    <a16:rowId xmlns:a16="http://schemas.microsoft.com/office/drawing/2014/main" val="10002"/>
                  </a:ext>
                </a:extLst>
              </a:tr>
              <a:tr h="472807">
                <a:tc>
                  <a:txBody>
                    <a:bodyPr/>
                    <a:lstStyle/>
                    <a:p>
                      <a:pPr marL="0" indent="0" algn="ctr" defTabSz="914400" rtl="0" eaLnBrk="1" latinLnBrk="0" hangingPunct="1">
                        <a:spcAft>
                          <a:spcPts val="0"/>
                        </a:spcAft>
                        <a:buFont typeface="Arial" panose="020B0604020202020204" pitchFamily="34" charset="0"/>
                        <a:buNone/>
                      </a:pPr>
                      <a:r>
                        <a:rPr lang="zh-CN" sz="2400" b="1" kern="0" dirty="0">
                          <a:solidFill>
                            <a:srgbClr val="FFFFFF"/>
                          </a:solidFill>
                          <a:effectLst/>
                          <a:latin typeface="+mn-lt"/>
                          <a:ea typeface="+mn-ea"/>
                          <a:cs typeface="+mn-cs"/>
                        </a:rPr>
                        <a:t>系统调用</a:t>
                      </a:r>
                    </a:p>
                  </a:txBody>
                  <a:tcPr marL="68580" marR="68580" marT="0" marB="0" anchor="ctr">
                    <a:solidFill>
                      <a:schemeClr val="accent4">
                        <a:lumMod val="60000"/>
                        <a:lumOff val="40000"/>
                      </a:schemeClr>
                    </a:solidFill>
                  </a:tcPr>
                </a:tc>
                <a:extLst>
                  <a:ext uri="{0D108BD9-81ED-4DB2-BD59-A6C34878D82A}">
                    <a16:rowId xmlns:a16="http://schemas.microsoft.com/office/drawing/2014/main" val="10003"/>
                  </a:ext>
                </a:extLst>
              </a:tr>
              <a:tr h="472807">
                <a:tc>
                  <a:txBody>
                    <a:bodyPr/>
                    <a:lstStyle/>
                    <a:p>
                      <a:pPr marL="0" indent="0" algn="ctr" defTabSz="914400" rtl="0" eaLnBrk="1" latinLnBrk="0" hangingPunct="1">
                        <a:spcAft>
                          <a:spcPts val="0"/>
                        </a:spcAft>
                        <a:buFont typeface="Arial" panose="020B0604020202020204" pitchFamily="34" charset="0"/>
                        <a:buNone/>
                      </a:pPr>
                      <a:r>
                        <a:rPr lang="zh-CN" sz="2400" b="1" kern="0" dirty="0">
                          <a:solidFill>
                            <a:srgbClr val="FFFFFF"/>
                          </a:solidFill>
                          <a:effectLst/>
                          <a:latin typeface="+mn-lt"/>
                          <a:ea typeface="+mn-ea"/>
                          <a:cs typeface="+mn-cs"/>
                        </a:rPr>
                        <a:t>核心层</a:t>
                      </a:r>
                    </a:p>
                  </a:txBody>
                  <a:tcPr marL="68580" marR="68580" marT="0" marB="0" anchor="ctr">
                    <a:solidFill>
                      <a:schemeClr val="accent4">
                        <a:lumMod val="60000"/>
                        <a:lumOff val="40000"/>
                      </a:schemeClr>
                    </a:solidFill>
                  </a:tcPr>
                </a:tc>
                <a:extLst>
                  <a:ext uri="{0D108BD9-81ED-4DB2-BD59-A6C34878D82A}">
                    <a16:rowId xmlns:a16="http://schemas.microsoft.com/office/drawing/2014/main" val="10004"/>
                  </a:ext>
                </a:extLst>
              </a:tr>
              <a:tr h="1092348">
                <a:tc>
                  <a:txBody>
                    <a:bodyPr/>
                    <a:lstStyle/>
                    <a:p>
                      <a:pPr marL="0" indent="0" algn="ctr">
                        <a:spcAft>
                          <a:spcPts val="0"/>
                        </a:spcAft>
                        <a:buFont typeface="Arial" panose="020B0604020202020204" pitchFamily="34" charset="0"/>
                        <a:buNone/>
                      </a:pPr>
                      <a:r>
                        <a:rPr lang="zh-CN" sz="2400" kern="0" dirty="0">
                          <a:solidFill>
                            <a:schemeClr val="tx1"/>
                          </a:solidFill>
                          <a:effectLst/>
                        </a:rPr>
                        <a:t>存储管理</a:t>
                      </a:r>
                      <a:r>
                        <a:rPr lang="en-US" sz="2400" kern="0" dirty="0">
                          <a:solidFill>
                            <a:schemeClr val="tx1"/>
                          </a:solidFill>
                          <a:effectLst/>
                        </a:rPr>
                        <a:t>  </a:t>
                      </a:r>
                      <a:r>
                        <a:rPr lang="zh-CN" sz="2400" kern="0" dirty="0">
                          <a:solidFill>
                            <a:schemeClr val="tx1"/>
                          </a:solidFill>
                          <a:effectLst/>
                        </a:rPr>
                        <a:t>进程管理</a:t>
                      </a:r>
                      <a:br>
                        <a:rPr lang="en-US" sz="2400" kern="0" dirty="0">
                          <a:solidFill>
                            <a:schemeClr val="tx1"/>
                          </a:solidFill>
                          <a:effectLst/>
                        </a:rPr>
                      </a:br>
                      <a:r>
                        <a:rPr lang="zh-CN" sz="2400" kern="0" dirty="0">
                          <a:solidFill>
                            <a:schemeClr val="tx1"/>
                          </a:solidFill>
                          <a:effectLst/>
                        </a:rPr>
                        <a:t>设备管理</a:t>
                      </a:r>
                      <a:r>
                        <a:rPr lang="en-US" sz="2400" kern="0" dirty="0">
                          <a:solidFill>
                            <a:schemeClr val="tx1"/>
                          </a:solidFill>
                          <a:effectLst/>
                        </a:rPr>
                        <a:t>  </a:t>
                      </a:r>
                      <a:r>
                        <a:rPr lang="zh-CN" sz="2400" kern="0" dirty="0">
                          <a:solidFill>
                            <a:schemeClr val="tx1"/>
                          </a:solidFill>
                          <a:effectLst/>
                        </a:rPr>
                        <a:t>文件管理</a:t>
                      </a:r>
                      <a:endParaRPr lang="zh-CN" sz="3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FFFF"/>
                    </a:solidFill>
                  </a:tcPr>
                </a:tc>
                <a:extLst>
                  <a:ext uri="{0D108BD9-81ED-4DB2-BD59-A6C34878D82A}">
                    <a16:rowId xmlns:a16="http://schemas.microsoft.com/office/drawing/2014/main" val="10005"/>
                  </a:ext>
                </a:extLst>
              </a:tr>
              <a:tr h="472807">
                <a:tc>
                  <a:txBody>
                    <a:bodyPr/>
                    <a:lstStyle/>
                    <a:p>
                      <a:pPr marL="0" indent="0" algn="ctr" defTabSz="914400" rtl="0" eaLnBrk="1" latinLnBrk="0" hangingPunct="1">
                        <a:spcAft>
                          <a:spcPts val="0"/>
                        </a:spcAft>
                        <a:buFont typeface="Arial" panose="020B0604020202020204" pitchFamily="34" charset="0"/>
                        <a:buNone/>
                      </a:pPr>
                      <a:r>
                        <a:rPr lang="zh-CN" sz="2400" b="1" kern="0" dirty="0">
                          <a:solidFill>
                            <a:srgbClr val="FFFFFF"/>
                          </a:solidFill>
                          <a:effectLst/>
                          <a:latin typeface="+mn-lt"/>
                          <a:ea typeface="+mn-ea"/>
                          <a:cs typeface="+mn-cs"/>
                        </a:rPr>
                        <a:t>硬件层（裸机）</a:t>
                      </a:r>
                    </a:p>
                  </a:txBody>
                  <a:tcPr marL="68580" marR="68580" marT="0" marB="0" anchor="ctr">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5793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2.1  </a:t>
            </a:r>
            <a:r>
              <a:rPr lang="zh-CN" altLang="zh-CN" dirty="0"/>
              <a:t>操作系统基础</a:t>
            </a:r>
            <a:endParaRPr lang="en-US" altLang="zh-CN" dirty="0">
              <a:ea typeface="宋体" panose="02010600030101010101" pitchFamily="2" charset="-122"/>
            </a:endParaRPr>
          </a:p>
        </p:txBody>
      </p:sp>
      <p:sp>
        <p:nvSpPr>
          <p:cNvPr id="90115" name="Rectangle 3"/>
          <p:cNvSpPr>
            <a:spLocks noGrp="1" noChangeArrowheads="1"/>
          </p:cNvSpPr>
          <p:nvPr>
            <p:ph idx="1"/>
          </p:nvPr>
        </p:nvSpPr>
        <p:spPr>
          <a:xfrm>
            <a:off x="713741" y="1484783"/>
            <a:ext cx="6534388" cy="4464495"/>
          </a:xfrm>
        </p:spPr>
        <p:txBody>
          <a:bodyPr>
            <a:normAutofit fontScale="90000" lnSpcReduction="10000"/>
          </a:bodyPr>
          <a:lstStyle/>
          <a:p>
            <a:pPr lvl="1" indent="-457200">
              <a:lnSpc>
                <a:spcPct val="150000"/>
              </a:lnSpc>
              <a:spcBef>
                <a:spcPts val="0"/>
              </a:spcBef>
            </a:pPr>
            <a:r>
              <a:rPr lang="zh-CN" altLang="en-US" sz="2800" dirty="0"/>
              <a:t>系统调用层：界于核心层和应用层（外层）之间，供程序员设计、开发应用程序时调用。</a:t>
            </a:r>
          </a:p>
          <a:p>
            <a:pPr lvl="1" indent="-457200">
              <a:lnSpc>
                <a:spcPct val="150000"/>
              </a:lnSpc>
              <a:spcBef>
                <a:spcPts val="0"/>
              </a:spcBef>
            </a:pPr>
            <a:r>
              <a:rPr lang="zh-CN" altLang="en-US" sz="2800" dirty="0"/>
              <a:t>应用层：包括各种开发工具、高级语言编译器、网络通讯处理程序等。所有应用层程序都是在</a:t>
            </a:r>
            <a:r>
              <a:rPr lang="en-US" altLang="zh-CN" sz="2800" dirty="0"/>
              <a:t>shell</a:t>
            </a:r>
            <a:r>
              <a:rPr lang="zh-CN" altLang="en-US" sz="2800" dirty="0"/>
              <a:t>（命令语言解释程序）的管理和控制下为用户服务的，是面向用户操作的界面。</a:t>
            </a:r>
            <a:endParaRPr lang="en-US" altLang="zh-CN" sz="2800" dirty="0"/>
          </a:p>
        </p:txBody>
      </p:sp>
      <p:sp>
        <p:nvSpPr>
          <p:cNvPr id="2" name="Slide Number Placeholder 1"/>
          <p:cNvSpPr>
            <a:spLocks noGrp="1"/>
          </p:cNvSpPr>
          <p:nvPr>
            <p:ph type="sldNum" sz="quarter" idx="12"/>
          </p:nvPr>
        </p:nvSpPr>
        <p:spPr/>
        <p:txBody>
          <a:bodyPr/>
          <a:lstStyle/>
          <a:p>
            <a:fld id="{9CA331A9-1DD5-4C34-BAC9-1026D4AF2589}" type="slidenum">
              <a:rPr lang="en-US" altLang="zh-CN" smtClean="0"/>
              <a:t>9</a:t>
            </a:fld>
            <a:endParaRPr lang="en-US" altLang="zh-CN"/>
          </a:p>
        </p:txBody>
      </p:sp>
      <p:graphicFrame>
        <p:nvGraphicFramePr>
          <p:cNvPr id="3" name="Table 2"/>
          <p:cNvGraphicFramePr>
            <a:graphicFrameLocks noGrp="1"/>
          </p:cNvGraphicFramePr>
          <p:nvPr>
            <p:extLst>
              <p:ext uri="{D42A27DB-BD31-4B8C-83A1-F6EECF244321}">
                <p14:modId xmlns:p14="http://schemas.microsoft.com/office/powerpoint/2010/main" val="132014803"/>
              </p:ext>
            </p:extLst>
          </p:nvPr>
        </p:nvGraphicFramePr>
        <p:xfrm>
          <a:off x="7608167" y="1628800"/>
          <a:ext cx="3974233" cy="4320479"/>
        </p:xfrm>
        <a:graphic>
          <a:graphicData uri="http://schemas.openxmlformats.org/drawingml/2006/table">
            <a:tbl>
              <a:tblPr firstRow="1" firstCol="1" bandRow="1">
                <a:tableStyleId>{5C22544A-7EE6-4342-B048-85BDC9FD1C3A}</a:tableStyleId>
              </a:tblPr>
              <a:tblGrid>
                <a:gridCol w="3974233">
                  <a:extLst>
                    <a:ext uri="{9D8B030D-6E8A-4147-A177-3AD203B41FA5}">
                      <a16:colId xmlns:a16="http://schemas.microsoft.com/office/drawing/2014/main" val="20000"/>
                    </a:ext>
                  </a:extLst>
                </a:gridCol>
              </a:tblGrid>
              <a:tr h="472807">
                <a:tc>
                  <a:txBody>
                    <a:bodyPr/>
                    <a:lstStyle/>
                    <a:p>
                      <a:pPr marL="0" indent="0" algn="ctr">
                        <a:spcAft>
                          <a:spcPts val="0"/>
                        </a:spcAft>
                        <a:buFont typeface="Arial" panose="020B0604020202020204" pitchFamily="34" charset="0"/>
                        <a:buNone/>
                      </a:pPr>
                      <a:r>
                        <a:rPr lang="en-US" sz="2400" kern="0" dirty="0">
                          <a:solidFill>
                            <a:srgbClr val="FFFFFF"/>
                          </a:solidFill>
                          <a:effectLst/>
                        </a:rPr>
                        <a:t>Shell </a:t>
                      </a:r>
                      <a:r>
                        <a:rPr lang="zh-CN" sz="2400" kern="0" dirty="0">
                          <a:solidFill>
                            <a:srgbClr val="FFFFFF"/>
                          </a:solidFill>
                          <a:effectLst/>
                        </a:rPr>
                        <a:t>解释程序</a:t>
                      </a:r>
                      <a:endParaRPr lang="zh-CN" sz="3200" kern="100" dirty="0">
                        <a:solidFill>
                          <a:srgbClr val="FFFFFF"/>
                        </a:solidFill>
                        <a:effectLst/>
                        <a:latin typeface="Times New Roman" panose="02020603050405020304" pitchFamily="18" charset="0"/>
                        <a:ea typeface="宋体" panose="02010600030101010101" pitchFamily="2" charset="-122"/>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0000"/>
                  </a:ext>
                </a:extLst>
              </a:tr>
              <a:tr h="864096">
                <a:tc>
                  <a:txBody>
                    <a:bodyPr/>
                    <a:lstStyle/>
                    <a:p>
                      <a:pPr marL="0" indent="0" algn="ctr">
                        <a:spcAft>
                          <a:spcPts val="0"/>
                        </a:spcAft>
                        <a:buFont typeface="Arial" panose="020B0604020202020204" pitchFamily="34" charset="0"/>
                        <a:buNone/>
                      </a:pPr>
                      <a:r>
                        <a:rPr lang="zh-CN" sz="2400" kern="0" dirty="0">
                          <a:solidFill>
                            <a:schemeClr val="tx1"/>
                          </a:solidFill>
                          <a:effectLst/>
                        </a:rPr>
                        <a:t>用户程序</a:t>
                      </a:r>
                      <a:r>
                        <a:rPr lang="en-US" sz="2400" kern="0" dirty="0">
                          <a:solidFill>
                            <a:schemeClr val="tx1"/>
                          </a:solidFill>
                          <a:effectLst/>
                        </a:rPr>
                        <a:t>  </a:t>
                      </a:r>
                      <a:r>
                        <a:rPr lang="zh-CN" sz="2400" kern="0" dirty="0">
                          <a:solidFill>
                            <a:schemeClr val="tx1"/>
                          </a:solidFill>
                          <a:effectLst/>
                        </a:rPr>
                        <a:t>各种应用程序包</a:t>
                      </a:r>
                      <a:br>
                        <a:rPr lang="en-US" sz="2400" kern="0" dirty="0">
                          <a:solidFill>
                            <a:schemeClr val="tx1"/>
                          </a:solidFill>
                          <a:effectLst/>
                        </a:rPr>
                      </a:br>
                      <a:r>
                        <a:rPr lang="zh-CN" sz="2400" kern="0" dirty="0">
                          <a:solidFill>
                            <a:schemeClr val="tx1"/>
                          </a:solidFill>
                          <a:effectLst/>
                        </a:rPr>
                        <a:t>系统命令</a:t>
                      </a:r>
                      <a:r>
                        <a:rPr lang="en-US" sz="2400" kern="0" dirty="0">
                          <a:solidFill>
                            <a:schemeClr val="tx1"/>
                          </a:solidFill>
                          <a:effectLst/>
                        </a:rPr>
                        <a:t>  </a:t>
                      </a:r>
                      <a:r>
                        <a:rPr lang="zh-CN" sz="2400" kern="0" dirty="0">
                          <a:solidFill>
                            <a:schemeClr val="tx1"/>
                          </a:solidFill>
                          <a:effectLst/>
                        </a:rPr>
                        <a:t>窗口</a:t>
                      </a:r>
                      <a:endParaRPr lang="zh-CN" sz="3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FFFF"/>
                    </a:solidFill>
                  </a:tcPr>
                </a:tc>
                <a:extLst>
                  <a:ext uri="{0D108BD9-81ED-4DB2-BD59-A6C34878D82A}">
                    <a16:rowId xmlns:a16="http://schemas.microsoft.com/office/drawing/2014/main" val="10001"/>
                  </a:ext>
                </a:extLst>
              </a:tr>
              <a:tr h="472807">
                <a:tc>
                  <a:txBody>
                    <a:bodyPr/>
                    <a:lstStyle/>
                    <a:p>
                      <a:pPr marL="0" indent="0" algn="ctr" defTabSz="914400" rtl="0" eaLnBrk="1" latinLnBrk="0" hangingPunct="1">
                        <a:spcAft>
                          <a:spcPts val="0"/>
                        </a:spcAft>
                        <a:buFont typeface="Arial" panose="020B0604020202020204" pitchFamily="34" charset="0"/>
                        <a:buNone/>
                      </a:pPr>
                      <a:r>
                        <a:rPr lang="zh-CN" sz="2400" b="1" kern="0" dirty="0">
                          <a:solidFill>
                            <a:srgbClr val="FFFFFF"/>
                          </a:solidFill>
                          <a:effectLst/>
                          <a:latin typeface="+mn-lt"/>
                          <a:ea typeface="+mn-ea"/>
                          <a:cs typeface="+mn-cs"/>
                        </a:rPr>
                        <a:t>应用层</a:t>
                      </a:r>
                    </a:p>
                  </a:txBody>
                  <a:tcPr marL="68580" marR="68580" marT="0" marB="0" anchor="ctr">
                    <a:solidFill>
                      <a:schemeClr val="accent4">
                        <a:lumMod val="60000"/>
                        <a:lumOff val="40000"/>
                      </a:schemeClr>
                    </a:solidFill>
                  </a:tcPr>
                </a:tc>
                <a:extLst>
                  <a:ext uri="{0D108BD9-81ED-4DB2-BD59-A6C34878D82A}">
                    <a16:rowId xmlns:a16="http://schemas.microsoft.com/office/drawing/2014/main" val="10002"/>
                  </a:ext>
                </a:extLst>
              </a:tr>
              <a:tr h="472807">
                <a:tc>
                  <a:txBody>
                    <a:bodyPr/>
                    <a:lstStyle/>
                    <a:p>
                      <a:pPr marL="0" indent="0" algn="ctr" defTabSz="914400" rtl="0" eaLnBrk="1" latinLnBrk="0" hangingPunct="1">
                        <a:spcAft>
                          <a:spcPts val="0"/>
                        </a:spcAft>
                        <a:buFont typeface="Arial" panose="020B0604020202020204" pitchFamily="34" charset="0"/>
                        <a:buNone/>
                      </a:pPr>
                      <a:r>
                        <a:rPr lang="zh-CN" sz="2400" b="1" kern="0" dirty="0">
                          <a:solidFill>
                            <a:srgbClr val="FFFFFF"/>
                          </a:solidFill>
                          <a:effectLst/>
                          <a:latin typeface="+mn-lt"/>
                          <a:ea typeface="+mn-ea"/>
                          <a:cs typeface="+mn-cs"/>
                        </a:rPr>
                        <a:t>系统调用</a:t>
                      </a:r>
                    </a:p>
                  </a:txBody>
                  <a:tcPr marL="68580" marR="68580" marT="0" marB="0" anchor="ctr">
                    <a:solidFill>
                      <a:schemeClr val="accent4">
                        <a:lumMod val="60000"/>
                        <a:lumOff val="40000"/>
                      </a:schemeClr>
                    </a:solidFill>
                  </a:tcPr>
                </a:tc>
                <a:extLst>
                  <a:ext uri="{0D108BD9-81ED-4DB2-BD59-A6C34878D82A}">
                    <a16:rowId xmlns:a16="http://schemas.microsoft.com/office/drawing/2014/main" val="10003"/>
                  </a:ext>
                </a:extLst>
              </a:tr>
              <a:tr h="472807">
                <a:tc>
                  <a:txBody>
                    <a:bodyPr/>
                    <a:lstStyle/>
                    <a:p>
                      <a:pPr marL="0" indent="0" algn="ctr" defTabSz="914400" rtl="0" eaLnBrk="1" latinLnBrk="0" hangingPunct="1">
                        <a:spcAft>
                          <a:spcPts val="0"/>
                        </a:spcAft>
                        <a:buFont typeface="Arial" panose="020B0604020202020204" pitchFamily="34" charset="0"/>
                        <a:buNone/>
                      </a:pPr>
                      <a:r>
                        <a:rPr lang="zh-CN" sz="2400" b="1" kern="0" dirty="0">
                          <a:solidFill>
                            <a:srgbClr val="FFFFFF"/>
                          </a:solidFill>
                          <a:effectLst/>
                          <a:latin typeface="+mn-lt"/>
                          <a:ea typeface="+mn-ea"/>
                          <a:cs typeface="+mn-cs"/>
                        </a:rPr>
                        <a:t>核心层</a:t>
                      </a:r>
                    </a:p>
                  </a:txBody>
                  <a:tcPr marL="68580" marR="68580" marT="0" marB="0" anchor="ctr">
                    <a:solidFill>
                      <a:schemeClr val="accent4">
                        <a:lumMod val="60000"/>
                        <a:lumOff val="40000"/>
                      </a:schemeClr>
                    </a:solidFill>
                  </a:tcPr>
                </a:tc>
                <a:extLst>
                  <a:ext uri="{0D108BD9-81ED-4DB2-BD59-A6C34878D82A}">
                    <a16:rowId xmlns:a16="http://schemas.microsoft.com/office/drawing/2014/main" val="10004"/>
                  </a:ext>
                </a:extLst>
              </a:tr>
              <a:tr h="1092348">
                <a:tc>
                  <a:txBody>
                    <a:bodyPr/>
                    <a:lstStyle/>
                    <a:p>
                      <a:pPr marL="0" indent="0" algn="ctr">
                        <a:spcAft>
                          <a:spcPts val="0"/>
                        </a:spcAft>
                        <a:buFont typeface="Arial" panose="020B0604020202020204" pitchFamily="34" charset="0"/>
                        <a:buNone/>
                      </a:pPr>
                      <a:r>
                        <a:rPr lang="zh-CN" sz="2400" kern="0" dirty="0">
                          <a:solidFill>
                            <a:schemeClr val="tx1"/>
                          </a:solidFill>
                          <a:effectLst/>
                        </a:rPr>
                        <a:t>存储管理</a:t>
                      </a:r>
                      <a:r>
                        <a:rPr lang="en-US" sz="2400" kern="0" dirty="0">
                          <a:solidFill>
                            <a:schemeClr val="tx1"/>
                          </a:solidFill>
                          <a:effectLst/>
                        </a:rPr>
                        <a:t>  </a:t>
                      </a:r>
                      <a:r>
                        <a:rPr lang="zh-CN" sz="2400" kern="0" dirty="0">
                          <a:solidFill>
                            <a:schemeClr val="tx1"/>
                          </a:solidFill>
                          <a:effectLst/>
                        </a:rPr>
                        <a:t>进程管理</a:t>
                      </a:r>
                      <a:br>
                        <a:rPr lang="en-US" sz="2400" kern="0" dirty="0">
                          <a:solidFill>
                            <a:schemeClr val="tx1"/>
                          </a:solidFill>
                          <a:effectLst/>
                        </a:rPr>
                      </a:br>
                      <a:r>
                        <a:rPr lang="zh-CN" sz="2400" kern="0" dirty="0">
                          <a:solidFill>
                            <a:schemeClr val="tx1"/>
                          </a:solidFill>
                          <a:effectLst/>
                        </a:rPr>
                        <a:t>设备管理</a:t>
                      </a:r>
                      <a:r>
                        <a:rPr lang="en-US" sz="2400" kern="0" dirty="0">
                          <a:solidFill>
                            <a:schemeClr val="tx1"/>
                          </a:solidFill>
                          <a:effectLst/>
                        </a:rPr>
                        <a:t>  </a:t>
                      </a:r>
                      <a:r>
                        <a:rPr lang="zh-CN" sz="2400" kern="0" dirty="0">
                          <a:solidFill>
                            <a:schemeClr val="tx1"/>
                          </a:solidFill>
                          <a:effectLst/>
                        </a:rPr>
                        <a:t>文件管理</a:t>
                      </a:r>
                      <a:endParaRPr lang="zh-CN" sz="3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FFFF"/>
                    </a:solidFill>
                  </a:tcPr>
                </a:tc>
                <a:extLst>
                  <a:ext uri="{0D108BD9-81ED-4DB2-BD59-A6C34878D82A}">
                    <a16:rowId xmlns:a16="http://schemas.microsoft.com/office/drawing/2014/main" val="10005"/>
                  </a:ext>
                </a:extLst>
              </a:tr>
              <a:tr h="472807">
                <a:tc>
                  <a:txBody>
                    <a:bodyPr/>
                    <a:lstStyle/>
                    <a:p>
                      <a:pPr marL="0" indent="0" algn="ctr" defTabSz="914400" rtl="0" eaLnBrk="1" latinLnBrk="0" hangingPunct="1">
                        <a:spcAft>
                          <a:spcPts val="0"/>
                        </a:spcAft>
                        <a:buFont typeface="Arial" panose="020B0604020202020204" pitchFamily="34" charset="0"/>
                        <a:buNone/>
                      </a:pPr>
                      <a:r>
                        <a:rPr lang="zh-CN" sz="2400" b="1" kern="0" dirty="0">
                          <a:solidFill>
                            <a:srgbClr val="FFFFFF"/>
                          </a:solidFill>
                          <a:effectLst/>
                          <a:latin typeface="+mn-lt"/>
                          <a:ea typeface="+mn-ea"/>
                          <a:cs typeface="+mn-cs"/>
                        </a:rPr>
                        <a:t>硬件层（裸机）</a:t>
                      </a:r>
                    </a:p>
                  </a:txBody>
                  <a:tcPr marL="68580" marR="68580" marT="0" marB="0" anchor="ctr">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d2c9931-75b3-474a-b3e8-8b21f2269e36}"/>
</p:tagLst>
</file>

<file path=ppt/theme/theme1.xml><?xml version="1.0" encoding="utf-8"?>
<a:theme xmlns:a="http://schemas.openxmlformats.org/drawingml/2006/main" name="主题1">
  <a:themeElements>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2B166E"/>
        </a:dk1>
        <a:lt1>
          <a:srgbClr val="AADBFC"/>
        </a:lt1>
        <a:dk2>
          <a:srgbClr val="003366"/>
        </a:dk2>
        <a:lt2>
          <a:srgbClr val="B2B2B2"/>
        </a:lt2>
        <a:accent1>
          <a:srgbClr val="19B17B"/>
        </a:accent1>
        <a:accent2>
          <a:srgbClr val="E57B1B"/>
        </a:accent2>
        <a:accent3>
          <a:srgbClr val="D2EAFD"/>
        </a:accent3>
        <a:accent4>
          <a:srgbClr val="23115D"/>
        </a:accent4>
        <a:accent5>
          <a:srgbClr val="ABD5BF"/>
        </a:accent5>
        <a:accent6>
          <a:srgbClr val="CF6F17"/>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587</TotalTime>
  <Words>6391</Words>
  <Application>Microsoft Office PowerPoint</Application>
  <PresentationFormat>宽屏</PresentationFormat>
  <Paragraphs>620</Paragraphs>
  <Slides>76</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76</vt:i4>
      </vt:variant>
    </vt:vector>
  </HeadingPairs>
  <TitlesOfParts>
    <vt:vector size="88" baseType="lpstr">
      <vt:lpstr>Monotype Sorts</vt:lpstr>
      <vt:lpstr>华文新魏</vt:lpstr>
      <vt:lpstr>楷体_GB2312</vt:lpstr>
      <vt:lpstr>隶书</vt:lpstr>
      <vt:lpstr>宋体</vt:lpstr>
      <vt:lpstr>Arial</vt:lpstr>
      <vt:lpstr>Calibri</vt:lpstr>
      <vt:lpstr>Segoe UI Black</vt:lpstr>
      <vt:lpstr>Times New Roman</vt:lpstr>
      <vt:lpstr>Verdana</vt:lpstr>
      <vt:lpstr>Wingdings</vt:lpstr>
      <vt:lpstr>主题1</vt:lpstr>
      <vt:lpstr>第2章  软件系统</vt:lpstr>
      <vt:lpstr>配套教材</vt:lpstr>
      <vt:lpstr>第二章 软件系统</vt:lpstr>
      <vt:lpstr>PowerPoint 演示文稿</vt:lpstr>
      <vt:lpstr>2.1操作系统</vt:lpstr>
      <vt:lpstr>2.1.1 操作系统概述</vt:lpstr>
      <vt:lpstr>2.1  操作系统基础</vt:lpstr>
      <vt:lpstr>2.1  操作系统基础</vt:lpstr>
      <vt:lpstr>2.1  操作系统基础</vt:lpstr>
      <vt:lpstr>2.1  操作系统基础</vt:lpstr>
      <vt:lpstr>操作系统的分类</vt:lpstr>
      <vt:lpstr>2.1  操作系统基础</vt:lpstr>
      <vt:lpstr>2.2  操作系统的功能-设备管理</vt:lpstr>
      <vt:lpstr>2.2  操作系统的功能-存储管理</vt:lpstr>
      <vt:lpstr>操作系统的功能</vt:lpstr>
      <vt:lpstr>2.3 软件危机</vt:lpstr>
      <vt:lpstr>软件特征</vt:lpstr>
      <vt:lpstr>PowerPoint 演示文稿</vt:lpstr>
      <vt:lpstr>PowerPoint 演示文稿</vt:lpstr>
      <vt:lpstr>1、软件危机的典型事例</vt:lpstr>
      <vt:lpstr>2、什么是软件危机</vt:lpstr>
      <vt:lpstr>3、软件危机的主要表现</vt:lpstr>
      <vt:lpstr>引入同一变化付出的代价随时间变化的趋势</vt:lpstr>
      <vt:lpstr>4、产生软件危机的原因及解决途径</vt:lpstr>
      <vt:lpstr>2.4软件工程 （Software Engineering）</vt:lpstr>
      <vt:lpstr>软件工程定义</vt:lpstr>
      <vt:lpstr>软件工程是一门交叉学科</vt:lpstr>
      <vt:lpstr>软件工程： 一种层次化技术</vt:lpstr>
      <vt:lpstr>PowerPoint 演示文稿</vt:lpstr>
      <vt:lpstr>PowerPoint 演示文稿</vt:lpstr>
      <vt:lpstr>PowerPoint 演示文稿</vt:lpstr>
      <vt:lpstr>软件生命周期 （Software lifecycle）</vt:lpstr>
      <vt:lpstr>软件生命周期</vt:lpstr>
      <vt:lpstr>软件生命周期划分阶段的原则</vt:lpstr>
      <vt:lpstr>软件生命周期各阶段的基本任务</vt:lpstr>
      <vt:lpstr>软件生命周期各阶段的基本任务</vt:lpstr>
      <vt:lpstr>软件生命周期各阶段的基本任务</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2.3 操作系统举例--Windows 10</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刘小丽</dc:creator>
  <cp:lastModifiedBy>张 娜</cp:lastModifiedBy>
  <cp:revision>377</cp:revision>
  <dcterms:created xsi:type="dcterms:W3CDTF">2020-06-19T01:32:00Z</dcterms:created>
  <dcterms:modified xsi:type="dcterms:W3CDTF">2021-09-13T12:36:39Z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