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0"/>
  </p:notesMasterIdLst>
  <p:sldIdLst>
    <p:sldId id="256" r:id="rId2"/>
    <p:sldId id="332" r:id="rId3"/>
    <p:sldId id="333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337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34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3F7ED"/>
    <a:srgbClr val="4F8356"/>
    <a:srgbClr val="426E48"/>
    <a:srgbClr val="41914E"/>
    <a:srgbClr val="8FD1B5"/>
    <a:srgbClr val="000000"/>
    <a:srgbClr val="BDBFB9"/>
    <a:srgbClr val="E3ECD0"/>
    <a:srgbClr val="E9F0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98" autoAdjust="0"/>
    <p:restoredTop sz="94660" autoAdjust="0"/>
  </p:normalViewPr>
  <p:slideViewPr>
    <p:cSldViewPr>
      <p:cViewPr>
        <p:scale>
          <a:sx n="50" d="100"/>
          <a:sy n="50" d="100"/>
        </p:scale>
        <p:origin x="789" y="11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3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#1">
  <dgm:title val=""/>
  <dgm:desc val=""/>
  <dgm:catLst>
    <dgm:cat type="accent3" pri="11100"/>
  </dgm:catLst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1#1">
  <dgm:title val=""/>
  <dgm:desc val=""/>
  <dgm:catLst>
    <dgm:cat type="accent4" pri="11100"/>
  </dgm:catLst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1#2">
  <dgm:title val=""/>
  <dgm:desc val=""/>
  <dgm:catLst>
    <dgm:cat type="accent4" pri="11100"/>
  </dgm:catLst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7B9AAD-24D5-4918-8EDF-B332210074D7}" type="doc">
      <dgm:prSet loTypeId="urn:microsoft.com/office/officeart/2005/8/layout/orgChart1#1" loCatId="hierarchy" qsTypeId="urn:microsoft.com/office/officeart/2005/8/quickstyle/simple4#1" qsCatId="simple" csTypeId="urn:microsoft.com/office/officeart/2005/8/colors/accent3_1#1" csCatId="accent1" phldr="0"/>
      <dgm:spPr/>
      <dgm:t>
        <a:bodyPr/>
        <a:lstStyle/>
        <a:p>
          <a:endParaRPr lang="zh-CN" altLang="en-US"/>
        </a:p>
      </dgm:t>
    </dgm:pt>
    <dgm:pt modelId="{64128110-2BC2-4E83-AE3D-7442626E6916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木马</a:t>
          </a:r>
        </a:p>
      </dgm:t>
    </dgm:pt>
    <dgm:pt modelId="{7C4D8020-E6A5-42B0-ACC1-F3A6FF2AC2B4}" type="parTrans" cxnId="{915D64F5-AB63-467B-8904-4E7505F9DE1F}">
      <dgm:prSet/>
      <dgm:spPr/>
      <dgm:t>
        <a:bodyPr/>
        <a:lstStyle/>
        <a:p>
          <a:endParaRPr lang="zh-CN" altLang="en-US"/>
        </a:p>
      </dgm:t>
    </dgm:pt>
    <dgm:pt modelId="{EC14B256-0355-49D6-9784-F21A5D6A7477}" type="sibTrans" cxnId="{915D64F5-AB63-467B-8904-4E7505F9DE1F}">
      <dgm:prSet/>
      <dgm:spPr/>
      <dgm:t>
        <a:bodyPr/>
        <a:lstStyle/>
        <a:p>
          <a:endParaRPr lang="zh-CN" altLang="en-US"/>
        </a:p>
      </dgm:t>
    </dgm:pt>
    <dgm:pt modelId="{225828B5-AAC3-48E3-8DDE-6E14A1E9FCE8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盗号木马</a:t>
          </a:r>
        </a:p>
      </dgm:t>
    </dgm:pt>
    <dgm:pt modelId="{90F8E70F-E1C5-4691-812A-47839830C40B}" type="parTrans" cxnId="{0EDBF35F-80FB-4BA0-A09D-F1406F71F903}">
      <dgm:prSet/>
      <dgm:spPr/>
      <dgm:t>
        <a:bodyPr/>
        <a:lstStyle/>
        <a:p>
          <a:endParaRPr lang="zh-CN" altLang="en-US"/>
        </a:p>
      </dgm:t>
    </dgm:pt>
    <dgm:pt modelId="{6E8CAA27-4324-4304-92E5-3562A8011552}" type="sibTrans" cxnId="{0EDBF35F-80FB-4BA0-A09D-F1406F71F903}">
      <dgm:prSet/>
      <dgm:spPr/>
      <dgm:t>
        <a:bodyPr/>
        <a:lstStyle/>
        <a:p>
          <a:endParaRPr lang="zh-CN" altLang="en-US"/>
        </a:p>
      </dgm:t>
    </dgm:pt>
    <dgm:pt modelId="{37D77502-DD69-4FCD-BFD3-1B91FA3A0B41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网银木马</a:t>
          </a:r>
        </a:p>
      </dgm:t>
    </dgm:pt>
    <dgm:pt modelId="{56E3332C-AB51-492A-BF41-0AEAAF10CB36}" type="parTrans" cxnId="{F923D561-77AB-4E2E-8D49-9954EC9AFE6B}">
      <dgm:prSet/>
      <dgm:spPr/>
      <dgm:t>
        <a:bodyPr/>
        <a:lstStyle/>
        <a:p>
          <a:endParaRPr lang="zh-CN" altLang="en-US"/>
        </a:p>
      </dgm:t>
    </dgm:pt>
    <dgm:pt modelId="{A79A0933-F266-4AC1-9DE1-FD7E900B09C8}" type="sibTrans" cxnId="{F923D561-77AB-4E2E-8D49-9954EC9AFE6B}">
      <dgm:prSet/>
      <dgm:spPr/>
      <dgm:t>
        <a:bodyPr/>
        <a:lstStyle/>
        <a:p>
          <a:endParaRPr lang="zh-CN" altLang="en-US"/>
        </a:p>
      </dgm:t>
    </dgm:pt>
    <dgm:pt modelId="{81EE2E0C-6A5F-4B2C-ADA9-FDFFCB8C7AC8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盗密木马</a:t>
          </a:r>
        </a:p>
      </dgm:t>
    </dgm:pt>
    <dgm:pt modelId="{01FF1330-6476-4A29-B36A-956B908B4DC2}" type="parTrans" cxnId="{A4AF89D1-EF22-412E-BD92-FCAE2D9647A8}">
      <dgm:prSet/>
      <dgm:spPr/>
      <dgm:t>
        <a:bodyPr/>
        <a:lstStyle/>
        <a:p>
          <a:endParaRPr lang="zh-CN" altLang="en-US"/>
        </a:p>
      </dgm:t>
    </dgm:pt>
    <dgm:pt modelId="{72C2C69A-BE49-48A9-B607-A2F8C3C08133}" type="sibTrans" cxnId="{A4AF89D1-EF22-412E-BD92-FCAE2D9647A8}">
      <dgm:prSet/>
      <dgm:spPr/>
      <dgm:t>
        <a:bodyPr/>
        <a:lstStyle/>
        <a:p>
          <a:endParaRPr lang="zh-CN" altLang="en-US"/>
        </a:p>
      </dgm:t>
    </dgm:pt>
    <dgm:pt modelId="{9E5AF8B0-EFE4-4098-8545-28EFE8793A94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远程控制木马</a:t>
          </a:r>
        </a:p>
      </dgm:t>
    </dgm:pt>
    <dgm:pt modelId="{431E1438-71FE-474F-AFB6-7B76A84B019B}" type="parTrans" cxnId="{D2F481DF-0163-403C-8EA0-1224D9A72721}">
      <dgm:prSet/>
      <dgm:spPr/>
      <dgm:t>
        <a:bodyPr/>
        <a:lstStyle/>
        <a:p>
          <a:endParaRPr lang="zh-CN" altLang="en-US"/>
        </a:p>
      </dgm:t>
    </dgm:pt>
    <dgm:pt modelId="{A5BAEF26-0539-4F90-B57D-E03CB655B143}" type="sibTrans" cxnId="{D2F481DF-0163-403C-8EA0-1224D9A72721}">
      <dgm:prSet/>
      <dgm:spPr/>
      <dgm:t>
        <a:bodyPr/>
        <a:lstStyle/>
        <a:p>
          <a:endParaRPr lang="zh-CN" altLang="en-US"/>
        </a:p>
      </dgm:t>
    </dgm:pt>
    <dgm:pt modelId="{1C07B086-E29B-48E1-B00C-669B113D137D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流量劫持木马</a:t>
          </a:r>
        </a:p>
      </dgm:t>
    </dgm:pt>
    <dgm:pt modelId="{C3F9490E-3F45-4CEC-908B-9B187FDE8EF2}" type="parTrans" cxnId="{34290B4F-BE52-40AC-9E15-A814E2216D77}">
      <dgm:prSet/>
      <dgm:spPr/>
      <dgm:t>
        <a:bodyPr/>
        <a:lstStyle/>
        <a:p>
          <a:endParaRPr lang="zh-CN" altLang="en-US"/>
        </a:p>
      </dgm:t>
    </dgm:pt>
    <dgm:pt modelId="{01876B78-979B-4C04-B297-73549DD5126E}" type="sibTrans" cxnId="{34290B4F-BE52-40AC-9E15-A814E2216D77}">
      <dgm:prSet/>
      <dgm:spPr/>
      <dgm:t>
        <a:bodyPr/>
        <a:lstStyle/>
        <a:p>
          <a:endParaRPr lang="zh-CN" altLang="en-US"/>
        </a:p>
      </dgm:t>
    </dgm:pt>
    <dgm:pt modelId="{0F89BA2F-7FB1-47A4-B6A8-9A821D15E1C1}" type="pres">
      <dgm:prSet presAssocID="{C17B9AAD-24D5-4918-8EDF-B332210074D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43B1D5CD-F6F5-420F-9336-DAB5AE405CAB}" type="pres">
      <dgm:prSet presAssocID="{64128110-2BC2-4E83-AE3D-7442626E6916}" presName="hierRoot1" presStyleCnt="0">
        <dgm:presLayoutVars>
          <dgm:hierBranch val="init"/>
        </dgm:presLayoutVars>
      </dgm:prSet>
      <dgm:spPr/>
    </dgm:pt>
    <dgm:pt modelId="{87C865EB-D9C7-4E5F-B312-83EF73AB58D0}" type="pres">
      <dgm:prSet presAssocID="{64128110-2BC2-4E83-AE3D-7442626E6916}" presName="rootComposite1" presStyleCnt="0"/>
      <dgm:spPr/>
      <dgm:t>
        <a:bodyPr/>
        <a:lstStyle/>
        <a:p>
          <a:endParaRPr lang="zh-CN" altLang="en-US"/>
        </a:p>
      </dgm:t>
    </dgm:pt>
    <dgm:pt modelId="{3F87A36D-B515-4CB3-9442-512F3C54FBDD}" type="pres">
      <dgm:prSet presAssocID="{64128110-2BC2-4E83-AE3D-7442626E6916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8EA578D-1EEF-4168-811C-C3CB6C46B153}" type="pres">
      <dgm:prSet presAssocID="{64128110-2BC2-4E83-AE3D-7442626E6916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5BEABAEC-9F0C-4E39-AD8E-6628EFFC11DC}" type="pres">
      <dgm:prSet presAssocID="{64128110-2BC2-4E83-AE3D-7442626E6916}" presName="hierChild2" presStyleCnt="0"/>
      <dgm:spPr/>
    </dgm:pt>
    <dgm:pt modelId="{1F968B94-413B-42AE-BA1D-5E5D1F62B58B}" type="pres">
      <dgm:prSet presAssocID="{90F8E70F-E1C5-4691-812A-47839830C40B}" presName="Name37" presStyleLbl="parChTrans1D2" presStyleIdx="0" presStyleCnt="5"/>
      <dgm:spPr/>
      <dgm:t>
        <a:bodyPr/>
        <a:lstStyle/>
        <a:p>
          <a:endParaRPr lang="zh-CN" altLang="en-US"/>
        </a:p>
      </dgm:t>
    </dgm:pt>
    <dgm:pt modelId="{841E9607-AFA8-422E-867A-D0B9A43F76FB}" type="pres">
      <dgm:prSet presAssocID="{225828B5-AAC3-48E3-8DDE-6E14A1E9FCE8}" presName="hierRoot2" presStyleCnt="0">
        <dgm:presLayoutVars>
          <dgm:hierBranch val="init"/>
        </dgm:presLayoutVars>
      </dgm:prSet>
      <dgm:spPr/>
    </dgm:pt>
    <dgm:pt modelId="{7848FCCC-0559-4207-BA93-63FF4F6D75CC}" type="pres">
      <dgm:prSet presAssocID="{225828B5-AAC3-48E3-8DDE-6E14A1E9FCE8}" presName="rootComposite" presStyleCnt="0"/>
      <dgm:spPr/>
      <dgm:t>
        <a:bodyPr/>
        <a:lstStyle/>
        <a:p>
          <a:endParaRPr lang="zh-CN" altLang="en-US"/>
        </a:p>
      </dgm:t>
    </dgm:pt>
    <dgm:pt modelId="{2FB69221-32D0-434B-B23D-866F77A6B0EE}" type="pres">
      <dgm:prSet presAssocID="{225828B5-AAC3-48E3-8DDE-6E14A1E9FCE8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C67B634-DB68-4653-97A5-5D62FE999B47}" type="pres">
      <dgm:prSet presAssocID="{225828B5-AAC3-48E3-8DDE-6E14A1E9FCE8}" presName="rootConnector" presStyleLbl="node2" presStyleIdx="0" presStyleCnt="5"/>
      <dgm:spPr/>
      <dgm:t>
        <a:bodyPr/>
        <a:lstStyle/>
        <a:p>
          <a:endParaRPr lang="zh-CN" altLang="en-US"/>
        </a:p>
      </dgm:t>
    </dgm:pt>
    <dgm:pt modelId="{A7817FA8-C290-4779-9081-B0B52FF24E56}" type="pres">
      <dgm:prSet presAssocID="{225828B5-AAC3-48E3-8DDE-6E14A1E9FCE8}" presName="hierChild4" presStyleCnt="0"/>
      <dgm:spPr/>
    </dgm:pt>
    <dgm:pt modelId="{782C31C6-F89C-4EE5-9321-5D7AEDFD4677}" type="pres">
      <dgm:prSet presAssocID="{225828B5-AAC3-48E3-8DDE-6E14A1E9FCE8}" presName="hierChild5" presStyleCnt="0"/>
      <dgm:spPr/>
    </dgm:pt>
    <dgm:pt modelId="{4336AD91-6774-4DB4-BDD0-A33B76AEE6B7}" type="pres">
      <dgm:prSet presAssocID="{56E3332C-AB51-492A-BF41-0AEAAF10CB36}" presName="Name37" presStyleLbl="parChTrans1D2" presStyleIdx="1" presStyleCnt="5"/>
      <dgm:spPr/>
      <dgm:t>
        <a:bodyPr/>
        <a:lstStyle/>
        <a:p>
          <a:endParaRPr lang="zh-CN" altLang="en-US"/>
        </a:p>
      </dgm:t>
    </dgm:pt>
    <dgm:pt modelId="{9DFAC067-11BC-4885-918F-10D0401D4F77}" type="pres">
      <dgm:prSet presAssocID="{37D77502-DD69-4FCD-BFD3-1B91FA3A0B41}" presName="hierRoot2" presStyleCnt="0">
        <dgm:presLayoutVars>
          <dgm:hierBranch val="init"/>
        </dgm:presLayoutVars>
      </dgm:prSet>
      <dgm:spPr/>
    </dgm:pt>
    <dgm:pt modelId="{3798E192-B322-4C1D-A304-A3A890D1C199}" type="pres">
      <dgm:prSet presAssocID="{37D77502-DD69-4FCD-BFD3-1B91FA3A0B41}" presName="rootComposite" presStyleCnt="0"/>
      <dgm:spPr/>
      <dgm:t>
        <a:bodyPr/>
        <a:lstStyle/>
        <a:p>
          <a:endParaRPr lang="zh-CN" altLang="en-US"/>
        </a:p>
      </dgm:t>
    </dgm:pt>
    <dgm:pt modelId="{AFBE47F0-7A8F-4C93-AF1D-8BA2F7BEC08C}" type="pres">
      <dgm:prSet presAssocID="{37D77502-DD69-4FCD-BFD3-1B91FA3A0B41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445C7C8-45D2-4D23-B6BE-965FFAF23B88}" type="pres">
      <dgm:prSet presAssocID="{37D77502-DD69-4FCD-BFD3-1B91FA3A0B41}" presName="rootConnector" presStyleLbl="node2" presStyleIdx="1" presStyleCnt="5"/>
      <dgm:spPr/>
      <dgm:t>
        <a:bodyPr/>
        <a:lstStyle/>
        <a:p>
          <a:endParaRPr lang="zh-CN" altLang="en-US"/>
        </a:p>
      </dgm:t>
    </dgm:pt>
    <dgm:pt modelId="{B814C46B-2953-4DFE-86D5-6641B5D8BDFD}" type="pres">
      <dgm:prSet presAssocID="{37D77502-DD69-4FCD-BFD3-1B91FA3A0B41}" presName="hierChild4" presStyleCnt="0"/>
      <dgm:spPr/>
    </dgm:pt>
    <dgm:pt modelId="{8C5F1B03-FD37-43EA-A7E6-8885D7520042}" type="pres">
      <dgm:prSet presAssocID="{37D77502-DD69-4FCD-BFD3-1B91FA3A0B41}" presName="hierChild5" presStyleCnt="0"/>
      <dgm:spPr/>
    </dgm:pt>
    <dgm:pt modelId="{F3FBFC0D-1C10-482A-B755-432B7B102F58}" type="pres">
      <dgm:prSet presAssocID="{01FF1330-6476-4A29-B36A-956B908B4DC2}" presName="Name37" presStyleLbl="parChTrans1D2" presStyleIdx="2" presStyleCnt="5"/>
      <dgm:spPr/>
      <dgm:t>
        <a:bodyPr/>
        <a:lstStyle/>
        <a:p>
          <a:endParaRPr lang="zh-CN" altLang="en-US"/>
        </a:p>
      </dgm:t>
    </dgm:pt>
    <dgm:pt modelId="{55EB3F4A-D96C-45F8-A083-E0A674B482EF}" type="pres">
      <dgm:prSet presAssocID="{81EE2E0C-6A5F-4B2C-ADA9-FDFFCB8C7AC8}" presName="hierRoot2" presStyleCnt="0">
        <dgm:presLayoutVars>
          <dgm:hierBranch val="init"/>
        </dgm:presLayoutVars>
      </dgm:prSet>
      <dgm:spPr/>
    </dgm:pt>
    <dgm:pt modelId="{26427A8A-8184-401A-BA5F-B732C715EED7}" type="pres">
      <dgm:prSet presAssocID="{81EE2E0C-6A5F-4B2C-ADA9-FDFFCB8C7AC8}" presName="rootComposite" presStyleCnt="0"/>
      <dgm:spPr/>
      <dgm:t>
        <a:bodyPr/>
        <a:lstStyle/>
        <a:p>
          <a:endParaRPr lang="zh-CN" altLang="en-US"/>
        </a:p>
      </dgm:t>
    </dgm:pt>
    <dgm:pt modelId="{CD29CA80-3F78-4D10-B0B9-E1DB408EE544}" type="pres">
      <dgm:prSet presAssocID="{81EE2E0C-6A5F-4B2C-ADA9-FDFFCB8C7AC8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4484104-CFD4-449D-95B4-82574E1BEAC9}" type="pres">
      <dgm:prSet presAssocID="{81EE2E0C-6A5F-4B2C-ADA9-FDFFCB8C7AC8}" presName="rootConnector" presStyleLbl="node2" presStyleIdx="2" presStyleCnt="5"/>
      <dgm:spPr/>
      <dgm:t>
        <a:bodyPr/>
        <a:lstStyle/>
        <a:p>
          <a:endParaRPr lang="zh-CN" altLang="en-US"/>
        </a:p>
      </dgm:t>
    </dgm:pt>
    <dgm:pt modelId="{03ED9A96-D917-442C-960F-6C2655E777D9}" type="pres">
      <dgm:prSet presAssocID="{81EE2E0C-6A5F-4B2C-ADA9-FDFFCB8C7AC8}" presName="hierChild4" presStyleCnt="0"/>
      <dgm:spPr/>
    </dgm:pt>
    <dgm:pt modelId="{07BBFBE8-D4F9-47E6-AB6D-6C2BA5426163}" type="pres">
      <dgm:prSet presAssocID="{81EE2E0C-6A5F-4B2C-ADA9-FDFFCB8C7AC8}" presName="hierChild5" presStyleCnt="0"/>
      <dgm:spPr/>
    </dgm:pt>
    <dgm:pt modelId="{B80C1B0D-72BB-48E6-8F6C-B123AE2DC9CA}" type="pres">
      <dgm:prSet presAssocID="{431E1438-71FE-474F-AFB6-7B76A84B019B}" presName="Name37" presStyleLbl="parChTrans1D2" presStyleIdx="3" presStyleCnt="5"/>
      <dgm:spPr/>
      <dgm:t>
        <a:bodyPr/>
        <a:lstStyle/>
        <a:p>
          <a:endParaRPr lang="zh-CN" altLang="en-US"/>
        </a:p>
      </dgm:t>
    </dgm:pt>
    <dgm:pt modelId="{D394EC33-FB9C-432D-8E89-FED17FF7C5A5}" type="pres">
      <dgm:prSet presAssocID="{9E5AF8B0-EFE4-4098-8545-28EFE8793A94}" presName="hierRoot2" presStyleCnt="0">
        <dgm:presLayoutVars>
          <dgm:hierBranch val="init"/>
        </dgm:presLayoutVars>
      </dgm:prSet>
      <dgm:spPr/>
    </dgm:pt>
    <dgm:pt modelId="{4E9AF8D5-B57E-4648-9BF2-48F9B3F56AE5}" type="pres">
      <dgm:prSet presAssocID="{9E5AF8B0-EFE4-4098-8545-28EFE8793A94}" presName="rootComposite" presStyleCnt="0"/>
      <dgm:spPr/>
      <dgm:t>
        <a:bodyPr/>
        <a:lstStyle/>
        <a:p>
          <a:endParaRPr lang="zh-CN" altLang="en-US"/>
        </a:p>
      </dgm:t>
    </dgm:pt>
    <dgm:pt modelId="{2310C6ED-DDA8-4AC1-8FA6-32279353C9E0}" type="pres">
      <dgm:prSet presAssocID="{9E5AF8B0-EFE4-4098-8545-28EFE8793A94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F147742-1F23-410A-94F3-F76DEDECF0B7}" type="pres">
      <dgm:prSet presAssocID="{9E5AF8B0-EFE4-4098-8545-28EFE8793A94}" presName="rootConnector" presStyleLbl="node2" presStyleIdx="3" presStyleCnt="5"/>
      <dgm:spPr/>
      <dgm:t>
        <a:bodyPr/>
        <a:lstStyle/>
        <a:p>
          <a:endParaRPr lang="zh-CN" altLang="en-US"/>
        </a:p>
      </dgm:t>
    </dgm:pt>
    <dgm:pt modelId="{D971C328-2BBC-447D-8705-24178537D3EB}" type="pres">
      <dgm:prSet presAssocID="{9E5AF8B0-EFE4-4098-8545-28EFE8793A94}" presName="hierChild4" presStyleCnt="0"/>
      <dgm:spPr/>
    </dgm:pt>
    <dgm:pt modelId="{58ADA4B2-CC5C-46E4-851F-1958B2EBBFD2}" type="pres">
      <dgm:prSet presAssocID="{9E5AF8B0-EFE4-4098-8545-28EFE8793A94}" presName="hierChild5" presStyleCnt="0"/>
      <dgm:spPr/>
    </dgm:pt>
    <dgm:pt modelId="{1425EA52-5B16-4C9F-8637-35DCE083477B}" type="pres">
      <dgm:prSet presAssocID="{C3F9490E-3F45-4CEC-908B-9B187FDE8EF2}" presName="Name37" presStyleLbl="parChTrans1D2" presStyleIdx="4" presStyleCnt="5"/>
      <dgm:spPr/>
      <dgm:t>
        <a:bodyPr/>
        <a:lstStyle/>
        <a:p>
          <a:endParaRPr lang="zh-CN" altLang="en-US"/>
        </a:p>
      </dgm:t>
    </dgm:pt>
    <dgm:pt modelId="{A027C60A-9782-42D0-89E6-24DED055C989}" type="pres">
      <dgm:prSet presAssocID="{1C07B086-E29B-48E1-B00C-669B113D137D}" presName="hierRoot2" presStyleCnt="0">
        <dgm:presLayoutVars>
          <dgm:hierBranch val="init"/>
        </dgm:presLayoutVars>
      </dgm:prSet>
      <dgm:spPr/>
    </dgm:pt>
    <dgm:pt modelId="{12D8DDAB-F2A5-4544-9CEB-649D00018FBD}" type="pres">
      <dgm:prSet presAssocID="{1C07B086-E29B-48E1-B00C-669B113D137D}" presName="rootComposite" presStyleCnt="0"/>
      <dgm:spPr/>
      <dgm:t>
        <a:bodyPr/>
        <a:lstStyle/>
        <a:p>
          <a:endParaRPr lang="zh-CN" altLang="en-US"/>
        </a:p>
      </dgm:t>
    </dgm:pt>
    <dgm:pt modelId="{5B53284C-3FB9-4568-87FE-20F9A1582FFB}" type="pres">
      <dgm:prSet presAssocID="{1C07B086-E29B-48E1-B00C-669B113D137D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C2EC3AB-6BCA-41FD-B82A-FDD8A7D9AF9D}" type="pres">
      <dgm:prSet presAssocID="{1C07B086-E29B-48E1-B00C-669B113D137D}" presName="rootConnector" presStyleLbl="node2" presStyleIdx="4" presStyleCnt="5"/>
      <dgm:spPr/>
      <dgm:t>
        <a:bodyPr/>
        <a:lstStyle/>
        <a:p>
          <a:endParaRPr lang="zh-CN" altLang="en-US"/>
        </a:p>
      </dgm:t>
    </dgm:pt>
    <dgm:pt modelId="{2263F70B-810B-45F6-9562-201BC0719ECE}" type="pres">
      <dgm:prSet presAssocID="{1C07B086-E29B-48E1-B00C-669B113D137D}" presName="hierChild4" presStyleCnt="0"/>
      <dgm:spPr/>
    </dgm:pt>
    <dgm:pt modelId="{A8158ECF-B1D7-4C1F-A60E-E804D516F153}" type="pres">
      <dgm:prSet presAssocID="{1C07B086-E29B-48E1-B00C-669B113D137D}" presName="hierChild5" presStyleCnt="0"/>
      <dgm:spPr/>
    </dgm:pt>
    <dgm:pt modelId="{4AECC906-F21A-45D0-9402-FE140FA9EBA5}" type="pres">
      <dgm:prSet presAssocID="{64128110-2BC2-4E83-AE3D-7442626E6916}" presName="hierChild3" presStyleCnt="0"/>
      <dgm:spPr/>
    </dgm:pt>
  </dgm:ptLst>
  <dgm:cxnLst>
    <dgm:cxn modelId="{590CFA39-6B54-4AF3-AFCF-E43E7D900B94}" type="presOf" srcId="{9E5AF8B0-EFE4-4098-8545-28EFE8793A94}" destId="{2310C6ED-DDA8-4AC1-8FA6-32279353C9E0}" srcOrd="0" destOrd="0" presId="urn:microsoft.com/office/officeart/2005/8/layout/orgChart1#1"/>
    <dgm:cxn modelId="{F4E6CA4B-812D-4B51-B5AE-A13A3F0A4B97}" type="presOf" srcId="{81EE2E0C-6A5F-4B2C-ADA9-FDFFCB8C7AC8}" destId="{64484104-CFD4-449D-95B4-82574E1BEAC9}" srcOrd="1" destOrd="0" presId="urn:microsoft.com/office/officeart/2005/8/layout/orgChart1#1"/>
    <dgm:cxn modelId="{3E08AB43-4729-4443-AB6B-F8F115F36719}" type="presOf" srcId="{431E1438-71FE-474F-AFB6-7B76A84B019B}" destId="{B80C1B0D-72BB-48E6-8F6C-B123AE2DC9CA}" srcOrd="0" destOrd="0" presId="urn:microsoft.com/office/officeart/2005/8/layout/orgChart1#1"/>
    <dgm:cxn modelId="{3BDD6201-A728-4815-9AB4-CD0E0B73524B}" type="presOf" srcId="{56E3332C-AB51-492A-BF41-0AEAAF10CB36}" destId="{4336AD91-6774-4DB4-BDD0-A33B76AEE6B7}" srcOrd="0" destOrd="0" presId="urn:microsoft.com/office/officeart/2005/8/layout/orgChart1#1"/>
    <dgm:cxn modelId="{B6E5C622-808C-48AE-8B72-D77087EEBEC4}" type="presOf" srcId="{225828B5-AAC3-48E3-8DDE-6E14A1E9FCE8}" destId="{5C67B634-DB68-4653-97A5-5D62FE999B47}" srcOrd="1" destOrd="0" presId="urn:microsoft.com/office/officeart/2005/8/layout/orgChart1#1"/>
    <dgm:cxn modelId="{7232CABA-E419-4B6E-A6A4-A86979C09B38}" type="presOf" srcId="{64128110-2BC2-4E83-AE3D-7442626E6916}" destId="{C8EA578D-1EEF-4168-811C-C3CB6C46B153}" srcOrd="1" destOrd="0" presId="urn:microsoft.com/office/officeart/2005/8/layout/orgChart1#1"/>
    <dgm:cxn modelId="{A4AF89D1-EF22-412E-BD92-FCAE2D9647A8}" srcId="{64128110-2BC2-4E83-AE3D-7442626E6916}" destId="{81EE2E0C-6A5F-4B2C-ADA9-FDFFCB8C7AC8}" srcOrd="2" destOrd="0" parTransId="{01FF1330-6476-4A29-B36A-956B908B4DC2}" sibTransId="{72C2C69A-BE49-48A9-B607-A2F8C3C08133}"/>
    <dgm:cxn modelId="{5D4FF604-9F78-4FE9-B87D-C50224A36FAC}" type="presOf" srcId="{81EE2E0C-6A5F-4B2C-ADA9-FDFFCB8C7AC8}" destId="{CD29CA80-3F78-4D10-B0B9-E1DB408EE544}" srcOrd="0" destOrd="0" presId="urn:microsoft.com/office/officeart/2005/8/layout/orgChart1#1"/>
    <dgm:cxn modelId="{E695EB02-35D4-4F1B-9EF3-7212CE85B30D}" type="presOf" srcId="{9E5AF8B0-EFE4-4098-8545-28EFE8793A94}" destId="{7F147742-1F23-410A-94F3-F76DEDECF0B7}" srcOrd="1" destOrd="0" presId="urn:microsoft.com/office/officeart/2005/8/layout/orgChart1#1"/>
    <dgm:cxn modelId="{5BFDCD98-8609-4055-948A-D67ACE3CB1BE}" type="presOf" srcId="{37D77502-DD69-4FCD-BFD3-1B91FA3A0B41}" destId="{2445C7C8-45D2-4D23-B6BE-965FFAF23B88}" srcOrd="1" destOrd="0" presId="urn:microsoft.com/office/officeart/2005/8/layout/orgChart1#1"/>
    <dgm:cxn modelId="{915D64F5-AB63-467B-8904-4E7505F9DE1F}" srcId="{C17B9AAD-24D5-4918-8EDF-B332210074D7}" destId="{64128110-2BC2-4E83-AE3D-7442626E6916}" srcOrd="0" destOrd="0" parTransId="{7C4D8020-E6A5-42B0-ACC1-F3A6FF2AC2B4}" sibTransId="{EC14B256-0355-49D6-9784-F21A5D6A7477}"/>
    <dgm:cxn modelId="{34290B4F-BE52-40AC-9E15-A814E2216D77}" srcId="{64128110-2BC2-4E83-AE3D-7442626E6916}" destId="{1C07B086-E29B-48E1-B00C-669B113D137D}" srcOrd="4" destOrd="0" parTransId="{C3F9490E-3F45-4CEC-908B-9B187FDE8EF2}" sibTransId="{01876B78-979B-4C04-B297-73549DD5126E}"/>
    <dgm:cxn modelId="{3D6572A0-8D08-43C9-9A12-72B36A00E809}" type="presOf" srcId="{C17B9AAD-24D5-4918-8EDF-B332210074D7}" destId="{0F89BA2F-7FB1-47A4-B6A8-9A821D15E1C1}" srcOrd="0" destOrd="0" presId="urn:microsoft.com/office/officeart/2005/8/layout/orgChart1#1"/>
    <dgm:cxn modelId="{A3765DA4-2717-4158-B12E-57B93E7C6438}" type="presOf" srcId="{01FF1330-6476-4A29-B36A-956B908B4DC2}" destId="{F3FBFC0D-1C10-482A-B755-432B7B102F58}" srcOrd="0" destOrd="0" presId="urn:microsoft.com/office/officeart/2005/8/layout/orgChart1#1"/>
    <dgm:cxn modelId="{0EDBF35F-80FB-4BA0-A09D-F1406F71F903}" srcId="{64128110-2BC2-4E83-AE3D-7442626E6916}" destId="{225828B5-AAC3-48E3-8DDE-6E14A1E9FCE8}" srcOrd="0" destOrd="0" parTransId="{90F8E70F-E1C5-4691-812A-47839830C40B}" sibTransId="{6E8CAA27-4324-4304-92E5-3562A8011552}"/>
    <dgm:cxn modelId="{156993E4-8B6E-4159-8B8D-B1930C1D91B8}" type="presOf" srcId="{225828B5-AAC3-48E3-8DDE-6E14A1E9FCE8}" destId="{2FB69221-32D0-434B-B23D-866F77A6B0EE}" srcOrd="0" destOrd="0" presId="urn:microsoft.com/office/officeart/2005/8/layout/orgChart1#1"/>
    <dgm:cxn modelId="{49F18225-DE4F-4337-8CE3-D3A9A07EE8E1}" type="presOf" srcId="{37D77502-DD69-4FCD-BFD3-1B91FA3A0B41}" destId="{AFBE47F0-7A8F-4C93-AF1D-8BA2F7BEC08C}" srcOrd="0" destOrd="0" presId="urn:microsoft.com/office/officeart/2005/8/layout/orgChart1#1"/>
    <dgm:cxn modelId="{6CEC18E0-03D3-4610-B499-619B0C590E9F}" type="presOf" srcId="{90F8E70F-E1C5-4691-812A-47839830C40B}" destId="{1F968B94-413B-42AE-BA1D-5E5D1F62B58B}" srcOrd="0" destOrd="0" presId="urn:microsoft.com/office/officeart/2005/8/layout/orgChart1#1"/>
    <dgm:cxn modelId="{D2F481DF-0163-403C-8EA0-1224D9A72721}" srcId="{64128110-2BC2-4E83-AE3D-7442626E6916}" destId="{9E5AF8B0-EFE4-4098-8545-28EFE8793A94}" srcOrd="3" destOrd="0" parTransId="{431E1438-71FE-474F-AFB6-7B76A84B019B}" sibTransId="{A5BAEF26-0539-4F90-B57D-E03CB655B143}"/>
    <dgm:cxn modelId="{1088DF35-958B-4324-BC3A-EC6F61BF4BB2}" type="presOf" srcId="{1C07B086-E29B-48E1-B00C-669B113D137D}" destId="{5B53284C-3FB9-4568-87FE-20F9A1582FFB}" srcOrd="0" destOrd="0" presId="urn:microsoft.com/office/officeart/2005/8/layout/orgChart1#1"/>
    <dgm:cxn modelId="{BB1309DC-2DB4-49F3-87DD-8ACDB65F8A4C}" type="presOf" srcId="{1C07B086-E29B-48E1-B00C-669B113D137D}" destId="{AC2EC3AB-6BCA-41FD-B82A-FDD8A7D9AF9D}" srcOrd="1" destOrd="0" presId="urn:microsoft.com/office/officeart/2005/8/layout/orgChart1#1"/>
    <dgm:cxn modelId="{017FCA23-E26E-448D-89C7-EA14C1247026}" type="presOf" srcId="{64128110-2BC2-4E83-AE3D-7442626E6916}" destId="{3F87A36D-B515-4CB3-9442-512F3C54FBDD}" srcOrd="0" destOrd="0" presId="urn:microsoft.com/office/officeart/2005/8/layout/orgChart1#1"/>
    <dgm:cxn modelId="{0C5F5313-C86E-49B7-8A00-E334CF61F0EF}" type="presOf" srcId="{C3F9490E-3F45-4CEC-908B-9B187FDE8EF2}" destId="{1425EA52-5B16-4C9F-8637-35DCE083477B}" srcOrd="0" destOrd="0" presId="urn:microsoft.com/office/officeart/2005/8/layout/orgChart1#1"/>
    <dgm:cxn modelId="{F923D561-77AB-4E2E-8D49-9954EC9AFE6B}" srcId="{64128110-2BC2-4E83-AE3D-7442626E6916}" destId="{37D77502-DD69-4FCD-BFD3-1B91FA3A0B41}" srcOrd="1" destOrd="0" parTransId="{56E3332C-AB51-492A-BF41-0AEAAF10CB36}" sibTransId="{A79A0933-F266-4AC1-9DE1-FD7E900B09C8}"/>
    <dgm:cxn modelId="{00EDE18C-0AE5-46B5-973B-1313FA6D094F}" type="presParOf" srcId="{0F89BA2F-7FB1-47A4-B6A8-9A821D15E1C1}" destId="{43B1D5CD-F6F5-420F-9336-DAB5AE405CAB}" srcOrd="0" destOrd="0" presId="urn:microsoft.com/office/officeart/2005/8/layout/orgChart1#1"/>
    <dgm:cxn modelId="{27447D39-2703-43C7-9897-1294FD132F06}" type="presParOf" srcId="{43B1D5CD-F6F5-420F-9336-DAB5AE405CAB}" destId="{87C865EB-D9C7-4E5F-B312-83EF73AB58D0}" srcOrd="0" destOrd="0" presId="urn:microsoft.com/office/officeart/2005/8/layout/orgChart1#1"/>
    <dgm:cxn modelId="{702AC131-3D28-4986-9243-A6349CB43B88}" type="presParOf" srcId="{87C865EB-D9C7-4E5F-B312-83EF73AB58D0}" destId="{3F87A36D-B515-4CB3-9442-512F3C54FBDD}" srcOrd="0" destOrd="0" presId="urn:microsoft.com/office/officeart/2005/8/layout/orgChart1#1"/>
    <dgm:cxn modelId="{0C4F1D74-17FC-45C0-B2F9-49DFD5AA1173}" type="presParOf" srcId="{87C865EB-D9C7-4E5F-B312-83EF73AB58D0}" destId="{C8EA578D-1EEF-4168-811C-C3CB6C46B153}" srcOrd="1" destOrd="0" presId="urn:microsoft.com/office/officeart/2005/8/layout/orgChart1#1"/>
    <dgm:cxn modelId="{B976C736-4732-4430-87D7-84BF056F64ED}" type="presParOf" srcId="{43B1D5CD-F6F5-420F-9336-DAB5AE405CAB}" destId="{5BEABAEC-9F0C-4E39-AD8E-6628EFFC11DC}" srcOrd="1" destOrd="0" presId="urn:microsoft.com/office/officeart/2005/8/layout/orgChart1#1"/>
    <dgm:cxn modelId="{261EEAAA-6229-4E94-9449-EFC33241B684}" type="presParOf" srcId="{5BEABAEC-9F0C-4E39-AD8E-6628EFFC11DC}" destId="{1F968B94-413B-42AE-BA1D-5E5D1F62B58B}" srcOrd="0" destOrd="0" presId="urn:microsoft.com/office/officeart/2005/8/layout/orgChart1#1"/>
    <dgm:cxn modelId="{86CECDC5-2696-4900-AC94-FFE6855924A3}" type="presParOf" srcId="{5BEABAEC-9F0C-4E39-AD8E-6628EFFC11DC}" destId="{841E9607-AFA8-422E-867A-D0B9A43F76FB}" srcOrd="1" destOrd="0" presId="urn:microsoft.com/office/officeart/2005/8/layout/orgChart1#1"/>
    <dgm:cxn modelId="{6B21D493-BF03-4E54-9F99-32C4FF2765F1}" type="presParOf" srcId="{841E9607-AFA8-422E-867A-D0B9A43F76FB}" destId="{7848FCCC-0559-4207-BA93-63FF4F6D75CC}" srcOrd="0" destOrd="0" presId="urn:microsoft.com/office/officeart/2005/8/layout/orgChart1#1"/>
    <dgm:cxn modelId="{D450A35D-6984-41E9-9415-6F5C54419D8C}" type="presParOf" srcId="{7848FCCC-0559-4207-BA93-63FF4F6D75CC}" destId="{2FB69221-32D0-434B-B23D-866F77A6B0EE}" srcOrd="0" destOrd="0" presId="urn:microsoft.com/office/officeart/2005/8/layout/orgChart1#1"/>
    <dgm:cxn modelId="{6478169C-025F-4476-B13E-49E4DCBB7723}" type="presParOf" srcId="{7848FCCC-0559-4207-BA93-63FF4F6D75CC}" destId="{5C67B634-DB68-4653-97A5-5D62FE999B47}" srcOrd="1" destOrd="0" presId="urn:microsoft.com/office/officeart/2005/8/layout/orgChart1#1"/>
    <dgm:cxn modelId="{D57C6074-AEE2-43A2-91A0-C0D7C4D426F2}" type="presParOf" srcId="{841E9607-AFA8-422E-867A-D0B9A43F76FB}" destId="{A7817FA8-C290-4779-9081-B0B52FF24E56}" srcOrd="1" destOrd="0" presId="urn:microsoft.com/office/officeart/2005/8/layout/orgChart1#1"/>
    <dgm:cxn modelId="{65B8C910-57CE-4B9A-8291-788753001EDA}" type="presParOf" srcId="{841E9607-AFA8-422E-867A-D0B9A43F76FB}" destId="{782C31C6-F89C-4EE5-9321-5D7AEDFD4677}" srcOrd="2" destOrd="0" presId="urn:microsoft.com/office/officeart/2005/8/layout/orgChart1#1"/>
    <dgm:cxn modelId="{DC7AC8C5-C090-429C-AA32-279A37BF986C}" type="presParOf" srcId="{5BEABAEC-9F0C-4E39-AD8E-6628EFFC11DC}" destId="{4336AD91-6774-4DB4-BDD0-A33B76AEE6B7}" srcOrd="2" destOrd="0" presId="urn:microsoft.com/office/officeart/2005/8/layout/orgChart1#1"/>
    <dgm:cxn modelId="{97DBE4D8-0792-4265-8292-ACBE81E5A759}" type="presParOf" srcId="{5BEABAEC-9F0C-4E39-AD8E-6628EFFC11DC}" destId="{9DFAC067-11BC-4885-918F-10D0401D4F77}" srcOrd="3" destOrd="0" presId="urn:microsoft.com/office/officeart/2005/8/layout/orgChart1#1"/>
    <dgm:cxn modelId="{E83EAA81-CAD4-4BA5-AC3B-0BA2121D89B0}" type="presParOf" srcId="{9DFAC067-11BC-4885-918F-10D0401D4F77}" destId="{3798E192-B322-4C1D-A304-A3A890D1C199}" srcOrd="0" destOrd="0" presId="urn:microsoft.com/office/officeart/2005/8/layout/orgChart1#1"/>
    <dgm:cxn modelId="{6F4F5985-C8E3-466F-B58D-8917AB2E7C37}" type="presParOf" srcId="{3798E192-B322-4C1D-A304-A3A890D1C199}" destId="{AFBE47F0-7A8F-4C93-AF1D-8BA2F7BEC08C}" srcOrd="0" destOrd="0" presId="urn:microsoft.com/office/officeart/2005/8/layout/orgChart1#1"/>
    <dgm:cxn modelId="{C73A16FE-605B-4680-AB0C-DC9C5B1C055C}" type="presParOf" srcId="{3798E192-B322-4C1D-A304-A3A890D1C199}" destId="{2445C7C8-45D2-4D23-B6BE-965FFAF23B88}" srcOrd="1" destOrd="0" presId="urn:microsoft.com/office/officeart/2005/8/layout/orgChart1#1"/>
    <dgm:cxn modelId="{7D8F5B63-A6E2-4313-BE8D-9EA1E48CA9D5}" type="presParOf" srcId="{9DFAC067-11BC-4885-918F-10D0401D4F77}" destId="{B814C46B-2953-4DFE-86D5-6641B5D8BDFD}" srcOrd="1" destOrd="0" presId="urn:microsoft.com/office/officeart/2005/8/layout/orgChart1#1"/>
    <dgm:cxn modelId="{F3CD5C76-A38F-4140-82CD-ED7DA2C081A1}" type="presParOf" srcId="{9DFAC067-11BC-4885-918F-10D0401D4F77}" destId="{8C5F1B03-FD37-43EA-A7E6-8885D7520042}" srcOrd="2" destOrd="0" presId="urn:microsoft.com/office/officeart/2005/8/layout/orgChart1#1"/>
    <dgm:cxn modelId="{0791D30D-823B-418B-A985-16434A217F90}" type="presParOf" srcId="{5BEABAEC-9F0C-4E39-AD8E-6628EFFC11DC}" destId="{F3FBFC0D-1C10-482A-B755-432B7B102F58}" srcOrd="4" destOrd="0" presId="urn:microsoft.com/office/officeart/2005/8/layout/orgChart1#1"/>
    <dgm:cxn modelId="{B9E94F31-7F07-4435-9E6B-06FD5D459663}" type="presParOf" srcId="{5BEABAEC-9F0C-4E39-AD8E-6628EFFC11DC}" destId="{55EB3F4A-D96C-45F8-A083-E0A674B482EF}" srcOrd="5" destOrd="0" presId="urn:microsoft.com/office/officeart/2005/8/layout/orgChart1#1"/>
    <dgm:cxn modelId="{670D7138-793E-43AA-A5FF-CABC6002F245}" type="presParOf" srcId="{55EB3F4A-D96C-45F8-A083-E0A674B482EF}" destId="{26427A8A-8184-401A-BA5F-B732C715EED7}" srcOrd="0" destOrd="0" presId="urn:microsoft.com/office/officeart/2005/8/layout/orgChart1#1"/>
    <dgm:cxn modelId="{136A121B-1E86-4DBE-BCBE-71195A66DE8E}" type="presParOf" srcId="{26427A8A-8184-401A-BA5F-B732C715EED7}" destId="{CD29CA80-3F78-4D10-B0B9-E1DB408EE544}" srcOrd="0" destOrd="0" presId="urn:microsoft.com/office/officeart/2005/8/layout/orgChart1#1"/>
    <dgm:cxn modelId="{21309C13-8838-46A2-9066-526DFD041E5C}" type="presParOf" srcId="{26427A8A-8184-401A-BA5F-B732C715EED7}" destId="{64484104-CFD4-449D-95B4-82574E1BEAC9}" srcOrd="1" destOrd="0" presId="urn:microsoft.com/office/officeart/2005/8/layout/orgChart1#1"/>
    <dgm:cxn modelId="{77B5B5AD-3C0C-47DB-89E6-632B76F05E8B}" type="presParOf" srcId="{55EB3F4A-D96C-45F8-A083-E0A674B482EF}" destId="{03ED9A96-D917-442C-960F-6C2655E777D9}" srcOrd="1" destOrd="0" presId="urn:microsoft.com/office/officeart/2005/8/layout/orgChart1#1"/>
    <dgm:cxn modelId="{0D1350CB-66AF-440A-830D-5E982B5A39B0}" type="presParOf" srcId="{55EB3F4A-D96C-45F8-A083-E0A674B482EF}" destId="{07BBFBE8-D4F9-47E6-AB6D-6C2BA5426163}" srcOrd="2" destOrd="0" presId="urn:microsoft.com/office/officeart/2005/8/layout/orgChart1#1"/>
    <dgm:cxn modelId="{46B3B7B6-180D-4096-9F37-02A3D2563804}" type="presParOf" srcId="{5BEABAEC-9F0C-4E39-AD8E-6628EFFC11DC}" destId="{B80C1B0D-72BB-48E6-8F6C-B123AE2DC9CA}" srcOrd="6" destOrd="0" presId="urn:microsoft.com/office/officeart/2005/8/layout/orgChart1#1"/>
    <dgm:cxn modelId="{895AA2B3-BDAF-4349-BEBC-594DD7714265}" type="presParOf" srcId="{5BEABAEC-9F0C-4E39-AD8E-6628EFFC11DC}" destId="{D394EC33-FB9C-432D-8E89-FED17FF7C5A5}" srcOrd="7" destOrd="0" presId="urn:microsoft.com/office/officeart/2005/8/layout/orgChart1#1"/>
    <dgm:cxn modelId="{6EFF5C78-57C0-4143-901F-0B5D75743976}" type="presParOf" srcId="{D394EC33-FB9C-432D-8E89-FED17FF7C5A5}" destId="{4E9AF8D5-B57E-4648-9BF2-48F9B3F56AE5}" srcOrd="0" destOrd="0" presId="urn:microsoft.com/office/officeart/2005/8/layout/orgChart1#1"/>
    <dgm:cxn modelId="{978BA93D-D93B-4A08-B434-66FD26701BF5}" type="presParOf" srcId="{4E9AF8D5-B57E-4648-9BF2-48F9B3F56AE5}" destId="{2310C6ED-DDA8-4AC1-8FA6-32279353C9E0}" srcOrd="0" destOrd="0" presId="urn:microsoft.com/office/officeart/2005/8/layout/orgChart1#1"/>
    <dgm:cxn modelId="{150B5EE9-CBA5-413A-9AA2-1985A455AF44}" type="presParOf" srcId="{4E9AF8D5-B57E-4648-9BF2-48F9B3F56AE5}" destId="{7F147742-1F23-410A-94F3-F76DEDECF0B7}" srcOrd="1" destOrd="0" presId="urn:microsoft.com/office/officeart/2005/8/layout/orgChart1#1"/>
    <dgm:cxn modelId="{D4AFB963-B04E-448A-97F4-AAAA6C579550}" type="presParOf" srcId="{D394EC33-FB9C-432D-8E89-FED17FF7C5A5}" destId="{D971C328-2BBC-447D-8705-24178537D3EB}" srcOrd="1" destOrd="0" presId="urn:microsoft.com/office/officeart/2005/8/layout/orgChart1#1"/>
    <dgm:cxn modelId="{B90FC180-E8DA-47B9-869C-4E4C0BF1E9D6}" type="presParOf" srcId="{D394EC33-FB9C-432D-8E89-FED17FF7C5A5}" destId="{58ADA4B2-CC5C-46E4-851F-1958B2EBBFD2}" srcOrd="2" destOrd="0" presId="urn:microsoft.com/office/officeart/2005/8/layout/orgChart1#1"/>
    <dgm:cxn modelId="{CBC3B9B9-35C2-486C-ACB7-528CD5CE4C4F}" type="presParOf" srcId="{5BEABAEC-9F0C-4E39-AD8E-6628EFFC11DC}" destId="{1425EA52-5B16-4C9F-8637-35DCE083477B}" srcOrd="8" destOrd="0" presId="urn:microsoft.com/office/officeart/2005/8/layout/orgChart1#1"/>
    <dgm:cxn modelId="{56E2BA1C-6136-4DEE-9342-E5C4F58E2063}" type="presParOf" srcId="{5BEABAEC-9F0C-4E39-AD8E-6628EFFC11DC}" destId="{A027C60A-9782-42D0-89E6-24DED055C989}" srcOrd="9" destOrd="0" presId="urn:microsoft.com/office/officeart/2005/8/layout/orgChart1#1"/>
    <dgm:cxn modelId="{4EBAF78D-631D-4E69-A882-51411C420641}" type="presParOf" srcId="{A027C60A-9782-42D0-89E6-24DED055C989}" destId="{12D8DDAB-F2A5-4544-9CEB-649D00018FBD}" srcOrd="0" destOrd="0" presId="urn:microsoft.com/office/officeart/2005/8/layout/orgChart1#1"/>
    <dgm:cxn modelId="{2E75AD10-A8F5-405B-B604-7D1CFC2DABE2}" type="presParOf" srcId="{12D8DDAB-F2A5-4544-9CEB-649D00018FBD}" destId="{5B53284C-3FB9-4568-87FE-20F9A1582FFB}" srcOrd="0" destOrd="0" presId="urn:microsoft.com/office/officeart/2005/8/layout/orgChart1#1"/>
    <dgm:cxn modelId="{511A1339-A56D-4A24-879F-709FDB6FD332}" type="presParOf" srcId="{12D8DDAB-F2A5-4544-9CEB-649D00018FBD}" destId="{AC2EC3AB-6BCA-41FD-B82A-FDD8A7D9AF9D}" srcOrd="1" destOrd="0" presId="urn:microsoft.com/office/officeart/2005/8/layout/orgChart1#1"/>
    <dgm:cxn modelId="{8BC4D7A1-206A-48BC-B1F7-7146A59F4A74}" type="presParOf" srcId="{A027C60A-9782-42D0-89E6-24DED055C989}" destId="{2263F70B-810B-45F6-9562-201BC0719ECE}" srcOrd="1" destOrd="0" presId="urn:microsoft.com/office/officeart/2005/8/layout/orgChart1#1"/>
    <dgm:cxn modelId="{CC5BBDF0-084B-475D-9024-9E50F79F654E}" type="presParOf" srcId="{A027C60A-9782-42D0-89E6-24DED055C989}" destId="{A8158ECF-B1D7-4C1F-A60E-E804D516F153}" srcOrd="2" destOrd="0" presId="urn:microsoft.com/office/officeart/2005/8/layout/orgChart1#1"/>
    <dgm:cxn modelId="{D759ADBD-09FA-4201-9FAA-46A9A4F22C83}" type="presParOf" srcId="{43B1D5CD-F6F5-420F-9336-DAB5AE405CAB}" destId="{4AECC906-F21A-45D0-9402-FE140FA9EBA5}" srcOrd="2" destOrd="0" presId="urn:microsoft.com/office/officeart/2005/8/layout/orgChart1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CA7B40-9EB7-4C77-8556-119F053A3BC1}" type="doc">
      <dgm:prSet loTypeId="urn:microsoft.com/office/officeart/2005/8/layout/process2" loCatId="process" qsTypeId="urn:microsoft.com/office/officeart/2005/8/quickstyle/simple1#3" qsCatId="simple" csTypeId="urn:microsoft.com/office/officeart/2005/8/colors/accent4_1#1" csCatId="accent1" phldr="0"/>
      <dgm:spPr/>
    </dgm:pt>
    <dgm:pt modelId="{7166A9DB-20D7-41DA-B6C7-4E91D46FE0EA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特定算法生成</a:t>
          </a:r>
          <a:r>
            <a:rPr lang="en-US" altLang="zh-CN"/>
            <a:t>2100</a:t>
          </a:r>
          <a:r>
            <a:rPr lang="zh-CN" altLang="en-US"/>
            <a:t>万个</a:t>
          </a:r>
          <a:r>
            <a:rPr lang="en-US" altLang="zh-CN"/>
            <a:t>ID</a:t>
          </a:r>
        </a:p>
      </dgm:t>
    </dgm:pt>
    <dgm:pt modelId="{408890A2-EC03-4CB7-8006-30F7A6F0770D}" type="parTrans" cxnId="{44232F32-ED25-4432-A00A-0896DF162316}">
      <dgm:prSet/>
      <dgm:spPr/>
    </dgm:pt>
    <dgm:pt modelId="{581D0B67-AC66-4DBF-B99A-8C26BE060068}" type="sibTrans" cxnId="{44232F32-ED25-4432-A00A-0896DF162316}">
      <dgm:prSet/>
      <dgm:spPr/>
      <dgm:t>
        <a:bodyPr/>
        <a:lstStyle/>
        <a:p>
          <a:endParaRPr lang="zh-CN" altLang="en-US"/>
        </a:p>
      </dgm:t>
    </dgm:pt>
    <dgm:pt modelId="{6185F46A-CE7B-4D19-AD38-021F06F11723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每个</a:t>
          </a:r>
          <a:r>
            <a:rPr lang="en-US" altLang="zh-CN"/>
            <a:t>ID</a:t>
          </a:r>
          <a:r>
            <a:rPr lang="zh-CN" altLang="en-US"/>
            <a:t>对应一对货币公私钥</a:t>
          </a:r>
        </a:p>
      </dgm:t>
    </dgm:pt>
    <dgm:pt modelId="{ED707A62-C95F-489D-A288-204A854541E1}" type="parTrans" cxnId="{DE2245C9-D18E-4B00-8F2C-5D8C487D1FAD}">
      <dgm:prSet/>
      <dgm:spPr/>
    </dgm:pt>
    <dgm:pt modelId="{209F9C23-F1DF-401B-A4AD-306C9EB4247C}" type="sibTrans" cxnId="{DE2245C9-D18E-4B00-8F2C-5D8C487D1FAD}">
      <dgm:prSet/>
      <dgm:spPr/>
      <dgm:t>
        <a:bodyPr/>
        <a:lstStyle/>
        <a:p>
          <a:endParaRPr lang="zh-CN" altLang="en-US"/>
        </a:p>
      </dgm:t>
    </dgm:pt>
    <dgm:pt modelId="{9D4F7890-BC71-471E-AB1B-9F598D752858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货币公私钥纳入</a:t>
          </a:r>
          <a:r>
            <a:rPr lang="zh-CN" altLang="en-US">
              <a:sym typeface="+mn-ea"/>
            </a:rPr>
            <a:t>分布式</a:t>
          </a:r>
          <a:r>
            <a:rPr lang="zh-CN" altLang="en-US"/>
            <a:t>数据库公开</a:t>
          </a:r>
        </a:p>
      </dgm:t>
    </dgm:pt>
    <dgm:pt modelId="{8A81A9A1-3D17-4B5E-823A-F4C61634A717}" type="parTrans" cxnId="{F4905D60-6B22-472C-A0C2-E21F36F786C8}">
      <dgm:prSet/>
      <dgm:spPr/>
    </dgm:pt>
    <dgm:pt modelId="{A02D4AB0-BE01-45C2-BD3E-6766ADB3B021}" type="sibTrans" cxnId="{F4905D60-6B22-472C-A0C2-E21F36F786C8}">
      <dgm:prSet/>
      <dgm:spPr/>
    </dgm:pt>
    <dgm:pt modelId="{7E3F7EC5-1729-4088-BB09-36E02E33A0BF}" type="pres">
      <dgm:prSet presAssocID="{A4CA7B40-9EB7-4C77-8556-119F053A3BC1}" presName="linearFlow" presStyleCnt="0">
        <dgm:presLayoutVars>
          <dgm:resizeHandles val="exact"/>
        </dgm:presLayoutVars>
      </dgm:prSet>
      <dgm:spPr/>
    </dgm:pt>
    <dgm:pt modelId="{E17E57AF-0587-449A-A755-B1B96DEF2BD2}" type="pres">
      <dgm:prSet presAssocID="{7166A9DB-20D7-41DA-B6C7-4E91D46FE0E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1477A19-6F59-488F-BD44-5E3FBE8E3386}" type="pres">
      <dgm:prSet presAssocID="{581D0B67-AC66-4DBF-B99A-8C26BE060068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1FA9844B-FD2C-4DAF-BE12-A8E3C3B7E384}" type="pres">
      <dgm:prSet presAssocID="{581D0B67-AC66-4DBF-B99A-8C26BE060068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353C71C7-5E8B-4565-86BF-B755B524B25E}" type="pres">
      <dgm:prSet presAssocID="{6185F46A-CE7B-4D19-AD38-021F06F11723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ECC167-6368-4F79-84C6-65D90B9BC4A6}" type="pres">
      <dgm:prSet presAssocID="{209F9C23-F1DF-401B-A4AD-306C9EB4247C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1AF533A8-48F1-4B19-9CD9-5A2DB7199B85}" type="pres">
      <dgm:prSet presAssocID="{209F9C23-F1DF-401B-A4AD-306C9EB4247C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93DEFB83-998E-4F52-9267-01422D869D93}" type="pres">
      <dgm:prSet presAssocID="{9D4F7890-BC71-471E-AB1B-9F598D75285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9215E78-9D56-442F-AC1C-370FD72DF0AA}" type="presOf" srcId="{209F9C23-F1DF-401B-A4AD-306C9EB4247C}" destId="{06ECC167-6368-4F79-84C6-65D90B9BC4A6}" srcOrd="0" destOrd="0" presId="urn:microsoft.com/office/officeart/2005/8/layout/process2"/>
    <dgm:cxn modelId="{71B04D12-ADB8-46C9-852A-9CB9B7AC6505}" type="presOf" srcId="{7166A9DB-20D7-41DA-B6C7-4E91D46FE0EA}" destId="{E17E57AF-0587-449A-A755-B1B96DEF2BD2}" srcOrd="0" destOrd="0" presId="urn:microsoft.com/office/officeart/2005/8/layout/process2"/>
    <dgm:cxn modelId="{DE2245C9-D18E-4B00-8F2C-5D8C487D1FAD}" srcId="{A4CA7B40-9EB7-4C77-8556-119F053A3BC1}" destId="{6185F46A-CE7B-4D19-AD38-021F06F11723}" srcOrd="1" destOrd="0" parTransId="{ED707A62-C95F-489D-A288-204A854541E1}" sibTransId="{209F9C23-F1DF-401B-A4AD-306C9EB4247C}"/>
    <dgm:cxn modelId="{4D954EEA-7513-4B2A-BA85-D65FAD7B23CE}" type="presOf" srcId="{6185F46A-CE7B-4D19-AD38-021F06F11723}" destId="{353C71C7-5E8B-4565-86BF-B755B524B25E}" srcOrd="0" destOrd="0" presId="urn:microsoft.com/office/officeart/2005/8/layout/process2"/>
    <dgm:cxn modelId="{44062F1D-1486-4154-9250-228819DD35DE}" type="presOf" srcId="{A4CA7B40-9EB7-4C77-8556-119F053A3BC1}" destId="{7E3F7EC5-1729-4088-BB09-36E02E33A0BF}" srcOrd="0" destOrd="0" presId="urn:microsoft.com/office/officeart/2005/8/layout/process2"/>
    <dgm:cxn modelId="{44232F32-ED25-4432-A00A-0896DF162316}" srcId="{A4CA7B40-9EB7-4C77-8556-119F053A3BC1}" destId="{7166A9DB-20D7-41DA-B6C7-4E91D46FE0EA}" srcOrd="0" destOrd="0" parTransId="{408890A2-EC03-4CB7-8006-30F7A6F0770D}" sibTransId="{581D0B67-AC66-4DBF-B99A-8C26BE060068}"/>
    <dgm:cxn modelId="{D6B9ABDE-5DA3-4F9A-B225-8C9B1BAAB52D}" type="presOf" srcId="{581D0B67-AC66-4DBF-B99A-8C26BE060068}" destId="{11477A19-6F59-488F-BD44-5E3FBE8E3386}" srcOrd="0" destOrd="0" presId="urn:microsoft.com/office/officeart/2005/8/layout/process2"/>
    <dgm:cxn modelId="{14501958-BA70-486E-AF39-874D06B8DF2E}" type="presOf" srcId="{9D4F7890-BC71-471E-AB1B-9F598D752858}" destId="{93DEFB83-998E-4F52-9267-01422D869D93}" srcOrd="0" destOrd="0" presId="urn:microsoft.com/office/officeart/2005/8/layout/process2"/>
    <dgm:cxn modelId="{95FF94CD-0461-421C-8D79-6EB1430F2C60}" type="presOf" srcId="{209F9C23-F1DF-401B-A4AD-306C9EB4247C}" destId="{1AF533A8-48F1-4B19-9CD9-5A2DB7199B85}" srcOrd="1" destOrd="0" presId="urn:microsoft.com/office/officeart/2005/8/layout/process2"/>
    <dgm:cxn modelId="{F4905D60-6B22-472C-A0C2-E21F36F786C8}" srcId="{A4CA7B40-9EB7-4C77-8556-119F053A3BC1}" destId="{9D4F7890-BC71-471E-AB1B-9F598D752858}" srcOrd="2" destOrd="0" parTransId="{8A81A9A1-3D17-4B5E-823A-F4C61634A717}" sibTransId="{A02D4AB0-BE01-45C2-BD3E-6766ADB3B021}"/>
    <dgm:cxn modelId="{19BB405D-3762-4BFE-B24A-04FB064DE047}" type="presOf" srcId="{581D0B67-AC66-4DBF-B99A-8C26BE060068}" destId="{1FA9844B-FD2C-4DAF-BE12-A8E3C3B7E384}" srcOrd="1" destOrd="0" presId="urn:microsoft.com/office/officeart/2005/8/layout/process2"/>
    <dgm:cxn modelId="{72F95CA7-6265-4E3C-BDA0-3741D7400B15}" type="presParOf" srcId="{7E3F7EC5-1729-4088-BB09-36E02E33A0BF}" destId="{E17E57AF-0587-449A-A755-B1B96DEF2BD2}" srcOrd="0" destOrd="0" presId="urn:microsoft.com/office/officeart/2005/8/layout/process2"/>
    <dgm:cxn modelId="{1687C71C-EC4F-44CF-971F-967BB9B93BE3}" type="presParOf" srcId="{7E3F7EC5-1729-4088-BB09-36E02E33A0BF}" destId="{11477A19-6F59-488F-BD44-5E3FBE8E3386}" srcOrd="1" destOrd="0" presId="urn:microsoft.com/office/officeart/2005/8/layout/process2"/>
    <dgm:cxn modelId="{766A7EE7-1DCB-4717-AFFA-9D6D960E0B17}" type="presParOf" srcId="{11477A19-6F59-488F-BD44-5E3FBE8E3386}" destId="{1FA9844B-FD2C-4DAF-BE12-A8E3C3B7E384}" srcOrd="0" destOrd="0" presId="urn:microsoft.com/office/officeart/2005/8/layout/process2"/>
    <dgm:cxn modelId="{36818912-5615-43F0-98FD-E798F3A5C531}" type="presParOf" srcId="{7E3F7EC5-1729-4088-BB09-36E02E33A0BF}" destId="{353C71C7-5E8B-4565-86BF-B755B524B25E}" srcOrd="2" destOrd="0" presId="urn:microsoft.com/office/officeart/2005/8/layout/process2"/>
    <dgm:cxn modelId="{DE989816-1B51-4241-B742-0855AAF6CB6C}" type="presParOf" srcId="{7E3F7EC5-1729-4088-BB09-36E02E33A0BF}" destId="{06ECC167-6368-4F79-84C6-65D90B9BC4A6}" srcOrd="3" destOrd="0" presId="urn:microsoft.com/office/officeart/2005/8/layout/process2"/>
    <dgm:cxn modelId="{B23DBE6C-8183-4B21-8600-D4A8C1E9C195}" type="presParOf" srcId="{06ECC167-6368-4F79-84C6-65D90B9BC4A6}" destId="{1AF533A8-48F1-4B19-9CD9-5A2DB7199B85}" srcOrd="0" destOrd="0" presId="urn:microsoft.com/office/officeart/2005/8/layout/process2"/>
    <dgm:cxn modelId="{071992A2-1399-46BE-8F33-9C52A11D77B5}" type="presParOf" srcId="{7E3F7EC5-1729-4088-BB09-36E02E33A0BF}" destId="{93DEFB83-998E-4F52-9267-01422D869D93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4CA7B40-9EB7-4C77-8556-119F053A3BC1}" type="doc">
      <dgm:prSet loTypeId="urn:microsoft.com/office/officeart/2005/8/layout/process2" loCatId="process" qsTypeId="urn:microsoft.com/office/officeart/2005/8/quickstyle/simple1#4" qsCatId="simple" csTypeId="urn:microsoft.com/office/officeart/2005/8/colors/accent4_1#2" csCatId="accent1" phldr="0"/>
      <dgm:spPr/>
    </dgm:pt>
    <dgm:pt modelId="{7166A9DB-20D7-41DA-B6C7-4E91D46FE0EA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矿机计算寻获货币私钥</a:t>
          </a:r>
        </a:p>
      </dgm:t>
    </dgm:pt>
    <dgm:pt modelId="{408890A2-EC03-4CB7-8006-30F7A6F0770D}" type="parTrans" cxnId="{72DB2F90-7DC2-4EEE-B5F1-447CE1EB552C}">
      <dgm:prSet/>
      <dgm:spPr/>
      <dgm:t>
        <a:bodyPr/>
        <a:lstStyle/>
        <a:p>
          <a:endParaRPr lang="zh-CN" altLang="en-US"/>
        </a:p>
      </dgm:t>
    </dgm:pt>
    <dgm:pt modelId="{581D0B67-AC66-4DBF-B99A-8C26BE060068}" type="sibTrans" cxnId="{72DB2F90-7DC2-4EEE-B5F1-447CE1EB552C}">
      <dgm:prSet/>
      <dgm:spPr/>
      <dgm:t>
        <a:bodyPr/>
        <a:lstStyle/>
        <a:p>
          <a:endParaRPr lang="zh-CN" altLang="en-US"/>
        </a:p>
      </dgm:t>
    </dgm:pt>
    <dgm:pt modelId="{43C4348F-77F8-4986-95B8-E69B12BFE478}">
      <dgm:prSet/>
      <dgm:spPr/>
      <dgm:t>
        <a:bodyPr/>
        <a:lstStyle/>
        <a:p>
          <a:endParaRPr altLang="en-US"/>
        </a:p>
      </dgm:t>
    </dgm:pt>
    <dgm:pt modelId="{E034DFA4-A1A6-4795-9BAE-2BBC3E6C48F8}" type="parTrans" cxnId="{B1B2FC56-BE01-42E7-AA8A-5E7512F3B026}">
      <dgm:prSet/>
      <dgm:spPr/>
      <dgm:t>
        <a:bodyPr/>
        <a:lstStyle/>
        <a:p>
          <a:endParaRPr lang="zh-CN" altLang="en-US"/>
        </a:p>
      </dgm:t>
    </dgm:pt>
    <dgm:pt modelId="{23B90060-132A-4909-A8BF-93361936F669}" type="sibTrans" cxnId="{B1B2FC56-BE01-42E7-AA8A-5E7512F3B026}">
      <dgm:prSet/>
      <dgm:spPr/>
      <dgm:t>
        <a:bodyPr/>
        <a:lstStyle/>
        <a:p>
          <a:endParaRPr lang="zh-CN" altLang="en-US"/>
        </a:p>
      </dgm:t>
    </dgm:pt>
    <dgm:pt modelId="{6185F46A-CE7B-4D19-AD38-021F06F11723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数据库货币公钥比对是否被占用</a:t>
          </a:r>
        </a:p>
      </dgm:t>
    </dgm:pt>
    <dgm:pt modelId="{ED707A62-C95F-489D-A288-204A854541E1}" type="parTrans" cxnId="{021E4DDF-E9DD-4734-A29C-5540EF7A0030}">
      <dgm:prSet/>
      <dgm:spPr/>
      <dgm:t>
        <a:bodyPr/>
        <a:lstStyle/>
        <a:p>
          <a:endParaRPr lang="zh-CN" altLang="en-US"/>
        </a:p>
      </dgm:t>
    </dgm:pt>
    <dgm:pt modelId="{209F9C23-F1DF-401B-A4AD-306C9EB4247C}" type="sibTrans" cxnId="{021E4DDF-E9DD-4734-A29C-5540EF7A0030}">
      <dgm:prSet/>
      <dgm:spPr/>
      <dgm:t>
        <a:bodyPr/>
        <a:lstStyle/>
        <a:p>
          <a:endParaRPr lang="zh-CN" altLang="en-US"/>
        </a:p>
      </dgm:t>
    </dgm:pt>
    <dgm:pt modelId="{9D4F7890-BC71-471E-AB1B-9F598D752858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数据库更新货币占有</a:t>
          </a:r>
        </a:p>
      </dgm:t>
    </dgm:pt>
    <dgm:pt modelId="{8A81A9A1-3D17-4B5E-823A-F4C61634A717}" type="parTrans" cxnId="{53056D21-A372-41BC-BFC9-9E3A97ECD4B5}">
      <dgm:prSet/>
      <dgm:spPr/>
      <dgm:t>
        <a:bodyPr/>
        <a:lstStyle/>
        <a:p>
          <a:endParaRPr lang="zh-CN" altLang="en-US"/>
        </a:p>
      </dgm:t>
    </dgm:pt>
    <dgm:pt modelId="{A02D4AB0-BE01-45C2-BD3E-6766ADB3B021}" type="sibTrans" cxnId="{53056D21-A372-41BC-BFC9-9E3A97ECD4B5}">
      <dgm:prSet/>
      <dgm:spPr/>
      <dgm:t>
        <a:bodyPr/>
        <a:lstStyle/>
        <a:p>
          <a:endParaRPr lang="zh-CN" altLang="en-US"/>
        </a:p>
      </dgm:t>
    </dgm:pt>
    <dgm:pt modelId="{7E3F7EC5-1729-4088-BB09-36E02E33A0BF}" type="pres">
      <dgm:prSet presAssocID="{A4CA7B40-9EB7-4C77-8556-119F053A3BC1}" presName="linearFlow" presStyleCnt="0">
        <dgm:presLayoutVars>
          <dgm:resizeHandles val="exact"/>
        </dgm:presLayoutVars>
      </dgm:prSet>
      <dgm:spPr/>
    </dgm:pt>
    <dgm:pt modelId="{E17E57AF-0587-449A-A755-B1B96DEF2BD2}" type="pres">
      <dgm:prSet presAssocID="{7166A9DB-20D7-41DA-B6C7-4E91D46FE0E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1477A19-6F59-488F-BD44-5E3FBE8E3386}" type="pres">
      <dgm:prSet presAssocID="{581D0B67-AC66-4DBF-B99A-8C26BE060068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1FA9844B-FD2C-4DAF-BE12-A8E3C3B7E384}" type="pres">
      <dgm:prSet presAssocID="{581D0B67-AC66-4DBF-B99A-8C26BE060068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353C71C7-5E8B-4565-86BF-B755B524B25E}" type="pres">
      <dgm:prSet presAssocID="{6185F46A-CE7B-4D19-AD38-021F06F11723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ECC167-6368-4F79-84C6-65D90B9BC4A6}" type="pres">
      <dgm:prSet presAssocID="{209F9C23-F1DF-401B-A4AD-306C9EB4247C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1AF533A8-48F1-4B19-9CD9-5A2DB7199B85}" type="pres">
      <dgm:prSet presAssocID="{209F9C23-F1DF-401B-A4AD-306C9EB4247C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93DEFB83-998E-4F52-9267-01422D869D93}" type="pres">
      <dgm:prSet presAssocID="{9D4F7890-BC71-471E-AB1B-9F598D75285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1982A51-F234-42BF-A6D6-F7F94B7EACA2}" type="presOf" srcId="{9D4F7890-BC71-471E-AB1B-9F598D752858}" destId="{93DEFB83-998E-4F52-9267-01422D869D93}" srcOrd="0" destOrd="0" presId="urn:microsoft.com/office/officeart/2005/8/layout/process2"/>
    <dgm:cxn modelId="{021E4DDF-E9DD-4734-A29C-5540EF7A0030}" srcId="{A4CA7B40-9EB7-4C77-8556-119F053A3BC1}" destId="{6185F46A-CE7B-4D19-AD38-021F06F11723}" srcOrd="1" destOrd="0" parTransId="{ED707A62-C95F-489D-A288-204A854541E1}" sibTransId="{209F9C23-F1DF-401B-A4AD-306C9EB4247C}"/>
    <dgm:cxn modelId="{D36BA023-6661-47A2-9B48-68F30BB85D0E}" type="presOf" srcId="{209F9C23-F1DF-401B-A4AD-306C9EB4247C}" destId="{06ECC167-6368-4F79-84C6-65D90B9BC4A6}" srcOrd="0" destOrd="0" presId="urn:microsoft.com/office/officeart/2005/8/layout/process2"/>
    <dgm:cxn modelId="{23E85684-8881-4A79-BCC5-30541C8F69E8}" type="presOf" srcId="{43C4348F-77F8-4986-95B8-E69B12BFE478}" destId="{E17E57AF-0587-449A-A755-B1B96DEF2BD2}" srcOrd="0" destOrd="1" presId="urn:microsoft.com/office/officeart/2005/8/layout/process2"/>
    <dgm:cxn modelId="{785012AD-01E2-4CA0-8956-D47E0B45C74D}" type="presOf" srcId="{209F9C23-F1DF-401B-A4AD-306C9EB4247C}" destId="{1AF533A8-48F1-4B19-9CD9-5A2DB7199B85}" srcOrd="1" destOrd="0" presId="urn:microsoft.com/office/officeart/2005/8/layout/process2"/>
    <dgm:cxn modelId="{72DB2F90-7DC2-4EEE-B5F1-447CE1EB552C}" srcId="{A4CA7B40-9EB7-4C77-8556-119F053A3BC1}" destId="{7166A9DB-20D7-41DA-B6C7-4E91D46FE0EA}" srcOrd="0" destOrd="0" parTransId="{408890A2-EC03-4CB7-8006-30F7A6F0770D}" sibTransId="{581D0B67-AC66-4DBF-B99A-8C26BE060068}"/>
    <dgm:cxn modelId="{8330D6E0-9D82-4B73-A339-7C9B1DF39435}" type="presOf" srcId="{581D0B67-AC66-4DBF-B99A-8C26BE060068}" destId="{11477A19-6F59-488F-BD44-5E3FBE8E3386}" srcOrd="0" destOrd="0" presId="urn:microsoft.com/office/officeart/2005/8/layout/process2"/>
    <dgm:cxn modelId="{6CDA3B57-6BEC-479B-9912-290858C6115C}" type="presOf" srcId="{A4CA7B40-9EB7-4C77-8556-119F053A3BC1}" destId="{7E3F7EC5-1729-4088-BB09-36E02E33A0BF}" srcOrd="0" destOrd="0" presId="urn:microsoft.com/office/officeart/2005/8/layout/process2"/>
    <dgm:cxn modelId="{124D9BD7-9095-4CD5-8633-F3960D7C1C31}" type="presOf" srcId="{7166A9DB-20D7-41DA-B6C7-4E91D46FE0EA}" destId="{E17E57AF-0587-449A-A755-B1B96DEF2BD2}" srcOrd="0" destOrd="0" presId="urn:microsoft.com/office/officeart/2005/8/layout/process2"/>
    <dgm:cxn modelId="{53056D21-A372-41BC-BFC9-9E3A97ECD4B5}" srcId="{A4CA7B40-9EB7-4C77-8556-119F053A3BC1}" destId="{9D4F7890-BC71-471E-AB1B-9F598D752858}" srcOrd="2" destOrd="0" parTransId="{8A81A9A1-3D17-4B5E-823A-F4C61634A717}" sibTransId="{A02D4AB0-BE01-45C2-BD3E-6766ADB3B021}"/>
    <dgm:cxn modelId="{9DDD9843-A52E-4DA1-803B-A8C43B3BC4CD}" type="presOf" srcId="{6185F46A-CE7B-4D19-AD38-021F06F11723}" destId="{353C71C7-5E8B-4565-86BF-B755B524B25E}" srcOrd="0" destOrd="0" presId="urn:microsoft.com/office/officeart/2005/8/layout/process2"/>
    <dgm:cxn modelId="{B1B2FC56-BE01-42E7-AA8A-5E7512F3B026}" srcId="{7166A9DB-20D7-41DA-B6C7-4E91D46FE0EA}" destId="{43C4348F-77F8-4986-95B8-E69B12BFE478}" srcOrd="0" destOrd="0" parTransId="{E034DFA4-A1A6-4795-9BAE-2BBC3E6C48F8}" sibTransId="{23B90060-132A-4909-A8BF-93361936F669}"/>
    <dgm:cxn modelId="{DA8B225B-692C-4D93-B38B-448F40ED0271}" type="presOf" srcId="{581D0B67-AC66-4DBF-B99A-8C26BE060068}" destId="{1FA9844B-FD2C-4DAF-BE12-A8E3C3B7E384}" srcOrd="1" destOrd="0" presId="urn:microsoft.com/office/officeart/2005/8/layout/process2"/>
    <dgm:cxn modelId="{9E65C7DA-E79D-4FCA-BE27-6AB39EF1DD2C}" type="presParOf" srcId="{7E3F7EC5-1729-4088-BB09-36E02E33A0BF}" destId="{E17E57AF-0587-449A-A755-B1B96DEF2BD2}" srcOrd="0" destOrd="0" presId="urn:microsoft.com/office/officeart/2005/8/layout/process2"/>
    <dgm:cxn modelId="{5A7E22F5-C506-4809-B6EC-62BC0E4625EC}" type="presParOf" srcId="{7E3F7EC5-1729-4088-BB09-36E02E33A0BF}" destId="{11477A19-6F59-488F-BD44-5E3FBE8E3386}" srcOrd="1" destOrd="0" presId="urn:microsoft.com/office/officeart/2005/8/layout/process2"/>
    <dgm:cxn modelId="{3C71841B-0D1E-405A-9328-C52EE942F8F9}" type="presParOf" srcId="{11477A19-6F59-488F-BD44-5E3FBE8E3386}" destId="{1FA9844B-FD2C-4DAF-BE12-A8E3C3B7E384}" srcOrd="0" destOrd="0" presId="urn:microsoft.com/office/officeart/2005/8/layout/process2"/>
    <dgm:cxn modelId="{055D4761-8FE9-489D-8828-8DF4044BD93E}" type="presParOf" srcId="{7E3F7EC5-1729-4088-BB09-36E02E33A0BF}" destId="{353C71C7-5E8B-4565-86BF-B755B524B25E}" srcOrd="2" destOrd="0" presId="urn:microsoft.com/office/officeart/2005/8/layout/process2"/>
    <dgm:cxn modelId="{BEF1497B-1729-411C-8390-BC120165CB23}" type="presParOf" srcId="{7E3F7EC5-1729-4088-BB09-36E02E33A0BF}" destId="{06ECC167-6368-4F79-84C6-65D90B9BC4A6}" srcOrd="3" destOrd="0" presId="urn:microsoft.com/office/officeart/2005/8/layout/process2"/>
    <dgm:cxn modelId="{CD7128CA-907B-4CA1-920B-BCDD25F2BB98}" type="presParOf" srcId="{06ECC167-6368-4F79-84C6-65D90B9BC4A6}" destId="{1AF533A8-48F1-4B19-9CD9-5A2DB7199B85}" srcOrd="0" destOrd="0" presId="urn:microsoft.com/office/officeart/2005/8/layout/process2"/>
    <dgm:cxn modelId="{FEE79191-0468-4C56-B949-DE31D55A5EA8}" type="presParOf" srcId="{7E3F7EC5-1729-4088-BB09-36E02E33A0BF}" destId="{93DEFB83-998E-4F52-9267-01422D869D93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25EA52-5B16-4C9F-8637-35DCE083477B}">
      <dsp:nvSpPr>
        <dsp:cNvPr id="0" name=""/>
        <dsp:cNvSpPr/>
      </dsp:nvSpPr>
      <dsp:spPr>
        <a:xfrm>
          <a:off x="4375150" y="1046028"/>
          <a:ext cx="3625360" cy="3145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298"/>
              </a:lnTo>
              <a:lnTo>
                <a:pt x="3625360" y="157298"/>
              </a:lnTo>
              <a:lnTo>
                <a:pt x="3625360" y="314597"/>
              </a:lnTo>
            </a:path>
          </a:pathLst>
        </a:custGeom>
        <a:noFill/>
        <a:ln w="635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0C1B0D-72BB-48E6-8F6C-B123AE2DC9CA}">
      <dsp:nvSpPr>
        <dsp:cNvPr id="0" name=""/>
        <dsp:cNvSpPr/>
      </dsp:nvSpPr>
      <dsp:spPr>
        <a:xfrm>
          <a:off x="4375150" y="1046028"/>
          <a:ext cx="1812680" cy="3145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298"/>
              </a:lnTo>
              <a:lnTo>
                <a:pt x="1812680" y="157298"/>
              </a:lnTo>
              <a:lnTo>
                <a:pt x="1812680" y="314597"/>
              </a:lnTo>
            </a:path>
          </a:pathLst>
        </a:custGeom>
        <a:noFill/>
        <a:ln w="635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FBFC0D-1C10-482A-B755-432B7B102F58}">
      <dsp:nvSpPr>
        <dsp:cNvPr id="0" name=""/>
        <dsp:cNvSpPr/>
      </dsp:nvSpPr>
      <dsp:spPr>
        <a:xfrm>
          <a:off x="4329430" y="1046028"/>
          <a:ext cx="91440" cy="3145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4597"/>
              </a:lnTo>
            </a:path>
          </a:pathLst>
        </a:custGeom>
        <a:noFill/>
        <a:ln w="635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36AD91-6774-4DB4-BDD0-A33B76AEE6B7}">
      <dsp:nvSpPr>
        <dsp:cNvPr id="0" name=""/>
        <dsp:cNvSpPr/>
      </dsp:nvSpPr>
      <dsp:spPr>
        <a:xfrm>
          <a:off x="2562469" y="1046028"/>
          <a:ext cx="1812680" cy="314597"/>
        </a:xfrm>
        <a:custGeom>
          <a:avLst/>
          <a:gdLst/>
          <a:ahLst/>
          <a:cxnLst/>
          <a:rect l="0" t="0" r="0" b="0"/>
          <a:pathLst>
            <a:path>
              <a:moveTo>
                <a:pt x="1812680" y="0"/>
              </a:moveTo>
              <a:lnTo>
                <a:pt x="1812680" y="157298"/>
              </a:lnTo>
              <a:lnTo>
                <a:pt x="0" y="157298"/>
              </a:lnTo>
              <a:lnTo>
                <a:pt x="0" y="314597"/>
              </a:lnTo>
            </a:path>
          </a:pathLst>
        </a:custGeom>
        <a:noFill/>
        <a:ln w="635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968B94-413B-42AE-BA1D-5E5D1F62B58B}">
      <dsp:nvSpPr>
        <dsp:cNvPr id="0" name=""/>
        <dsp:cNvSpPr/>
      </dsp:nvSpPr>
      <dsp:spPr>
        <a:xfrm>
          <a:off x="749789" y="1046028"/>
          <a:ext cx="3625360" cy="314597"/>
        </a:xfrm>
        <a:custGeom>
          <a:avLst/>
          <a:gdLst/>
          <a:ahLst/>
          <a:cxnLst/>
          <a:rect l="0" t="0" r="0" b="0"/>
          <a:pathLst>
            <a:path>
              <a:moveTo>
                <a:pt x="3625360" y="0"/>
              </a:moveTo>
              <a:lnTo>
                <a:pt x="3625360" y="157298"/>
              </a:lnTo>
              <a:lnTo>
                <a:pt x="0" y="157298"/>
              </a:lnTo>
              <a:lnTo>
                <a:pt x="0" y="314597"/>
              </a:lnTo>
            </a:path>
          </a:pathLst>
        </a:custGeom>
        <a:noFill/>
        <a:ln w="635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87A36D-B515-4CB3-9442-512F3C54FBDD}">
      <dsp:nvSpPr>
        <dsp:cNvPr id="0" name=""/>
        <dsp:cNvSpPr/>
      </dsp:nvSpPr>
      <dsp:spPr>
        <a:xfrm>
          <a:off x="3626108" y="296987"/>
          <a:ext cx="1498082" cy="74904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/>
            <a:t>木马</a:t>
          </a:r>
        </a:p>
      </dsp:txBody>
      <dsp:txXfrm>
        <a:off x="3626108" y="296987"/>
        <a:ext cx="1498082" cy="749041"/>
      </dsp:txXfrm>
    </dsp:sp>
    <dsp:sp modelId="{2FB69221-32D0-434B-B23D-866F77A6B0EE}">
      <dsp:nvSpPr>
        <dsp:cNvPr id="0" name=""/>
        <dsp:cNvSpPr/>
      </dsp:nvSpPr>
      <dsp:spPr>
        <a:xfrm>
          <a:off x="747" y="1360626"/>
          <a:ext cx="1498082" cy="74904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/>
            <a:t>盗号木马</a:t>
          </a:r>
        </a:p>
      </dsp:txBody>
      <dsp:txXfrm>
        <a:off x="747" y="1360626"/>
        <a:ext cx="1498082" cy="749041"/>
      </dsp:txXfrm>
    </dsp:sp>
    <dsp:sp modelId="{AFBE47F0-7A8F-4C93-AF1D-8BA2F7BEC08C}">
      <dsp:nvSpPr>
        <dsp:cNvPr id="0" name=""/>
        <dsp:cNvSpPr/>
      </dsp:nvSpPr>
      <dsp:spPr>
        <a:xfrm>
          <a:off x="1813428" y="1360626"/>
          <a:ext cx="1498082" cy="74904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/>
            <a:t>网银木马</a:t>
          </a:r>
        </a:p>
      </dsp:txBody>
      <dsp:txXfrm>
        <a:off x="1813428" y="1360626"/>
        <a:ext cx="1498082" cy="749041"/>
      </dsp:txXfrm>
    </dsp:sp>
    <dsp:sp modelId="{CD29CA80-3F78-4D10-B0B9-E1DB408EE544}">
      <dsp:nvSpPr>
        <dsp:cNvPr id="0" name=""/>
        <dsp:cNvSpPr/>
      </dsp:nvSpPr>
      <dsp:spPr>
        <a:xfrm>
          <a:off x="3626108" y="1360626"/>
          <a:ext cx="1498082" cy="74904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/>
            <a:t>盗密木马</a:t>
          </a:r>
        </a:p>
      </dsp:txBody>
      <dsp:txXfrm>
        <a:off x="3626108" y="1360626"/>
        <a:ext cx="1498082" cy="749041"/>
      </dsp:txXfrm>
    </dsp:sp>
    <dsp:sp modelId="{2310C6ED-DDA8-4AC1-8FA6-32279353C9E0}">
      <dsp:nvSpPr>
        <dsp:cNvPr id="0" name=""/>
        <dsp:cNvSpPr/>
      </dsp:nvSpPr>
      <dsp:spPr>
        <a:xfrm>
          <a:off x="5438788" y="1360626"/>
          <a:ext cx="1498082" cy="74904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/>
            <a:t>远程控制木马</a:t>
          </a:r>
        </a:p>
      </dsp:txBody>
      <dsp:txXfrm>
        <a:off x="5438788" y="1360626"/>
        <a:ext cx="1498082" cy="749041"/>
      </dsp:txXfrm>
    </dsp:sp>
    <dsp:sp modelId="{5B53284C-3FB9-4568-87FE-20F9A1582FFB}">
      <dsp:nvSpPr>
        <dsp:cNvPr id="0" name=""/>
        <dsp:cNvSpPr/>
      </dsp:nvSpPr>
      <dsp:spPr>
        <a:xfrm>
          <a:off x="7251469" y="1360626"/>
          <a:ext cx="1498082" cy="74904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/>
            <a:t>流量劫持木马</a:t>
          </a:r>
        </a:p>
      </dsp:txBody>
      <dsp:txXfrm>
        <a:off x="7251469" y="1360626"/>
        <a:ext cx="1498082" cy="7490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7E57AF-0587-449A-A755-B1B96DEF2BD2}">
      <dsp:nvSpPr>
        <dsp:cNvPr id="0" name=""/>
        <dsp:cNvSpPr/>
      </dsp:nvSpPr>
      <dsp:spPr>
        <a:xfrm>
          <a:off x="1047892" y="0"/>
          <a:ext cx="2342864" cy="13015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/>
            <a:t>特定算法生成</a:t>
          </a:r>
          <a:r>
            <a:rPr lang="en-US" altLang="zh-CN" sz="2000" kern="1200"/>
            <a:t>2100</a:t>
          </a:r>
          <a:r>
            <a:rPr lang="zh-CN" altLang="en-US" sz="2000" kern="1200"/>
            <a:t>万个</a:t>
          </a:r>
          <a:r>
            <a:rPr lang="en-US" altLang="zh-CN" sz="2000" kern="1200"/>
            <a:t>ID</a:t>
          </a:r>
        </a:p>
      </dsp:txBody>
      <dsp:txXfrm>
        <a:off x="1086014" y="38122"/>
        <a:ext cx="2266620" cy="1225347"/>
      </dsp:txXfrm>
    </dsp:sp>
    <dsp:sp modelId="{11477A19-6F59-488F-BD44-5E3FBE8E3386}">
      <dsp:nvSpPr>
        <dsp:cNvPr id="0" name=""/>
        <dsp:cNvSpPr/>
      </dsp:nvSpPr>
      <dsp:spPr>
        <a:xfrm rot="5400000">
          <a:off x="1975276" y="1334131"/>
          <a:ext cx="488096" cy="5857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 rot="-5400000">
        <a:off x="2043610" y="1382941"/>
        <a:ext cx="351430" cy="341667"/>
      </dsp:txXfrm>
    </dsp:sp>
    <dsp:sp modelId="{353C71C7-5E8B-4565-86BF-B755B524B25E}">
      <dsp:nvSpPr>
        <dsp:cNvPr id="0" name=""/>
        <dsp:cNvSpPr/>
      </dsp:nvSpPr>
      <dsp:spPr>
        <a:xfrm>
          <a:off x="1047892" y="1952386"/>
          <a:ext cx="2342864" cy="13015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/>
            <a:t>每个</a:t>
          </a:r>
          <a:r>
            <a:rPr lang="en-US" altLang="zh-CN" sz="2000" kern="1200"/>
            <a:t>ID</a:t>
          </a:r>
          <a:r>
            <a:rPr lang="zh-CN" altLang="en-US" sz="2000" kern="1200"/>
            <a:t>对应一对货币公私钥</a:t>
          </a:r>
        </a:p>
      </dsp:txBody>
      <dsp:txXfrm>
        <a:off x="1086014" y="1990508"/>
        <a:ext cx="2266620" cy="1225347"/>
      </dsp:txXfrm>
    </dsp:sp>
    <dsp:sp modelId="{06ECC167-6368-4F79-84C6-65D90B9BC4A6}">
      <dsp:nvSpPr>
        <dsp:cNvPr id="0" name=""/>
        <dsp:cNvSpPr/>
      </dsp:nvSpPr>
      <dsp:spPr>
        <a:xfrm rot="5400000">
          <a:off x="1975276" y="3286517"/>
          <a:ext cx="488096" cy="5857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 rot="-5400000">
        <a:off x="2043610" y="3335327"/>
        <a:ext cx="351430" cy="341667"/>
      </dsp:txXfrm>
    </dsp:sp>
    <dsp:sp modelId="{93DEFB83-998E-4F52-9267-01422D869D93}">
      <dsp:nvSpPr>
        <dsp:cNvPr id="0" name=""/>
        <dsp:cNvSpPr/>
      </dsp:nvSpPr>
      <dsp:spPr>
        <a:xfrm>
          <a:off x="1047892" y="3904773"/>
          <a:ext cx="2342864" cy="13015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/>
            <a:t>货币公私钥纳入</a:t>
          </a:r>
          <a:r>
            <a:rPr lang="zh-CN" altLang="en-US" sz="2000" kern="1200">
              <a:sym typeface="+mn-ea"/>
            </a:rPr>
            <a:t>分布式</a:t>
          </a:r>
          <a:r>
            <a:rPr lang="zh-CN" altLang="en-US" sz="2000" kern="1200"/>
            <a:t>数据库公开</a:t>
          </a:r>
        </a:p>
      </dsp:txBody>
      <dsp:txXfrm>
        <a:off x="1086014" y="3942895"/>
        <a:ext cx="2266620" cy="12253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7E57AF-0587-449A-A755-B1B96DEF2BD2}">
      <dsp:nvSpPr>
        <dsp:cNvPr id="0" name=""/>
        <dsp:cNvSpPr/>
      </dsp:nvSpPr>
      <dsp:spPr>
        <a:xfrm>
          <a:off x="473372" y="0"/>
          <a:ext cx="2566074" cy="12366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/>
            <a:t>矿机计算寻获货币私钥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altLang="en-US" sz="1400" kern="1200"/>
        </a:p>
      </dsp:txBody>
      <dsp:txXfrm>
        <a:off x="509593" y="36221"/>
        <a:ext cx="2493632" cy="1164220"/>
      </dsp:txXfrm>
    </dsp:sp>
    <dsp:sp modelId="{11477A19-6F59-488F-BD44-5E3FBE8E3386}">
      <dsp:nvSpPr>
        <dsp:cNvPr id="0" name=""/>
        <dsp:cNvSpPr/>
      </dsp:nvSpPr>
      <dsp:spPr>
        <a:xfrm rot="5400000">
          <a:off x="1524535" y="1267579"/>
          <a:ext cx="463748" cy="5564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 rot="-5400000">
        <a:off x="1589460" y="1313954"/>
        <a:ext cx="333898" cy="324624"/>
      </dsp:txXfrm>
    </dsp:sp>
    <dsp:sp modelId="{353C71C7-5E8B-4565-86BF-B755B524B25E}">
      <dsp:nvSpPr>
        <dsp:cNvPr id="0" name=""/>
        <dsp:cNvSpPr/>
      </dsp:nvSpPr>
      <dsp:spPr>
        <a:xfrm>
          <a:off x="473372" y="1854993"/>
          <a:ext cx="2566074" cy="12366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/>
            <a:t>数据库货币公钥比对是否被占用</a:t>
          </a:r>
        </a:p>
      </dsp:txBody>
      <dsp:txXfrm>
        <a:off x="509593" y="1891214"/>
        <a:ext cx="2493632" cy="1164220"/>
      </dsp:txXfrm>
    </dsp:sp>
    <dsp:sp modelId="{06ECC167-6368-4F79-84C6-65D90B9BC4A6}">
      <dsp:nvSpPr>
        <dsp:cNvPr id="0" name=""/>
        <dsp:cNvSpPr/>
      </dsp:nvSpPr>
      <dsp:spPr>
        <a:xfrm rot="5400000">
          <a:off x="1524535" y="3122572"/>
          <a:ext cx="463748" cy="5564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 rot="-5400000">
        <a:off x="1589460" y="3168947"/>
        <a:ext cx="333898" cy="324624"/>
      </dsp:txXfrm>
    </dsp:sp>
    <dsp:sp modelId="{93DEFB83-998E-4F52-9267-01422D869D93}">
      <dsp:nvSpPr>
        <dsp:cNvPr id="0" name=""/>
        <dsp:cNvSpPr/>
      </dsp:nvSpPr>
      <dsp:spPr>
        <a:xfrm>
          <a:off x="473372" y="3709987"/>
          <a:ext cx="2566074" cy="12366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/>
            <a:t>数据库更新货币占有</a:t>
          </a:r>
        </a:p>
      </dsp:txBody>
      <dsp:txXfrm>
        <a:off x="509593" y="3746208"/>
        <a:ext cx="2493632" cy="11642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#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23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linDir" val="fromL"/>
                      <dgm:param type="chAlign" val="l"/>
                      <dgm:param type="secLinDir" val="fromT"/>
                      <dgm:param type="secChAlign" val="t"/>
                    </dgm:alg>
                  </dgm:if>
                  <dgm:else name="Name27">
                    <dgm:alg type="hierChild">
                      <dgm:param type="linDir" val="fromR"/>
                      <dgm:param type="chAlign" val="l"/>
                      <dgm:param type="secLinDir" val="fromT"/>
                      <dgm:param type="secChAlign" val="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srcNode" val="rootConnector"/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srcNode" val="rootConnector1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srcNode" val="rootConnector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85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89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05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linDir" val="fromL"/>
                  <dgm:param type="chAlign" val="l"/>
                  <dgm:param type="secLinDir" val="fromT"/>
                  <dgm:param type="secChAlign" val="t"/>
                </dgm:alg>
              </dgm:if>
              <dgm:else name="Name109">
                <dgm:alg type="hierChild">
                  <dgm:param type="linDir" val="fromR"/>
                  <dgm:param type="chAlign" val="l"/>
                  <dgm:param type="secLinDir" val="fromT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29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133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46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#1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918226-EBEE-47C3-B90A-F19BE1AB585C}" type="datetimeFigureOut">
              <a:rPr lang="zh-CN" altLang="en-US" smtClean="0"/>
              <a:t>2021-03-06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C5F6E2-40CE-45A1-825D-31B3C5B8A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580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5F6E2-40CE-45A1-825D-31B3C5B8A76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838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5031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070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3" name="Group 131"/>
          <p:cNvGrpSpPr/>
          <p:nvPr/>
        </p:nvGrpSpPr>
        <p:grpSpPr bwMode="auto">
          <a:xfrm flipH="1">
            <a:off x="16933" y="692150"/>
            <a:ext cx="12124267" cy="6165851"/>
            <a:chOff x="0" y="436"/>
            <a:chExt cx="5760" cy="3884"/>
          </a:xfrm>
        </p:grpSpPr>
        <p:sp>
          <p:nvSpPr>
            <p:cNvPr id="3204" name="Line 132"/>
            <p:cNvSpPr>
              <a:spLocks noChangeShapeType="1"/>
            </p:cNvSpPr>
            <p:nvPr/>
          </p:nvSpPr>
          <p:spPr bwMode="gray">
            <a:xfrm>
              <a:off x="1472" y="448"/>
              <a:ext cx="4288" cy="2946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3205" name="Line 133"/>
            <p:cNvSpPr>
              <a:spLocks noChangeShapeType="1"/>
            </p:cNvSpPr>
            <p:nvPr/>
          </p:nvSpPr>
          <p:spPr bwMode="gray">
            <a:xfrm>
              <a:off x="1472" y="448"/>
              <a:ext cx="4288" cy="3471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3206" name="Line 134"/>
            <p:cNvSpPr>
              <a:spLocks noChangeShapeType="1"/>
            </p:cNvSpPr>
            <p:nvPr/>
          </p:nvSpPr>
          <p:spPr bwMode="gray">
            <a:xfrm>
              <a:off x="1472" y="448"/>
              <a:ext cx="4067" cy="3872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3207" name="Line 135"/>
            <p:cNvSpPr>
              <a:spLocks noChangeShapeType="1"/>
            </p:cNvSpPr>
            <p:nvPr/>
          </p:nvSpPr>
          <p:spPr bwMode="gray">
            <a:xfrm>
              <a:off x="1472" y="448"/>
              <a:ext cx="3407" cy="3872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3208" name="Line 136"/>
            <p:cNvSpPr>
              <a:spLocks noChangeShapeType="1"/>
            </p:cNvSpPr>
            <p:nvPr/>
          </p:nvSpPr>
          <p:spPr bwMode="gray">
            <a:xfrm>
              <a:off x="1472" y="448"/>
              <a:ext cx="2787" cy="3872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3209" name="Line 137"/>
            <p:cNvSpPr>
              <a:spLocks noChangeShapeType="1"/>
            </p:cNvSpPr>
            <p:nvPr/>
          </p:nvSpPr>
          <p:spPr bwMode="gray">
            <a:xfrm>
              <a:off x="1472" y="448"/>
              <a:ext cx="2162" cy="3872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3210" name="Line 138"/>
            <p:cNvSpPr>
              <a:spLocks noChangeShapeType="1"/>
            </p:cNvSpPr>
            <p:nvPr/>
          </p:nvSpPr>
          <p:spPr bwMode="gray">
            <a:xfrm>
              <a:off x="1472" y="448"/>
              <a:ext cx="1612" cy="3872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3211" name="Line 139"/>
            <p:cNvSpPr>
              <a:spLocks noChangeShapeType="1"/>
            </p:cNvSpPr>
            <p:nvPr/>
          </p:nvSpPr>
          <p:spPr bwMode="gray">
            <a:xfrm>
              <a:off x="1472" y="448"/>
              <a:ext cx="1065" cy="3872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3212" name="Line 140"/>
            <p:cNvSpPr>
              <a:spLocks noChangeShapeType="1"/>
            </p:cNvSpPr>
            <p:nvPr/>
          </p:nvSpPr>
          <p:spPr bwMode="gray">
            <a:xfrm>
              <a:off x="1472" y="448"/>
              <a:ext cx="514" cy="3872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3213" name="Line 141"/>
            <p:cNvSpPr>
              <a:spLocks noChangeShapeType="1"/>
            </p:cNvSpPr>
            <p:nvPr/>
          </p:nvSpPr>
          <p:spPr bwMode="gray">
            <a:xfrm>
              <a:off x="1472" y="448"/>
              <a:ext cx="0" cy="3872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3214" name="Line 142"/>
            <p:cNvSpPr>
              <a:spLocks noChangeShapeType="1"/>
            </p:cNvSpPr>
            <p:nvPr/>
          </p:nvSpPr>
          <p:spPr bwMode="gray">
            <a:xfrm>
              <a:off x="1472" y="448"/>
              <a:ext cx="4288" cy="2549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3215" name="Line 143"/>
            <p:cNvSpPr>
              <a:spLocks noChangeShapeType="1"/>
            </p:cNvSpPr>
            <p:nvPr/>
          </p:nvSpPr>
          <p:spPr bwMode="gray">
            <a:xfrm>
              <a:off x="1472" y="448"/>
              <a:ext cx="4288" cy="2195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3216" name="Line 144"/>
            <p:cNvSpPr>
              <a:spLocks noChangeShapeType="1"/>
            </p:cNvSpPr>
            <p:nvPr/>
          </p:nvSpPr>
          <p:spPr bwMode="gray">
            <a:xfrm>
              <a:off x="1472" y="448"/>
              <a:ext cx="4288" cy="1891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3217" name="Line 145"/>
            <p:cNvSpPr>
              <a:spLocks noChangeShapeType="1"/>
            </p:cNvSpPr>
            <p:nvPr/>
          </p:nvSpPr>
          <p:spPr bwMode="gray">
            <a:xfrm>
              <a:off x="1472" y="448"/>
              <a:ext cx="4288" cy="1584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3218" name="Line 146"/>
            <p:cNvSpPr>
              <a:spLocks noChangeShapeType="1"/>
            </p:cNvSpPr>
            <p:nvPr/>
          </p:nvSpPr>
          <p:spPr bwMode="gray">
            <a:xfrm>
              <a:off x="1515" y="462"/>
              <a:ext cx="4245" cy="1307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3219" name="Line 147"/>
            <p:cNvSpPr>
              <a:spLocks noChangeShapeType="1"/>
            </p:cNvSpPr>
            <p:nvPr/>
          </p:nvSpPr>
          <p:spPr bwMode="gray">
            <a:xfrm>
              <a:off x="1472" y="448"/>
              <a:ext cx="4288" cy="1057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3220" name="Line 148"/>
            <p:cNvSpPr>
              <a:spLocks noChangeShapeType="1"/>
            </p:cNvSpPr>
            <p:nvPr/>
          </p:nvSpPr>
          <p:spPr bwMode="gray">
            <a:xfrm>
              <a:off x="1472" y="448"/>
              <a:ext cx="4288" cy="833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3221" name="Line 149"/>
            <p:cNvSpPr>
              <a:spLocks noChangeShapeType="1"/>
            </p:cNvSpPr>
            <p:nvPr/>
          </p:nvSpPr>
          <p:spPr bwMode="gray">
            <a:xfrm>
              <a:off x="1472" y="448"/>
              <a:ext cx="4288" cy="613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3222" name="Line 150"/>
            <p:cNvSpPr>
              <a:spLocks noChangeShapeType="1"/>
            </p:cNvSpPr>
            <p:nvPr/>
          </p:nvSpPr>
          <p:spPr bwMode="gray">
            <a:xfrm>
              <a:off x="1472" y="448"/>
              <a:ext cx="4288" cy="438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3223" name="Line 151"/>
            <p:cNvSpPr>
              <a:spLocks noChangeShapeType="1"/>
            </p:cNvSpPr>
            <p:nvPr/>
          </p:nvSpPr>
          <p:spPr bwMode="gray">
            <a:xfrm>
              <a:off x="1472" y="448"/>
              <a:ext cx="4288" cy="259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3224" name="Line 152"/>
            <p:cNvSpPr>
              <a:spLocks noChangeShapeType="1"/>
            </p:cNvSpPr>
            <p:nvPr/>
          </p:nvSpPr>
          <p:spPr bwMode="gray">
            <a:xfrm>
              <a:off x="1472" y="448"/>
              <a:ext cx="4288" cy="130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3225" name="Line 153"/>
            <p:cNvSpPr>
              <a:spLocks noChangeShapeType="1"/>
            </p:cNvSpPr>
            <p:nvPr/>
          </p:nvSpPr>
          <p:spPr bwMode="gray">
            <a:xfrm flipH="1">
              <a:off x="0" y="449"/>
              <a:ext cx="1474" cy="0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3226" name="Line 154"/>
            <p:cNvSpPr>
              <a:spLocks noChangeShapeType="1"/>
            </p:cNvSpPr>
            <p:nvPr/>
          </p:nvSpPr>
          <p:spPr bwMode="gray">
            <a:xfrm flipH="1">
              <a:off x="0" y="436"/>
              <a:ext cx="1474" cy="2514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3227" name="Line 155"/>
            <p:cNvSpPr>
              <a:spLocks noChangeShapeType="1"/>
            </p:cNvSpPr>
            <p:nvPr/>
          </p:nvSpPr>
          <p:spPr bwMode="gray">
            <a:xfrm flipH="1">
              <a:off x="0" y="462"/>
              <a:ext cx="1461" cy="3461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3228" name="Line 156"/>
            <p:cNvSpPr>
              <a:spLocks noChangeShapeType="1"/>
            </p:cNvSpPr>
            <p:nvPr/>
          </p:nvSpPr>
          <p:spPr bwMode="gray">
            <a:xfrm flipH="1">
              <a:off x="249" y="463"/>
              <a:ext cx="1215" cy="3857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3229" name="Line 157"/>
            <p:cNvSpPr>
              <a:spLocks noChangeShapeType="1"/>
            </p:cNvSpPr>
            <p:nvPr/>
          </p:nvSpPr>
          <p:spPr bwMode="gray">
            <a:xfrm flipH="1">
              <a:off x="657" y="472"/>
              <a:ext cx="808" cy="3848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3230" name="Line 158"/>
            <p:cNvSpPr>
              <a:spLocks noChangeShapeType="1"/>
            </p:cNvSpPr>
            <p:nvPr/>
          </p:nvSpPr>
          <p:spPr bwMode="gray">
            <a:xfrm flipH="1">
              <a:off x="1066" y="463"/>
              <a:ext cx="404" cy="3857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3231" name="Line 159"/>
            <p:cNvSpPr>
              <a:spLocks noChangeShapeType="1"/>
            </p:cNvSpPr>
            <p:nvPr/>
          </p:nvSpPr>
          <p:spPr bwMode="gray">
            <a:xfrm flipH="1">
              <a:off x="0" y="436"/>
              <a:ext cx="1474" cy="1875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3232" name="Line 160"/>
            <p:cNvSpPr>
              <a:spLocks noChangeShapeType="1"/>
            </p:cNvSpPr>
            <p:nvPr/>
          </p:nvSpPr>
          <p:spPr bwMode="gray">
            <a:xfrm flipH="1">
              <a:off x="0" y="466"/>
              <a:ext cx="1447" cy="1327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3233" name="Line 161"/>
            <p:cNvSpPr>
              <a:spLocks noChangeShapeType="1"/>
            </p:cNvSpPr>
            <p:nvPr/>
          </p:nvSpPr>
          <p:spPr bwMode="gray">
            <a:xfrm flipH="1">
              <a:off x="0" y="449"/>
              <a:ext cx="1474" cy="896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3234" name="Line 162"/>
            <p:cNvSpPr>
              <a:spLocks noChangeShapeType="1"/>
            </p:cNvSpPr>
            <p:nvPr/>
          </p:nvSpPr>
          <p:spPr bwMode="gray">
            <a:xfrm flipH="1">
              <a:off x="0" y="471"/>
              <a:ext cx="1435" cy="500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3235" name="Line 163"/>
            <p:cNvSpPr>
              <a:spLocks noChangeShapeType="1"/>
            </p:cNvSpPr>
            <p:nvPr/>
          </p:nvSpPr>
          <p:spPr bwMode="gray">
            <a:xfrm flipH="1">
              <a:off x="0" y="463"/>
              <a:ext cx="1464" cy="206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3236" name="Line 164"/>
            <p:cNvSpPr>
              <a:spLocks noChangeShapeType="1"/>
            </p:cNvSpPr>
            <p:nvPr/>
          </p:nvSpPr>
          <p:spPr bwMode="gray">
            <a:xfrm flipH="1">
              <a:off x="0" y="436"/>
              <a:ext cx="1474" cy="124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grpSp>
          <p:nvGrpSpPr>
            <p:cNvPr id="3237" name="Group 165"/>
            <p:cNvGrpSpPr/>
            <p:nvPr/>
          </p:nvGrpSpPr>
          <p:grpSpPr bwMode="auto">
            <a:xfrm>
              <a:off x="0" y="2063"/>
              <a:ext cx="5760" cy="1220"/>
              <a:chOff x="235" y="2750"/>
              <a:chExt cx="5241" cy="699"/>
            </a:xfrm>
          </p:grpSpPr>
          <p:sp>
            <p:nvSpPr>
              <p:cNvPr id="3238" name="Line 166"/>
              <p:cNvSpPr>
                <a:spLocks noChangeShapeType="1"/>
              </p:cNvSpPr>
              <p:nvPr/>
            </p:nvSpPr>
            <p:spPr bwMode="gray">
              <a:xfrm>
                <a:off x="235" y="3449"/>
                <a:ext cx="5241" cy="0"/>
              </a:xfrm>
              <a:prstGeom prst="line">
                <a:avLst/>
              </a:prstGeom>
              <a:noFill/>
              <a:ln w="3175">
                <a:solidFill>
                  <a:srgbClr val="FFFFFF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3239" name="Line 167"/>
              <p:cNvSpPr>
                <a:spLocks noChangeShapeType="1"/>
              </p:cNvSpPr>
              <p:nvPr/>
            </p:nvSpPr>
            <p:spPr bwMode="gray">
              <a:xfrm>
                <a:off x="235" y="3191"/>
                <a:ext cx="5241" cy="0"/>
              </a:xfrm>
              <a:prstGeom prst="line">
                <a:avLst/>
              </a:prstGeom>
              <a:noFill/>
              <a:ln w="3175">
                <a:solidFill>
                  <a:srgbClr val="FFFFFF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3240" name="Line 168"/>
              <p:cNvSpPr>
                <a:spLocks noChangeShapeType="1"/>
              </p:cNvSpPr>
              <p:nvPr/>
            </p:nvSpPr>
            <p:spPr bwMode="gray">
              <a:xfrm>
                <a:off x="235" y="2958"/>
                <a:ext cx="5239" cy="0"/>
              </a:xfrm>
              <a:prstGeom prst="line">
                <a:avLst/>
              </a:prstGeom>
              <a:noFill/>
              <a:ln w="3175">
                <a:solidFill>
                  <a:srgbClr val="FFFFFF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3241" name="Line 169"/>
              <p:cNvSpPr>
                <a:spLocks noChangeShapeType="1"/>
              </p:cNvSpPr>
              <p:nvPr/>
            </p:nvSpPr>
            <p:spPr bwMode="gray">
              <a:xfrm>
                <a:off x="235" y="2750"/>
                <a:ext cx="5239" cy="0"/>
              </a:xfrm>
              <a:prstGeom prst="line">
                <a:avLst/>
              </a:prstGeom>
              <a:noFill/>
              <a:ln w="3175">
                <a:solidFill>
                  <a:srgbClr val="FFFFFF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3242" name="Line 170"/>
            <p:cNvSpPr>
              <a:spLocks noChangeShapeType="1"/>
            </p:cNvSpPr>
            <p:nvPr/>
          </p:nvSpPr>
          <p:spPr bwMode="gray">
            <a:xfrm>
              <a:off x="0" y="1753"/>
              <a:ext cx="5760" cy="0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3243" name="Line 171"/>
            <p:cNvSpPr>
              <a:spLocks noChangeShapeType="1"/>
            </p:cNvSpPr>
            <p:nvPr/>
          </p:nvSpPr>
          <p:spPr bwMode="gray">
            <a:xfrm flipV="1">
              <a:off x="0" y="1455"/>
              <a:ext cx="5760" cy="1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3244" name="Line 172"/>
            <p:cNvSpPr>
              <a:spLocks noChangeShapeType="1"/>
            </p:cNvSpPr>
            <p:nvPr/>
          </p:nvSpPr>
          <p:spPr bwMode="gray">
            <a:xfrm>
              <a:off x="0" y="1182"/>
              <a:ext cx="5760" cy="9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3245" name="Line 173"/>
            <p:cNvSpPr>
              <a:spLocks noChangeShapeType="1"/>
            </p:cNvSpPr>
            <p:nvPr/>
          </p:nvSpPr>
          <p:spPr bwMode="gray">
            <a:xfrm>
              <a:off x="0" y="965"/>
              <a:ext cx="5734" cy="0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3246" name="Line 174"/>
            <p:cNvSpPr>
              <a:spLocks noChangeShapeType="1"/>
            </p:cNvSpPr>
            <p:nvPr/>
          </p:nvSpPr>
          <p:spPr bwMode="gray">
            <a:xfrm flipV="1">
              <a:off x="0" y="780"/>
              <a:ext cx="5760" cy="11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3247" name="Line 175"/>
            <p:cNvSpPr>
              <a:spLocks noChangeShapeType="1"/>
            </p:cNvSpPr>
            <p:nvPr/>
          </p:nvSpPr>
          <p:spPr bwMode="gray">
            <a:xfrm>
              <a:off x="0" y="661"/>
              <a:ext cx="5760" cy="7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3248" name="Line 176"/>
            <p:cNvSpPr>
              <a:spLocks noChangeShapeType="1"/>
            </p:cNvSpPr>
            <p:nvPr/>
          </p:nvSpPr>
          <p:spPr bwMode="gray">
            <a:xfrm flipV="1">
              <a:off x="0" y="558"/>
              <a:ext cx="5760" cy="17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3249" name="Line 177"/>
            <p:cNvSpPr>
              <a:spLocks noChangeShapeType="1"/>
            </p:cNvSpPr>
            <p:nvPr/>
          </p:nvSpPr>
          <p:spPr bwMode="gray">
            <a:xfrm>
              <a:off x="25" y="521"/>
              <a:ext cx="5735" cy="0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3250" name="Line 178"/>
            <p:cNvSpPr>
              <a:spLocks noChangeShapeType="1"/>
            </p:cNvSpPr>
            <p:nvPr/>
          </p:nvSpPr>
          <p:spPr bwMode="gray">
            <a:xfrm>
              <a:off x="0" y="482"/>
              <a:ext cx="5760" cy="0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</p:grp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609600" y="5334000"/>
            <a:ext cx="9448800" cy="3810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en-US" altLang="zh-CN" noProof="0"/>
          </a:p>
        </p:txBody>
      </p:sp>
      <p:grpSp>
        <p:nvGrpSpPr>
          <p:cNvPr id="3251" name="Group 179"/>
          <p:cNvGrpSpPr/>
          <p:nvPr/>
        </p:nvGrpSpPr>
        <p:grpSpPr bwMode="auto">
          <a:xfrm flipH="1">
            <a:off x="0" y="0"/>
            <a:ext cx="12192000" cy="2159000"/>
            <a:chOff x="-1" y="0"/>
            <a:chExt cx="5769" cy="1360"/>
          </a:xfrm>
        </p:grpSpPr>
        <p:sp>
          <p:nvSpPr>
            <p:cNvPr id="3252" name="Freeform 180"/>
            <p:cNvSpPr/>
            <p:nvPr/>
          </p:nvSpPr>
          <p:spPr bwMode="gray">
            <a:xfrm>
              <a:off x="0" y="0"/>
              <a:ext cx="5768" cy="1360"/>
            </a:xfrm>
            <a:custGeom>
              <a:avLst/>
              <a:gdLst>
                <a:gd name="T0" fmla="*/ 0 w 5768"/>
                <a:gd name="T1" fmla="*/ 0 h 1360"/>
                <a:gd name="T2" fmla="*/ 0 w 5768"/>
                <a:gd name="T3" fmla="*/ 616 h 1360"/>
                <a:gd name="T4" fmla="*/ 1496 w 5768"/>
                <a:gd name="T5" fmla="*/ 460 h 1360"/>
                <a:gd name="T6" fmla="*/ 5768 w 5768"/>
                <a:gd name="T7" fmla="*/ 1360 h 1360"/>
                <a:gd name="T8" fmla="*/ 5768 w 5768"/>
                <a:gd name="T9" fmla="*/ 0 h 1360"/>
                <a:gd name="T10" fmla="*/ 0 w 5768"/>
                <a:gd name="T11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68" h="1360">
                  <a:moveTo>
                    <a:pt x="0" y="0"/>
                  </a:moveTo>
                  <a:lnTo>
                    <a:pt x="0" y="616"/>
                  </a:lnTo>
                  <a:cubicBezTo>
                    <a:pt x="72" y="608"/>
                    <a:pt x="264" y="510"/>
                    <a:pt x="1496" y="460"/>
                  </a:cubicBezTo>
                  <a:cubicBezTo>
                    <a:pt x="2728" y="411"/>
                    <a:pt x="4632" y="672"/>
                    <a:pt x="5768" y="1360"/>
                  </a:cubicBezTo>
                  <a:lnTo>
                    <a:pt x="5768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63529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253" name="Freeform 181"/>
            <p:cNvSpPr/>
            <p:nvPr/>
          </p:nvSpPr>
          <p:spPr bwMode="gray">
            <a:xfrm>
              <a:off x="-1" y="0"/>
              <a:ext cx="5761" cy="1104"/>
            </a:xfrm>
            <a:custGeom>
              <a:avLst/>
              <a:gdLst>
                <a:gd name="T0" fmla="*/ 0 w 5761"/>
                <a:gd name="T1" fmla="*/ 0 h 1104"/>
                <a:gd name="T2" fmla="*/ 0 w 5761"/>
                <a:gd name="T3" fmla="*/ 632 h 1104"/>
                <a:gd name="T4" fmla="*/ 1521 w 5761"/>
                <a:gd name="T5" fmla="*/ 448 h 1104"/>
                <a:gd name="T6" fmla="*/ 5761 w 5761"/>
                <a:gd name="T7" fmla="*/ 1104 h 1104"/>
                <a:gd name="T8" fmla="*/ 5760 w 5761"/>
                <a:gd name="T9" fmla="*/ 8 h 1104"/>
                <a:gd name="T10" fmla="*/ 0 w 5761"/>
                <a:gd name="T11" fmla="*/ 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61" h="1104">
                  <a:moveTo>
                    <a:pt x="0" y="0"/>
                  </a:moveTo>
                  <a:lnTo>
                    <a:pt x="0" y="632"/>
                  </a:lnTo>
                  <a:cubicBezTo>
                    <a:pt x="72" y="625"/>
                    <a:pt x="401" y="504"/>
                    <a:pt x="1521" y="448"/>
                  </a:cubicBezTo>
                  <a:cubicBezTo>
                    <a:pt x="2641" y="392"/>
                    <a:pt x="4505" y="504"/>
                    <a:pt x="5761" y="1104"/>
                  </a:cubicBezTo>
                  <a:lnTo>
                    <a:pt x="5760" y="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hlink">
                    <a:gamma/>
                    <a:shade val="63529"/>
                    <a:invGamma/>
                  </a:schemeClr>
                </a:gs>
                <a:gs pos="100000">
                  <a:schemeClr val="hlink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pic>
        <p:nvPicPr>
          <p:cNvPr id="3254" name="Picture 182" descr="figure07_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518407" y="3124201"/>
            <a:ext cx="3263900" cy="204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55" name="Picture 183" descr="figure07_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9359907" y="4005277"/>
            <a:ext cx="2832100" cy="177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56" name="Picture 184" descr="figure07_o cop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303684" y="4868866"/>
            <a:ext cx="2159000" cy="135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58" name="Rectangle 186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609600" y="4191000"/>
            <a:ext cx="7213600" cy="12192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tx1"/>
                    </a:gs>
                    <a:gs pos="50000">
                      <a:schemeClr val="hlink"/>
                    </a:gs>
                    <a:gs pos="100000">
                      <a:schemeClr val="tx1"/>
                    </a:gs>
                  </a:gsLst>
                  <a:lin ang="0" scaled="1"/>
                </a:gradFill>
              </a14:hiddenFill>
            </a:ext>
          </a:extLst>
        </p:spPr>
        <p:txBody>
          <a:bodyPr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altLang="ko-K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F33C28-A71A-4459-B48B-0CF3BFDAB261}" type="slidenum">
              <a:rPr lang="en-US" altLang="zh-CN" smtClean="0"/>
              <a:t>‹#›</a:t>
            </a:fld>
            <a:endParaRPr lang="en-US" altLang="zh-CN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713532" y="97068"/>
            <a:ext cx="10868869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37652" y="209552"/>
            <a:ext cx="2698749" cy="605313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5051" y="209552"/>
            <a:ext cx="7899400" cy="605313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F33C28-A71A-4459-B48B-0CF3BFDAB261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 hasCustomPrompt="1"/>
          </p:nvPr>
        </p:nvSpPr>
        <p:spPr>
          <a:xfrm>
            <a:off x="1035052" y="1347789"/>
            <a:ext cx="10344149" cy="4914900"/>
          </a:xfrm>
        </p:spPr>
        <p:txBody>
          <a:bodyPr/>
          <a:lstStyle/>
          <a:p>
            <a:r>
              <a:rPr lang="zh-CN" altLang="en-US"/>
              <a:t>单击图标添加表格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29388"/>
            <a:ext cx="2844800" cy="32067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29388"/>
            <a:ext cx="3860800" cy="32067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29388"/>
            <a:ext cx="2844800" cy="320675"/>
          </a:xfrm>
        </p:spPr>
        <p:txBody>
          <a:bodyPr/>
          <a:lstStyle>
            <a:lvl1pPr>
              <a:defRPr/>
            </a:lvl1pPr>
          </a:lstStyle>
          <a:p>
            <a:fld id="{7AF33C28-A71A-4459-B48B-0CF3BFDAB261}" type="slidenum">
              <a:rPr lang="en-US" altLang="zh-CN" smtClean="0"/>
              <a:t>‹#›</a:t>
            </a:fld>
            <a:endParaRPr lang="en-US" altLang="zh-CN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713532" y="97067"/>
            <a:ext cx="10868869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9389A8-1677-4C0F-B809-29B75D50ED75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713532" y="97068"/>
            <a:ext cx="10868869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4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30" y="987440"/>
            <a:ext cx="3932767" cy="48815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2A0A86-BB8A-4798-B428-7128DEC84247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713532" y="97068"/>
            <a:ext cx="10868869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D501E9-4A3E-4E05-A7B2-100BA5E08C49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713532" y="97068"/>
            <a:ext cx="10868869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3C28-A71A-4459-B48B-0CF3BFDAB261}" type="slidenum">
              <a:rPr lang="en-US" altLang="zh-CN" smtClean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 descr="Light horizontal"/>
          <p:cNvSpPr>
            <a:spLocks noChangeArrowheads="1"/>
          </p:cNvSpPr>
          <p:nvPr/>
        </p:nvSpPr>
        <p:spPr bwMode="gray">
          <a:xfrm>
            <a:off x="-12698" y="16"/>
            <a:ext cx="12179300" cy="53915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invGray">
          <a:xfrm>
            <a:off x="-12698" y="2630504"/>
            <a:ext cx="12204700" cy="1103313"/>
          </a:xfrm>
          <a:prstGeom prst="rect">
            <a:avLst/>
          </a:prstGeom>
          <a:solidFill>
            <a:srgbClr val="4F8356"/>
          </a:solidFill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720992"/>
            <a:ext cx="11151029" cy="1012825"/>
          </a:xfrm>
          <a:prstGeom prst="rect">
            <a:avLst/>
          </a:prstGeom>
        </p:spPr>
        <p:txBody>
          <a:bodyPr/>
          <a:lstStyle>
            <a:lvl1pPr algn="l">
              <a:defRPr sz="3300" b="1"/>
            </a:lvl1pPr>
          </a:lstStyle>
          <a:p>
            <a:pPr lvl="0"/>
            <a:r>
              <a:rPr lang="en-US" altLang="zh-CN" noProof="0" dirty="0"/>
              <a:t>Click to edit Master title style</a:t>
            </a: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35361" y="6453341"/>
            <a:ext cx="2805675" cy="404663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453352"/>
            <a:ext cx="3860800" cy="320675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438659" y="6430068"/>
            <a:ext cx="2446965" cy="3206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EE6B878-5F75-4966-A6DF-2001599B6E6D}" type="slidenum">
              <a:rPr lang="en-US" altLang="zh-CN" smtClean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532" y="130576"/>
            <a:ext cx="10868869" cy="563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F33C28-A71A-4459-B48B-0CF3BFDAB261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52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76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F33C28-A71A-4459-B48B-0CF3BFDAB261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424" y="116646"/>
            <a:ext cx="10467776" cy="563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5051" y="1347789"/>
            <a:ext cx="5069416" cy="4914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7668" y="1347789"/>
            <a:ext cx="5071533" cy="4914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F33C28-A71A-4459-B48B-0CF3BFDAB261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589" y="4"/>
            <a:ext cx="10515600" cy="90363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859" y="1124744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59" y="1948656"/>
            <a:ext cx="5158316" cy="40726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56736" y="1124744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56736" y="1948656"/>
            <a:ext cx="5183717" cy="40726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F33C28-A71A-4459-B48B-0CF3BFDAB261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400" y="44638"/>
            <a:ext cx="9855200" cy="563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F33C28-A71A-4459-B48B-0CF3BFDAB261}" type="slidenum">
              <a:rPr lang="en-US" altLang="zh-CN" smtClean="0"/>
              <a:t>‹#›</a:t>
            </a:fld>
            <a:endParaRPr lang="en-US" altLang="zh-CN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713532" y="97068"/>
            <a:ext cx="10868869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4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30" y="987440"/>
            <a:ext cx="3932767" cy="48815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F33C28-A71A-4459-B48B-0CF3BFDAB261}" type="slidenum">
              <a:rPr lang="en-US" altLang="zh-CN" smtClean="0"/>
              <a:t>‹#›</a:t>
            </a:fld>
            <a:endParaRPr lang="en-US" altLang="zh-CN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713532" y="97068"/>
            <a:ext cx="10868869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29" y="764705"/>
            <a:ext cx="3932767" cy="1861020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40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29" y="2625738"/>
            <a:ext cx="3932767" cy="32432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F33C28-A71A-4459-B48B-0CF3BFDAB261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0"/>
                <a:invGamma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1523" y="6115622"/>
            <a:ext cx="607588" cy="820371"/>
          </a:xfrm>
          <a:prstGeom prst="rect">
            <a:avLst/>
          </a:prstGeom>
        </p:spPr>
      </p:pic>
      <p:grpSp>
        <p:nvGrpSpPr>
          <p:cNvPr id="1039" name="Group 15"/>
          <p:cNvGrpSpPr/>
          <p:nvPr/>
        </p:nvGrpSpPr>
        <p:grpSpPr bwMode="auto">
          <a:xfrm>
            <a:off x="51966" y="989507"/>
            <a:ext cx="12192000" cy="6099172"/>
            <a:chOff x="0" y="436"/>
            <a:chExt cx="5760" cy="3884"/>
          </a:xfrm>
        </p:grpSpPr>
        <p:sp>
          <p:nvSpPr>
            <p:cNvPr id="1040" name="Line 16"/>
            <p:cNvSpPr>
              <a:spLocks noChangeShapeType="1"/>
            </p:cNvSpPr>
            <p:nvPr/>
          </p:nvSpPr>
          <p:spPr bwMode="gray">
            <a:xfrm>
              <a:off x="1472" y="448"/>
              <a:ext cx="4288" cy="2946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041" name="Line 17"/>
            <p:cNvSpPr>
              <a:spLocks noChangeShapeType="1"/>
            </p:cNvSpPr>
            <p:nvPr/>
          </p:nvSpPr>
          <p:spPr bwMode="gray">
            <a:xfrm>
              <a:off x="1472" y="448"/>
              <a:ext cx="4288" cy="3471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042" name="Line 18"/>
            <p:cNvSpPr>
              <a:spLocks noChangeShapeType="1"/>
            </p:cNvSpPr>
            <p:nvPr/>
          </p:nvSpPr>
          <p:spPr bwMode="gray">
            <a:xfrm>
              <a:off x="1472" y="448"/>
              <a:ext cx="4067" cy="3872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043" name="Line 19"/>
            <p:cNvSpPr>
              <a:spLocks noChangeShapeType="1"/>
            </p:cNvSpPr>
            <p:nvPr/>
          </p:nvSpPr>
          <p:spPr bwMode="gray">
            <a:xfrm>
              <a:off x="1472" y="448"/>
              <a:ext cx="3407" cy="3872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044" name="Line 20"/>
            <p:cNvSpPr>
              <a:spLocks noChangeShapeType="1"/>
            </p:cNvSpPr>
            <p:nvPr/>
          </p:nvSpPr>
          <p:spPr bwMode="gray">
            <a:xfrm>
              <a:off x="1472" y="448"/>
              <a:ext cx="2787" cy="3872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045" name="Line 21"/>
            <p:cNvSpPr>
              <a:spLocks noChangeShapeType="1"/>
            </p:cNvSpPr>
            <p:nvPr/>
          </p:nvSpPr>
          <p:spPr bwMode="gray">
            <a:xfrm>
              <a:off x="1472" y="448"/>
              <a:ext cx="2162" cy="3872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046" name="Line 22"/>
            <p:cNvSpPr>
              <a:spLocks noChangeShapeType="1"/>
            </p:cNvSpPr>
            <p:nvPr/>
          </p:nvSpPr>
          <p:spPr bwMode="gray">
            <a:xfrm>
              <a:off x="1472" y="448"/>
              <a:ext cx="1612" cy="3872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047" name="Line 23"/>
            <p:cNvSpPr>
              <a:spLocks noChangeShapeType="1"/>
            </p:cNvSpPr>
            <p:nvPr/>
          </p:nvSpPr>
          <p:spPr bwMode="gray">
            <a:xfrm>
              <a:off x="1472" y="448"/>
              <a:ext cx="1065" cy="3872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048" name="Line 24"/>
            <p:cNvSpPr>
              <a:spLocks noChangeShapeType="1"/>
            </p:cNvSpPr>
            <p:nvPr/>
          </p:nvSpPr>
          <p:spPr bwMode="gray">
            <a:xfrm>
              <a:off x="1472" y="448"/>
              <a:ext cx="514" cy="3872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049" name="Line 25"/>
            <p:cNvSpPr>
              <a:spLocks noChangeShapeType="1"/>
            </p:cNvSpPr>
            <p:nvPr/>
          </p:nvSpPr>
          <p:spPr bwMode="gray">
            <a:xfrm>
              <a:off x="1472" y="448"/>
              <a:ext cx="0" cy="3872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050" name="Line 26"/>
            <p:cNvSpPr>
              <a:spLocks noChangeShapeType="1"/>
            </p:cNvSpPr>
            <p:nvPr/>
          </p:nvSpPr>
          <p:spPr bwMode="gray">
            <a:xfrm>
              <a:off x="1472" y="448"/>
              <a:ext cx="4288" cy="2549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051" name="Line 27"/>
            <p:cNvSpPr>
              <a:spLocks noChangeShapeType="1"/>
            </p:cNvSpPr>
            <p:nvPr/>
          </p:nvSpPr>
          <p:spPr bwMode="gray">
            <a:xfrm>
              <a:off x="1472" y="448"/>
              <a:ext cx="4288" cy="2195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052" name="Line 28"/>
            <p:cNvSpPr>
              <a:spLocks noChangeShapeType="1"/>
            </p:cNvSpPr>
            <p:nvPr/>
          </p:nvSpPr>
          <p:spPr bwMode="gray">
            <a:xfrm>
              <a:off x="1472" y="448"/>
              <a:ext cx="4288" cy="1891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053" name="Line 29"/>
            <p:cNvSpPr>
              <a:spLocks noChangeShapeType="1"/>
            </p:cNvSpPr>
            <p:nvPr/>
          </p:nvSpPr>
          <p:spPr bwMode="gray">
            <a:xfrm>
              <a:off x="1472" y="448"/>
              <a:ext cx="4288" cy="1584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054" name="Line 30"/>
            <p:cNvSpPr>
              <a:spLocks noChangeShapeType="1"/>
            </p:cNvSpPr>
            <p:nvPr/>
          </p:nvSpPr>
          <p:spPr bwMode="gray">
            <a:xfrm>
              <a:off x="1515" y="462"/>
              <a:ext cx="4245" cy="1307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055" name="Line 31"/>
            <p:cNvSpPr>
              <a:spLocks noChangeShapeType="1"/>
            </p:cNvSpPr>
            <p:nvPr/>
          </p:nvSpPr>
          <p:spPr bwMode="gray">
            <a:xfrm>
              <a:off x="1472" y="448"/>
              <a:ext cx="4288" cy="1057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056" name="Line 32"/>
            <p:cNvSpPr>
              <a:spLocks noChangeShapeType="1"/>
            </p:cNvSpPr>
            <p:nvPr/>
          </p:nvSpPr>
          <p:spPr bwMode="gray">
            <a:xfrm>
              <a:off x="1472" y="448"/>
              <a:ext cx="4288" cy="833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057" name="Line 33"/>
            <p:cNvSpPr>
              <a:spLocks noChangeShapeType="1"/>
            </p:cNvSpPr>
            <p:nvPr/>
          </p:nvSpPr>
          <p:spPr bwMode="gray">
            <a:xfrm>
              <a:off x="1472" y="448"/>
              <a:ext cx="4288" cy="613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058" name="Line 34"/>
            <p:cNvSpPr>
              <a:spLocks noChangeShapeType="1"/>
            </p:cNvSpPr>
            <p:nvPr/>
          </p:nvSpPr>
          <p:spPr bwMode="gray">
            <a:xfrm>
              <a:off x="1472" y="448"/>
              <a:ext cx="4288" cy="438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059" name="Line 35"/>
            <p:cNvSpPr>
              <a:spLocks noChangeShapeType="1"/>
            </p:cNvSpPr>
            <p:nvPr/>
          </p:nvSpPr>
          <p:spPr bwMode="gray">
            <a:xfrm>
              <a:off x="1472" y="448"/>
              <a:ext cx="4288" cy="259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060" name="Line 36"/>
            <p:cNvSpPr>
              <a:spLocks noChangeShapeType="1"/>
            </p:cNvSpPr>
            <p:nvPr/>
          </p:nvSpPr>
          <p:spPr bwMode="gray">
            <a:xfrm>
              <a:off x="1472" y="448"/>
              <a:ext cx="4288" cy="130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061" name="Line 37"/>
            <p:cNvSpPr>
              <a:spLocks noChangeShapeType="1"/>
            </p:cNvSpPr>
            <p:nvPr/>
          </p:nvSpPr>
          <p:spPr bwMode="gray">
            <a:xfrm flipH="1">
              <a:off x="0" y="449"/>
              <a:ext cx="1474" cy="0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062" name="Line 38"/>
            <p:cNvSpPr>
              <a:spLocks noChangeShapeType="1"/>
            </p:cNvSpPr>
            <p:nvPr/>
          </p:nvSpPr>
          <p:spPr bwMode="gray">
            <a:xfrm flipH="1">
              <a:off x="0" y="436"/>
              <a:ext cx="1474" cy="2514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063" name="Line 39"/>
            <p:cNvSpPr>
              <a:spLocks noChangeShapeType="1"/>
            </p:cNvSpPr>
            <p:nvPr/>
          </p:nvSpPr>
          <p:spPr bwMode="gray">
            <a:xfrm flipH="1">
              <a:off x="0" y="462"/>
              <a:ext cx="1461" cy="3461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064" name="Line 40"/>
            <p:cNvSpPr>
              <a:spLocks noChangeShapeType="1"/>
            </p:cNvSpPr>
            <p:nvPr/>
          </p:nvSpPr>
          <p:spPr bwMode="gray">
            <a:xfrm flipH="1">
              <a:off x="249" y="463"/>
              <a:ext cx="1215" cy="3857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065" name="Line 41"/>
            <p:cNvSpPr>
              <a:spLocks noChangeShapeType="1"/>
            </p:cNvSpPr>
            <p:nvPr/>
          </p:nvSpPr>
          <p:spPr bwMode="gray">
            <a:xfrm flipH="1">
              <a:off x="657" y="472"/>
              <a:ext cx="808" cy="3848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066" name="Line 42"/>
            <p:cNvSpPr>
              <a:spLocks noChangeShapeType="1"/>
            </p:cNvSpPr>
            <p:nvPr/>
          </p:nvSpPr>
          <p:spPr bwMode="gray">
            <a:xfrm flipH="1">
              <a:off x="1066" y="463"/>
              <a:ext cx="404" cy="3857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067" name="Line 43"/>
            <p:cNvSpPr>
              <a:spLocks noChangeShapeType="1"/>
            </p:cNvSpPr>
            <p:nvPr/>
          </p:nvSpPr>
          <p:spPr bwMode="gray">
            <a:xfrm flipH="1">
              <a:off x="0" y="436"/>
              <a:ext cx="1474" cy="1875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068" name="Line 44"/>
            <p:cNvSpPr>
              <a:spLocks noChangeShapeType="1"/>
            </p:cNvSpPr>
            <p:nvPr/>
          </p:nvSpPr>
          <p:spPr bwMode="gray">
            <a:xfrm flipH="1">
              <a:off x="0" y="466"/>
              <a:ext cx="1447" cy="1327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069" name="Line 45"/>
            <p:cNvSpPr>
              <a:spLocks noChangeShapeType="1"/>
            </p:cNvSpPr>
            <p:nvPr/>
          </p:nvSpPr>
          <p:spPr bwMode="gray">
            <a:xfrm flipH="1">
              <a:off x="0" y="449"/>
              <a:ext cx="1474" cy="896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070" name="Line 46"/>
            <p:cNvSpPr>
              <a:spLocks noChangeShapeType="1"/>
            </p:cNvSpPr>
            <p:nvPr/>
          </p:nvSpPr>
          <p:spPr bwMode="gray">
            <a:xfrm flipH="1">
              <a:off x="0" y="471"/>
              <a:ext cx="1435" cy="500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071" name="Line 47"/>
            <p:cNvSpPr>
              <a:spLocks noChangeShapeType="1"/>
            </p:cNvSpPr>
            <p:nvPr/>
          </p:nvSpPr>
          <p:spPr bwMode="gray">
            <a:xfrm flipH="1">
              <a:off x="0" y="463"/>
              <a:ext cx="1464" cy="206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072" name="Line 48"/>
            <p:cNvSpPr>
              <a:spLocks noChangeShapeType="1"/>
            </p:cNvSpPr>
            <p:nvPr/>
          </p:nvSpPr>
          <p:spPr bwMode="gray">
            <a:xfrm flipH="1">
              <a:off x="0" y="436"/>
              <a:ext cx="1474" cy="124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grpSp>
          <p:nvGrpSpPr>
            <p:cNvPr id="1073" name="Group 49"/>
            <p:cNvGrpSpPr/>
            <p:nvPr/>
          </p:nvGrpSpPr>
          <p:grpSpPr bwMode="auto">
            <a:xfrm>
              <a:off x="0" y="2063"/>
              <a:ext cx="5760" cy="1220"/>
              <a:chOff x="235" y="2750"/>
              <a:chExt cx="5241" cy="699"/>
            </a:xfrm>
          </p:grpSpPr>
          <p:sp>
            <p:nvSpPr>
              <p:cNvPr id="1074" name="Line 50"/>
              <p:cNvSpPr>
                <a:spLocks noChangeShapeType="1"/>
              </p:cNvSpPr>
              <p:nvPr/>
            </p:nvSpPr>
            <p:spPr bwMode="gray">
              <a:xfrm>
                <a:off x="235" y="3449"/>
                <a:ext cx="5241" cy="0"/>
              </a:xfrm>
              <a:prstGeom prst="line">
                <a:avLst/>
              </a:prstGeom>
              <a:noFill/>
              <a:ln w="3175">
                <a:solidFill>
                  <a:srgbClr val="FFFFFF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1075" name="Line 51"/>
              <p:cNvSpPr>
                <a:spLocks noChangeShapeType="1"/>
              </p:cNvSpPr>
              <p:nvPr/>
            </p:nvSpPr>
            <p:spPr bwMode="gray">
              <a:xfrm>
                <a:off x="235" y="3191"/>
                <a:ext cx="5241" cy="0"/>
              </a:xfrm>
              <a:prstGeom prst="line">
                <a:avLst/>
              </a:prstGeom>
              <a:noFill/>
              <a:ln w="3175">
                <a:solidFill>
                  <a:srgbClr val="FFFFFF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1076" name="Line 52"/>
              <p:cNvSpPr>
                <a:spLocks noChangeShapeType="1"/>
              </p:cNvSpPr>
              <p:nvPr/>
            </p:nvSpPr>
            <p:spPr bwMode="gray">
              <a:xfrm>
                <a:off x="235" y="2958"/>
                <a:ext cx="5239" cy="0"/>
              </a:xfrm>
              <a:prstGeom prst="line">
                <a:avLst/>
              </a:prstGeom>
              <a:noFill/>
              <a:ln w="3175">
                <a:solidFill>
                  <a:srgbClr val="FFFFFF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1077" name="Line 53"/>
              <p:cNvSpPr>
                <a:spLocks noChangeShapeType="1"/>
              </p:cNvSpPr>
              <p:nvPr/>
            </p:nvSpPr>
            <p:spPr bwMode="gray">
              <a:xfrm>
                <a:off x="235" y="2750"/>
                <a:ext cx="5239" cy="0"/>
              </a:xfrm>
              <a:prstGeom prst="line">
                <a:avLst/>
              </a:prstGeom>
              <a:noFill/>
              <a:ln w="3175">
                <a:solidFill>
                  <a:srgbClr val="FFFFFF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1078" name="Line 54"/>
            <p:cNvSpPr>
              <a:spLocks noChangeShapeType="1"/>
            </p:cNvSpPr>
            <p:nvPr/>
          </p:nvSpPr>
          <p:spPr bwMode="gray">
            <a:xfrm>
              <a:off x="0" y="1753"/>
              <a:ext cx="5760" cy="0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079" name="Line 55"/>
            <p:cNvSpPr>
              <a:spLocks noChangeShapeType="1"/>
            </p:cNvSpPr>
            <p:nvPr/>
          </p:nvSpPr>
          <p:spPr bwMode="gray">
            <a:xfrm flipV="1">
              <a:off x="0" y="1455"/>
              <a:ext cx="5760" cy="1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080" name="Line 56"/>
            <p:cNvSpPr>
              <a:spLocks noChangeShapeType="1"/>
            </p:cNvSpPr>
            <p:nvPr/>
          </p:nvSpPr>
          <p:spPr bwMode="gray">
            <a:xfrm>
              <a:off x="0" y="1182"/>
              <a:ext cx="5760" cy="9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081" name="Line 57"/>
            <p:cNvSpPr>
              <a:spLocks noChangeShapeType="1"/>
            </p:cNvSpPr>
            <p:nvPr/>
          </p:nvSpPr>
          <p:spPr bwMode="gray">
            <a:xfrm>
              <a:off x="0" y="965"/>
              <a:ext cx="5734" cy="0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082" name="Line 58"/>
            <p:cNvSpPr>
              <a:spLocks noChangeShapeType="1"/>
            </p:cNvSpPr>
            <p:nvPr/>
          </p:nvSpPr>
          <p:spPr bwMode="gray">
            <a:xfrm flipV="1">
              <a:off x="0" y="780"/>
              <a:ext cx="5760" cy="11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083" name="Line 59"/>
            <p:cNvSpPr>
              <a:spLocks noChangeShapeType="1"/>
            </p:cNvSpPr>
            <p:nvPr/>
          </p:nvSpPr>
          <p:spPr bwMode="gray">
            <a:xfrm>
              <a:off x="0" y="661"/>
              <a:ext cx="5760" cy="7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084" name="Line 60"/>
            <p:cNvSpPr>
              <a:spLocks noChangeShapeType="1"/>
            </p:cNvSpPr>
            <p:nvPr/>
          </p:nvSpPr>
          <p:spPr bwMode="gray">
            <a:xfrm flipV="1">
              <a:off x="0" y="558"/>
              <a:ext cx="5760" cy="17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085" name="Line 61"/>
            <p:cNvSpPr>
              <a:spLocks noChangeShapeType="1"/>
            </p:cNvSpPr>
            <p:nvPr/>
          </p:nvSpPr>
          <p:spPr bwMode="gray">
            <a:xfrm>
              <a:off x="25" y="521"/>
              <a:ext cx="5735" cy="0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086" name="Line 62"/>
            <p:cNvSpPr>
              <a:spLocks noChangeShapeType="1"/>
            </p:cNvSpPr>
            <p:nvPr/>
          </p:nvSpPr>
          <p:spPr bwMode="gray">
            <a:xfrm>
              <a:off x="0" y="482"/>
              <a:ext cx="5760" cy="0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</p:grp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3532" y="989507"/>
            <a:ext cx="10868869" cy="5127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29388"/>
            <a:ext cx="28448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29388"/>
            <a:ext cx="38608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03959" y="6219009"/>
            <a:ext cx="28448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宋体" panose="02010600030101010101" pitchFamily="2" charset="-122"/>
              </a:defRPr>
            </a:lvl1pPr>
          </a:lstStyle>
          <a:p>
            <a:fld id="{7AF33C28-A71A-4459-B48B-0CF3BFDAB261}" type="slidenum">
              <a:rPr lang="en-US" altLang="zh-CN" smtClean="0"/>
              <a:t>‹#›</a:t>
            </a:fld>
            <a:endParaRPr lang="en-US" altLang="zh-CN" dirty="0"/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-34285" y="-78842"/>
            <a:ext cx="12204700" cy="847987"/>
          </a:xfrm>
          <a:prstGeom prst="rect">
            <a:avLst/>
          </a:prstGeom>
          <a:solidFill>
            <a:srgbClr val="4F8356"/>
          </a:solidFill>
        </p:spPr>
      </p:pic>
      <p:sp>
        <p:nvSpPr>
          <p:cNvPr id="97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713532" y="97067"/>
            <a:ext cx="10868869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pic>
        <p:nvPicPr>
          <p:cNvPr id="56" name="Picture 90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-34285" y="-78842"/>
            <a:ext cx="12204700" cy="847987"/>
          </a:xfrm>
          <a:prstGeom prst="rect">
            <a:avLst/>
          </a:prstGeom>
          <a:solidFill>
            <a:srgbClr val="4F8356"/>
          </a:solidFill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FFFFFF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Verdana" panose="020B060403050404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Verdana" panose="020B060403050404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Verdana" panose="020B060403050404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Verdana" panose="020B060403050404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Verdana" panose="020B060403050404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Verdana" panose="020B060403050404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Verdana" panose="020B060403050404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wmf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5.png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jpe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slideLayout" Target="../slideLayouts/slideLayout16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image" Target="../media/image61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18" Type="http://schemas.openxmlformats.org/officeDocument/2006/relationships/slideLayout" Target="../slideLayouts/slideLayout16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tags" Target="../tags/tag34.xml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10" Type="http://schemas.openxmlformats.org/officeDocument/2006/relationships/tags" Target="../tags/tag27.xml"/><Relationship Id="rId19" Type="http://schemas.openxmlformats.org/officeDocument/2006/relationships/image" Target="../media/image61.png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tags" Target="../tags/tag47.xml"/><Relationship Id="rId18" Type="http://schemas.openxmlformats.org/officeDocument/2006/relationships/slideLayout" Target="../slideLayouts/slideLayout16.xm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12" Type="http://schemas.openxmlformats.org/officeDocument/2006/relationships/tags" Target="../tags/tag46.xml"/><Relationship Id="rId17" Type="http://schemas.openxmlformats.org/officeDocument/2006/relationships/tags" Target="../tags/tag51.xml"/><Relationship Id="rId2" Type="http://schemas.openxmlformats.org/officeDocument/2006/relationships/tags" Target="../tags/tag36.xml"/><Relationship Id="rId16" Type="http://schemas.openxmlformats.org/officeDocument/2006/relationships/tags" Target="../tags/tag50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tags" Target="../tags/tag45.xml"/><Relationship Id="rId5" Type="http://schemas.openxmlformats.org/officeDocument/2006/relationships/tags" Target="../tags/tag39.xml"/><Relationship Id="rId15" Type="http://schemas.openxmlformats.org/officeDocument/2006/relationships/tags" Target="../tags/tag49.xml"/><Relationship Id="rId10" Type="http://schemas.openxmlformats.org/officeDocument/2006/relationships/tags" Target="../tags/tag44.xml"/><Relationship Id="rId19" Type="http://schemas.openxmlformats.org/officeDocument/2006/relationships/image" Target="../media/image61.png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tags" Target="../tags/tag48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tags" Target="../tags/tag59.xml"/><Relationship Id="rId13" Type="http://schemas.openxmlformats.org/officeDocument/2006/relationships/tags" Target="../tags/tag64.xml"/><Relationship Id="rId18" Type="http://schemas.openxmlformats.org/officeDocument/2006/relationships/slideLayout" Target="../slideLayouts/slideLayout16.xml"/><Relationship Id="rId3" Type="http://schemas.openxmlformats.org/officeDocument/2006/relationships/tags" Target="../tags/tag54.xml"/><Relationship Id="rId7" Type="http://schemas.openxmlformats.org/officeDocument/2006/relationships/tags" Target="../tags/tag58.xml"/><Relationship Id="rId12" Type="http://schemas.openxmlformats.org/officeDocument/2006/relationships/tags" Target="../tags/tag63.xml"/><Relationship Id="rId17" Type="http://schemas.openxmlformats.org/officeDocument/2006/relationships/tags" Target="../tags/tag68.xml"/><Relationship Id="rId2" Type="http://schemas.openxmlformats.org/officeDocument/2006/relationships/tags" Target="../tags/tag53.xml"/><Relationship Id="rId16" Type="http://schemas.openxmlformats.org/officeDocument/2006/relationships/tags" Target="../tags/tag67.xml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11" Type="http://schemas.openxmlformats.org/officeDocument/2006/relationships/tags" Target="../tags/tag62.xml"/><Relationship Id="rId5" Type="http://schemas.openxmlformats.org/officeDocument/2006/relationships/tags" Target="../tags/tag56.xml"/><Relationship Id="rId15" Type="http://schemas.openxmlformats.org/officeDocument/2006/relationships/tags" Target="../tags/tag66.xml"/><Relationship Id="rId10" Type="http://schemas.openxmlformats.org/officeDocument/2006/relationships/tags" Target="../tags/tag61.xml"/><Relationship Id="rId19" Type="http://schemas.openxmlformats.org/officeDocument/2006/relationships/image" Target="../media/image61.png"/><Relationship Id="rId4" Type="http://schemas.openxmlformats.org/officeDocument/2006/relationships/tags" Target="../tags/tag55.xml"/><Relationship Id="rId9" Type="http://schemas.openxmlformats.org/officeDocument/2006/relationships/tags" Target="../tags/tag60.xml"/><Relationship Id="rId14" Type="http://schemas.openxmlformats.org/officeDocument/2006/relationships/tags" Target="../tags/tag65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tags" Target="../tags/tag76.xml"/><Relationship Id="rId13" Type="http://schemas.openxmlformats.org/officeDocument/2006/relationships/tags" Target="../tags/tag81.xml"/><Relationship Id="rId18" Type="http://schemas.openxmlformats.org/officeDocument/2006/relationships/slideLayout" Target="../slideLayouts/slideLayout16.xml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12" Type="http://schemas.openxmlformats.org/officeDocument/2006/relationships/tags" Target="../tags/tag80.xml"/><Relationship Id="rId17" Type="http://schemas.openxmlformats.org/officeDocument/2006/relationships/tags" Target="../tags/tag85.xml"/><Relationship Id="rId2" Type="http://schemas.openxmlformats.org/officeDocument/2006/relationships/tags" Target="../tags/tag70.xml"/><Relationship Id="rId16" Type="http://schemas.openxmlformats.org/officeDocument/2006/relationships/tags" Target="../tags/tag84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1" Type="http://schemas.openxmlformats.org/officeDocument/2006/relationships/tags" Target="../tags/tag79.xml"/><Relationship Id="rId5" Type="http://schemas.openxmlformats.org/officeDocument/2006/relationships/tags" Target="../tags/tag73.xml"/><Relationship Id="rId15" Type="http://schemas.openxmlformats.org/officeDocument/2006/relationships/tags" Target="../tags/tag83.xml"/><Relationship Id="rId10" Type="http://schemas.openxmlformats.org/officeDocument/2006/relationships/tags" Target="../tags/tag78.xml"/><Relationship Id="rId19" Type="http://schemas.openxmlformats.org/officeDocument/2006/relationships/image" Target="../media/image61.png"/><Relationship Id="rId4" Type="http://schemas.openxmlformats.org/officeDocument/2006/relationships/tags" Target="../tags/tag72.xml"/><Relationship Id="rId9" Type="http://schemas.openxmlformats.org/officeDocument/2006/relationships/tags" Target="../tags/tag77.xml"/><Relationship Id="rId14" Type="http://schemas.openxmlformats.org/officeDocument/2006/relationships/tags" Target="../tags/tag8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tags" Target="../tags/tag93.xml"/><Relationship Id="rId13" Type="http://schemas.openxmlformats.org/officeDocument/2006/relationships/tags" Target="../tags/tag98.xml"/><Relationship Id="rId18" Type="http://schemas.openxmlformats.org/officeDocument/2006/relationships/slideLayout" Target="../slideLayouts/slideLayout16.xml"/><Relationship Id="rId3" Type="http://schemas.openxmlformats.org/officeDocument/2006/relationships/tags" Target="../tags/tag88.xml"/><Relationship Id="rId7" Type="http://schemas.openxmlformats.org/officeDocument/2006/relationships/tags" Target="../tags/tag92.xml"/><Relationship Id="rId12" Type="http://schemas.openxmlformats.org/officeDocument/2006/relationships/tags" Target="../tags/tag97.xml"/><Relationship Id="rId17" Type="http://schemas.openxmlformats.org/officeDocument/2006/relationships/tags" Target="../tags/tag102.xml"/><Relationship Id="rId2" Type="http://schemas.openxmlformats.org/officeDocument/2006/relationships/tags" Target="../tags/tag87.xml"/><Relationship Id="rId16" Type="http://schemas.openxmlformats.org/officeDocument/2006/relationships/tags" Target="../tags/tag101.xml"/><Relationship Id="rId1" Type="http://schemas.openxmlformats.org/officeDocument/2006/relationships/tags" Target="../tags/tag86.xml"/><Relationship Id="rId6" Type="http://schemas.openxmlformats.org/officeDocument/2006/relationships/tags" Target="../tags/tag91.xml"/><Relationship Id="rId11" Type="http://schemas.openxmlformats.org/officeDocument/2006/relationships/tags" Target="../tags/tag96.xml"/><Relationship Id="rId5" Type="http://schemas.openxmlformats.org/officeDocument/2006/relationships/tags" Target="../tags/tag90.xml"/><Relationship Id="rId15" Type="http://schemas.openxmlformats.org/officeDocument/2006/relationships/tags" Target="../tags/tag100.xml"/><Relationship Id="rId10" Type="http://schemas.openxmlformats.org/officeDocument/2006/relationships/tags" Target="../tags/tag95.xml"/><Relationship Id="rId19" Type="http://schemas.openxmlformats.org/officeDocument/2006/relationships/image" Target="../media/image61.png"/><Relationship Id="rId4" Type="http://schemas.openxmlformats.org/officeDocument/2006/relationships/tags" Target="../tags/tag89.xml"/><Relationship Id="rId9" Type="http://schemas.openxmlformats.org/officeDocument/2006/relationships/tags" Target="../tags/tag94.xml"/><Relationship Id="rId14" Type="http://schemas.openxmlformats.org/officeDocument/2006/relationships/tags" Target="../tags/tag99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tags" Target="../tags/tag110.xml"/><Relationship Id="rId13" Type="http://schemas.openxmlformats.org/officeDocument/2006/relationships/tags" Target="../tags/tag115.xml"/><Relationship Id="rId18" Type="http://schemas.openxmlformats.org/officeDocument/2006/relationships/slideLayout" Target="../slideLayouts/slideLayout16.xml"/><Relationship Id="rId3" Type="http://schemas.openxmlformats.org/officeDocument/2006/relationships/tags" Target="../tags/tag105.xml"/><Relationship Id="rId7" Type="http://schemas.openxmlformats.org/officeDocument/2006/relationships/tags" Target="../tags/tag109.xml"/><Relationship Id="rId12" Type="http://schemas.openxmlformats.org/officeDocument/2006/relationships/tags" Target="../tags/tag114.xml"/><Relationship Id="rId17" Type="http://schemas.openxmlformats.org/officeDocument/2006/relationships/tags" Target="../tags/tag119.xml"/><Relationship Id="rId2" Type="http://schemas.openxmlformats.org/officeDocument/2006/relationships/tags" Target="../tags/tag104.xml"/><Relationship Id="rId16" Type="http://schemas.openxmlformats.org/officeDocument/2006/relationships/tags" Target="../tags/tag118.xml"/><Relationship Id="rId1" Type="http://schemas.openxmlformats.org/officeDocument/2006/relationships/tags" Target="../tags/tag103.xml"/><Relationship Id="rId6" Type="http://schemas.openxmlformats.org/officeDocument/2006/relationships/tags" Target="../tags/tag108.xml"/><Relationship Id="rId11" Type="http://schemas.openxmlformats.org/officeDocument/2006/relationships/tags" Target="../tags/tag113.xml"/><Relationship Id="rId5" Type="http://schemas.openxmlformats.org/officeDocument/2006/relationships/tags" Target="../tags/tag107.xml"/><Relationship Id="rId15" Type="http://schemas.openxmlformats.org/officeDocument/2006/relationships/tags" Target="../tags/tag117.xml"/><Relationship Id="rId10" Type="http://schemas.openxmlformats.org/officeDocument/2006/relationships/tags" Target="../tags/tag112.xml"/><Relationship Id="rId19" Type="http://schemas.openxmlformats.org/officeDocument/2006/relationships/image" Target="../media/image61.png"/><Relationship Id="rId4" Type="http://schemas.openxmlformats.org/officeDocument/2006/relationships/tags" Target="../tags/tag106.xml"/><Relationship Id="rId9" Type="http://schemas.openxmlformats.org/officeDocument/2006/relationships/tags" Target="../tags/tag111.xml"/><Relationship Id="rId14" Type="http://schemas.openxmlformats.org/officeDocument/2006/relationships/tags" Target="../tags/tag116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tags" Target="../tags/tag127.xml"/><Relationship Id="rId13" Type="http://schemas.openxmlformats.org/officeDocument/2006/relationships/tags" Target="../tags/tag132.xml"/><Relationship Id="rId18" Type="http://schemas.openxmlformats.org/officeDocument/2006/relationships/slideLayout" Target="../slideLayouts/slideLayout16.xml"/><Relationship Id="rId3" Type="http://schemas.openxmlformats.org/officeDocument/2006/relationships/tags" Target="../tags/tag122.xml"/><Relationship Id="rId7" Type="http://schemas.openxmlformats.org/officeDocument/2006/relationships/tags" Target="../tags/tag126.xml"/><Relationship Id="rId12" Type="http://schemas.openxmlformats.org/officeDocument/2006/relationships/tags" Target="../tags/tag131.xml"/><Relationship Id="rId17" Type="http://schemas.openxmlformats.org/officeDocument/2006/relationships/tags" Target="../tags/tag136.xml"/><Relationship Id="rId2" Type="http://schemas.openxmlformats.org/officeDocument/2006/relationships/tags" Target="../tags/tag121.xml"/><Relationship Id="rId16" Type="http://schemas.openxmlformats.org/officeDocument/2006/relationships/tags" Target="../tags/tag135.xml"/><Relationship Id="rId1" Type="http://schemas.openxmlformats.org/officeDocument/2006/relationships/tags" Target="../tags/tag120.xml"/><Relationship Id="rId6" Type="http://schemas.openxmlformats.org/officeDocument/2006/relationships/tags" Target="../tags/tag125.xml"/><Relationship Id="rId11" Type="http://schemas.openxmlformats.org/officeDocument/2006/relationships/tags" Target="../tags/tag130.xml"/><Relationship Id="rId5" Type="http://schemas.openxmlformats.org/officeDocument/2006/relationships/tags" Target="../tags/tag124.xml"/><Relationship Id="rId15" Type="http://schemas.openxmlformats.org/officeDocument/2006/relationships/tags" Target="../tags/tag134.xml"/><Relationship Id="rId10" Type="http://schemas.openxmlformats.org/officeDocument/2006/relationships/tags" Target="../tags/tag129.xml"/><Relationship Id="rId19" Type="http://schemas.openxmlformats.org/officeDocument/2006/relationships/image" Target="../media/image61.png"/><Relationship Id="rId4" Type="http://schemas.openxmlformats.org/officeDocument/2006/relationships/tags" Target="../tags/tag123.xml"/><Relationship Id="rId9" Type="http://schemas.openxmlformats.org/officeDocument/2006/relationships/tags" Target="../tags/tag128.xml"/><Relationship Id="rId14" Type="http://schemas.openxmlformats.org/officeDocument/2006/relationships/tags" Target="../tags/tag13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tags" Target="../tags/tag144.xml"/><Relationship Id="rId13" Type="http://schemas.openxmlformats.org/officeDocument/2006/relationships/tags" Target="../tags/tag149.xml"/><Relationship Id="rId18" Type="http://schemas.openxmlformats.org/officeDocument/2006/relationships/slideLayout" Target="../slideLayouts/slideLayout16.xml"/><Relationship Id="rId3" Type="http://schemas.openxmlformats.org/officeDocument/2006/relationships/tags" Target="../tags/tag139.xml"/><Relationship Id="rId7" Type="http://schemas.openxmlformats.org/officeDocument/2006/relationships/tags" Target="../tags/tag143.xml"/><Relationship Id="rId12" Type="http://schemas.openxmlformats.org/officeDocument/2006/relationships/tags" Target="../tags/tag148.xml"/><Relationship Id="rId17" Type="http://schemas.openxmlformats.org/officeDocument/2006/relationships/tags" Target="../tags/tag153.xml"/><Relationship Id="rId2" Type="http://schemas.openxmlformats.org/officeDocument/2006/relationships/tags" Target="../tags/tag138.xml"/><Relationship Id="rId16" Type="http://schemas.openxmlformats.org/officeDocument/2006/relationships/tags" Target="../tags/tag152.xml"/><Relationship Id="rId1" Type="http://schemas.openxmlformats.org/officeDocument/2006/relationships/tags" Target="../tags/tag137.xml"/><Relationship Id="rId6" Type="http://schemas.openxmlformats.org/officeDocument/2006/relationships/tags" Target="../tags/tag142.xml"/><Relationship Id="rId11" Type="http://schemas.openxmlformats.org/officeDocument/2006/relationships/tags" Target="../tags/tag147.xml"/><Relationship Id="rId5" Type="http://schemas.openxmlformats.org/officeDocument/2006/relationships/tags" Target="../tags/tag141.xml"/><Relationship Id="rId15" Type="http://schemas.openxmlformats.org/officeDocument/2006/relationships/tags" Target="../tags/tag151.xml"/><Relationship Id="rId10" Type="http://schemas.openxmlformats.org/officeDocument/2006/relationships/tags" Target="../tags/tag146.xml"/><Relationship Id="rId19" Type="http://schemas.openxmlformats.org/officeDocument/2006/relationships/image" Target="../media/image61.png"/><Relationship Id="rId4" Type="http://schemas.openxmlformats.org/officeDocument/2006/relationships/tags" Target="../tags/tag140.xml"/><Relationship Id="rId9" Type="http://schemas.openxmlformats.org/officeDocument/2006/relationships/tags" Target="../tags/tag145.xml"/><Relationship Id="rId14" Type="http://schemas.openxmlformats.org/officeDocument/2006/relationships/tags" Target="../tags/tag150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tags" Target="../tags/tag161.xml"/><Relationship Id="rId13" Type="http://schemas.openxmlformats.org/officeDocument/2006/relationships/tags" Target="../tags/tag166.xml"/><Relationship Id="rId18" Type="http://schemas.openxmlformats.org/officeDocument/2006/relationships/slideLayout" Target="../slideLayouts/slideLayout16.xml"/><Relationship Id="rId3" Type="http://schemas.openxmlformats.org/officeDocument/2006/relationships/tags" Target="../tags/tag156.xml"/><Relationship Id="rId7" Type="http://schemas.openxmlformats.org/officeDocument/2006/relationships/tags" Target="../tags/tag160.xml"/><Relationship Id="rId12" Type="http://schemas.openxmlformats.org/officeDocument/2006/relationships/tags" Target="../tags/tag165.xml"/><Relationship Id="rId17" Type="http://schemas.openxmlformats.org/officeDocument/2006/relationships/tags" Target="../tags/tag170.xml"/><Relationship Id="rId2" Type="http://schemas.openxmlformats.org/officeDocument/2006/relationships/tags" Target="../tags/tag155.xml"/><Relationship Id="rId16" Type="http://schemas.openxmlformats.org/officeDocument/2006/relationships/tags" Target="../tags/tag169.xml"/><Relationship Id="rId1" Type="http://schemas.openxmlformats.org/officeDocument/2006/relationships/tags" Target="../tags/tag154.xml"/><Relationship Id="rId6" Type="http://schemas.openxmlformats.org/officeDocument/2006/relationships/tags" Target="../tags/tag159.xml"/><Relationship Id="rId11" Type="http://schemas.openxmlformats.org/officeDocument/2006/relationships/tags" Target="../tags/tag164.xml"/><Relationship Id="rId5" Type="http://schemas.openxmlformats.org/officeDocument/2006/relationships/tags" Target="../tags/tag158.xml"/><Relationship Id="rId15" Type="http://schemas.openxmlformats.org/officeDocument/2006/relationships/tags" Target="../tags/tag168.xml"/><Relationship Id="rId10" Type="http://schemas.openxmlformats.org/officeDocument/2006/relationships/tags" Target="../tags/tag163.xml"/><Relationship Id="rId19" Type="http://schemas.openxmlformats.org/officeDocument/2006/relationships/image" Target="../media/image61.png"/><Relationship Id="rId4" Type="http://schemas.openxmlformats.org/officeDocument/2006/relationships/tags" Target="../tags/tag157.xml"/><Relationship Id="rId9" Type="http://schemas.openxmlformats.org/officeDocument/2006/relationships/tags" Target="../tags/tag162.xml"/><Relationship Id="rId14" Type="http://schemas.openxmlformats.org/officeDocument/2006/relationships/tags" Target="../tags/tag167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tags" Target="../tags/tag178.xml"/><Relationship Id="rId13" Type="http://schemas.openxmlformats.org/officeDocument/2006/relationships/tags" Target="../tags/tag183.xml"/><Relationship Id="rId18" Type="http://schemas.openxmlformats.org/officeDocument/2006/relationships/slideLayout" Target="../slideLayouts/slideLayout16.xml"/><Relationship Id="rId3" Type="http://schemas.openxmlformats.org/officeDocument/2006/relationships/tags" Target="../tags/tag173.xml"/><Relationship Id="rId7" Type="http://schemas.openxmlformats.org/officeDocument/2006/relationships/tags" Target="../tags/tag177.xml"/><Relationship Id="rId12" Type="http://schemas.openxmlformats.org/officeDocument/2006/relationships/tags" Target="../tags/tag182.xml"/><Relationship Id="rId17" Type="http://schemas.openxmlformats.org/officeDocument/2006/relationships/tags" Target="../tags/tag187.xml"/><Relationship Id="rId2" Type="http://schemas.openxmlformats.org/officeDocument/2006/relationships/tags" Target="../tags/tag172.xml"/><Relationship Id="rId16" Type="http://schemas.openxmlformats.org/officeDocument/2006/relationships/tags" Target="../tags/tag186.xml"/><Relationship Id="rId1" Type="http://schemas.openxmlformats.org/officeDocument/2006/relationships/tags" Target="../tags/tag171.xml"/><Relationship Id="rId6" Type="http://schemas.openxmlformats.org/officeDocument/2006/relationships/tags" Target="../tags/tag176.xml"/><Relationship Id="rId11" Type="http://schemas.openxmlformats.org/officeDocument/2006/relationships/tags" Target="../tags/tag181.xml"/><Relationship Id="rId5" Type="http://schemas.openxmlformats.org/officeDocument/2006/relationships/tags" Target="../tags/tag175.xml"/><Relationship Id="rId15" Type="http://schemas.openxmlformats.org/officeDocument/2006/relationships/tags" Target="../tags/tag185.xml"/><Relationship Id="rId10" Type="http://schemas.openxmlformats.org/officeDocument/2006/relationships/tags" Target="../tags/tag180.xml"/><Relationship Id="rId19" Type="http://schemas.openxmlformats.org/officeDocument/2006/relationships/image" Target="../media/image61.png"/><Relationship Id="rId4" Type="http://schemas.openxmlformats.org/officeDocument/2006/relationships/tags" Target="../tags/tag174.xml"/><Relationship Id="rId9" Type="http://schemas.openxmlformats.org/officeDocument/2006/relationships/tags" Target="../tags/tag179.xml"/><Relationship Id="rId14" Type="http://schemas.openxmlformats.org/officeDocument/2006/relationships/tags" Target="../tags/tag184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tags" Target="../tags/tag195.xml"/><Relationship Id="rId13" Type="http://schemas.openxmlformats.org/officeDocument/2006/relationships/tags" Target="../tags/tag200.xml"/><Relationship Id="rId18" Type="http://schemas.openxmlformats.org/officeDocument/2006/relationships/slideLayout" Target="../slideLayouts/slideLayout16.xml"/><Relationship Id="rId3" Type="http://schemas.openxmlformats.org/officeDocument/2006/relationships/tags" Target="../tags/tag190.xml"/><Relationship Id="rId7" Type="http://schemas.openxmlformats.org/officeDocument/2006/relationships/tags" Target="../tags/tag194.xml"/><Relationship Id="rId12" Type="http://schemas.openxmlformats.org/officeDocument/2006/relationships/tags" Target="../tags/tag199.xml"/><Relationship Id="rId17" Type="http://schemas.openxmlformats.org/officeDocument/2006/relationships/tags" Target="../tags/tag204.xml"/><Relationship Id="rId2" Type="http://schemas.openxmlformats.org/officeDocument/2006/relationships/tags" Target="../tags/tag189.xml"/><Relationship Id="rId16" Type="http://schemas.openxmlformats.org/officeDocument/2006/relationships/tags" Target="../tags/tag203.xml"/><Relationship Id="rId1" Type="http://schemas.openxmlformats.org/officeDocument/2006/relationships/tags" Target="../tags/tag188.xml"/><Relationship Id="rId6" Type="http://schemas.openxmlformats.org/officeDocument/2006/relationships/tags" Target="../tags/tag193.xml"/><Relationship Id="rId11" Type="http://schemas.openxmlformats.org/officeDocument/2006/relationships/tags" Target="../tags/tag198.xml"/><Relationship Id="rId5" Type="http://schemas.openxmlformats.org/officeDocument/2006/relationships/tags" Target="../tags/tag192.xml"/><Relationship Id="rId15" Type="http://schemas.openxmlformats.org/officeDocument/2006/relationships/tags" Target="../tags/tag202.xml"/><Relationship Id="rId10" Type="http://schemas.openxmlformats.org/officeDocument/2006/relationships/tags" Target="../tags/tag197.xml"/><Relationship Id="rId19" Type="http://schemas.openxmlformats.org/officeDocument/2006/relationships/image" Target="../media/image61.png"/><Relationship Id="rId4" Type="http://schemas.openxmlformats.org/officeDocument/2006/relationships/tags" Target="../tags/tag191.xml"/><Relationship Id="rId9" Type="http://schemas.openxmlformats.org/officeDocument/2006/relationships/tags" Target="../tags/tag196.xml"/><Relationship Id="rId14" Type="http://schemas.openxmlformats.org/officeDocument/2006/relationships/tags" Target="../tags/tag201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tags" Target="../tags/tag212.xml"/><Relationship Id="rId13" Type="http://schemas.openxmlformats.org/officeDocument/2006/relationships/tags" Target="../tags/tag217.xml"/><Relationship Id="rId18" Type="http://schemas.openxmlformats.org/officeDocument/2006/relationships/slideLayout" Target="../slideLayouts/slideLayout16.xml"/><Relationship Id="rId3" Type="http://schemas.openxmlformats.org/officeDocument/2006/relationships/tags" Target="../tags/tag207.xml"/><Relationship Id="rId7" Type="http://schemas.openxmlformats.org/officeDocument/2006/relationships/tags" Target="../tags/tag211.xml"/><Relationship Id="rId12" Type="http://schemas.openxmlformats.org/officeDocument/2006/relationships/tags" Target="../tags/tag216.xml"/><Relationship Id="rId17" Type="http://schemas.openxmlformats.org/officeDocument/2006/relationships/tags" Target="../tags/tag221.xml"/><Relationship Id="rId2" Type="http://schemas.openxmlformats.org/officeDocument/2006/relationships/tags" Target="../tags/tag206.xml"/><Relationship Id="rId16" Type="http://schemas.openxmlformats.org/officeDocument/2006/relationships/tags" Target="../tags/tag220.xml"/><Relationship Id="rId1" Type="http://schemas.openxmlformats.org/officeDocument/2006/relationships/tags" Target="../tags/tag205.xml"/><Relationship Id="rId6" Type="http://schemas.openxmlformats.org/officeDocument/2006/relationships/tags" Target="../tags/tag210.xml"/><Relationship Id="rId11" Type="http://schemas.openxmlformats.org/officeDocument/2006/relationships/tags" Target="../tags/tag215.xml"/><Relationship Id="rId5" Type="http://schemas.openxmlformats.org/officeDocument/2006/relationships/tags" Target="../tags/tag209.xml"/><Relationship Id="rId15" Type="http://schemas.openxmlformats.org/officeDocument/2006/relationships/tags" Target="../tags/tag219.xml"/><Relationship Id="rId10" Type="http://schemas.openxmlformats.org/officeDocument/2006/relationships/tags" Target="../tags/tag214.xml"/><Relationship Id="rId19" Type="http://schemas.openxmlformats.org/officeDocument/2006/relationships/image" Target="../media/image61.png"/><Relationship Id="rId4" Type="http://schemas.openxmlformats.org/officeDocument/2006/relationships/tags" Target="../tags/tag208.xml"/><Relationship Id="rId9" Type="http://schemas.openxmlformats.org/officeDocument/2006/relationships/tags" Target="../tags/tag213.xml"/><Relationship Id="rId14" Type="http://schemas.openxmlformats.org/officeDocument/2006/relationships/tags" Target="../tags/tag218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tags" Target="../tags/tag229.xml"/><Relationship Id="rId13" Type="http://schemas.openxmlformats.org/officeDocument/2006/relationships/tags" Target="../tags/tag234.xml"/><Relationship Id="rId3" Type="http://schemas.openxmlformats.org/officeDocument/2006/relationships/tags" Target="../tags/tag224.xml"/><Relationship Id="rId7" Type="http://schemas.openxmlformats.org/officeDocument/2006/relationships/tags" Target="../tags/tag228.xml"/><Relationship Id="rId12" Type="http://schemas.openxmlformats.org/officeDocument/2006/relationships/tags" Target="../tags/tag233.xml"/><Relationship Id="rId2" Type="http://schemas.openxmlformats.org/officeDocument/2006/relationships/tags" Target="../tags/tag223.xml"/><Relationship Id="rId1" Type="http://schemas.openxmlformats.org/officeDocument/2006/relationships/tags" Target="../tags/tag222.xml"/><Relationship Id="rId6" Type="http://schemas.openxmlformats.org/officeDocument/2006/relationships/tags" Target="../tags/tag227.xml"/><Relationship Id="rId11" Type="http://schemas.openxmlformats.org/officeDocument/2006/relationships/tags" Target="../tags/tag232.xml"/><Relationship Id="rId5" Type="http://schemas.openxmlformats.org/officeDocument/2006/relationships/tags" Target="../tags/tag226.xml"/><Relationship Id="rId15" Type="http://schemas.openxmlformats.org/officeDocument/2006/relationships/image" Target="../media/image61.png"/><Relationship Id="rId10" Type="http://schemas.openxmlformats.org/officeDocument/2006/relationships/tags" Target="../tags/tag231.xml"/><Relationship Id="rId4" Type="http://schemas.openxmlformats.org/officeDocument/2006/relationships/tags" Target="../tags/tag225.xml"/><Relationship Id="rId9" Type="http://schemas.openxmlformats.org/officeDocument/2006/relationships/tags" Target="../tags/tag230.xml"/><Relationship Id="rId14" Type="http://schemas.openxmlformats.org/officeDocument/2006/relationships/slideLayout" Target="../slideLayouts/slideLayout16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tags" Target="../tags/tag242.xml"/><Relationship Id="rId13" Type="http://schemas.openxmlformats.org/officeDocument/2006/relationships/tags" Target="../tags/tag247.xml"/><Relationship Id="rId3" Type="http://schemas.openxmlformats.org/officeDocument/2006/relationships/tags" Target="../tags/tag237.xml"/><Relationship Id="rId7" Type="http://schemas.openxmlformats.org/officeDocument/2006/relationships/tags" Target="../tags/tag241.xml"/><Relationship Id="rId12" Type="http://schemas.openxmlformats.org/officeDocument/2006/relationships/tags" Target="../tags/tag246.xml"/><Relationship Id="rId2" Type="http://schemas.openxmlformats.org/officeDocument/2006/relationships/tags" Target="../tags/tag236.xml"/><Relationship Id="rId1" Type="http://schemas.openxmlformats.org/officeDocument/2006/relationships/tags" Target="../tags/tag235.xml"/><Relationship Id="rId6" Type="http://schemas.openxmlformats.org/officeDocument/2006/relationships/tags" Target="../tags/tag240.xml"/><Relationship Id="rId11" Type="http://schemas.openxmlformats.org/officeDocument/2006/relationships/tags" Target="../tags/tag245.xml"/><Relationship Id="rId5" Type="http://schemas.openxmlformats.org/officeDocument/2006/relationships/tags" Target="../tags/tag239.xml"/><Relationship Id="rId15" Type="http://schemas.openxmlformats.org/officeDocument/2006/relationships/image" Target="../media/image61.png"/><Relationship Id="rId10" Type="http://schemas.openxmlformats.org/officeDocument/2006/relationships/tags" Target="../tags/tag244.xml"/><Relationship Id="rId4" Type="http://schemas.openxmlformats.org/officeDocument/2006/relationships/tags" Target="../tags/tag238.xml"/><Relationship Id="rId9" Type="http://schemas.openxmlformats.org/officeDocument/2006/relationships/tags" Target="../tags/tag243.xml"/><Relationship Id="rId14" Type="http://schemas.openxmlformats.org/officeDocument/2006/relationships/slideLayout" Target="../slideLayouts/slideLayout16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tags" Target="../tags/tag255.xml"/><Relationship Id="rId13" Type="http://schemas.openxmlformats.org/officeDocument/2006/relationships/tags" Target="../tags/tag260.xml"/><Relationship Id="rId3" Type="http://schemas.openxmlformats.org/officeDocument/2006/relationships/tags" Target="../tags/tag250.xml"/><Relationship Id="rId7" Type="http://schemas.openxmlformats.org/officeDocument/2006/relationships/tags" Target="../tags/tag254.xml"/><Relationship Id="rId12" Type="http://schemas.openxmlformats.org/officeDocument/2006/relationships/tags" Target="../tags/tag259.xml"/><Relationship Id="rId2" Type="http://schemas.openxmlformats.org/officeDocument/2006/relationships/tags" Target="../tags/tag249.xml"/><Relationship Id="rId1" Type="http://schemas.openxmlformats.org/officeDocument/2006/relationships/tags" Target="../tags/tag248.xml"/><Relationship Id="rId6" Type="http://schemas.openxmlformats.org/officeDocument/2006/relationships/tags" Target="../tags/tag253.xml"/><Relationship Id="rId11" Type="http://schemas.openxmlformats.org/officeDocument/2006/relationships/tags" Target="../tags/tag258.xml"/><Relationship Id="rId5" Type="http://schemas.openxmlformats.org/officeDocument/2006/relationships/tags" Target="../tags/tag252.xml"/><Relationship Id="rId15" Type="http://schemas.openxmlformats.org/officeDocument/2006/relationships/image" Target="../media/image61.png"/><Relationship Id="rId10" Type="http://schemas.openxmlformats.org/officeDocument/2006/relationships/tags" Target="../tags/tag257.xml"/><Relationship Id="rId4" Type="http://schemas.openxmlformats.org/officeDocument/2006/relationships/tags" Target="../tags/tag251.xml"/><Relationship Id="rId9" Type="http://schemas.openxmlformats.org/officeDocument/2006/relationships/tags" Target="../tags/tag256.xml"/><Relationship Id="rId14" Type="http://schemas.openxmlformats.org/officeDocument/2006/relationships/slideLayout" Target="../slideLayouts/slideLayout16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tags" Target="../tags/tag268.xml"/><Relationship Id="rId13" Type="http://schemas.openxmlformats.org/officeDocument/2006/relationships/tags" Target="../tags/tag273.xml"/><Relationship Id="rId3" Type="http://schemas.openxmlformats.org/officeDocument/2006/relationships/tags" Target="../tags/tag263.xml"/><Relationship Id="rId7" Type="http://schemas.openxmlformats.org/officeDocument/2006/relationships/tags" Target="../tags/tag267.xml"/><Relationship Id="rId12" Type="http://schemas.openxmlformats.org/officeDocument/2006/relationships/tags" Target="../tags/tag272.xml"/><Relationship Id="rId2" Type="http://schemas.openxmlformats.org/officeDocument/2006/relationships/tags" Target="../tags/tag262.xml"/><Relationship Id="rId1" Type="http://schemas.openxmlformats.org/officeDocument/2006/relationships/tags" Target="../tags/tag261.xml"/><Relationship Id="rId6" Type="http://schemas.openxmlformats.org/officeDocument/2006/relationships/tags" Target="../tags/tag266.xml"/><Relationship Id="rId11" Type="http://schemas.openxmlformats.org/officeDocument/2006/relationships/tags" Target="../tags/tag271.xml"/><Relationship Id="rId5" Type="http://schemas.openxmlformats.org/officeDocument/2006/relationships/tags" Target="../tags/tag265.xml"/><Relationship Id="rId15" Type="http://schemas.openxmlformats.org/officeDocument/2006/relationships/image" Target="../media/image61.png"/><Relationship Id="rId10" Type="http://schemas.openxmlformats.org/officeDocument/2006/relationships/tags" Target="../tags/tag270.xml"/><Relationship Id="rId4" Type="http://schemas.openxmlformats.org/officeDocument/2006/relationships/tags" Target="../tags/tag264.xml"/><Relationship Id="rId9" Type="http://schemas.openxmlformats.org/officeDocument/2006/relationships/tags" Target="../tags/tag269.xml"/><Relationship Id="rId14" Type="http://schemas.openxmlformats.org/officeDocument/2006/relationships/slideLayout" Target="../slideLayouts/slideLayout16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tags" Target="../tags/tag281.xml"/><Relationship Id="rId13" Type="http://schemas.openxmlformats.org/officeDocument/2006/relationships/tags" Target="../tags/tag286.xml"/><Relationship Id="rId3" Type="http://schemas.openxmlformats.org/officeDocument/2006/relationships/tags" Target="../tags/tag276.xml"/><Relationship Id="rId7" Type="http://schemas.openxmlformats.org/officeDocument/2006/relationships/tags" Target="../tags/tag280.xml"/><Relationship Id="rId12" Type="http://schemas.openxmlformats.org/officeDocument/2006/relationships/tags" Target="../tags/tag285.xml"/><Relationship Id="rId2" Type="http://schemas.openxmlformats.org/officeDocument/2006/relationships/tags" Target="../tags/tag275.xml"/><Relationship Id="rId1" Type="http://schemas.openxmlformats.org/officeDocument/2006/relationships/tags" Target="../tags/tag274.xml"/><Relationship Id="rId6" Type="http://schemas.openxmlformats.org/officeDocument/2006/relationships/tags" Target="../tags/tag279.xml"/><Relationship Id="rId11" Type="http://schemas.openxmlformats.org/officeDocument/2006/relationships/tags" Target="../tags/tag284.xml"/><Relationship Id="rId5" Type="http://schemas.openxmlformats.org/officeDocument/2006/relationships/tags" Target="../tags/tag278.xml"/><Relationship Id="rId15" Type="http://schemas.openxmlformats.org/officeDocument/2006/relationships/image" Target="../media/image61.png"/><Relationship Id="rId10" Type="http://schemas.openxmlformats.org/officeDocument/2006/relationships/tags" Target="../tags/tag283.xml"/><Relationship Id="rId4" Type="http://schemas.openxmlformats.org/officeDocument/2006/relationships/tags" Target="../tags/tag277.xml"/><Relationship Id="rId9" Type="http://schemas.openxmlformats.org/officeDocument/2006/relationships/tags" Target="../tags/tag282.xml"/><Relationship Id="rId14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tags" Target="../tags/tag294.xml"/><Relationship Id="rId3" Type="http://schemas.openxmlformats.org/officeDocument/2006/relationships/tags" Target="../tags/tag289.xml"/><Relationship Id="rId7" Type="http://schemas.openxmlformats.org/officeDocument/2006/relationships/tags" Target="../tags/tag293.xml"/><Relationship Id="rId12" Type="http://schemas.openxmlformats.org/officeDocument/2006/relationships/image" Target="../media/image61.png"/><Relationship Id="rId2" Type="http://schemas.openxmlformats.org/officeDocument/2006/relationships/tags" Target="../tags/tag288.xml"/><Relationship Id="rId1" Type="http://schemas.openxmlformats.org/officeDocument/2006/relationships/tags" Target="../tags/tag287.xml"/><Relationship Id="rId6" Type="http://schemas.openxmlformats.org/officeDocument/2006/relationships/tags" Target="../tags/tag292.xml"/><Relationship Id="rId11" Type="http://schemas.openxmlformats.org/officeDocument/2006/relationships/slideLayout" Target="../slideLayouts/slideLayout16.xml"/><Relationship Id="rId5" Type="http://schemas.openxmlformats.org/officeDocument/2006/relationships/tags" Target="../tags/tag291.xml"/><Relationship Id="rId10" Type="http://schemas.openxmlformats.org/officeDocument/2006/relationships/tags" Target="../tags/tag296.xml"/><Relationship Id="rId4" Type="http://schemas.openxmlformats.org/officeDocument/2006/relationships/tags" Target="../tags/tag290.xml"/><Relationship Id="rId9" Type="http://schemas.openxmlformats.org/officeDocument/2006/relationships/tags" Target="../tags/tag295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tags" Target="../tags/tag304.xml"/><Relationship Id="rId3" Type="http://schemas.openxmlformats.org/officeDocument/2006/relationships/tags" Target="../tags/tag299.xml"/><Relationship Id="rId7" Type="http://schemas.openxmlformats.org/officeDocument/2006/relationships/tags" Target="../tags/tag303.xml"/><Relationship Id="rId12" Type="http://schemas.openxmlformats.org/officeDocument/2006/relationships/image" Target="../media/image61.png"/><Relationship Id="rId2" Type="http://schemas.openxmlformats.org/officeDocument/2006/relationships/tags" Target="../tags/tag298.xml"/><Relationship Id="rId1" Type="http://schemas.openxmlformats.org/officeDocument/2006/relationships/tags" Target="../tags/tag297.xml"/><Relationship Id="rId6" Type="http://schemas.openxmlformats.org/officeDocument/2006/relationships/tags" Target="../tags/tag302.xml"/><Relationship Id="rId11" Type="http://schemas.openxmlformats.org/officeDocument/2006/relationships/slideLayout" Target="../slideLayouts/slideLayout16.xml"/><Relationship Id="rId5" Type="http://schemas.openxmlformats.org/officeDocument/2006/relationships/tags" Target="../tags/tag301.xml"/><Relationship Id="rId10" Type="http://schemas.openxmlformats.org/officeDocument/2006/relationships/tags" Target="../tags/tag306.xml"/><Relationship Id="rId4" Type="http://schemas.openxmlformats.org/officeDocument/2006/relationships/tags" Target="../tags/tag300.xml"/><Relationship Id="rId9" Type="http://schemas.openxmlformats.org/officeDocument/2006/relationships/tags" Target="../tags/tag305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tags" Target="../tags/tag314.xml"/><Relationship Id="rId3" Type="http://schemas.openxmlformats.org/officeDocument/2006/relationships/tags" Target="../tags/tag309.xml"/><Relationship Id="rId7" Type="http://schemas.openxmlformats.org/officeDocument/2006/relationships/tags" Target="../tags/tag313.xml"/><Relationship Id="rId12" Type="http://schemas.openxmlformats.org/officeDocument/2006/relationships/image" Target="../media/image61.png"/><Relationship Id="rId2" Type="http://schemas.openxmlformats.org/officeDocument/2006/relationships/tags" Target="../tags/tag308.xml"/><Relationship Id="rId1" Type="http://schemas.openxmlformats.org/officeDocument/2006/relationships/tags" Target="../tags/tag307.xml"/><Relationship Id="rId6" Type="http://schemas.openxmlformats.org/officeDocument/2006/relationships/tags" Target="../tags/tag312.xml"/><Relationship Id="rId11" Type="http://schemas.openxmlformats.org/officeDocument/2006/relationships/slideLayout" Target="../slideLayouts/slideLayout16.xml"/><Relationship Id="rId5" Type="http://schemas.openxmlformats.org/officeDocument/2006/relationships/tags" Target="../tags/tag311.xml"/><Relationship Id="rId10" Type="http://schemas.openxmlformats.org/officeDocument/2006/relationships/tags" Target="../tags/tag316.xml"/><Relationship Id="rId4" Type="http://schemas.openxmlformats.org/officeDocument/2006/relationships/tags" Target="../tags/tag310.xml"/><Relationship Id="rId9" Type="http://schemas.openxmlformats.org/officeDocument/2006/relationships/tags" Target="../tags/tag315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tags" Target="../tags/tag324.xml"/><Relationship Id="rId13" Type="http://schemas.openxmlformats.org/officeDocument/2006/relationships/tags" Target="../tags/tag329.xml"/><Relationship Id="rId18" Type="http://schemas.openxmlformats.org/officeDocument/2006/relationships/tags" Target="../tags/tag334.xml"/><Relationship Id="rId3" Type="http://schemas.openxmlformats.org/officeDocument/2006/relationships/tags" Target="../tags/tag319.xml"/><Relationship Id="rId21" Type="http://schemas.openxmlformats.org/officeDocument/2006/relationships/slideLayout" Target="../slideLayouts/slideLayout16.xml"/><Relationship Id="rId7" Type="http://schemas.openxmlformats.org/officeDocument/2006/relationships/tags" Target="../tags/tag323.xml"/><Relationship Id="rId12" Type="http://schemas.openxmlformats.org/officeDocument/2006/relationships/tags" Target="../tags/tag328.xml"/><Relationship Id="rId17" Type="http://schemas.openxmlformats.org/officeDocument/2006/relationships/tags" Target="../tags/tag333.xml"/><Relationship Id="rId2" Type="http://schemas.openxmlformats.org/officeDocument/2006/relationships/tags" Target="../tags/tag318.xml"/><Relationship Id="rId16" Type="http://schemas.openxmlformats.org/officeDocument/2006/relationships/tags" Target="../tags/tag332.xml"/><Relationship Id="rId20" Type="http://schemas.openxmlformats.org/officeDocument/2006/relationships/tags" Target="../tags/tag336.xml"/><Relationship Id="rId1" Type="http://schemas.openxmlformats.org/officeDocument/2006/relationships/tags" Target="../tags/tag317.xml"/><Relationship Id="rId6" Type="http://schemas.openxmlformats.org/officeDocument/2006/relationships/tags" Target="../tags/tag322.xml"/><Relationship Id="rId11" Type="http://schemas.openxmlformats.org/officeDocument/2006/relationships/tags" Target="../tags/tag327.xml"/><Relationship Id="rId5" Type="http://schemas.openxmlformats.org/officeDocument/2006/relationships/tags" Target="../tags/tag321.xml"/><Relationship Id="rId15" Type="http://schemas.openxmlformats.org/officeDocument/2006/relationships/tags" Target="../tags/tag331.xml"/><Relationship Id="rId10" Type="http://schemas.openxmlformats.org/officeDocument/2006/relationships/tags" Target="../tags/tag326.xml"/><Relationship Id="rId19" Type="http://schemas.openxmlformats.org/officeDocument/2006/relationships/tags" Target="../tags/tag335.xml"/><Relationship Id="rId4" Type="http://schemas.openxmlformats.org/officeDocument/2006/relationships/tags" Target="../tags/tag320.xml"/><Relationship Id="rId9" Type="http://schemas.openxmlformats.org/officeDocument/2006/relationships/tags" Target="../tags/tag325.xml"/><Relationship Id="rId14" Type="http://schemas.openxmlformats.org/officeDocument/2006/relationships/tags" Target="../tags/tag330.xml"/><Relationship Id="rId22" Type="http://schemas.openxmlformats.org/officeDocument/2006/relationships/image" Target="../media/image61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tags" Target="../tags/tag344.xml"/><Relationship Id="rId13" Type="http://schemas.openxmlformats.org/officeDocument/2006/relationships/tags" Target="../tags/tag349.xml"/><Relationship Id="rId18" Type="http://schemas.openxmlformats.org/officeDocument/2006/relationships/tags" Target="../tags/tag354.xml"/><Relationship Id="rId3" Type="http://schemas.openxmlformats.org/officeDocument/2006/relationships/tags" Target="../tags/tag339.xml"/><Relationship Id="rId21" Type="http://schemas.openxmlformats.org/officeDocument/2006/relationships/slideLayout" Target="../slideLayouts/slideLayout16.xml"/><Relationship Id="rId7" Type="http://schemas.openxmlformats.org/officeDocument/2006/relationships/tags" Target="../tags/tag343.xml"/><Relationship Id="rId12" Type="http://schemas.openxmlformats.org/officeDocument/2006/relationships/tags" Target="../tags/tag348.xml"/><Relationship Id="rId17" Type="http://schemas.openxmlformats.org/officeDocument/2006/relationships/tags" Target="../tags/tag353.xml"/><Relationship Id="rId2" Type="http://schemas.openxmlformats.org/officeDocument/2006/relationships/tags" Target="../tags/tag338.xml"/><Relationship Id="rId16" Type="http://schemas.openxmlformats.org/officeDocument/2006/relationships/tags" Target="../tags/tag352.xml"/><Relationship Id="rId20" Type="http://schemas.openxmlformats.org/officeDocument/2006/relationships/tags" Target="../tags/tag356.xml"/><Relationship Id="rId1" Type="http://schemas.openxmlformats.org/officeDocument/2006/relationships/tags" Target="../tags/tag337.xml"/><Relationship Id="rId6" Type="http://schemas.openxmlformats.org/officeDocument/2006/relationships/tags" Target="../tags/tag342.xml"/><Relationship Id="rId11" Type="http://schemas.openxmlformats.org/officeDocument/2006/relationships/tags" Target="../tags/tag347.xml"/><Relationship Id="rId5" Type="http://schemas.openxmlformats.org/officeDocument/2006/relationships/tags" Target="../tags/tag341.xml"/><Relationship Id="rId15" Type="http://schemas.openxmlformats.org/officeDocument/2006/relationships/tags" Target="../tags/tag351.xml"/><Relationship Id="rId10" Type="http://schemas.openxmlformats.org/officeDocument/2006/relationships/tags" Target="../tags/tag346.xml"/><Relationship Id="rId19" Type="http://schemas.openxmlformats.org/officeDocument/2006/relationships/tags" Target="../tags/tag355.xml"/><Relationship Id="rId4" Type="http://schemas.openxmlformats.org/officeDocument/2006/relationships/tags" Target="../tags/tag340.xml"/><Relationship Id="rId9" Type="http://schemas.openxmlformats.org/officeDocument/2006/relationships/tags" Target="../tags/tag345.xml"/><Relationship Id="rId14" Type="http://schemas.openxmlformats.org/officeDocument/2006/relationships/tags" Target="../tags/tag350.xml"/><Relationship Id="rId22" Type="http://schemas.openxmlformats.org/officeDocument/2006/relationships/image" Target="../media/image61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tags" Target="../tags/tag364.xml"/><Relationship Id="rId13" Type="http://schemas.openxmlformats.org/officeDocument/2006/relationships/tags" Target="../tags/tag369.xml"/><Relationship Id="rId18" Type="http://schemas.openxmlformats.org/officeDocument/2006/relationships/tags" Target="../tags/tag374.xml"/><Relationship Id="rId3" Type="http://schemas.openxmlformats.org/officeDocument/2006/relationships/tags" Target="../tags/tag359.xml"/><Relationship Id="rId21" Type="http://schemas.openxmlformats.org/officeDocument/2006/relationships/slideLayout" Target="../slideLayouts/slideLayout16.xml"/><Relationship Id="rId7" Type="http://schemas.openxmlformats.org/officeDocument/2006/relationships/tags" Target="../tags/tag363.xml"/><Relationship Id="rId12" Type="http://schemas.openxmlformats.org/officeDocument/2006/relationships/tags" Target="../tags/tag368.xml"/><Relationship Id="rId17" Type="http://schemas.openxmlformats.org/officeDocument/2006/relationships/tags" Target="../tags/tag373.xml"/><Relationship Id="rId2" Type="http://schemas.openxmlformats.org/officeDocument/2006/relationships/tags" Target="../tags/tag358.xml"/><Relationship Id="rId16" Type="http://schemas.openxmlformats.org/officeDocument/2006/relationships/tags" Target="../tags/tag372.xml"/><Relationship Id="rId20" Type="http://schemas.openxmlformats.org/officeDocument/2006/relationships/tags" Target="../tags/tag376.xml"/><Relationship Id="rId1" Type="http://schemas.openxmlformats.org/officeDocument/2006/relationships/tags" Target="../tags/tag357.xml"/><Relationship Id="rId6" Type="http://schemas.openxmlformats.org/officeDocument/2006/relationships/tags" Target="../tags/tag362.xml"/><Relationship Id="rId11" Type="http://schemas.openxmlformats.org/officeDocument/2006/relationships/tags" Target="../tags/tag367.xml"/><Relationship Id="rId5" Type="http://schemas.openxmlformats.org/officeDocument/2006/relationships/tags" Target="../tags/tag361.xml"/><Relationship Id="rId15" Type="http://schemas.openxmlformats.org/officeDocument/2006/relationships/tags" Target="../tags/tag371.xml"/><Relationship Id="rId10" Type="http://schemas.openxmlformats.org/officeDocument/2006/relationships/tags" Target="../tags/tag366.xml"/><Relationship Id="rId19" Type="http://schemas.openxmlformats.org/officeDocument/2006/relationships/tags" Target="../tags/tag375.xml"/><Relationship Id="rId4" Type="http://schemas.openxmlformats.org/officeDocument/2006/relationships/tags" Target="../tags/tag360.xml"/><Relationship Id="rId9" Type="http://schemas.openxmlformats.org/officeDocument/2006/relationships/tags" Target="../tags/tag365.xml"/><Relationship Id="rId14" Type="http://schemas.openxmlformats.org/officeDocument/2006/relationships/tags" Target="../tags/tag370.xml"/><Relationship Id="rId22" Type="http://schemas.openxmlformats.org/officeDocument/2006/relationships/image" Target="../media/image61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tags" Target="../tags/tag384.xml"/><Relationship Id="rId13" Type="http://schemas.openxmlformats.org/officeDocument/2006/relationships/tags" Target="../tags/tag389.xml"/><Relationship Id="rId18" Type="http://schemas.openxmlformats.org/officeDocument/2006/relationships/tags" Target="../tags/tag394.xml"/><Relationship Id="rId3" Type="http://schemas.openxmlformats.org/officeDocument/2006/relationships/tags" Target="../tags/tag379.xml"/><Relationship Id="rId21" Type="http://schemas.openxmlformats.org/officeDocument/2006/relationships/slideLayout" Target="../slideLayouts/slideLayout16.xml"/><Relationship Id="rId7" Type="http://schemas.openxmlformats.org/officeDocument/2006/relationships/tags" Target="../tags/tag383.xml"/><Relationship Id="rId12" Type="http://schemas.openxmlformats.org/officeDocument/2006/relationships/tags" Target="../tags/tag388.xml"/><Relationship Id="rId17" Type="http://schemas.openxmlformats.org/officeDocument/2006/relationships/tags" Target="../tags/tag393.xml"/><Relationship Id="rId2" Type="http://schemas.openxmlformats.org/officeDocument/2006/relationships/tags" Target="../tags/tag378.xml"/><Relationship Id="rId16" Type="http://schemas.openxmlformats.org/officeDocument/2006/relationships/tags" Target="../tags/tag392.xml"/><Relationship Id="rId20" Type="http://schemas.openxmlformats.org/officeDocument/2006/relationships/tags" Target="../tags/tag396.xml"/><Relationship Id="rId1" Type="http://schemas.openxmlformats.org/officeDocument/2006/relationships/tags" Target="../tags/tag377.xml"/><Relationship Id="rId6" Type="http://schemas.openxmlformats.org/officeDocument/2006/relationships/tags" Target="../tags/tag382.xml"/><Relationship Id="rId11" Type="http://schemas.openxmlformats.org/officeDocument/2006/relationships/tags" Target="../tags/tag387.xml"/><Relationship Id="rId5" Type="http://schemas.openxmlformats.org/officeDocument/2006/relationships/tags" Target="../tags/tag381.xml"/><Relationship Id="rId15" Type="http://schemas.openxmlformats.org/officeDocument/2006/relationships/tags" Target="../tags/tag391.xml"/><Relationship Id="rId10" Type="http://schemas.openxmlformats.org/officeDocument/2006/relationships/tags" Target="../tags/tag386.xml"/><Relationship Id="rId19" Type="http://schemas.openxmlformats.org/officeDocument/2006/relationships/tags" Target="../tags/tag395.xml"/><Relationship Id="rId4" Type="http://schemas.openxmlformats.org/officeDocument/2006/relationships/tags" Target="../tags/tag380.xml"/><Relationship Id="rId9" Type="http://schemas.openxmlformats.org/officeDocument/2006/relationships/tags" Target="../tags/tag385.xml"/><Relationship Id="rId14" Type="http://schemas.openxmlformats.org/officeDocument/2006/relationships/tags" Target="../tags/tag390.xml"/><Relationship Id="rId22" Type="http://schemas.openxmlformats.org/officeDocument/2006/relationships/image" Target="../media/image61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tags" Target="../tags/tag404.xml"/><Relationship Id="rId13" Type="http://schemas.openxmlformats.org/officeDocument/2006/relationships/tags" Target="../tags/tag409.xml"/><Relationship Id="rId18" Type="http://schemas.openxmlformats.org/officeDocument/2006/relationships/tags" Target="../tags/tag414.xml"/><Relationship Id="rId3" Type="http://schemas.openxmlformats.org/officeDocument/2006/relationships/tags" Target="../tags/tag399.xml"/><Relationship Id="rId21" Type="http://schemas.openxmlformats.org/officeDocument/2006/relationships/slideLayout" Target="../slideLayouts/slideLayout16.xml"/><Relationship Id="rId7" Type="http://schemas.openxmlformats.org/officeDocument/2006/relationships/tags" Target="../tags/tag403.xml"/><Relationship Id="rId12" Type="http://schemas.openxmlformats.org/officeDocument/2006/relationships/tags" Target="../tags/tag408.xml"/><Relationship Id="rId17" Type="http://schemas.openxmlformats.org/officeDocument/2006/relationships/tags" Target="../tags/tag413.xml"/><Relationship Id="rId2" Type="http://schemas.openxmlformats.org/officeDocument/2006/relationships/tags" Target="../tags/tag398.xml"/><Relationship Id="rId16" Type="http://schemas.openxmlformats.org/officeDocument/2006/relationships/tags" Target="../tags/tag412.xml"/><Relationship Id="rId20" Type="http://schemas.openxmlformats.org/officeDocument/2006/relationships/tags" Target="../tags/tag416.xml"/><Relationship Id="rId1" Type="http://schemas.openxmlformats.org/officeDocument/2006/relationships/tags" Target="../tags/tag397.xml"/><Relationship Id="rId6" Type="http://schemas.openxmlformats.org/officeDocument/2006/relationships/tags" Target="../tags/tag402.xml"/><Relationship Id="rId11" Type="http://schemas.openxmlformats.org/officeDocument/2006/relationships/tags" Target="../tags/tag407.xml"/><Relationship Id="rId5" Type="http://schemas.openxmlformats.org/officeDocument/2006/relationships/tags" Target="../tags/tag401.xml"/><Relationship Id="rId15" Type="http://schemas.openxmlformats.org/officeDocument/2006/relationships/tags" Target="../tags/tag411.xml"/><Relationship Id="rId10" Type="http://schemas.openxmlformats.org/officeDocument/2006/relationships/tags" Target="../tags/tag406.xml"/><Relationship Id="rId19" Type="http://schemas.openxmlformats.org/officeDocument/2006/relationships/tags" Target="../tags/tag415.xml"/><Relationship Id="rId4" Type="http://schemas.openxmlformats.org/officeDocument/2006/relationships/tags" Target="../tags/tag400.xml"/><Relationship Id="rId9" Type="http://schemas.openxmlformats.org/officeDocument/2006/relationships/tags" Target="../tags/tag405.xml"/><Relationship Id="rId14" Type="http://schemas.openxmlformats.org/officeDocument/2006/relationships/tags" Target="../tags/tag410.xml"/><Relationship Id="rId22" Type="http://schemas.openxmlformats.org/officeDocument/2006/relationships/image" Target="../media/image61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009614" y="6379536"/>
            <a:ext cx="2844800" cy="277852"/>
          </a:xfrm>
          <a:prstGeom prst="rect">
            <a:avLst/>
          </a:prstGeom>
        </p:spPr>
        <p:txBody>
          <a:bodyPr/>
          <a:lstStyle/>
          <a:p>
            <a:fld id="{DF18D2C5-9FFD-4EB4-A11D-FACEC3CB54F4}" type="slidenum">
              <a:rPr lang="en-US" altLang="zh-CN" smtClean="0"/>
              <a:t>1</a:t>
            </a:fld>
            <a:endParaRPr lang="en-US" altLang="zh-CN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983432" y="3284984"/>
            <a:ext cx="6019800" cy="1012825"/>
          </a:xfrm>
        </p:spPr>
        <p:txBody>
          <a:bodyPr>
            <a:normAutofit/>
          </a:bodyPr>
          <a:lstStyle/>
          <a:p>
            <a:r>
              <a:rPr lang="zh-CN" altLang="zh-CN" sz="6000" dirty="0"/>
              <a:t>第</a:t>
            </a:r>
            <a:r>
              <a:rPr lang="en-US" altLang="zh-CN" sz="6000" dirty="0"/>
              <a:t>8</a:t>
            </a:r>
            <a:r>
              <a:rPr lang="zh-CN" altLang="zh-CN" sz="6000" dirty="0"/>
              <a:t>章</a:t>
            </a:r>
            <a:r>
              <a:rPr lang="en-US" altLang="zh-CN" sz="6000" dirty="0"/>
              <a:t>  </a:t>
            </a:r>
            <a:r>
              <a:rPr lang="zh-CN" altLang="en-US" sz="6000" dirty="0"/>
              <a:t>信息安全</a:t>
            </a:r>
            <a:endParaRPr lang="en-US" altLang="zh-CN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8696" y="-99392"/>
            <a:ext cx="1964116" cy="17281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4" y="44624"/>
            <a:ext cx="10467776" cy="563563"/>
          </a:xfrm>
        </p:spPr>
        <p:txBody>
          <a:bodyPr/>
          <a:lstStyle/>
          <a:p>
            <a:r>
              <a:rPr lang="en-US" altLang="zh-CN" dirty="0"/>
              <a:t>8.1.3 </a:t>
            </a:r>
            <a:r>
              <a:rPr lang="zh-CN" altLang="en-US" dirty="0"/>
              <a:t>防火墙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95325" y="1012825"/>
            <a:ext cx="10321290" cy="5224145"/>
          </a:xfrm>
        </p:spPr>
        <p:txBody>
          <a:bodyPr>
            <a:noAutofit/>
          </a:bodyPr>
          <a:lstStyle/>
          <a:p>
            <a:pPr latinLnBrk="0">
              <a:lnSpc>
                <a:spcPct val="100000"/>
              </a:lnSpc>
            </a:pPr>
            <a:r>
              <a:rPr lang="zh-CN" altLang="en-US" sz="3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防火墙定义</a:t>
            </a:r>
          </a:p>
          <a:p>
            <a:pPr lvl="1" latinLnBrk="0">
              <a:lnSpc>
                <a:spcPct val="100000"/>
              </a:lnSpc>
            </a:pPr>
            <a:r>
              <a:rPr lang="zh-CN" altLang="en-US" sz="2600" dirty="0"/>
              <a:t>指在内部网和外部网之间、专用网与公共网之间的边界上构造的保护屏障。</a:t>
            </a:r>
          </a:p>
          <a:p>
            <a:pPr lvl="1" latinLnBrk="0">
              <a:lnSpc>
                <a:spcPct val="100000"/>
              </a:lnSpc>
            </a:pPr>
            <a:r>
              <a:rPr lang="zh-CN" altLang="en-US" sz="2600" dirty="0"/>
              <a:t>通过在网络边界上建立相应的</a:t>
            </a:r>
            <a:r>
              <a:rPr lang="zh-CN" altLang="en-US" sz="2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网络通信监控系统</a:t>
            </a:r>
            <a:r>
              <a:rPr lang="zh-CN" altLang="en-US" sz="2600" dirty="0"/>
              <a:t>来隔离内部网和外部</a:t>
            </a:r>
            <a:r>
              <a:rPr lang="zh-CN" altLang="en-US" sz="2600" dirty="0" smtClean="0"/>
              <a:t>网，以</a:t>
            </a:r>
            <a:r>
              <a:rPr lang="zh-CN" altLang="en-US" sz="2600" dirty="0"/>
              <a:t>阻挡来自外部的网络入侵和内部数据泄出。</a:t>
            </a:r>
            <a:endParaRPr lang="en-US" altLang="zh-CN" sz="2600" dirty="0"/>
          </a:p>
          <a:p>
            <a:pPr latinLnBrk="0">
              <a:lnSpc>
                <a:spcPct val="100000"/>
              </a:lnSpc>
            </a:pPr>
            <a:r>
              <a:rPr lang="zh-CN" altLang="en-US" sz="3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防火墙的主要功能</a:t>
            </a:r>
          </a:p>
          <a:p>
            <a:pPr lvl="1"/>
            <a:r>
              <a:rPr lang="zh-CN" altLang="en-US" sz="2600" dirty="0"/>
              <a:t>过滤进出网络的数据、管理进出访问网络的行为</a:t>
            </a:r>
          </a:p>
          <a:p>
            <a:pPr lvl="1"/>
            <a:r>
              <a:rPr lang="zh-CN" altLang="en-US" sz="2600" dirty="0"/>
              <a:t>封堵某些禁止业务、对网络攻击检测和告警</a:t>
            </a:r>
          </a:p>
          <a:p>
            <a:pPr lvl="1"/>
            <a:r>
              <a:rPr lang="zh-CN" altLang="en-US" sz="2600" dirty="0"/>
              <a:t>记录通过防火墙的信息内容和活动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7105-4E08-4754-A4DC-DF32CD7F8FC8}" type="slidenum">
              <a:rPr lang="en-US" altLang="zh-CN" smtClean="0"/>
              <a:t>10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9504" y="44624"/>
            <a:ext cx="10467776" cy="563563"/>
          </a:xfrm>
        </p:spPr>
        <p:txBody>
          <a:bodyPr/>
          <a:lstStyle/>
          <a:p>
            <a:r>
              <a:rPr lang="en-US" altLang="zh-CN" dirty="0"/>
              <a:t>8.1.3 </a:t>
            </a:r>
            <a:r>
              <a:rPr lang="zh-CN" altLang="en-US" dirty="0"/>
              <a:t>防火墙分类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7368" y="1124744"/>
            <a:ext cx="10949101" cy="5113020"/>
          </a:xfrm>
        </p:spPr>
        <p:txBody>
          <a:bodyPr>
            <a:normAutofit/>
          </a:bodyPr>
          <a:lstStyle/>
          <a:p>
            <a:pPr lvl="0"/>
            <a:r>
              <a:rPr lang="zh-CN" altLang="en-US" sz="3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软件防火墙：</a:t>
            </a:r>
          </a:p>
          <a:p>
            <a:pPr marL="685800" lvl="1" indent="-228600">
              <a:buFont typeface="Wingdings" panose="05000000000000000000" charset="0"/>
              <a:buChar char="§"/>
            </a:pPr>
            <a:r>
              <a:rPr lang="zh-CN" altLang="en-US" sz="2600" dirty="0" smtClean="0">
                <a:solidFill>
                  <a:schemeClr val="tx1"/>
                </a:solidFill>
              </a:rPr>
              <a:t>是主机、路由器策略的集合，目的是禁止</a:t>
            </a:r>
            <a:r>
              <a:rPr lang="en-US" altLang="zh-CN" sz="2600" dirty="0" smtClean="0">
                <a:solidFill>
                  <a:schemeClr val="tx1"/>
                </a:solidFill>
              </a:rPr>
              <a:t>/</a:t>
            </a:r>
            <a:r>
              <a:rPr lang="zh-CN" altLang="en-US" sz="2600" dirty="0" smtClean="0">
                <a:solidFill>
                  <a:schemeClr val="tx1"/>
                </a:solidFill>
              </a:rPr>
              <a:t>允许对受保护网络的访问。</a:t>
            </a:r>
            <a:endParaRPr lang="en-US" altLang="zh-CN" sz="2600" dirty="0" smtClean="0">
              <a:solidFill>
                <a:schemeClr val="tx1"/>
              </a:solidFill>
            </a:endParaRPr>
          </a:p>
          <a:p>
            <a:pPr marL="685800" lvl="1" indent="-228600">
              <a:buFont typeface="Wingdings" panose="05000000000000000000" charset="0"/>
              <a:buChar char="§"/>
            </a:pPr>
            <a:r>
              <a:rPr lang="zh-CN" altLang="en-US" sz="2400" dirty="0" smtClean="0"/>
              <a:t>优点是定制灵活，升级便捷。适用于攻击频度不高的环境。</a:t>
            </a:r>
            <a:endParaRPr lang="zh-CN" altLang="en-US" sz="2600" dirty="0" smtClean="0">
              <a:solidFill>
                <a:schemeClr val="tx1"/>
              </a:solidFill>
            </a:endParaRPr>
          </a:p>
          <a:p>
            <a:r>
              <a:rPr lang="zh-CN" altLang="en-US" sz="3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硬件防火墙：</a:t>
            </a:r>
          </a:p>
          <a:p>
            <a:pPr lvl="1"/>
            <a:r>
              <a:rPr lang="zh-CN" altLang="en-US" sz="2600" dirty="0">
                <a:solidFill>
                  <a:schemeClr val="tx1"/>
                </a:solidFill>
              </a:rPr>
              <a:t>是一个拥有多个端口的金属盒子,它是一套预装有安全软件的专用安全设备,一般采用专用的操作系统</a:t>
            </a:r>
            <a:r>
              <a:rPr lang="zh-CN" altLang="en-US" sz="2600" dirty="0" smtClean="0">
                <a:solidFill>
                  <a:schemeClr val="tx1"/>
                </a:solidFill>
              </a:rPr>
              <a:t>。</a:t>
            </a:r>
            <a:endParaRPr lang="en-US" altLang="zh-CN" sz="2600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/>
              <a:t>抗攻击的能力上会比软件的防火墙高很</a:t>
            </a:r>
            <a:r>
              <a:rPr lang="zh-CN" altLang="en-US" sz="2400" dirty="0" smtClean="0"/>
              <a:t>多，</a:t>
            </a:r>
            <a:r>
              <a:rPr lang="zh-CN" altLang="en-US" sz="2400" dirty="0"/>
              <a:t>内核的针对性很强。</a:t>
            </a:r>
            <a:endParaRPr lang="zh-CN" altLang="en-US" sz="2600" dirty="0">
              <a:solidFill>
                <a:schemeClr val="tx1"/>
              </a:solidFill>
            </a:endParaRPr>
          </a:p>
          <a:p>
            <a:endParaRPr lang="zh-CN" altLang="en-US" sz="2840" dirty="0">
              <a:solidFill>
                <a:schemeClr val="tx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7105-4E08-4754-A4DC-DF32CD7F8FC8}" type="slidenum">
              <a:rPr lang="en-US" altLang="zh-CN" smtClean="0"/>
              <a:t>11</a:t>
            </a:fld>
            <a:endParaRPr lang="en-US" altLang="zh-C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392" y="4761746"/>
            <a:ext cx="4176464" cy="19447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536" y="4504962"/>
            <a:ext cx="3528392" cy="22534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2529" y="116632"/>
            <a:ext cx="10467776" cy="563563"/>
          </a:xfrm>
        </p:spPr>
        <p:txBody>
          <a:bodyPr/>
          <a:lstStyle/>
          <a:p>
            <a:r>
              <a:rPr lang="en-US" altLang="zh-CN" dirty="0"/>
              <a:t>8.1.3 </a:t>
            </a:r>
            <a:r>
              <a:rPr lang="zh-CN" altLang="en-US" dirty="0"/>
              <a:t>防火墙的工作原理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7105-4E08-4754-A4DC-DF32CD7F8FC8}" type="slidenum">
              <a:rPr lang="en-US" altLang="zh-CN" smtClean="0"/>
              <a:t>12</a:t>
            </a:fld>
            <a:endParaRPr lang="en-US" altLang="zh-CN"/>
          </a:p>
        </p:txBody>
      </p:sp>
      <p:sp>
        <p:nvSpPr>
          <p:cNvPr id="7" name="椭圆 22"/>
          <p:cNvSpPr/>
          <p:nvPr/>
        </p:nvSpPr>
        <p:spPr>
          <a:xfrm>
            <a:off x="2279576" y="2405692"/>
            <a:ext cx="5224350" cy="24634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262" y="2879181"/>
            <a:ext cx="1596567" cy="1148609"/>
          </a:xfrm>
          <a:prstGeom prst="rect">
            <a:avLst/>
          </a:prstGeom>
        </p:spPr>
      </p:pic>
      <p:pic>
        <p:nvPicPr>
          <p:cNvPr id="9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220" y="2836848"/>
            <a:ext cx="1658242" cy="1192980"/>
          </a:xfrm>
          <a:prstGeom prst="rect">
            <a:avLst/>
          </a:prstGeom>
        </p:spPr>
      </p:pic>
      <p:pic>
        <p:nvPicPr>
          <p:cNvPr id="10" name="图片 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508" y="2895718"/>
            <a:ext cx="1304934" cy="1304934"/>
          </a:xfrm>
          <a:prstGeom prst="rect">
            <a:avLst/>
          </a:prstGeom>
        </p:spPr>
      </p:pic>
      <p:sp>
        <p:nvSpPr>
          <p:cNvPr id="11" name="文本框 14"/>
          <p:cNvSpPr txBox="1"/>
          <p:nvPr/>
        </p:nvSpPr>
        <p:spPr>
          <a:xfrm>
            <a:off x="5392520" y="3311428"/>
            <a:ext cx="1232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内部网络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5"/>
          <p:cNvSpPr txBox="1"/>
          <p:nvPr/>
        </p:nvSpPr>
        <p:spPr>
          <a:xfrm>
            <a:off x="9125053" y="3954332"/>
            <a:ext cx="1121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Internet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文本框 17"/>
          <p:cNvSpPr txBox="1"/>
          <p:nvPr/>
        </p:nvSpPr>
        <p:spPr>
          <a:xfrm>
            <a:off x="2451559" y="3396229"/>
            <a:ext cx="1232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内部网络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4" name="图片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367" y="2418664"/>
            <a:ext cx="612931" cy="1996636"/>
          </a:xfrm>
          <a:prstGeom prst="rect">
            <a:avLst/>
          </a:prstGeom>
        </p:spPr>
      </p:pic>
      <p:pic>
        <p:nvPicPr>
          <p:cNvPr id="15" name="图片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342" y="2393121"/>
            <a:ext cx="855236" cy="2699156"/>
          </a:xfrm>
          <a:prstGeom prst="rect">
            <a:avLst/>
          </a:prstGeom>
        </p:spPr>
      </p:pic>
      <p:sp>
        <p:nvSpPr>
          <p:cNvPr id="16" name="箭头: 左右 24"/>
          <p:cNvSpPr/>
          <p:nvPr/>
        </p:nvSpPr>
        <p:spPr>
          <a:xfrm>
            <a:off x="3851117" y="3431169"/>
            <a:ext cx="542382" cy="213848"/>
          </a:xfrm>
          <a:prstGeom prst="left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左右 25"/>
          <p:cNvSpPr/>
          <p:nvPr/>
        </p:nvSpPr>
        <p:spPr>
          <a:xfrm>
            <a:off x="6900521" y="3487605"/>
            <a:ext cx="542382" cy="213848"/>
          </a:xfrm>
          <a:prstGeom prst="left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左右 26"/>
          <p:cNvSpPr/>
          <p:nvPr/>
        </p:nvSpPr>
        <p:spPr>
          <a:xfrm>
            <a:off x="8332844" y="3399893"/>
            <a:ext cx="542382" cy="213848"/>
          </a:xfrm>
          <a:prstGeom prst="left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27"/>
          <p:cNvSpPr txBox="1"/>
          <p:nvPr/>
        </p:nvSpPr>
        <p:spPr>
          <a:xfrm>
            <a:off x="4148920" y="4341999"/>
            <a:ext cx="1115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内部网络</a:t>
            </a:r>
          </a:p>
        </p:txBody>
      </p:sp>
      <p:sp>
        <p:nvSpPr>
          <p:cNvPr id="20" name="对话气泡: 椭圆形 28"/>
          <p:cNvSpPr/>
          <p:nvPr/>
        </p:nvSpPr>
        <p:spPr>
          <a:xfrm>
            <a:off x="7446290" y="1737359"/>
            <a:ext cx="2378430" cy="760843"/>
          </a:xfrm>
          <a:prstGeom prst="wedgeEllipseCallout">
            <a:avLst>
              <a:gd name="adj1" fmla="val -37081"/>
              <a:gd name="adj2" fmla="val 8489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一切未被允许的就是禁止的！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3"/>
          <p:cNvSpPr>
            <a:spLocks noGrp="1"/>
          </p:cNvSpPr>
          <p:nvPr/>
        </p:nvSpPr>
        <p:spPr>
          <a:xfrm>
            <a:off x="744855" y="1097915"/>
            <a:ext cx="10265410" cy="17056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分类</a:t>
            </a:r>
            <a:endParaRPr lang="en-US" sz="32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lvl="1"/>
            <a:r>
              <a:rPr dirty="0" err="1"/>
              <a:t>网络层防火墙、状态检测防火墙、应用代理防火墙</a:t>
            </a:r>
            <a:r>
              <a:rPr dirty="0"/>
              <a:t>。</a:t>
            </a:r>
          </a:p>
          <a:p>
            <a:endParaRPr lang="zh-CN" altLang="en-US" sz="3200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2529" y="44624"/>
            <a:ext cx="10467776" cy="563563"/>
          </a:xfrm>
        </p:spPr>
        <p:txBody>
          <a:bodyPr/>
          <a:lstStyle/>
          <a:p>
            <a:r>
              <a:rPr lang="en-US" altLang="zh-CN" dirty="0"/>
              <a:t>8.1.3 </a:t>
            </a:r>
            <a:r>
              <a:rPr lang="zh-CN" altLang="en-US" dirty="0"/>
              <a:t>防火墙的分类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44855" y="2613660"/>
            <a:ext cx="10264775" cy="186563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sz="3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网络层防火墙（包过滤防火墙）</a:t>
            </a:r>
          </a:p>
          <a:p>
            <a:pPr lvl="1"/>
            <a:r>
              <a:rPr lang="zh-CN" altLang="en-US" dirty="0"/>
              <a:t>工作在网络层</a:t>
            </a:r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优点：简单实用,实现成本</a:t>
            </a:r>
            <a:r>
              <a:rPr lang="zh-CN" altLang="en-US">
                <a:sym typeface="+mn-ea"/>
              </a:rPr>
              <a:t>较</a:t>
            </a:r>
            <a:r>
              <a:rPr lang="zh-CN" altLang="en-US" smtClean="0">
                <a:sym typeface="+mn-ea"/>
              </a:rPr>
              <a:t>低。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缺点：只能根据数据包的来源、目标和端口等网络信息进行判断, 无法识别基于应用层的恶意入侵。</a:t>
            </a:r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7105-4E08-4754-A4DC-DF32CD7F8FC8}" type="slidenum">
              <a:rPr lang="en-US" altLang="zh-CN" smtClean="0"/>
              <a:t>13</a:t>
            </a:fld>
            <a:endParaRPr lang="en-US" altLang="zh-CN"/>
          </a:p>
        </p:txBody>
      </p:sp>
      <p:grpSp>
        <p:nvGrpSpPr>
          <p:cNvPr id="10" name="组合 4"/>
          <p:cNvGrpSpPr/>
          <p:nvPr/>
        </p:nvGrpSpPr>
        <p:grpSpPr bwMode="auto">
          <a:xfrm>
            <a:off x="4225469" y="3420620"/>
            <a:ext cx="4517930" cy="1673589"/>
            <a:chOff x="5103530" y="4269668"/>
            <a:chExt cx="3744416" cy="1289063"/>
          </a:xfrm>
        </p:grpSpPr>
        <p:cxnSp>
          <p:nvCxnSpPr>
            <p:cNvPr id="11" name="直接箭头连接符 5"/>
            <p:cNvCxnSpPr/>
            <p:nvPr/>
          </p:nvCxnSpPr>
          <p:spPr>
            <a:xfrm>
              <a:off x="5103530" y="5191383"/>
              <a:ext cx="2015858" cy="0"/>
            </a:xfrm>
            <a:prstGeom prst="straightConnector1">
              <a:avLst/>
            </a:prstGeom>
            <a:ln w="31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组合 6"/>
            <p:cNvGrpSpPr/>
            <p:nvPr/>
          </p:nvGrpSpPr>
          <p:grpSpPr bwMode="auto">
            <a:xfrm>
              <a:off x="5114642" y="4269668"/>
              <a:ext cx="3733304" cy="1289063"/>
              <a:chOff x="5114642" y="4269668"/>
              <a:chExt cx="3733304" cy="1289063"/>
            </a:xfrm>
          </p:grpSpPr>
          <p:sp>
            <p:nvSpPr>
              <p:cNvPr id="13" name="矩形 7"/>
              <p:cNvSpPr/>
              <p:nvPr/>
            </p:nvSpPr>
            <p:spPr>
              <a:xfrm>
                <a:off x="7119388" y="4269668"/>
                <a:ext cx="1728558" cy="504830"/>
              </a:xfrm>
              <a:prstGeom prst="rect">
                <a:avLst/>
              </a:prstGeom>
              <a:solidFill>
                <a:srgbClr val="92D05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400">
                  <a:defRPr/>
                </a:pPr>
                <a:r>
                  <a:rPr lang="zh-CN" altLang="en-US" sz="1900" b="1" dirty="0">
                    <a:solidFill>
                      <a:srgbClr val="002060"/>
                    </a:solidFill>
                  </a:rPr>
                  <a:t>数据</a:t>
                </a:r>
              </a:p>
            </p:txBody>
          </p:sp>
          <p:cxnSp>
            <p:nvCxnSpPr>
              <p:cNvPr id="14" name="直接连接符 8"/>
              <p:cNvCxnSpPr/>
              <p:nvPr/>
            </p:nvCxnSpPr>
            <p:spPr>
              <a:xfrm>
                <a:off x="7141610" y="4658609"/>
                <a:ext cx="0" cy="900122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9"/>
              <p:cNvSpPr txBox="1">
                <a:spLocks noChangeArrowheads="1"/>
              </p:cNvSpPr>
              <p:nvPr/>
            </p:nvSpPr>
            <p:spPr bwMode="auto">
              <a:xfrm>
                <a:off x="5308326" y="4781733"/>
                <a:ext cx="1707536" cy="74674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9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charset="-122"/>
                  </a:defRPr>
                </a:lvl1pPr>
                <a:lvl2pPr marL="742950" indent="-285750">
                  <a:defRPr sz="19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charset="-122"/>
                  </a:defRPr>
                </a:lvl2pPr>
                <a:lvl3pPr marL="1143000" indent="-228600">
                  <a:defRPr sz="19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charset="-122"/>
                  </a:defRPr>
                </a:lvl3pPr>
                <a:lvl4pPr marL="1600200" indent="-228600">
                  <a:defRPr sz="19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charset="-122"/>
                  </a:defRPr>
                </a:lvl4pPr>
                <a:lvl5pPr marL="2057400" indent="-228600">
                  <a:defRPr sz="19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charset="-122"/>
                  </a:defRPr>
                </a:lvl5pPr>
                <a:lvl6pPr marL="2514600" indent="-228600" defTabSz="974725" fontAlgn="base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charset="-122"/>
                  </a:defRPr>
                </a:lvl6pPr>
                <a:lvl7pPr marL="2971800" indent="-228600" defTabSz="974725" fontAlgn="base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charset="-122"/>
                  </a:defRPr>
                </a:lvl7pPr>
                <a:lvl8pPr marL="3429000" indent="-228600" defTabSz="974725" fontAlgn="base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charset="-122"/>
                  </a:defRPr>
                </a:lvl8pPr>
                <a:lvl9pPr marL="3886200" indent="-228600" defTabSz="974725" fontAlgn="base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charset="-122"/>
                  </a:defRPr>
                </a:lvl9pPr>
              </a:lstStyle>
              <a:p>
                <a:pPr algn="ctr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dirty="0">
                    <a:solidFill>
                      <a:prstClr val="black"/>
                    </a:solidFill>
                  </a:rPr>
                  <a:t>包过滤检查信息</a:t>
                </a:r>
              </a:p>
              <a:p>
                <a:pPr algn="ctr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dirty="0">
                    <a:solidFill>
                      <a:prstClr val="black"/>
                    </a:solidFill>
                  </a:rPr>
                  <a:t>只检查报头</a:t>
                </a:r>
              </a:p>
            </p:txBody>
          </p:sp>
          <p:sp>
            <p:nvSpPr>
              <p:cNvPr id="16" name="矩形 10"/>
              <p:cNvSpPr/>
              <p:nvPr/>
            </p:nvSpPr>
            <p:spPr>
              <a:xfrm>
                <a:off x="5114642" y="4269668"/>
                <a:ext cx="1007927" cy="504830"/>
              </a:xfrm>
              <a:prstGeom prst="rect">
                <a:avLst/>
              </a:prstGeom>
              <a:solidFill>
                <a:srgbClr val="FF8B8B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400">
                  <a:defRPr/>
                </a:pPr>
                <a:r>
                  <a:rPr lang="en-US" altLang="zh-CN" sz="1900" b="1" dirty="0">
                    <a:solidFill>
                      <a:srgbClr val="002060"/>
                    </a:solidFill>
                  </a:rPr>
                  <a:t>IP</a:t>
                </a:r>
                <a:r>
                  <a:rPr lang="zh-CN" altLang="en-US" sz="1900" b="1" dirty="0">
                    <a:solidFill>
                      <a:srgbClr val="002060"/>
                    </a:solidFill>
                  </a:rPr>
                  <a:t>报头</a:t>
                </a:r>
              </a:p>
            </p:txBody>
          </p:sp>
          <p:sp>
            <p:nvSpPr>
              <p:cNvPr id="17" name="矩形 11"/>
              <p:cNvSpPr/>
              <p:nvPr/>
            </p:nvSpPr>
            <p:spPr>
              <a:xfrm>
                <a:off x="6122569" y="4269668"/>
                <a:ext cx="1019040" cy="504830"/>
              </a:xfrm>
              <a:prstGeom prst="rect">
                <a:avLst/>
              </a:prstGeom>
              <a:solidFill>
                <a:srgbClr val="FFCC66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400">
                  <a:defRPr/>
                </a:pPr>
                <a:r>
                  <a:rPr lang="en-US" altLang="zh-CN" sz="1900" b="1" dirty="0">
                    <a:solidFill>
                      <a:srgbClr val="002060"/>
                    </a:solidFill>
                  </a:rPr>
                  <a:t>TCP</a:t>
                </a:r>
                <a:r>
                  <a:rPr lang="zh-CN" altLang="en-US" sz="1900" b="1" dirty="0">
                    <a:solidFill>
                      <a:srgbClr val="002060"/>
                    </a:solidFill>
                  </a:rPr>
                  <a:t>报头</a:t>
                </a:r>
              </a:p>
            </p:txBody>
          </p:sp>
          <p:cxnSp>
            <p:nvCxnSpPr>
              <p:cNvPr id="18" name="直接连接符 12"/>
              <p:cNvCxnSpPr/>
              <p:nvPr/>
            </p:nvCxnSpPr>
            <p:spPr>
              <a:xfrm>
                <a:off x="5114642" y="4774498"/>
                <a:ext cx="0" cy="784233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79450" y="1039495"/>
            <a:ext cx="10328910" cy="511175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2.</a:t>
            </a:r>
            <a:r>
              <a:rPr lang="zh-CN" altLang="en-US" sz="32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状</a:t>
            </a:r>
            <a:r>
              <a:rPr lang="zh-CN" altLang="en-US" sz="3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态检测防火墙</a:t>
            </a:r>
          </a:p>
          <a:p>
            <a:pPr lvl="1"/>
            <a:r>
              <a:rPr lang="zh-CN" altLang="en-US" dirty="0"/>
              <a:t>工作在传输层</a:t>
            </a:r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优点：关心数据包连接状态变化，因此提供了完整的对传输层的控制能力</a:t>
            </a:r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7105-4E08-4754-A4DC-DF32CD7F8FC8}" type="slidenum">
              <a:rPr lang="en-US" altLang="zh-CN" smtClean="0"/>
              <a:t>14</a:t>
            </a:fld>
            <a:endParaRPr lang="en-US" altLang="zh-CN"/>
          </a:p>
        </p:txBody>
      </p:sp>
      <p:grpSp>
        <p:nvGrpSpPr>
          <p:cNvPr id="7" name="组合 4"/>
          <p:cNvGrpSpPr/>
          <p:nvPr/>
        </p:nvGrpSpPr>
        <p:grpSpPr bwMode="auto">
          <a:xfrm>
            <a:off x="4070008" y="2366530"/>
            <a:ext cx="4182577" cy="1620324"/>
            <a:chOff x="5103530" y="4269668"/>
            <a:chExt cx="3744416" cy="1289063"/>
          </a:xfrm>
        </p:grpSpPr>
        <p:cxnSp>
          <p:nvCxnSpPr>
            <p:cNvPr id="8" name="直接箭头连接符 5"/>
            <p:cNvCxnSpPr/>
            <p:nvPr/>
          </p:nvCxnSpPr>
          <p:spPr>
            <a:xfrm>
              <a:off x="5103530" y="5191383"/>
              <a:ext cx="2015858" cy="0"/>
            </a:xfrm>
            <a:prstGeom prst="straightConnector1">
              <a:avLst/>
            </a:prstGeom>
            <a:ln w="31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组合 6"/>
            <p:cNvGrpSpPr/>
            <p:nvPr/>
          </p:nvGrpSpPr>
          <p:grpSpPr bwMode="auto">
            <a:xfrm>
              <a:off x="5114642" y="4269668"/>
              <a:ext cx="3733304" cy="1289063"/>
              <a:chOff x="5114642" y="4269668"/>
              <a:chExt cx="3733304" cy="1289063"/>
            </a:xfrm>
          </p:grpSpPr>
          <p:sp>
            <p:nvSpPr>
              <p:cNvPr id="12" name="矩形 7"/>
              <p:cNvSpPr/>
              <p:nvPr/>
            </p:nvSpPr>
            <p:spPr>
              <a:xfrm>
                <a:off x="7119388" y="4269668"/>
                <a:ext cx="1728558" cy="504830"/>
              </a:xfrm>
              <a:prstGeom prst="rect">
                <a:avLst/>
              </a:prstGeom>
              <a:solidFill>
                <a:srgbClr val="92D05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400">
                  <a:defRPr/>
                </a:pPr>
                <a:r>
                  <a:rPr lang="zh-CN" altLang="en-US" dirty="0">
                    <a:solidFill>
                      <a:srgbClr val="002060"/>
                    </a:solidFill>
                  </a:rPr>
                  <a:t>数据</a:t>
                </a:r>
              </a:p>
            </p:txBody>
          </p:sp>
          <p:cxnSp>
            <p:nvCxnSpPr>
              <p:cNvPr id="13" name="直接连接符 8"/>
              <p:cNvCxnSpPr/>
              <p:nvPr/>
            </p:nvCxnSpPr>
            <p:spPr>
              <a:xfrm>
                <a:off x="7141610" y="4658609"/>
                <a:ext cx="0" cy="900122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9"/>
              <p:cNvSpPr txBox="1">
                <a:spLocks noChangeArrowheads="1"/>
              </p:cNvSpPr>
              <p:nvPr/>
            </p:nvSpPr>
            <p:spPr bwMode="auto">
              <a:xfrm>
                <a:off x="5308326" y="4781733"/>
                <a:ext cx="1707536" cy="73456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9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charset="-122"/>
                  </a:defRPr>
                </a:lvl1pPr>
                <a:lvl2pPr marL="742950" indent="-285750">
                  <a:defRPr sz="19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charset="-122"/>
                  </a:defRPr>
                </a:lvl2pPr>
                <a:lvl3pPr marL="1143000" indent="-228600">
                  <a:defRPr sz="19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charset="-122"/>
                  </a:defRPr>
                </a:lvl3pPr>
                <a:lvl4pPr marL="1600200" indent="-228600">
                  <a:defRPr sz="19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charset="-122"/>
                  </a:defRPr>
                </a:lvl4pPr>
                <a:lvl5pPr marL="2057400" indent="-228600">
                  <a:defRPr sz="19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charset="-122"/>
                  </a:defRPr>
                </a:lvl5pPr>
                <a:lvl6pPr marL="2514600" indent="-228600" defTabSz="974725" fontAlgn="base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charset="-122"/>
                  </a:defRPr>
                </a:lvl6pPr>
                <a:lvl7pPr marL="2971800" indent="-228600" defTabSz="974725" fontAlgn="base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charset="-122"/>
                  </a:defRPr>
                </a:lvl7pPr>
                <a:lvl8pPr marL="3429000" indent="-228600" defTabSz="974725" fontAlgn="base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charset="-122"/>
                  </a:defRPr>
                </a:lvl8pPr>
                <a:lvl9pPr marL="3886200" indent="-228600" defTabSz="974725" fontAlgn="base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Tahoma" panose="020B0604030504040204" pitchFamily="34" charset="0"/>
                    <a:ea typeface="微软雅黑" panose="020B0503020204020204" charset="-122"/>
                  </a:defRPr>
                </a:lvl9pPr>
              </a:lstStyle>
              <a:p>
                <a:pPr algn="ctr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800" dirty="0">
                    <a:solidFill>
                      <a:prstClr val="black"/>
                    </a:solidFill>
                  </a:rPr>
                  <a:t>状态检测信息</a:t>
                </a:r>
                <a:endParaRPr lang="en-US" altLang="zh-CN" sz="1800" dirty="0">
                  <a:solidFill>
                    <a:prstClr val="black"/>
                  </a:solidFill>
                </a:endParaRPr>
              </a:p>
              <a:p>
                <a:pPr algn="ctr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800" dirty="0">
                    <a:solidFill>
                      <a:prstClr val="black"/>
                    </a:solidFill>
                  </a:rPr>
                  <a:t>检查并追踪报头</a:t>
                </a:r>
              </a:p>
            </p:txBody>
          </p:sp>
          <p:sp>
            <p:nvSpPr>
              <p:cNvPr id="15" name="矩形 10"/>
              <p:cNvSpPr/>
              <p:nvPr/>
            </p:nvSpPr>
            <p:spPr>
              <a:xfrm>
                <a:off x="5114642" y="4269668"/>
                <a:ext cx="1007927" cy="504830"/>
              </a:xfrm>
              <a:prstGeom prst="rect">
                <a:avLst/>
              </a:prstGeom>
              <a:solidFill>
                <a:srgbClr val="FF8B8B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400">
                  <a:defRPr/>
                </a:pPr>
                <a:r>
                  <a:rPr lang="en-US" altLang="zh-CN" dirty="0">
                    <a:solidFill>
                      <a:srgbClr val="002060"/>
                    </a:solidFill>
                  </a:rPr>
                  <a:t>IP</a:t>
                </a:r>
                <a:r>
                  <a:rPr lang="zh-CN" altLang="en-US" dirty="0">
                    <a:solidFill>
                      <a:srgbClr val="002060"/>
                    </a:solidFill>
                  </a:rPr>
                  <a:t>报头</a:t>
                </a:r>
              </a:p>
            </p:txBody>
          </p:sp>
          <p:sp>
            <p:nvSpPr>
              <p:cNvPr id="16" name="矩形 11"/>
              <p:cNvSpPr/>
              <p:nvPr/>
            </p:nvSpPr>
            <p:spPr>
              <a:xfrm>
                <a:off x="6122569" y="4269668"/>
                <a:ext cx="1019040" cy="504830"/>
              </a:xfrm>
              <a:prstGeom prst="rect">
                <a:avLst/>
              </a:prstGeom>
              <a:solidFill>
                <a:srgbClr val="FFCC66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400">
                  <a:defRPr/>
                </a:pPr>
                <a:r>
                  <a:rPr lang="en-US" altLang="zh-CN" dirty="0">
                    <a:solidFill>
                      <a:srgbClr val="002060"/>
                    </a:solidFill>
                  </a:rPr>
                  <a:t>TCP</a:t>
                </a:r>
                <a:r>
                  <a:rPr lang="zh-CN" altLang="en-US" dirty="0">
                    <a:solidFill>
                      <a:srgbClr val="002060"/>
                    </a:solidFill>
                  </a:rPr>
                  <a:t>报头</a:t>
                </a:r>
              </a:p>
            </p:txBody>
          </p:sp>
          <p:cxnSp>
            <p:nvCxnSpPr>
              <p:cNvPr id="17" name="直接连接符 12"/>
              <p:cNvCxnSpPr/>
              <p:nvPr/>
            </p:nvCxnSpPr>
            <p:spPr>
              <a:xfrm>
                <a:off x="5114642" y="4774498"/>
                <a:ext cx="0" cy="784233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2529" y="44624"/>
            <a:ext cx="10467776" cy="563563"/>
          </a:xfrm>
        </p:spPr>
        <p:txBody>
          <a:bodyPr/>
          <a:lstStyle/>
          <a:p>
            <a:r>
              <a:rPr lang="en-US" altLang="zh-CN" dirty="0"/>
              <a:t>8.1.3 </a:t>
            </a:r>
            <a:r>
              <a:rPr lang="zh-CN" altLang="en-US" dirty="0"/>
              <a:t>防火墙的分类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09930" y="1022985"/>
            <a:ext cx="10310495" cy="483997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3.</a:t>
            </a:r>
            <a:r>
              <a:rPr lang="zh-CN" altLang="en-US" sz="32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应</a:t>
            </a:r>
            <a:r>
              <a:rPr lang="zh-CN" altLang="en-US" sz="3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用代理防火墙</a:t>
            </a:r>
          </a:p>
          <a:p>
            <a:pPr lvl="1"/>
            <a:r>
              <a:rPr lang="zh-CN" altLang="en-US" dirty="0"/>
              <a:t>工作在应用层</a:t>
            </a:r>
          </a:p>
          <a:p>
            <a:pPr lvl="1"/>
            <a:r>
              <a:rPr lang="zh-CN" altLang="en-US" dirty="0">
                <a:sym typeface="+mn-ea"/>
              </a:rPr>
              <a:t>检查的内容如图</a:t>
            </a:r>
          </a:p>
          <a:p>
            <a:pPr lvl="1"/>
            <a:endParaRPr lang="zh-CN" altLang="en-US" dirty="0">
              <a:sym typeface="+mn-ea"/>
            </a:endParaRPr>
          </a:p>
          <a:p>
            <a:pPr lvl="1"/>
            <a:endParaRPr lang="zh-CN" altLang="en-US" dirty="0">
              <a:sym typeface="+mn-ea"/>
            </a:endParaRPr>
          </a:p>
          <a:p>
            <a:pPr lvl="1"/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优点：可以检查应用层、传输层和网络层的协议特征,对数据包的检测能力比较强。</a:t>
            </a:r>
            <a:endParaRPr lang="zh-CN" altLang="en-US" dirty="0"/>
          </a:p>
          <a:p>
            <a:pPr lvl="1"/>
            <a:endParaRPr lang="zh-CN" altLang="en-US" dirty="0"/>
          </a:p>
          <a:p>
            <a:pPr marL="457200" lvl="1" indent="0">
              <a:buNone/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7105-4E08-4754-A4DC-DF32CD7F8FC8}" type="slidenum">
              <a:rPr lang="en-US" altLang="zh-CN" smtClean="0"/>
              <a:t>15</a:t>
            </a:fld>
            <a:endParaRPr lang="en-US" altLang="zh-CN"/>
          </a:p>
        </p:txBody>
      </p:sp>
      <p:grpSp>
        <p:nvGrpSpPr>
          <p:cNvPr id="9" name="组合 18"/>
          <p:cNvGrpSpPr/>
          <p:nvPr/>
        </p:nvGrpSpPr>
        <p:grpSpPr bwMode="auto">
          <a:xfrm>
            <a:off x="4200525" y="2669540"/>
            <a:ext cx="4032885" cy="1478280"/>
            <a:chOff x="5092824" y="5493804"/>
            <a:chExt cx="3960440" cy="1404156"/>
          </a:xfrm>
        </p:grpSpPr>
        <p:sp>
          <p:nvSpPr>
            <p:cNvPr id="11" name="矩形 2"/>
            <p:cNvSpPr/>
            <p:nvPr/>
          </p:nvSpPr>
          <p:spPr>
            <a:xfrm>
              <a:off x="5092824" y="5493804"/>
              <a:ext cx="1008372" cy="503755"/>
            </a:xfrm>
            <a:prstGeom prst="rect">
              <a:avLst/>
            </a:prstGeom>
            <a:solidFill>
              <a:srgbClr val="FF8B8B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n-US" altLang="zh-CN" sz="1500" dirty="0">
                  <a:solidFill>
                    <a:srgbClr val="002060"/>
                  </a:solidFill>
                </a:rPr>
                <a:t>IP</a:t>
              </a:r>
              <a:r>
                <a:rPr lang="zh-CN" altLang="en-US" sz="1500" dirty="0">
                  <a:solidFill>
                    <a:srgbClr val="002060"/>
                  </a:solidFill>
                </a:rPr>
                <a:t>报头</a:t>
              </a:r>
            </a:p>
          </p:txBody>
        </p:sp>
        <p:sp>
          <p:nvSpPr>
            <p:cNvPr id="12" name="矩形 4"/>
            <p:cNvSpPr/>
            <p:nvPr/>
          </p:nvSpPr>
          <p:spPr>
            <a:xfrm>
              <a:off x="6101196" y="5493804"/>
              <a:ext cx="1017899" cy="503755"/>
            </a:xfrm>
            <a:prstGeom prst="rect">
              <a:avLst/>
            </a:prstGeom>
            <a:solidFill>
              <a:srgbClr val="FFCC66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n-US" altLang="zh-CN" sz="1500" dirty="0">
                  <a:solidFill>
                    <a:srgbClr val="002060"/>
                  </a:solidFill>
                </a:rPr>
                <a:t>TCP</a:t>
              </a:r>
              <a:r>
                <a:rPr lang="zh-CN" altLang="en-US" sz="1500" dirty="0">
                  <a:solidFill>
                    <a:srgbClr val="002060"/>
                  </a:solidFill>
                </a:rPr>
                <a:t>报头</a:t>
              </a:r>
            </a:p>
          </p:txBody>
        </p:sp>
        <p:sp>
          <p:nvSpPr>
            <p:cNvPr id="13" name="矩形 6"/>
            <p:cNvSpPr/>
            <p:nvPr/>
          </p:nvSpPr>
          <p:spPr>
            <a:xfrm>
              <a:off x="7109568" y="5493804"/>
              <a:ext cx="1727730" cy="503755"/>
            </a:xfrm>
            <a:prstGeom prst="rect">
              <a:avLst/>
            </a:prstGeom>
            <a:solidFill>
              <a:srgbClr val="92D05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zh-CN" altLang="en-US" sz="1500" dirty="0">
                  <a:solidFill>
                    <a:srgbClr val="002060"/>
                  </a:solidFill>
                </a:rPr>
                <a:t>数据</a:t>
              </a:r>
            </a:p>
          </p:txBody>
        </p:sp>
        <p:cxnSp>
          <p:nvCxnSpPr>
            <p:cNvPr id="14" name="直接连接符 8"/>
            <p:cNvCxnSpPr/>
            <p:nvPr/>
          </p:nvCxnSpPr>
          <p:spPr>
            <a:xfrm>
              <a:off x="7109568" y="5997559"/>
              <a:ext cx="0" cy="90040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0"/>
            <p:cNvCxnSpPr/>
            <p:nvPr/>
          </p:nvCxnSpPr>
          <p:spPr>
            <a:xfrm>
              <a:off x="8837298" y="5997559"/>
              <a:ext cx="0" cy="90040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4"/>
            <p:cNvCxnSpPr/>
            <p:nvPr/>
          </p:nvCxnSpPr>
          <p:spPr>
            <a:xfrm>
              <a:off x="7119095" y="6566995"/>
              <a:ext cx="1718202" cy="0"/>
            </a:xfrm>
            <a:prstGeom prst="straightConnector1">
              <a:avLst/>
            </a:prstGeom>
            <a:ln w="31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>
              <a:spLocks noChangeArrowheads="1"/>
            </p:cNvSpPr>
            <p:nvPr/>
          </p:nvSpPr>
          <p:spPr bwMode="auto">
            <a:xfrm>
              <a:off x="7012100" y="6063188"/>
              <a:ext cx="2041164" cy="300977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charset="-122"/>
                </a:defRPr>
              </a:lvl5pPr>
              <a:lvl6pPr marL="2514600" indent="-228600" defTabSz="974725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charset="-122"/>
                </a:defRPr>
              </a:lvl6pPr>
              <a:lvl7pPr marL="2971800" indent="-228600" defTabSz="974725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charset="-122"/>
                </a:defRPr>
              </a:lvl7pPr>
              <a:lvl8pPr marL="3429000" indent="-228600" defTabSz="974725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charset="-122"/>
                </a:defRPr>
              </a:lvl8pPr>
              <a:lvl9pPr marL="3886200" indent="-228600" defTabSz="974725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微软雅黑" panose="020B0503020204020204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65" dirty="0">
                  <a:solidFill>
                    <a:prstClr val="black"/>
                  </a:solidFill>
                </a:rPr>
                <a:t>应用代理检查信息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2529" y="44624"/>
            <a:ext cx="10467776" cy="563563"/>
          </a:xfrm>
        </p:spPr>
        <p:txBody>
          <a:bodyPr/>
          <a:lstStyle/>
          <a:p>
            <a:r>
              <a:rPr lang="en-US" altLang="zh-CN" dirty="0"/>
              <a:t>8.1.3 </a:t>
            </a:r>
            <a:r>
              <a:rPr lang="zh-CN" altLang="en-US" dirty="0"/>
              <a:t>防火墙的分类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2529" y="44624"/>
            <a:ext cx="10467776" cy="563563"/>
          </a:xfrm>
        </p:spPr>
        <p:txBody>
          <a:bodyPr/>
          <a:lstStyle/>
          <a:p>
            <a:r>
              <a:rPr lang="en-US" altLang="zh-CN" dirty="0"/>
              <a:t>8.1.3 </a:t>
            </a:r>
            <a:r>
              <a:rPr lang="zh-CN" altLang="en-US" dirty="0"/>
              <a:t>防火墙的局限性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04850" y="1016635"/>
            <a:ext cx="10302240" cy="5283835"/>
          </a:xfrm>
        </p:spPr>
        <p:txBody>
          <a:bodyPr>
            <a:normAutofit fontScale="97500"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CN" altLang="en-US" sz="33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无法阻止后门攻击</a:t>
            </a:r>
            <a:endParaRPr lang="en-US" altLang="zh-CN" sz="33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zh-CN" altLang="en-US" sz="2700" dirty="0" smtClean="0"/>
              <a:t>入</a:t>
            </a:r>
            <a:r>
              <a:rPr lang="zh-CN" altLang="en-US" sz="2700" dirty="0"/>
              <a:t>侵者可以寻找防火墙背后可能敞开的后门而绕过防火墙。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CN" altLang="en-US" sz="33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不能阻止内部攻击</a:t>
            </a:r>
            <a:endParaRPr lang="en-US" altLang="zh-CN" sz="33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zh-CN" altLang="en-US" sz="2700" dirty="0" smtClean="0"/>
              <a:t>对</a:t>
            </a:r>
            <a:r>
              <a:rPr lang="zh-CN" altLang="en-US" sz="2700" dirty="0"/>
              <a:t>于企业内部心怀不满的员工来说，防火墙形同虚设。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CN" altLang="en-US" sz="33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不能清除病毒</a:t>
            </a:r>
            <a:endParaRPr lang="en-US" altLang="zh-CN" sz="33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zh-CN" altLang="en-US" sz="2700" dirty="0" smtClean="0"/>
              <a:t>防</a:t>
            </a:r>
            <a:r>
              <a:rPr lang="zh-CN" altLang="en-US" sz="2700" dirty="0"/>
              <a:t>火墙只能在入侵时阻止或者警告，对已经感染病毒的计算机毫无办法。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CN" altLang="en-US" sz="33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影响网</a:t>
            </a:r>
            <a:r>
              <a:rPr lang="zh-CN" altLang="en-US" sz="33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速</a:t>
            </a:r>
            <a:endParaRPr lang="en-US" altLang="zh-CN" sz="3300" dirty="0" smtClean="0"/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zh-CN" altLang="en-US" sz="2700" dirty="0" smtClean="0"/>
              <a:t>无</a:t>
            </a:r>
            <a:r>
              <a:rPr lang="zh-CN" altLang="en-US" sz="2700" dirty="0"/>
              <a:t>法做到安全与速度的同步提高，一旦考虑到安全因素而对网络流量进行深检测和分析，那么网络速度势必会受到影响</a:t>
            </a:r>
            <a:r>
              <a:rPr lang="zh-CN" altLang="en-US" sz="2700" dirty="0" smtClean="0"/>
              <a:t>。</a:t>
            </a:r>
            <a:endParaRPr lang="zh-CN" altLang="en-US" sz="27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7105-4E08-4754-A4DC-DF32CD7F8FC8}" type="slidenum">
              <a:rPr lang="en-US" altLang="zh-CN" smtClean="0"/>
              <a:t>16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364" y="44624"/>
            <a:ext cx="10467776" cy="563563"/>
          </a:xfrm>
        </p:spPr>
        <p:txBody>
          <a:bodyPr/>
          <a:lstStyle/>
          <a:p>
            <a:r>
              <a:rPr lang="en-US" altLang="zh-CN" dirty="0"/>
              <a:t>8.2.1 </a:t>
            </a:r>
            <a:r>
              <a:rPr lang="zh-CN" altLang="en-US" dirty="0"/>
              <a:t>密码学概述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23265" y="1042035"/>
            <a:ext cx="10300335" cy="2016125"/>
          </a:xfrm>
        </p:spPr>
        <p:txBody>
          <a:bodyPr/>
          <a:lstStyle/>
          <a:p>
            <a:r>
              <a:rPr lang="zh-CN" altLang="en-US" sz="3200" dirty="0"/>
              <a:t>密码技术是最常用的安全保密手</a:t>
            </a:r>
            <a:r>
              <a:rPr lang="zh-CN" altLang="en-US" sz="3200" dirty="0" smtClean="0"/>
              <a:t>段。</a:t>
            </a:r>
            <a:endParaRPr lang="zh-CN" altLang="en-US" sz="32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7105-4E08-4754-A4DC-DF32CD7F8FC8}" type="slidenum">
              <a:rPr lang="en-US" altLang="zh-CN" smtClean="0"/>
              <a:t>17</a:t>
            </a:fld>
            <a:endParaRPr lang="en-US" altLang="zh-CN"/>
          </a:p>
        </p:txBody>
      </p:sp>
      <p:grpSp>
        <p:nvGrpSpPr>
          <p:cNvPr id="7" name="Group 1"/>
          <p:cNvGrpSpPr/>
          <p:nvPr/>
        </p:nvGrpSpPr>
        <p:grpSpPr bwMode="auto">
          <a:xfrm>
            <a:off x="812364" y="1914939"/>
            <a:ext cx="9910881" cy="3831811"/>
            <a:chOff x="991" y="-1182"/>
            <a:chExt cx="50406" cy="15622"/>
          </a:xfrm>
        </p:grpSpPr>
        <p:sp>
          <p:nvSpPr>
            <p:cNvPr id="8" name="AutoShape 22"/>
            <p:cNvSpPr>
              <a:spLocks noChangeArrowheads="1"/>
            </p:cNvSpPr>
            <p:nvPr/>
          </p:nvSpPr>
          <p:spPr bwMode="auto">
            <a:xfrm>
              <a:off x="991" y="0"/>
              <a:ext cx="50406" cy="14440"/>
            </a:xfrm>
            <a:prstGeom prst="rightArrow">
              <a:avLst>
                <a:gd name="adj1" fmla="val 50000"/>
                <a:gd name="adj2" fmla="val 87268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5400"/>
            </a:p>
          </p:txBody>
        </p:sp>
        <p:sp>
          <p:nvSpPr>
            <p:cNvPr id="9" name="AutoShape 21"/>
            <p:cNvSpPr>
              <a:spLocks noChangeArrowheads="1"/>
            </p:cNvSpPr>
            <p:nvPr/>
          </p:nvSpPr>
          <p:spPr bwMode="auto">
            <a:xfrm>
              <a:off x="2940" y="6878"/>
              <a:ext cx="7684" cy="7182"/>
            </a:xfrm>
            <a:prstGeom prst="flowChartPunchedCard">
              <a:avLst/>
            </a:prstGeom>
            <a:solidFill>
              <a:srgbClr val="FDE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微软雅黑" panose="020B0503020204020204" charset="-122"/>
                </a:rPr>
                <a:t>下个月给你涨薪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微软雅黑" panose="020B0503020204020204" charset="-122"/>
                </a:rPr>
                <a:t>1k</a:t>
              </a:r>
              <a:r>
                <a: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微软雅黑" panose="020B0503020204020204" charset="-122"/>
                </a:rPr>
                <a:t>。</a:t>
              </a:r>
              <a:endParaRPr kumimoji="0" lang="zh-CN" altLang="en-US" sz="5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Line 20"/>
            <p:cNvSpPr>
              <a:spLocks noChangeShapeType="1"/>
            </p:cNvSpPr>
            <p:nvPr/>
          </p:nvSpPr>
          <p:spPr bwMode="auto">
            <a:xfrm flipV="1">
              <a:off x="10293" y="9759"/>
              <a:ext cx="2197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5400"/>
            </a:p>
          </p:txBody>
        </p:sp>
        <p:sp>
          <p:nvSpPr>
            <p:cNvPr id="11" name="AutoShape 19"/>
            <p:cNvSpPr>
              <a:spLocks noChangeArrowheads="1"/>
            </p:cNvSpPr>
            <p:nvPr/>
          </p:nvSpPr>
          <p:spPr bwMode="auto">
            <a:xfrm>
              <a:off x="22702" y="2667"/>
              <a:ext cx="7988" cy="6712"/>
            </a:xfrm>
            <a:prstGeom prst="flowChartPunchedCard">
              <a:avLst/>
            </a:prstGeom>
            <a:solidFill>
              <a:srgbClr val="FDE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微软雅黑" panose="020B0503020204020204" charset="-122"/>
                </a:rPr>
                <a:t>U2FsdGVkX18C1orRzapl</a:t>
              </a:r>
              <a:endParaRPr kumimoji="0" lang="en-US" altLang="zh-CN" sz="5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2066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3498" y="381"/>
              <a:ext cx="3949" cy="70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5" name="Picture 1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2" y="381"/>
              <a:ext cx="5804" cy="7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 Box 16"/>
            <p:cNvSpPr txBox="1">
              <a:spLocks noChangeArrowheads="1"/>
            </p:cNvSpPr>
            <p:nvPr/>
          </p:nvSpPr>
          <p:spPr bwMode="auto">
            <a:xfrm>
              <a:off x="3398" y="11773"/>
              <a:ext cx="6895" cy="266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明文</a:t>
              </a: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</a:t>
              </a:r>
              <a:endParaRPr kumimoji="0" lang="en-US" altLang="zh-CN" sz="5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13" name="AutoShape 15"/>
            <p:cNvSpPr>
              <a:spLocks noChangeShapeType="1"/>
            </p:cNvSpPr>
            <p:nvPr/>
          </p:nvSpPr>
          <p:spPr bwMode="auto">
            <a:xfrm flipV="1">
              <a:off x="18783" y="9658"/>
              <a:ext cx="14287" cy="7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5400"/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23419" y="381"/>
              <a:ext cx="5588" cy="266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marR="0" lvl="0" indent="0" defTabSz="914400" eaLnBrk="0" latinLnBrk="0" hangingPunct="0">
                <a:lnSpc>
                  <a:spcPct val="100000"/>
                </a:lnSpc>
                <a:buClrTx/>
                <a:buSzTx/>
                <a:buFontTx/>
                <a:buNone/>
                <a:defRPr kumimoji="0" sz="2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</a:lstStyle>
            <a:p>
              <a:pPr algn="ctr"/>
              <a:r>
                <a:rPr lang="zh-CN" altLang="zh-CN" dirty="0"/>
                <a:t>密文</a:t>
              </a: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34131" y="8464"/>
              <a:ext cx="5011" cy="2794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解密</a:t>
              </a:r>
              <a:endParaRPr kumimoji="0" lang="zh-CN" altLang="zh-CN" sz="5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23336" y="9480"/>
              <a:ext cx="6388" cy="266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公共信道</a:t>
              </a:r>
              <a:endParaRPr kumimoji="0" lang="zh-CN" altLang="zh-CN" sz="5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Line 11"/>
            <p:cNvSpPr>
              <a:spLocks noChangeShapeType="1"/>
            </p:cNvSpPr>
            <p:nvPr/>
          </p:nvSpPr>
          <p:spPr bwMode="auto">
            <a:xfrm flipV="1">
              <a:off x="39312" y="9715"/>
              <a:ext cx="2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5400"/>
            </a:p>
          </p:txBody>
        </p:sp>
        <p:sp>
          <p:nvSpPr>
            <p:cNvPr id="18" name="AutoShape 10"/>
            <p:cNvSpPr>
              <a:spLocks noChangeArrowheads="1"/>
            </p:cNvSpPr>
            <p:nvPr/>
          </p:nvSpPr>
          <p:spPr bwMode="auto">
            <a:xfrm>
              <a:off x="41802" y="6758"/>
              <a:ext cx="7669" cy="7112"/>
            </a:xfrm>
            <a:prstGeom prst="flowChartPunchedCard">
              <a:avLst/>
            </a:prstGeom>
            <a:solidFill>
              <a:srgbClr val="FDE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微软雅黑" panose="020B0503020204020204" charset="-122"/>
                </a:rPr>
                <a:t>下个月给你涨薪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微软雅黑" panose="020B0503020204020204" charset="-122"/>
                </a:rPr>
                <a:t>1k</a:t>
              </a:r>
              <a:r>
                <a: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微软雅黑" panose="020B0503020204020204" charset="-122"/>
                </a:rPr>
                <a:t>。</a:t>
              </a: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5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Text Box 9"/>
            <p:cNvSpPr txBox="1">
              <a:spLocks noChangeArrowheads="1"/>
            </p:cNvSpPr>
            <p:nvPr/>
          </p:nvSpPr>
          <p:spPr bwMode="auto">
            <a:xfrm>
              <a:off x="42729" y="11773"/>
              <a:ext cx="6375" cy="266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明文</a:t>
              </a: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</a:t>
              </a:r>
              <a:endParaRPr kumimoji="0" lang="en-US" altLang="zh-CN" sz="5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pic>
          <p:nvPicPr>
            <p:cNvPr id="2056" name="Picture 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9" y="1727"/>
              <a:ext cx="3893" cy="3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5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74" y="1943"/>
              <a:ext cx="3892" cy="36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AutoShape 6"/>
            <p:cNvSpPr>
              <a:spLocks noChangeShapeType="1"/>
            </p:cNvSpPr>
            <p:nvPr/>
          </p:nvSpPr>
          <p:spPr bwMode="auto">
            <a:xfrm>
              <a:off x="15989" y="5308"/>
              <a:ext cx="13" cy="25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5400"/>
            </a:p>
          </p:txBody>
        </p:sp>
        <p:sp>
          <p:nvSpPr>
            <p:cNvPr id="21" name="AutoShape 5"/>
            <p:cNvSpPr>
              <a:spLocks noChangeShapeType="1"/>
            </p:cNvSpPr>
            <p:nvPr/>
          </p:nvSpPr>
          <p:spPr bwMode="auto">
            <a:xfrm>
              <a:off x="37223" y="5549"/>
              <a:ext cx="26" cy="245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5400"/>
            </a:p>
          </p:txBody>
        </p:sp>
        <p:sp>
          <p:nvSpPr>
            <p:cNvPr id="22" name="Text Box 4"/>
            <p:cNvSpPr txBox="1">
              <a:spLocks noChangeArrowheads="1"/>
            </p:cNvSpPr>
            <p:nvPr/>
          </p:nvSpPr>
          <p:spPr bwMode="auto">
            <a:xfrm>
              <a:off x="14130" y="-1182"/>
              <a:ext cx="6350" cy="3384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密钥</a:t>
              </a: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K</a:t>
              </a: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</a:t>
              </a:r>
              <a:endParaRPr kumimoji="0" lang="en-US" altLang="zh-CN" sz="5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Text Box 3"/>
            <p:cNvSpPr txBox="1">
              <a:spLocks noChangeArrowheads="1"/>
            </p:cNvSpPr>
            <p:nvPr/>
          </p:nvSpPr>
          <p:spPr bwMode="auto">
            <a:xfrm>
              <a:off x="35121" y="-975"/>
              <a:ext cx="6350" cy="266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密钥</a:t>
              </a: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K</a:t>
              </a: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endParaRPr kumimoji="0" lang="en-US" altLang="zh-CN" sz="5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Rectangle 2"/>
            <p:cNvSpPr>
              <a:spLocks noChangeArrowheads="1"/>
            </p:cNvSpPr>
            <p:nvPr/>
          </p:nvSpPr>
          <p:spPr bwMode="auto">
            <a:xfrm>
              <a:off x="13729" y="8096"/>
              <a:ext cx="4750" cy="2794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加密</a:t>
              </a:r>
              <a:endParaRPr kumimoji="0" lang="zh-CN" altLang="zh-CN" sz="5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8.2.2 </a:t>
            </a:r>
            <a:r>
              <a:rPr lang="zh-CN" altLang="en-US" dirty="0"/>
              <a:t>密码技术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13105" y="1042035"/>
            <a:ext cx="10309860" cy="6275705"/>
          </a:xfrm>
        </p:spPr>
        <p:txBody>
          <a:bodyPr/>
          <a:lstStyle/>
          <a:p>
            <a:pPr latinLnBrk="0">
              <a:lnSpc>
                <a:spcPct val="100000"/>
              </a:lnSpc>
            </a:pPr>
            <a:r>
              <a:rPr lang="zh-CN" altLang="en-US" sz="3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定义：</a:t>
            </a:r>
          </a:p>
          <a:p>
            <a:pPr lvl="1" latinLnBrk="0">
              <a:lnSpc>
                <a:spcPct val="100000"/>
              </a:lnSpc>
            </a:pPr>
            <a:r>
              <a:rPr lang="zh-CN" altLang="en-US" sz="2800" dirty="0"/>
              <a:t>通信双方按约定的法则进行信息特殊变换，是一种重要保密手段。</a:t>
            </a:r>
          </a:p>
          <a:p>
            <a:pPr lvl="1"/>
            <a:r>
              <a:rPr lang="zh-CN" altLang="en-US" sz="2800" dirty="0"/>
              <a:t>加密：变明文为密文,称为加密变换</a:t>
            </a:r>
          </a:p>
          <a:p>
            <a:pPr lvl="1"/>
            <a:r>
              <a:rPr lang="zh-CN" altLang="en-US" sz="2800" dirty="0"/>
              <a:t>解密：变密文为明文,称为解密变换</a:t>
            </a:r>
          </a:p>
          <a:p>
            <a:r>
              <a:rPr lang="zh-CN" altLang="en-US" sz="3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分类：</a:t>
            </a:r>
            <a:endParaRPr lang="en-US" altLang="zh-CN" sz="32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lvl="1" latinLnBrk="0">
              <a:lnSpc>
                <a:spcPct val="100000"/>
              </a:lnSpc>
            </a:pPr>
            <a:r>
              <a:rPr lang="zh-CN" altLang="en-US" sz="2800" dirty="0" smtClean="0"/>
              <a:t>对</a:t>
            </a:r>
            <a:r>
              <a:rPr lang="zh-CN" altLang="en-US" sz="2800" dirty="0"/>
              <a:t>称加密：加密和解密使用同一个密钥,也称单密钥加密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lvl="1" latinLnBrk="0">
              <a:lnSpc>
                <a:spcPct val="100000"/>
              </a:lnSpc>
            </a:pPr>
            <a:r>
              <a:rPr lang="zh-CN" altLang="en-US" sz="2800" dirty="0" smtClean="0"/>
              <a:t>非</a:t>
            </a:r>
            <a:r>
              <a:rPr lang="zh-CN" altLang="en-US" sz="2800" dirty="0"/>
              <a:t>对称加密：加密和解密使用不同的密钥,一把作为公开的公钥, 另一把作为私</a:t>
            </a:r>
            <a:r>
              <a:rPr lang="zh-CN" altLang="en-US" sz="2800" dirty="0" smtClean="0"/>
              <a:t>钥。</a:t>
            </a:r>
            <a:endParaRPr lang="zh-CN" altLang="en-US" sz="2800" dirty="0"/>
          </a:p>
          <a:p>
            <a:pPr lvl="1" indent="-457200" latinLnBrk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2800" dirty="0" smtClean="0"/>
              <a:t>两</a:t>
            </a:r>
            <a:r>
              <a:rPr lang="zh-CN" altLang="en-US" sz="2800" dirty="0"/>
              <a:t>种加密算法经常混合使</a:t>
            </a:r>
            <a:r>
              <a:rPr lang="zh-CN" altLang="en-US" sz="2800" dirty="0" smtClean="0"/>
              <a:t>用。</a:t>
            </a:r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3C28-A71A-4459-B48B-0CF3BFDAB261}" type="slidenum">
              <a:rPr lang="en-US" altLang="zh-CN" smtClean="0"/>
              <a:t>18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7174" y="44624"/>
            <a:ext cx="10467776" cy="563563"/>
          </a:xfrm>
        </p:spPr>
        <p:txBody>
          <a:bodyPr/>
          <a:lstStyle/>
          <a:p>
            <a:r>
              <a:rPr lang="en-US" altLang="zh-CN" dirty="0"/>
              <a:t>8.2.4 </a:t>
            </a:r>
            <a:r>
              <a:rPr lang="zh-CN" altLang="en-US" dirty="0"/>
              <a:t>信息安全和密码技术之间的关系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7105-4E08-4754-A4DC-DF32CD7F8FC8}" type="slidenum">
              <a:rPr lang="en-US" altLang="zh-CN" smtClean="0"/>
              <a:t>19</a:t>
            </a:fld>
            <a:endParaRPr lang="en-US" altLang="zh-CN"/>
          </a:p>
        </p:txBody>
      </p:sp>
      <p:grpSp>
        <p:nvGrpSpPr>
          <p:cNvPr id="3" name="组合 2"/>
          <p:cNvGrpSpPr/>
          <p:nvPr/>
        </p:nvGrpSpPr>
        <p:grpSpPr>
          <a:xfrm>
            <a:off x="1991545" y="1700808"/>
            <a:ext cx="8496944" cy="4684984"/>
            <a:chOff x="5024" y="1682"/>
            <a:chExt cx="9951" cy="7785"/>
          </a:xfrm>
        </p:grpSpPr>
        <p:sp>
          <p:nvSpPr>
            <p:cNvPr id="7" name="矩形 1"/>
            <p:cNvSpPr/>
            <p:nvPr/>
          </p:nvSpPr>
          <p:spPr>
            <a:xfrm>
              <a:off x="5209" y="3221"/>
              <a:ext cx="3830" cy="11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  <a:latin typeface="+mj-ea"/>
                  <a:ea typeface="+mj-ea"/>
                </a:rPr>
                <a:t>窃听</a:t>
              </a:r>
              <a:endParaRPr lang="en-US" altLang="zh-CN" sz="2400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  <a:latin typeface="+mj-ea"/>
                  <a:ea typeface="+mj-ea"/>
                </a:rPr>
                <a:t>(</a:t>
              </a:r>
              <a:r>
                <a:rPr lang="zh-CN" altLang="en-US" sz="2400" dirty="0" smtClean="0">
                  <a:solidFill>
                    <a:schemeClr val="tx1"/>
                  </a:solidFill>
                  <a:latin typeface="+mj-ea"/>
                  <a:ea typeface="+mj-ea"/>
                </a:rPr>
                <a:t>秘</a:t>
              </a:r>
              <a:r>
                <a:rPr lang="zh-CN" altLang="en-US" sz="2400" dirty="0">
                  <a:solidFill>
                    <a:schemeClr val="tx1"/>
                  </a:solidFill>
                  <a:latin typeface="+mj-ea"/>
                  <a:ea typeface="+mj-ea"/>
                </a:rPr>
                <a:t>密泄</a:t>
              </a:r>
              <a:r>
                <a:rPr lang="zh-CN" altLang="en-US" sz="2400" dirty="0" smtClean="0">
                  <a:solidFill>
                    <a:schemeClr val="tx1"/>
                  </a:solidFill>
                  <a:latin typeface="+mj-ea"/>
                  <a:ea typeface="+mj-ea"/>
                </a:rPr>
                <a:t>露</a:t>
              </a:r>
              <a:r>
                <a:rPr lang="en-US" altLang="zh-CN" sz="2400" dirty="0" smtClean="0">
                  <a:solidFill>
                    <a:schemeClr val="tx1"/>
                  </a:solidFill>
                  <a:latin typeface="+mj-ea"/>
                  <a:ea typeface="+mj-ea"/>
                </a:rPr>
                <a:t>)</a:t>
              </a:r>
              <a:endParaRPr lang="zh-CN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8" name="矩形 2"/>
            <p:cNvSpPr/>
            <p:nvPr/>
          </p:nvSpPr>
          <p:spPr>
            <a:xfrm>
              <a:off x="5209" y="5209"/>
              <a:ext cx="3830" cy="11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  <a:latin typeface="+mj-ea"/>
                  <a:ea typeface="+mj-ea"/>
                </a:rPr>
                <a:t>篡改</a:t>
              </a:r>
              <a:endParaRPr lang="en-US" altLang="zh-CN" sz="2400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  <a:latin typeface="+mj-ea"/>
                  <a:ea typeface="+mj-ea"/>
                </a:rPr>
                <a:t>(</a:t>
              </a:r>
              <a:r>
                <a:rPr lang="zh-CN" altLang="en-US" sz="2400" dirty="0" smtClean="0">
                  <a:solidFill>
                    <a:schemeClr val="tx1"/>
                  </a:solidFill>
                  <a:latin typeface="+mj-ea"/>
                  <a:ea typeface="+mj-ea"/>
                </a:rPr>
                <a:t>信</a:t>
              </a:r>
              <a:r>
                <a:rPr lang="zh-CN" altLang="en-US" sz="2400" dirty="0">
                  <a:solidFill>
                    <a:schemeClr val="tx1"/>
                  </a:solidFill>
                  <a:latin typeface="+mj-ea"/>
                  <a:ea typeface="+mj-ea"/>
                </a:rPr>
                <a:t>息被修</a:t>
              </a:r>
              <a:r>
                <a:rPr lang="zh-CN" altLang="en-US" sz="2400" dirty="0" smtClean="0">
                  <a:solidFill>
                    <a:schemeClr val="tx1"/>
                  </a:solidFill>
                  <a:latin typeface="+mj-ea"/>
                  <a:ea typeface="+mj-ea"/>
                </a:rPr>
                <a:t>改</a:t>
              </a:r>
              <a:r>
                <a:rPr lang="en-US" altLang="zh-CN" sz="2400" dirty="0" smtClean="0">
                  <a:solidFill>
                    <a:schemeClr val="tx1"/>
                  </a:solidFill>
                  <a:latin typeface="+mj-ea"/>
                  <a:ea typeface="+mj-ea"/>
                </a:rPr>
                <a:t>)</a:t>
              </a:r>
              <a:endParaRPr lang="zh-CN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9" name="矩形 3"/>
            <p:cNvSpPr/>
            <p:nvPr/>
          </p:nvSpPr>
          <p:spPr>
            <a:xfrm>
              <a:off x="5209" y="6684"/>
              <a:ext cx="3830" cy="11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  <a:latin typeface="+mj-ea"/>
                  <a:ea typeface="+mj-ea"/>
                </a:rPr>
                <a:t>伪装</a:t>
              </a:r>
              <a:endParaRPr lang="en-US" altLang="zh-CN" sz="2400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  <a:latin typeface="+mj-ea"/>
                  <a:ea typeface="+mj-ea"/>
                </a:rPr>
                <a:t>(</a:t>
              </a:r>
              <a:r>
                <a:rPr lang="zh-CN" altLang="en-US" sz="2400" dirty="0" smtClean="0">
                  <a:solidFill>
                    <a:schemeClr val="tx1"/>
                  </a:solidFill>
                  <a:latin typeface="+mj-ea"/>
                  <a:ea typeface="+mj-ea"/>
                </a:rPr>
                <a:t>伪</a:t>
              </a:r>
              <a:r>
                <a:rPr lang="zh-CN" altLang="en-US" sz="2400" dirty="0">
                  <a:solidFill>
                    <a:schemeClr val="tx1"/>
                  </a:solidFill>
                  <a:latin typeface="+mj-ea"/>
                  <a:ea typeface="+mj-ea"/>
                </a:rPr>
                <a:t>装成真正的发送</a:t>
              </a:r>
              <a:r>
                <a:rPr lang="zh-CN" altLang="en-US" sz="2400" dirty="0" smtClean="0">
                  <a:solidFill>
                    <a:schemeClr val="tx1"/>
                  </a:solidFill>
                  <a:latin typeface="+mj-ea"/>
                  <a:ea typeface="+mj-ea"/>
                </a:rPr>
                <a:t>者</a:t>
              </a:r>
              <a:r>
                <a:rPr lang="en-US" altLang="zh-CN" sz="2400" dirty="0" smtClean="0">
                  <a:solidFill>
                    <a:schemeClr val="tx1"/>
                  </a:solidFill>
                  <a:latin typeface="+mj-ea"/>
                  <a:ea typeface="+mj-ea"/>
                </a:rPr>
                <a:t>)</a:t>
              </a:r>
              <a:endParaRPr lang="zh-CN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0" name="矩形 4"/>
            <p:cNvSpPr/>
            <p:nvPr/>
          </p:nvSpPr>
          <p:spPr>
            <a:xfrm>
              <a:off x="5209" y="8138"/>
              <a:ext cx="3830" cy="11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  <a:latin typeface="+mj-ea"/>
                  <a:ea typeface="+mj-ea"/>
                </a:rPr>
                <a:t>否认</a:t>
              </a:r>
              <a:endParaRPr lang="en-US" altLang="zh-CN" sz="2400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  <a:latin typeface="+mj-ea"/>
                  <a:ea typeface="+mj-ea"/>
                </a:rPr>
                <a:t>(</a:t>
              </a:r>
              <a:r>
                <a:rPr lang="zh-CN" altLang="en-US" sz="2400" dirty="0" smtClean="0">
                  <a:solidFill>
                    <a:schemeClr val="tx1"/>
                  </a:solidFill>
                  <a:latin typeface="+mj-ea"/>
                  <a:ea typeface="+mj-ea"/>
                </a:rPr>
                <a:t>事</a:t>
              </a:r>
              <a:r>
                <a:rPr lang="zh-CN" altLang="en-US" sz="2400" dirty="0">
                  <a:solidFill>
                    <a:schemeClr val="tx1"/>
                  </a:solidFill>
                  <a:latin typeface="+mj-ea"/>
                  <a:ea typeface="+mj-ea"/>
                </a:rPr>
                <a:t>后称自己没有</a:t>
              </a:r>
              <a:r>
                <a:rPr lang="zh-CN" altLang="en-US" sz="2400" dirty="0" smtClean="0">
                  <a:solidFill>
                    <a:schemeClr val="tx1"/>
                  </a:solidFill>
                  <a:latin typeface="+mj-ea"/>
                  <a:ea typeface="+mj-ea"/>
                </a:rPr>
                <a:t>做</a:t>
              </a:r>
              <a:r>
                <a:rPr lang="en-US" altLang="zh-CN" sz="2400" dirty="0" smtClean="0">
                  <a:solidFill>
                    <a:schemeClr val="tx1"/>
                  </a:solidFill>
                  <a:latin typeface="+mj-ea"/>
                  <a:ea typeface="+mj-ea"/>
                </a:rPr>
                <a:t>)</a:t>
              </a:r>
              <a:endParaRPr lang="zh-CN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1" name="矩形 5"/>
            <p:cNvSpPr/>
            <p:nvPr/>
          </p:nvSpPr>
          <p:spPr>
            <a:xfrm>
              <a:off x="9698" y="3404"/>
              <a:ext cx="2204" cy="7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  <a:latin typeface="+mj-ea"/>
                  <a:ea typeface="+mj-ea"/>
                </a:rPr>
                <a:t>机密性</a:t>
              </a:r>
            </a:p>
          </p:txBody>
        </p:sp>
        <p:sp>
          <p:nvSpPr>
            <p:cNvPr id="12" name="矩形 6"/>
            <p:cNvSpPr/>
            <p:nvPr/>
          </p:nvSpPr>
          <p:spPr>
            <a:xfrm>
              <a:off x="9698" y="5392"/>
              <a:ext cx="2204" cy="7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  <a:latin typeface="+mj-ea"/>
                  <a:ea typeface="+mj-ea"/>
                </a:rPr>
                <a:t>完整性</a:t>
              </a:r>
            </a:p>
          </p:txBody>
        </p:sp>
        <p:sp>
          <p:nvSpPr>
            <p:cNvPr id="13" name="矩形 7"/>
            <p:cNvSpPr/>
            <p:nvPr/>
          </p:nvSpPr>
          <p:spPr>
            <a:xfrm>
              <a:off x="9698" y="6868"/>
              <a:ext cx="2204" cy="7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solidFill>
                    <a:schemeClr val="tx1"/>
                  </a:solidFill>
                  <a:latin typeface="+mj-ea"/>
                  <a:ea typeface="+mj-ea"/>
                </a:rPr>
                <a:t>真实性</a:t>
              </a:r>
              <a:endParaRPr lang="zh-CN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矩形 8"/>
            <p:cNvSpPr/>
            <p:nvPr/>
          </p:nvSpPr>
          <p:spPr>
            <a:xfrm>
              <a:off x="9698" y="8321"/>
              <a:ext cx="2204" cy="7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  <a:latin typeface="+mj-ea"/>
                  <a:ea typeface="+mj-ea"/>
                </a:rPr>
                <a:t>不可否认性</a:t>
              </a:r>
            </a:p>
          </p:txBody>
        </p:sp>
        <p:sp>
          <p:nvSpPr>
            <p:cNvPr id="15" name="矩形 9"/>
            <p:cNvSpPr/>
            <p:nvPr/>
          </p:nvSpPr>
          <p:spPr>
            <a:xfrm>
              <a:off x="12771" y="4204"/>
              <a:ext cx="2109" cy="7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solidFill>
                    <a:schemeClr val="tx1"/>
                  </a:solidFill>
                  <a:latin typeface="+mj-ea"/>
                  <a:ea typeface="+mj-ea"/>
                </a:rPr>
                <a:t>非对称加密</a:t>
              </a:r>
              <a:endParaRPr lang="zh-CN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6" name="矩形 10"/>
            <p:cNvSpPr/>
            <p:nvPr/>
          </p:nvSpPr>
          <p:spPr>
            <a:xfrm>
              <a:off x="12771" y="5392"/>
              <a:ext cx="2109" cy="7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solidFill>
                    <a:schemeClr val="tx1"/>
                  </a:solidFill>
                  <a:latin typeface="+mj-ea"/>
                  <a:ea typeface="+mj-ea"/>
                </a:rPr>
                <a:t>哈希函</a:t>
              </a:r>
              <a:r>
                <a:rPr lang="zh-CN" altLang="en-US" sz="2400" dirty="0">
                  <a:solidFill>
                    <a:schemeClr val="tx1"/>
                  </a:solidFill>
                  <a:latin typeface="+mj-ea"/>
                  <a:ea typeface="+mj-ea"/>
                </a:rPr>
                <a:t>数</a:t>
              </a:r>
            </a:p>
          </p:txBody>
        </p:sp>
        <p:sp>
          <p:nvSpPr>
            <p:cNvPr id="17" name="矩形 11"/>
            <p:cNvSpPr/>
            <p:nvPr/>
          </p:nvSpPr>
          <p:spPr>
            <a:xfrm>
              <a:off x="12771" y="6868"/>
              <a:ext cx="2109" cy="7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  <a:latin typeface="+mj-ea"/>
                  <a:ea typeface="+mj-ea"/>
                </a:rPr>
                <a:t>身份</a:t>
              </a:r>
              <a:r>
                <a:rPr lang="zh-CN" altLang="en-US" sz="2400" dirty="0" smtClean="0">
                  <a:solidFill>
                    <a:schemeClr val="tx1"/>
                  </a:solidFill>
                  <a:latin typeface="+mj-ea"/>
                  <a:ea typeface="+mj-ea"/>
                </a:rPr>
                <a:t>认证</a:t>
              </a:r>
              <a:endParaRPr lang="zh-CN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8" name="矩形 12"/>
            <p:cNvSpPr/>
            <p:nvPr/>
          </p:nvSpPr>
          <p:spPr>
            <a:xfrm>
              <a:off x="12771" y="8321"/>
              <a:ext cx="2109" cy="7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  <a:latin typeface="+mj-ea"/>
                  <a:ea typeface="+mj-ea"/>
                </a:rPr>
                <a:t>数字签名</a:t>
              </a:r>
            </a:p>
          </p:txBody>
        </p:sp>
        <p:sp>
          <p:nvSpPr>
            <p:cNvPr id="19" name="矩形 13"/>
            <p:cNvSpPr/>
            <p:nvPr/>
          </p:nvSpPr>
          <p:spPr>
            <a:xfrm>
              <a:off x="12771" y="2729"/>
              <a:ext cx="2109" cy="7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  <a:latin typeface="+mj-ea"/>
                  <a:ea typeface="+mj-ea"/>
                </a:rPr>
                <a:t>对</a:t>
              </a:r>
              <a:r>
                <a:rPr lang="zh-CN" altLang="en-US" sz="2400" dirty="0" smtClean="0">
                  <a:solidFill>
                    <a:schemeClr val="tx1"/>
                  </a:solidFill>
                  <a:latin typeface="+mj-ea"/>
                  <a:ea typeface="+mj-ea"/>
                </a:rPr>
                <a:t>称加密</a:t>
              </a:r>
              <a:endParaRPr lang="zh-CN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0" name="文本框 14"/>
            <p:cNvSpPr txBox="1"/>
            <p:nvPr/>
          </p:nvSpPr>
          <p:spPr>
            <a:xfrm>
              <a:off x="5689" y="1682"/>
              <a:ext cx="2310" cy="8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latin typeface="+mj-ea"/>
                  <a:ea typeface="+mj-ea"/>
                </a:rPr>
                <a:t>面</a:t>
              </a:r>
              <a:r>
                <a:rPr lang="zh-CN" altLang="en-US" sz="2800" dirty="0">
                  <a:latin typeface="+mj-ea"/>
                  <a:ea typeface="+mj-ea"/>
                </a:rPr>
                <a:t>临的威胁</a:t>
              </a:r>
            </a:p>
          </p:txBody>
        </p:sp>
        <p:sp>
          <p:nvSpPr>
            <p:cNvPr id="21" name="文本框 15"/>
            <p:cNvSpPr txBox="1"/>
            <p:nvPr/>
          </p:nvSpPr>
          <p:spPr>
            <a:xfrm>
              <a:off x="9500" y="1682"/>
              <a:ext cx="2310" cy="8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latin typeface="+mj-ea"/>
                  <a:ea typeface="+mj-ea"/>
                </a:rPr>
                <a:t>受威</a:t>
              </a:r>
              <a:r>
                <a:rPr lang="zh-CN" altLang="en-US" sz="2800" dirty="0" smtClean="0">
                  <a:latin typeface="+mj-ea"/>
                  <a:ea typeface="+mj-ea"/>
                </a:rPr>
                <a:t>胁特</a:t>
              </a:r>
              <a:r>
                <a:rPr lang="zh-CN" altLang="en-US" sz="2800" dirty="0">
                  <a:latin typeface="+mj-ea"/>
                  <a:ea typeface="+mj-ea"/>
                </a:rPr>
                <a:t>性</a:t>
              </a:r>
            </a:p>
          </p:txBody>
        </p:sp>
        <p:sp>
          <p:nvSpPr>
            <p:cNvPr id="22" name="文本框 16"/>
            <p:cNvSpPr txBox="1"/>
            <p:nvPr/>
          </p:nvSpPr>
          <p:spPr>
            <a:xfrm>
              <a:off x="12738" y="1682"/>
              <a:ext cx="1906" cy="8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latin typeface="+mj-ea"/>
                  <a:ea typeface="+mj-ea"/>
                </a:rPr>
                <a:t>密</a:t>
              </a:r>
              <a:r>
                <a:rPr lang="zh-CN" altLang="en-US" sz="2800" dirty="0">
                  <a:latin typeface="+mj-ea"/>
                  <a:ea typeface="+mj-ea"/>
                </a:rPr>
                <a:t>码技术</a:t>
              </a:r>
            </a:p>
          </p:txBody>
        </p:sp>
        <p:cxnSp>
          <p:nvCxnSpPr>
            <p:cNvPr id="23" name="直接连接符 18"/>
            <p:cNvCxnSpPr>
              <a:stCxn id="7" idx="3"/>
              <a:endCxn id="11" idx="1"/>
            </p:cNvCxnSpPr>
            <p:nvPr/>
          </p:nvCxnSpPr>
          <p:spPr>
            <a:xfrm>
              <a:off x="9039" y="3799"/>
              <a:ext cx="65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0"/>
            <p:cNvCxnSpPr>
              <a:stCxn id="8" idx="3"/>
              <a:endCxn id="12" idx="1"/>
            </p:cNvCxnSpPr>
            <p:nvPr/>
          </p:nvCxnSpPr>
          <p:spPr>
            <a:xfrm>
              <a:off x="9039" y="5787"/>
              <a:ext cx="65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2"/>
            <p:cNvCxnSpPr>
              <a:stCxn id="9" idx="3"/>
              <a:endCxn id="13" idx="1"/>
            </p:cNvCxnSpPr>
            <p:nvPr/>
          </p:nvCxnSpPr>
          <p:spPr>
            <a:xfrm>
              <a:off x="9039" y="7262"/>
              <a:ext cx="65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4"/>
            <p:cNvCxnSpPr>
              <a:stCxn id="10" idx="3"/>
              <a:endCxn id="14" idx="1"/>
            </p:cNvCxnSpPr>
            <p:nvPr/>
          </p:nvCxnSpPr>
          <p:spPr>
            <a:xfrm>
              <a:off x="9039" y="8716"/>
              <a:ext cx="65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11" idx="3"/>
              <a:endCxn id="19" idx="1"/>
            </p:cNvCxnSpPr>
            <p:nvPr/>
          </p:nvCxnSpPr>
          <p:spPr>
            <a:xfrm flipV="1">
              <a:off x="11902" y="3124"/>
              <a:ext cx="869" cy="6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8"/>
            <p:cNvCxnSpPr>
              <a:stCxn id="11" idx="3"/>
              <a:endCxn id="15" idx="1"/>
            </p:cNvCxnSpPr>
            <p:nvPr/>
          </p:nvCxnSpPr>
          <p:spPr>
            <a:xfrm>
              <a:off x="11902" y="3799"/>
              <a:ext cx="869" cy="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30"/>
            <p:cNvCxnSpPr>
              <a:stCxn id="12" idx="3"/>
              <a:endCxn id="16" idx="1"/>
            </p:cNvCxnSpPr>
            <p:nvPr/>
          </p:nvCxnSpPr>
          <p:spPr>
            <a:xfrm>
              <a:off x="11902" y="5787"/>
              <a:ext cx="86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32"/>
            <p:cNvCxnSpPr>
              <a:stCxn id="12" idx="3"/>
              <a:endCxn id="17" idx="1"/>
            </p:cNvCxnSpPr>
            <p:nvPr/>
          </p:nvCxnSpPr>
          <p:spPr>
            <a:xfrm>
              <a:off x="11902" y="5787"/>
              <a:ext cx="869" cy="14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4"/>
            <p:cNvCxnSpPr>
              <a:stCxn id="12" idx="3"/>
              <a:endCxn id="18" idx="1"/>
            </p:cNvCxnSpPr>
            <p:nvPr/>
          </p:nvCxnSpPr>
          <p:spPr>
            <a:xfrm>
              <a:off x="11902" y="5787"/>
              <a:ext cx="869" cy="29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6"/>
            <p:cNvCxnSpPr>
              <a:stCxn id="13" idx="3"/>
              <a:endCxn id="17" idx="1"/>
            </p:cNvCxnSpPr>
            <p:nvPr/>
          </p:nvCxnSpPr>
          <p:spPr>
            <a:xfrm>
              <a:off x="11902" y="7262"/>
              <a:ext cx="86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8"/>
            <p:cNvCxnSpPr>
              <a:stCxn id="13" idx="3"/>
              <a:endCxn id="18" idx="1"/>
            </p:cNvCxnSpPr>
            <p:nvPr/>
          </p:nvCxnSpPr>
          <p:spPr>
            <a:xfrm>
              <a:off x="11902" y="7262"/>
              <a:ext cx="869" cy="14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40"/>
            <p:cNvCxnSpPr>
              <a:stCxn id="14" idx="3"/>
              <a:endCxn id="18" idx="1"/>
            </p:cNvCxnSpPr>
            <p:nvPr/>
          </p:nvCxnSpPr>
          <p:spPr>
            <a:xfrm>
              <a:off x="11902" y="8716"/>
              <a:ext cx="86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 5"/>
            <p:cNvSpPr/>
            <p:nvPr/>
          </p:nvSpPr>
          <p:spPr>
            <a:xfrm>
              <a:off x="5024" y="2560"/>
              <a:ext cx="4183" cy="690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6" name="矩形 5"/>
            <p:cNvSpPr/>
            <p:nvPr/>
          </p:nvSpPr>
          <p:spPr>
            <a:xfrm>
              <a:off x="9532" y="2533"/>
              <a:ext cx="2770" cy="690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7" name="矩形 5"/>
            <p:cNvSpPr/>
            <p:nvPr/>
          </p:nvSpPr>
          <p:spPr>
            <a:xfrm>
              <a:off x="12667" y="2560"/>
              <a:ext cx="2308" cy="690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配套教材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教材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理论：</a:t>
            </a:r>
            <a:r>
              <a:rPr lang="en-US" altLang="zh-CN" dirty="0" smtClean="0"/>
              <a:t>《</a:t>
            </a:r>
            <a:r>
              <a:rPr lang="zh-CN" altLang="en-US" dirty="0"/>
              <a:t>计算机科学基础</a:t>
            </a:r>
            <a:r>
              <a:rPr lang="en-US" altLang="zh-CN" dirty="0"/>
              <a:t>》</a:t>
            </a:r>
            <a:r>
              <a:rPr lang="zh-CN" altLang="en-US" dirty="0"/>
              <a:t>刘小丽</a:t>
            </a:r>
            <a:r>
              <a:rPr lang="en-US" altLang="zh-CN" dirty="0"/>
              <a:t>,</a:t>
            </a:r>
            <a:r>
              <a:rPr lang="zh-CN" altLang="en-US" dirty="0"/>
              <a:t>杜宝荣</a:t>
            </a:r>
            <a:r>
              <a:rPr lang="en-US" altLang="zh-CN" dirty="0"/>
              <a:t>,</a:t>
            </a:r>
            <a:r>
              <a:rPr lang="zh-CN" altLang="en-US" dirty="0"/>
              <a:t>胡彦</a:t>
            </a:r>
            <a:r>
              <a:rPr lang="en-US" altLang="zh-CN" dirty="0"/>
              <a:t>,</a:t>
            </a:r>
            <a:r>
              <a:rPr lang="zh-CN" altLang="en-US" dirty="0"/>
              <a:t>梁里</a:t>
            </a:r>
            <a:r>
              <a:rPr lang="zh-CN" altLang="en-US" dirty="0" smtClean="0"/>
              <a:t>宁编</a:t>
            </a:r>
            <a:r>
              <a:rPr lang="zh-CN" altLang="en-US" dirty="0"/>
              <a:t>，清华大学出版社 </a:t>
            </a:r>
            <a:r>
              <a:rPr lang="en-US" altLang="zh-CN" dirty="0"/>
              <a:t>2020.9 </a:t>
            </a:r>
            <a:endParaRPr lang="en-US" altLang="zh-CN" dirty="0" smtClean="0"/>
          </a:p>
          <a:p>
            <a:pPr lvl="1"/>
            <a:r>
              <a:rPr lang="zh-CN" altLang="en-US" dirty="0"/>
              <a:t>实</a:t>
            </a:r>
            <a:r>
              <a:rPr lang="zh-CN" altLang="en-US" dirty="0" smtClean="0"/>
              <a:t>验：</a:t>
            </a:r>
            <a:r>
              <a:rPr lang="en-US" altLang="zh-CN" dirty="0" smtClean="0"/>
              <a:t>《</a:t>
            </a:r>
            <a:r>
              <a:rPr lang="zh-CN" altLang="en-US" dirty="0"/>
              <a:t>数据科学基础实践教程</a:t>
            </a:r>
            <a:r>
              <a:rPr lang="en-US" altLang="zh-CN" dirty="0" smtClean="0"/>
              <a:t>》</a:t>
            </a:r>
            <a:r>
              <a:rPr lang="zh-CN" altLang="en-US" dirty="0"/>
              <a:t>，陈展</a:t>
            </a:r>
            <a:r>
              <a:rPr lang="zh-CN" altLang="en-US" dirty="0" smtClean="0"/>
              <a:t>荣</a:t>
            </a:r>
            <a:r>
              <a:rPr lang="en-US" altLang="zh-CN" dirty="0" smtClean="0"/>
              <a:t>,</a:t>
            </a:r>
            <a:r>
              <a:rPr lang="zh-CN" altLang="en-US" dirty="0" smtClean="0"/>
              <a:t>刘</a:t>
            </a:r>
            <a:r>
              <a:rPr lang="zh-CN" altLang="en-US" dirty="0"/>
              <a:t>小</a:t>
            </a:r>
            <a:r>
              <a:rPr lang="zh-CN" altLang="en-US" dirty="0" smtClean="0"/>
              <a:t>丽</a:t>
            </a:r>
            <a:r>
              <a:rPr lang="en-US" altLang="zh-CN" dirty="0" smtClean="0"/>
              <a:t>,</a:t>
            </a:r>
            <a:r>
              <a:rPr lang="zh-CN" altLang="en-US" dirty="0" smtClean="0"/>
              <a:t>余</a:t>
            </a:r>
            <a:r>
              <a:rPr lang="zh-CN" altLang="en-US" dirty="0"/>
              <a:t>宏</a:t>
            </a:r>
            <a:r>
              <a:rPr lang="zh-CN" altLang="en-US" dirty="0" smtClean="0"/>
              <a:t>华</a:t>
            </a:r>
            <a:r>
              <a:rPr lang="en-US" altLang="zh-CN" dirty="0" smtClean="0"/>
              <a:t>,</a:t>
            </a:r>
            <a:r>
              <a:rPr lang="zh-CN" altLang="en-US" dirty="0" smtClean="0"/>
              <a:t>杜</a:t>
            </a:r>
            <a:r>
              <a:rPr lang="zh-CN" altLang="en-US" dirty="0"/>
              <a:t>宝</a:t>
            </a:r>
            <a:r>
              <a:rPr lang="zh-CN" altLang="en-US" dirty="0" smtClean="0"/>
              <a:t>荣编，人</a:t>
            </a:r>
            <a:r>
              <a:rPr lang="zh-CN" altLang="en-US" dirty="0"/>
              <a:t>民邮电出版</a:t>
            </a:r>
            <a:r>
              <a:rPr lang="zh-CN" altLang="en-US" dirty="0" smtClean="0"/>
              <a:t>社 </a:t>
            </a:r>
            <a:r>
              <a:rPr lang="en-US" altLang="zh-CN" dirty="0" smtClean="0"/>
              <a:t>2020.9</a:t>
            </a:r>
          </a:p>
          <a:p>
            <a:pPr lvl="1"/>
            <a:endParaRPr lang="en-US" altLang="zh-CN" dirty="0"/>
          </a:p>
          <a:p>
            <a:r>
              <a:rPr lang="zh-CN" altLang="en-US" dirty="0" smtClean="0"/>
              <a:t>参</a:t>
            </a:r>
            <a:r>
              <a:rPr lang="zh-CN" altLang="en-US" dirty="0"/>
              <a:t>考</a:t>
            </a:r>
            <a:r>
              <a:rPr lang="zh-CN" altLang="en-US" dirty="0" smtClean="0"/>
              <a:t>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《</a:t>
            </a:r>
            <a:r>
              <a:rPr lang="zh-CN" altLang="en-US" dirty="0"/>
              <a:t>计算机科学基础习题与解析</a:t>
            </a:r>
            <a:r>
              <a:rPr lang="en-US" altLang="zh-CN" dirty="0"/>
              <a:t>》</a:t>
            </a:r>
            <a:r>
              <a:rPr lang="zh-CN" altLang="en-US" dirty="0"/>
              <a:t>余宏华主编，清华大学出版社 </a:t>
            </a:r>
            <a:r>
              <a:rPr lang="en-US" altLang="zh-CN" dirty="0"/>
              <a:t>2020.11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3C28-A71A-4459-B48B-0CF3BFDAB261}" type="slidenum">
              <a:rPr lang="en-US" altLang="zh-CN" smtClean="0"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628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3489" y="44624"/>
            <a:ext cx="10467776" cy="563563"/>
          </a:xfrm>
        </p:spPr>
        <p:txBody>
          <a:bodyPr/>
          <a:lstStyle/>
          <a:p>
            <a:r>
              <a:rPr lang="en-US" altLang="zh-CN" dirty="0"/>
              <a:t>8.2.5 </a:t>
            </a:r>
            <a:r>
              <a:rPr lang="zh-CN" altLang="en-US" dirty="0"/>
              <a:t>对称加密实例</a:t>
            </a:r>
            <a:r>
              <a:rPr lang="en-US" altLang="zh-CN" dirty="0"/>
              <a:t>-</a:t>
            </a:r>
            <a:r>
              <a:rPr lang="en-US" altLang="zh-CN" dirty="0" err="1"/>
              <a:t>替代密码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93420" y="1028065"/>
            <a:ext cx="10301605" cy="5149215"/>
          </a:xfrm>
        </p:spPr>
        <p:txBody>
          <a:bodyPr/>
          <a:lstStyle/>
          <a:p>
            <a:r>
              <a:rPr lang="zh-CN" altLang="en-US" sz="3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替代密码</a:t>
            </a:r>
            <a:r>
              <a:rPr lang="zh-CN" altLang="en-US" sz="3200" dirty="0"/>
              <a:t>明文中的每个字符被替换为密文中的另一个字符。</a:t>
            </a:r>
          </a:p>
          <a:p>
            <a:r>
              <a:rPr lang="zh-CN" altLang="en-US" sz="3200" dirty="0"/>
              <a:t>接收者对密文进行逆替换即可恢复出明文。</a:t>
            </a:r>
          </a:p>
          <a:p>
            <a:r>
              <a:rPr lang="zh-CN" altLang="en-US" sz="3200" dirty="0"/>
              <a:t>凯撒密码就是一种移位替代密码，过程如图所示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7105-4E08-4754-A4DC-DF32CD7F8FC8}" type="slidenum">
              <a:rPr lang="en-US" altLang="zh-CN" smtClean="0"/>
              <a:t>20</a:t>
            </a:fld>
            <a:endParaRPr lang="en-US" altLang="zh-C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620" y="3333115"/>
            <a:ext cx="9128125" cy="25656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非对称的加解密</a:t>
            </a:r>
            <a:r>
              <a:rPr lang="en-US" altLang="zh-CN" dirty="0" smtClean="0"/>
              <a:t>-</a:t>
            </a:r>
            <a:r>
              <a:rPr lang="zh-CN" altLang="en-US" dirty="0" smtClean="0"/>
              <a:t>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  <a:ln>
            <a:noFill/>
          </a:ln>
        </p:spPr>
        <p:txBody>
          <a:bodyPr>
            <a:normAutofit/>
          </a:bodyPr>
          <a:lstStyle/>
          <a:p>
            <a:endParaRPr lang="en-US" altLang="zh-CN" sz="2800" dirty="0" smtClean="0">
              <a:latin typeface="华文中宋" pitchFamily="2" charset="-122"/>
              <a:ea typeface="华文中宋" pitchFamily="2" charset="-122"/>
            </a:endParaRPr>
          </a:p>
          <a:p>
            <a:r>
              <a:rPr lang="en-US" altLang="zh-CN" sz="2800" dirty="0" smtClean="0">
                <a:latin typeface="华文中宋" pitchFamily="2" charset="-122"/>
                <a:ea typeface="华文中宋" pitchFamily="2" charset="-122"/>
              </a:rPr>
              <a:t>A</a:t>
            </a:r>
            <a:r>
              <a:rPr lang="zh-CN" altLang="en-US" sz="2800" dirty="0" smtClean="0">
                <a:latin typeface="华文中宋" pitchFamily="2" charset="-122"/>
                <a:ea typeface="华文中宋" pitchFamily="2" charset="-122"/>
              </a:rPr>
              <a:t>有一</a:t>
            </a:r>
            <a:r>
              <a:rPr lang="zh-CN" altLang="en-US" sz="2800" dirty="0">
                <a:latin typeface="华文中宋" pitchFamily="2" charset="-122"/>
                <a:ea typeface="华文中宋" pitchFamily="2" charset="-122"/>
              </a:rPr>
              <a:t>个三位</a:t>
            </a:r>
            <a:r>
              <a:rPr lang="zh-CN" altLang="en-US" sz="2800" dirty="0" smtClean="0">
                <a:latin typeface="华文中宋" pitchFamily="2" charset="-122"/>
                <a:ea typeface="华文中宋" pitchFamily="2" charset="-122"/>
              </a:rPr>
              <a:t>数</a:t>
            </a:r>
            <a:r>
              <a:rPr lang="en-US" altLang="zh-CN" sz="2800" dirty="0">
                <a:latin typeface="华文中宋" pitchFamily="2" charset="-122"/>
                <a:ea typeface="华文中宋" pitchFamily="2" charset="-122"/>
              </a:rPr>
              <a:t>	</a:t>
            </a:r>
            <a:r>
              <a:rPr lang="en-US" altLang="zh-CN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华文中宋" pitchFamily="2" charset="-122"/>
                <a:ea typeface="华文中宋" pitchFamily="2" charset="-122"/>
              </a:rPr>
              <a:t>123</a:t>
            </a:r>
            <a:endParaRPr lang="en-US" altLang="zh-CN" sz="2800" b="1" dirty="0">
              <a:solidFill>
                <a:schemeClr val="tx2">
                  <a:lumMod val="60000"/>
                  <a:lumOff val="40000"/>
                </a:schemeClr>
              </a:solidFill>
              <a:latin typeface="华文中宋" pitchFamily="2" charset="-122"/>
              <a:ea typeface="华文中宋" pitchFamily="2" charset="-122"/>
            </a:endParaRPr>
          </a:p>
          <a:p>
            <a:r>
              <a:rPr lang="en-US" altLang="zh-CN" sz="2800" dirty="0" smtClean="0">
                <a:latin typeface="华文中宋" pitchFamily="2" charset="-122"/>
                <a:ea typeface="华文中宋" pitchFamily="2" charset="-122"/>
              </a:rPr>
              <a:t>A</a:t>
            </a:r>
            <a:r>
              <a:rPr lang="zh-CN" altLang="en-US" sz="2800" dirty="0">
                <a:latin typeface="华文中宋" pitchFamily="2" charset="-122"/>
                <a:ea typeface="华文中宋" pitchFamily="2" charset="-122"/>
              </a:rPr>
              <a:t>告诉</a:t>
            </a:r>
            <a:r>
              <a:rPr lang="en-US" altLang="zh-CN" sz="2800" dirty="0">
                <a:latin typeface="华文中宋" pitchFamily="2" charset="-122"/>
                <a:ea typeface="华文中宋" pitchFamily="2" charset="-122"/>
              </a:rPr>
              <a:t>B</a:t>
            </a:r>
            <a:r>
              <a:rPr lang="zh-CN" altLang="en-US" sz="2800" dirty="0">
                <a:latin typeface="华文中宋" pitchFamily="2" charset="-122"/>
                <a:ea typeface="华文中宋" pitchFamily="2" charset="-122"/>
              </a:rPr>
              <a:t>这个数乘以</a:t>
            </a:r>
            <a:r>
              <a:rPr lang="en-US" altLang="zh-CN" sz="2800" dirty="0">
                <a:latin typeface="华文中宋" pitchFamily="2" charset="-122"/>
                <a:ea typeface="华文中宋" pitchFamily="2" charset="-122"/>
              </a:rPr>
              <a:t>91</a:t>
            </a:r>
            <a:r>
              <a:rPr lang="zh-CN" altLang="en-US" sz="2800" dirty="0">
                <a:latin typeface="华文中宋" pitchFamily="2" charset="-122"/>
                <a:ea typeface="华文中宋" pitchFamily="2" charset="-122"/>
              </a:rPr>
              <a:t>的乘积的末三</a:t>
            </a:r>
            <a:r>
              <a:rPr lang="zh-CN" altLang="en-US" sz="2800" dirty="0" smtClean="0">
                <a:latin typeface="华文中宋" pitchFamily="2" charset="-122"/>
                <a:ea typeface="华文中宋" pitchFamily="2" charset="-122"/>
              </a:rPr>
              <a:t>位</a:t>
            </a:r>
            <a:r>
              <a:rPr lang="en-US" altLang="zh-CN" sz="2800" b="1" dirty="0" smtClean="0">
                <a:solidFill>
                  <a:srgbClr val="00B0F0"/>
                </a:solidFill>
                <a:latin typeface="华文中宋" pitchFamily="2" charset="-122"/>
                <a:ea typeface="华文中宋" pitchFamily="2" charset="-122"/>
              </a:rPr>
              <a:t>193</a:t>
            </a:r>
            <a:r>
              <a:rPr lang="en-US" altLang="zh-CN" sz="2800" dirty="0" smtClean="0">
                <a:latin typeface="华文中宋" pitchFamily="2" charset="-122"/>
                <a:ea typeface="华文中宋" pitchFamily="2" charset="-122"/>
              </a:rPr>
              <a:t> </a:t>
            </a:r>
            <a:r>
              <a:rPr lang="en-US" altLang="zh-CN" sz="2800" dirty="0">
                <a:latin typeface="华文中宋" pitchFamily="2" charset="-122"/>
                <a:ea typeface="华文中宋" pitchFamily="2" charset="-122"/>
              </a:rPr>
              <a:t>	</a:t>
            </a:r>
            <a:r>
              <a:rPr lang="en-US" altLang="zh-CN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华文中宋" pitchFamily="2" charset="-122"/>
                <a:ea typeface="华文中宋" pitchFamily="2" charset="-122"/>
              </a:rPr>
              <a:t>123×91 = </a:t>
            </a:r>
            <a:r>
              <a:rPr lang="en-US" altLang="zh-CN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华文中宋" pitchFamily="2" charset="-122"/>
                <a:ea typeface="华文中宋" pitchFamily="2" charset="-122"/>
              </a:rPr>
              <a:t>11</a:t>
            </a:r>
            <a:r>
              <a:rPr lang="en-US" altLang="zh-CN" sz="2800" b="1" dirty="0" smtClean="0">
                <a:solidFill>
                  <a:srgbClr val="00B0F0"/>
                </a:solidFill>
                <a:latin typeface="华文中宋" pitchFamily="2" charset="-122"/>
                <a:ea typeface="华文中宋" pitchFamily="2" charset="-122"/>
              </a:rPr>
              <a:t>19</a:t>
            </a:r>
            <a:r>
              <a:rPr lang="en-US" altLang="zh-CN" sz="2800" b="1" dirty="0">
                <a:solidFill>
                  <a:srgbClr val="00B0F0"/>
                </a:solidFill>
                <a:latin typeface="华文中宋" pitchFamily="2" charset="-122"/>
                <a:ea typeface="华文中宋" pitchFamily="2" charset="-122"/>
              </a:rPr>
              <a:t>3</a:t>
            </a:r>
          </a:p>
          <a:p>
            <a:r>
              <a:rPr lang="en-US" altLang="zh-CN" sz="2800" dirty="0" smtClean="0">
                <a:latin typeface="华文中宋" pitchFamily="2" charset="-122"/>
                <a:ea typeface="华文中宋" pitchFamily="2" charset="-122"/>
              </a:rPr>
              <a:t>B</a:t>
            </a:r>
            <a:r>
              <a:rPr lang="zh-CN" altLang="en-US" sz="2800" dirty="0">
                <a:latin typeface="华文中宋" pitchFamily="2" charset="-122"/>
                <a:ea typeface="华文中宋" pitchFamily="2" charset="-122"/>
              </a:rPr>
              <a:t>将这个数乘以</a:t>
            </a:r>
            <a:r>
              <a:rPr lang="en-US" altLang="zh-CN" sz="2800" dirty="0">
                <a:latin typeface="华文中宋" pitchFamily="2" charset="-122"/>
                <a:ea typeface="华文中宋" pitchFamily="2" charset="-122"/>
              </a:rPr>
              <a:t>11				</a:t>
            </a:r>
            <a:r>
              <a:rPr lang="en-US" altLang="zh-CN" sz="2800" dirty="0" smtClean="0">
                <a:latin typeface="华文中宋" pitchFamily="2" charset="-122"/>
                <a:ea typeface="华文中宋" pitchFamily="2" charset="-122"/>
              </a:rPr>
              <a:t>     </a:t>
            </a:r>
            <a:r>
              <a:rPr lang="en-US" altLang="zh-CN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华文中宋" pitchFamily="2" charset="-122"/>
                <a:ea typeface="华文中宋" pitchFamily="2" charset="-122"/>
              </a:rPr>
              <a:t>193×11 </a:t>
            </a:r>
            <a:r>
              <a:rPr lang="en-US" altLang="zh-CN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华文中宋" pitchFamily="2" charset="-122"/>
                <a:ea typeface="华文中宋" pitchFamily="2" charset="-122"/>
              </a:rPr>
              <a:t>= 2</a:t>
            </a:r>
            <a:r>
              <a:rPr lang="en-US" altLang="zh-CN" sz="280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123</a:t>
            </a:r>
          </a:p>
          <a:p>
            <a:pPr>
              <a:buFont typeface="Wingdings" pitchFamily="2" charset="2"/>
              <a:buChar char="ü"/>
            </a:pPr>
            <a:r>
              <a:rPr lang="zh-CN" altLang="en-US" sz="2800" dirty="0">
                <a:latin typeface="华文中宋" pitchFamily="2" charset="-122"/>
                <a:ea typeface="华文中宋" pitchFamily="2" charset="-122"/>
              </a:rPr>
              <a:t>很神奇？</a:t>
            </a:r>
            <a:r>
              <a:rPr lang="en-US" altLang="zh-CN" sz="2800" dirty="0">
                <a:latin typeface="华文中宋" pitchFamily="2" charset="-122"/>
                <a:ea typeface="华文中宋" pitchFamily="2" charset="-122"/>
              </a:rPr>
              <a:t>91</a:t>
            </a:r>
            <a:r>
              <a:rPr lang="zh-CN" altLang="en-US" sz="2800" dirty="0">
                <a:latin typeface="华文中宋" pitchFamily="2" charset="-122"/>
                <a:ea typeface="华文中宋" pitchFamily="2" charset="-122"/>
              </a:rPr>
              <a:t>和</a:t>
            </a:r>
            <a:r>
              <a:rPr lang="en-US" altLang="zh-CN" sz="2800" dirty="0">
                <a:latin typeface="华文中宋" pitchFamily="2" charset="-122"/>
                <a:ea typeface="华文中宋" pitchFamily="2" charset="-122"/>
              </a:rPr>
              <a:t>11</a:t>
            </a:r>
            <a:r>
              <a:rPr lang="zh-CN" altLang="en-US" sz="2800" dirty="0">
                <a:latin typeface="华文中宋" pitchFamily="2" charset="-122"/>
                <a:ea typeface="华文中宋" pitchFamily="2" charset="-122"/>
              </a:rPr>
              <a:t>之间有什么关</a:t>
            </a:r>
            <a:r>
              <a:rPr lang="zh-CN" altLang="en-US" sz="2800" dirty="0" smtClean="0">
                <a:latin typeface="华文中宋" pitchFamily="2" charset="-122"/>
                <a:ea typeface="华文中宋" pitchFamily="2" charset="-122"/>
              </a:rPr>
              <a:t>系</a:t>
            </a:r>
            <a:r>
              <a:rPr lang="zh-CN" altLang="en-US" sz="2800" dirty="0" smtClean="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？</a:t>
            </a:r>
            <a:endParaRPr lang="en-US" altLang="zh-CN" sz="2800" dirty="0" smtClean="0">
              <a:solidFill>
                <a:schemeClr val="tx2"/>
              </a:solidFill>
              <a:latin typeface="华文中宋" pitchFamily="2" charset="-122"/>
              <a:ea typeface="华文中宋" pitchFamily="2" charset="-122"/>
            </a:endParaRPr>
          </a:p>
          <a:p>
            <a:endParaRPr lang="zh-CN" altLang="en-US" sz="2800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4" name="Oval Callout 3"/>
          <p:cNvSpPr/>
          <p:nvPr/>
        </p:nvSpPr>
        <p:spPr>
          <a:xfrm>
            <a:off x="4295800" y="1196752"/>
            <a:ext cx="1536171" cy="672075"/>
          </a:xfrm>
          <a:prstGeom prst="wedgeEllipseCallout">
            <a:avLst>
              <a:gd name="adj1" fmla="val -62103"/>
              <a:gd name="adj2" fmla="val 45569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2"/>
                </a:solidFill>
              </a:rPr>
              <a:t>明文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7" name="Oval Callout 6"/>
          <p:cNvSpPr/>
          <p:nvPr/>
        </p:nvSpPr>
        <p:spPr>
          <a:xfrm>
            <a:off x="6672064" y="3068960"/>
            <a:ext cx="1536171" cy="672075"/>
          </a:xfrm>
          <a:prstGeom prst="wedgeEllipseCallout">
            <a:avLst>
              <a:gd name="adj1" fmla="val -31254"/>
              <a:gd name="adj2" fmla="val -147350"/>
            </a:avLst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2"/>
                </a:solidFill>
              </a:rPr>
              <a:t>密文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713532" y="4077072"/>
            <a:ext cx="10369152" cy="575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 smtClean="0">
                <a:latin typeface="华文中宋" pitchFamily="2" charset="-122"/>
                <a:ea typeface="华文中宋" pitchFamily="2" charset="-122"/>
              </a:rPr>
              <a:t>原理：</a:t>
            </a:r>
            <a:r>
              <a:rPr lang="en-US" altLang="zh-CN" sz="2800" dirty="0" smtClean="0">
                <a:latin typeface="华文中宋" pitchFamily="2" charset="-122"/>
                <a:ea typeface="华文中宋" pitchFamily="2" charset="-122"/>
              </a:rPr>
              <a:t>91 × 11 = 1001</a:t>
            </a:r>
            <a:r>
              <a:rPr lang="zh-CN" altLang="en-US" sz="2800" dirty="0" smtClean="0">
                <a:latin typeface="华文中宋" pitchFamily="2" charset="-122"/>
                <a:ea typeface="华文中宋" pitchFamily="2" charset="-122"/>
              </a:rPr>
              <a:t>，</a:t>
            </a:r>
            <a:r>
              <a:rPr lang="en-US" altLang="zh-CN" sz="2800" dirty="0" smtClean="0">
                <a:latin typeface="华文中宋" pitchFamily="2" charset="-122"/>
                <a:ea typeface="华文中宋" pitchFamily="2" charset="-122"/>
              </a:rPr>
              <a:t>1001</a:t>
            </a:r>
            <a:r>
              <a:rPr lang="zh-CN" altLang="en-US" sz="2800" dirty="0" smtClean="0">
                <a:latin typeface="华文中宋" pitchFamily="2" charset="-122"/>
                <a:ea typeface="华文中宋" pitchFamily="2" charset="-122"/>
              </a:rPr>
              <a:t>乘以任何三位数，末三位都不变</a:t>
            </a:r>
            <a:endParaRPr lang="en-US" altLang="zh-CN" sz="2800" dirty="0" smtClean="0">
              <a:latin typeface="华文中宋" pitchFamily="2" charset="-122"/>
              <a:ea typeface="华文中宋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2800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8" name="内容占位符 3"/>
          <p:cNvSpPr txBox="1">
            <a:spLocks/>
          </p:cNvSpPr>
          <p:nvPr/>
        </p:nvSpPr>
        <p:spPr>
          <a:xfrm>
            <a:off x="713532" y="4603364"/>
            <a:ext cx="10969219" cy="182191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 smtClean="0">
                <a:latin typeface="华文中宋" pitchFamily="2" charset="-122"/>
                <a:ea typeface="华文中宋" pitchFamily="2" charset="-122"/>
              </a:rPr>
              <a:t>可以用更大的数</a:t>
            </a:r>
            <a:r>
              <a:rPr lang="en-US" altLang="zh-CN" sz="2800" dirty="0" smtClean="0">
                <a:latin typeface="华文中宋" pitchFamily="2" charset="-122"/>
                <a:ea typeface="华文中宋" pitchFamily="2" charset="-122"/>
              </a:rPr>
              <a:t>:500000001 = 42269 × 11829</a:t>
            </a:r>
          </a:p>
          <a:p>
            <a:pPr lvl="1"/>
            <a:r>
              <a:rPr lang="en-US" altLang="zh-CN" sz="2000" dirty="0" smtClean="0">
                <a:latin typeface="华文中宋" pitchFamily="2" charset="-122"/>
                <a:ea typeface="华文中宋" pitchFamily="2" charset="-122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123</a:t>
            </a:r>
            <a:r>
              <a:rPr lang="en-US" altLang="zh-CN" sz="2000" dirty="0" smtClean="0">
                <a:latin typeface="华文中宋" pitchFamily="2" charset="-122"/>
                <a:ea typeface="华文中宋" pitchFamily="2" charset="-122"/>
              </a:rPr>
              <a:t>×42269 = 5199</a:t>
            </a:r>
            <a:r>
              <a:rPr lang="en-US" altLang="zh-CN" sz="2000" dirty="0" smtClean="0">
                <a:solidFill>
                  <a:srgbClr val="FFC000"/>
                </a:solidFill>
                <a:latin typeface="华文中宋" pitchFamily="2" charset="-122"/>
                <a:ea typeface="华文中宋" pitchFamily="2" charset="-122"/>
              </a:rPr>
              <a:t>087</a:t>
            </a:r>
          </a:p>
          <a:p>
            <a:pPr lvl="1"/>
            <a:r>
              <a:rPr lang="en-US" altLang="zh-CN" sz="2000" dirty="0" smtClean="0">
                <a:latin typeface="华文中宋" pitchFamily="2" charset="-122"/>
                <a:ea typeface="华文中宋" pitchFamily="2" charset="-122"/>
              </a:rPr>
              <a:t> </a:t>
            </a:r>
            <a:r>
              <a:rPr lang="en-US" altLang="zh-CN" sz="2000" dirty="0" smtClean="0">
                <a:solidFill>
                  <a:srgbClr val="FFC000"/>
                </a:solidFill>
                <a:latin typeface="华文中宋" pitchFamily="2" charset="-122"/>
                <a:ea typeface="华文中宋" pitchFamily="2" charset="-122"/>
              </a:rPr>
              <a:t>87 </a:t>
            </a:r>
            <a:r>
              <a:rPr lang="en-US" altLang="zh-CN" sz="2000" dirty="0" smtClean="0">
                <a:latin typeface="华文中宋" pitchFamily="2" charset="-122"/>
                <a:ea typeface="华文中宋" pitchFamily="2" charset="-122"/>
              </a:rPr>
              <a:t>×11829 = 1029</a:t>
            </a:r>
            <a:r>
              <a:rPr lang="en-US" altLang="zh-CN" sz="2000" b="1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123</a:t>
            </a:r>
          </a:p>
          <a:p>
            <a:pPr lvl="1">
              <a:buFont typeface="Wingdings" panose="05000000000000000000" pitchFamily="2" charset="2"/>
              <a:buBlip>
                <a:blip r:embed="rId2"/>
              </a:buBlip>
            </a:pPr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试试别的数，会有同样的效果</a:t>
            </a:r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哦</a:t>
            </a:r>
            <a:endParaRPr lang="en-US" altLang="zh-CN" sz="2000" dirty="0" smtClean="0">
              <a:latin typeface="华文中宋" pitchFamily="2" charset="-122"/>
              <a:ea typeface="华文中宋" pitchFamily="2" charset="-122"/>
            </a:endParaRPr>
          </a:p>
          <a:p>
            <a:pPr lvl="1"/>
            <a:endParaRPr lang="en-US" altLang="zh-CN" sz="2000" b="1" dirty="0">
              <a:solidFill>
                <a:srgbClr val="FF0000"/>
              </a:solidFill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8929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2529" y="44624"/>
            <a:ext cx="10467776" cy="563563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8.2.5 </a:t>
            </a:r>
            <a:r>
              <a:rPr lang="zh-CN" altLang="en-US" dirty="0">
                <a:sym typeface="+mn-ea"/>
              </a:rPr>
              <a:t>非对称加密实例</a:t>
            </a:r>
            <a:r>
              <a:rPr lang="en-US" altLang="zh-CN" dirty="0">
                <a:sym typeface="+mn-ea"/>
              </a:rPr>
              <a:t>-RSA</a:t>
            </a:r>
            <a:r>
              <a:rPr lang="zh-CN" altLang="en-US" dirty="0">
                <a:sym typeface="+mn-ea"/>
              </a:rPr>
              <a:t>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95325" y="1036955"/>
            <a:ext cx="10330815" cy="4439285"/>
          </a:xfrm>
        </p:spPr>
        <p:txBody>
          <a:bodyPr/>
          <a:lstStyle/>
          <a:p>
            <a:r>
              <a:rPr lang="zh-CN" altLang="en-US" sz="3200" dirty="0"/>
              <a:t>既能用于加密,也能用于用户数字签名</a:t>
            </a:r>
            <a:r>
              <a:rPr lang="zh-CN" altLang="en-US" sz="3200" dirty="0" smtClean="0"/>
              <a:t>。</a:t>
            </a:r>
            <a:endParaRPr lang="zh-CN" altLang="en-US" sz="32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7105-4E08-4754-A4DC-DF32CD7F8FC8}" type="slidenum">
              <a:rPr lang="en-US" altLang="zh-CN" smtClean="0"/>
              <a:t>22</a:t>
            </a:fld>
            <a:endParaRPr lang="en-US" altLang="zh-CN"/>
          </a:p>
        </p:txBody>
      </p:sp>
      <p:sp>
        <p:nvSpPr>
          <p:cNvPr id="4" name="Rectangle 3"/>
          <p:cNvSpPr/>
          <p:nvPr/>
        </p:nvSpPr>
        <p:spPr>
          <a:xfrm>
            <a:off x="695325" y="1826792"/>
            <a:ext cx="11404594" cy="39703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800" kern="1050" dirty="0">
                <a:latin typeface="Times New Roman" panose="02020603050405020304" pitchFamily="18" charset="0"/>
              </a:rPr>
              <a:t>第一步，随机选择两个不相等的质数</a:t>
            </a:r>
            <a:r>
              <a:rPr lang="en-US" altLang="zh-CN" sz="2800" kern="1050" dirty="0">
                <a:latin typeface="Times New Roman" panose="02020603050405020304" pitchFamily="18" charset="0"/>
              </a:rPr>
              <a:t>p</a:t>
            </a:r>
            <a:r>
              <a:rPr lang="zh-CN" altLang="zh-CN" sz="2800" kern="1050" dirty="0">
                <a:latin typeface="Times New Roman" panose="02020603050405020304" pitchFamily="18" charset="0"/>
              </a:rPr>
              <a:t>和</a:t>
            </a:r>
            <a:r>
              <a:rPr lang="en-US" altLang="zh-CN" sz="2800" kern="1050" dirty="0">
                <a:latin typeface="Times New Roman" panose="02020603050405020304" pitchFamily="18" charset="0"/>
              </a:rPr>
              <a:t>q</a:t>
            </a:r>
            <a:r>
              <a:rPr lang="zh-CN" altLang="zh-CN" sz="2800" kern="1050" dirty="0">
                <a:latin typeface="Times New Roman" panose="02020603050405020304" pitchFamily="18" charset="0"/>
              </a:rPr>
              <a:t>。</a:t>
            </a:r>
            <a:endParaRPr lang="zh-CN" altLang="zh-CN" sz="3200" kern="105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2800" kern="1050" dirty="0">
                <a:latin typeface="Times New Roman" panose="02020603050405020304" pitchFamily="18" charset="0"/>
              </a:rPr>
              <a:t>第二步，计算</a:t>
            </a:r>
            <a:r>
              <a:rPr lang="en-US" altLang="zh-CN" sz="2800" kern="1050" dirty="0">
                <a:latin typeface="Times New Roman" panose="02020603050405020304" pitchFamily="18" charset="0"/>
              </a:rPr>
              <a:t>p</a:t>
            </a:r>
            <a:r>
              <a:rPr lang="zh-CN" altLang="zh-CN" sz="2800" kern="1050" dirty="0">
                <a:latin typeface="Times New Roman" panose="02020603050405020304" pitchFamily="18" charset="0"/>
              </a:rPr>
              <a:t>和</a:t>
            </a:r>
            <a:r>
              <a:rPr lang="en-US" altLang="zh-CN" sz="2800" kern="1050" dirty="0">
                <a:latin typeface="Times New Roman" panose="02020603050405020304" pitchFamily="18" charset="0"/>
              </a:rPr>
              <a:t>q</a:t>
            </a:r>
            <a:r>
              <a:rPr lang="zh-CN" altLang="zh-CN" sz="2800" kern="1050" dirty="0">
                <a:latin typeface="Times New Roman" panose="02020603050405020304" pitchFamily="18" charset="0"/>
              </a:rPr>
              <a:t>的乘积</a:t>
            </a:r>
            <a:r>
              <a:rPr lang="en-US" altLang="zh-CN" sz="2800" kern="1050" dirty="0">
                <a:latin typeface="Times New Roman" panose="02020603050405020304" pitchFamily="18" charset="0"/>
              </a:rPr>
              <a:t>n</a:t>
            </a:r>
            <a:r>
              <a:rPr lang="zh-CN" altLang="zh-CN" sz="2800" kern="1050" dirty="0">
                <a:latin typeface="Times New Roman" panose="02020603050405020304" pitchFamily="18" charset="0"/>
              </a:rPr>
              <a:t>。</a:t>
            </a:r>
            <a:endParaRPr lang="zh-CN" altLang="zh-CN" sz="3200" kern="105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2800" kern="1050" dirty="0">
                <a:latin typeface="Times New Roman" panose="02020603050405020304" pitchFamily="18" charset="0"/>
              </a:rPr>
              <a:t>第三步，计算</a:t>
            </a:r>
            <a:r>
              <a:rPr lang="en-US" altLang="zh-CN" sz="2800" kern="1050" dirty="0">
                <a:latin typeface="Times New Roman" panose="02020603050405020304" pitchFamily="18" charset="0"/>
              </a:rPr>
              <a:t>n</a:t>
            </a:r>
            <a:r>
              <a:rPr lang="zh-CN" altLang="zh-CN" sz="2800" kern="1050" dirty="0">
                <a:latin typeface="Times New Roman" panose="02020603050405020304" pitchFamily="18" charset="0"/>
              </a:rPr>
              <a:t>的欧拉函数</a:t>
            </a:r>
            <a:r>
              <a:rPr lang="en-US" altLang="zh-CN" sz="2800" kern="1050" dirty="0">
                <a:latin typeface="Times New Roman" panose="02020603050405020304" pitchFamily="18" charset="0"/>
              </a:rPr>
              <a:t>φ(n) = ( p - 1)( q - 1 )</a:t>
            </a:r>
            <a:r>
              <a:rPr lang="zh-CN" altLang="zh-CN" sz="2800" kern="1050" dirty="0">
                <a:latin typeface="Times New Roman" panose="02020603050405020304" pitchFamily="18" charset="0"/>
              </a:rPr>
              <a:t>。</a:t>
            </a:r>
            <a:endParaRPr lang="zh-CN" altLang="zh-CN" sz="3200" kern="105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2800" kern="1050" dirty="0">
                <a:latin typeface="Times New Roman" panose="02020603050405020304" pitchFamily="18" charset="0"/>
              </a:rPr>
              <a:t>第四步，随机选择一个整数</a:t>
            </a:r>
            <a:r>
              <a:rPr lang="en-US" altLang="zh-CN" sz="2800" kern="1050" dirty="0">
                <a:latin typeface="Times New Roman" panose="02020603050405020304" pitchFamily="18" charset="0"/>
              </a:rPr>
              <a:t>e</a:t>
            </a:r>
            <a:r>
              <a:rPr lang="zh-CN" altLang="zh-CN" sz="2800" kern="1050" dirty="0">
                <a:latin typeface="Times New Roman" panose="02020603050405020304" pitchFamily="18" charset="0"/>
              </a:rPr>
              <a:t>，条件是</a:t>
            </a:r>
            <a:r>
              <a:rPr lang="en-US" altLang="zh-CN" sz="2800" kern="1050" dirty="0">
                <a:latin typeface="Times New Roman" panose="02020603050405020304" pitchFamily="18" charset="0"/>
              </a:rPr>
              <a:t>1&lt; e &lt; φ(n)</a:t>
            </a:r>
            <a:r>
              <a:rPr lang="zh-CN" altLang="zh-CN" sz="2800" kern="1050" dirty="0">
                <a:latin typeface="Times New Roman" panose="02020603050405020304" pitchFamily="18" charset="0"/>
              </a:rPr>
              <a:t>，且</a:t>
            </a:r>
            <a:r>
              <a:rPr lang="en-US" altLang="zh-CN" sz="2800" kern="1050" dirty="0">
                <a:latin typeface="Times New Roman" panose="02020603050405020304" pitchFamily="18" charset="0"/>
              </a:rPr>
              <a:t>e</a:t>
            </a:r>
            <a:r>
              <a:rPr lang="zh-CN" altLang="zh-CN" sz="2800" kern="1050" dirty="0">
                <a:latin typeface="Times New Roman" panose="02020603050405020304" pitchFamily="18" charset="0"/>
              </a:rPr>
              <a:t>与</a:t>
            </a:r>
            <a:r>
              <a:rPr lang="en-US" altLang="zh-CN" sz="2800" kern="1050" dirty="0">
                <a:latin typeface="Times New Roman" panose="02020603050405020304" pitchFamily="18" charset="0"/>
              </a:rPr>
              <a:t>φ(n) </a:t>
            </a:r>
            <a:r>
              <a:rPr lang="zh-CN" altLang="zh-CN" sz="2800" kern="1050" dirty="0">
                <a:latin typeface="Times New Roman" panose="02020603050405020304" pitchFamily="18" charset="0"/>
              </a:rPr>
              <a:t>互质。</a:t>
            </a:r>
            <a:endParaRPr lang="zh-CN" altLang="zh-CN" sz="3200" kern="105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2800" kern="1050" dirty="0">
                <a:latin typeface="Times New Roman" panose="02020603050405020304" pitchFamily="18" charset="0"/>
              </a:rPr>
              <a:t>第五步，计算</a:t>
            </a:r>
            <a:r>
              <a:rPr lang="en-US" altLang="zh-CN" sz="2800" kern="1050" dirty="0">
                <a:latin typeface="Times New Roman" panose="02020603050405020304" pitchFamily="18" charset="0"/>
              </a:rPr>
              <a:t>e</a:t>
            </a:r>
            <a:r>
              <a:rPr lang="zh-CN" altLang="zh-CN" sz="2800" kern="1050" dirty="0">
                <a:latin typeface="Times New Roman" panose="02020603050405020304" pitchFamily="18" charset="0"/>
              </a:rPr>
              <a:t>对于</a:t>
            </a:r>
            <a:r>
              <a:rPr lang="en-US" altLang="zh-CN" sz="2800" kern="1050" dirty="0">
                <a:latin typeface="Times New Roman" panose="02020603050405020304" pitchFamily="18" charset="0"/>
              </a:rPr>
              <a:t>φ(n)</a:t>
            </a:r>
            <a:r>
              <a:rPr lang="zh-CN" altLang="zh-CN" sz="2800" kern="1050" dirty="0">
                <a:latin typeface="Times New Roman" panose="02020603050405020304" pitchFamily="18" charset="0"/>
              </a:rPr>
              <a:t>的模反元素</a:t>
            </a:r>
            <a:r>
              <a:rPr lang="en-US" altLang="zh-CN" sz="2800" kern="1050" dirty="0">
                <a:latin typeface="Times New Roman" panose="02020603050405020304" pitchFamily="18" charset="0"/>
              </a:rPr>
              <a:t>d</a:t>
            </a:r>
            <a:r>
              <a:rPr lang="zh-CN" altLang="zh-CN" sz="2800" kern="1050" dirty="0">
                <a:latin typeface="Times New Roman" panose="02020603050405020304" pitchFamily="18" charset="0"/>
              </a:rPr>
              <a:t>。</a:t>
            </a:r>
            <a:endParaRPr lang="zh-CN" altLang="zh-CN" sz="3200" kern="105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2800" kern="1050" dirty="0">
                <a:latin typeface="Times New Roman" panose="02020603050405020304" pitchFamily="18" charset="0"/>
              </a:rPr>
              <a:t>第六步，将</a:t>
            </a:r>
            <a:r>
              <a:rPr lang="en-US" altLang="zh-CN" sz="2800" kern="1050" dirty="0">
                <a:latin typeface="Times New Roman" panose="02020603050405020304" pitchFamily="18" charset="0"/>
              </a:rPr>
              <a:t>n</a:t>
            </a:r>
            <a:r>
              <a:rPr lang="zh-CN" altLang="zh-CN" sz="2800" kern="1050" dirty="0">
                <a:latin typeface="Times New Roman" panose="02020603050405020304" pitchFamily="18" charset="0"/>
              </a:rPr>
              <a:t>和</a:t>
            </a:r>
            <a:r>
              <a:rPr lang="en-US" altLang="zh-CN" sz="2800" kern="1050" dirty="0">
                <a:latin typeface="Times New Roman" panose="02020603050405020304" pitchFamily="18" charset="0"/>
              </a:rPr>
              <a:t>e</a:t>
            </a:r>
            <a:r>
              <a:rPr lang="zh-CN" altLang="zh-CN" sz="2800" kern="1050" dirty="0">
                <a:latin typeface="Times New Roman" panose="02020603050405020304" pitchFamily="18" charset="0"/>
              </a:rPr>
              <a:t>封装成公钥</a:t>
            </a:r>
            <a:r>
              <a:rPr lang="en-US" altLang="zh-CN" sz="2800" kern="1050" dirty="0">
                <a:latin typeface="Times New Roman" panose="02020603050405020304" pitchFamily="18" charset="0"/>
              </a:rPr>
              <a:t>PK = (</a:t>
            </a:r>
            <a:r>
              <a:rPr lang="en-US" altLang="zh-CN" sz="2800" kern="1050" dirty="0" err="1">
                <a:latin typeface="Times New Roman" panose="02020603050405020304" pitchFamily="18" charset="0"/>
              </a:rPr>
              <a:t>n,e</a:t>
            </a:r>
            <a:r>
              <a:rPr lang="en-US" altLang="zh-CN" sz="2800" kern="1050" dirty="0">
                <a:latin typeface="Times New Roman" panose="02020603050405020304" pitchFamily="18" charset="0"/>
              </a:rPr>
              <a:t>)</a:t>
            </a:r>
            <a:r>
              <a:rPr lang="zh-CN" altLang="zh-CN" sz="2800" kern="1050" dirty="0">
                <a:latin typeface="Times New Roman" panose="02020603050405020304" pitchFamily="18" charset="0"/>
              </a:rPr>
              <a:t>，</a:t>
            </a:r>
            <a:r>
              <a:rPr lang="en-US" altLang="zh-CN" sz="2800" kern="1050" dirty="0">
                <a:latin typeface="Times New Roman" panose="02020603050405020304" pitchFamily="18" charset="0"/>
              </a:rPr>
              <a:t>n</a:t>
            </a:r>
            <a:r>
              <a:rPr lang="zh-CN" altLang="zh-CN" sz="2800" kern="1050" dirty="0">
                <a:latin typeface="Times New Roman" panose="02020603050405020304" pitchFamily="18" charset="0"/>
              </a:rPr>
              <a:t>和</a:t>
            </a:r>
            <a:r>
              <a:rPr lang="en-US" altLang="zh-CN" sz="2800" kern="1050" dirty="0">
                <a:latin typeface="Times New Roman" panose="02020603050405020304" pitchFamily="18" charset="0"/>
              </a:rPr>
              <a:t>d</a:t>
            </a:r>
            <a:r>
              <a:rPr lang="zh-CN" altLang="zh-CN" sz="2800" kern="1050" dirty="0">
                <a:latin typeface="Times New Roman" panose="02020603050405020304" pitchFamily="18" charset="0"/>
              </a:rPr>
              <a:t>封装成私钥</a:t>
            </a:r>
            <a:r>
              <a:rPr lang="en-US" altLang="zh-CN" sz="2800" kern="1050" dirty="0">
                <a:latin typeface="Times New Roman" panose="02020603050405020304" pitchFamily="18" charset="0"/>
              </a:rPr>
              <a:t>SK= (</a:t>
            </a:r>
            <a:r>
              <a:rPr lang="en-US" altLang="zh-CN" sz="2800" kern="1050" dirty="0" err="1">
                <a:latin typeface="Times New Roman" panose="02020603050405020304" pitchFamily="18" charset="0"/>
              </a:rPr>
              <a:t>n,d</a:t>
            </a:r>
            <a:r>
              <a:rPr lang="en-US" altLang="zh-CN" sz="2800" kern="1050" dirty="0">
                <a:latin typeface="Times New Roman" panose="02020603050405020304" pitchFamily="18" charset="0"/>
              </a:rPr>
              <a:t>)</a:t>
            </a:r>
            <a:r>
              <a:rPr lang="zh-CN" altLang="zh-CN" sz="2800" kern="1050" dirty="0">
                <a:latin typeface="Times New Roman" panose="02020603050405020304" pitchFamily="18" charset="0"/>
              </a:rPr>
              <a:t>。</a:t>
            </a:r>
            <a:endParaRPr lang="zh-CN" altLang="zh-CN" sz="3200" kern="105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2800" kern="1050" dirty="0">
                <a:latin typeface="Times New Roman" panose="02020603050405020304" pitchFamily="18" charset="0"/>
              </a:rPr>
              <a:t>其中，如果</a:t>
            </a:r>
            <a:r>
              <a:rPr lang="en-US" altLang="zh-CN" sz="2800" kern="1050" dirty="0">
                <a:latin typeface="Times New Roman" panose="02020603050405020304" pitchFamily="18" charset="0"/>
              </a:rPr>
              <a:t>M</a:t>
            </a:r>
            <a:r>
              <a:rPr lang="zh-CN" altLang="zh-CN" sz="2800" kern="1050" dirty="0">
                <a:latin typeface="Times New Roman" panose="02020603050405020304" pitchFamily="18" charset="0"/>
              </a:rPr>
              <a:t>是明文，</a:t>
            </a:r>
            <a:r>
              <a:rPr lang="en-US" altLang="zh-CN" sz="2800" kern="1050" dirty="0">
                <a:latin typeface="Times New Roman" panose="02020603050405020304" pitchFamily="18" charset="0"/>
              </a:rPr>
              <a:t>C</a:t>
            </a:r>
            <a:r>
              <a:rPr lang="zh-CN" altLang="zh-CN" sz="2800" kern="1050" dirty="0">
                <a:latin typeface="Times New Roman" panose="02020603050405020304" pitchFamily="18" charset="0"/>
              </a:rPr>
              <a:t>是密文，则：</a:t>
            </a:r>
            <a:endParaRPr lang="zh-CN" altLang="zh-CN" sz="3200" kern="1050" dirty="0">
              <a:latin typeface="Times New Roman" panose="02020603050405020304" pitchFamily="18" charset="0"/>
            </a:endParaRPr>
          </a:p>
          <a:p>
            <a:pPr indent="635000" algn="just">
              <a:spcAft>
                <a:spcPts val="0"/>
              </a:spcAft>
            </a:pPr>
            <a:r>
              <a:rPr lang="en-US" altLang="zh-CN" sz="2800" kern="1050" dirty="0" smtClean="0">
                <a:latin typeface="Times New Roman" panose="02020603050405020304" pitchFamily="18" charset="0"/>
              </a:rPr>
              <a:t>     </a:t>
            </a:r>
            <a:r>
              <a:rPr lang="zh-CN" altLang="zh-CN" sz="2800" kern="1050" dirty="0" smtClean="0">
                <a:latin typeface="Times New Roman" panose="02020603050405020304" pitchFamily="18" charset="0"/>
              </a:rPr>
              <a:t>加</a:t>
            </a:r>
            <a:r>
              <a:rPr lang="zh-CN" altLang="zh-CN" sz="2800" kern="1050" dirty="0">
                <a:latin typeface="Times New Roman" panose="02020603050405020304" pitchFamily="18" charset="0"/>
              </a:rPr>
              <a:t>密算法：</a:t>
            </a:r>
            <a:r>
              <a:rPr lang="en-US" altLang="zh-CN" sz="2800" kern="1050" dirty="0">
                <a:latin typeface="Times New Roman" panose="02020603050405020304" pitchFamily="18" charset="0"/>
              </a:rPr>
              <a:t>C=M</a:t>
            </a:r>
            <a:r>
              <a:rPr lang="en-US" altLang="zh-CN" sz="2800" kern="1050" baseline="30000" dirty="0">
                <a:latin typeface="Times New Roman" panose="02020603050405020304" pitchFamily="18" charset="0"/>
              </a:rPr>
              <a:t>e</a:t>
            </a:r>
            <a:r>
              <a:rPr lang="en-US" altLang="zh-CN" sz="2800" kern="1050" dirty="0">
                <a:latin typeface="Times New Roman" panose="02020603050405020304" pitchFamily="18" charset="0"/>
              </a:rPr>
              <a:t> mod n</a:t>
            </a:r>
            <a:endParaRPr lang="zh-CN" altLang="zh-CN" sz="3200" kern="1050" dirty="0">
              <a:latin typeface="Times New Roman" panose="02020603050405020304" pitchFamily="18" charset="0"/>
            </a:endParaRPr>
          </a:p>
          <a:p>
            <a:r>
              <a:rPr lang="en-US" altLang="zh-CN" sz="28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zh-CN" altLang="zh-CN" sz="28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r>
              <a:rPr lang="zh-CN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密算法：</a:t>
            </a:r>
            <a:r>
              <a:rPr lang="en-US" altLang="zh-CN" sz="2800" kern="100" dirty="0">
                <a:latin typeface="Times New Roman" panose="02020603050405020304" pitchFamily="18" charset="0"/>
              </a:rPr>
              <a:t>M=</a:t>
            </a:r>
            <a:r>
              <a:rPr lang="en-US" altLang="zh-CN" sz="2800" kern="100" dirty="0" err="1">
                <a:latin typeface="Times New Roman" panose="02020603050405020304" pitchFamily="18" charset="0"/>
              </a:rPr>
              <a:t>C</a:t>
            </a:r>
            <a:r>
              <a:rPr lang="en-US" altLang="zh-CN" sz="2800" kern="100" baseline="30000" dirty="0" err="1">
                <a:latin typeface="Times New Roman" panose="02020603050405020304" pitchFamily="18" charset="0"/>
              </a:rPr>
              <a:t>d</a:t>
            </a:r>
            <a:r>
              <a:rPr lang="en-US" altLang="zh-CN" sz="2800" kern="100" dirty="0" err="1">
                <a:latin typeface="Times New Roman" panose="02020603050405020304" pitchFamily="18" charset="0"/>
              </a:rPr>
              <a:t>mod</a:t>
            </a:r>
            <a:r>
              <a:rPr lang="en-US" altLang="zh-CN" sz="2800" kern="100" dirty="0">
                <a:latin typeface="Times New Roman" panose="02020603050405020304" pitchFamily="18" charset="0"/>
              </a:rPr>
              <a:t> n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44215" y="44624"/>
            <a:ext cx="5660390" cy="563880"/>
          </a:xfrm>
        </p:spPr>
        <p:txBody>
          <a:bodyPr/>
          <a:lstStyle/>
          <a:p>
            <a:r>
              <a:rPr lang="zh-CN" altLang="en-US" dirty="0"/>
              <a:t>思考题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21360" y="1015365"/>
            <a:ext cx="10281920" cy="5234305"/>
          </a:xfrm>
        </p:spPr>
        <p:txBody>
          <a:bodyPr/>
          <a:lstStyle/>
          <a:p>
            <a:r>
              <a:rPr lang="en-US" altLang="zh-CN" sz="3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RSA</a:t>
            </a:r>
            <a:r>
              <a:rPr lang="zh-CN" altLang="en-US" sz="3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的私钥如何才能破解？</a:t>
            </a:r>
          </a:p>
          <a:p>
            <a:r>
              <a:rPr lang="zh-CN" altLang="en-US" sz="3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推理：</a:t>
            </a:r>
          </a:p>
          <a:p>
            <a:pPr lvl="1"/>
            <a:r>
              <a:rPr lang="zh-CN" altLang="en-US" dirty="0"/>
              <a:t>ed≡1(mod φ(n))。只有知道e和φ(n),才能算出d。 </a:t>
            </a:r>
          </a:p>
          <a:p>
            <a:pPr lvl="1"/>
            <a:r>
              <a:rPr lang="zh-CN" altLang="en-US" dirty="0"/>
              <a:t>φ(n)=(p-1)(q-1)。只有知道p 和q,才能算出φ(n)。</a:t>
            </a:r>
          </a:p>
          <a:p>
            <a:pPr lvl="1"/>
            <a:r>
              <a:rPr lang="zh-CN" altLang="en-US" dirty="0"/>
              <a:t> n=pq。只有将n 因数分解,才能算出p 和q。</a:t>
            </a:r>
          </a:p>
          <a:p>
            <a:pPr marL="444500" lvl="0" indent="-444500">
              <a:buFont typeface="Wingdings" panose="05000000000000000000" charset="0"/>
              <a:buChar char="v"/>
            </a:pPr>
            <a:r>
              <a:rPr lang="zh-CN" altLang="en-US" sz="3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结论:</a:t>
            </a:r>
            <a:r>
              <a:rPr lang="zh-CN" altLang="en-US" sz="3200" dirty="0">
                <a:solidFill>
                  <a:schemeClr val="tx1"/>
                </a:solidFill>
              </a:rPr>
              <a:t>如果n可以被因数分解,d就可以算出,也就意味着私钥被破解。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7105-4E08-4754-A4DC-DF32CD7F8FC8}" type="slidenum">
              <a:rPr lang="en-US" altLang="zh-CN" smtClean="0"/>
              <a:t>23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2529" y="44624"/>
            <a:ext cx="10467776" cy="563563"/>
          </a:xfrm>
        </p:spPr>
        <p:txBody>
          <a:bodyPr/>
          <a:lstStyle/>
          <a:p>
            <a:r>
              <a:rPr lang="en-US" altLang="zh-CN" dirty="0"/>
              <a:t>8.2.6 </a:t>
            </a:r>
            <a:r>
              <a:rPr lang="zh-CN" altLang="en-US" dirty="0"/>
              <a:t>哈希算法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91515" y="1009650"/>
            <a:ext cx="10320655" cy="5477510"/>
          </a:xfrm>
        </p:spPr>
        <p:txBody>
          <a:bodyPr/>
          <a:lstStyle/>
          <a:p>
            <a:r>
              <a:rPr lang="zh-CN" altLang="en-US" sz="3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哈希函数</a:t>
            </a:r>
            <a:endParaRPr lang="en-US" altLang="zh-CN" sz="32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zh-CN" altLang="en-US" sz="2400" dirty="0" smtClean="0"/>
              <a:t>将</a:t>
            </a:r>
            <a:r>
              <a:rPr lang="zh-CN" altLang="en-US" sz="2400" dirty="0"/>
              <a:t>任意长度的消息变换成固定长度的 二进制串,且不可</a:t>
            </a:r>
            <a:r>
              <a:rPr lang="zh-CN" altLang="en-US" sz="2400" dirty="0" smtClean="0"/>
              <a:t>逆。</a:t>
            </a:r>
            <a:endParaRPr lang="zh-CN" altLang="en-US" sz="2000" dirty="0" smtClean="0"/>
          </a:p>
          <a:p>
            <a:r>
              <a:rPr lang="zh-CN" altLang="en-US" sz="3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哈希值的定义</a:t>
            </a:r>
            <a:endParaRPr lang="en-US" altLang="zh-CN" sz="32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zh-CN" altLang="en-US" sz="2400" dirty="0" smtClean="0"/>
              <a:t>把</a:t>
            </a:r>
            <a:r>
              <a:rPr lang="zh-CN" altLang="en-US" sz="2400" dirty="0"/>
              <a:t>任意长度的输入数据经过哈希算法压缩, 输出一个尺寸小了很多的固定长度的数据，这个值就是哈希值</a:t>
            </a:r>
            <a:endParaRPr lang="zh-CN" altLang="en-US" sz="2000" dirty="0"/>
          </a:p>
          <a:p>
            <a:r>
              <a:rPr lang="zh-CN" altLang="en-US" sz="3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应</a:t>
            </a:r>
            <a:r>
              <a:rPr lang="zh-CN" altLang="en-US" sz="32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用</a:t>
            </a:r>
            <a:endParaRPr lang="en-US" altLang="zh-CN" sz="32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zh-CN" altLang="en-US" sz="2400" dirty="0" smtClean="0"/>
              <a:t>密</a:t>
            </a:r>
            <a:r>
              <a:rPr lang="zh-CN" altLang="en-US" sz="2400" dirty="0"/>
              <a:t>钥产生、伪随机数发生器以及消息完整性验证</a:t>
            </a:r>
            <a:r>
              <a:rPr lang="zh-CN" altLang="en-US" sz="2400" dirty="0" smtClean="0"/>
              <a:t>等。</a:t>
            </a:r>
            <a:endParaRPr lang="en-US" altLang="zh-CN" sz="2400" dirty="0" smtClean="0"/>
          </a:p>
          <a:p>
            <a:r>
              <a:rPr lang="zh-CN" altLang="en-US" sz="3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哈</a:t>
            </a:r>
            <a:r>
              <a:rPr lang="zh-CN" altLang="en-US" sz="32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希值的特</a:t>
            </a:r>
            <a:r>
              <a:rPr lang="zh-CN" altLang="en-US" sz="3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征</a:t>
            </a:r>
            <a:endParaRPr lang="en-US" altLang="zh-CN" sz="32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zh-CN" altLang="en-US" sz="2400" dirty="0"/>
              <a:t>输入数据的长度没有任何关</a:t>
            </a:r>
            <a:r>
              <a:rPr lang="zh-CN" altLang="en-US" sz="2400" dirty="0" smtClean="0"/>
              <a:t>系，对</a:t>
            </a:r>
            <a:r>
              <a:rPr lang="zh-CN" altLang="en-US" sz="2400" dirty="0"/>
              <a:t>于同样的算法</a:t>
            </a:r>
            <a:r>
              <a:rPr lang="en-US" altLang="zh-CN" sz="2400" dirty="0"/>
              <a:t>,</a:t>
            </a:r>
            <a:r>
              <a:rPr lang="zh-CN" altLang="en-US" sz="2400" dirty="0"/>
              <a:t>其输出长度是固定的</a:t>
            </a:r>
          </a:p>
          <a:p>
            <a:pPr lvl="1"/>
            <a:r>
              <a:rPr lang="en-US" altLang="zh-CN" sz="2400" dirty="0" err="1" smtClean="0"/>
              <a:t>给定哈希值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倒推出输入数据则很难</a:t>
            </a:r>
            <a:endParaRPr lang="zh-CN" altLang="en-US" sz="2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7105-4E08-4754-A4DC-DF32CD7F8FC8}" type="slidenum">
              <a:rPr lang="en-US" altLang="zh-CN" smtClean="0"/>
              <a:t>24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1894" y="44624"/>
            <a:ext cx="10467776" cy="563563"/>
          </a:xfrm>
        </p:spPr>
        <p:txBody>
          <a:bodyPr/>
          <a:lstStyle/>
          <a:p>
            <a:r>
              <a:rPr lang="en-US" altLang="zh-CN" dirty="0"/>
              <a:t>8.3.1 </a:t>
            </a:r>
            <a:r>
              <a:rPr lang="zh-CN" altLang="en-US" dirty="0"/>
              <a:t>数字签名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250" y="1038225"/>
            <a:ext cx="5461635" cy="5668010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数字证书的概念：</a:t>
            </a:r>
          </a:p>
          <a:p>
            <a:pPr lvl="1"/>
            <a:r>
              <a:rPr lang="zh-CN" altLang="en-US" dirty="0"/>
              <a:t>是CA 签发的一段身份凭证数据</a:t>
            </a:r>
          </a:p>
          <a:p>
            <a:pPr lvl="1"/>
            <a:r>
              <a:rPr lang="zh-CN" altLang="en-US" dirty="0"/>
              <a:t>其中包含了3部分:公钥、私钥和相关身份信息</a:t>
            </a:r>
          </a:p>
          <a:p>
            <a:pPr lvl="1"/>
            <a:r>
              <a:rPr lang="zh-CN" altLang="en-US" dirty="0"/>
              <a:t>可使用其进行数字签名</a:t>
            </a:r>
            <a:endParaRPr lang="zh-CN" altLang="en-US" sz="2400" dirty="0"/>
          </a:p>
          <a:p>
            <a:pPr marL="0" lvl="0" indent="0">
              <a:buFont typeface="Wingdings" panose="05000000000000000000" charset="0"/>
              <a:buNone/>
            </a:pP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7105-4E08-4754-A4DC-DF32CD7F8FC8}" type="slidenum">
              <a:rPr lang="en-US" altLang="zh-CN" smtClean="0"/>
              <a:t>25</a:t>
            </a:fld>
            <a:endParaRPr lang="en-US" altLang="zh-CN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>
          <a:xfrm>
            <a:off x="6082030" y="1038225"/>
            <a:ext cx="5003800" cy="5049520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3200" b="1" dirty="0">
                <a:solidFill>
                  <a:schemeClr val="tx1">
                    <a:lumMod val="60000"/>
                    <a:lumOff val="40000"/>
                  </a:schemeClr>
                </a:solidFill>
                <a:sym typeface="+mn-ea"/>
              </a:rPr>
              <a:t>数字签名的概念：</a:t>
            </a:r>
            <a:endParaRPr lang="zh-CN" altLang="en-US" sz="32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marL="685800" lvl="1" indent="-228600">
              <a:lnSpc>
                <a:spcPct val="100000"/>
              </a:lnSpc>
              <a:buFont typeface="Wingdings" panose="05000000000000000000" charset="0"/>
              <a:buChar char="§"/>
            </a:pPr>
            <a:r>
              <a:rPr lang="zh-CN" altLang="en-US" dirty="0">
                <a:sym typeface="+mn-ea"/>
              </a:rPr>
              <a:t>是用数字证书对发送的信息加密和解密的过程</a:t>
            </a:r>
            <a:endParaRPr lang="zh-CN" altLang="en-US" dirty="0">
              <a:solidFill>
                <a:schemeClr val="tx1"/>
              </a:solidFill>
            </a:endParaRPr>
          </a:p>
          <a:p>
            <a:pPr marL="685800" lvl="1" indent="-228600">
              <a:lnSpc>
                <a:spcPct val="100000"/>
              </a:lnSpc>
              <a:buFont typeface="Wingdings" panose="05000000000000000000" charset="0"/>
              <a:buChar char="§"/>
            </a:pPr>
            <a:r>
              <a:rPr lang="zh-CN" altLang="en-US" dirty="0">
                <a:sym typeface="+mn-ea"/>
              </a:rPr>
              <a:t>发送方发送时进行签名,接收方进行验证</a:t>
            </a:r>
            <a:endParaRPr lang="zh-CN" altLang="en-US" dirty="0">
              <a:solidFill>
                <a:schemeClr val="tx1"/>
              </a:solidFill>
            </a:endParaRPr>
          </a:p>
          <a:p>
            <a:pPr marL="685800" lvl="1" indent="-228600">
              <a:lnSpc>
                <a:spcPct val="100000"/>
              </a:lnSpc>
              <a:buFont typeface="Wingdings" panose="05000000000000000000" charset="0"/>
              <a:buChar char="§"/>
            </a:pPr>
            <a:r>
              <a:rPr lang="zh-CN" altLang="en-US" dirty="0">
                <a:sym typeface="+mn-ea"/>
              </a:rPr>
              <a:t>签名的时候用私钥,验证签名的时候用公钥</a:t>
            </a:r>
          </a:p>
        </p:txBody>
      </p:sp>
      <p:sp>
        <p:nvSpPr>
          <p:cNvPr id="4" name="Rectangle 15"/>
          <p:cNvSpPr>
            <a:spLocks noChangeArrowheads="1"/>
          </p:cNvSpPr>
          <p:nvPr/>
        </p:nvSpPr>
        <p:spPr bwMode="auto">
          <a:xfrm>
            <a:off x="1127448" y="429309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8" name="Canvas 196"/>
          <p:cNvGrpSpPr/>
          <p:nvPr/>
        </p:nvGrpSpPr>
        <p:grpSpPr bwMode="auto">
          <a:xfrm>
            <a:off x="1408592" y="4912496"/>
            <a:ext cx="4392295" cy="1466850"/>
            <a:chOff x="1320" y="1790"/>
            <a:chExt cx="44253" cy="13582"/>
          </a:xfrm>
        </p:grpSpPr>
        <p:sp>
          <p:nvSpPr>
            <p:cNvPr id="9" name="AutoShape 14"/>
            <p:cNvSpPr>
              <a:spLocks noChangeAspect="1" noChangeArrowheads="1"/>
            </p:cNvSpPr>
            <p:nvPr/>
          </p:nvSpPr>
          <p:spPr bwMode="auto">
            <a:xfrm>
              <a:off x="1320" y="1790"/>
              <a:ext cx="44253" cy="135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184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0767" y="1936"/>
              <a:ext cx="4806" cy="83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5" name="Picture 19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0" y="1790"/>
              <a:ext cx="6674" cy="85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Line 196"/>
            <p:cNvSpPr>
              <a:spLocks noChangeShapeType="1"/>
            </p:cNvSpPr>
            <p:nvPr/>
          </p:nvSpPr>
          <p:spPr bwMode="auto">
            <a:xfrm>
              <a:off x="6813" y="4152"/>
              <a:ext cx="33712" cy="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187" name="Picture 19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60" y="3009"/>
              <a:ext cx="5600" cy="38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 Box 198"/>
            <p:cNvSpPr txBox="1">
              <a:spLocks noChangeArrowheads="1"/>
            </p:cNvSpPr>
            <p:nvPr/>
          </p:nvSpPr>
          <p:spPr bwMode="auto">
            <a:xfrm>
              <a:off x="2749" y="8890"/>
              <a:ext cx="5099" cy="271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Text Box 199"/>
            <p:cNvSpPr txBox="1">
              <a:spLocks noChangeArrowheads="1"/>
            </p:cNvSpPr>
            <p:nvPr/>
          </p:nvSpPr>
          <p:spPr bwMode="auto">
            <a:xfrm>
              <a:off x="41294" y="9512"/>
              <a:ext cx="4279" cy="267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90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17" y="10585"/>
              <a:ext cx="7588" cy="4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Line 201"/>
            <p:cNvSpPr>
              <a:spLocks noChangeShapeType="1"/>
            </p:cNvSpPr>
            <p:nvPr/>
          </p:nvSpPr>
          <p:spPr bwMode="auto">
            <a:xfrm flipV="1">
              <a:off x="17595" y="8026"/>
              <a:ext cx="22778" cy="55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192" name="Picture 20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13" y="9531"/>
              <a:ext cx="5588" cy="38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 Box 203"/>
            <p:cNvSpPr txBox="1">
              <a:spLocks noChangeArrowheads="1"/>
            </p:cNvSpPr>
            <p:nvPr/>
          </p:nvSpPr>
          <p:spPr bwMode="auto">
            <a:xfrm>
              <a:off x="11963" y="2355"/>
              <a:ext cx="4667" cy="262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Text Box 204"/>
            <p:cNvSpPr txBox="1">
              <a:spLocks noChangeArrowheads="1"/>
            </p:cNvSpPr>
            <p:nvPr/>
          </p:nvSpPr>
          <p:spPr bwMode="auto">
            <a:xfrm>
              <a:off x="23177" y="8889"/>
              <a:ext cx="4737" cy="282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隶书" panose="02010509060101010101" charset="-122"/>
                  <a:cs typeface="Impact" panose="020B0806030902050204" pitchFamily="34" charset="0"/>
                </a:rPr>
                <a:t>A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Text Box 205"/>
            <p:cNvSpPr txBox="1">
              <a:spLocks noChangeArrowheads="1"/>
            </p:cNvSpPr>
            <p:nvPr/>
          </p:nvSpPr>
          <p:spPr bwMode="auto">
            <a:xfrm>
              <a:off x="7721" y="12833"/>
              <a:ext cx="5461" cy="254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黑客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2529" y="44624"/>
            <a:ext cx="10467776" cy="563563"/>
          </a:xfrm>
        </p:spPr>
        <p:txBody>
          <a:bodyPr/>
          <a:lstStyle/>
          <a:p>
            <a:r>
              <a:rPr lang="en-US" altLang="zh-CN" dirty="0"/>
              <a:t>8.3.2 </a:t>
            </a:r>
            <a:r>
              <a:rPr lang="zh-CN" altLang="en-US" dirty="0"/>
              <a:t>数字签名过程和验证过程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7105-4E08-4754-A4DC-DF32CD7F8FC8}" type="slidenum">
              <a:rPr lang="en-US" altLang="zh-CN" smtClean="0"/>
              <a:t>26</a:t>
            </a:fld>
            <a:endParaRPr lang="en-US" altLang="zh-CN"/>
          </a:p>
        </p:txBody>
      </p:sp>
      <p:sp>
        <p:nvSpPr>
          <p:cNvPr id="8" name="内容占位符 7"/>
          <p:cNvSpPr>
            <a:spLocks noGrp="1"/>
          </p:cNvSpPr>
          <p:nvPr>
            <p:ph sz="half" idx="1"/>
          </p:nvPr>
        </p:nvSpPr>
        <p:spPr>
          <a:xfrm>
            <a:off x="694055" y="1027430"/>
            <a:ext cx="10316210" cy="5577205"/>
          </a:xfrm>
        </p:spPr>
        <p:txBody>
          <a:bodyPr/>
          <a:lstStyle/>
          <a:p>
            <a:r>
              <a:rPr lang="zh-CN" altLang="en-US" sz="3200"/>
              <a:t>数字签名时使用私钥加密、公钥验签，发送端发送签名和文件,接收端根据公钥进行验证。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760" y="2867025"/>
            <a:ext cx="4754880" cy="27355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015" y="2880360"/>
            <a:ext cx="4394200" cy="27222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1904" y="44624"/>
            <a:ext cx="10467776" cy="563563"/>
          </a:xfrm>
        </p:spPr>
        <p:txBody>
          <a:bodyPr/>
          <a:lstStyle/>
          <a:p>
            <a:r>
              <a:rPr lang="zh-CN" altLang="en-US" dirty="0"/>
              <a:t>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08660" y="1056005"/>
            <a:ext cx="10261600" cy="4549140"/>
          </a:xfrm>
        </p:spPr>
        <p:txBody>
          <a:bodyPr/>
          <a:lstStyle/>
          <a:p>
            <a:r>
              <a:rPr lang="zh-CN" altLang="en-US" sz="3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数字签名在浏览器的应用</a:t>
            </a:r>
          </a:p>
          <a:p>
            <a:pPr lvl="1"/>
            <a:r>
              <a:rPr lang="zh-CN" altLang="en-US" dirty="0"/>
              <a:t>在打开网页或者软件时,很多人都遇到这个警告“数字签名或证书无效,访问被拒绝”</a:t>
            </a:r>
          </a:p>
          <a:p>
            <a:pPr lvl="1"/>
            <a:r>
              <a:rPr lang="zh-CN" altLang="en-US" dirty="0"/>
              <a:t>由此例看出，浏览器使用数字签名协议保障用户安全。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7105-4E08-4754-A4DC-DF32CD7F8FC8}" type="slidenum">
              <a:rPr lang="en-US" altLang="zh-CN" smtClean="0"/>
              <a:t>27</a:t>
            </a:fld>
            <a:endParaRPr lang="en-US" altLang="zh-CN"/>
          </a:p>
        </p:txBody>
      </p:sp>
      <p:pic>
        <p:nvPicPr>
          <p:cNvPr id="5122" name="Picture 1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455" y="3261995"/>
            <a:ext cx="6175375" cy="275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2529" y="44624"/>
            <a:ext cx="10467776" cy="563563"/>
          </a:xfrm>
        </p:spPr>
        <p:txBody>
          <a:bodyPr/>
          <a:lstStyle/>
          <a:p>
            <a:r>
              <a:rPr lang="en-US" altLang="zh-CN" dirty="0"/>
              <a:t>8.3.3 </a:t>
            </a:r>
            <a:r>
              <a:rPr lang="zh-CN" altLang="en-US" dirty="0"/>
              <a:t>区块链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78815" y="1022350"/>
            <a:ext cx="10374630" cy="52679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3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概念</a:t>
            </a:r>
          </a:p>
          <a:p>
            <a:pPr lvl="1">
              <a:lnSpc>
                <a:spcPct val="100000"/>
              </a:lnSpc>
            </a:pPr>
            <a:r>
              <a:rPr lang="zh-CN" altLang="en-US" dirty="0"/>
              <a:t>是建立在密码学算法之上的一种分布式记账本</a:t>
            </a:r>
          </a:p>
          <a:p>
            <a:pPr lvl="1">
              <a:lnSpc>
                <a:spcPct val="100000"/>
              </a:lnSpc>
            </a:pPr>
            <a:r>
              <a:rPr lang="zh-CN" altLang="en-US" dirty="0"/>
              <a:t>每个区块是个数据块(存储每次的交易信息),各个区块直接通过密码技术实现相互链接,形成一个逻辑链条</a:t>
            </a:r>
          </a:p>
          <a:p>
            <a:pPr lvl="1">
              <a:lnSpc>
                <a:spcPct val="100000"/>
              </a:lnSpc>
            </a:pPr>
            <a:r>
              <a:rPr lang="zh-CN" altLang="en-US" dirty="0"/>
              <a:t>采用分布式共享存储</a:t>
            </a:r>
          </a:p>
          <a:p>
            <a:pPr lvl="0">
              <a:lnSpc>
                <a:spcPct val="100000"/>
              </a:lnSpc>
            </a:pPr>
            <a:r>
              <a:rPr lang="zh-CN" altLang="en-US" sz="3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本质</a:t>
            </a:r>
          </a:p>
          <a:p>
            <a:pPr marL="685800" lvl="1" indent="-228600">
              <a:lnSpc>
                <a:spcPct val="100000"/>
              </a:lnSpc>
              <a:buFont typeface="Wingdings" panose="05000000000000000000" charset="0"/>
              <a:buChar char="§"/>
            </a:pPr>
            <a:r>
              <a:rPr lang="zh-CN" altLang="en-US" sz="2400" dirty="0">
                <a:solidFill>
                  <a:schemeClr val="tx1"/>
                </a:solidFill>
              </a:rPr>
              <a:t>是一个去中心化的数据库</a:t>
            </a:r>
          </a:p>
          <a:p>
            <a:pPr lvl="0">
              <a:lnSpc>
                <a:spcPct val="100000"/>
              </a:lnSpc>
            </a:pPr>
            <a:r>
              <a:rPr lang="zh-CN" altLang="en-US" sz="3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核心</a:t>
            </a:r>
          </a:p>
          <a:p>
            <a:pPr marL="685800" lvl="1" indent="-228600">
              <a:lnSpc>
                <a:spcPct val="100000"/>
              </a:lnSpc>
              <a:buFont typeface="Wingdings" panose="05000000000000000000" charset="0"/>
              <a:buChar char="§"/>
            </a:pPr>
            <a:r>
              <a:rPr lang="zh-CN" altLang="en-US" sz="2400" dirty="0">
                <a:solidFill>
                  <a:schemeClr val="tx1"/>
                </a:solidFill>
              </a:rPr>
              <a:t>密码学</a:t>
            </a:r>
          </a:p>
          <a:p>
            <a:pPr marL="901700" lvl="1" indent="-444500">
              <a:buFont typeface="Wingdings" panose="05000000000000000000" charset="0"/>
              <a:buChar char="v"/>
            </a:pPr>
            <a:endParaRPr lang="zh-CN" altLang="en-US" dirty="0">
              <a:solidFill>
                <a:schemeClr val="tx1"/>
              </a:solidFill>
            </a:endParaRPr>
          </a:p>
          <a:p>
            <a:pPr marL="444500" lvl="0" indent="-444500">
              <a:buFont typeface="Wingdings" panose="05000000000000000000" charset="0"/>
              <a:buChar char="v"/>
            </a:pPr>
            <a:endParaRPr lang="zh-CN" altLang="en-US" dirty="0">
              <a:solidFill>
                <a:schemeClr val="tx1"/>
              </a:solidFill>
            </a:endParaRPr>
          </a:p>
          <a:p>
            <a:pPr marL="685800" lvl="1" indent="-228600">
              <a:buFont typeface="Wingdings" panose="05000000000000000000" charset="0"/>
              <a:buChar char="§"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7105-4E08-4754-A4DC-DF32CD7F8FC8}" type="slidenum">
              <a:rPr lang="en-US" altLang="zh-CN" smtClean="0"/>
              <a:t>28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2529" y="44624"/>
            <a:ext cx="10467776" cy="563563"/>
          </a:xfrm>
        </p:spPr>
        <p:txBody>
          <a:bodyPr/>
          <a:lstStyle/>
          <a:p>
            <a:r>
              <a:rPr lang="en-US" altLang="zh-CN" dirty="0"/>
              <a:t>8.3.3 </a:t>
            </a:r>
            <a:r>
              <a:rPr lang="zh-CN" altLang="en-US" dirty="0"/>
              <a:t>区块链原理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99770" y="1010920"/>
            <a:ext cx="10355580" cy="5132070"/>
          </a:xfrm>
        </p:spPr>
        <p:txBody>
          <a:bodyPr/>
          <a:lstStyle/>
          <a:p>
            <a:r>
              <a:rPr lang="zh-CN" altLang="en-US" sz="3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区块</a:t>
            </a:r>
            <a:r>
              <a:rPr lang="zh-CN" altLang="en-US" sz="3200" dirty="0"/>
              <a:t>是区块链的基本组成,区块是一个数据块。</a:t>
            </a:r>
          </a:p>
          <a:p>
            <a:r>
              <a:rPr lang="zh-CN" altLang="en-US" sz="3200" dirty="0"/>
              <a:t>分散在整个互联网上的区块串成一条链，就是</a:t>
            </a:r>
            <a:r>
              <a:rPr lang="zh-CN" altLang="en-US" sz="3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区块链</a:t>
            </a:r>
            <a:r>
              <a:rPr lang="zh-CN" altLang="en-US" sz="3200" dirty="0"/>
              <a:t>。</a:t>
            </a:r>
          </a:p>
          <a:p>
            <a:endParaRPr lang="zh-CN" altLang="en-US" sz="3200" dirty="0"/>
          </a:p>
          <a:p>
            <a:endParaRPr lang="zh-CN" altLang="en-US" sz="3200" dirty="0"/>
          </a:p>
          <a:p>
            <a:r>
              <a:rPr lang="zh-CN" altLang="en-US" sz="3200" dirty="0"/>
              <a:t>区块的内</a:t>
            </a:r>
            <a:r>
              <a:rPr lang="zh-CN" altLang="en-US" sz="3200" dirty="0" smtClean="0"/>
              <a:t>容</a:t>
            </a:r>
            <a:endParaRPr lang="zh-CN" altLang="en-US" sz="32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7105-4E08-4754-A4DC-DF32CD7F8FC8}" type="slidenum">
              <a:rPr lang="en-US" altLang="zh-CN" smtClean="0"/>
              <a:t>29</a:t>
            </a:fld>
            <a:endParaRPr lang="en-US" altLang="zh-CN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744072" y="306896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182209" y="2204863"/>
          <a:ext cx="4578087" cy="44224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Visio" r:id="rId3" imgW="2534920" imgH="2447925" progId="Visio.Drawing.15">
                  <p:embed/>
                </p:oleObj>
              </mc:Choice>
              <mc:Fallback>
                <p:oleObj name="Visio" r:id="rId3" imgW="2534920" imgH="2447925" progId="Visio.Drawing.15">
                  <p:embed/>
                  <p:pic>
                    <p:nvPicPr>
                      <p:cNvPr id="0" name="图片 2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2209" y="2204863"/>
                        <a:ext cx="4578087" cy="4422421"/>
                      </a:xfrm>
                      <a:prstGeom prst="rect">
                        <a:avLst/>
                      </a:prstGeom>
                      <a:noFill/>
                      <a:ln w="28575" cmpd="sng">
                        <a:noFill/>
                        <a:prstDash val="soli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课程资源</a:t>
            </a:r>
            <a:r>
              <a:rPr lang="en-US" altLang="zh-CN" sz="2800" dirty="0"/>
              <a:t>(</a:t>
            </a:r>
            <a:r>
              <a:rPr lang="zh-CN" altLang="en-US" sz="2800" b="0" dirty="0"/>
              <a:t>正在完善中</a:t>
            </a:r>
            <a:r>
              <a:rPr lang="en-US" altLang="zh-CN" sz="2800" dirty="0"/>
              <a:t>)</a:t>
            </a:r>
            <a:endParaRPr lang="zh-CN" alt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实验教材配套讲解：</a:t>
            </a:r>
            <a:endParaRPr lang="en-US" altLang="zh-CN" dirty="0" smtClean="0"/>
          </a:p>
          <a:p>
            <a:pPr lvl="1"/>
            <a:r>
              <a:rPr lang="en-US" altLang="zh-CN" dirty="0"/>
              <a:t>https://ke.qq.com/course/2438032</a:t>
            </a:r>
          </a:p>
          <a:p>
            <a:r>
              <a:rPr lang="zh-CN" altLang="en-US" dirty="0" smtClean="0"/>
              <a:t>线上课程：</a:t>
            </a:r>
            <a:endParaRPr lang="en-US" altLang="zh-CN" dirty="0" smtClean="0"/>
          </a:p>
          <a:p>
            <a:pPr lvl="1"/>
            <a:r>
              <a:rPr lang="zh-CN" altLang="en-US" dirty="0"/>
              <a:t>中国大学慕</a:t>
            </a:r>
            <a:r>
              <a:rPr lang="zh-CN" altLang="en-US" dirty="0" smtClean="0"/>
              <a:t>课</a:t>
            </a:r>
            <a:r>
              <a:rPr lang="en-US" altLang="zh-CN" dirty="0" smtClean="0"/>
              <a:t>《</a:t>
            </a:r>
            <a:r>
              <a:rPr lang="zh-CN" altLang="en-US" dirty="0" smtClean="0"/>
              <a:t>资讯科技</a:t>
            </a:r>
            <a:r>
              <a:rPr lang="en-US" altLang="zh-CN" dirty="0" smtClean="0"/>
              <a:t>/</a:t>
            </a:r>
            <a:r>
              <a:rPr lang="zh-CN" altLang="en-US" dirty="0" smtClean="0"/>
              <a:t>信息技术基础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2021.7</a:t>
            </a:r>
            <a:r>
              <a:rPr lang="zh-CN" altLang="en-US" dirty="0" smtClean="0"/>
              <a:t>上线。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交流联系方式：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QQ/</a:t>
            </a:r>
            <a:r>
              <a:rPr lang="zh-CN" altLang="en-US" dirty="0" smtClean="0"/>
              <a:t>微信：</a:t>
            </a:r>
            <a:r>
              <a:rPr lang="en-US" altLang="zh-CN" dirty="0" smtClean="0"/>
              <a:t>8139754</a:t>
            </a:r>
          </a:p>
          <a:p>
            <a:pPr lvl="1"/>
            <a:r>
              <a:rPr lang="zh-CN" altLang="en-US" dirty="0"/>
              <a:t>公众</a:t>
            </a:r>
            <a:r>
              <a:rPr lang="zh-CN" altLang="en-US" dirty="0" smtClean="0"/>
              <a:t>号：</a:t>
            </a:r>
            <a:r>
              <a:rPr lang="en-US" altLang="zh-CN" dirty="0" err="1" smtClean="0"/>
              <a:t>jnu-liu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3C28-A71A-4459-B48B-0CF3BFDAB261}" type="slidenum">
              <a:rPr lang="en-US" altLang="zh-CN" smtClean="0"/>
              <a:t>3</a:t>
            </a:fld>
            <a:endParaRPr lang="en-US" altLang="zh-C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912" y="3711501"/>
            <a:ext cx="2855993" cy="28559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905" y="3712694"/>
            <a:ext cx="2854800" cy="285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25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4" y="44624"/>
            <a:ext cx="10467776" cy="563563"/>
          </a:xfrm>
        </p:spPr>
        <p:txBody>
          <a:bodyPr/>
          <a:lstStyle/>
          <a:p>
            <a:r>
              <a:rPr lang="en-US" altLang="zh-CN" dirty="0"/>
              <a:t>8.3.3 </a:t>
            </a:r>
            <a:r>
              <a:rPr lang="zh-CN" altLang="en-US" dirty="0"/>
              <a:t>区块链的工作过程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7105-4E08-4754-A4DC-DF32CD7F8FC8}" type="slidenum">
              <a:rPr lang="en-US" altLang="zh-CN" smtClean="0"/>
              <a:t>30</a:t>
            </a:fld>
            <a:endParaRPr lang="en-US" altLang="zh-CN"/>
          </a:p>
        </p:txBody>
      </p:sp>
      <p:grpSp>
        <p:nvGrpSpPr>
          <p:cNvPr id="4" name="组合 3"/>
          <p:cNvGrpSpPr/>
          <p:nvPr/>
        </p:nvGrpSpPr>
        <p:grpSpPr>
          <a:xfrm>
            <a:off x="4377690" y="1388110"/>
            <a:ext cx="2524760" cy="1751330"/>
            <a:chOff x="6674" y="1583"/>
            <a:chExt cx="3976" cy="2758"/>
          </a:xfrm>
        </p:grpSpPr>
        <p:sp>
          <p:nvSpPr>
            <p:cNvPr id="8" name="文本框 2"/>
            <p:cNvSpPr txBox="1"/>
            <p:nvPr/>
          </p:nvSpPr>
          <p:spPr>
            <a:xfrm>
              <a:off x="6674" y="1583"/>
              <a:ext cx="3977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prstClr val="black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②</a:t>
              </a:r>
              <a:r>
                <a:rPr lang="zh-CN" altLang="en-US" dirty="0">
                  <a:solidFill>
                    <a:prstClr val="black"/>
                  </a:solidFill>
                </a:rPr>
                <a:t>这笔交易在网络上以一个“区块”作为代表</a:t>
              </a:r>
              <a:endParaRPr lang="en-US" altLang="zh-CN" dirty="0">
                <a:solidFill>
                  <a:prstClr val="black"/>
                </a:solidFill>
              </a:endParaRPr>
            </a:p>
          </p:txBody>
        </p:sp>
        <p:grpSp>
          <p:nvGrpSpPr>
            <p:cNvPr id="13" name="组合 28"/>
            <p:cNvGrpSpPr/>
            <p:nvPr/>
          </p:nvGrpSpPr>
          <p:grpSpPr>
            <a:xfrm>
              <a:off x="7492" y="2435"/>
              <a:ext cx="1907" cy="1907"/>
              <a:chOff x="6925167" y="5202388"/>
              <a:chExt cx="1210628" cy="1210628"/>
            </a:xfrm>
          </p:grpSpPr>
          <p:pic>
            <p:nvPicPr>
              <p:cNvPr id="14" name="图片 1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68564" y="5667025"/>
                <a:ext cx="405200" cy="405200"/>
              </a:xfrm>
              <a:prstGeom prst="rect">
                <a:avLst/>
              </a:prstGeom>
            </p:spPr>
          </p:pic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25167" y="5202388"/>
                <a:ext cx="1210628" cy="1210628"/>
              </a:xfrm>
              <a:prstGeom prst="rect">
                <a:avLst/>
              </a:prstGeom>
            </p:spPr>
          </p:pic>
          <p:pic>
            <p:nvPicPr>
              <p:cNvPr id="16" name="图片 1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5510" y="5807702"/>
                <a:ext cx="405200" cy="405200"/>
              </a:xfrm>
              <a:prstGeom prst="rect">
                <a:avLst/>
              </a:prstGeom>
            </p:spPr>
          </p:pic>
        </p:grpSp>
      </p:grpSp>
      <p:grpSp>
        <p:nvGrpSpPr>
          <p:cNvPr id="3" name="组合 2"/>
          <p:cNvGrpSpPr/>
          <p:nvPr/>
        </p:nvGrpSpPr>
        <p:grpSpPr>
          <a:xfrm>
            <a:off x="1452245" y="1342163"/>
            <a:ext cx="2139329" cy="1606777"/>
            <a:chOff x="977" y="1401"/>
            <a:chExt cx="3736" cy="2928"/>
          </a:xfrm>
        </p:grpSpPr>
        <p:sp>
          <p:nvSpPr>
            <p:cNvPr id="7" name="文本框 1"/>
            <p:cNvSpPr txBox="1"/>
            <p:nvPr/>
          </p:nvSpPr>
          <p:spPr>
            <a:xfrm>
              <a:off x="1001" y="1401"/>
              <a:ext cx="3712" cy="6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prstClr val="black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①</a:t>
              </a:r>
              <a:r>
                <a:rPr lang="en-US" altLang="zh-CN" dirty="0">
                  <a:solidFill>
                    <a:prstClr val="black"/>
                  </a:solidFill>
                </a:rPr>
                <a:t>A</a:t>
              </a:r>
              <a:r>
                <a:rPr lang="zh-CN" altLang="en-US" dirty="0">
                  <a:solidFill>
                    <a:prstClr val="black"/>
                  </a:solidFill>
                </a:rPr>
                <a:t>想要发送钱给</a:t>
              </a:r>
              <a:r>
                <a:rPr lang="en-US" altLang="zh-CN" dirty="0">
                  <a:solidFill>
                    <a:prstClr val="black"/>
                  </a:solidFill>
                </a:rPr>
                <a:t>B</a:t>
              </a:r>
            </a:p>
          </p:txBody>
        </p:sp>
        <p:pic>
          <p:nvPicPr>
            <p:cNvPr id="18" name="图片 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7" y="1989"/>
              <a:ext cx="3708" cy="2340"/>
            </a:xfrm>
            <a:prstGeom prst="rect">
              <a:avLst/>
            </a:prstGeom>
          </p:spPr>
        </p:pic>
        <p:grpSp>
          <p:nvGrpSpPr>
            <p:cNvPr id="19" name="组合 29"/>
            <p:cNvGrpSpPr/>
            <p:nvPr/>
          </p:nvGrpSpPr>
          <p:grpSpPr>
            <a:xfrm>
              <a:off x="2287" y="2474"/>
              <a:ext cx="1137" cy="1137"/>
              <a:chOff x="1393850" y="1286655"/>
              <a:chExt cx="722217" cy="722217"/>
            </a:xfrm>
          </p:grpSpPr>
          <p:pic>
            <p:nvPicPr>
              <p:cNvPr id="20" name="图片 2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57315" y="1523847"/>
                <a:ext cx="395288" cy="395288"/>
              </a:xfrm>
              <a:prstGeom prst="rect">
                <a:avLst/>
              </a:prstGeom>
            </p:spPr>
          </p:pic>
          <p:pic>
            <p:nvPicPr>
              <p:cNvPr id="21" name="图片 27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93850" y="1286655"/>
                <a:ext cx="722217" cy="722217"/>
              </a:xfrm>
              <a:prstGeom prst="rect">
                <a:avLst/>
              </a:prstGeom>
            </p:spPr>
          </p:pic>
        </p:grpSp>
      </p:grpSp>
      <p:grpSp>
        <p:nvGrpSpPr>
          <p:cNvPr id="85" name="组合 84"/>
          <p:cNvGrpSpPr/>
          <p:nvPr/>
        </p:nvGrpSpPr>
        <p:grpSpPr>
          <a:xfrm>
            <a:off x="8650605" y="3983355"/>
            <a:ext cx="2272030" cy="1824990"/>
            <a:chOff x="14058" y="7339"/>
            <a:chExt cx="3578" cy="2874"/>
          </a:xfrm>
        </p:grpSpPr>
        <p:sp>
          <p:nvSpPr>
            <p:cNvPr id="12" name="文本框 6"/>
            <p:cNvSpPr txBox="1"/>
            <p:nvPr/>
          </p:nvSpPr>
          <p:spPr>
            <a:xfrm>
              <a:off x="14058" y="9631"/>
              <a:ext cx="3270" cy="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prstClr val="black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⑥</a:t>
              </a:r>
              <a:r>
                <a:rPr lang="zh-CN" altLang="en-US" dirty="0">
                  <a:solidFill>
                    <a:prstClr val="black"/>
                  </a:solidFill>
                </a:rPr>
                <a:t>资金从</a:t>
              </a:r>
              <a:r>
                <a:rPr lang="en-US" altLang="zh-CN" dirty="0">
                  <a:solidFill>
                    <a:prstClr val="black"/>
                  </a:solidFill>
                </a:rPr>
                <a:t>A</a:t>
              </a:r>
              <a:r>
                <a:rPr lang="zh-CN" altLang="en-US" dirty="0">
                  <a:solidFill>
                    <a:prstClr val="black"/>
                  </a:solidFill>
                </a:rPr>
                <a:t>转移到</a:t>
              </a:r>
              <a:r>
                <a:rPr lang="en-US" altLang="zh-CN" dirty="0">
                  <a:solidFill>
                    <a:prstClr val="black"/>
                  </a:solidFill>
                </a:rPr>
                <a:t>B</a:t>
              </a:r>
            </a:p>
          </p:txBody>
        </p:sp>
        <p:pic>
          <p:nvPicPr>
            <p:cNvPr id="17" name="图片 1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58" y="7339"/>
              <a:ext cx="3578" cy="2257"/>
            </a:xfrm>
            <a:prstGeom prst="rect">
              <a:avLst/>
            </a:prstGeom>
          </p:spPr>
        </p:pic>
        <p:grpSp>
          <p:nvGrpSpPr>
            <p:cNvPr id="22" name="组合 30"/>
            <p:cNvGrpSpPr/>
            <p:nvPr/>
          </p:nvGrpSpPr>
          <p:grpSpPr>
            <a:xfrm>
              <a:off x="15289" y="7701"/>
              <a:ext cx="1137" cy="1137"/>
              <a:chOff x="1393850" y="1286655"/>
              <a:chExt cx="722217" cy="722217"/>
            </a:xfrm>
          </p:grpSpPr>
          <p:pic>
            <p:nvPicPr>
              <p:cNvPr id="23" name="图片 3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57315" y="1523847"/>
                <a:ext cx="395288" cy="395288"/>
              </a:xfrm>
              <a:prstGeom prst="rect">
                <a:avLst/>
              </a:prstGeom>
            </p:spPr>
          </p:pic>
          <p:pic>
            <p:nvPicPr>
              <p:cNvPr id="24" name="图片 32"/>
              <p:cNvPicPr>
                <a:picLocks noChangeAspect="1"/>
              </p:cNvPicPr>
              <p:nvPr/>
            </p:nvPicPr>
            <p:blipFill>
              <a:blip r:embed="rId6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93850" y="1286655"/>
                <a:ext cx="722217" cy="722217"/>
              </a:xfrm>
              <a:prstGeom prst="rect">
                <a:avLst/>
              </a:prstGeom>
            </p:spPr>
          </p:pic>
        </p:grpSp>
      </p:grpSp>
      <p:grpSp>
        <p:nvGrpSpPr>
          <p:cNvPr id="86" name="组合 85"/>
          <p:cNvGrpSpPr/>
          <p:nvPr/>
        </p:nvGrpSpPr>
        <p:grpSpPr>
          <a:xfrm>
            <a:off x="7901940" y="1342390"/>
            <a:ext cx="2366010" cy="2070100"/>
            <a:chOff x="12444" y="1758"/>
            <a:chExt cx="3726" cy="3260"/>
          </a:xfrm>
        </p:grpSpPr>
        <p:sp>
          <p:nvSpPr>
            <p:cNvPr id="9" name="文本框 3"/>
            <p:cNvSpPr txBox="1"/>
            <p:nvPr/>
          </p:nvSpPr>
          <p:spPr>
            <a:xfrm>
              <a:off x="12599" y="1758"/>
              <a:ext cx="3185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prstClr val="black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③</a:t>
              </a:r>
              <a:r>
                <a:rPr lang="zh-CN" altLang="en-US" dirty="0">
                  <a:solidFill>
                    <a:prstClr val="black"/>
                  </a:solidFill>
                </a:rPr>
                <a:t>该区块广播给网络里的所有参与者</a:t>
              </a:r>
              <a:endParaRPr lang="en-US" altLang="zh-CN" dirty="0">
                <a:solidFill>
                  <a:prstClr val="black"/>
                </a:solidFill>
              </a:endParaRPr>
            </a:p>
          </p:txBody>
        </p:sp>
        <p:grpSp>
          <p:nvGrpSpPr>
            <p:cNvPr id="28" name="组合 116"/>
            <p:cNvGrpSpPr/>
            <p:nvPr/>
          </p:nvGrpSpPr>
          <p:grpSpPr>
            <a:xfrm>
              <a:off x="12444" y="2668"/>
              <a:ext cx="3726" cy="2350"/>
              <a:chOff x="7519052" y="1288498"/>
              <a:chExt cx="3407465" cy="2391948"/>
            </a:xfrm>
          </p:grpSpPr>
          <p:grpSp>
            <p:nvGrpSpPr>
              <p:cNvPr id="29" name="组合 33"/>
              <p:cNvGrpSpPr/>
              <p:nvPr/>
            </p:nvGrpSpPr>
            <p:grpSpPr>
              <a:xfrm>
                <a:off x="8512278" y="1288498"/>
                <a:ext cx="1210628" cy="1210628"/>
                <a:chOff x="6925167" y="5202388"/>
                <a:chExt cx="1210628" cy="1210628"/>
              </a:xfrm>
            </p:grpSpPr>
            <p:pic>
              <p:nvPicPr>
                <p:cNvPr id="45" name="图片 34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68564" y="5667025"/>
                  <a:ext cx="405200" cy="405200"/>
                </a:xfrm>
                <a:prstGeom prst="rect">
                  <a:avLst/>
                </a:prstGeom>
              </p:spPr>
            </p:pic>
            <p:pic>
              <p:nvPicPr>
                <p:cNvPr id="46" name="图片 35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25167" y="5202388"/>
                  <a:ext cx="1210628" cy="1210628"/>
                </a:xfrm>
                <a:prstGeom prst="rect">
                  <a:avLst/>
                </a:prstGeom>
              </p:spPr>
            </p:pic>
            <p:pic>
              <p:nvPicPr>
                <p:cNvPr id="47" name="图片 36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65510" y="5807702"/>
                  <a:ext cx="405200" cy="405200"/>
                </a:xfrm>
                <a:prstGeom prst="rect">
                  <a:avLst/>
                </a:prstGeom>
              </p:spPr>
            </p:pic>
          </p:grpSp>
          <p:pic>
            <p:nvPicPr>
              <p:cNvPr id="30" name="图片 46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449293">
                <a:off x="9592294" y="2096412"/>
                <a:ext cx="670955" cy="670955"/>
              </a:xfrm>
              <a:prstGeom prst="rect">
                <a:avLst/>
              </a:prstGeom>
            </p:spPr>
          </p:pic>
          <p:pic>
            <p:nvPicPr>
              <p:cNvPr id="31" name="图片 49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86514" y="1306457"/>
                <a:ext cx="670955" cy="670955"/>
              </a:xfrm>
              <a:prstGeom prst="rect">
                <a:avLst/>
              </a:prstGeom>
            </p:spPr>
          </p:pic>
          <p:pic>
            <p:nvPicPr>
              <p:cNvPr id="32" name="图片 50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1600390">
                <a:off x="7953981" y="1351020"/>
                <a:ext cx="670955" cy="670955"/>
              </a:xfrm>
              <a:prstGeom prst="rect">
                <a:avLst/>
              </a:prstGeom>
            </p:spPr>
          </p:pic>
          <p:pic>
            <p:nvPicPr>
              <p:cNvPr id="33" name="图片 51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8433054">
                <a:off x="8168585" y="2263777"/>
                <a:ext cx="670955" cy="670955"/>
              </a:xfrm>
              <a:prstGeom prst="rect">
                <a:avLst/>
              </a:prstGeom>
            </p:spPr>
          </p:pic>
          <p:pic>
            <p:nvPicPr>
              <p:cNvPr id="34" name="图片 52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4935396">
                <a:off x="8910969" y="2449820"/>
                <a:ext cx="670955" cy="670955"/>
              </a:xfrm>
              <a:prstGeom prst="rect">
                <a:avLst/>
              </a:prstGeom>
            </p:spPr>
          </p:pic>
          <p:pic>
            <p:nvPicPr>
              <p:cNvPr id="35" name="图片 53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35178" y="2525313"/>
                <a:ext cx="628074" cy="628074"/>
              </a:xfrm>
              <a:prstGeom prst="rect">
                <a:avLst/>
              </a:prstGeom>
            </p:spPr>
          </p:pic>
          <p:pic>
            <p:nvPicPr>
              <p:cNvPr id="36" name="图片 55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19437" y="2294767"/>
                <a:ext cx="628074" cy="628074"/>
              </a:xfrm>
              <a:prstGeom prst="rect">
                <a:avLst/>
              </a:prstGeom>
            </p:spPr>
          </p:pic>
          <p:pic>
            <p:nvPicPr>
              <p:cNvPr id="37" name="图片 56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98443" y="1367297"/>
                <a:ext cx="628074" cy="628074"/>
              </a:xfrm>
              <a:prstGeom prst="rect">
                <a:avLst/>
              </a:prstGeom>
            </p:spPr>
          </p:pic>
          <p:pic>
            <p:nvPicPr>
              <p:cNvPr id="38" name="图片 58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92515" y="3162918"/>
                <a:ext cx="517528" cy="517528"/>
              </a:xfrm>
              <a:prstGeom prst="rect">
                <a:avLst/>
              </a:prstGeom>
            </p:spPr>
          </p:pic>
          <p:pic>
            <p:nvPicPr>
              <p:cNvPr id="39" name="图片 60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19052" y="1376284"/>
                <a:ext cx="517528" cy="517528"/>
              </a:xfrm>
              <a:prstGeom prst="rect">
                <a:avLst/>
              </a:prstGeom>
            </p:spPr>
          </p:pic>
          <p:pic>
            <p:nvPicPr>
              <p:cNvPr id="40" name="图片 64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60627" y="1523847"/>
                <a:ext cx="275617" cy="275617"/>
              </a:xfrm>
              <a:prstGeom prst="rect">
                <a:avLst/>
              </a:prstGeom>
            </p:spPr>
          </p:pic>
          <p:pic>
            <p:nvPicPr>
              <p:cNvPr id="41" name="图片 65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98435" y="2638008"/>
                <a:ext cx="275617" cy="275617"/>
              </a:xfrm>
              <a:prstGeom prst="rect">
                <a:avLst/>
              </a:prstGeom>
            </p:spPr>
          </p:pic>
          <p:pic>
            <p:nvPicPr>
              <p:cNvPr id="42" name="图片 66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05695" y="3299664"/>
                <a:ext cx="275617" cy="275617"/>
              </a:xfrm>
              <a:prstGeom prst="rect">
                <a:avLst/>
              </a:prstGeom>
            </p:spPr>
          </p:pic>
          <p:pic>
            <p:nvPicPr>
              <p:cNvPr id="43" name="图片 67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79328" y="2525313"/>
                <a:ext cx="275617" cy="275617"/>
              </a:xfrm>
              <a:prstGeom prst="rect">
                <a:avLst/>
              </a:prstGeom>
            </p:spPr>
          </p:pic>
          <p:pic>
            <p:nvPicPr>
              <p:cNvPr id="44" name="图片 68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74671" y="1543525"/>
                <a:ext cx="275617" cy="275617"/>
              </a:xfrm>
              <a:prstGeom prst="rect">
                <a:avLst/>
              </a:prstGeom>
            </p:spPr>
          </p:pic>
        </p:grpSp>
      </p:grpSp>
      <p:grpSp>
        <p:nvGrpSpPr>
          <p:cNvPr id="6" name="组合 5"/>
          <p:cNvGrpSpPr/>
          <p:nvPr/>
        </p:nvGrpSpPr>
        <p:grpSpPr>
          <a:xfrm>
            <a:off x="1507476" y="3902075"/>
            <a:ext cx="2585706" cy="1970674"/>
            <a:chOff x="1929" y="6741"/>
            <a:chExt cx="4167" cy="3249"/>
          </a:xfrm>
        </p:grpSpPr>
        <p:sp>
          <p:nvSpPr>
            <p:cNvPr id="10" name="文本框 4"/>
            <p:cNvSpPr txBox="1"/>
            <p:nvPr/>
          </p:nvSpPr>
          <p:spPr>
            <a:xfrm>
              <a:off x="1929" y="9383"/>
              <a:ext cx="4167" cy="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prstClr val="black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④</a:t>
              </a:r>
              <a:r>
                <a:rPr lang="zh-CN" altLang="en-US" dirty="0">
                  <a:solidFill>
                    <a:prstClr val="black"/>
                  </a:solidFill>
                </a:rPr>
                <a:t>参与者同意交易有效</a:t>
              </a:r>
              <a:endParaRPr lang="en-US" altLang="zh-CN" dirty="0">
                <a:solidFill>
                  <a:prstClr val="black"/>
                </a:solidFill>
              </a:endParaRPr>
            </a:p>
          </p:txBody>
        </p:sp>
        <p:grpSp>
          <p:nvGrpSpPr>
            <p:cNvPr id="48" name="组合 107"/>
            <p:cNvGrpSpPr/>
            <p:nvPr/>
          </p:nvGrpSpPr>
          <p:grpSpPr>
            <a:xfrm>
              <a:off x="2205" y="6741"/>
              <a:ext cx="3547" cy="2643"/>
              <a:chOff x="438782" y="3489937"/>
              <a:chExt cx="3407465" cy="2391948"/>
            </a:xfrm>
          </p:grpSpPr>
          <p:grpSp>
            <p:nvGrpSpPr>
              <p:cNvPr id="49" name="组合 69"/>
              <p:cNvGrpSpPr/>
              <p:nvPr/>
            </p:nvGrpSpPr>
            <p:grpSpPr>
              <a:xfrm>
                <a:off x="1432008" y="3489937"/>
                <a:ext cx="1210628" cy="1210628"/>
                <a:chOff x="6925167" y="5202388"/>
                <a:chExt cx="1210628" cy="1210628"/>
              </a:xfrm>
            </p:grpSpPr>
            <p:pic>
              <p:nvPicPr>
                <p:cNvPr id="65" name="图片 70"/>
                <p:cNvPicPr>
                  <a:picLocks noChangeAspect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68564" y="5667025"/>
                  <a:ext cx="405200" cy="405200"/>
                </a:xfrm>
                <a:prstGeom prst="rect">
                  <a:avLst/>
                </a:prstGeom>
              </p:spPr>
            </p:pic>
            <p:pic>
              <p:nvPicPr>
                <p:cNvPr id="66" name="图片 71"/>
                <p:cNvPicPr>
                  <a:picLocks noChangeAspect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25167" y="5202388"/>
                  <a:ext cx="1210628" cy="1210628"/>
                </a:xfrm>
                <a:prstGeom prst="rect">
                  <a:avLst/>
                </a:prstGeom>
              </p:spPr>
            </p:pic>
            <p:pic>
              <p:nvPicPr>
                <p:cNvPr id="67" name="图片 72"/>
                <p:cNvPicPr>
                  <a:picLocks noChangeAspect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65510" y="5807702"/>
                  <a:ext cx="405200" cy="405200"/>
                </a:xfrm>
                <a:prstGeom prst="rect">
                  <a:avLst/>
                </a:prstGeom>
              </p:spPr>
            </p:pic>
          </p:grpSp>
          <p:pic>
            <p:nvPicPr>
              <p:cNvPr id="50" name="图片 78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4908" y="4726752"/>
                <a:ext cx="628074" cy="628074"/>
              </a:xfrm>
              <a:prstGeom prst="rect">
                <a:avLst/>
              </a:prstGeom>
            </p:spPr>
          </p:pic>
          <p:pic>
            <p:nvPicPr>
              <p:cNvPr id="51" name="图片 79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39167" y="4496206"/>
                <a:ext cx="628074" cy="628074"/>
              </a:xfrm>
              <a:prstGeom prst="rect">
                <a:avLst/>
              </a:prstGeom>
            </p:spPr>
          </p:pic>
          <p:pic>
            <p:nvPicPr>
              <p:cNvPr id="52" name="图片 80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18173" y="3568736"/>
                <a:ext cx="628074" cy="628074"/>
              </a:xfrm>
              <a:prstGeom prst="rect">
                <a:avLst/>
              </a:prstGeom>
            </p:spPr>
          </p:pic>
          <p:pic>
            <p:nvPicPr>
              <p:cNvPr id="53" name="图片 81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12245" y="5364357"/>
                <a:ext cx="517528" cy="517528"/>
              </a:xfrm>
              <a:prstGeom prst="rect">
                <a:avLst/>
              </a:prstGeom>
            </p:spPr>
          </p:pic>
          <p:pic>
            <p:nvPicPr>
              <p:cNvPr id="54" name="图片 82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8782" y="3577723"/>
                <a:ext cx="517528" cy="517528"/>
              </a:xfrm>
              <a:prstGeom prst="rect">
                <a:avLst/>
              </a:prstGeom>
            </p:spPr>
          </p:pic>
          <p:pic>
            <p:nvPicPr>
              <p:cNvPr id="55" name="图片 88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4127" y="3689056"/>
                <a:ext cx="328832" cy="328832"/>
              </a:xfrm>
              <a:prstGeom prst="rect">
                <a:avLst/>
              </a:prstGeom>
            </p:spPr>
          </p:pic>
          <p:pic>
            <p:nvPicPr>
              <p:cNvPr id="56" name="图片 89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0129" y="4845742"/>
                <a:ext cx="328832" cy="328832"/>
              </a:xfrm>
              <a:prstGeom prst="rect">
                <a:avLst/>
              </a:prstGeom>
            </p:spPr>
          </p:pic>
          <p:pic>
            <p:nvPicPr>
              <p:cNvPr id="57" name="图片 90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03448" y="5490912"/>
                <a:ext cx="328832" cy="328832"/>
              </a:xfrm>
              <a:prstGeom prst="rect">
                <a:avLst/>
              </a:prstGeom>
            </p:spPr>
          </p:pic>
          <p:pic>
            <p:nvPicPr>
              <p:cNvPr id="58" name="图片 91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86079" y="4647614"/>
                <a:ext cx="328832" cy="328832"/>
              </a:xfrm>
              <a:prstGeom prst="rect">
                <a:avLst/>
              </a:prstGeom>
            </p:spPr>
          </p:pic>
          <p:pic>
            <p:nvPicPr>
              <p:cNvPr id="59" name="图片 92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67794" y="3718357"/>
                <a:ext cx="328832" cy="328832"/>
              </a:xfrm>
              <a:prstGeom prst="rect">
                <a:avLst/>
              </a:prstGeom>
            </p:spPr>
          </p:pic>
          <p:sp>
            <p:nvSpPr>
              <p:cNvPr id="60" name="箭头: 右 94"/>
              <p:cNvSpPr/>
              <p:nvPr/>
            </p:nvSpPr>
            <p:spPr>
              <a:xfrm>
                <a:off x="901963" y="3947966"/>
                <a:ext cx="517528" cy="136746"/>
              </a:xfrm>
              <a:prstGeom prst="rightArrow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箭头: 右 95"/>
              <p:cNvSpPr/>
              <p:nvPr/>
            </p:nvSpPr>
            <p:spPr>
              <a:xfrm rot="19555169">
                <a:off x="1145747" y="4654259"/>
                <a:ext cx="517528" cy="136746"/>
              </a:xfrm>
              <a:prstGeom prst="rightArrow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箭头: 右 96"/>
              <p:cNvSpPr/>
              <p:nvPr/>
            </p:nvSpPr>
            <p:spPr>
              <a:xfrm rot="15850580">
                <a:off x="1967642" y="4873412"/>
                <a:ext cx="517528" cy="136746"/>
              </a:xfrm>
              <a:prstGeom prst="rightArrow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箭头: 右 97"/>
              <p:cNvSpPr/>
              <p:nvPr/>
            </p:nvSpPr>
            <p:spPr>
              <a:xfrm rot="12124712">
                <a:off x="2671727" y="4563702"/>
                <a:ext cx="517528" cy="136746"/>
              </a:xfrm>
              <a:prstGeom prst="rightArrow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箭头: 右 98"/>
              <p:cNvSpPr/>
              <p:nvPr/>
            </p:nvSpPr>
            <p:spPr>
              <a:xfrm rot="10800000">
                <a:off x="2700645" y="3811220"/>
                <a:ext cx="517528" cy="136746"/>
              </a:xfrm>
              <a:prstGeom prst="rightArrow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84" name="组合 83"/>
          <p:cNvGrpSpPr/>
          <p:nvPr/>
        </p:nvGrpSpPr>
        <p:grpSpPr>
          <a:xfrm>
            <a:off x="5321935" y="3687445"/>
            <a:ext cx="2362200" cy="2663825"/>
            <a:chOff x="7669" y="6168"/>
            <a:chExt cx="3720" cy="4195"/>
          </a:xfrm>
        </p:grpSpPr>
        <p:sp>
          <p:nvSpPr>
            <p:cNvPr id="11" name="文本框 5"/>
            <p:cNvSpPr txBox="1"/>
            <p:nvPr/>
          </p:nvSpPr>
          <p:spPr>
            <a:xfrm>
              <a:off x="7669" y="8909"/>
              <a:ext cx="3721" cy="1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prstClr val="black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⑤</a:t>
              </a:r>
              <a:r>
                <a:rPr lang="zh-CN" altLang="en-US" dirty="0">
                  <a:solidFill>
                    <a:prstClr val="black"/>
                  </a:solidFill>
                </a:rPr>
                <a:t>该区块然后被添加到链上这条链提供永久和透明的交易记录</a:t>
              </a:r>
              <a:endParaRPr lang="en-US" altLang="zh-CN" dirty="0">
                <a:solidFill>
                  <a:prstClr val="black"/>
                </a:solidFill>
              </a:endParaRPr>
            </a:p>
          </p:txBody>
        </p:sp>
        <p:grpSp>
          <p:nvGrpSpPr>
            <p:cNvPr id="83" name="组合 82"/>
            <p:cNvGrpSpPr/>
            <p:nvPr/>
          </p:nvGrpSpPr>
          <p:grpSpPr>
            <a:xfrm>
              <a:off x="7696" y="6168"/>
              <a:ext cx="2933" cy="2976"/>
              <a:chOff x="7492" y="6476"/>
              <a:chExt cx="2933" cy="2976"/>
            </a:xfrm>
          </p:grpSpPr>
          <p:pic>
            <p:nvPicPr>
              <p:cNvPr id="26" name="图片 39"/>
              <p:cNvPicPr>
                <a:picLocks noChangeAspect="1"/>
              </p:cNvPicPr>
              <p:nvPr/>
            </p:nvPicPr>
            <p:blipFill>
              <a:blip r:embed="rId3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97" y="7546"/>
                <a:ext cx="1907" cy="1907"/>
              </a:xfrm>
              <a:prstGeom prst="rect">
                <a:avLst/>
              </a:prstGeom>
            </p:spPr>
          </p:pic>
          <p:pic>
            <p:nvPicPr>
              <p:cNvPr id="73" name="图片 105"/>
              <p:cNvPicPr>
                <a:picLocks noChangeAspect="1"/>
              </p:cNvPicPr>
              <p:nvPr/>
            </p:nvPicPr>
            <p:blipFill>
              <a:blip r:embed="rId3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7492" y="7410"/>
                <a:ext cx="1907" cy="1907"/>
              </a:xfrm>
              <a:prstGeom prst="rect">
                <a:avLst/>
              </a:prstGeom>
            </p:spPr>
          </p:pic>
          <p:grpSp>
            <p:nvGrpSpPr>
              <p:cNvPr id="82" name="组合 81"/>
              <p:cNvGrpSpPr/>
              <p:nvPr/>
            </p:nvGrpSpPr>
            <p:grpSpPr>
              <a:xfrm>
                <a:off x="7799" y="6476"/>
                <a:ext cx="2627" cy="2580"/>
                <a:chOff x="7807" y="6557"/>
                <a:chExt cx="2627" cy="2580"/>
              </a:xfrm>
            </p:grpSpPr>
            <p:pic>
              <p:nvPicPr>
                <p:cNvPr id="25" name="图片 38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38" y="8278"/>
                  <a:ext cx="638" cy="638"/>
                </a:xfrm>
                <a:prstGeom prst="rect">
                  <a:avLst/>
                </a:prstGeom>
              </p:spPr>
            </p:pic>
            <p:pic>
              <p:nvPicPr>
                <p:cNvPr id="27" name="图片 40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48" y="8499"/>
                  <a:ext cx="638" cy="638"/>
                </a:xfrm>
                <a:prstGeom prst="rect">
                  <a:avLst/>
                </a:prstGeom>
              </p:spPr>
            </p:pic>
            <p:grpSp>
              <p:nvGrpSpPr>
                <p:cNvPr id="68" name="组合 99"/>
                <p:cNvGrpSpPr/>
                <p:nvPr/>
              </p:nvGrpSpPr>
              <p:grpSpPr>
                <a:xfrm rot="16200000">
                  <a:off x="8528" y="6557"/>
                  <a:ext cx="1907" cy="1907"/>
                  <a:chOff x="6925167" y="5202388"/>
                  <a:chExt cx="1210628" cy="1210628"/>
                </a:xfrm>
              </p:grpSpPr>
              <p:pic>
                <p:nvPicPr>
                  <p:cNvPr id="69" name="图片 100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268564" y="5667025"/>
                    <a:ext cx="405200" cy="405200"/>
                  </a:xfrm>
                  <a:prstGeom prst="rect">
                    <a:avLst/>
                  </a:prstGeom>
                </p:spPr>
              </p:pic>
              <p:pic>
                <p:nvPicPr>
                  <p:cNvPr id="70" name="图片 101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925167" y="5202388"/>
                    <a:ext cx="1210628" cy="1210628"/>
                  </a:xfrm>
                  <a:prstGeom prst="rect">
                    <a:avLst/>
                  </a:prstGeom>
                </p:spPr>
              </p:pic>
              <p:pic>
                <p:nvPicPr>
                  <p:cNvPr id="71" name="图片 102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465510" y="5807702"/>
                    <a:ext cx="405200" cy="40520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72" name="图片 104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8029" y="7950"/>
                  <a:ext cx="638" cy="638"/>
                </a:xfrm>
                <a:prstGeom prst="rect">
                  <a:avLst/>
                </a:prstGeom>
              </p:spPr>
            </p:pic>
            <p:pic>
              <p:nvPicPr>
                <p:cNvPr id="74" name="图片 106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7807" y="8261"/>
                  <a:ext cx="638" cy="638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75" name="箭头: 右 108"/>
          <p:cNvSpPr/>
          <p:nvPr/>
        </p:nvSpPr>
        <p:spPr>
          <a:xfrm>
            <a:off x="3591584" y="2108550"/>
            <a:ext cx="1038987" cy="395288"/>
          </a:xfrm>
          <a:prstGeom prst="rightArrow">
            <a:avLst>
              <a:gd name="adj1" fmla="val 29503"/>
              <a:gd name="adj2" fmla="val 37189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6" name="箭头: 右 124"/>
          <p:cNvSpPr/>
          <p:nvPr/>
        </p:nvSpPr>
        <p:spPr>
          <a:xfrm rot="10800000">
            <a:off x="1430655" y="3347085"/>
            <a:ext cx="8933815" cy="451485"/>
          </a:xfrm>
          <a:prstGeom prst="rightArrow">
            <a:avLst>
              <a:gd name="adj1" fmla="val 19254"/>
              <a:gd name="adj2" fmla="val 52562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7" name="箭头: 左弧形 126"/>
          <p:cNvSpPr/>
          <p:nvPr/>
        </p:nvSpPr>
        <p:spPr>
          <a:xfrm>
            <a:off x="613410" y="3540760"/>
            <a:ext cx="838200" cy="1319530"/>
          </a:xfrm>
          <a:prstGeom prst="curvedRightArrow">
            <a:avLst>
              <a:gd name="adj1" fmla="val 25000"/>
              <a:gd name="adj2" fmla="val 50000"/>
              <a:gd name="adj3" fmla="val 31219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8" name="箭头: 右弧形 127"/>
          <p:cNvSpPr/>
          <p:nvPr/>
        </p:nvSpPr>
        <p:spPr>
          <a:xfrm>
            <a:off x="10495280" y="2394585"/>
            <a:ext cx="731520" cy="1278890"/>
          </a:xfrm>
          <a:prstGeom prst="curvedLeftArrow">
            <a:avLst>
              <a:gd name="adj1" fmla="val 16935"/>
              <a:gd name="adj2" fmla="val 34000"/>
              <a:gd name="adj3" fmla="val 25000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9" name="箭头: 右 128"/>
          <p:cNvSpPr/>
          <p:nvPr/>
        </p:nvSpPr>
        <p:spPr>
          <a:xfrm>
            <a:off x="6597733" y="2210045"/>
            <a:ext cx="1038987" cy="395288"/>
          </a:xfrm>
          <a:prstGeom prst="rightArrow">
            <a:avLst>
              <a:gd name="adj1" fmla="val 29503"/>
              <a:gd name="adj2" fmla="val 37189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0" name="箭头: 右 129"/>
          <p:cNvSpPr/>
          <p:nvPr/>
        </p:nvSpPr>
        <p:spPr>
          <a:xfrm>
            <a:off x="4093019" y="4602053"/>
            <a:ext cx="1038987" cy="395288"/>
          </a:xfrm>
          <a:prstGeom prst="rightArrow">
            <a:avLst>
              <a:gd name="adj1" fmla="val 29503"/>
              <a:gd name="adj2" fmla="val 37189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1" name="箭头: 右 130"/>
          <p:cNvSpPr/>
          <p:nvPr/>
        </p:nvSpPr>
        <p:spPr>
          <a:xfrm>
            <a:off x="7562333" y="4677876"/>
            <a:ext cx="1038987" cy="395288"/>
          </a:xfrm>
          <a:prstGeom prst="rightArrow">
            <a:avLst>
              <a:gd name="adj1" fmla="val 29503"/>
              <a:gd name="adj2" fmla="val 37189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2544" y="44624"/>
            <a:ext cx="10467776" cy="563563"/>
          </a:xfrm>
        </p:spPr>
        <p:txBody>
          <a:bodyPr/>
          <a:lstStyle/>
          <a:p>
            <a:r>
              <a:rPr lang="en-US" altLang="zh-CN" dirty="0"/>
              <a:t>8.3.3 </a:t>
            </a:r>
            <a:r>
              <a:rPr lang="zh-CN" altLang="en-US" dirty="0"/>
              <a:t>区块链的作用和应用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06755" y="1030605"/>
            <a:ext cx="10318115" cy="525970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3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作用</a:t>
            </a:r>
          </a:p>
          <a:p>
            <a:pPr lvl="1">
              <a:lnSpc>
                <a:spcPct val="100000"/>
              </a:lnSpc>
            </a:pPr>
            <a:r>
              <a:rPr lang="zh-CN" altLang="en-US" dirty="0"/>
              <a:t>解决了信任成本，使得交易成本能大幅降低</a:t>
            </a:r>
          </a:p>
          <a:p>
            <a:pPr lvl="1">
              <a:lnSpc>
                <a:spcPct val="100000"/>
              </a:lnSpc>
            </a:pPr>
            <a:r>
              <a:rPr lang="zh-CN" altLang="en-US" dirty="0"/>
              <a:t>解决了互联网的价值传输,而不是传统的信息复制</a:t>
            </a:r>
          </a:p>
          <a:p>
            <a:pPr lvl="1">
              <a:lnSpc>
                <a:spcPct val="100000"/>
              </a:lnSpc>
            </a:pPr>
            <a:r>
              <a:rPr lang="zh-CN" altLang="en-US" dirty="0"/>
              <a:t>实现零信任环境下的价值传输</a:t>
            </a:r>
          </a:p>
          <a:p>
            <a:pPr lvl="0">
              <a:lnSpc>
                <a:spcPct val="100000"/>
              </a:lnSpc>
            </a:pPr>
            <a:r>
              <a:rPr lang="zh-CN" altLang="en-US" sz="3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应用</a:t>
            </a:r>
          </a:p>
          <a:p>
            <a:pPr marL="742950" lvl="1" indent="-285750">
              <a:lnSpc>
                <a:spcPct val="100000"/>
              </a:lnSpc>
              <a:buFont typeface="Wingdings" panose="05000000000000000000" charset="0"/>
              <a:buChar char="§"/>
            </a:pPr>
            <a:r>
              <a:rPr lang="zh-CN" altLang="en-US" dirty="0">
                <a:solidFill>
                  <a:schemeClr val="tx1"/>
                </a:solidFill>
              </a:rPr>
              <a:t>比特币</a:t>
            </a:r>
            <a:r>
              <a:rPr lang="zh-CN" altLang="en-US" sz="3195" dirty="0">
                <a:solidFill>
                  <a:schemeClr val="tx1"/>
                </a:solidFill>
              </a:rPr>
              <a:t>，金融领域、智能合约、证券交易、食品追溯、物联网、社交通信、身份验证、电子商务、版权保护等</a:t>
            </a:r>
          </a:p>
          <a:p>
            <a:pPr lvl="2"/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7105-4E08-4754-A4DC-DF32CD7F8FC8}" type="slidenum">
              <a:rPr lang="en-US" altLang="zh-CN" smtClean="0"/>
              <a:t>31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1894" y="44624"/>
            <a:ext cx="10467776" cy="563563"/>
          </a:xfrm>
        </p:spPr>
        <p:txBody>
          <a:bodyPr/>
          <a:lstStyle/>
          <a:p>
            <a:r>
              <a:rPr lang="en-US" altLang="zh-CN" dirty="0"/>
              <a:t>8.3.4 </a:t>
            </a:r>
            <a:r>
              <a:rPr lang="zh-CN" altLang="en-US" dirty="0"/>
              <a:t>比特币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8975" y="1058545"/>
            <a:ext cx="11159784" cy="5327015"/>
          </a:xfrm>
        </p:spPr>
        <p:txBody>
          <a:bodyPr/>
          <a:lstStyle/>
          <a:p>
            <a:r>
              <a:rPr lang="zh-CN" altLang="en-US" sz="3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定义</a:t>
            </a:r>
            <a:r>
              <a:rPr lang="zh-CN" altLang="en-US" sz="32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:</a:t>
            </a:r>
            <a:endParaRPr lang="en-US" altLang="zh-CN" sz="3200" b="1" dirty="0" smtClean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zh-CN" altLang="en-US" dirty="0"/>
              <a:t>比特币是一种P2P形式的数字货币,是目前使用最为广泛的一种虚拟货币, 可以兑换成大多数国家的货币。</a:t>
            </a:r>
          </a:p>
          <a:p>
            <a:r>
              <a:rPr lang="zh-CN" altLang="en-US" sz="3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特点：</a:t>
            </a:r>
          </a:p>
          <a:p>
            <a:pPr lvl="1"/>
            <a:r>
              <a:rPr lang="zh-CN" altLang="en-US" dirty="0"/>
              <a:t>去中心化：不受中央政府控制。</a:t>
            </a:r>
          </a:p>
          <a:p>
            <a:pPr lvl="1"/>
            <a:r>
              <a:rPr lang="zh-CN" altLang="en-US" dirty="0"/>
              <a:t>数量有限：只有</a:t>
            </a:r>
            <a:r>
              <a:rPr lang="en-US" altLang="zh-CN" dirty="0"/>
              <a:t>2100</a:t>
            </a:r>
            <a:r>
              <a:rPr lang="zh-CN" altLang="en-US" dirty="0"/>
              <a:t>万个，具有极强的稀缺性。</a:t>
            </a:r>
          </a:p>
          <a:p>
            <a:pPr lvl="1"/>
            <a:r>
              <a:rPr lang="zh-CN" altLang="en-US" dirty="0" smtClean="0"/>
              <a:t>其他特点：交</a:t>
            </a:r>
            <a:r>
              <a:rPr lang="zh-CN" altLang="en-US" dirty="0"/>
              <a:t>易匿</a:t>
            </a:r>
            <a:r>
              <a:rPr lang="zh-CN" altLang="en-US" dirty="0" smtClean="0"/>
              <a:t>名，交</a:t>
            </a:r>
            <a:r>
              <a:rPr lang="zh-CN" altLang="en-US" dirty="0"/>
              <a:t>易费用低</a:t>
            </a:r>
            <a:r>
              <a:rPr lang="zh-CN" altLang="en-US" dirty="0" smtClean="0"/>
              <a:t>廉，交</a:t>
            </a:r>
            <a:r>
              <a:rPr lang="zh-CN" altLang="en-US" dirty="0"/>
              <a:t>易不可逆，全球通</a:t>
            </a:r>
            <a:r>
              <a:rPr lang="zh-CN" altLang="en-US" dirty="0" smtClean="0"/>
              <a:t>用。</a:t>
            </a:r>
          </a:p>
          <a:p>
            <a:pPr lvl="0"/>
            <a:r>
              <a:rPr lang="zh-CN" altLang="en-US" sz="32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技</a:t>
            </a:r>
            <a:r>
              <a:rPr lang="zh-CN" altLang="en-US" sz="3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术：</a:t>
            </a:r>
          </a:p>
          <a:p>
            <a:pPr marL="685800" lvl="1" indent="-228600">
              <a:buFont typeface="Wingdings" panose="05000000000000000000" charset="0"/>
              <a:buChar char="§"/>
            </a:pPr>
            <a:r>
              <a:rPr lang="zh-CN" altLang="en-US" dirty="0"/>
              <a:t>区块链技术，</a:t>
            </a:r>
            <a:r>
              <a:rPr lang="zh-CN" altLang="zh-CN" dirty="0"/>
              <a:t>任何交易信息和转账记录都会被记录在区块链中，无需担心丢失。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7105-4E08-4754-A4DC-DF32CD7F8FC8}" type="slidenum">
              <a:rPr lang="en-US" altLang="zh-CN" smtClean="0"/>
              <a:t>32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1894" y="44624"/>
            <a:ext cx="10467776" cy="563563"/>
          </a:xfrm>
        </p:spPr>
        <p:txBody>
          <a:bodyPr/>
          <a:lstStyle/>
          <a:p>
            <a:r>
              <a:rPr lang="en-US" altLang="zh-CN" dirty="0"/>
              <a:t>8.3.4 </a:t>
            </a:r>
            <a:r>
              <a:rPr lang="zh-CN" altLang="en-US" dirty="0"/>
              <a:t>比特币实现过程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96595" y="1049020"/>
            <a:ext cx="5621655" cy="5189855"/>
          </a:xfrm>
        </p:spPr>
        <p:txBody>
          <a:bodyPr/>
          <a:lstStyle/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lang="zh-CN" altLang="en-US" sz="3200" dirty="0"/>
              <a:t>比特币中使用的公开密钥加密算法是椭圆曲线加密算法(ECDSA)。每生成一个比特币, 对应地便生成一对公私钥。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7105-4E08-4754-A4DC-DF32CD7F8FC8}" type="slidenum">
              <a:rPr lang="en-US" altLang="zh-CN" smtClean="0"/>
              <a:t>33</a:t>
            </a:fld>
            <a:endParaRPr lang="en-US" altLang="zh-CN"/>
          </a:p>
        </p:txBody>
      </p:sp>
      <p:graphicFrame>
        <p:nvGraphicFramePr>
          <p:cNvPr id="6" name="图示 5"/>
          <p:cNvGraphicFramePr/>
          <p:nvPr/>
        </p:nvGraphicFramePr>
        <p:xfrm>
          <a:off x="6136640" y="1178560"/>
          <a:ext cx="4438650" cy="52063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1894" y="44624"/>
            <a:ext cx="10467776" cy="563563"/>
          </a:xfrm>
        </p:spPr>
        <p:txBody>
          <a:bodyPr/>
          <a:lstStyle/>
          <a:p>
            <a:r>
              <a:rPr lang="en-US" altLang="zh-CN" dirty="0"/>
              <a:t>8.3.4 </a:t>
            </a:r>
            <a:r>
              <a:rPr lang="zh-CN" altLang="en-US" dirty="0"/>
              <a:t>挖矿的概念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6435" y="1052830"/>
            <a:ext cx="7065749" cy="52133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3200" dirty="0"/>
              <a:t>挖矿是通过提供算力(主要是用于验证交易)获得比特币奖励。</a:t>
            </a:r>
          </a:p>
          <a:p>
            <a:pPr>
              <a:lnSpc>
                <a:spcPct val="100000"/>
              </a:lnSpc>
            </a:pPr>
            <a:r>
              <a:rPr lang="zh-CN" altLang="en-US" sz="3200" dirty="0"/>
              <a:t>在挖矿过程中,每个尝试写入的新区块都有一个幸运数字,且每个区块的幸运数字都不一样。</a:t>
            </a:r>
          </a:p>
          <a:p>
            <a:pPr>
              <a:lnSpc>
                <a:spcPct val="100000"/>
              </a:lnSpc>
            </a:pPr>
            <a:r>
              <a:rPr lang="zh-CN" altLang="en-US" sz="3200" dirty="0" smtClean="0"/>
              <a:t>矿</a:t>
            </a:r>
            <a:r>
              <a:rPr lang="zh-CN" altLang="en-US" sz="3200" dirty="0"/>
              <a:t>工需</a:t>
            </a:r>
            <a:r>
              <a:rPr lang="zh-CN" altLang="en-US" sz="3200" dirty="0" smtClean="0"/>
              <a:t>要不</a:t>
            </a:r>
            <a:r>
              <a:rPr lang="zh-CN" altLang="en-US" sz="3200" dirty="0"/>
              <a:t>停地去尝试找到符合条件的随机数,这个过程需要耗费大量的运</a:t>
            </a:r>
            <a:r>
              <a:rPr lang="zh-CN" altLang="en-US" sz="3200" dirty="0" smtClean="0"/>
              <a:t>算</a:t>
            </a:r>
            <a:r>
              <a:rPr lang="en-US" altLang="zh-CN" sz="3200" dirty="0" smtClean="0"/>
              <a:t>.</a:t>
            </a:r>
            <a:endParaRPr lang="zh-CN" altLang="en-US" sz="3200" dirty="0"/>
          </a:p>
          <a:p>
            <a:pPr marL="0" indent="0">
              <a:lnSpc>
                <a:spcPct val="100000"/>
              </a:lnSpc>
              <a:buNone/>
            </a:pPr>
            <a:endParaRPr lang="zh-CN" altLang="en-US" sz="2800" dirty="0"/>
          </a:p>
          <a:p>
            <a:pPr marL="457200" lvl="1" indent="0">
              <a:lnSpc>
                <a:spcPct val="100000"/>
              </a:lnSpc>
              <a:buNone/>
            </a:pPr>
            <a:endParaRPr lang="zh-CN" altLang="en-US" sz="2175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7105-4E08-4754-A4DC-DF32CD7F8FC8}" type="slidenum">
              <a:rPr lang="en-US" altLang="zh-CN" smtClean="0"/>
              <a:t>34</a:t>
            </a:fld>
            <a:endParaRPr lang="en-US" altLang="zh-CN"/>
          </a:p>
        </p:txBody>
      </p:sp>
      <p:graphicFrame>
        <p:nvGraphicFramePr>
          <p:cNvPr id="6" name="图示 5"/>
          <p:cNvGraphicFramePr/>
          <p:nvPr/>
        </p:nvGraphicFramePr>
        <p:xfrm>
          <a:off x="7689215" y="1186180"/>
          <a:ext cx="3512820" cy="4946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思考题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93420" y="1059180"/>
            <a:ext cx="10353675" cy="4088765"/>
          </a:xfrm>
        </p:spPr>
        <p:txBody>
          <a:bodyPr/>
          <a:lstStyle/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zh-CN" altLang="en-US" sz="3200"/>
              <a:t>为什么有人挖到的比特币不是整数个?</a:t>
            </a:r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endParaRPr lang="zh-CN" altLang="en-US" sz="3200"/>
          </a:p>
          <a:p>
            <a:pPr lvl="1">
              <a:lnSpc>
                <a:spcPct val="150000"/>
              </a:lnSpc>
            </a:pPr>
            <a:r>
              <a:rPr lang="zh-CN" altLang="en-US"/>
              <a:t>单凭单个人算力需要很长的时间才有可能挖到比特币,所以多个矿工形成矿池来 合力挖矿。</a:t>
            </a:r>
          </a:p>
          <a:p>
            <a:pPr lvl="1">
              <a:lnSpc>
                <a:spcPct val="150000"/>
              </a:lnSpc>
            </a:pPr>
            <a:r>
              <a:rPr lang="zh-CN" altLang="en-US"/>
              <a:t>当挖到区块的时候,根据每个人的算力占总算力的比例来进行分红,所以通常矿工会得到纯小数的比特币。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7105-4E08-4754-A4DC-DF32CD7F8FC8}" type="slidenum">
              <a:rPr lang="en-US" altLang="zh-CN" smtClean="0"/>
              <a:t>35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2529" y="44624"/>
            <a:ext cx="10467776" cy="563563"/>
          </a:xfrm>
        </p:spPr>
        <p:txBody>
          <a:bodyPr/>
          <a:lstStyle/>
          <a:p>
            <a:r>
              <a:rPr lang="en-US" altLang="zh-CN" dirty="0"/>
              <a:t>8.3.4 </a:t>
            </a:r>
            <a:r>
              <a:rPr lang="zh-CN" altLang="en-US" dirty="0"/>
              <a:t>比特币的交易过程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7105-4E08-4754-A4DC-DF32CD7F8FC8}" type="slidenum">
              <a:rPr lang="en-US" altLang="zh-CN" smtClean="0"/>
              <a:t>36</a:t>
            </a:fld>
            <a:endParaRPr lang="en-US" altLang="zh-CN"/>
          </a:p>
        </p:txBody>
      </p:sp>
      <p:grpSp>
        <p:nvGrpSpPr>
          <p:cNvPr id="4" name="组合 3"/>
          <p:cNvGrpSpPr/>
          <p:nvPr/>
        </p:nvGrpSpPr>
        <p:grpSpPr>
          <a:xfrm>
            <a:off x="1316990" y="2191385"/>
            <a:ext cx="9558020" cy="3164840"/>
            <a:chOff x="2074" y="3451"/>
            <a:chExt cx="15052" cy="4984"/>
          </a:xfrm>
        </p:grpSpPr>
        <p:grpSp>
          <p:nvGrpSpPr>
            <p:cNvPr id="3" name="组合 2"/>
            <p:cNvGrpSpPr/>
            <p:nvPr/>
          </p:nvGrpSpPr>
          <p:grpSpPr>
            <a:xfrm>
              <a:off x="2074" y="3451"/>
              <a:ext cx="15052" cy="4356"/>
              <a:chOff x="1072" y="2565"/>
              <a:chExt cx="15179" cy="7064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1072" y="2565"/>
                <a:ext cx="1928" cy="601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/>
                  <a:t>发送方钱包私钥签名加密发送</a:t>
                </a: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719" y="2565"/>
                <a:ext cx="1928" cy="601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/>
                  <a:t>接收方钱包公钥钥密接受</a:t>
                </a: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4323" y="2565"/>
                <a:ext cx="1928" cy="601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/>
                  <a:t>更新</a:t>
                </a:r>
              </a:p>
              <a:p>
                <a:pPr algn="ctr"/>
                <a:r>
                  <a:rPr lang="zh-CN" altLang="en-US" sz="2000"/>
                  <a:t>数据库</a:t>
                </a: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1676" y="2565"/>
                <a:ext cx="1928" cy="601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/>
                  <a:t>接收方</a:t>
                </a:r>
              </a:p>
              <a:p>
                <a:pPr algn="ctr"/>
                <a:r>
                  <a:rPr lang="zh-CN" altLang="en-US" sz="2000"/>
                  <a:t>钱包公钥加密，纳入钱包</a:t>
                </a: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9029" y="2565"/>
                <a:ext cx="1928" cy="601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/>
                  <a:t>数据库</a:t>
                </a:r>
              </a:p>
              <a:p>
                <a:pPr algn="ctr"/>
                <a:r>
                  <a:rPr lang="zh-CN" altLang="en-US" sz="2000"/>
                  <a:t>比对货币公钥确定归属</a:t>
                </a: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6357" y="2565"/>
                <a:ext cx="1928" cy="601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/>
                  <a:t>获得货币私钥</a:t>
                </a:r>
              </a:p>
            </p:txBody>
          </p:sp>
          <p:cxnSp>
            <p:nvCxnSpPr>
              <p:cNvPr id="16" name="直接箭头连接符 15"/>
              <p:cNvCxnSpPr/>
              <p:nvPr/>
            </p:nvCxnSpPr>
            <p:spPr>
              <a:xfrm>
                <a:off x="3000" y="5400"/>
                <a:ext cx="719" cy="0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7" name="直接箭头连接符 16"/>
              <p:cNvCxnSpPr/>
              <p:nvPr/>
            </p:nvCxnSpPr>
            <p:spPr>
              <a:xfrm>
                <a:off x="5638" y="5400"/>
                <a:ext cx="719" cy="0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8" name="直接箭头连接符 17"/>
              <p:cNvCxnSpPr/>
              <p:nvPr/>
            </p:nvCxnSpPr>
            <p:spPr>
              <a:xfrm>
                <a:off x="8285" y="5400"/>
                <a:ext cx="719" cy="0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9" name="直接箭头连接符 18"/>
              <p:cNvCxnSpPr/>
              <p:nvPr/>
            </p:nvCxnSpPr>
            <p:spPr>
              <a:xfrm>
                <a:off x="10957" y="5400"/>
                <a:ext cx="719" cy="0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0" name="直接箭头连接符 19"/>
              <p:cNvCxnSpPr/>
              <p:nvPr/>
            </p:nvCxnSpPr>
            <p:spPr>
              <a:xfrm>
                <a:off x="13604" y="5400"/>
                <a:ext cx="719" cy="0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>
                <a:off x="2036" y="8575"/>
                <a:ext cx="0" cy="103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>
                <a:off x="2022" y="9610"/>
                <a:ext cx="10654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3" name="直接箭头连接符 22"/>
              <p:cNvCxnSpPr/>
              <p:nvPr/>
            </p:nvCxnSpPr>
            <p:spPr>
              <a:xfrm flipV="1">
                <a:off x="12640" y="8575"/>
                <a:ext cx="0" cy="105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24" name="文本框 23"/>
            <p:cNvSpPr txBox="1"/>
            <p:nvPr/>
          </p:nvSpPr>
          <p:spPr>
            <a:xfrm>
              <a:off x="6147" y="7807"/>
              <a:ext cx="3576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/>
                <a:t>发送方签名授权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623392" y="919479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两个交易过</a:t>
            </a:r>
            <a:r>
              <a:rPr lang="zh-CN" altLang="en-US" sz="32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程：</a:t>
            </a:r>
            <a:r>
              <a:rPr lang="zh-CN" altLang="en-US" sz="2400" dirty="0" smtClean="0"/>
              <a:t>生</a:t>
            </a:r>
            <a:r>
              <a:rPr lang="zh-CN" altLang="en-US" sz="2400" dirty="0"/>
              <a:t>成交</a:t>
            </a:r>
            <a:r>
              <a:rPr lang="zh-CN" altLang="en-US" sz="2400" dirty="0" smtClean="0"/>
              <a:t>易和验</a:t>
            </a:r>
            <a:r>
              <a:rPr lang="zh-CN" altLang="en-US" sz="2400" dirty="0"/>
              <a:t>证交</a:t>
            </a:r>
            <a:r>
              <a:rPr lang="zh-CN" altLang="en-US" sz="2400" dirty="0" smtClean="0"/>
              <a:t>易。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2529" y="44624"/>
            <a:ext cx="10467776" cy="563563"/>
          </a:xfrm>
        </p:spPr>
        <p:txBody>
          <a:bodyPr/>
          <a:lstStyle/>
          <a:p>
            <a:r>
              <a:rPr lang="en-US" altLang="zh-CN" dirty="0"/>
              <a:t>8.3.4 </a:t>
            </a:r>
            <a:r>
              <a:rPr lang="zh-CN" altLang="en-US" dirty="0"/>
              <a:t>比特币和</a:t>
            </a:r>
            <a:r>
              <a:rPr lang="en-US" altLang="zh-CN" dirty="0"/>
              <a:t>Q</a:t>
            </a:r>
            <a:r>
              <a:rPr lang="zh-CN" altLang="en-US" dirty="0"/>
              <a:t>币的区别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20090" y="1029970"/>
            <a:ext cx="10276205" cy="3220720"/>
          </a:xfrm>
        </p:spPr>
        <p:txBody>
          <a:bodyPr/>
          <a:lstStyle/>
          <a:p>
            <a:r>
              <a:rPr lang="zh-CN" altLang="en-US" sz="32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比特币：</a:t>
            </a:r>
          </a:p>
          <a:p>
            <a:pPr lvl="1"/>
            <a:r>
              <a:rPr lang="en-US" altLang="zh-CN" dirty="0" err="1" smtClean="0"/>
              <a:t>没有发行主体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发行和流通由全网矿工共同记账</a:t>
            </a:r>
            <a:endParaRPr lang="en-US" altLang="zh-CN" dirty="0"/>
          </a:p>
          <a:p>
            <a:pPr lvl="1"/>
            <a:r>
              <a:rPr lang="en-US" altLang="zh-CN" dirty="0" err="1" smtClean="0"/>
              <a:t>价值由市场定价</a:t>
            </a:r>
            <a:r>
              <a:rPr lang="zh-CN" altLang="en-US" dirty="0"/>
              <a:t>，</a:t>
            </a:r>
            <a:r>
              <a:rPr lang="en-US" altLang="zh-CN" dirty="0" err="1" smtClean="0"/>
              <a:t>涨跌幅度巨大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可以在全球范围流通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可以进行任何东西购买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342900" lvl="0" indent="-342900">
              <a:buFont typeface="Wingdings" panose="05000000000000000000" charset="0"/>
              <a:buChar char="v"/>
            </a:pPr>
            <a:r>
              <a:rPr lang="en-US" altLang="zh-CN" sz="32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Q</a:t>
            </a:r>
            <a:r>
              <a:rPr lang="zh-CN" altLang="en-US" sz="32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币：</a:t>
            </a:r>
          </a:p>
          <a:p>
            <a:pPr lvl="1"/>
            <a:r>
              <a:rPr lang="zh-CN" altLang="en-US" dirty="0">
                <a:sym typeface="+mn-ea"/>
              </a:rPr>
              <a:t>Q币由腾讯公司信用背书,对其数量和数据负责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Q币的价值由腾讯公司定价,1Q币等于1元,仅限于在腾讯的游戏和服务中使用。</a:t>
            </a:r>
            <a:endParaRPr lang="zh-CN" altLang="en-US" dirty="0"/>
          </a:p>
          <a:p>
            <a:pPr marL="742950" lvl="1" indent="-285750">
              <a:buFont typeface="Wingdings" panose="05000000000000000000" charset="0"/>
              <a:buChar char="§"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7105-4E08-4754-A4DC-DF32CD7F8FC8}" type="slidenum">
              <a:rPr lang="en-US" altLang="zh-CN" smtClean="0"/>
              <a:t>37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13532" y="58821"/>
            <a:ext cx="10868869" cy="563563"/>
          </a:xfrm>
        </p:spPr>
        <p:txBody>
          <a:bodyPr/>
          <a:lstStyle/>
          <a:p>
            <a:r>
              <a:rPr lang="en-US" altLang="zh-CN" dirty="0" smtClean="0"/>
              <a:t>8.3.4 </a:t>
            </a:r>
            <a:r>
              <a:rPr lang="zh-CN" altLang="en-US" dirty="0" smtClean="0"/>
              <a:t>比特币的优缺点</a:t>
            </a:r>
            <a:endParaRPr lang="zh-CN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13740" y="1023620"/>
            <a:ext cx="10312400" cy="5093970"/>
          </a:xfrm>
        </p:spPr>
        <p:txBody>
          <a:bodyPr/>
          <a:lstStyle/>
          <a:p>
            <a:r>
              <a:rPr lang="zh-CN" altLang="en-US" sz="32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优点</a:t>
            </a:r>
            <a:endParaRPr lang="en-US" altLang="zh-CN" sz="3200" b="1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</a:endParaRPr>
          </a:p>
          <a:p>
            <a:pPr lvl="1"/>
            <a:r>
              <a:rPr lang="zh-CN" altLang="en-US" sz="2800" dirty="0"/>
              <a:t>比特币具有电子货币在交易时方便、快捷、高效等优点。</a:t>
            </a:r>
          </a:p>
          <a:p>
            <a:pPr lvl="1"/>
            <a:r>
              <a:rPr lang="zh-CN" altLang="en-US" sz="2800" dirty="0"/>
              <a:t>比特币属于分布式的虚拟货币,具有去中心化的特性。</a:t>
            </a:r>
          </a:p>
          <a:p>
            <a:pPr lvl="1"/>
            <a:r>
              <a:rPr lang="zh-CN" altLang="en-US" sz="2800" dirty="0"/>
              <a:t>比特币的匿名特性,也很好地保障了用户的隐私。</a:t>
            </a:r>
          </a:p>
          <a:p>
            <a:pPr lvl="1"/>
            <a:r>
              <a:rPr lang="zh-CN" altLang="en-US" sz="2800" dirty="0"/>
              <a:t>相比信用卡的网上交易,比特币的交易几乎是免费的。</a:t>
            </a:r>
          </a:p>
          <a:p>
            <a:pPr lvl="1"/>
            <a:r>
              <a:rPr lang="zh-CN" altLang="en-US" sz="2800" dirty="0"/>
              <a:t>比特币的安全程度非常高</a:t>
            </a:r>
            <a:r>
              <a:rPr lang="zh-CN" altLang="en-US" sz="2800" dirty="0" smtClean="0"/>
              <a:t>。</a:t>
            </a:r>
            <a:endParaRPr lang="en-US" altLang="zh-CN" dirty="0" smtClean="0"/>
          </a:p>
          <a:p>
            <a:r>
              <a:rPr lang="zh-CN" altLang="en-US" sz="32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缺点</a:t>
            </a:r>
            <a:endParaRPr lang="en-US" altLang="zh-CN" sz="3200" b="1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</a:endParaRPr>
          </a:p>
          <a:p>
            <a:pPr lvl="1" latinLnBrk="0">
              <a:lnSpc>
                <a:spcPct val="100000"/>
              </a:lnSpc>
            </a:pPr>
            <a:r>
              <a:rPr lang="zh-CN" altLang="en-US" sz="2800" dirty="0"/>
              <a:t>交易渠道弱、价格波动幅度大、受众范围</a:t>
            </a:r>
            <a:r>
              <a:rPr lang="zh-CN" altLang="en-US" sz="2800" dirty="0" smtClean="0"/>
              <a:t>小。</a:t>
            </a:r>
            <a:endParaRPr lang="zh-CN" altLang="en-US" sz="2800" dirty="0"/>
          </a:p>
          <a:p>
            <a:pPr lvl="1"/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3C28-A71A-4459-B48B-0CF3BFDAB261}" type="slidenum">
              <a:rPr lang="en-US" altLang="zh-CN" smtClean="0"/>
              <a:t>38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2529" y="44624"/>
            <a:ext cx="10467776" cy="563563"/>
          </a:xfrm>
        </p:spPr>
        <p:txBody>
          <a:bodyPr/>
          <a:lstStyle/>
          <a:p>
            <a:r>
              <a:rPr lang="en-US" altLang="zh-CN" dirty="0"/>
              <a:t>8.4 </a:t>
            </a:r>
            <a:r>
              <a:rPr lang="zh-CN" altLang="en-US" dirty="0"/>
              <a:t>密码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99770" y="1035050"/>
            <a:ext cx="10295890" cy="567118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32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生活中的密码</a:t>
            </a:r>
            <a:r>
              <a:rPr lang="zh-CN" altLang="en-US" sz="3200" dirty="0"/>
              <a:t>就是个人识别码,也叫作口令,目的是验证个人身份。</a:t>
            </a:r>
            <a:endParaRPr lang="zh-CN" altLang="en-US" sz="2800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32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身份认证的概念</a:t>
            </a:r>
          </a:p>
          <a:p>
            <a:pPr lvl="1">
              <a:lnSpc>
                <a:spcPct val="100000"/>
              </a:lnSpc>
            </a:pPr>
            <a:r>
              <a:rPr lang="zh-CN" altLang="en-US" dirty="0"/>
              <a:t>用户向计算机系统以一种安全的方式提交自己的身份证明,然后由系统确认用户的身份是否属实,最终拒绝用户或者赋予用户一定的权限。</a:t>
            </a:r>
            <a:endParaRPr lang="zh-CN" altLang="en-US" sz="2400" dirty="0"/>
          </a:p>
          <a:p>
            <a:pPr>
              <a:lnSpc>
                <a:spcPct val="100000"/>
              </a:lnSpc>
            </a:pPr>
            <a:r>
              <a:rPr lang="zh-CN" altLang="en-US" sz="32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口令和密钥的概念</a:t>
            </a:r>
          </a:p>
          <a:p>
            <a:pPr lvl="1">
              <a:lnSpc>
                <a:spcPct val="100000"/>
              </a:lnSpc>
            </a:pPr>
            <a:r>
              <a:rPr lang="zh-CN" altLang="en-US" dirty="0"/>
              <a:t>口令是一种暗号,用于识别身份</a:t>
            </a:r>
          </a:p>
          <a:p>
            <a:pPr lvl="1">
              <a:lnSpc>
                <a:spcPct val="100000"/>
              </a:lnSpc>
            </a:pPr>
            <a:r>
              <a:rPr lang="zh-CN" altLang="en-US" dirty="0"/>
              <a:t>密钥是一种参数,它是在明文转换为密文或将密文转换为明文的算法中输入的 参数。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7105-4E08-4754-A4DC-DF32CD7F8FC8}" type="slidenum">
              <a:rPr lang="en-US" altLang="zh-CN" smtClean="0"/>
              <a:t>39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31A9-1DD5-4C34-BAC9-1026D4AF2589}" type="slidenum">
              <a:rPr lang="en-US" altLang="zh-CN" smtClean="0"/>
              <a:t>4</a:t>
            </a:fld>
            <a:endParaRPr lang="en-US" altLang="zh-CN" dirty="0"/>
          </a:p>
        </p:txBody>
      </p:sp>
      <p:grpSp>
        <p:nvGrpSpPr>
          <p:cNvPr id="89120" name="Group 32"/>
          <p:cNvGrpSpPr/>
          <p:nvPr/>
        </p:nvGrpSpPr>
        <p:grpSpPr bwMode="auto">
          <a:xfrm>
            <a:off x="2567608" y="1656288"/>
            <a:ext cx="5410200" cy="665163"/>
            <a:chOff x="1152" y="1275"/>
            <a:chExt cx="3408" cy="419"/>
          </a:xfrm>
        </p:grpSpPr>
        <p:grpSp>
          <p:nvGrpSpPr>
            <p:cNvPr id="89091" name="Group 3"/>
            <p:cNvGrpSpPr/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89092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sp>
            <p:nvSpPr>
              <p:cNvPr id="89093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sp>
            <p:nvSpPr>
              <p:cNvPr id="89094" name="AutoShape 6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</p:grpSp>
        <p:sp>
          <p:nvSpPr>
            <p:cNvPr id="89099" name="Line 11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89100" name="Text Box 12"/>
            <p:cNvSpPr txBox="1">
              <a:spLocks noChangeArrowheads="1"/>
            </p:cNvSpPr>
            <p:nvPr/>
          </p:nvSpPr>
          <p:spPr bwMode="auto">
            <a:xfrm>
              <a:off x="1944" y="1323"/>
              <a:ext cx="214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800" b="1" dirty="0">
                  <a:solidFill>
                    <a:schemeClr val="tx2"/>
                  </a:solidFill>
                  <a:ea typeface="宋体" panose="02010600030101010101" pitchFamily="2" charset="-122"/>
                </a:rPr>
                <a:t>8.1  </a:t>
              </a:r>
              <a:r>
                <a:rPr lang="zh-CN" altLang="en-US" sz="2800" b="1" dirty="0">
                  <a:solidFill>
                    <a:schemeClr val="tx2"/>
                  </a:solidFill>
                  <a:ea typeface="宋体" panose="02010600030101010101" pitchFamily="2" charset="-122"/>
                </a:rPr>
                <a:t>病毒与防火墙</a:t>
              </a:r>
              <a:endParaRPr lang="zh-CN" altLang="zh-CN" sz="2800" b="1" dirty="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9101" name="Text Box 13"/>
            <p:cNvSpPr txBox="1">
              <a:spLocks noChangeArrowheads="1"/>
            </p:cNvSpPr>
            <p:nvPr/>
          </p:nvSpPr>
          <p:spPr bwMode="gray">
            <a:xfrm>
              <a:off x="1267" y="1315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800" b="1" dirty="0">
                  <a:solidFill>
                    <a:srgbClr val="FFFFFF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89121" name="Group 33"/>
          <p:cNvGrpSpPr/>
          <p:nvPr/>
        </p:nvGrpSpPr>
        <p:grpSpPr bwMode="auto">
          <a:xfrm>
            <a:off x="2558698" y="2516755"/>
            <a:ext cx="5410200" cy="665163"/>
            <a:chOff x="1152" y="1851"/>
            <a:chExt cx="3408" cy="419"/>
          </a:xfrm>
        </p:grpSpPr>
        <p:grpSp>
          <p:nvGrpSpPr>
            <p:cNvPr id="89095" name="Group 7"/>
            <p:cNvGrpSpPr/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89096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sp>
            <p:nvSpPr>
              <p:cNvPr id="89097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sp>
            <p:nvSpPr>
              <p:cNvPr id="89098" name="AutoShape 10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</p:grpSp>
        <p:sp>
          <p:nvSpPr>
            <p:cNvPr id="89102" name="Line 14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89103" name="Text Box 15"/>
            <p:cNvSpPr txBox="1">
              <a:spLocks noChangeArrowheads="1"/>
            </p:cNvSpPr>
            <p:nvPr/>
          </p:nvSpPr>
          <p:spPr bwMode="auto">
            <a:xfrm>
              <a:off x="1950" y="1899"/>
              <a:ext cx="221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ts val="1320"/>
                </a:spcBef>
                <a:spcAft>
                  <a:spcPts val="1320"/>
                </a:spcAft>
              </a:pPr>
              <a:r>
                <a:rPr lang="en-US" altLang="zh-CN" sz="2800" b="1" dirty="0">
                  <a:solidFill>
                    <a:schemeClr val="tx2"/>
                  </a:solidFill>
                  <a:ea typeface="宋体" panose="02010600030101010101" pitchFamily="2" charset="-122"/>
                </a:rPr>
                <a:t>8.2 </a:t>
              </a:r>
              <a:r>
                <a:rPr lang="zh-CN" altLang="en-US" sz="2800" b="1" dirty="0">
                  <a:solidFill>
                    <a:schemeClr val="tx2"/>
                  </a:solidFill>
                  <a:ea typeface="宋体" panose="02010600030101010101" pitchFamily="2" charset="-122"/>
                </a:rPr>
                <a:t>密码学基础</a:t>
              </a:r>
              <a:endParaRPr lang="zh-CN" altLang="zh-CN" sz="2800" b="1" dirty="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9104" name="Text Box 16"/>
            <p:cNvSpPr txBox="1">
              <a:spLocks noChangeArrowheads="1"/>
            </p:cNvSpPr>
            <p:nvPr/>
          </p:nvSpPr>
          <p:spPr bwMode="gray">
            <a:xfrm>
              <a:off x="1267" y="1863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800" b="1" dirty="0">
                  <a:solidFill>
                    <a:srgbClr val="FFFFFF"/>
                  </a:solidFill>
                  <a:ea typeface="宋体" panose="02010600030101010101" pitchFamily="2" charset="-122"/>
                </a:rPr>
                <a:t>2</a:t>
              </a:r>
            </a:p>
          </p:txBody>
        </p:sp>
      </p:grpSp>
      <p:grpSp>
        <p:nvGrpSpPr>
          <p:cNvPr id="89122" name="Group 34"/>
          <p:cNvGrpSpPr/>
          <p:nvPr/>
        </p:nvGrpSpPr>
        <p:grpSpPr bwMode="auto">
          <a:xfrm>
            <a:off x="2571488" y="3404888"/>
            <a:ext cx="5776913" cy="665163"/>
            <a:chOff x="1152" y="2413"/>
            <a:chExt cx="3639" cy="419"/>
          </a:xfrm>
        </p:grpSpPr>
        <p:grpSp>
          <p:nvGrpSpPr>
            <p:cNvPr id="89105" name="Group 17"/>
            <p:cNvGrpSpPr/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89106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sp>
            <p:nvSpPr>
              <p:cNvPr id="89107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sp>
            <p:nvSpPr>
              <p:cNvPr id="89108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</p:grpSp>
        <p:sp>
          <p:nvSpPr>
            <p:cNvPr id="89113" name="Line 25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89114" name="Text Box 26"/>
            <p:cNvSpPr txBox="1">
              <a:spLocks noChangeArrowheads="1"/>
            </p:cNvSpPr>
            <p:nvPr/>
          </p:nvSpPr>
          <p:spPr bwMode="auto">
            <a:xfrm>
              <a:off x="1942" y="2443"/>
              <a:ext cx="284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ts val="1320"/>
                </a:spcBef>
                <a:spcAft>
                  <a:spcPts val="1320"/>
                </a:spcAft>
              </a:pPr>
              <a:r>
                <a:rPr lang="en-US" altLang="zh-CN" sz="2800" b="1" dirty="0">
                  <a:solidFill>
                    <a:schemeClr val="tx2"/>
                  </a:solidFill>
                  <a:ea typeface="宋体" panose="02010600030101010101" pitchFamily="2" charset="-122"/>
                </a:rPr>
                <a:t>8.3 </a:t>
              </a:r>
              <a:r>
                <a:rPr lang="zh-CN" altLang="en-US" sz="2800" b="1" dirty="0">
                  <a:solidFill>
                    <a:schemeClr val="tx2"/>
                  </a:solidFill>
                  <a:ea typeface="宋体" panose="02010600030101010101" pitchFamily="2" charset="-122"/>
                </a:rPr>
                <a:t>密码技术及应用</a:t>
              </a:r>
              <a:endParaRPr lang="zh-CN" altLang="zh-CN" sz="2800" b="1" dirty="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9115" name="Text Box 27"/>
            <p:cNvSpPr txBox="1">
              <a:spLocks noChangeArrowheads="1"/>
            </p:cNvSpPr>
            <p:nvPr/>
          </p:nvSpPr>
          <p:spPr bwMode="gray">
            <a:xfrm>
              <a:off x="1267" y="2420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800" b="1" dirty="0">
                  <a:solidFill>
                    <a:srgbClr val="FFFFFF"/>
                  </a:solidFill>
                  <a:ea typeface="宋体" panose="02010600030101010101" pitchFamily="2" charset="-122"/>
                </a:rPr>
                <a:t>3</a:t>
              </a:r>
            </a:p>
          </p:txBody>
        </p:sp>
      </p:grpSp>
      <p:sp>
        <p:nvSpPr>
          <p:cNvPr id="89119" name="Text Box 31"/>
          <p:cNvSpPr txBox="1">
            <a:spLocks noChangeArrowheads="1"/>
          </p:cNvSpPr>
          <p:nvPr/>
        </p:nvSpPr>
        <p:spPr bwMode="auto">
          <a:xfrm>
            <a:off x="3688590" y="71401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/>
          </a:p>
        </p:txBody>
      </p:sp>
      <p:grpSp>
        <p:nvGrpSpPr>
          <p:cNvPr id="29" name="Group 33"/>
          <p:cNvGrpSpPr/>
          <p:nvPr/>
        </p:nvGrpSpPr>
        <p:grpSpPr bwMode="auto">
          <a:xfrm>
            <a:off x="2611486" y="4289961"/>
            <a:ext cx="5410200" cy="665163"/>
            <a:chOff x="1152" y="1851"/>
            <a:chExt cx="3408" cy="419"/>
          </a:xfrm>
        </p:grpSpPr>
        <p:grpSp>
          <p:nvGrpSpPr>
            <p:cNvPr id="30" name="Group 7"/>
            <p:cNvGrpSpPr/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34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sp>
            <p:nvSpPr>
              <p:cNvPr id="35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sp>
            <p:nvSpPr>
              <p:cNvPr id="36" name="AutoShape 10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</p:grpSp>
        <p:sp>
          <p:nvSpPr>
            <p:cNvPr id="31" name="Line 14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32" name="Text Box 15"/>
            <p:cNvSpPr txBox="1">
              <a:spLocks noChangeArrowheads="1"/>
            </p:cNvSpPr>
            <p:nvPr/>
          </p:nvSpPr>
          <p:spPr bwMode="auto">
            <a:xfrm>
              <a:off x="1917" y="1899"/>
              <a:ext cx="261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ts val="1320"/>
                </a:spcBef>
                <a:spcAft>
                  <a:spcPts val="1320"/>
                </a:spcAft>
              </a:pPr>
              <a:r>
                <a:rPr lang="en-US" altLang="zh-CN" sz="2800" b="1" dirty="0">
                  <a:solidFill>
                    <a:schemeClr val="tx2"/>
                  </a:solidFill>
                  <a:ea typeface="宋体" panose="02010600030101010101" pitchFamily="2" charset="-122"/>
                </a:rPr>
                <a:t>8.4 </a:t>
              </a:r>
              <a:r>
                <a:rPr lang="zh-CN" altLang="en-US" sz="2800" b="1" dirty="0">
                  <a:solidFill>
                    <a:schemeClr val="tx2"/>
                  </a:solidFill>
                  <a:ea typeface="宋体" panose="02010600030101010101" pitchFamily="2" charset="-122"/>
                </a:rPr>
                <a:t>生活中的密码与加密</a:t>
              </a:r>
              <a:endParaRPr lang="zh-CN" altLang="zh-CN" sz="2800" b="1" dirty="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3" name="Text Box 16"/>
            <p:cNvSpPr txBox="1">
              <a:spLocks noChangeArrowheads="1"/>
            </p:cNvSpPr>
            <p:nvPr/>
          </p:nvSpPr>
          <p:spPr bwMode="gray">
            <a:xfrm>
              <a:off x="1267" y="1877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800" b="1" dirty="0">
                  <a:solidFill>
                    <a:srgbClr val="FFFFFF"/>
                  </a:solidFill>
                  <a:ea typeface="宋体" panose="02010600030101010101" pitchFamily="2" charset="-122"/>
                </a:rPr>
                <a:t>4</a:t>
              </a:r>
            </a:p>
          </p:txBody>
        </p:sp>
      </p:grpSp>
      <p:grpSp>
        <p:nvGrpSpPr>
          <p:cNvPr id="45" name="Group 33"/>
          <p:cNvGrpSpPr/>
          <p:nvPr/>
        </p:nvGrpSpPr>
        <p:grpSpPr bwMode="auto">
          <a:xfrm>
            <a:off x="2577883" y="5157572"/>
            <a:ext cx="6834188" cy="665163"/>
            <a:chOff x="1152" y="1851"/>
            <a:chExt cx="4305" cy="419"/>
          </a:xfrm>
        </p:grpSpPr>
        <p:grpSp>
          <p:nvGrpSpPr>
            <p:cNvPr id="46" name="Group 7"/>
            <p:cNvGrpSpPr/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50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sp>
            <p:nvSpPr>
              <p:cNvPr id="51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sp>
            <p:nvSpPr>
              <p:cNvPr id="52" name="AutoShape 10"/>
              <p:cNvSpPr>
                <a:spLocks noChangeArrowheads="1"/>
              </p:cNvSpPr>
              <p:nvPr/>
            </p:nvSpPr>
            <p:spPr bwMode="gray">
              <a:xfrm>
                <a:off x="3264" y="2711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</p:grpSp>
        <p:sp>
          <p:nvSpPr>
            <p:cNvPr id="47" name="Line 14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48" name="Text Box 15"/>
            <p:cNvSpPr txBox="1">
              <a:spLocks noChangeArrowheads="1"/>
            </p:cNvSpPr>
            <p:nvPr/>
          </p:nvSpPr>
          <p:spPr bwMode="auto">
            <a:xfrm>
              <a:off x="1939" y="1868"/>
              <a:ext cx="351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ts val="1320"/>
                </a:spcBef>
                <a:spcAft>
                  <a:spcPts val="1320"/>
                </a:spcAft>
              </a:pPr>
              <a:r>
                <a:rPr lang="en-US" altLang="zh-CN" sz="2800" b="1" dirty="0">
                  <a:solidFill>
                    <a:schemeClr val="tx2"/>
                  </a:solidFill>
                  <a:ea typeface="宋体" panose="02010600030101010101" pitchFamily="2" charset="-122"/>
                </a:rPr>
                <a:t>8.5 </a:t>
              </a:r>
              <a:r>
                <a:rPr lang="zh-CN" altLang="en-US" sz="2800" b="1" dirty="0">
                  <a:solidFill>
                    <a:schemeClr val="tx2"/>
                  </a:solidFill>
                  <a:ea typeface="宋体" panose="02010600030101010101" pitchFamily="2" charset="-122"/>
                </a:rPr>
                <a:t>信息安全案例剖析	</a:t>
              </a:r>
              <a:endParaRPr lang="zh-CN" altLang="zh-CN" sz="2800" dirty="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9" name="Text Box 16"/>
            <p:cNvSpPr txBox="1">
              <a:spLocks noChangeArrowheads="1"/>
            </p:cNvSpPr>
            <p:nvPr/>
          </p:nvSpPr>
          <p:spPr bwMode="gray">
            <a:xfrm>
              <a:off x="1267" y="1868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800" b="1" dirty="0">
                  <a:solidFill>
                    <a:srgbClr val="FFFFFF"/>
                  </a:solidFill>
                  <a:ea typeface="宋体" panose="02010600030101010101" pitchFamily="2" charset="-122"/>
                </a:rPr>
                <a:t>5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8.4.1 </a:t>
            </a:r>
            <a:r>
              <a:rPr lang="zh-CN" altLang="en-US" dirty="0"/>
              <a:t>密码的分</a:t>
            </a:r>
            <a:r>
              <a:rPr lang="zh-CN" altLang="en-US" dirty="0" smtClean="0"/>
              <a:t>类与使用</a:t>
            </a:r>
            <a:endParaRPr lang="zh-CN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823596" y="943610"/>
            <a:ext cx="4869180" cy="539750"/>
          </a:xfrm>
        </p:spPr>
        <p:txBody>
          <a:bodyPr/>
          <a:lstStyle/>
          <a:p>
            <a:pPr algn="ctr"/>
            <a:r>
              <a:rPr lang="zh-CN" altLang="en-US" sz="32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密码分类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726440" y="1624965"/>
            <a:ext cx="5501640" cy="552259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3200" dirty="0"/>
              <a:t>弱密码</a:t>
            </a:r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r>
              <a:rPr lang="zh-CN" altLang="en-US" dirty="0"/>
              <a:t>有规律的字符</a:t>
            </a:r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r>
              <a:rPr lang="zh-CN" altLang="en-US" dirty="0"/>
              <a:t>与用户名相同</a:t>
            </a:r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r>
              <a:rPr lang="zh-CN" altLang="en-US" dirty="0"/>
              <a:t>身份隐私相关信息</a:t>
            </a:r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r>
              <a:rPr lang="zh-CN" altLang="en-US" dirty="0"/>
              <a:t>可用于论坛</a:t>
            </a:r>
          </a:p>
          <a:p>
            <a:pPr marL="444500" lvl="0" indent="-444500">
              <a:lnSpc>
                <a:spcPct val="100000"/>
              </a:lnSpc>
              <a:buFont typeface="Wingdings" panose="05000000000000000000" charset="0"/>
              <a:buChar char="v"/>
            </a:pPr>
            <a:r>
              <a:rPr lang="zh-CN" altLang="en-US" sz="3200" dirty="0">
                <a:solidFill>
                  <a:schemeClr val="tx1"/>
                </a:solidFill>
              </a:rPr>
              <a:t>一般密码</a:t>
            </a:r>
          </a:p>
          <a:p>
            <a:pPr marL="685800" lvl="1" indent="-228600">
              <a:lnSpc>
                <a:spcPct val="100000"/>
              </a:lnSpc>
              <a:buFont typeface="Wingdings" panose="05000000000000000000" charset="0"/>
              <a:buChar char="§"/>
            </a:pPr>
            <a:r>
              <a:rPr lang="zh-CN" altLang="en-US" dirty="0">
                <a:solidFill>
                  <a:schemeClr val="tx1"/>
                </a:solidFill>
              </a:rPr>
              <a:t>可用于基础设施类</a:t>
            </a:r>
          </a:p>
          <a:p>
            <a:pPr marL="444500" lvl="0" indent="-444500">
              <a:lnSpc>
                <a:spcPct val="100000"/>
              </a:lnSpc>
              <a:buFont typeface="Wingdings" panose="05000000000000000000" charset="0"/>
              <a:buChar char="v"/>
            </a:pPr>
            <a:r>
              <a:rPr lang="zh-CN" altLang="en-US" sz="3200" dirty="0">
                <a:solidFill>
                  <a:schemeClr val="tx1"/>
                </a:solidFill>
              </a:rPr>
              <a:t>强密码</a:t>
            </a:r>
          </a:p>
          <a:p>
            <a:pPr marL="685800" lvl="1" indent="-228600">
              <a:lnSpc>
                <a:spcPct val="100000"/>
              </a:lnSpc>
              <a:buFont typeface="Wingdings" panose="05000000000000000000" charset="0"/>
              <a:buChar char="§"/>
            </a:pPr>
            <a:r>
              <a:rPr lang="zh-CN" altLang="en-US" dirty="0">
                <a:solidFill>
                  <a:schemeClr val="tx1"/>
                </a:solidFill>
              </a:rPr>
              <a:t>可用强社交类金融支付密码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228080" y="943610"/>
            <a:ext cx="4770120" cy="499745"/>
          </a:xfrm>
        </p:spPr>
        <p:txBody>
          <a:bodyPr/>
          <a:lstStyle/>
          <a:p>
            <a:pPr algn="ctr"/>
            <a:r>
              <a:rPr lang="zh-CN" altLang="en-US" sz="32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密码使用注意事项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6641465" y="1624965"/>
            <a:ext cx="4357370" cy="4072890"/>
          </a:xfrm>
        </p:spPr>
        <p:txBody>
          <a:bodyPr/>
          <a:lstStyle/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zh-CN" altLang="en-US" sz="3200" dirty="0" smtClean="0"/>
              <a:t>不</a:t>
            </a:r>
            <a:r>
              <a:rPr lang="zh-CN" altLang="en-US" sz="3200" dirty="0"/>
              <a:t>要一码多用</a:t>
            </a:r>
          </a:p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lang="zh-CN" altLang="en-US" sz="3200" dirty="0"/>
              <a:t>对密码进行分级管理</a:t>
            </a:r>
          </a:p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lang="zh-CN" altLang="en-US" sz="3200" dirty="0"/>
              <a:t>重要密码要定期更换</a:t>
            </a:r>
          </a:p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lang="zh-CN" altLang="en-US" sz="3200" dirty="0"/>
              <a:t>不要泄露密</a:t>
            </a:r>
            <a:r>
              <a:rPr lang="zh-CN" altLang="en-US" sz="3200" dirty="0" smtClean="0"/>
              <a:t>码</a:t>
            </a:r>
            <a:endParaRPr lang="zh-CN" altLang="en-US" sz="3200" dirty="0"/>
          </a:p>
          <a:p>
            <a:endParaRPr lang="zh-CN" altLang="en-US" sz="32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7105-4E08-4754-A4DC-DF32CD7F8FC8}" type="slidenum">
              <a:rPr lang="en-US" altLang="zh-CN" smtClean="0"/>
              <a:t>40</a:t>
            </a:fld>
            <a:endParaRPr lang="en-US" altLang="zh-CN"/>
          </a:p>
        </p:txBody>
      </p:sp>
      <p:cxnSp>
        <p:nvCxnSpPr>
          <p:cNvPr id="9" name="Straight Connector 8"/>
          <p:cNvCxnSpPr/>
          <p:nvPr/>
        </p:nvCxnSpPr>
        <p:spPr>
          <a:xfrm>
            <a:off x="6167120" y="1141095"/>
            <a:ext cx="0" cy="5040630"/>
          </a:xfrm>
          <a:prstGeom prst="line">
            <a:avLst/>
          </a:prstGeom>
          <a:ln w="19050">
            <a:solidFill>
              <a:srgbClr val="4191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  <p:bldLst>
      <p:bldP spid="3" grpId="0" build="p"/>
      <p:bldP spid="3" grpI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2529" y="44624"/>
            <a:ext cx="10467776" cy="563563"/>
          </a:xfrm>
        </p:spPr>
        <p:txBody>
          <a:bodyPr/>
          <a:lstStyle/>
          <a:p>
            <a:r>
              <a:rPr lang="en-US" altLang="zh-CN" dirty="0"/>
              <a:t>8.4.2 </a:t>
            </a:r>
            <a:r>
              <a:rPr lang="zh-CN" altLang="en-US" dirty="0"/>
              <a:t>密码设置规则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5645" y="1040130"/>
            <a:ext cx="10305415" cy="4970780"/>
          </a:xfrm>
        </p:spPr>
        <p:txBody>
          <a:bodyPr/>
          <a:lstStyle/>
          <a:p>
            <a:pPr lvl="1">
              <a:spcBef>
                <a:spcPts val="0"/>
              </a:spcBef>
            </a:pPr>
            <a:r>
              <a:rPr lang="zh-CN" altLang="en-US" sz="3200" dirty="0"/>
              <a:t>密码不宜过长或者过短,过短的密码容易被破解,过长的密码不易记住。</a:t>
            </a:r>
          </a:p>
          <a:p>
            <a:pPr lvl="1">
              <a:spcBef>
                <a:spcPts val="0"/>
              </a:spcBef>
            </a:pPr>
            <a:r>
              <a:rPr lang="zh-CN" altLang="en-US" sz="3200" dirty="0"/>
              <a:t>尽量使用“字母+数字+特殊符号”形式的高强度密码,避免单一字符。</a:t>
            </a:r>
          </a:p>
          <a:p>
            <a:pPr lvl="1">
              <a:spcBef>
                <a:spcPts val="0"/>
              </a:spcBef>
            </a:pPr>
            <a:r>
              <a:rPr lang="zh-CN" altLang="en-US" sz="3200" dirty="0"/>
              <a:t>顺着键盘某些位置设置密码。</a:t>
            </a:r>
          </a:p>
          <a:p>
            <a:pPr lvl="1">
              <a:spcBef>
                <a:spcPts val="0"/>
              </a:spcBef>
            </a:pPr>
            <a:r>
              <a:rPr lang="zh-CN" altLang="en-US" sz="3200" dirty="0"/>
              <a:t>避免由比较容易查到的个人信息(姓名、生日等)组合而成。</a:t>
            </a:r>
          </a:p>
          <a:p>
            <a:pPr lvl="1">
              <a:spcBef>
                <a:spcPts val="0"/>
              </a:spcBef>
            </a:pPr>
            <a:r>
              <a:rPr lang="zh-CN" altLang="en-US" sz="3200" dirty="0"/>
              <a:t>可以使用宠物名字、座右铭。</a:t>
            </a:r>
          </a:p>
          <a:p>
            <a:pPr lvl="1">
              <a:spcBef>
                <a:spcPts val="0"/>
              </a:spcBef>
            </a:pPr>
            <a:r>
              <a:rPr lang="zh-CN" altLang="en-US" sz="3200" dirty="0"/>
              <a:t>重要的情况,可以使用特殊符号、大小写字母强化密码</a:t>
            </a:r>
            <a:r>
              <a:rPr lang="zh-CN" altLang="en-US" sz="2400" dirty="0"/>
              <a:t>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7105-4E08-4754-A4DC-DF32CD7F8FC8}" type="slidenum">
              <a:rPr lang="en-US" altLang="zh-CN" smtClean="0"/>
              <a:t>41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2529" y="44624"/>
            <a:ext cx="10467776" cy="563563"/>
          </a:xfrm>
        </p:spPr>
        <p:txBody>
          <a:bodyPr/>
          <a:lstStyle/>
          <a:p>
            <a:pPr algn="ctr">
              <a:buClrTx/>
              <a:buSzTx/>
              <a:buFontTx/>
            </a:pPr>
            <a:r>
              <a:rPr lang="en-US" altLang="zh-CN" dirty="0"/>
              <a:t>8.4.4 </a:t>
            </a:r>
            <a:r>
              <a:rPr lang="en-US" altLang="zh-CN" dirty="0" err="1"/>
              <a:t>加密文件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6280" y="1027430"/>
            <a:ext cx="10320020" cy="5288915"/>
          </a:xfrm>
        </p:spPr>
        <p:txBody>
          <a:bodyPr>
            <a:normAutofit/>
          </a:bodyPr>
          <a:lstStyle/>
          <a:p>
            <a:pPr algn="l" latinLnBrk="0">
              <a:lnSpc>
                <a:spcPct val="100000"/>
              </a:lnSpc>
              <a:spcBef>
                <a:spcPts val="0"/>
              </a:spcBef>
              <a:buSzTx/>
            </a:pPr>
            <a:r>
              <a:rPr lang="zh-CN" altLang="en-US" sz="3200"/>
              <a:t>加密软件是利用特殊算法</a:t>
            </a:r>
            <a:r>
              <a:rPr lang="zh-CN" altLang="en-US" sz="3200">
                <a:sym typeface="+mn-ea"/>
              </a:rPr>
              <a:t>在底层对数据文件</a:t>
            </a:r>
            <a:r>
              <a:rPr lang="zh-CN" altLang="en-US" sz="3200"/>
              <a:t>进行加密管控,将电子文件进行加密管理。</a:t>
            </a:r>
          </a:p>
          <a:p>
            <a:pPr algn="l" latinLnBrk="0">
              <a:lnSpc>
                <a:spcPct val="100000"/>
              </a:lnSpc>
              <a:spcBef>
                <a:spcPct val="20000"/>
              </a:spcBef>
              <a:buSzTx/>
            </a:pPr>
            <a:endParaRPr lang="zh-CN" altLang="en-US" sz="3200"/>
          </a:p>
          <a:p>
            <a:pPr algn="l" latinLnBrk="0">
              <a:lnSpc>
                <a:spcPct val="100000"/>
              </a:lnSpc>
              <a:spcBef>
                <a:spcPct val="20000"/>
              </a:spcBef>
              <a:buSzTx/>
            </a:pPr>
            <a:r>
              <a:rPr lang="zh-CN" altLang="en-US" sz="3200"/>
              <a:t>常用加密渠道：</a:t>
            </a:r>
            <a:endParaRPr lang="zh-CN" altLang="en-US" sz="3200">
              <a:solidFill>
                <a:schemeClr val="tx1"/>
              </a:solidFill>
            </a:endParaRPr>
          </a:p>
          <a:p>
            <a:pPr lvl="1" algn="l" latinLnBrk="0">
              <a:lnSpc>
                <a:spcPct val="150000"/>
              </a:lnSpc>
              <a:spcBef>
                <a:spcPts val="0"/>
              </a:spcBef>
              <a:buSzTx/>
              <a:buChar char="§"/>
            </a:pPr>
            <a:r>
              <a:rPr lang="zh-CN" altLang="en-US" sz="2800"/>
              <a:t>1.系统自带加密</a:t>
            </a:r>
          </a:p>
          <a:p>
            <a:pPr lvl="1" algn="l" latinLnBrk="0">
              <a:lnSpc>
                <a:spcPct val="150000"/>
              </a:lnSpc>
              <a:spcBef>
                <a:spcPts val="0"/>
              </a:spcBef>
              <a:buSzTx/>
              <a:buChar char="§"/>
            </a:pPr>
            <a:r>
              <a:rPr lang="zh-CN" altLang="en-US" sz="2800"/>
              <a:t>2.利用压缩软件加密</a:t>
            </a:r>
          </a:p>
          <a:p>
            <a:pPr lvl="1" algn="l" latinLnBrk="0">
              <a:lnSpc>
                <a:spcPct val="150000"/>
              </a:lnSpc>
              <a:spcBef>
                <a:spcPts val="0"/>
              </a:spcBef>
              <a:buSzTx/>
              <a:buChar char="§"/>
            </a:pPr>
            <a:r>
              <a:rPr lang="zh-CN" altLang="en-US" sz="2800"/>
              <a:t>3.PDF文件加密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7105-4E08-4754-A4DC-DF32CD7F8FC8}" type="slidenum">
              <a:rPr lang="en-US" altLang="zh-CN" smtClean="0"/>
              <a:t>42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3799" y="44624"/>
            <a:ext cx="10467776" cy="563563"/>
          </a:xfrm>
        </p:spPr>
        <p:txBody>
          <a:bodyPr/>
          <a:lstStyle/>
          <a:p>
            <a:pPr algn="ctr">
              <a:buClrTx/>
              <a:buSzTx/>
              <a:buFontTx/>
            </a:pPr>
            <a:r>
              <a:rPr lang="en-US" altLang="zh-CN" dirty="0"/>
              <a:t>8.5.1 </a:t>
            </a:r>
            <a:r>
              <a:rPr lang="en-US" altLang="zh-CN" dirty="0" err="1"/>
              <a:t>信息安全案例剖析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3105" y="1074420"/>
            <a:ext cx="10321290" cy="999490"/>
          </a:xfrm>
        </p:spPr>
        <p:txBody>
          <a:bodyPr/>
          <a:lstStyle/>
          <a:p>
            <a:r>
              <a:rPr lang="zh-CN" altLang="en-US" sz="3200" dirty="0"/>
              <a:t>支付宝交易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7105-4E08-4754-A4DC-DF32CD7F8FC8}" type="slidenum">
              <a:rPr lang="en-US" altLang="zh-CN" smtClean="0"/>
              <a:t>43</a:t>
            </a:fld>
            <a:endParaRPr lang="en-US" altLang="zh-CN"/>
          </a:p>
        </p:txBody>
      </p:sp>
      <p:pic>
        <p:nvPicPr>
          <p:cNvPr id="8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720" y="2004695"/>
            <a:ext cx="1072515" cy="1068070"/>
          </a:xfrm>
          <a:prstGeom prst="rect">
            <a:avLst/>
          </a:prstGeom>
        </p:spPr>
      </p:pic>
      <p:pic>
        <p:nvPicPr>
          <p:cNvPr id="13" name="图片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745" y="2997835"/>
            <a:ext cx="436880" cy="434975"/>
          </a:xfrm>
          <a:prstGeom prst="rect">
            <a:avLst/>
          </a:prstGeom>
        </p:spPr>
      </p:pic>
      <p:sp>
        <p:nvSpPr>
          <p:cNvPr id="17" name="文本框 23"/>
          <p:cNvSpPr txBox="1"/>
          <p:nvPr/>
        </p:nvSpPr>
        <p:spPr>
          <a:xfrm>
            <a:off x="8276590" y="3066415"/>
            <a:ext cx="1107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网上商店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610" y="5180330"/>
            <a:ext cx="927100" cy="923925"/>
          </a:xfrm>
          <a:prstGeom prst="rect">
            <a:avLst/>
          </a:prstGeom>
        </p:spPr>
      </p:pic>
      <p:pic>
        <p:nvPicPr>
          <p:cNvPr id="14" name="图片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120" y="5615940"/>
            <a:ext cx="436880" cy="434975"/>
          </a:xfrm>
          <a:prstGeom prst="rect">
            <a:avLst/>
          </a:prstGeom>
        </p:spPr>
      </p:pic>
      <p:sp>
        <p:nvSpPr>
          <p:cNvPr id="18" name="文本框 26"/>
          <p:cNvSpPr txBox="1"/>
          <p:nvPr/>
        </p:nvSpPr>
        <p:spPr>
          <a:xfrm>
            <a:off x="3374390" y="6214110"/>
            <a:ext cx="1414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证书中心</a:t>
            </a:r>
            <a:r>
              <a:rPr lang="en-US" altLang="zh-CN" dirty="0"/>
              <a:t>CA</a:t>
            </a:r>
            <a:endParaRPr lang="zh-CN" altLang="en-US" dirty="0"/>
          </a:p>
        </p:txBody>
      </p:sp>
      <p:pic>
        <p:nvPicPr>
          <p:cNvPr id="15" name="图片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625" y="5247640"/>
            <a:ext cx="927100" cy="779780"/>
          </a:xfrm>
          <a:prstGeom prst="rect">
            <a:avLst/>
          </a:prstGeom>
        </p:spPr>
      </p:pic>
      <p:pic>
        <p:nvPicPr>
          <p:cNvPr id="16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280" y="5505450"/>
            <a:ext cx="436880" cy="434975"/>
          </a:xfrm>
          <a:prstGeom prst="rect">
            <a:avLst/>
          </a:prstGeom>
        </p:spPr>
      </p:pic>
      <p:sp>
        <p:nvSpPr>
          <p:cNvPr id="19" name="文本框 27"/>
          <p:cNvSpPr txBox="1"/>
          <p:nvPr/>
        </p:nvSpPr>
        <p:spPr>
          <a:xfrm>
            <a:off x="8173720" y="6122670"/>
            <a:ext cx="1453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客户</a:t>
            </a:r>
            <a:r>
              <a:rPr lang="en-US" altLang="zh-CN" dirty="0"/>
              <a:t>/</a:t>
            </a:r>
            <a:r>
              <a:rPr lang="zh-CN" altLang="en-US" dirty="0"/>
              <a:t>消费者</a:t>
            </a:r>
          </a:p>
        </p:txBody>
      </p:sp>
      <p:grpSp>
        <p:nvGrpSpPr>
          <p:cNvPr id="61" name="组合 60"/>
          <p:cNvGrpSpPr/>
          <p:nvPr/>
        </p:nvGrpSpPr>
        <p:grpSpPr>
          <a:xfrm>
            <a:off x="5426710" y="3290570"/>
            <a:ext cx="1675130" cy="1668780"/>
            <a:chOff x="8546" y="5182"/>
            <a:chExt cx="2638" cy="2628"/>
          </a:xfrm>
        </p:grpSpPr>
        <p:pic>
          <p:nvPicPr>
            <p:cNvPr id="12" name="图片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6" y="5182"/>
              <a:ext cx="2639" cy="2629"/>
            </a:xfrm>
            <a:prstGeom prst="rect">
              <a:avLst/>
            </a:prstGeom>
          </p:spPr>
        </p:pic>
        <p:sp>
          <p:nvSpPr>
            <p:cNvPr id="20" name="文本框 28"/>
            <p:cNvSpPr txBox="1"/>
            <p:nvPr/>
          </p:nvSpPr>
          <p:spPr>
            <a:xfrm>
              <a:off x="9104" y="6627"/>
              <a:ext cx="176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Internet</a:t>
              </a:r>
              <a:endParaRPr lang="zh-CN" altLang="en-US" b="1" dirty="0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5633720" y="1149985"/>
            <a:ext cx="995045" cy="1292225"/>
            <a:chOff x="8872" y="1811"/>
            <a:chExt cx="1567" cy="2035"/>
          </a:xfrm>
        </p:grpSpPr>
        <p:pic>
          <p:nvPicPr>
            <p:cNvPr id="10" name="图片 1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2" y="1811"/>
              <a:ext cx="1460" cy="1455"/>
            </a:xfrm>
            <a:prstGeom prst="rect">
              <a:avLst/>
            </a:prstGeom>
          </p:spPr>
        </p:pic>
        <p:sp>
          <p:nvSpPr>
            <p:cNvPr id="21" name="文本框 29"/>
            <p:cNvSpPr txBox="1"/>
            <p:nvPr/>
          </p:nvSpPr>
          <p:spPr>
            <a:xfrm>
              <a:off x="9153" y="3266"/>
              <a:ext cx="128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恶魔</a:t>
              </a:r>
            </a:p>
          </p:txBody>
        </p:sp>
      </p:grpSp>
      <p:pic>
        <p:nvPicPr>
          <p:cNvPr id="7" name="图片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035" y="2280285"/>
            <a:ext cx="1072515" cy="1068070"/>
          </a:xfrm>
          <a:prstGeom prst="rect">
            <a:avLst/>
          </a:prstGeom>
        </p:spPr>
      </p:pic>
      <p:pic>
        <p:nvPicPr>
          <p:cNvPr id="11" name="图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110" y="3072765"/>
            <a:ext cx="436880" cy="434975"/>
          </a:xfrm>
          <a:prstGeom prst="rect">
            <a:avLst/>
          </a:prstGeom>
        </p:spPr>
      </p:pic>
      <p:sp>
        <p:nvSpPr>
          <p:cNvPr id="22" name="文本框 30"/>
          <p:cNvSpPr txBox="1"/>
          <p:nvPr/>
        </p:nvSpPr>
        <p:spPr>
          <a:xfrm>
            <a:off x="2947035" y="3432810"/>
            <a:ext cx="822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银行</a:t>
            </a:r>
          </a:p>
        </p:txBody>
      </p:sp>
      <p:sp>
        <p:nvSpPr>
          <p:cNvPr id="23" name="箭头: 右 25"/>
          <p:cNvSpPr/>
          <p:nvPr/>
        </p:nvSpPr>
        <p:spPr>
          <a:xfrm rot="8714913">
            <a:off x="4126865" y="2209800"/>
            <a:ext cx="1271270" cy="9207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右 32"/>
          <p:cNvSpPr/>
          <p:nvPr/>
        </p:nvSpPr>
        <p:spPr>
          <a:xfrm rot="1580510">
            <a:off x="6661150" y="2066925"/>
            <a:ext cx="1271270" cy="10668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05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31838">
            <a:off x="4593590" y="2152015"/>
            <a:ext cx="236855" cy="236220"/>
          </a:xfrm>
          <a:prstGeom prst="rect">
            <a:avLst/>
          </a:prstGeom>
        </p:spPr>
      </p:pic>
      <p:pic>
        <p:nvPicPr>
          <p:cNvPr id="26" name="图片 3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705486">
            <a:off x="7178675" y="1994535"/>
            <a:ext cx="236220" cy="236855"/>
          </a:xfrm>
          <a:prstGeom prst="rect">
            <a:avLst/>
          </a:prstGeom>
        </p:spPr>
      </p:pic>
      <p:sp>
        <p:nvSpPr>
          <p:cNvPr id="27" name="箭头: 左右 2051"/>
          <p:cNvSpPr/>
          <p:nvPr/>
        </p:nvSpPr>
        <p:spPr>
          <a:xfrm rot="1559232">
            <a:off x="4305300" y="3702050"/>
            <a:ext cx="1123950" cy="14351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箭头: 左右 38"/>
          <p:cNvSpPr/>
          <p:nvPr/>
        </p:nvSpPr>
        <p:spPr>
          <a:xfrm rot="19532497">
            <a:off x="6842760" y="3263900"/>
            <a:ext cx="1123950" cy="14351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箭头: 左右 39"/>
          <p:cNvSpPr/>
          <p:nvPr/>
        </p:nvSpPr>
        <p:spPr>
          <a:xfrm rot="19532497">
            <a:off x="4679950" y="5057775"/>
            <a:ext cx="1123950" cy="14351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箭头: 左右 40"/>
          <p:cNvSpPr/>
          <p:nvPr/>
        </p:nvSpPr>
        <p:spPr>
          <a:xfrm rot="1559232">
            <a:off x="7346950" y="4681855"/>
            <a:ext cx="1123950" cy="14351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连接符: 曲线 2062"/>
          <p:cNvCxnSpPr>
            <a:stCxn id="9" idx="0"/>
            <a:endCxn id="22" idx="3"/>
          </p:cNvCxnSpPr>
          <p:nvPr/>
        </p:nvCxnSpPr>
        <p:spPr>
          <a:xfrm rot="16200000" flipV="1">
            <a:off x="3076575" y="4309745"/>
            <a:ext cx="1563370" cy="177800"/>
          </a:xfrm>
          <a:prstGeom prst="curvedConnector2">
            <a:avLst/>
          </a:prstGeom>
          <a:ln w="19050">
            <a:solidFill>
              <a:srgbClr val="C0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曲线 2065"/>
          <p:cNvCxnSpPr>
            <a:stCxn id="9" idx="0"/>
            <a:endCxn id="8" idx="1"/>
          </p:cNvCxnSpPr>
          <p:nvPr/>
        </p:nvCxnSpPr>
        <p:spPr>
          <a:xfrm rot="5400000" flipH="1" flipV="1">
            <a:off x="4739640" y="1746250"/>
            <a:ext cx="2640965" cy="4226560"/>
          </a:xfrm>
          <a:prstGeom prst="curvedConnector2">
            <a:avLst/>
          </a:prstGeom>
          <a:ln w="19050">
            <a:solidFill>
              <a:srgbClr val="C0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曲线 2067"/>
          <p:cNvCxnSpPr>
            <a:stCxn id="9" idx="0"/>
            <a:endCxn id="15" idx="0"/>
          </p:cNvCxnSpPr>
          <p:nvPr/>
        </p:nvCxnSpPr>
        <p:spPr>
          <a:xfrm rot="16200000" flipH="1">
            <a:off x="6322695" y="2804160"/>
            <a:ext cx="67945" cy="4819015"/>
          </a:xfrm>
          <a:prstGeom prst="curvedConnector3">
            <a:avLst>
              <a:gd name="adj1" fmla="val -295563"/>
            </a:avLst>
          </a:prstGeom>
          <a:ln w="19050">
            <a:solidFill>
              <a:srgbClr val="C0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18" grpId="0"/>
      <p:bldP spid="18" grpId="1"/>
      <p:bldP spid="19" grpId="0"/>
      <p:bldP spid="19" grpId="1"/>
      <p:bldP spid="22" grpId="0"/>
      <p:bldP spid="22" grpId="1"/>
      <p:bldP spid="23" grpId="0" animBg="1"/>
      <p:bldP spid="23" grpId="1" animBg="1"/>
      <p:bldP spid="24" grpId="0" animBg="1"/>
      <p:bldP spid="24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2529" y="44624"/>
            <a:ext cx="10467776" cy="563563"/>
          </a:xfrm>
        </p:spPr>
        <p:txBody>
          <a:bodyPr/>
          <a:lstStyle/>
          <a:p>
            <a:pPr algn="ctr">
              <a:buClrTx/>
              <a:buSzTx/>
              <a:buFontTx/>
            </a:pPr>
            <a:r>
              <a:rPr lang="en-US" altLang="zh-CN" dirty="0"/>
              <a:t>8.5.2 </a:t>
            </a:r>
            <a:r>
              <a:rPr lang="en-US" altLang="zh-CN" dirty="0" err="1"/>
              <a:t>恢复误删的数据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27074" y="1009650"/>
            <a:ext cx="10603231" cy="5375910"/>
          </a:xfrm>
        </p:spPr>
        <p:txBody>
          <a:bodyPr/>
          <a:lstStyle/>
          <a:p>
            <a:pPr algn="l">
              <a:spcBef>
                <a:spcPts val="0"/>
              </a:spcBef>
              <a:buSzTx/>
            </a:pPr>
            <a:r>
              <a:rPr lang="zh-CN" altLang="en-US" sz="32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Windows的文件恢复机制</a:t>
            </a:r>
          </a:p>
          <a:p>
            <a:pPr lvl="1" algn="l" latinLnBrk="0">
              <a:lnSpc>
                <a:spcPct val="150000"/>
              </a:lnSpc>
              <a:spcBef>
                <a:spcPts val="0"/>
              </a:spcBef>
              <a:buSzTx/>
            </a:pPr>
            <a:r>
              <a:rPr lang="zh-CN" altLang="en-US" sz="2800" dirty="0" smtClean="0"/>
              <a:t>暂</a:t>
            </a:r>
            <a:r>
              <a:rPr lang="zh-CN" altLang="en-US" sz="2800" dirty="0"/>
              <a:t>时删除的文件实际上只是将文件移到回收</a:t>
            </a:r>
            <a:r>
              <a:rPr lang="zh-CN" altLang="en-US" sz="2800" dirty="0" smtClean="0"/>
              <a:t>站。</a:t>
            </a:r>
            <a:endParaRPr lang="zh-CN" altLang="en-US" sz="2800" dirty="0"/>
          </a:p>
          <a:p>
            <a:pPr lvl="1" algn="l" latinLnBrk="0">
              <a:lnSpc>
                <a:spcPct val="150000"/>
              </a:lnSpc>
              <a:spcBef>
                <a:spcPts val="0"/>
              </a:spcBef>
              <a:buSzTx/>
            </a:pPr>
            <a:r>
              <a:rPr lang="zh-CN" altLang="en-US" sz="2800" dirty="0"/>
              <a:t>彻底删</a:t>
            </a:r>
            <a:r>
              <a:rPr lang="zh-CN" altLang="en-US" sz="2800" dirty="0" smtClean="0"/>
              <a:t>除只</a:t>
            </a:r>
            <a:r>
              <a:rPr lang="zh-CN" altLang="en-US" sz="2800" dirty="0"/>
              <a:t>是</a:t>
            </a:r>
            <a:r>
              <a:rPr lang="zh-CN" altLang="en-US" sz="2800" dirty="0" smtClean="0"/>
              <a:t>将文</a:t>
            </a:r>
            <a:r>
              <a:rPr lang="zh-CN" altLang="en-US" sz="2800" dirty="0"/>
              <a:t>件目录项中的起始族号的两个高字节清</a:t>
            </a:r>
            <a:r>
              <a:rPr lang="zh-CN" altLang="en-US" sz="2800" dirty="0" smtClean="0"/>
              <a:t>零。</a:t>
            </a:r>
            <a:endParaRPr lang="en-US" altLang="zh-CN" sz="2800" dirty="0" smtClean="0"/>
          </a:p>
          <a:p>
            <a:r>
              <a:rPr lang="zh-CN" altLang="en-US" sz="32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普通删除的文件恢复</a:t>
            </a:r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以打开“回收站”,右击需要恢复文件</a:t>
            </a:r>
            <a:r>
              <a:rPr lang="zh-CN" altLang="en-US" dirty="0" smtClean="0"/>
              <a:t>, 选</a:t>
            </a:r>
            <a:r>
              <a:rPr lang="zh-CN" altLang="en-US" dirty="0"/>
              <a:t>择“还原”命</a:t>
            </a:r>
            <a:r>
              <a:rPr lang="zh-CN" altLang="en-US" dirty="0" smtClean="0"/>
              <a:t>令。</a:t>
            </a:r>
            <a:endParaRPr lang="zh-CN" altLang="en-US" sz="2000" dirty="0"/>
          </a:p>
          <a:p>
            <a:pPr lvl="0"/>
            <a:r>
              <a:rPr lang="zh-CN" altLang="en-US" sz="32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永久删除文件的恢复</a:t>
            </a:r>
          </a:p>
          <a:p>
            <a:pPr marL="685800" lvl="1" indent="-22860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§"/>
            </a:pPr>
            <a:r>
              <a:rPr lang="zh-CN" altLang="en-US" dirty="0"/>
              <a:t>通过注册表恢复。</a:t>
            </a:r>
          </a:p>
          <a:p>
            <a:pPr marL="685800" lvl="1" indent="-22860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§"/>
            </a:pPr>
            <a:r>
              <a:rPr lang="zh-CN" altLang="en-US" dirty="0"/>
              <a:t>通过文件恢复工具恢复。如 DiskGenius、Recuva工具都可以恢复已经删除的文</a:t>
            </a:r>
            <a:r>
              <a:rPr lang="zh-CN" altLang="en-US" dirty="0" smtClean="0"/>
              <a:t>件。</a:t>
            </a:r>
            <a:endParaRPr lang="zh-CN" altLang="en-US" dirty="0"/>
          </a:p>
          <a:p>
            <a:pPr lvl="1" algn="l" latinLnBrk="0">
              <a:lnSpc>
                <a:spcPct val="150000"/>
              </a:lnSpc>
              <a:spcBef>
                <a:spcPts val="0"/>
              </a:spcBef>
              <a:buSzTx/>
            </a:pPr>
            <a:endParaRPr lang="zh-CN" altLang="en-US" sz="28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7105-4E08-4754-A4DC-DF32CD7F8FC8}" type="slidenum">
              <a:rPr lang="en-US" altLang="zh-CN" smtClean="0"/>
              <a:t>44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2529" y="44624"/>
            <a:ext cx="10467776" cy="563563"/>
          </a:xfrm>
        </p:spPr>
        <p:txBody>
          <a:bodyPr/>
          <a:lstStyle/>
          <a:p>
            <a:pPr algn="ctr">
              <a:buClrTx/>
              <a:buSzTx/>
              <a:buFontTx/>
            </a:pPr>
            <a:r>
              <a:rPr lang="en-US" altLang="zh-CN" dirty="0"/>
              <a:t>8.5.4 </a:t>
            </a:r>
            <a:r>
              <a:rPr lang="en-US" altLang="zh-CN" dirty="0" err="1" smtClean="0"/>
              <a:t>WiFi</a:t>
            </a:r>
            <a:r>
              <a:rPr lang="en-US" altLang="zh-CN" dirty="0" err="1"/>
              <a:t>基本原理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7105-4E08-4754-A4DC-DF32CD7F8FC8}" type="slidenum">
              <a:rPr lang="en-US" altLang="zh-CN" smtClean="0"/>
              <a:t>45</a:t>
            </a:fld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06120" y="1032510"/>
            <a:ext cx="10331450" cy="5102225"/>
          </a:xfrm>
        </p:spPr>
        <p:txBody>
          <a:bodyPr/>
          <a:lstStyle/>
          <a:p>
            <a:pPr marL="444500" lvl="0" indent="-444500">
              <a:buFont typeface="Wingdings" panose="05000000000000000000" charset="0"/>
              <a:buChar char="v"/>
            </a:pPr>
            <a:r>
              <a:rPr lang="zh-CN" altLang="en-US" sz="3200" dirty="0">
                <a:sym typeface="+mn-ea"/>
              </a:rPr>
              <a:t>WiFi就是一种无线联网的技术</a:t>
            </a:r>
          </a:p>
          <a:p>
            <a:pPr marL="444500" lvl="0" indent="-444500">
              <a:buFont typeface="Wingdings" panose="05000000000000000000" charset="0"/>
              <a:buChar char="v"/>
            </a:pPr>
            <a:endParaRPr lang="zh-CN" altLang="en-US" sz="3200" dirty="0">
              <a:sym typeface="+mn-ea"/>
            </a:endParaRPr>
          </a:p>
          <a:p>
            <a:pPr marL="444500" lvl="0" indent="-444500">
              <a:buFont typeface="Wingdings" panose="05000000000000000000" charset="0"/>
              <a:buChar char="v"/>
            </a:pPr>
            <a:r>
              <a:rPr lang="zh-CN" altLang="en-US" sz="3200" dirty="0">
                <a:sym typeface="+mn-ea"/>
              </a:rPr>
              <a:t>其使用WiFi接收器收发无线电信号,信号收发器成功接入互联网即可创建 WiFi热点</a:t>
            </a:r>
            <a:endParaRPr lang="zh-CN" altLang="en-US" sz="3200" dirty="0"/>
          </a:p>
          <a:p>
            <a:pPr marL="444500" lvl="0" indent="-444500">
              <a:buFont typeface="Wingdings" panose="05000000000000000000" charset="0"/>
              <a:buChar char="v"/>
            </a:pPr>
            <a:endParaRPr lang="en-US" altLang="zh-CN" sz="3200" dirty="0">
              <a:solidFill>
                <a:schemeClr val="tx1"/>
              </a:solidFill>
            </a:endParaRPr>
          </a:p>
          <a:p>
            <a:pPr marL="444500" lvl="0" indent="-444500">
              <a:buFont typeface="Wingdings" panose="05000000000000000000" charset="0"/>
              <a:buChar char="v"/>
            </a:pPr>
            <a:r>
              <a:rPr lang="en-US" altLang="zh-CN" sz="32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WiFi</a:t>
            </a:r>
            <a:r>
              <a:rPr lang="zh-CN" altLang="en-US" sz="32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的特点</a:t>
            </a:r>
          </a:p>
          <a:p>
            <a:pPr marL="685800" lvl="1" indent="-228600">
              <a:buFont typeface="Wingdings" panose="05000000000000000000" charset="0"/>
              <a:buChar char="§"/>
            </a:pPr>
            <a:r>
              <a:rPr lang="zh-CN" altLang="en-US" dirty="0">
                <a:solidFill>
                  <a:schemeClr val="tx1"/>
                </a:solidFill>
              </a:rPr>
              <a:t>无线电波的覆盖范围广</a:t>
            </a:r>
          </a:p>
          <a:p>
            <a:pPr marL="685800" lvl="1" indent="-228600">
              <a:buFont typeface="Wingdings" panose="05000000000000000000" charset="0"/>
              <a:buChar char="§"/>
            </a:pPr>
            <a:r>
              <a:rPr lang="zh-CN" altLang="en-US" dirty="0">
                <a:solidFill>
                  <a:schemeClr val="tx1"/>
                </a:solidFill>
              </a:rPr>
              <a:t>厂商进入该领域的门槛比较低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4624"/>
            <a:ext cx="10515600" cy="583407"/>
          </a:xfrm>
        </p:spPr>
        <p:txBody>
          <a:bodyPr>
            <a:noAutofit/>
          </a:bodyPr>
          <a:lstStyle/>
          <a:p>
            <a:r>
              <a:rPr lang="en-US" altLang="zh-CN" dirty="0">
                <a:sym typeface="+mn-ea"/>
              </a:rPr>
              <a:t>8.5.4 </a:t>
            </a:r>
            <a:r>
              <a:rPr lang="en-US" altLang="zh-CN" dirty="0" err="1">
                <a:sym typeface="+mn-ea"/>
              </a:rPr>
              <a:t>WIFI接入INTERNET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示意图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7105-4E08-4754-A4DC-DF32CD7F8FC8}" type="slidenum">
              <a:rPr lang="en-US" altLang="zh-CN" smtClean="0"/>
              <a:t>46</a:t>
            </a:fld>
            <a:endParaRPr lang="en-US" altLang="zh-CN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960" y="1045210"/>
            <a:ext cx="9397365" cy="534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4" y="44624"/>
            <a:ext cx="10467776" cy="563563"/>
          </a:xfrm>
        </p:spPr>
        <p:txBody>
          <a:bodyPr/>
          <a:lstStyle/>
          <a:p>
            <a:pPr algn="ctr">
              <a:buClrTx/>
              <a:buSzTx/>
              <a:buFontTx/>
            </a:pPr>
            <a:r>
              <a:rPr lang="en-US" altLang="zh-CN" dirty="0"/>
              <a:t>8.5.6 </a:t>
            </a:r>
            <a:r>
              <a:rPr lang="en-US" altLang="zh-CN" dirty="0" err="1"/>
              <a:t>Wireshark抓包过程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5645" y="1036955"/>
            <a:ext cx="11109220" cy="4826000"/>
          </a:xfrm>
        </p:spPr>
        <p:txBody>
          <a:bodyPr/>
          <a:lstStyle/>
          <a:p>
            <a:pPr latinLnBrk="0">
              <a:lnSpc>
                <a:spcPct val="80000"/>
              </a:lnSpc>
              <a:spcBef>
                <a:spcPts val="0"/>
              </a:spcBef>
            </a:pPr>
            <a:r>
              <a:rPr lang="zh-CN" altLang="en-US" sz="3200" dirty="0" smtClean="0"/>
              <a:t>Wireshark可</a:t>
            </a:r>
            <a:r>
              <a:rPr lang="zh-CN" altLang="en-US" sz="3200" dirty="0"/>
              <a:t>以抓取有</a:t>
            </a:r>
            <a:r>
              <a:rPr lang="zh-CN" altLang="en-US" sz="3200" dirty="0" smtClean="0"/>
              <a:t>线</a:t>
            </a:r>
            <a:r>
              <a:rPr lang="en-US" altLang="zh-CN" sz="3200" dirty="0" smtClean="0"/>
              <a:t>/</a:t>
            </a:r>
            <a:r>
              <a:rPr lang="zh-CN" altLang="en-US" sz="3200" dirty="0" smtClean="0"/>
              <a:t>无线所</a:t>
            </a:r>
            <a:r>
              <a:rPr lang="zh-CN" altLang="en-US" sz="3200" dirty="0"/>
              <a:t>有连接的相关交互数</a:t>
            </a:r>
            <a:r>
              <a:rPr lang="zh-CN" altLang="en-US" sz="3200" dirty="0" smtClean="0"/>
              <a:t>据</a:t>
            </a:r>
            <a:r>
              <a:rPr lang="en-US" altLang="zh-CN" sz="3200" dirty="0" smtClean="0"/>
              <a:t>.</a:t>
            </a:r>
            <a:endParaRPr lang="zh-CN" altLang="en-US" sz="32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7105-4E08-4754-A4DC-DF32CD7F8FC8}" type="slidenum">
              <a:rPr lang="en-US" altLang="zh-CN" smtClean="0"/>
              <a:t>47</a:t>
            </a:fld>
            <a:endParaRPr lang="en-US" altLang="zh-CN"/>
          </a:p>
        </p:txBody>
      </p:sp>
      <p:pic>
        <p:nvPicPr>
          <p:cNvPr id="9219" name="Picture 3" descr="4ad64a0caf69cc154ab1fc806cb439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3" y="1618002"/>
            <a:ext cx="9981032" cy="5088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2529" y="44624"/>
            <a:ext cx="10467776" cy="563563"/>
          </a:xfrm>
        </p:spPr>
        <p:txBody>
          <a:bodyPr/>
          <a:lstStyle/>
          <a:p>
            <a:pPr algn="ctr">
              <a:buClrTx/>
              <a:buSzTx/>
              <a:buFontTx/>
            </a:pPr>
            <a:r>
              <a:rPr lang="en-US" altLang="zh-CN" dirty="0"/>
              <a:t>8.5.7 </a:t>
            </a:r>
            <a:r>
              <a:rPr lang="en-US" altLang="zh-CN" dirty="0" err="1" smtClean="0"/>
              <a:t>恶意软件的危害</a:t>
            </a:r>
            <a:r>
              <a:rPr lang="zh-CN" altLang="en-US" dirty="0" smtClean="0"/>
              <a:t>与防范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97230" y="1007110"/>
            <a:ext cx="10337165" cy="4865370"/>
          </a:xfrm>
        </p:spPr>
        <p:txBody>
          <a:bodyPr/>
          <a:lstStyle/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zh-CN" altLang="en-US" sz="32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危害：</a:t>
            </a:r>
            <a:endParaRPr lang="en-US" altLang="zh-CN" sz="3200" b="1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dirty="0" smtClean="0"/>
              <a:t>强</a:t>
            </a:r>
            <a:r>
              <a:rPr lang="zh-CN" altLang="en-US" dirty="0"/>
              <a:t>制安</a:t>
            </a:r>
            <a:r>
              <a:rPr lang="zh-CN" altLang="en-US" dirty="0" smtClean="0"/>
              <a:t>装、</a:t>
            </a:r>
            <a:r>
              <a:rPr lang="zh-CN" altLang="en-US" dirty="0"/>
              <a:t>难以卸载、浏览器劫持、广告弹出、恶意收集用户信息、恶意卸载、恶意捆</a:t>
            </a:r>
            <a:r>
              <a:rPr lang="zh-CN" altLang="en-US" dirty="0" smtClean="0"/>
              <a:t>绑等。</a:t>
            </a:r>
            <a:endParaRPr lang="en-US" altLang="zh-CN" dirty="0" smtClean="0"/>
          </a:p>
          <a:p>
            <a:pPr>
              <a:spcBef>
                <a:spcPts val="0"/>
              </a:spcBef>
            </a:pPr>
            <a:r>
              <a:rPr lang="zh-CN" altLang="en-US" sz="32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防范</a:t>
            </a:r>
            <a:endParaRPr lang="en-US" altLang="zh-CN" sz="3200" b="1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dirty="0"/>
              <a:t>系统安全设置防范</a:t>
            </a:r>
          </a:p>
          <a:p>
            <a:pPr lvl="2">
              <a:spcBef>
                <a:spcPts val="0"/>
              </a:spcBef>
            </a:pPr>
            <a:r>
              <a:rPr lang="zh-CN" altLang="en-US" sz="2800" dirty="0"/>
              <a:t>采取多因素身份验证系统</a:t>
            </a:r>
          </a:p>
          <a:p>
            <a:pPr lvl="2">
              <a:spcBef>
                <a:spcPts val="0"/>
              </a:spcBef>
            </a:pPr>
            <a:r>
              <a:rPr lang="zh-CN" altLang="en-US" sz="2800" dirty="0"/>
              <a:t>采取入侵防御系统</a:t>
            </a:r>
          </a:p>
          <a:p>
            <a:pPr lvl="2">
              <a:spcBef>
                <a:spcPts val="0"/>
              </a:spcBef>
            </a:pPr>
            <a:r>
              <a:rPr lang="zh-CN" altLang="en-US" sz="2800" dirty="0"/>
              <a:t>计算机系统修复</a:t>
            </a:r>
          </a:p>
          <a:p>
            <a:pPr lvl="1">
              <a:spcBef>
                <a:spcPts val="0"/>
              </a:spcBef>
            </a:pPr>
            <a:r>
              <a:rPr lang="zh-CN" altLang="en-US" dirty="0"/>
              <a:t>使用良好习惯防范</a:t>
            </a:r>
          </a:p>
          <a:p>
            <a:pPr lvl="1">
              <a:spcBef>
                <a:spcPts val="0"/>
              </a:spcBef>
            </a:pPr>
            <a:r>
              <a:rPr lang="zh-CN" altLang="en-US" dirty="0"/>
              <a:t>学会法律保护</a:t>
            </a:r>
          </a:p>
          <a:p>
            <a:pPr lvl="1">
              <a:spcBef>
                <a:spcPts val="0"/>
              </a:spcBef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7105-4E08-4754-A4DC-DF32CD7F8FC8}" type="slidenum">
              <a:rPr lang="en-US" altLang="zh-CN" smtClean="0"/>
              <a:t>48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2529" y="44624"/>
            <a:ext cx="10467776" cy="563563"/>
          </a:xfrm>
        </p:spPr>
        <p:txBody>
          <a:bodyPr/>
          <a:lstStyle/>
          <a:p>
            <a:pPr algn="ctr">
              <a:buClrTx/>
              <a:buSzTx/>
              <a:buFontTx/>
            </a:pPr>
            <a:r>
              <a:rPr lang="en-US" altLang="zh-CN" dirty="0"/>
              <a:t>8.5.8 </a:t>
            </a:r>
            <a:r>
              <a:rPr lang="en-US" altLang="zh-CN" dirty="0" err="1" smtClean="0"/>
              <a:t>二维码</a:t>
            </a:r>
            <a:r>
              <a:rPr lang="zh-CN" altLang="en-US" dirty="0" smtClean="0"/>
              <a:t>安全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2470" y="1035685"/>
            <a:ext cx="10292080" cy="5538470"/>
          </a:xfrm>
        </p:spPr>
        <p:txBody>
          <a:bodyPr/>
          <a:lstStyle/>
          <a:p>
            <a:pPr indent="-457200" latinLnBrk="0"/>
            <a:r>
              <a:rPr lang="zh-CN" altLang="en-US" sz="32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概念</a:t>
            </a:r>
          </a:p>
          <a:p>
            <a:pPr lvl="1" indent="-457200">
              <a:spcBef>
                <a:spcPts val="0"/>
              </a:spcBef>
            </a:pPr>
            <a:r>
              <a:rPr lang="zh-CN" altLang="en-US" dirty="0"/>
              <a:t>是用特定的几何图形,按编排规律在二维方向上分布,采用黑白相见的图形记录数据符号信息。</a:t>
            </a:r>
          </a:p>
          <a:p>
            <a:pPr lvl="1" indent="-457200">
              <a:spcBef>
                <a:spcPts val="0"/>
              </a:spcBef>
            </a:pPr>
            <a:r>
              <a:rPr lang="zh-CN" altLang="en-US" dirty="0"/>
              <a:t>使用若干个与二进制相对应的几何图形表示文字数值信息</a:t>
            </a:r>
          </a:p>
          <a:p>
            <a:pPr lvl="1" indent="-457200">
              <a:spcBef>
                <a:spcPts val="0"/>
              </a:spcBef>
            </a:pPr>
            <a:r>
              <a:rPr lang="zh-CN" altLang="en-US" dirty="0"/>
              <a:t>白块表示的是0,黑块表示的是1</a:t>
            </a:r>
          </a:p>
          <a:p>
            <a:pPr marL="444500" lvl="0" indent="-457200" latinLnBrk="0">
              <a:spcBef>
                <a:spcPts val="0"/>
              </a:spcBef>
              <a:buFont typeface="Wingdings" panose="05000000000000000000" charset="0"/>
              <a:buChar char="v"/>
            </a:pPr>
            <a:r>
              <a:rPr lang="zh-CN" altLang="en-US" sz="32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优点</a:t>
            </a:r>
          </a:p>
          <a:p>
            <a:pPr lvl="1" indent="-457200" latinLnBrk="0">
              <a:spcBef>
                <a:spcPts val="0"/>
              </a:spcBef>
            </a:pPr>
            <a:r>
              <a:rPr lang="zh-CN" altLang="en-US" dirty="0"/>
              <a:t>信息量较一维码大得多、容错率比较高</a:t>
            </a:r>
            <a:endParaRPr lang="en-US" altLang="zh-CN" dirty="0"/>
          </a:p>
          <a:p>
            <a:pPr indent="-457200"/>
            <a:r>
              <a:rPr lang="zh-CN" altLang="en-US" sz="32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安全使用方法</a:t>
            </a:r>
            <a:endParaRPr lang="en-US" altLang="zh-CN" sz="3200" b="1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</a:endParaRPr>
          </a:p>
          <a:p>
            <a:pPr lvl="1" indent="-457200">
              <a:spcBef>
                <a:spcPts val="0"/>
              </a:spcBef>
            </a:pPr>
            <a:r>
              <a:rPr lang="zh-CN" altLang="en-US" dirty="0"/>
              <a:t>使用安全软件扫码，已下载了安全软件的手机再去扫描二维码，手机软件会提醒此二维码是否有毒</a:t>
            </a:r>
          </a:p>
          <a:p>
            <a:pPr lvl="1" indent="-457200">
              <a:spcBef>
                <a:spcPts val="0"/>
              </a:spcBef>
            </a:pPr>
            <a:r>
              <a:rPr lang="zh-CN" altLang="en-US" dirty="0"/>
              <a:t>尽量不要随意扫码</a:t>
            </a:r>
            <a:r>
              <a:rPr lang="en-US" altLang="zh-CN" dirty="0"/>
              <a:t>,</a:t>
            </a:r>
            <a:r>
              <a:rPr lang="zh-CN" altLang="en-US" dirty="0"/>
              <a:t>在支付时</a:t>
            </a:r>
            <a:r>
              <a:rPr lang="en-US" altLang="zh-CN" dirty="0"/>
              <a:t>,</a:t>
            </a:r>
            <a:r>
              <a:rPr lang="zh-CN" altLang="en-US" dirty="0"/>
              <a:t>商户扫支付码更可靠。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7105-4E08-4754-A4DC-DF32CD7F8FC8}" type="slidenum">
              <a:rPr lang="en-US" altLang="zh-CN" smtClean="0"/>
              <a:t>49</a:t>
            </a:fld>
            <a:endParaRPr lang="en-US" altLang="zh-C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045" y="2897763"/>
            <a:ext cx="1814314" cy="18143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89504" y="116632"/>
            <a:ext cx="10467776" cy="563563"/>
          </a:xfrm>
        </p:spPr>
        <p:txBody>
          <a:bodyPr>
            <a:noAutofit/>
          </a:bodyPr>
          <a:lstStyle/>
          <a:p>
            <a:r>
              <a:rPr lang="zh-CN" altLang="en-US" dirty="0"/>
              <a:t>章节内容概要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87F1C-B39F-4149-B069-F9CBFC524C7E}" type="slidenum">
              <a:rPr lang="en-US" altLang="zh-CN" smtClean="0"/>
              <a:t>5</a:t>
            </a:fld>
            <a:endParaRPr lang="en-US" altLang="zh-CN"/>
          </a:p>
        </p:txBody>
      </p:sp>
      <p:grpSp>
        <p:nvGrpSpPr>
          <p:cNvPr id="29" name="组合 28"/>
          <p:cNvGrpSpPr/>
          <p:nvPr/>
        </p:nvGrpSpPr>
        <p:grpSpPr>
          <a:xfrm flipV="1">
            <a:off x="3645535" y="2152015"/>
            <a:ext cx="1452880" cy="911860"/>
            <a:chOff x="1346" y="5319"/>
            <a:chExt cx="2288" cy="1480"/>
          </a:xfrm>
          <a:solidFill>
            <a:schemeClr val="bg2">
              <a:lumMod val="75000"/>
            </a:schemeClr>
          </a:solidFill>
        </p:grpSpPr>
        <p:sp>
          <p:nvSpPr>
            <p:cNvPr id="32" name="圆角右箭头 31"/>
            <p:cNvSpPr/>
            <p:nvPr/>
          </p:nvSpPr>
          <p:spPr>
            <a:xfrm>
              <a:off x="1350" y="5319"/>
              <a:ext cx="2284" cy="1181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437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1346" y="6042"/>
              <a:ext cx="297" cy="75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3584575" y="1237615"/>
            <a:ext cx="1507490" cy="937895"/>
            <a:chOff x="1260" y="5319"/>
            <a:chExt cx="2374" cy="1477"/>
          </a:xfrm>
          <a:solidFill>
            <a:schemeClr val="bg2">
              <a:lumMod val="75000"/>
            </a:schemeClr>
          </a:solidFill>
        </p:grpSpPr>
        <p:sp>
          <p:nvSpPr>
            <p:cNvPr id="71" name="圆角右箭头 70"/>
            <p:cNvSpPr/>
            <p:nvPr/>
          </p:nvSpPr>
          <p:spPr>
            <a:xfrm>
              <a:off x="1350" y="5319"/>
              <a:ext cx="2284" cy="1181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437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1260" y="6039"/>
              <a:ext cx="548" cy="75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3397885" y="1825625"/>
            <a:ext cx="2056130" cy="986155"/>
            <a:chOff x="4855" y="2211"/>
            <a:chExt cx="3238" cy="1553"/>
          </a:xfrm>
        </p:grpSpPr>
        <p:grpSp>
          <p:nvGrpSpPr>
            <p:cNvPr id="74" name="组合 73"/>
            <p:cNvGrpSpPr/>
            <p:nvPr/>
          </p:nvGrpSpPr>
          <p:grpSpPr>
            <a:xfrm>
              <a:off x="4855" y="2211"/>
              <a:ext cx="1024" cy="1024"/>
              <a:chOff x="10678" y="1075"/>
              <a:chExt cx="1024" cy="1024"/>
            </a:xfrm>
          </p:grpSpPr>
          <p:sp>
            <p:nvSpPr>
              <p:cNvPr id="75" name="Oval 202"/>
              <p:cNvSpPr>
                <a:spLocks noChangeArrowheads="1"/>
              </p:cNvSpPr>
              <p:nvPr/>
            </p:nvSpPr>
            <p:spPr bwMode="auto">
              <a:xfrm>
                <a:off x="10678" y="1075"/>
                <a:ext cx="1025" cy="1025"/>
              </a:xfrm>
              <a:prstGeom prst="ellipse">
                <a:avLst/>
              </a:prstGeom>
              <a:solidFill>
                <a:srgbClr val="AFD3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400" b="1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grpSp>
            <p:nvGrpSpPr>
              <p:cNvPr id="84" name="组合 83"/>
              <p:cNvGrpSpPr/>
              <p:nvPr/>
            </p:nvGrpSpPr>
            <p:grpSpPr>
              <a:xfrm>
                <a:off x="10874" y="1217"/>
                <a:ext cx="644" cy="671"/>
                <a:chOff x="12008" y="5535"/>
                <a:chExt cx="489" cy="509"/>
              </a:xfrm>
              <a:solidFill>
                <a:schemeClr val="accent1">
                  <a:lumMod val="75000"/>
                </a:schemeClr>
              </a:solidFill>
            </p:grpSpPr>
            <p:sp>
              <p:nvSpPr>
                <p:cNvPr id="85" name="Freeform 125"/>
                <p:cNvSpPr/>
                <p:nvPr/>
              </p:nvSpPr>
              <p:spPr bwMode="auto">
                <a:xfrm>
                  <a:off x="12060" y="5535"/>
                  <a:ext cx="231" cy="231"/>
                </a:xfrm>
                <a:custGeom>
                  <a:avLst/>
                  <a:gdLst>
                    <a:gd name="T0" fmla="*/ 18 w 92"/>
                    <a:gd name="T1" fmla="*/ 20 h 92"/>
                    <a:gd name="T2" fmla="*/ 0 w 92"/>
                    <a:gd name="T3" fmla="*/ 87 h 92"/>
                    <a:gd name="T4" fmla="*/ 73 w 92"/>
                    <a:gd name="T5" fmla="*/ 92 h 92"/>
                    <a:gd name="T6" fmla="*/ 92 w 92"/>
                    <a:gd name="T7" fmla="*/ 25 h 92"/>
                    <a:gd name="T8" fmla="*/ 18 w 92"/>
                    <a:gd name="T9" fmla="*/ 20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2" h="92">
                      <a:moveTo>
                        <a:pt x="18" y="20"/>
                      </a:moveTo>
                      <a:cubicBezTo>
                        <a:pt x="0" y="87"/>
                        <a:pt x="0" y="87"/>
                        <a:pt x="0" y="87"/>
                      </a:cubicBezTo>
                      <a:cubicBezTo>
                        <a:pt x="0" y="87"/>
                        <a:pt x="43" y="71"/>
                        <a:pt x="73" y="92"/>
                      </a:cubicBezTo>
                      <a:cubicBezTo>
                        <a:pt x="92" y="25"/>
                        <a:pt x="92" y="25"/>
                        <a:pt x="92" y="25"/>
                      </a:cubicBezTo>
                      <a:cubicBezTo>
                        <a:pt x="92" y="25"/>
                        <a:pt x="63" y="0"/>
                        <a:pt x="18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sz="2400" b="1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86" name="Freeform 126"/>
                <p:cNvSpPr/>
                <p:nvPr/>
              </p:nvSpPr>
              <p:spPr bwMode="auto">
                <a:xfrm>
                  <a:off x="12008" y="5728"/>
                  <a:ext cx="231" cy="233"/>
                </a:xfrm>
                <a:custGeom>
                  <a:avLst/>
                  <a:gdLst>
                    <a:gd name="T0" fmla="*/ 18 w 91"/>
                    <a:gd name="T1" fmla="*/ 20 h 92"/>
                    <a:gd name="T2" fmla="*/ 0 w 91"/>
                    <a:gd name="T3" fmla="*/ 87 h 92"/>
                    <a:gd name="T4" fmla="*/ 72 w 91"/>
                    <a:gd name="T5" fmla="*/ 92 h 92"/>
                    <a:gd name="T6" fmla="*/ 91 w 91"/>
                    <a:gd name="T7" fmla="*/ 24 h 92"/>
                    <a:gd name="T8" fmla="*/ 18 w 91"/>
                    <a:gd name="T9" fmla="*/ 20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1" h="92">
                      <a:moveTo>
                        <a:pt x="18" y="20"/>
                      </a:moveTo>
                      <a:cubicBezTo>
                        <a:pt x="0" y="87"/>
                        <a:pt x="0" y="87"/>
                        <a:pt x="0" y="87"/>
                      </a:cubicBezTo>
                      <a:cubicBezTo>
                        <a:pt x="0" y="87"/>
                        <a:pt x="42" y="71"/>
                        <a:pt x="72" y="92"/>
                      </a:cubicBezTo>
                      <a:cubicBezTo>
                        <a:pt x="91" y="24"/>
                        <a:pt x="91" y="24"/>
                        <a:pt x="91" y="24"/>
                      </a:cubicBezTo>
                      <a:cubicBezTo>
                        <a:pt x="91" y="24"/>
                        <a:pt x="62" y="0"/>
                        <a:pt x="18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sz="2400" b="1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87" name="Freeform 127"/>
                <p:cNvSpPr/>
                <p:nvPr/>
              </p:nvSpPr>
              <p:spPr bwMode="auto">
                <a:xfrm>
                  <a:off x="12269" y="5614"/>
                  <a:ext cx="229" cy="231"/>
                </a:xfrm>
                <a:custGeom>
                  <a:avLst/>
                  <a:gdLst>
                    <a:gd name="T0" fmla="*/ 73 w 91"/>
                    <a:gd name="T1" fmla="*/ 71 h 91"/>
                    <a:gd name="T2" fmla="*/ 91 w 91"/>
                    <a:gd name="T3" fmla="*/ 4 h 91"/>
                    <a:gd name="T4" fmla="*/ 19 w 91"/>
                    <a:gd name="T5" fmla="*/ 0 h 91"/>
                    <a:gd name="T6" fmla="*/ 0 w 91"/>
                    <a:gd name="T7" fmla="*/ 67 h 91"/>
                    <a:gd name="T8" fmla="*/ 73 w 91"/>
                    <a:gd name="T9" fmla="*/ 71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1" h="91">
                      <a:moveTo>
                        <a:pt x="73" y="71"/>
                      </a:moveTo>
                      <a:cubicBezTo>
                        <a:pt x="91" y="4"/>
                        <a:pt x="91" y="4"/>
                        <a:pt x="91" y="4"/>
                      </a:cubicBezTo>
                      <a:cubicBezTo>
                        <a:pt x="91" y="4"/>
                        <a:pt x="49" y="21"/>
                        <a:pt x="19" y="0"/>
                      </a:cubicBezTo>
                      <a:cubicBezTo>
                        <a:pt x="0" y="67"/>
                        <a:pt x="0" y="67"/>
                        <a:pt x="0" y="67"/>
                      </a:cubicBezTo>
                      <a:cubicBezTo>
                        <a:pt x="0" y="67"/>
                        <a:pt x="29" y="91"/>
                        <a:pt x="73" y="7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sz="2400" b="1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88" name="Freeform 128"/>
                <p:cNvSpPr/>
                <p:nvPr/>
              </p:nvSpPr>
              <p:spPr bwMode="auto">
                <a:xfrm>
                  <a:off x="12213" y="5814"/>
                  <a:ext cx="229" cy="231"/>
                </a:xfrm>
                <a:custGeom>
                  <a:avLst/>
                  <a:gdLst>
                    <a:gd name="T0" fmla="*/ 73 w 91"/>
                    <a:gd name="T1" fmla="*/ 71 h 91"/>
                    <a:gd name="T2" fmla="*/ 91 w 91"/>
                    <a:gd name="T3" fmla="*/ 4 h 91"/>
                    <a:gd name="T4" fmla="*/ 19 w 91"/>
                    <a:gd name="T5" fmla="*/ 0 h 91"/>
                    <a:gd name="T6" fmla="*/ 0 w 91"/>
                    <a:gd name="T7" fmla="*/ 67 h 91"/>
                    <a:gd name="T8" fmla="*/ 73 w 91"/>
                    <a:gd name="T9" fmla="*/ 71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1" h="91">
                      <a:moveTo>
                        <a:pt x="73" y="71"/>
                      </a:moveTo>
                      <a:cubicBezTo>
                        <a:pt x="91" y="4"/>
                        <a:pt x="91" y="4"/>
                        <a:pt x="91" y="4"/>
                      </a:cubicBezTo>
                      <a:cubicBezTo>
                        <a:pt x="91" y="4"/>
                        <a:pt x="48" y="21"/>
                        <a:pt x="19" y="0"/>
                      </a:cubicBezTo>
                      <a:cubicBezTo>
                        <a:pt x="0" y="67"/>
                        <a:pt x="0" y="67"/>
                        <a:pt x="0" y="67"/>
                      </a:cubicBezTo>
                      <a:cubicBezTo>
                        <a:pt x="0" y="67"/>
                        <a:pt x="28" y="91"/>
                        <a:pt x="73" y="7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sz="2400" b="1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</p:grpSp>
        <p:sp>
          <p:nvSpPr>
            <p:cNvPr id="89" name="文本框 88"/>
            <p:cNvSpPr txBox="1"/>
            <p:nvPr/>
          </p:nvSpPr>
          <p:spPr>
            <a:xfrm>
              <a:off x="5880" y="2457"/>
              <a:ext cx="2213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latin typeface="微软雅黑" panose="020B0503020204020204" charset="-122"/>
                  <a:ea typeface="微软雅黑" panose="020B0503020204020204" charset="-122"/>
                </a:rPr>
                <a:t>系统安全</a:t>
              </a:r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5450840" y="2476500"/>
            <a:ext cx="1943735" cy="650875"/>
            <a:chOff x="8111" y="3337"/>
            <a:chExt cx="3061" cy="1025"/>
          </a:xfrm>
        </p:grpSpPr>
        <p:grpSp>
          <p:nvGrpSpPr>
            <p:cNvPr id="91" name="组合 90"/>
            <p:cNvGrpSpPr/>
            <p:nvPr/>
          </p:nvGrpSpPr>
          <p:grpSpPr>
            <a:xfrm>
              <a:off x="8111" y="3337"/>
              <a:ext cx="1024" cy="1025"/>
              <a:chOff x="1883" y="5685"/>
              <a:chExt cx="1024" cy="1025"/>
            </a:xfrm>
          </p:grpSpPr>
          <p:sp>
            <p:nvSpPr>
              <p:cNvPr id="92" name="Oval 222"/>
              <p:cNvSpPr>
                <a:spLocks noChangeArrowheads="1"/>
              </p:cNvSpPr>
              <p:nvPr/>
            </p:nvSpPr>
            <p:spPr bwMode="auto">
              <a:xfrm>
                <a:off x="1883" y="5685"/>
                <a:ext cx="1025" cy="1025"/>
              </a:xfrm>
              <a:prstGeom prst="ellipse">
                <a:avLst/>
              </a:prstGeom>
              <a:solidFill>
                <a:srgbClr val="F2CD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400" b="1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93" name="Freeform 223"/>
              <p:cNvSpPr/>
              <p:nvPr/>
            </p:nvSpPr>
            <p:spPr bwMode="auto">
              <a:xfrm>
                <a:off x="2113" y="5970"/>
                <a:ext cx="740" cy="740"/>
              </a:xfrm>
              <a:custGeom>
                <a:avLst/>
                <a:gdLst>
                  <a:gd name="T0" fmla="*/ 56 w 185"/>
                  <a:gd name="T1" fmla="*/ 184 h 185"/>
                  <a:gd name="T2" fmla="*/ 71 w 185"/>
                  <a:gd name="T3" fmla="*/ 185 h 185"/>
                  <a:gd name="T4" fmla="*/ 185 w 185"/>
                  <a:gd name="T5" fmla="*/ 115 h 185"/>
                  <a:gd name="T6" fmla="*/ 70 w 185"/>
                  <a:gd name="T7" fmla="*/ 0 h 185"/>
                  <a:gd name="T8" fmla="*/ 0 w 185"/>
                  <a:gd name="T9" fmla="*/ 128 h 185"/>
                  <a:gd name="T10" fmla="*/ 56 w 185"/>
                  <a:gd name="T11" fmla="*/ 184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5" h="185">
                    <a:moveTo>
                      <a:pt x="56" y="184"/>
                    </a:moveTo>
                    <a:cubicBezTo>
                      <a:pt x="61" y="185"/>
                      <a:pt x="66" y="185"/>
                      <a:pt x="71" y="185"/>
                    </a:cubicBezTo>
                    <a:cubicBezTo>
                      <a:pt x="121" y="185"/>
                      <a:pt x="164" y="157"/>
                      <a:pt x="185" y="115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0" y="128"/>
                      <a:pt x="0" y="128"/>
                      <a:pt x="0" y="128"/>
                    </a:cubicBezTo>
                    <a:lnTo>
                      <a:pt x="56" y="184"/>
                    </a:lnTo>
                    <a:close/>
                  </a:path>
                </a:pathLst>
              </a:custGeom>
              <a:solidFill>
                <a:srgbClr val="E6BA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400" b="1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94" name="Rectangle 224"/>
              <p:cNvSpPr>
                <a:spLocks noChangeArrowheads="1"/>
              </p:cNvSpPr>
              <p:nvPr/>
            </p:nvSpPr>
            <p:spPr bwMode="auto">
              <a:xfrm>
                <a:off x="2113" y="6343"/>
                <a:ext cx="280" cy="140"/>
              </a:xfrm>
              <a:prstGeom prst="rect">
                <a:avLst/>
              </a:prstGeom>
              <a:solidFill>
                <a:srgbClr val="CF56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400" b="1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95" name="Rectangle 225"/>
              <p:cNvSpPr>
                <a:spLocks noChangeArrowheads="1"/>
              </p:cNvSpPr>
              <p:nvPr/>
            </p:nvSpPr>
            <p:spPr bwMode="auto">
              <a:xfrm>
                <a:off x="2441" y="6343"/>
                <a:ext cx="280" cy="140"/>
              </a:xfrm>
              <a:prstGeom prst="rect">
                <a:avLst/>
              </a:prstGeom>
              <a:solidFill>
                <a:srgbClr val="CF56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400" b="1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96" name="Rectangle 226"/>
              <p:cNvSpPr>
                <a:spLocks noChangeArrowheads="1"/>
              </p:cNvSpPr>
              <p:nvPr/>
            </p:nvSpPr>
            <p:spPr bwMode="auto">
              <a:xfrm>
                <a:off x="2113" y="6153"/>
                <a:ext cx="115" cy="140"/>
              </a:xfrm>
              <a:prstGeom prst="rect">
                <a:avLst/>
              </a:prstGeom>
              <a:solidFill>
                <a:srgbClr val="CF56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400" b="1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97" name="Rectangle 227"/>
              <p:cNvSpPr>
                <a:spLocks noChangeArrowheads="1"/>
              </p:cNvSpPr>
              <p:nvPr/>
            </p:nvSpPr>
            <p:spPr bwMode="auto">
              <a:xfrm>
                <a:off x="2276" y="6153"/>
                <a:ext cx="280" cy="140"/>
              </a:xfrm>
              <a:prstGeom prst="rect">
                <a:avLst/>
              </a:prstGeom>
              <a:solidFill>
                <a:srgbClr val="CF56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400" b="1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98" name="Rectangle 228"/>
              <p:cNvSpPr>
                <a:spLocks noChangeArrowheads="1"/>
              </p:cNvSpPr>
              <p:nvPr/>
            </p:nvSpPr>
            <p:spPr bwMode="auto">
              <a:xfrm>
                <a:off x="2113" y="5970"/>
                <a:ext cx="280" cy="135"/>
              </a:xfrm>
              <a:prstGeom prst="rect">
                <a:avLst/>
              </a:prstGeom>
              <a:solidFill>
                <a:srgbClr val="CF56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400" b="1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99" name="Freeform 229"/>
              <p:cNvSpPr/>
              <p:nvPr/>
            </p:nvSpPr>
            <p:spPr bwMode="auto">
              <a:xfrm>
                <a:off x="2113" y="6105"/>
                <a:ext cx="443" cy="378"/>
              </a:xfrm>
              <a:custGeom>
                <a:avLst/>
                <a:gdLst>
                  <a:gd name="T0" fmla="*/ 177 w 177"/>
                  <a:gd name="T1" fmla="*/ 75 h 151"/>
                  <a:gd name="T2" fmla="*/ 65 w 177"/>
                  <a:gd name="T3" fmla="*/ 75 h 151"/>
                  <a:gd name="T4" fmla="*/ 65 w 177"/>
                  <a:gd name="T5" fmla="*/ 19 h 151"/>
                  <a:gd name="T6" fmla="*/ 112 w 177"/>
                  <a:gd name="T7" fmla="*/ 19 h 151"/>
                  <a:gd name="T8" fmla="*/ 112 w 177"/>
                  <a:gd name="T9" fmla="*/ 0 h 151"/>
                  <a:gd name="T10" fmla="*/ 0 w 177"/>
                  <a:gd name="T11" fmla="*/ 0 h 151"/>
                  <a:gd name="T12" fmla="*/ 0 w 177"/>
                  <a:gd name="T13" fmla="*/ 19 h 151"/>
                  <a:gd name="T14" fmla="*/ 46 w 177"/>
                  <a:gd name="T15" fmla="*/ 19 h 151"/>
                  <a:gd name="T16" fmla="*/ 46 w 177"/>
                  <a:gd name="T17" fmla="*/ 75 h 151"/>
                  <a:gd name="T18" fmla="*/ 0 w 177"/>
                  <a:gd name="T19" fmla="*/ 75 h 151"/>
                  <a:gd name="T20" fmla="*/ 0 w 177"/>
                  <a:gd name="T21" fmla="*/ 95 h 151"/>
                  <a:gd name="T22" fmla="*/ 112 w 177"/>
                  <a:gd name="T23" fmla="*/ 95 h 151"/>
                  <a:gd name="T24" fmla="*/ 112 w 177"/>
                  <a:gd name="T25" fmla="*/ 151 h 151"/>
                  <a:gd name="T26" fmla="*/ 131 w 177"/>
                  <a:gd name="T27" fmla="*/ 151 h 151"/>
                  <a:gd name="T28" fmla="*/ 131 w 177"/>
                  <a:gd name="T29" fmla="*/ 95 h 151"/>
                  <a:gd name="T30" fmla="*/ 177 w 177"/>
                  <a:gd name="T31" fmla="*/ 95 h 151"/>
                  <a:gd name="T32" fmla="*/ 177 w 177"/>
                  <a:gd name="T33" fmla="*/ 75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7" h="151">
                    <a:moveTo>
                      <a:pt x="177" y="75"/>
                    </a:moveTo>
                    <a:lnTo>
                      <a:pt x="65" y="75"/>
                    </a:lnTo>
                    <a:lnTo>
                      <a:pt x="65" y="19"/>
                    </a:lnTo>
                    <a:lnTo>
                      <a:pt x="112" y="19"/>
                    </a:lnTo>
                    <a:lnTo>
                      <a:pt x="112" y="0"/>
                    </a:lnTo>
                    <a:lnTo>
                      <a:pt x="0" y="0"/>
                    </a:lnTo>
                    <a:lnTo>
                      <a:pt x="0" y="19"/>
                    </a:lnTo>
                    <a:lnTo>
                      <a:pt x="46" y="19"/>
                    </a:lnTo>
                    <a:lnTo>
                      <a:pt x="46" y="75"/>
                    </a:lnTo>
                    <a:lnTo>
                      <a:pt x="0" y="75"/>
                    </a:lnTo>
                    <a:lnTo>
                      <a:pt x="0" y="95"/>
                    </a:lnTo>
                    <a:lnTo>
                      <a:pt x="112" y="95"/>
                    </a:lnTo>
                    <a:lnTo>
                      <a:pt x="112" y="151"/>
                    </a:lnTo>
                    <a:lnTo>
                      <a:pt x="131" y="151"/>
                    </a:lnTo>
                    <a:lnTo>
                      <a:pt x="131" y="95"/>
                    </a:lnTo>
                    <a:lnTo>
                      <a:pt x="177" y="95"/>
                    </a:lnTo>
                    <a:lnTo>
                      <a:pt x="177" y="75"/>
                    </a:lnTo>
                    <a:close/>
                  </a:path>
                </a:pathLst>
              </a:custGeom>
              <a:solidFill>
                <a:srgbClr val="F5F7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400" b="1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100" name="文本框 99"/>
            <p:cNvSpPr txBox="1"/>
            <p:nvPr/>
          </p:nvSpPr>
          <p:spPr>
            <a:xfrm>
              <a:off x="9136" y="3560"/>
              <a:ext cx="203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latin typeface="微软雅黑" panose="020B0503020204020204" charset="-122"/>
                  <a:ea typeface="微软雅黑" panose="020B0503020204020204" charset="-122"/>
                </a:rPr>
                <a:t>防火墙</a:t>
              </a: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5425440" y="1173480"/>
            <a:ext cx="1878330" cy="652780"/>
            <a:chOff x="8050" y="1974"/>
            <a:chExt cx="2958" cy="1028"/>
          </a:xfrm>
        </p:grpSpPr>
        <p:grpSp>
          <p:nvGrpSpPr>
            <p:cNvPr id="102" name="组合 101"/>
            <p:cNvGrpSpPr/>
            <p:nvPr/>
          </p:nvGrpSpPr>
          <p:grpSpPr>
            <a:xfrm>
              <a:off x="8050" y="1974"/>
              <a:ext cx="1028" cy="1028"/>
              <a:chOff x="5081" y="5691"/>
              <a:chExt cx="1028" cy="1028"/>
            </a:xfrm>
          </p:grpSpPr>
          <p:sp>
            <p:nvSpPr>
              <p:cNvPr id="103" name="Oval 148"/>
              <p:cNvSpPr>
                <a:spLocks noChangeArrowheads="1"/>
              </p:cNvSpPr>
              <p:nvPr/>
            </p:nvSpPr>
            <p:spPr bwMode="auto">
              <a:xfrm>
                <a:off x="5081" y="5691"/>
                <a:ext cx="1028" cy="1028"/>
              </a:xfrm>
              <a:prstGeom prst="ellipse">
                <a:avLst/>
              </a:prstGeom>
              <a:solidFill>
                <a:srgbClr val="CF56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400" b="1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04" name="Freeform 149"/>
              <p:cNvSpPr/>
              <p:nvPr/>
            </p:nvSpPr>
            <p:spPr bwMode="auto">
              <a:xfrm>
                <a:off x="5353" y="6071"/>
                <a:ext cx="723" cy="623"/>
              </a:xfrm>
              <a:custGeom>
                <a:avLst/>
                <a:gdLst>
                  <a:gd name="T0" fmla="*/ 0 w 180"/>
                  <a:gd name="T1" fmla="*/ 57 h 155"/>
                  <a:gd name="T2" fmla="*/ 98 w 180"/>
                  <a:gd name="T3" fmla="*/ 155 h 155"/>
                  <a:gd name="T4" fmla="*/ 180 w 180"/>
                  <a:gd name="T5" fmla="*/ 77 h 155"/>
                  <a:gd name="T6" fmla="*/ 120 w 180"/>
                  <a:gd name="T7" fmla="*/ 17 h 155"/>
                  <a:gd name="T8" fmla="*/ 49 w 180"/>
                  <a:gd name="T9" fmla="*/ 0 h 155"/>
                  <a:gd name="T10" fmla="*/ 0 w 180"/>
                  <a:gd name="T11" fmla="*/ 5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0" h="155">
                    <a:moveTo>
                      <a:pt x="0" y="57"/>
                    </a:moveTo>
                    <a:cubicBezTo>
                      <a:pt x="98" y="155"/>
                      <a:pt x="98" y="155"/>
                      <a:pt x="98" y="155"/>
                    </a:cubicBezTo>
                    <a:cubicBezTo>
                      <a:pt x="136" y="143"/>
                      <a:pt x="166" y="114"/>
                      <a:pt x="180" y="77"/>
                    </a:cubicBezTo>
                    <a:cubicBezTo>
                      <a:pt x="120" y="17"/>
                      <a:pt x="120" y="17"/>
                      <a:pt x="120" y="17"/>
                    </a:cubicBezTo>
                    <a:cubicBezTo>
                      <a:pt x="49" y="0"/>
                      <a:pt x="49" y="0"/>
                      <a:pt x="49" y="0"/>
                    </a:cubicBezTo>
                    <a:lnTo>
                      <a:pt x="0" y="57"/>
                    </a:lnTo>
                    <a:close/>
                  </a:path>
                </a:pathLst>
              </a:custGeom>
              <a:solidFill>
                <a:srgbClr val="BD46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400" b="1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05" name="Freeform 150"/>
              <p:cNvSpPr>
                <a:spLocks noEditPoints="1"/>
              </p:cNvSpPr>
              <p:nvPr/>
            </p:nvSpPr>
            <p:spPr bwMode="auto">
              <a:xfrm>
                <a:off x="5288" y="6036"/>
                <a:ext cx="610" cy="373"/>
              </a:xfrm>
              <a:custGeom>
                <a:avLst/>
                <a:gdLst>
                  <a:gd name="T0" fmla="*/ 76 w 152"/>
                  <a:gd name="T1" fmla="*/ 0 h 93"/>
                  <a:gd name="T2" fmla="*/ 0 w 152"/>
                  <a:gd name="T3" fmla="*/ 46 h 93"/>
                  <a:gd name="T4" fmla="*/ 76 w 152"/>
                  <a:gd name="T5" fmla="*/ 93 h 93"/>
                  <a:gd name="T6" fmla="*/ 152 w 152"/>
                  <a:gd name="T7" fmla="*/ 46 h 93"/>
                  <a:gd name="T8" fmla="*/ 76 w 152"/>
                  <a:gd name="T9" fmla="*/ 0 h 93"/>
                  <a:gd name="T10" fmla="*/ 76 w 152"/>
                  <a:gd name="T11" fmla="*/ 75 h 93"/>
                  <a:gd name="T12" fmla="*/ 47 w 152"/>
                  <a:gd name="T13" fmla="*/ 46 h 93"/>
                  <a:gd name="T14" fmla="*/ 76 w 152"/>
                  <a:gd name="T15" fmla="*/ 17 h 93"/>
                  <a:gd name="T16" fmla="*/ 105 w 152"/>
                  <a:gd name="T17" fmla="*/ 46 h 93"/>
                  <a:gd name="T18" fmla="*/ 76 w 152"/>
                  <a:gd name="T19" fmla="*/ 75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2" h="93">
                    <a:moveTo>
                      <a:pt x="76" y="0"/>
                    </a:moveTo>
                    <a:cubicBezTo>
                      <a:pt x="46" y="0"/>
                      <a:pt x="19" y="18"/>
                      <a:pt x="0" y="46"/>
                    </a:cubicBezTo>
                    <a:cubicBezTo>
                      <a:pt x="19" y="75"/>
                      <a:pt x="46" y="93"/>
                      <a:pt x="76" y="93"/>
                    </a:cubicBezTo>
                    <a:cubicBezTo>
                      <a:pt x="106" y="93"/>
                      <a:pt x="133" y="75"/>
                      <a:pt x="152" y="46"/>
                    </a:cubicBezTo>
                    <a:cubicBezTo>
                      <a:pt x="133" y="18"/>
                      <a:pt x="106" y="0"/>
                      <a:pt x="76" y="0"/>
                    </a:cubicBezTo>
                    <a:close/>
                    <a:moveTo>
                      <a:pt x="76" y="75"/>
                    </a:moveTo>
                    <a:cubicBezTo>
                      <a:pt x="60" y="75"/>
                      <a:pt x="47" y="62"/>
                      <a:pt x="47" y="46"/>
                    </a:cubicBezTo>
                    <a:cubicBezTo>
                      <a:pt x="47" y="30"/>
                      <a:pt x="60" y="17"/>
                      <a:pt x="76" y="17"/>
                    </a:cubicBezTo>
                    <a:cubicBezTo>
                      <a:pt x="92" y="17"/>
                      <a:pt x="105" y="30"/>
                      <a:pt x="105" y="46"/>
                    </a:cubicBezTo>
                    <a:cubicBezTo>
                      <a:pt x="105" y="62"/>
                      <a:pt x="92" y="75"/>
                      <a:pt x="76" y="75"/>
                    </a:cubicBezTo>
                    <a:close/>
                  </a:path>
                </a:pathLst>
              </a:custGeom>
              <a:solidFill>
                <a:srgbClr val="F5F7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400" b="1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106" name="文本框 105"/>
            <p:cNvSpPr txBox="1"/>
            <p:nvPr/>
          </p:nvSpPr>
          <p:spPr>
            <a:xfrm>
              <a:off x="9081" y="2216"/>
              <a:ext cx="1927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latin typeface="微软雅黑" panose="020B0503020204020204" charset="-122"/>
                  <a:ea typeface="微软雅黑" panose="020B0503020204020204" charset="-122"/>
                </a:rPr>
                <a:t>病毒</a:t>
              </a: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1200785" y="3261360"/>
            <a:ext cx="2438400" cy="827405"/>
            <a:chOff x="2017" y="4748"/>
            <a:chExt cx="3840" cy="1303"/>
          </a:xfrm>
        </p:grpSpPr>
        <p:grpSp>
          <p:nvGrpSpPr>
            <p:cNvPr id="108" name="组合 107"/>
            <p:cNvGrpSpPr/>
            <p:nvPr/>
          </p:nvGrpSpPr>
          <p:grpSpPr>
            <a:xfrm>
              <a:off x="2017" y="4748"/>
              <a:ext cx="1303" cy="1303"/>
              <a:chOff x="13277" y="7327"/>
              <a:chExt cx="1018" cy="1018"/>
            </a:xfrm>
          </p:grpSpPr>
          <p:sp>
            <p:nvSpPr>
              <p:cNvPr id="109" name="Oval 102"/>
              <p:cNvSpPr>
                <a:spLocks noChangeArrowheads="1"/>
              </p:cNvSpPr>
              <p:nvPr/>
            </p:nvSpPr>
            <p:spPr bwMode="auto">
              <a:xfrm>
                <a:off x="13277" y="7327"/>
                <a:ext cx="1018" cy="1018"/>
              </a:xfrm>
              <a:prstGeom prst="ellipse">
                <a:avLst/>
              </a:prstGeom>
              <a:solidFill>
                <a:srgbClr val="81CE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400" b="1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10" name="Freeform 104"/>
              <p:cNvSpPr/>
              <p:nvPr/>
            </p:nvSpPr>
            <p:spPr bwMode="auto">
              <a:xfrm>
                <a:off x="13508" y="7535"/>
                <a:ext cx="555" cy="603"/>
              </a:xfrm>
              <a:custGeom>
                <a:avLst/>
                <a:gdLst>
                  <a:gd name="T0" fmla="*/ 140 w 140"/>
                  <a:gd name="T1" fmla="*/ 25 h 151"/>
                  <a:gd name="T2" fmla="*/ 70 w 140"/>
                  <a:gd name="T3" fmla="*/ 0 h 151"/>
                  <a:gd name="T4" fmla="*/ 70 w 140"/>
                  <a:gd name="T5" fmla="*/ 0 h 151"/>
                  <a:gd name="T6" fmla="*/ 70 w 140"/>
                  <a:gd name="T7" fmla="*/ 0 h 151"/>
                  <a:gd name="T8" fmla="*/ 70 w 140"/>
                  <a:gd name="T9" fmla="*/ 0 h 151"/>
                  <a:gd name="T10" fmla="*/ 70 w 140"/>
                  <a:gd name="T11" fmla="*/ 0 h 151"/>
                  <a:gd name="T12" fmla="*/ 0 w 140"/>
                  <a:gd name="T13" fmla="*/ 25 h 151"/>
                  <a:gd name="T14" fmla="*/ 70 w 140"/>
                  <a:gd name="T15" fmla="*/ 151 h 151"/>
                  <a:gd name="T16" fmla="*/ 70 w 140"/>
                  <a:gd name="T17" fmla="*/ 151 h 151"/>
                  <a:gd name="T18" fmla="*/ 70 w 140"/>
                  <a:gd name="T19" fmla="*/ 151 h 151"/>
                  <a:gd name="T20" fmla="*/ 70 w 140"/>
                  <a:gd name="T21" fmla="*/ 151 h 151"/>
                  <a:gd name="T22" fmla="*/ 70 w 140"/>
                  <a:gd name="T23" fmla="*/ 151 h 151"/>
                  <a:gd name="T24" fmla="*/ 140 w 140"/>
                  <a:gd name="T25" fmla="*/ 25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0" h="151">
                    <a:moveTo>
                      <a:pt x="140" y="25"/>
                    </a:moveTo>
                    <a:cubicBezTo>
                      <a:pt x="118" y="25"/>
                      <a:pt x="89" y="19"/>
                      <a:pt x="70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51" y="19"/>
                      <a:pt x="22" y="25"/>
                      <a:pt x="0" y="25"/>
                    </a:cubicBezTo>
                    <a:cubicBezTo>
                      <a:pt x="0" y="79"/>
                      <a:pt x="33" y="127"/>
                      <a:pt x="70" y="151"/>
                    </a:cubicBezTo>
                    <a:cubicBezTo>
                      <a:pt x="70" y="151"/>
                      <a:pt x="70" y="151"/>
                      <a:pt x="70" y="151"/>
                    </a:cubicBezTo>
                    <a:cubicBezTo>
                      <a:pt x="70" y="151"/>
                      <a:pt x="70" y="151"/>
                      <a:pt x="70" y="151"/>
                    </a:cubicBezTo>
                    <a:cubicBezTo>
                      <a:pt x="70" y="151"/>
                      <a:pt x="70" y="151"/>
                      <a:pt x="70" y="151"/>
                    </a:cubicBezTo>
                    <a:cubicBezTo>
                      <a:pt x="70" y="151"/>
                      <a:pt x="70" y="151"/>
                      <a:pt x="70" y="151"/>
                    </a:cubicBezTo>
                    <a:cubicBezTo>
                      <a:pt x="107" y="127"/>
                      <a:pt x="140" y="79"/>
                      <a:pt x="140" y="25"/>
                    </a:cubicBezTo>
                    <a:close/>
                  </a:path>
                </a:pathLst>
              </a:custGeom>
              <a:solidFill>
                <a:srgbClr val="F5F7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400" b="1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11" name="Freeform 106"/>
              <p:cNvSpPr/>
              <p:nvPr/>
            </p:nvSpPr>
            <p:spPr bwMode="auto">
              <a:xfrm>
                <a:off x="13655" y="7729"/>
                <a:ext cx="260" cy="213"/>
              </a:xfrm>
              <a:custGeom>
                <a:avLst/>
                <a:gdLst>
                  <a:gd name="T0" fmla="*/ 39 w 104"/>
                  <a:gd name="T1" fmla="*/ 85 h 85"/>
                  <a:gd name="T2" fmla="*/ 39 w 104"/>
                  <a:gd name="T3" fmla="*/ 85 h 85"/>
                  <a:gd name="T4" fmla="*/ 39 w 104"/>
                  <a:gd name="T5" fmla="*/ 85 h 85"/>
                  <a:gd name="T6" fmla="*/ 0 w 104"/>
                  <a:gd name="T7" fmla="*/ 45 h 85"/>
                  <a:gd name="T8" fmla="*/ 19 w 104"/>
                  <a:gd name="T9" fmla="*/ 26 h 85"/>
                  <a:gd name="T10" fmla="*/ 39 w 104"/>
                  <a:gd name="T11" fmla="*/ 46 h 85"/>
                  <a:gd name="T12" fmla="*/ 85 w 104"/>
                  <a:gd name="T13" fmla="*/ 0 h 85"/>
                  <a:gd name="T14" fmla="*/ 104 w 104"/>
                  <a:gd name="T15" fmla="*/ 19 h 85"/>
                  <a:gd name="T16" fmla="*/ 39 w 104"/>
                  <a:gd name="T17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4" h="85">
                    <a:moveTo>
                      <a:pt x="39" y="85"/>
                    </a:moveTo>
                    <a:lnTo>
                      <a:pt x="39" y="85"/>
                    </a:lnTo>
                    <a:lnTo>
                      <a:pt x="39" y="85"/>
                    </a:lnTo>
                    <a:lnTo>
                      <a:pt x="0" y="45"/>
                    </a:lnTo>
                    <a:lnTo>
                      <a:pt x="19" y="26"/>
                    </a:lnTo>
                    <a:lnTo>
                      <a:pt x="39" y="46"/>
                    </a:lnTo>
                    <a:lnTo>
                      <a:pt x="85" y="0"/>
                    </a:lnTo>
                    <a:lnTo>
                      <a:pt x="104" y="19"/>
                    </a:lnTo>
                    <a:lnTo>
                      <a:pt x="39" y="85"/>
                    </a:lnTo>
                    <a:close/>
                  </a:path>
                </a:pathLst>
              </a:custGeom>
              <a:solidFill>
                <a:srgbClr val="81CE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400" b="1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112" name="文本框 111"/>
            <p:cNvSpPr txBox="1"/>
            <p:nvPr/>
          </p:nvSpPr>
          <p:spPr>
            <a:xfrm>
              <a:off x="3172" y="5110"/>
              <a:ext cx="2685" cy="5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latin typeface="微软雅黑" panose="020B0503020204020204" charset="-122"/>
                  <a:ea typeface="微软雅黑" panose="020B0503020204020204" charset="-122"/>
                </a:rPr>
                <a:t>信息安全</a:t>
              </a:r>
            </a:p>
          </p:txBody>
        </p:sp>
      </p:grpSp>
      <p:sp>
        <p:nvSpPr>
          <p:cNvPr id="113" name="圆角右箭头 112"/>
          <p:cNvSpPr/>
          <p:nvPr/>
        </p:nvSpPr>
        <p:spPr>
          <a:xfrm flipV="1">
            <a:off x="1508125" y="4242435"/>
            <a:ext cx="1311910" cy="664845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4" name="圆角右箭头 113"/>
          <p:cNvSpPr/>
          <p:nvPr/>
        </p:nvSpPr>
        <p:spPr>
          <a:xfrm flipV="1">
            <a:off x="1508125" y="5594350"/>
            <a:ext cx="1311275" cy="697865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15" name="组合 114"/>
          <p:cNvGrpSpPr/>
          <p:nvPr/>
        </p:nvGrpSpPr>
        <p:grpSpPr>
          <a:xfrm>
            <a:off x="1525905" y="1911985"/>
            <a:ext cx="1450340" cy="1229995"/>
            <a:chOff x="1815" y="284"/>
            <a:chExt cx="2284" cy="1937"/>
          </a:xfrm>
          <a:solidFill>
            <a:schemeClr val="bg2">
              <a:lumMod val="75000"/>
            </a:schemeClr>
          </a:solidFill>
        </p:grpSpPr>
        <p:sp>
          <p:nvSpPr>
            <p:cNvPr id="116" name="圆角右箭头 115"/>
            <p:cNvSpPr/>
            <p:nvPr/>
          </p:nvSpPr>
          <p:spPr>
            <a:xfrm>
              <a:off x="1815" y="284"/>
              <a:ext cx="2284" cy="1181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437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7" name="矩形 116"/>
            <p:cNvSpPr/>
            <p:nvPr/>
          </p:nvSpPr>
          <p:spPr>
            <a:xfrm>
              <a:off x="1815" y="1465"/>
              <a:ext cx="297" cy="75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18" name="矩形 117"/>
          <p:cNvSpPr/>
          <p:nvPr/>
        </p:nvSpPr>
        <p:spPr>
          <a:xfrm>
            <a:off x="1508125" y="4608830"/>
            <a:ext cx="173355" cy="100203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19" name="组合 118"/>
          <p:cNvGrpSpPr/>
          <p:nvPr/>
        </p:nvGrpSpPr>
        <p:grpSpPr>
          <a:xfrm flipV="1">
            <a:off x="3552190" y="4729480"/>
            <a:ext cx="1452880" cy="881380"/>
            <a:chOff x="1346" y="5319"/>
            <a:chExt cx="2288" cy="1480"/>
          </a:xfrm>
          <a:solidFill>
            <a:schemeClr val="bg2">
              <a:lumMod val="75000"/>
            </a:schemeClr>
          </a:solidFill>
        </p:grpSpPr>
        <p:sp>
          <p:nvSpPr>
            <p:cNvPr id="120" name="圆角右箭头 119"/>
            <p:cNvSpPr/>
            <p:nvPr/>
          </p:nvSpPr>
          <p:spPr>
            <a:xfrm>
              <a:off x="1350" y="5319"/>
              <a:ext cx="2284" cy="1181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437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1" name="矩形 120"/>
            <p:cNvSpPr/>
            <p:nvPr/>
          </p:nvSpPr>
          <p:spPr>
            <a:xfrm>
              <a:off x="1346" y="6042"/>
              <a:ext cx="297" cy="75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3340100" y="5830570"/>
            <a:ext cx="2186305" cy="646430"/>
            <a:chOff x="5030" y="7697"/>
            <a:chExt cx="3443" cy="1018"/>
          </a:xfrm>
        </p:grpSpPr>
        <p:grpSp>
          <p:nvGrpSpPr>
            <p:cNvPr id="123" name="组合 122"/>
            <p:cNvGrpSpPr/>
            <p:nvPr/>
          </p:nvGrpSpPr>
          <p:grpSpPr>
            <a:xfrm>
              <a:off x="5030" y="7697"/>
              <a:ext cx="1018" cy="1018"/>
              <a:chOff x="5327" y="2553"/>
              <a:chExt cx="1018" cy="1018"/>
            </a:xfrm>
          </p:grpSpPr>
          <p:sp>
            <p:nvSpPr>
              <p:cNvPr id="124" name="Oval 351"/>
              <p:cNvSpPr>
                <a:spLocks noChangeArrowheads="1"/>
              </p:cNvSpPr>
              <p:nvPr/>
            </p:nvSpPr>
            <p:spPr bwMode="auto">
              <a:xfrm>
                <a:off x="5327" y="2553"/>
                <a:ext cx="1018" cy="1018"/>
              </a:xfrm>
              <a:prstGeom prst="ellipse">
                <a:avLst/>
              </a:prstGeom>
              <a:solidFill>
                <a:srgbClr val="739B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400" b="1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25" name="Freeform 352"/>
              <p:cNvSpPr/>
              <p:nvPr/>
            </p:nvSpPr>
            <p:spPr bwMode="auto">
              <a:xfrm>
                <a:off x="5535" y="2895"/>
                <a:ext cx="805" cy="675"/>
              </a:xfrm>
              <a:custGeom>
                <a:avLst/>
                <a:gdLst>
                  <a:gd name="T0" fmla="*/ 138 w 203"/>
                  <a:gd name="T1" fmla="*/ 0 h 170"/>
                  <a:gd name="T2" fmla="*/ 112 w 203"/>
                  <a:gd name="T3" fmla="*/ 27 h 170"/>
                  <a:gd name="T4" fmla="*/ 115 w 203"/>
                  <a:gd name="T5" fmla="*/ 31 h 170"/>
                  <a:gd name="T6" fmla="*/ 0 w 203"/>
                  <a:gd name="T7" fmla="*/ 97 h 170"/>
                  <a:gd name="T8" fmla="*/ 73 w 203"/>
                  <a:gd name="T9" fmla="*/ 170 h 170"/>
                  <a:gd name="T10" fmla="*/ 76 w 203"/>
                  <a:gd name="T11" fmla="*/ 170 h 170"/>
                  <a:gd name="T12" fmla="*/ 203 w 203"/>
                  <a:gd name="T13" fmla="*/ 60 h 170"/>
                  <a:gd name="T14" fmla="*/ 152 w 203"/>
                  <a:gd name="T15" fmla="*/ 9 h 170"/>
                  <a:gd name="T16" fmla="*/ 149 w 203"/>
                  <a:gd name="T17" fmla="*/ 11 h 170"/>
                  <a:gd name="T18" fmla="*/ 138 w 203"/>
                  <a:gd name="T19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3" h="170">
                    <a:moveTo>
                      <a:pt x="138" y="0"/>
                    </a:moveTo>
                    <a:cubicBezTo>
                      <a:pt x="112" y="27"/>
                      <a:pt x="112" y="27"/>
                      <a:pt x="112" y="27"/>
                    </a:cubicBezTo>
                    <a:cubicBezTo>
                      <a:pt x="115" y="31"/>
                      <a:pt x="115" y="31"/>
                      <a:pt x="115" y="31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73" y="170"/>
                      <a:pt x="73" y="170"/>
                      <a:pt x="73" y="170"/>
                    </a:cubicBezTo>
                    <a:cubicBezTo>
                      <a:pt x="74" y="170"/>
                      <a:pt x="75" y="170"/>
                      <a:pt x="76" y="170"/>
                    </a:cubicBezTo>
                    <a:cubicBezTo>
                      <a:pt x="141" y="170"/>
                      <a:pt x="194" y="122"/>
                      <a:pt x="203" y="60"/>
                    </a:cubicBezTo>
                    <a:cubicBezTo>
                      <a:pt x="152" y="9"/>
                      <a:pt x="152" y="9"/>
                      <a:pt x="152" y="9"/>
                    </a:cubicBezTo>
                    <a:cubicBezTo>
                      <a:pt x="149" y="11"/>
                      <a:pt x="149" y="11"/>
                      <a:pt x="149" y="11"/>
                    </a:cubicBez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618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400" b="1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26" name="Rectangle 353"/>
              <p:cNvSpPr>
                <a:spLocks noChangeArrowheads="1"/>
              </p:cNvSpPr>
              <p:nvPr/>
            </p:nvSpPr>
            <p:spPr bwMode="auto">
              <a:xfrm>
                <a:off x="5535" y="2930"/>
                <a:ext cx="603" cy="350"/>
              </a:xfrm>
              <a:prstGeom prst="rect">
                <a:avLst/>
              </a:prstGeom>
              <a:solidFill>
                <a:srgbClr val="505A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400" b="1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27" name="Freeform 354"/>
              <p:cNvSpPr/>
              <p:nvPr/>
            </p:nvSpPr>
            <p:spPr bwMode="auto">
              <a:xfrm>
                <a:off x="5590" y="2888"/>
                <a:ext cx="493" cy="425"/>
              </a:xfrm>
              <a:custGeom>
                <a:avLst/>
                <a:gdLst>
                  <a:gd name="T0" fmla="*/ 124 w 124"/>
                  <a:gd name="T1" fmla="*/ 93 h 107"/>
                  <a:gd name="T2" fmla="*/ 124 w 124"/>
                  <a:gd name="T3" fmla="*/ 2 h 107"/>
                  <a:gd name="T4" fmla="*/ 114 w 124"/>
                  <a:gd name="T5" fmla="*/ 1 h 107"/>
                  <a:gd name="T6" fmla="*/ 104 w 124"/>
                  <a:gd name="T7" fmla="*/ 0 h 107"/>
                  <a:gd name="T8" fmla="*/ 79 w 124"/>
                  <a:gd name="T9" fmla="*/ 4 h 107"/>
                  <a:gd name="T10" fmla="*/ 62 w 124"/>
                  <a:gd name="T11" fmla="*/ 10 h 107"/>
                  <a:gd name="T12" fmla="*/ 45 w 124"/>
                  <a:gd name="T13" fmla="*/ 4 h 107"/>
                  <a:gd name="T14" fmla="*/ 20 w 124"/>
                  <a:gd name="T15" fmla="*/ 0 h 107"/>
                  <a:gd name="T16" fmla="*/ 10 w 124"/>
                  <a:gd name="T17" fmla="*/ 1 h 107"/>
                  <a:gd name="T18" fmla="*/ 0 w 124"/>
                  <a:gd name="T19" fmla="*/ 2 h 107"/>
                  <a:gd name="T20" fmla="*/ 0 w 124"/>
                  <a:gd name="T21" fmla="*/ 93 h 107"/>
                  <a:gd name="T22" fmla="*/ 48 w 124"/>
                  <a:gd name="T23" fmla="*/ 99 h 107"/>
                  <a:gd name="T24" fmla="*/ 62 w 124"/>
                  <a:gd name="T25" fmla="*/ 107 h 107"/>
                  <a:gd name="T26" fmla="*/ 76 w 124"/>
                  <a:gd name="T27" fmla="*/ 99 h 107"/>
                  <a:gd name="T28" fmla="*/ 124 w 124"/>
                  <a:gd name="T29" fmla="*/ 93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4" h="107">
                    <a:moveTo>
                      <a:pt x="124" y="93"/>
                    </a:moveTo>
                    <a:cubicBezTo>
                      <a:pt x="124" y="2"/>
                      <a:pt x="124" y="2"/>
                      <a:pt x="124" y="2"/>
                    </a:cubicBezTo>
                    <a:cubicBezTo>
                      <a:pt x="114" y="1"/>
                      <a:pt x="114" y="1"/>
                      <a:pt x="114" y="1"/>
                    </a:cubicBezTo>
                    <a:cubicBezTo>
                      <a:pt x="111" y="1"/>
                      <a:pt x="107" y="0"/>
                      <a:pt x="104" y="0"/>
                    </a:cubicBezTo>
                    <a:cubicBezTo>
                      <a:pt x="95" y="0"/>
                      <a:pt x="87" y="1"/>
                      <a:pt x="79" y="4"/>
                    </a:cubicBezTo>
                    <a:cubicBezTo>
                      <a:pt x="73" y="5"/>
                      <a:pt x="67" y="7"/>
                      <a:pt x="62" y="10"/>
                    </a:cubicBezTo>
                    <a:cubicBezTo>
                      <a:pt x="57" y="7"/>
                      <a:pt x="51" y="5"/>
                      <a:pt x="45" y="4"/>
                    </a:cubicBezTo>
                    <a:cubicBezTo>
                      <a:pt x="37" y="1"/>
                      <a:pt x="29" y="0"/>
                      <a:pt x="20" y="0"/>
                    </a:cubicBezTo>
                    <a:cubicBezTo>
                      <a:pt x="17" y="0"/>
                      <a:pt x="13" y="1"/>
                      <a:pt x="1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48" y="99"/>
                      <a:pt x="48" y="99"/>
                      <a:pt x="48" y="99"/>
                    </a:cubicBezTo>
                    <a:cubicBezTo>
                      <a:pt x="51" y="100"/>
                      <a:pt x="62" y="107"/>
                      <a:pt x="62" y="107"/>
                    </a:cubicBezTo>
                    <a:cubicBezTo>
                      <a:pt x="62" y="107"/>
                      <a:pt x="73" y="100"/>
                      <a:pt x="76" y="99"/>
                    </a:cubicBezTo>
                    <a:cubicBezTo>
                      <a:pt x="76" y="99"/>
                      <a:pt x="102" y="91"/>
                      <a:pt x="124" y="93"/>
                    </a:cubicBezTo>
                    <a:close/>
                  </a:path>
                </a:pathLst>
              </a:custGeom>
              <a:solidFill>
                <a:srgbClr val="F5F7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400" b="1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28" name="Freeform 355"/>
              <p:cNvSpPr/>
              <p:nvPr/>
            </p:nvSpPr>
            <p:spPr bwMode="auto">
              <a:xfrm>
                <a:off x="5812" y="2915"/>
                <a:ext cx="48" cy="398"/>
              </a:xfrm>
              <a:custGeom>
                <a:avLst/>
                <a:gdLst>
                  <a:gd name="T0" fmla="*/ 0 w 12"/>
                  <a:gd name="T1" fmla="*/ 96 h 100"/>
                  <a:gd name="T2" fmla="*/ 6 w 12"/>
                  <a:gd name="T3" fmla="*/ 100 h 100"/>
                  <a:gd name="T4" fmla="*/ 12 w 12"/>
                  <a:gd name="T5" fmla="*/ 96 h 100"/>
                  <a:gd name="T6" fmla="*/ 12 w 12"/>
                  <a:gd name="T7" fmla="*/ 0 h 100"/>
                  <a:gd name="T8" fmla="*/ 6 w 12"/>
                  <a:gd name="T9" fmla="*/ 3 h 100"/>
                  <a:gd name="T10" fmla="*/ 0 w 12"/>
                  <a:gd name="T11" fmla="*/ 0 h 100"/>
                  <a:gd name="T12" fmla="*/ 0 w 12"/>
                  <a:gd name="T13" fmla="*/ 96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00">
                    <a:moveTo>
                      <a:pt x="0" y="96"/>
                    </a:moveTo>
                    <a:cubicBezTo>
                      <a:pt x="3" y="98"/>
                      <a:pt x="6" y="100"/>
                      <a:pt x="6" y="100"/>
                    </a:cubicBezTo>
                    <a:cubicBezTo>
                      <a:pt x="6" y="100"/>
                      <a:pt x="9" y="98"/>
                      <a:pt x="12" y="96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0" y="1"/>
                      <a:pt x="8" y="2"/>
                      <a:pt x="6" y="3"/>
                    </a:cubicBezTo>
                    <a:cubicBezTo>
                      <a:pt x="4" y="2"/>
                      <a:pt x="2" y="1"/>
                      <a:pt x="0" y="0"/>
                    </a:cubicBez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E6E8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400" b="1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129" name="文本框 128"/>
            <p:cNvSpPr txBox="1"/>
            <p:nvPr/>
          </p:nvSpPr>
          <p:spPr>
            <a:xfrm>
              <a:off x="6043" y="7954"/>
              <a:ext cx="243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latin typeface="微软雅黑" panose="020B0503020204020204" charset="-122"/>
                  <a:ea typeface="微软雅黑" panose="020B0503020204020204" charset="-122"/>
                </a:rPr>
                <a:t>案例剖析</a:t>
              </a:r>
            </a:p>
          </p:txBody>
        </p:sp>
      </p:grpSp>
      <p:grpSp>
        <p:nvGrpSpPr>
          <p:cNvPr id="130" name="组合 129"/>
          <p:cNvGrpSpPr/>
          <p:nvPr/>
        </p:nvGrpSpPr>
        <p:grpSpPr>
          <a:xfrm>
            <a:off x="3552190" y="3903980"/>
            <a:ext cx="1452880" cy="939800"/>
            <a:chOff x="1346" y="5319"/>
            <a:chExt cx="2288" cy="1480"/>
          </a:xfrm>
          <a:solidFill>
            <a:schemeClr val="bg2">
              <a:lumMod val="75000"/>
            </a:schemeClr>
          </a:solidFill>
        </p:grpSpPr>
        <p:sp>
          <p:nvSpPr>
            <p:cNvPr id="131" name="圆角右箭头 130"/>
            <p:cNvSpPr/>
            <p:nvPr/>
          </p:nvSpPr>
          <p:spPr>
            <a:xfrm>
              <a:off x="1350" y="5319"/>
              <a:ext cx="2284" cy="1181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437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2" name="矩形 131"/>
            <p:cNvSpPr/>
            <p:nvPr/>
          </p:nvSpPr>
          <p:spPr>
            <a:xfrm>
              <a:off x="1346" y="6042"/>
              <a:ext cx="297" cy="75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33" name="组合 132"/>
          <p:cNvGrpSpPr/>
          <p:nvPr/>
        </p:nvGrpSpPr>
        <p:grpSpPr>
          <a:xfrm>
            <a:off x="3336925" y="4436110"/>
            <a:ext cx="3566160" cy="646430"/>
            <a:chOff x="5113" y="4683"/>
            <a:chExt cx="5616" cy="1018"/>
          </a:xfrm>
        </p:grpSpPr>
        <p:grpSp>
          <p:nvGrpSpPr>
            <p:cNvPr id="134" name="组合 133"/>
            <p:cNvGrpSpPr/>
            <p:nvPr/>
          </p:nvGrpSpPr>
          <p:grpSpPr>
            <a:xfrm>
              <a:off x="5113" y="4683"/>
              <a:ext cx="1018" cy="1018"/>
              <a:chOff x="13277" y="5735"/>
              <a:chExt cx="1018" cy="1018"/>
            </a:xfrm>
          </p:grpSpPr>
          <p:sp>
            <p:nvSpPr>
              <p:cNvPr id="135" name="Oval 166"/>
              <p:cNvSpPr>
                <a:spLocks noChangeArrowheads="1"/>
              </p:cNvSpPr>
              <p:nvPr/>
            </p:nvSpPr>
            <p:spPr bwMode="auto">
              <a:xfrm>
                <a:off x="13277" y="5735"/>
                <a:ext cx="1018" cy="1018"/>
              </a:xfrm>
              <a:prstGeom prst="ellipse">
                <a:avLst/>
              </a:prstGeom>
              <a:solidFill>
                <a:srgbClr val="A491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400" b="1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36" name="Freeform 167"/>
              <p:cNvSpPr/>
              <p:nvPr/>
            </p:nvSpPr>
            <p:spPr bwMode="auto">
              <a:xfrm>
                <a:off x="13485" y="6013"/>
                <a:ext cx="810" cy="740"/>
              </a:xfrm>
              <a:custGeom>
                <a:avLst/>
                <a:gdLst>
                  <a:gd name="T0" fmla="*/ 129 w 204"/>
                  <a:gd name="T1" fmla="*/ 47 h 186"/>
                  <a:gd name="T2" fmla="*/ 105 w 204"/>
                  <a:gd name="T3" fmla="*/ 23 h 186"/>
                  <a:gd name="T4" fmla="*/ 88 w 204"/>
                  <a:gd name="T5" fmla="*/ 41 h 186"/>
                  <a:gd name="T6" fmla="*/ 107 w 204"/>
                  <a:gd name="T7" fmla="*/ 60 h 186"/>
                  <a:gd name="T8" fmla="*/ 92 w 204"/>
                  <a:gd name="T9" fmla="*/ 68 h 186"/>
                  <a:gd name="T10" fmla="*/ 70 w 204"/>
                  <a:gd name="T11" fmla="*/ 47 h 186"/>
                  <a:gd name="T12" fmla="*/ 53 w 204"/>
                  <a:gd name="T13" fmla="*/ 64 h 186"/>
                  <a:gd name="T14" fmla="*/ 70 w 204"/>
                  <a:gd name="T15" fmla="*/ 81 h 186"/>
                  <a:gd name="T16" fmla="*/ 55 w 204"/>
                  <a:gd name="T17" fmla="*/ 89 h 186"/>
                  <a:gd name="T18" fmla="*/ 35 w 204"/>
                  <a:gd name="T19" fmla="*/ 70 h 186"/>
                  <a:gd name="T20" fmla="*/ 12 w 204"/>
                  <a:gd name="T21" fmla="*/ 93 h 186"/>
                  <a:gd name="T22" fmla="*/ 25 w 204"/>
                  <a:gd name="T23" fmla="*/ 106 h 186"/>
                  <a:gd name="T24" fmla="*/ 0 w 204"/>
                  <a:gd name="T25" fmla="*/ 116 h 186"/>
                  <a:gd name="T26" fmla="*/ 70 w 204"/>
                  <a:gd name="T27" fmla="*/ 186 h 186"/>
                  <a:gd name="T28" fmla="*/ 76 w 204"/>
                  <a:gd name="T29" fmla="*/ 186 h 186"/>
                  <a:gd name="T30" fmla="*/ 204 w 204"/>
                  <a:gd name="T31" fmla="*/ 64 h 186"/>
                  <a:gd name="T32" fmla="*/ 140 w 204"/>
                  <a:gd name="T33" fmla="*/ 0 h 186"/>
                  <a:gd name="T34" fmla="*/ 134 w 204"/>
                  <a:gd name="T35" fmla="*/ 45 h 186"/>
                  <a:gd name="T36" fmla="*/ 129 w 204"/>
                  <a:gd name="T37" fmla="*/ 47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04" h="186">
                    <a:moveTo>
                      <a:pt x="129" y="47"/>
                    </a:moveTo>
                    <a:cubicBezTo>
                      <a:pt x="105" y="23"/>
                      <a:pt x="105" y="23"/>
                      <a:pt x="105" y="23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107" y="60"/>
                      <a:pt x="107" y="60"/>
                      <a:pt x="107" y="60"/>
                    </a:cubicBezTo>
                    <a:cubicBezTo>
                      <a:pt x="92" y="68"/>
                      <a:pt x="92" y="68"/>
                      <a:pt x="92" y="68"/>
                    </a:cubicBezTo>
                    <a:cubicBezTo>
                      <a:pt x="70" y="47"/>
                      <a:pt x="70" y="47"/>
                      <a:pt x="70" y="47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70" y="81"/>
                      <a:pt x="70" y="81"/>
                      <a:pt x="70" y="81"/>
                    </a:cubicBezTo>
                    <a:cubicBezTo>
                      <a:pt x="55" y="89"/>
                      <a:pt x="55" y="89"/>
                      <a:pt x="55" y="89"/>
                    </a:cubicBezTo>
                    <a:cubicBezTo>
                      <a:pt x="35" y="70"/>
                      <a:pt x="35" y="70"/>
                      <a:pt x="35" y="70"/>
                    </a:cubicBezTo>
                    <a:cubicBezTo>
                      <a:pt x="12" y="93"/>
                      <a:pt x="12" y="93"/>
                      <a:pt x="12" y="93"/>
                    </a:cubicBezTo>
                    <a:cubicBezTo>
                      <a:pt x="25" y="106"/>
                      <a:pt x="25" y="106"/>
                      <a:pt x="25" y="106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70" y="186"/>
                      <a:pt x="70" y="186"/>
                      <a:pt x="70" y="186"/>
                    </a:cubicBezTo>
                    <a:cubicBezTo>
                      <a:pt x="72" y="186"/>
                      <a:pt x="74" y="186"/>
                      <a:pt x="76" y="186"/>
                    </a:cubicBezTo>
                    <a:cubicBezTo>
                      <a:pt x="145" y="186"/>
                      <a:pt x="201" y="132"/>
                      <a:pt x="204" y="64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134" y="45"/>
                      <a:pt x="134" y="45"/>
                      <a:pt x="134" y="45"/>
                    </a:cubicBezTo>
                    <a:lnTo>
                      <a:pt x="129" y="47"/>
                    </a:lnTo>
                    <a:close/>
                  </a:path>
                </a:pathLst>
              </a:custGeom>
              <a:solidFill>
                <a:srgbClr val="8D79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400" b="1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37" name="Rectangle 168"/>
              <p:cNvSpPr>
                <a:spLocks noChangeArrowheads="1"/>
              </p:cNvSpPr>
              <p:nvPr/>
            </p:nvSpPr>
            <p:spPr bwMode="auto">
              <a:xfrm>
                <a:off x="13532" y="6293"/>
                <a:ext cx="93" cy="90"/>
              </a:xfrm>
              <a:prstGeom prst="rect">
                <a:avLst/>
              </a:prstGeom>
              <a:solidFill>
                <a:srgbClr val="AFD3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400" b="1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38" name="Rectangle 169"/>
              <p:cNvSpPr>
                <a:spLocks noChangeArrowheads="1"/>
              </p:cNvSpPr>
              <p:nvPr/>
            </p:nvSpPr>
            <p:spPr bwMode="auto">
              <a:xfrm>
                <a:off x="13672" y="6200"/>
                <a:ext cx="90" cy="183"/>
              </a:xfrm>
              <a:prstGeom prst="rect">
                <a:avLst/>
              </a:prstGeom>
              <a:solidFill>
                <a:srgbClr val="AFD3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400" b="1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39" name="Rectangle 170"/>
              <p:cNvSpPr>
                <a:spLocks noChangeArrowheads="1"/>
              </p:cNvSpPr>
              <p:nvPr/>
            </p:nvSpPr>
            <p:spPr bwMode="auto">
              <a:xfrm>
                <a:off x="13810" y="6105"/>
                <a:ext cx="93" cy="278"/>
              </a:xfrm>
              <a:prstGeom prst="rect">
                <a:avLst/>
              </a:prstGeom>
              <a:solidFill>
                <a:srgbClr val="AFD3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400" b="1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40" name="Rectangle 171"/>
              <p:cNvSpPr>
                <a:spLocks noChangeArrowheads="1"/>
              </p:cNvSpPr>
              <p:nvPr/>
            </p:nvSpPr>
            <p:spPr bwMode="auto">
              <a:xfrm>
                <a:off x="13950" y="6013"/>
                <a:ext cx="93" cy="370"/>
              </a:xfrm>
              <a:prstGeom prst="rect">
                <a:avLst/>
              </a:prstGeom>
              <a:solidFill>
                <a:srgbClr val="AFD3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400" b="1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41" name="Rectangle 172"/>
              <p:cNvSpPr>
                <a:spLocks noChangeArrowheads="1"/>
              </p:cNvSpPr>
              <p:nvPr/>
            </p:nvSpPr>
            <p:spPr bwMode="auto">
              <a:xfrm>
                <a:off x="13485" y="6428"/>
                <a:ext cx="605" cy="48"/>
              </a:xfrm>
              <a:prstGeom prst="rect">
                <a:avLst/>
              </a:prstGeom>
              <a:solidFill>
                <a:srgbClr val="F5F7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400" b="1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142" name="文本框 141"/>
            <p:cNvSpPr txBox="1"/>
            <p:nvPr/>
          </p:nvSpPr>
          <p:spPr>
            <a:xfrm>
              <a:off x="6131" y="4844"/>
              <a:ext cx="4598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latin typeface="微软雅黑" panose="020B0503020204020204" charset="-122"/>
                  <a:ea typeface="微软雅黑" panose="020B0503020204020204" charset="-122"/>
                </a:rPr>
                <a:t>数据安全</a:t>
              </a:r>
            </a:p>
          </p:txBody>
        </p:sp>
      </p:grpSp>
      <p:grpSp>
        <p:nvGrpSpPr>
          <p:cNvPr id="143" name="组合 142"/>
          <p:cNvGrpSpPr/>
          <p:nvPr/>
        </p:nvGrpSpPr>
        <p:grpSpPr>
          <a:xfrm>
            <a:off x="5576089" y="4839970"/>
            <a:ext cx="3194531" cy="668459"/>
            <a:chOff x="1249" y="5486"/>
            <a:chExt cx="2375" cy="1422"/>
          </a:xfrm>
          <a:solidFill>
            <a:schemeClr val="bg2">
              <a:lumMod val="75000"/>
            </a:schemeClr>
          </a:solidFill>
        </p:grpSpPr>
        <p:sp>
          <p:nvSpPr>
            <p:cNvPr id="144" name="圆角右箭头 143"/>
            <p:cNvSpPr/>
            <p:nvPr/>
          </p:nvSpPr>
          <p:spPr>
            <a:xfrm>
              <a:off x="1340" y="5486"/>
              <a:ext cx="2284" cy="1181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437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5" name="矩形 144"/>
            <p:cNvSpPr/>
            <p:nvPr/>
          </p:nvSpPr>
          <p:spPr>
            <a:xfrm>
              <a:off x="1249" y="6151"/>
              <a:ext cx="297" cy="75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46" name="组合 145"/>
          <p:cNvGrpSpPr/>
          <p:nvPr/>
        </p:nvGrpSpPr>
        <p:grpSpPr>
          <a:xfrm>
            <a:off x="5590550" y="3326765"/>
            <a:ext cx="3174355" cy="617220"/>
            <a:chOff x="1264" y="5486"/>
            <a:chExt cx="2360" cy="1313"/>
          </a:xfrm>
          <a:solidFill>
            <a:schemeClr val="bg2">
              <a:lumMod val="75000"/>
            </a:schemeClr>
          </a:solidFill>
        </p:grpSpPr>
        <p:sp>
          <p:nvSpPr>
            <p:cNvPr id="147" name="圆角右箭头 146"/>
            <p:cNvSpPr/>
            <p:nvPr/>
          </p:nvSpPr>
          <p:spPr>
            <a:xfrm>
              <a:off x="1340" y="5486"/>
              <a:ext cx="2284" cy="1181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437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8" name="矩形 147"/>
            <p:cNvSpPr/>
            <p:nvPr/>
          </p:nvSpPr>
          <p:spPr>
            <a:xfrm>
              <a:off x="1264" y="6042"/>
              <a:ext cx="297" cy="75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49" name="组合 148"/>
          <p:cNvGrpSpPr/>
          <p:nvPr/>
        </p:nvGrpSpPr>
        <p:grpSpPr>
          <a:xfrm flipV="1">
            <a:off x="5631129" y="5585460"/>
            <a:ext cx="3157271" cy="587375"/>
            <a:chOff x="1299" y="5486"/>
            <a:chExt cx="2335" cy="1313"/>
          </a:xfrm>
          <a:solidFill>
            <a:schemeClr val="bg2">
              <a:lumMod val="75000"/>
            </a:schemeClr>
          </a:solidFill>
        </p:grpSpPr>
        <p:sp>
          <p:nvSpPr>
            <p:cNvPr id="150" name="圆角右箭头 149"/>
            <p:cNvSpPr/>
            <p:nvPr/>
          </p:nvSpPr>
          <p:spPr>
            <a:xfrm>
              <a:off x="1350" y="5486"/>
              <a:ext cx="2284" cy="1181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437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1" name="矩形 150"/>
            <p:cNvSpPr/>
            <p:nvPr/>
          </p:nvSpPr>
          <p:spPr>
            <a:xfrm>
              <a:off x="1299" y="6042"/>
              <a:ext cx="297" cy="75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52" name="组合 151"/>
          <p:cNvGrpSpPr/>
          <p:nvPr/>
        </p:nvGrpSpPr>
        <p:grpSpPr>
          <a:xfrm flipV="1">
            <a:off x="5612300" y="4130833"/>
            <a:ext cx="3176735" cy="572612"/>
            <a:chOff x="1272" y="5486"/>
            <a:chExt cx="2362" cy="1280"/>
          </a:xfrm>
          <a:solidFill>
            <a:schemeClr val="bg2">
              <a:lumMod val="75000"/>
            </a:schemeClr>
          </a:solidFill>
        </p:grpSpPr>
        <p:sp>
          <p:nvSpPr>
            <p:cNvPr id="153" name="圆角右箭头 152"/>
            <p:cNvSpPr/>
            <p:nvPr/>
          </p:nvSpPr>
          <p:spPr>
            <a:xfrm>
              <a:off x="1350" y="5486"/>
              <a:ext cx="2284" cy="1181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437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4" name="矩形 153"/>
            <p:cNvSpPr/>
            <p:nvPr/>
          </p:nvSpPr>
          <p:spPr>
            <a:xfrm>
              <a:off x="1272" y="6009"/>
              <a:ext cx="297" cy="75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55" name="组合 154"/>
          <p:cNvGrpSpPr/>
          <p:nvPr/>
        </p:nvGrpSpPr>
        <p:grpSpPr>
          <a:xfrm>
            <a:off x="5454015" y="3710305"/>
            <a:ext cx="2653030" cy="972185"/>
            <a:chOff x="8206" y="4902"/>
            <a:chExt cx="4178" cy="1531"/>
          </a:xfrm>
        </p:grpSpPr>
        <p:grpSp>
          <p:nvGrpSpPr>
            <p:cNvPr id="156" name="组合 155"/>
            <p:cNvGrpSpPr/>
            <p:nvPr/>
          </p:nvGrpSpPr>
          <p:grpSpPr>
            <a:xfrm>
              <a:off x="8206" y="4902"/>
              <a:ext cx="1028" cy="1028"/>
              <a:chOff x="16310" y="868"/>
              <a:chExt cx="1028" cy="1028"/>
            </a:xfrm>
          </p:grpSpPr>
          <p:sp>
            <p:nvSpPr>
              <p:cNvPr id="157" name="Oval 270"/>
              <p:cNvSpPr>
                <a:spLocks noChangeArrowheads="1"/>
              </p:cNvSpPr>
              <p:nvPr/>
            </p:nvSpPr>
            <p:spPr bwMode="auto">
              <a:xfrm>
                <a:off x="16310" y="868"/>
                <a:ext cx="1028" cy="1028"/>
              </a:xfrm>
              <a:prstGeom prst="ellipse">
                <a:avLst/>
              </a:prstGeom>
              <a:solidFill>
                <a:srgbClr val="CF56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400" b="1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58" name="Freeform 271"/>
              <p:cNvSpPr/>
              <p:nvPr/>
            </p:nvSpPr>
            <p:spPr bwMode="auto">
              <a:xfrm>
                <a:off x="16560" y="1133"/>
                <a:ext cx="778" cy="763"/>
              </a:xfrm>
              <a:custGeom>
                <a:avLst/>
                <a:gdLst>
                  <a:gd name="T0" fmla="*/ 83 w 194"/>
                  <a:gd name="T1" fmla="*/ 0 h 190"/>
                  <a:gd name="T2" fmla="*/ 58 w 194"/>
                  <a:gd name="T3" fmla="*/ 25 h 190"/>
                  <a:gd name="T4" fmla="*/ 34 w 194"/>
                  <a:gd name="T5" fmla="*/ 0 h 190"/>
                  <a:gd name="T6" fmla="*/ 0 w 194"/>
                  <a:gd name="T7" fmla="*/ 35 h 190"/>
                  <a:gd name="T8" fmla="*/ 24 w 194"/>
                  <a:gd name="T9" fmla="*/ 59 h 190"/>
                  <a:gd name="T10" fmla="*/ 0 w 194"/>
                  <a:gd name="T11" fmla="*/ 84 h 190"/>
                  <a:gd name="T12" fmla="*/ 24 w 194"/>
                  <a:gd name="T13" fmla="*/ 108 h 190"/>
                  <a:gd name="T14" fmla="*/ 0 w 194"/>
                  <a:gd name="T15" fmla="*/ 133 h 190"/>
                  <a:gd name="T16" fmla="*/ 56 w 194"/>
                  <a:gd name="T17" fmla="*/ 190 h 190"/>
                  <a:gd name="T18" fmla="*/ 66 w 194"/>
                  <a:gd name="T19" fmla="*/ 190 h 190"/>
                  <a:gd name="T20" fmla="*/ 194 w 194"/>
                  <a:gd name="T21" fmla="*/ 62 h 190"/>
                  <a:gd name="T22" fmla="*/ 132 w 194"/>
                  <a:gd name="T23" fmla="*/ 0 h 190"/>
                  <a:gd name="T24" fmla="*/ 108 w 194"/>
                  <a:gd name="T25" fmla="*/ 25 h 190"/>
                  <a:gd name="T26" fmla="*/ 83 w 194"/>
                  <a:gd name="T27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4" h="190">
                    <a:moveTo>
                      <a:pt x="83" y="0"/>
                    </a:moveTo>
                    <a:cubicBezTo>
                      <a:pt x="58" y="25"/>
                      <a:pt x="58" y="25"/>
                      <a:pt x="58" y="25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24" y="108"/>
                      <a:pt x="24" y="108"/>
                      <a:pt x="24" y="108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56" y="190"/>
                      <a:pt x="56" y="190"/>
                      <a:pt x="56" y="190"/>
                    </a:cubicBezTo>
                    <a:cubicBezTo>
                      <a:pt x="59" y="190"/>
                      <a:pt x="63" y="190"/>
                      <a:pt x="66" y="190"/>
                    </a:cubicBezTo>
                    <a:cubicBezTo>
                      <a:pt x="137" y="190"/>
                      <a:pt x="194" y="133"/>
                      <a:pt x="194" y="62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108" y="25"/>
                      <a:pt x="108" y="25"/>
                      <a:pt x="108" y="25"/>
                    </a:cubicBez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BD46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400" b="1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59" name="Rectangle 272"/>
              <p:cNvSpPr>
                <a:spLocks noChangeArrowheads="1"/>
              </p:cNvSpPr>
              <p:nvPr/>
            </p:nvSpPr>
            <p:spPr bwMode="auto">
              <a:xfrm>
                <a:off x="16755" y="1133"/>
                <a:ext cx="138" cy="143"/>
              </a:xfrm>
              <a:prstGeom prst="rect">
                <a:avLst/>
              </a:prstGeom>
              <a:solidFill>
                <a:srgbClr val="F5F7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400" b="1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60" name="Rectangle 273"/>
              <p:cNvSpPr>
                <a:spLocks noChangeArrowheads="1"/>
              </p:cNvSpPr>
              <p:nvPr/>
            </p:nvSpPr>
            <p:spPr bwMode="auto">
              <a:xfrm>
                <a:off x="16953" y="1530"/>
                <a:ext cx="135" cy="138"/>
              </a:xfrm>
              <a:prstGeom prst="rect">
                <a:avLst/>
              </a:prstGeom>
              <a:solidFill>
                <a:srgbClr val="F5F7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400" b="1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61" name="Rectangle 274"/>
              <p:cNvSpPr>
                <a:spLocks noChangeArrowheads="1"/>
              </p:cNvSpPr>
              <p:nvPr/>
            </p:nvSpPr>
            <p:spPr bwMode="auto">
              <a:xfrm>
                <a:off x="16755" y="1335"/>
                <a:ext cx="138" cy="135"/>
              </a:xfrm>
              <a:prstGeom prst="rect">
                <a:avLst/>
              </a:prstGeom>
              <a:solidFill>
                <a:srgbClr val="F5F7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400" b="1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62" name="Rectangle 275"/>
              <p:cNvSpPr>
                <a:spLocks noChangeArrowheads="1"/>
              </p:cNvSpPr>
              <p:nvPr/>
            </p:nvSpPr>
            <p:spPr bwMode="auto">
              <a:xfrm>
                <a:off x="16560" y="1335"/>
                <a:ext cx="135" cy="135"/>
              </a:xfrm>
              <a:prstGeom prst="rect">
                <a:avLst/>
              </a:prstGeom>
              <a:solidFill>
                <a:srgbClr val="F5F7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400" b="1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63" name="Rectangle 276"/>
              <p:cNvSpPr>
                <a:spLocks noChangeArrowheads="1"/>
              </p:cNvSpPr>
              <p:nvPr/>
            </p:nvSpPr>
            <p:spPr bwMode="auto">
              <a:xfrm>
                <a:off x="16755" y="1530"/>
                <a:ext cx="138" cy="138"/>
              </a:xfrm>
              <a:prstGeom prst="rect">
                <a:avLst/>
              </a:prstGeom>
              <a:solidFill>
                <a:srgbClr val="F5F7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400" b="1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64" name="Rectangle 277"/>
              <p:cNvSpPr>
                <a:spLocks noChangeArrowheads="1"/>
              </p:cNvSpPr>
              <p:nvPr/>
            </p:nvSpPr>
            <p:spPr bwMode="auto">
              <a:xfrm>
                <a:off x="16560" y="1530"/>
                <a:ext cx="135" cy="138"/>
              </a:xfrm>
              <a:prstGeom prst="rect">
                <a:avLst/>
              </a:prstGeom>
              <a:solidFill>
                <a:srgbClr val="F5F7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400" b="1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65" name="Rectangle 278"/>
              <p:cNvSpPr>
                <a:spLocks noChangeArrowheads="1"/>
              </p:cNvSpPr>
              <p:nvPr/>
            </p:nvSpPr>
            <p:spPr bwMode="auto">
              <a:xfrm>
                <a:off x="16560" y="1133"/>
                <a:ext cx="135" cy="143"/>
              </a:xfrm>
              <a:prstGeom prst="rect">
                <a:avLst/>
              </a:prstGeom>
              <a:solidFill>
                <a:srgbClr val="F5F7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400" b="1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66" name="Rectangle 279"/>
              <p:cNvSpPr>
                <a:spLocks noChangeArrowheads="1"/>
              </p:cNvSpPr>
              <p:nvPr/>
            </p:nvSpPr>
            <p:spPr bwMode="auto">
              <a:xfrm>
                <a:off x="16953" y="1133"/>
                <a:ext cx="135" cy="143"/>
              </a:xfrm>
              <a:prstGeom prst="rect">
                <a:avLst/>
              </a:prstGeom>
              <a:solidFill>
                <a:srgbClr val="F5F7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400" b="1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67" name="Rectangle 280"/>
              <p:cNvSpPr>
                <a:spLocks noChangeArrowheads="1"/>
              </p:cNvSpPr>
              <p:nvPr/>
            </p:nvSpPr>
            <p:spPr bwMode="auto">
              <a:xfrm>
                <a:off x="16953" y="1335"/>
                <a:ext cx="135" cy="135"/>
              </a:xfrm>
              <a:prstGeom prst="rect">
                <a:avLst/>
              </a:prstGeom>
              <a:solidFill>
                <a:srgbClr val="F5F7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400" b="1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180" name="文本框 179"/>
            <p:cNvSpPr txBox="1"/>
            <p:nvPr/>
          </p:nvSpPr>
          <p:spPr>
            <a:xfrm>
              <a:off x="9234" y="5126"/>
              <a:ext cx="3150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latin typeface="微软雅黑" panose="020B0503020204020204" charset="-122"/>
                  <a:ea typeface="微软雅黑" panose="020B0503020204020204" charset="-122"/>
                </a:rPr>
                <a:t>密码学基础</a:t>
              </a:r>
            </a:p>
          </p:txBody>
        </p:sp>
      </p:grpSp>
      <p:grpSp>
        <p:nvGrpSpPr>
          <p:cNvPr id="181" name="组合 180"/>
          <p:cNvGrpSpPr/>
          <p:nvPr/>
        </p:nvGrpSpPr>
        <p:grpSpPr>
          <a:xfrm>
            <a:off x="5454015" y="5118735"/>
            <a:ext cx="3293110" cy="829945"/>
            <a:chOff x="8404" y="6312"/>
            <a:chExt cx="5186" cy="1307"/>
          </a:xfrm>
        </p:grpSpPr>
        <p:grpSp>
          <p:nvGrpSpPr>
            <p:cNvPr id="182" name="组合 181"/>
            <p:cNvGrpSpPr/>
            <p:nvPr/>
          </p:nvGrpSpPr>
          <p:grpSpPr>
            <a:xfrm>
              <a:off x="8404" y="6408"/>
              <a:ext cx="1026" cy="1026"/>
              <a:chOff x="17903" y="5685"/>
              <a:chExt cx="1026" cy="1026"/>
            </a:xfrm>
          </p:grpSpPr>
          <p:sp>
            <p:nvSpPr>
              <p:cNvPr id="183" name="Oval 162"/>
              <p:cNvSpPr>
                <a:spLocks noChangeArrowheads="1"/>
              </p:cNvSpPr>
              <p:nvPr/>
            </p:nvSpPr>
            <p:spPr bwMode="auto">
              <a:xfrm>
                <a:off x="17903" y="5685"/>
                <a:ext cx="1025" cy="1025"/>
              </a:xfrm>
              <a:prstGeom prst="ellipse">
                <a:avLst/>
              </a:prstGeom>
              <a:solidFill>
                <a:srgbClr val="7DC0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400" b="1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86" name="Freeform 163"/>
              <p:cNvSpPr/>
              <p:nvPr/>
            </p:nvSpPr>
            <p:spPr bwMode="auto">
              <a:xfrm>
                <a:off x="18126" y="5933"/>
                <a:ext cx="803" cy="778"/>
              </a:xfrm>
              <a:custGeom>
                <a:avLst/>
                <a:gdLst>
                  <a:gd name="T0" fmla="*/ 142 w 200"/>
                  <a:gd name="T1" fmla="*/ 0 h 194"/>
                  <a:gd name="T2" fmla="*/ 96 w 200"/>
                  <a:gd name="T3" fmla="*/ 46 h 194"/>
                  <a:gd name="T4" fmla="*/ 56 w 200"/>
                  <a:gd name="T5" fmla="*/ 5 h 194"/>
                  <a:gd name="T6" fmla="*/ 49 w 200"/>
                  <a:gd name="T7" fmla="*/ 12 h 194"/>
                  <a:gd name="T8" fmla="*/ 41 w 200"/>
                  <a:gd name="T9" fmla="*/ 40 h 194"/>
                  <a:gd name="T10" fmla="*/ 15 w 200"/>
                  <a:gd name="T11" fmla="*/ 46 h 194"/>
                  <a:gd name="T12" fmla="*/ 6 w 200"/>
                  <a:gd name="T13" fmla="*/ 55 h 194"/>
                  <a:gd name="T14" fmla="*/ 47 w 200"/>
                  <a:gd name="T15" fmla="*/ 95 h 194"/>
                  <a:gd name="T16" fmla="*/ 0 w 200"/>
                  <a:gd name="T17" fmla="*/ 141 h 194"/>
                  <a:gd name="T18" fmla="*/ 51 w 200"/>
                  <a:gd name="T19" fmla="*/ 192 h 194"/>
                  <a:gd name="T20" fmla="*/ 72 w 200"/>
                  <a:gd name="T21" fmla="*/ 194 h 194"/>
                  <a:gd name="T22" fmla="*/ 200 w 200"/>
                  <a:gd name="T23" fmla="*/ 66 h 194"/>
                  <a:gd name="T24" fmla="*/ 200 w 200"/>
                  <a:gd name="T25" fmla="*/ 58 h 194"/>
                  <a:gd name="T26" fmla="*/ 142 w 200"/>
                  <a:gd name="T27" fmla="*/ 0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0" h="194">
                    <a:moveTo>
                      <a:pt x="142" y="0"/>
                    </a:moveTo>
                    <a:cubicBezTo>
                      <a:pt x="96" y="46"/>
                      <a:pt x="96" y="46"/>
                      <a:pt x="96" y="46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1" y="40"/>
                      <a:pt x="41" y="40"/>
                      <a:pt x="41" y="40"/>
                    </a:cubicBezTo>
                    <a:cubicBezTo>
                      <a:pt x="15" y="46"/>
                      <a:pt x="15" y="46"/>
                      <a:pt x="15" y="46"/>
                    </a:cubicBezTo>
                    <a:cubicBezTo>
                      <a:pt x="6" y="55"/>
                      <a:pt x="6" y="55"/>
                      <a:pt x="6" y="55"/>
                    </a:cubicBezTo>
                    <a:cubicBezTo>
                      <a:pt x="47" y="95"/>
                      <a:pt x="47" y="95"/>
                      <a:pt x="47" y="95"/>
                    </a:cubicBezTo>
                    <a:cubicBezTo>
                      <a:pt x="0" y="141"/>
                      <a:pt x="0" y="141"/>
                      <a:pt x="0" y="141"/>
                    </a:cubicBezTo>
                    <a:cubicBezTo>
                      <a:pt x="51" y="192"/>
                      <a:pt x="51" y="192"/>
                      <a:pt x="51" y="192"/>
                    </a:cubicBezTo>
                    <a:cubicBezTo>
                      <a:pt x="58" y="193"/>
                      <a:pt x="65" y="194"/>
                      <a:pt x="72" y="194"/>
                    </a:cubicBezTo>
                    <a:cubicBezTo>
                      <a:pt x="143" y="194"/>
                      <a:pt x="200" y="137"/>
                      <a:pt x="200" y="66"/>
                    </a:cubicBezTo>
                    <a:cubicBezTo>
                      <a:pt x="200" y="63"/>
                      <a:pt x="200" y="61"/>
                      <a:pt x="200" y="58"/>
                    </a:cubicBezTo>
                    <a:lnTo>
                      <a:pt x="142" y="0"/>
                    </a:lnTo>
                    <a:close/>
                  </a:path>
                </a:pathLst>
              </a:custGeom>
              <a:solidFill>
                <a:srgbClr val="6DAD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400" b="1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87" name="Freeform 164"/>
              <p:cNvSpPr/>
              <p:nvPr/>
            </p:nvSpPr>
            <p:spPr bwMode="auto">
              <a:xfrm>
                <a:off x="18363" y="5918"/>
                <a:ext cx="355" cy="353"/>
              </a:xfrm>
              <a:custGeom>
                <a:avLst/>
                <a:gdLst>
                  <a:gd name="T0" fmla="*/ 89 w 89"/>
                  <a:gd name="T1" fmla="*/ 17 h 88"/>
                  <a:gd name="T2" fmla="*/ 71 w 89"/>
                  <a:gd name="T3" fmla="*/ 0 h 88"/>
                  <a:gd name="T4" fmla="*/ 59 w 89"/>
                  <a:gd name="T5" fmla="*/ 5 h 88"/>
                  <a:gd name="T6" fmla="*/ 0 w 89"/>
                  <a:gd name="T7" fmla="*/ 63 h 88"/>
                  <a:gd name="T8" fmla="*/ 25 w 89"/>
                  <a:gd name="T9" fmla="*/ 88 h 88"/>
                  <a:gd name="T10" fmla="*/ 84 w 89"/>
                  <a:gd name="T11" fmla="*/ 30 h 88"/>
                  <a:gd name="T12" fmla="*/ 84 w 89"/>
                  <a:gd name="T13" fmla="*/ 30 h 88"/>
                  <a:gd name="T14" fmla="*/ 89 w 89"/>
                  <a:gd name="T15" fmla="*/ 17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9" h="88">
                    <a:moveTo>
                      <a:pt x="89" y="17"/>
                    </a:moveTo>
                    <a:cubicBezTo>
                      <a:pt x="89" y="8"/>
                      <a:pt x="81" y="0"/>
                      <a:pt x="71" y="0"/>
                    </a:cubicBezTo>
                    <a:cubicBezTo>
                      <a:pt x="67" y="0"/>
                      <a:pt x="62" y="2"/>
                      <a:pt x="59" y="5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25" y="88"/>
                      <a:pt x="25" y="88"/>
                      <a:pt x="25" y="88"/>
                    </a:cubicBezTo>
                    <a:cubicBezTo>
                      <a:pt x="84" y="30"/>
                      <a:pt x="84" y="30"/>
                      <a:pt x="84" y="30"/>
                    </a:cubicBezTo>
                    <a:cubicBezTo>
                      <a:pt x="84" y="30"/>
                      <a:pt x="84" y="30"/>
                      <a:pt x="84" y="30"/>
                    </a:cubicBezTo>
                    <a:cubicBezTo>
                      <a:pt x="87" y="27"/>
                      <a:pt x="89" y="22"/>
                      <a:pt x="89" y="17"/>
                    </a:cubicBezTo>
                    <a:close/>
                  </a:path>
                </a:pathLst>
              </a:custGeom>
              <a:solidFill>
                <a:srgbClr val="739B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400" b="1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88" name="Freeform 165"/>
              <p:cNvSpPr/>
              <p:nvPr/>
            </p:nvSpPr>
            <p:spPr bwMode="auto">
              <a:xfrm>
                <a:off x="18111" y="6203"/>
                <a:ext cx="315" cy="313"/>
              </a:xfrm>
              <a:custGeom>
                <a:avLst/>
                <a:gdLst>
                  <a:gd name="T0" fmla="*/ 35 w 126"/>
                  <a:gd name="T1" fmla="*/ 77 h 125"/>
                  <a:gd name="T2" fmla="*/ 21 w 126"/>
                  <a:gd name="T3" fmla="*/ 78 h 125"/>
                  <a:gd name="T4" fmla="*/ 0 w 126"/>
                  <a:gd name="T5" fmla="*/ 112 h 125"/>
                  <a:gd name="T6" fmla="*/ 13 w 126"/>
                  <a:gd name="T7" fmla="*/ 125 h 125"/>
                  <a:gd name="T8" fmla="*/ 13 w 126"/>
                  <a:gd name="T9" fmla="*/ 125 h 125"/>
                  <a:gd name="T10" fmla="*/ 14 w 126"/>
                  <a:gd name="T11" fmla="*/ 125 h 125"/>
                  <a:gd name="T12" fmla="*/ 46 w 126"/>
                  <a:gd name="T13" fmla="*/ 104 h 125"/>
                  <a:gd name="T14" fmla="*/ 48 w 126"/>
                  <a:gd name="T15" fmla="*/ 89 h 125"/>
                  <a:gd name="T16" fmla="*/ 126 w 126"/>
                  <a:gd name="T17" fmla="*/ 12 h 125"/>
                  <a:gd name="T18" fmla="*/ 114 w 126"/>
                  <a:gd name="T19" fmla="*/ 0 h 125"/>
                  <a:gd name="T20" fmla="*/ 35 w 126"/>
                  <a:gd name="T21" fmla="*/ 77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6" h="125">
                    <a:moveTo>
                      <a:pt x="35" y="77"/>
                    </a:moveTo>
                    <a:lnTo>
                      <a:pt x="21" y="78"/>
                    </a:lnTo>
                    <a:lnTo>
                      <a:pt x="0" y="112"/>
                    </a:lnTo>
                    <a:lnTo>
                      <a:pt x="13" y="125"/>
                    </a:lnTo>
                    <a:lnTo>
                      <a:pt x="13" y="125"/>
                    </a:lnTo>
                    <a:lnTo>
                      <a:pt x="14" y="125"/>
                    </a:lnTo>
                    <a:lnTo>
                      <a:pt x="46" y="104"/>
                    </a:lnTo>
                    <a:lnTo>
                      <a:pt x="48" y="89"/>
                    </a:lnTo>
                    <a:lnTo>
                      <a:pt x="126" y="12"/>
                    </a:lnTo>
                    <a:lnTo>
                      <a:pt x="114" y="0"/>
                    </a:lnTo>
                    <a:lnTo>
                      <a:pt x="35" y="77"/>
                    </a:lnTo>
                    <a:close/>
                  </a:path>
                </a:pathLst>
              </a:custGeom>
              <a:solidFill>
                <a:srgbClr val="505A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400" b="1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89" name="Freeform 166"/>
              <p:cNvSpPr/>
              <p:nvPr/>
            </p:nvSpPr>
            <p:spPr bwMode="auto">
              <a:xfrm>
                <a:off x="18436" y="5986"/>
                <a:ext cx="175" cy="178"/>
              </a:xfrm>
              <a:custGeom>
                <a:avLst/>
                <a:gdLst>
                  <a:gd name="T0" fmla="*/ 8 w 70"/>
                  <a:gd name="T1" fmla="*/ 71 h 71"/>
                  <a:gd name="T2" fmla="*/ 0 w 70"/>
                  <a:gd name="T3" fmla="*/ 64 h 71"/>
                  <a:gd name="T4" fmla="*/ 64 w 70"/>
                  <a:gd name="T5" fmla="*/ 0 h 71"/>
                  <a:gd name="T6" fmla="*/ 70 w 70"/>
                  <a:gd name="T7" fmla="*/ 8 h 71"/>
                  <a:gd name="T8" fmla="*/ 8 w 7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1">
                    <a:moveTo>
                      <a:pt x="8" y="71"/>
                    </a:moveTo>
                    <a:lnTo>
                      <a:pt x="0" y="64"/>
                    </a:lnTo>
                    <a:lnTo>
                      <a:pt x="64" y="0"/>
                    </a:lnTo>
                    <a:lnTo>
                      <a:pt x="70" y="8"/>
                    </a:lnTo>
                    <a:lnTo>
                      <a:pt x="8" y="71"/>
                    </a:lnTo>
                    <a:close/>
                  </a:path>
                </a:pathLst>
              </a:custGeom>
              <a:solidFill>
                <a:srgbClr val="618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400" b="1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99" name="Freeform 167"/>
              <p:cNvSpPr/>
              <p:nvPr/>
            </p:nvSpPr>
            <p:spPr bwMode="auto">
              <a:xfrm>
                <a:off x="18471" y="6026"/>
                <a:ext cx="178" cy="178"/>
              </a:xfrm>
              <a:custGeom>
                <a:avLst/>
                <a:gdLst>
                  <a:gd name="T0" fmla="*/ 8 w 71"/>
                  <a:gd name="T1" fmla="*/ 71 h 71"/>
                  <a:gd name="T2" fmla="*/ 0 w 71"/>
                  <a:gd name="T3" fmla="*/ 63 h 71"/>
                  <a:gd name="T4" fmla="*/ 64 w 71"/>
                  <a:gd name="T5" fmla="*/ 0 h 71"/>
                  <a:gd name="T6" fmla="*/ 71 w 71"/>
                  <a:gd name="T7" fmla="*/ 6 h 71"/>
                  <a:gd name="T8" fmla="*/ 8 w 71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71">
                    <a:moveTo>
                      <a:pt x="8" y="71"/>
                    </a:moveTo>
                    <a:lnTo>
                      <a:pt x="0" y="63"/>
                    </a:lnTo>
                    <a:lnTo>
                      <a:pt x="64" y="0"/>
                    </a:lnTo>
                    <a:lnTo>
                      <a:pt x="71" y="6"/>
                    </a:lnTo>
                    <a:lnTo>
                      <a:pt x="8" y="71"/>
                    </a:lnTo>
                    <a:close/>
                  </a:path>
                </a:pathLst>
              </a:custGeom>
              <a:solidFill>
                <a:srgbClr val="618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400" b="1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00" name="Freeform 168"/>
              <p:cNvSpPr/>
              <p:nvPr/>
            </p:nvSpPr>
            <p:spPr bwMode="auto">
              <a:xfrm>
                <a:off x="18111" y="5913"/>
                <a:ext cx="608" cy="610"/>
              </a:xfrm>
              <a:custGeom>
                <a:avLst/>
                <a:gdLst>
                  <a:gd name="T0" fmla="*/ 0 w 152"/>
                  <a:gd name="T1" fmla="*/ 35 h 152"/>
                  <a:gd name="T2" fmla="*/ 35 w 152"/>
                  <a:gd name="T3" fmla="*/ 70 h 152"/>
                  <a:gd name="T4" fmla="*/ 47 w 152"/>
                  <a:gd name="T5" fmla="*/ 68 h 152"/>
                  <a:gd name="T6" fmla="*/ 127 w 152"/>
                  <a:gd name="T7" fmla="*/ 147 h 152"/>
                  <a:gd name="T8" fmla="*/ 127 w 152"/>
                  <a:gd name="T9" fmla="*/ 147 h 152"/>
                  <a:gd name="T10" fmla="*/ 137 w 152"/>
                  <a:gd name="T11" fmla="*/ 152 h 152"/>
                  <a:gd name="T12" fmla="*/ 152 w 152"/>
                  <a:gd name="T13" fmla="*/ 137 h 152"/>
                  <a:gd name="T14" fmla="*/ 148 w 152"/>
                  <a:gd name="T15" fmla="*/ 127 h 152"/>
                  <a:gd name="T16" fmla="*/ 68 w 152"/>
                  <a:gd name="T17" fmla="*/ 47 h 152"/>
                  <a:gd name="T18" fmla="*/ 70 w 152"/>
                  <a:gd name="T19" fmla="*/ 35 h 152"/>
                  <a:gd name="T20" fmla="*/ 35 w 152"/>
                  <a:gd name="T21" fmla="*/ 0 h 152"/>
                  <a:gd name="T22" fmla="*/ 26 w 152"/>
                  <a:gd name="T23" fmla="*/ 1 h 152"/>
                  <a:gd name="T24" fmla="*/ 46 w 152"/>
                  <a:gd name="T25" fmla="*/ 22 h 152"/>
                  <a:gd name="T26" fmla="*/ 46 w 152"/>
                  <a:gd name="T27" fmla="*/ 22 h 152"/>
                  <a:gd name="T28" fmla="*/ 40 w 152"/>
                  <a:gd name="T29" fmla="*/ 40 h 152"/>
                  <a:gd name="T30" fmla="*/ 22 w 152"/>
                  <a:gd name="T31" fmla="*/ 47 h 152"/>
                  <a:gd name="T32" fmla="*/ 1 w 152"/>
                  <a:gd name="T33" fmla="*/ 26 h 152"/>
                  <a:gd name="T34" fmla="*/ 0 w 152"/>
                  <a:gd name="T35" fmla="*/ 35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2" h="152">
                    <a:moveTo>
                      <a:pt x="0" y="35"/>
                    </a:moveTo>
                    <a:cubicBezTo>
                      <a:pt x="0" y="54"/>
                      <a:pt x="16" y="70"/>
                      <a:pt x="35" y="70"/>
                    </a:cubicBezTo>
                    <a:cubicBezTo>
                      <a:pt x="39" y="70"/>
                      <a:pt x="43" y="69"/>
                      <a:pt x="47" y="68"/>
                    </a:cubicBezTo>
                    <a:cubicBezTo>
                      <a:pt x="127" y="147"/>
                      <a:pt x="127" y="147"/>
                      <a:pt x="127" y="147"/>
                    </a:cubicBezTo>
                    <a:cubicBezTo>
                      <a:pt x="127" y="147"/>
                      <a:pt x="127" y="147"/>
                      <a:pt x="127" y="147"/>
                    </a:cubicBezTo>
                    <a:cubicBezTo>
                      <a:pt x="129" y="150"/>
                      <a:pt x="133" y="152"/>
                      <a:pt x="137" y="152"/>
                    </a:cubicBezTo>
                    <a:cubicBezTo>
                      <a:pt x="145" y="152"/>
                      <a:pt x="152" y="145"/>
                      <a:pt x="152" y="137"/>
                    </a:cubicBezTo>
                    <a:cubicBezTo>
                      <a:pt x="152" y="133"/>
                      <a:pt x="150" y="129"/>
                      <a:pt x="148" y="127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69" y="43"/>
                      <a:pt x="70" y="39"/>
                      <a:pt x="70" y="35"/>
                    </a:cubicBezTo>
                    <a:cubicBezTo>
                      <a:pt x="70" y="16"/>
                      <a:pt x="54" y="0"/>
                      <a:pt x="35" y="0"/>
                    </a:cubicBezTo>
                    <a:cubicBezTo>
                      <a:pt x="32" y="0"/>
                      <a:pt x="29" y="0"/>
                      <a:pt x="26" y="1"/>
                    </a:cubicBezTo>
                    <a:cubicBezTo>
                      <a:pt x="46" y="22"/>
                      <a:pt x="46" y="22"/>
                      <a:pt x="46" y="22"/>
                    </a:cubicBezTo>
                    <a:cubicBezTo>
                      <a:pt x="46" y="22"/>
                      <a:pt x="46" y="22"/>
                      <a:pt x="46" y="22"/>
                    </a:cubicBezTo>
                    <a:cubicBezTo>
                      <a:pt x="50" y="25"/>
                      <a:pt x="47" y="34"/>
                      <a:pt x="40" y="40"/>
                    </a:cubicBezTo>
                    <a:cubicBezTo>
                      <a:pt x="33" y="47"/>
                      <a:pt x="25" y="50"/>
                      <a:pt x="22" y="47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9"/>
                      <a:pt x="0" y="32"/>
                      <a:pt x="0" y="35"/>
                    </a:cubicBezTo>
                    <a:close/>
                  </a:path>
                </a:pathLst>
              </a:custGeom>
              <a:solidFill>
                <a:srgbClr val="F5F7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400" b="1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01" name="Oval 169"/>
              <p:cNvSpPr>
                <a:spLocks noChangeArrowheads="1"/>
              </p:cNvSpPr>
              <p:nvPr/>
            </p:nvSpPr>
            <p:spPr bwMode="auto">
              <a:xfrm>
                <a:off x="18636" y="6438"/>
                <a:ext cx="48" cy="48"/>
              </a:xfrm>
              <a:prstGeom prst="ellipse">
                <a:avLst/>
              </a:prstGeom>
              <a:solidFill>
                <a:srgbClr val="CCD0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400" b="1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202" name="文本框 201"/>
            <p:cNvSpPr txBox="1"/>
            <p:nvPr/>
          </p:nvSpPr>
          <p:spPr>
            <a:xfrm>
              <a:off x="9429" y="6312"/>
              <a:ext cx="4161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latin typeface="微软雅黑" panose="020B0503020204020204" charset="-122"/>
                  <a:ea typeface="微软雅黑" panose="020B0503020204020204" charset="-122"/>
                </a:rPr>
                <a:t>密码学技术</a:t>
              </a:r>
            </a:p>
            <a:p>
              <a:r>
                <a:rPr lang="zh-CN" altLang="en-US" sz="2400" b="1">
                  <a:latin typeface="微软雅黑" panose="020B0503020204020204" charset="-122"/>
                  <a:ea typeface="微软雅黑" panose="020B0503020204020204" charset="-122"/>
                </a:rPr>
                <a:t>及应用</a:t>
              </a:r>
            </a:p>
          </p:txBody>
        </p:sp>
      </p:grpSp>
      <p:sp>
        <p:nvSpPr>
          <p:cNvPr id="203" name="文本框 202"/>
          <p:cNvSpPr txBox="1"/>
          <p:nvPr/>
        </p:nvSpPr>
        <p:spPr>
          <a:xfrm>
            <a:off x="8796655" y="3342005"/>
            <a:ext cx="30448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非对称加密</a:t>
            </a:r>
          </a:p>
        </p:txBody>
      </p:sp>
      <p:sp>
        <p:nvSpPr>
          <p:cNvPr id="204" name="文本框 203"/>
          <p:cNvSpPr txBox="1"/>
          <p:nvPr/>
        </p:nvSpPr>
        <p:spPr>
          <a:xfrm>
            <a:off x="8796655" y="3809365"/>
            <a:ext cx="17100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对称加密</a:t>
            </a:r>
          </a:p>
        </p:txBody>
      </p:sp>
      <p:sp>
        <p:nvSpPr>
          <p:cNvPr id="205" name="文本框 204"/>
          <p:cNvSpPr txBox="1"/>
          <p:nvPr/>
        </p:nvSpPr>
        <p:spPr>
          <a:xfrm>
            <a:off x="8796655" y="4335145"/>
            <a:ext cx="17100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哈希算法</a:t>
            </a:r>
          </a:p>
        </p:txBody>
      </p:sp>
      <p:sp>
        <p:nvSpPr>
          <p:cNvPr id="206" name="文本框 205"/>
          <p:cNvSpPr txBox="1"/>
          <p:nvPr/>
        </p:nvSpPr>
        <p:spPr>
          <a:xfrm>
            <a:off x="8796655" y="4770755"/>
            <a:ext cx="19462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数字签名</a:t>
            </a:r>
          </a:p>
        </p:txBody>
      </p:sp>
      <p:sp>
        <p:nvSpPr>
          <p:cNvPr id="207" name="文本框 206"/>
          <p:cNvSpPr txBox="1"/>
          <p:nvPr/>
        </p:nvSpPr>
        <p:spPr>
          <a:xfrm>
            <a:off x="8796655" y="5343525"/>
            <a:ext cx="13487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区块链</a:t>
            </a:r>
          </a:p>
        </p:txBody>
      </p:sp>
      <p:sp>
        <p:nvSpPr>
          <p:cNvPr id="208" name="文本框 207"/>
          <p:cNvSpPr txBox="1"/>
          <p:nvPr/>
        </p:nvSpPr>
        <p:spPr>
          <a:xfrm>
            <a:off x="8789035" y="5923915"/>
            <a:ext cx="13481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比特币</a:t>
            </a:r>
          </a:p>
        </p:txBody>
      </p:sp>
      <p:sp>
        <p:nvSpPr>
          <p:cNvPr id="209" name="右箭头 208"/>
          <p:cNvSpPr/>
          <p:nvPr/>
        </p:nvSpPr>
        <p:spPr>
          <a:xfrm>
            <a:off x="7969250" y="3884930"/>
            <a:ext cx="778510" cy="290195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0" name="右箭头 209"/>
          <p:cNvSpPr/>
          <p:nvPr/>
        </p:nvSpPr>
        <p:spPr>
          <a:xfrm>
            <a:off x="7969250" y="5394325"/>
            <a:ext cx="801370" cy="29845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8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6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2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5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8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6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5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bldLvl="0" animBg="1"/>
      <p:bldP spid="113" grpId="1" animBg="1"/>
      <p:bldP spid="114" grpId="0" bldLvl="0" animBg="1"/>
      <p:bldP spid="114" grpId="1" animBg="1"/>
      <p:bldP spid="118" grpId="0" bldLvl="0" animBg="1"/>
      <p:bldP spid="118" grpId="1" animBg="1"/>
      <p:bldP spid="203" grpId="0"/>
      <p:bldP spid="203" grpId="1"/>
      <p:bldP spid="204" grpId="0"/>
      <p:bldP spid="204" grpId="1"/>
      <p:bldP spid="205" grpId="0"/>
      <p:bldP spid="205" grpId="1"/>
      <p:bldP spid="206" grpId="0"/>
      <p:bldP spid="206" grpId="1"/>
      <p:bldP spid="207" grpId="0"/>
      <p:bldP spid="207" grpId="1"/>
      <p:bldP spid="208" grpId="0"/>
      <p:bldP spid="208" grpId="1"/>
      <p:bldP spid="209" grpId="0" bldLvl="0" animBg="1"/>
      <p:bldP spid="209" grpId="1" animBg="1"/>
      <p:bldP spid="210" grpId="0" bldLvl="0" animBg="1"/>
      <p:bldP spid="210" grpId="1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9009614" y="6379536"/>
            <a:ext cx="2844800" cy="277852"/>
          </a:xfrm>
          <a:prstGeom prst="rect">
            <a:avLst/>
          </a:prstGeom>
        </p:spPr>
        <p:txBody>
          <a:bodyPr/>
          <a:lstStyle/>
          <a:p>
            <a:fld id="{DF18D2C5-9FFD-4EB4-A11D-FACEC3CB54F4}" type="slidenum">
              <a:rPr lang="en-US" altLang="zh-CN" smtClean="0"/>
              <a:t>50</a:t>
            </a:fld>
            <a:endParaRPr lang="en-US" altLang="zh-CN"/>
          </a:p>
        </p:txBody>
      </p:sp>
      <p:sp>
        <p:nvSpPr>
          <p:cNvPr id="4" name="WordArt 3"/>
          <p:cNvSpPr>
            <a:spLocks noChangeArrowheads="1" noChangeShapeType="1" noTextEdit="1"/>
          </p:cNvSpPr>
          <p:nvPr/>
        </p:nvSpPr>
        <p:spPr bwMode="gray">
          <a:xfrm>
            <a:off x="1559496" y="2924944"/>
            <a:ext cx="4802187" cy="8001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5400" b="1" kern="10" dirty="0">
                <a:ln w="28575">
                  <a:solidFill>
                    <a:srgbClr val="FFFFFF"/>
                  </a:solidFill>
                  <a:rou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107763" dir="2700000" algn="ctr" rotWithShape="0">
                    <a:srgbClr val="B2B2B2">
                      <a:alpha val="50000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Thank You </a:t>
            </a:r>
            <a:r>
              <a:rPr lang="en-US" altLang="zh-CN" sz="5400" b="1" kern="10" dirty="0">
                <a:ln w="28575">
                  <a:solidFill>
                    <a:srgbClr val="FFFFFF"/>
                  </a:solidFill>
                  <a:rou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107763" dir="2700000" algn="ctr" rotWithShape="0">
                    <a:srgbClr val="B2B2B2">
                      <a:alpha val="50000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!</a:t>
            </a:r>
            <a:endParaRPr lang="zh-CN" altLang="en-US" sz="5400" b="1" kern="10" dirty="0">
              <a:ln w="28575">
                <a:solidFill>
                  <a:srgbClr val="FFFFFF"/>
                </a:solidFill>
                <a:round/>
              </a:ln>
              <a:gradFill rotWithShape="1">
                <a:gsLst>
                  <a:gs pos="0">
                    <a:schemeClr val="tx2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107763" dir="2700000" algn="ctr" rotWithShape="0">
                  <a:srgbClr val="B2B2B2">
                    <a:alpha val="50000"/>
                  </a:srgbClr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51584" y="4077072"/>
            <a:ext cx="2880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Email</a:t>
            </a:r>
            <a:r>
              <a:rPr lang="zh-CN" altLang="en-US" dirty="0" smtClean="0"/>
              <a:t>：</a:t>
            </a:r>
            <a:r>
              <a:rPr lang="en-US" altLang="zh-CN" dirty="0" smtClean="0"/>
              <a:t>8139754@qq.com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4866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章节测试题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3C28-A71A-4459-B48B-0CF3BFDAB261}" type="slidenum">
              <a:rPr lang="en-US" altLang="zh-CN" smtClean="0"/>
              <a:t>51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3C28-A71A-4459-B48B-0CF3BFDAB261}" type="slidenum">
              <a:rPr lang="en-US" altLang="zh-CN" smtClean="0"/>
              <a:t>52</a:t>
            </a:fld>
            <a:endParaRPr lang="en-US" altLang="zh-CN"/>
          </a:p>
        </p:txBody>
      </p:sp>
      <p:sp>
        <p:nvSpPr>
          <p:cNvPr id="9" name="TextBox 8"/>
          <p:cNvSpPr txBox="1"/>
          <p:nvPr>
            <p:custDataLst>
              <p:tags r:id="rId2"/>
            </p:custDataLst>
          </p:nvPr>
        </p:nvSpPr>
        <p:spPr>
          <a:xfrm>
            <a:off x="1219200" y="1462723"/>
            <a:ext cx="68599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1.    </a:t>
            </a:r>
            <a:r>
              <a:rPr lang="zh-CN" altLang="en-US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下列关于计算机病毒的论述</a:t>
            </a:r>
            <a:r>
              <a:rPr lang="en-US" altLang="zh-CN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,</a:t>
            </a:r>
            <a:r>
              <a:rPr lang="zh-CN" altLang="en-US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正确的是</a:t>
            </a:r>
            <a:r>
              <a:rPr lang="en-US" altLang="zh-CN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()</a:t>
            </a:r>
            <a:r>
              <a:rPr lang="zh-CN" altLang="en-US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。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0" name="TextBox 9"/>
          <p:cNvSpPr txBox="1"/>
          <p:nvPr>
            <p:custDataLst>
              <p:tags r:id="rId3"/>
            </p:custDataLst>
          </p:nvPr>
        </p:nvSpPr>
        <p:spPr>
          <a:xfrm>
            <a:off x="2438400" y="2863691"/>
            <a:ext cx="62249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计算机病毒可以破坏磁盘上的数据和程序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1" name="Oval 10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2" name="TextBox 11"/>
          <p:cNvSpPr txBox="1"/>
          <p:nvPr>
            <p:custDataLst>
              <p:tags r:id="rId5"/>
            </p:custDataLst>
          </p:nvPr>
        </p:nvSpPr>
        <p:spPr>
          <a:xfrm>
            <a:off x="2438400" y="3720941"/>
            <a:ext cx="35833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计算机病毒本身是程序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3" name="Oval 12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4" name="TextBox 13"/>
          <p:cNvSpPr txBox="1"/>
          <p:nvPr>
            <p:custDataLst>
              <p:tags r:id="rId7"/>
            </p:custDataLst>
          </p:nvPr>
        </p:nvSpPr>
        <p:spPr>
          <a:xfrm>
            <a:off x="2438400" y="4578191"/>
            <a:ext cx="45739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没有发作的病毒就不需要清除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5" name="Oval 14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6" name="TextBox 15"/>
          <p:cNvSpPr txBox="1"/>
          <p:nvPr>
            <p:custDataLst>
              <p:tags r:id="rId9"/>
            </p:custDataLst>
          </p:nvPr>
        </p:nvSpPr>
        <p:spPr>
          <a:xfrm>
            <a:off x="2438400" y="5435441"/>
            <a:ext cx="768223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计算机病毒具有一定的潜伏性</a:t>
            </a:r>
            <a:r>
              <a:rPr lang="en-US" altLang="zh-CN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,</a:t>
            </a:r>
            <a:r>
              <a:rPr lang="zh-CN" altLang="en-US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最长潜伏期是</a:t>
            </a:r>
            <a:r>
              <a:rPr lang="en-US" altLang="zh-CN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24</a:t>
            </a:r>
            <a:r>
              <a:rPr lang="zh-CN" altLang="en-US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小时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7" name="Oval 16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8" name="Rounded Rectangle 17"/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8" name="Group 7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4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3" name="Picture 2"/>
          <p:cNvPicPr/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3C28-A71A-4459-B48B-0CF3BFDAB261}" type="slidenum">
              <a:rPr lang="en-US" altLang="zh-CN" smtClean="0"/>
              <a:t>53</a:t>
            </a:fld>
            <a:endParaRPr lang="en-US" altLang="zh-CN"/>
          </a:p>
        </p:txBody>
      </p:sp>
      <p:sp>
        <p:nvSpPr>
          <p:cNvPr id="9" name="TextBox 8"/>
          <p:cNvSpPr txBox="1"/>
          <p:nvPr>
            <p:custDataLst>
              <p:tags r:id="rId2"/>
            </p:custDataLst>
          </p:nvPr>
        </p:nvSpPr>
        <p:spPr>
          <a:xfrm>
            <a:off x="1219200" y="1462723"/>
            <a:ext cx="48787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2.    </a:t>
            </a:r>
            <a:r>
              <a:rPr lang="zh-CN" altLang="en-US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在区块链中</a:t>
            </a:r>
            <a:r>
              <a:rPr lang="en-US" altLang="zh-CN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,()</a:t>
            </a:r>
            <a:r>
              <a:rPr lang="zh-CN" altLang="en-US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被称为矿工。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0" name="TextBox 9"/>
          <p:cNvSpPr txBox="1"/>
          <p:nvPr>
            <p:custDataLst>
              <p:tags r:id="rId3"/>
            </p:custDataLst>
          </p:nvPr>
        </p:nvSpPr>
        <p:spPr>
          <a:xfrm>
            <a:off x="2438400" y="2863691"/>
            <a:ext cx="42437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用电脑计算获取比特币的人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1" name="Oval 10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2" name="TextBox 11"/>
          <p:cNvSpPr txBox="1"/>
          <p:nvPr>
            <p:custDataLst>
              <p:tags r:id="rId5"/>
            </p:custDataLst>
          </p:nvPr>
        </p:nvSpPr>
        <p:spPr>
          <a:xfrm>
            <a:off x="2438400" y="3720941"/>
            <a:ext cx="16021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采矿工人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3" name="Oval 12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4" name="TextBox 13"/>
          <p:cNvSpPr txBox="1"/>
          <p:nvPr>
            <p:custDataLst>
              <p:tags r:id="rId7"/>
            </p:custDataLst>
          </p:nvPr>
        </p:nvSpPr>
        <p:spPr>
          <a:xfrm>
            <a:off x="2438400" y="4578191"/>
            <a:ext cx="29229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黄金矿工游戏角色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5" name="Oval 14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6" name="TextBox 15"/>
          <p:cNvSpPr txBox="1"/>
          <p:nvPr>
            <p:custDataLst>
              <p:tags r:id="rId9"/>
            </p:custDataLst>
          </p:nvPr>
        </p:nvSpPr>
        <p:spPr>
          <a:xfrm>
            <a:off x="2438400" y="5435441"/>
            <a:ext cx="16021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矿产主人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7" name="Oval 16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8" name="Rounded Rectangle 17"/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8" name="Group 7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4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3" name="Picture 2"/>
          <p:cNvPicPr/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3C28-A71A-4459-B48B-0CF3BFDAB261}" type="slidenum">
              <a:rPr lang="en-US" altLang="zh-CN" smtClean="0"/>
              <a:t>54</a:t>
            </a:fld>
            <a:endParaRPr lang="en-US" altLang="zh-CN"/>
          </a:p>
        </p:txBody>
      </p:sp>
      <p:sp>
        <p:nvSpPr>
          <p:cNvPr id="9" name="TextBox 8"/>
          <p:cNvSpPr txBox="1"/>
          <p:nvPr>
            <p:custDataLst>
              <p:tags r:id="rId2"/>
            </p:custDataLst>
          </p:nvPr>
        </p:nvSpPr>
        <p:spPr>
          <a:xfrm>
            <a:off x="1219200" y="1264602"/>
            <a:ext cx="9658669" cy="88392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3.    </a:t>
            </a:r>
            <a:r>
              <a:rPr lang="zh-CN" altLang="en-US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有一种加密算法</a:t>
            </a:r>
            <a:r>
              <a:rPr lang="en-US" altLang="zh-CN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,</a:t>
            </a:r>
            <a:r>
              <a:rPr lang="zh-CN" altLang="en-US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加密过程为</a:t>
            </a:r>
            <a:r>
              <a:rPr lang="en-US" altLang="zh-CN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:</a:t>
            </a:r>
            <a:r>
              <a:rPr lang="zh-CN" altLang="en-US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将每一个字母加</a:t>
            </a:r>
            <a:r>
              <a:rPr lang="en-US" altLang="zh-CN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2,</a:t>
            </a:r>
            <a:r>
              <a:rPr lang="zh-CN" altLang="en-US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即</a:t>
            </a:r>
            <a:r>
              <a:rPr lang="en-US" altLang="zh-CN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</a:t>
            </a:r>
            <a:r>
              <a:rPr lang="zh-CN" altLang="en-US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加密成</a:t>
            </a:r>
            <a:r>
              <a:rPr lang="en-US" altLang="zh-CN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</a:t>
            </a:r>
            <a:r>
              <a:rPr lang="zh-CN" altLang="en-US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。这种算法的密钥就是</a:t>
            </a:r>
            <a:r>
              <a:rPr lang="en-US" altLang="zh-CN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2,</a:t>
            </a:r>
            <a:r>
              <a:rPr lang="zh-CN" altLang="en-US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它属于</a:t>
            </a:r>
            <a:r>
              <a:rPr lang="en-US" altLang="zh-CN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()</a:t>
            </a:r>
            <a:r>
              <a:rPr lang="zh-CN" altLang="en-US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。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0" name="TextBox 9"/>
          <p:cNvSpPr txBox="1"/>
          <p:nvPr>
            <p:custDataLst>
              <p:tags r:id="rId3"/>
            </p:custDataLst>
          </p:nvPr>
        </p:nvSpPr>
        <p:spPr>
          <a:xfrm>
            <a:off x="2438400" y="2863691"/>
            <a:ext cx="25927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非对称密码技术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1" name="Oval 10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2" name="TextBox 11"/>
          <p:cNvSpPr txBox="1"/>
          <p:nvPr>
            <p:custDataLst>
              <p:tags r:id="rId5"/>
            </p:custDataLst>
          </p:nvPr>
        </p:nvSpPr>
        <p:spPr>
          <a:xfrm>
            <a:off x="2438400" y="3720941"/>
            <a:ext cx="22625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对称加密技术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3" name="Oval 12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4" name="TextBox 13"/>
          <p:cNvSpPr txBox="1"/>
          <p:nvPr>
            <p:custDataLst>
              <p:tags r:id="rId7"/>
            </p:custDataLst>
          </p:nvPr>
        </p:nvSpPr>
        <p:spPr>
          <a:xfrm>
            <a:off x="2438400" y="4578191"/>
            <a:ext cx="22625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哈希加密技术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5" name="Oval 14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6" name="TextBox 15"/>
          <p:cNvSpPr txBox="1"/>
          <p:nvPr>
            <p:custDataLst>
              <p:tags r:id="rId9"/>
            </p:custDataLst>
          </p:nvPr>
        </p:nvSpPr>
        <p:spPr>
          <a:xfrm>
            <a:off x="2438400" y="5435441"/>
            <a:ext cx="22625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公钥加密技术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7" name="Oval 16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8" name="Rounded Rectangle 17"/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8" name="Group 7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4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3" name="Picture 2"/>
          <p:cNvPicPr/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3C28-A71A-4459-B48B-0CF3BFDAB261}" type="slidenum">
              <a:rPr lang="en-US" altLang="zh-CN" smtClean="0"/>
              <a:t>55</a:t>
            </a:fld>
            <a:endParaRPr lang="en-US" altLang="zh-CN"/>
          </a:p>
        </p:txBody>
      </p:sp>
      <p:sp>
        <p:nvSpPr>
          <p:cNvPr id="9" name="TextBox 8"/>
          <p:cNvSpPr txBox="1"/>
          <p:nvPr>
            <p:custDataLst>
              <p:tags r:id="rId2"/>
            </p:custDataLst>
          </p:nvPr>
        </p:nvSpPr>
        <p:spPr>
          <a:xfrm>
            <a:off x="1219200" y="1264602"/>
            <a:ext cx="9514205" cy="88392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4.    </a:t>
            </a:r>
            <a:r>
              <a:rPr lang="zh-CN" altLang="en-US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信息摘要算法也叫散列函数</a:t>
            </a:r>
            <a:r>
              <a:rPr lang="en-US" altLang="zh-CN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,</a:t>
            </a:r>
            <a:r>
              <a:rPr lang="zh-CN" altLang="en-US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将任意长度的一块数据转换为一个</a:t>
            </a:r>
            <a:r>
              <a:rPr lang="en-US" altLang="zh-CN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()</a:t>
            </a:r>
            <a:r>
              <a:rPr lang="zh-CN" altLang="en-US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的输出。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0" name="TextBox 9"/>
          <p:cNvSpPr txBox="1"/>
          <p:nvPr>
            <p:custDataLst>
              <p:tags r:id="rId3"/>
            </p:custDataLst>
          </p:nvPr>
        </p:nvSpPr>
        <p:spPr>
          <a:xfrm>
            <a:off x="2438400" y="2863691"/>
            <a:ext cx="12719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不定长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1" name="Oval 10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2" name="TextBox 11"/>
          <p:cNvSpPr txBox="1"/>
          <p:nvPr>
            <p:custDataLst>
              <p:tags r:id="rId5"/>
            </p:custDataLst>
          </p:nvPr>
        </p:nvSpPr>
        <p:spPr>
          <a:xfrm>
            <a:off x="2438400" y="3720941"/>
            <a:ext cx="9417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定长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3" name="Oval 12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4" name="TextBox 13"/>
          <p:cNvSpPr txBox="1"/>
          <p:nvPr>
            <p:custDataLst>
              <p:tags r:id="rId7"/>
            </p:custDataLst>
          </p:nvPr>
        </p:nvSpPr>
        <p:spPr>
          <a:xfrm>
            <a:off x="2438400" y="4578191"/>
            <a:ext cx="119253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256</a:t>
            </a:r>
            <a:r>
              <a:rPr lang="zh-CN" altLang="en-US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位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5" name="Oval 14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6" name="TextBox 15"/>
          <p:cNvSpPr txBox="1"/>
          <p:nvPr>
            <p:custDataLst>
              <p:tags r:id="rId9"/>
            </p:custDataLst>
          </p:nvPr>
        </p:nvSpPr>
        <p:spPr>
          <a:xfrm>
            <a:off x="2438400" y="5435441"/>
            <a:ext cx="119253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128</a:t>
            </a:r>
            <a:r>
              <a:rPr lang="zh-CN" altLang="en-US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位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7" name="Oval 16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8" name="Rounded Rectangle 17"/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8" name="Group 7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4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3" name="Picture 2"/>
          <p:cNvPicPr/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3C28-A71A-4459-B48B-0CF3BFDAB261}" type="slidenum">
              <a:rPr lang="en-US" altLang="zh-CN" smtClean="0"/>
              <a:t>56</a:t>
            </a:fld>
            <a:endParaRPr lang="en-US" altLang="zh-CN"/>
          </a:p>
        </p:txBody>
      </p:sp>
      <p:sp>
        <p:nvSpPr>
          <p:cNvPr id="9" name="TextBox 8"/>
          <p:cNvSpPr txBox="1"/>
          <p:nvPr>
            <p:custDataLst>
              <p:tags r:id="rId2"/>
            </p:custDataLst>
          </p:nvPr>
        </p:nvSpPr>
        <p:spPr>
          <a:xfrm>
            <a:off x="1219200" y="1462723"/>
            <a:ext cx="71901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5.    </a:t>
            </a:r>
            <a:r>
              <a:rPr lang="zh-CN" altLang="en-US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下列关于计算机病毒的说法中</a:t>
            </a:r>
            <a:r>
              <a:rPr lang="en-US" altLang="zh-CN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,</a:t>
            </a:r>
            <a:r>
              <a:rPr lang="zh-CN" altLang="en-US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正确的是</a:t>
            </a:r>
            <a:r>
              <a:rPr lang="en-US" altLang="zh-CN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()</a:t>
            </a:r>
            <a:r>
              <a:rPr lang="zh-CN" altLang="en-US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。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0" name="TextBox 9"/>
          <p:cNvSpPr txBox="1"/>
          <p:nvPr>
            <p:custDataLst>
              <p:tags r:id="rId3"/>
            </p:custDataLst>
          </p:nvPr>
        </p:nvSpPr>
        <p:spPr>
          <a:xfrm>
            <a:off x="2438400" y="2863691"/>
            <a:ext cx="630428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计算机病毒驻留在内存</a:t>
            </a:r>
            <a:r>
              <a:rPr lang="en-US" altLang="zh-CN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,</a:t>
            </a:r>
            <a:r>
              <a:rPr lang="zh-CN" altLang="en-US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关机之后就被清除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1" name="Oval 10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2" name="TextBox 11"/>
          <p:cNvSpPr txBox="1"/>
          <p:nvPr>
            <p:custDataLst>
              <p:tags r:id="rId5"/>
            </p:custDataLst>
          </p:nvPr>
        </p:nvSpPr>
        <p:spPr>
          <a:xfrm>
            <a:off x="2438400" y="3720941"/>
            <a:ext cx="39135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杀毒软件能清除所有病毒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3" name="Oval 12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4" name="TextBox 13"/>
          <p:cNvSpPr txBox="1"/>
          <p:nvPr>
            <p:custDataLst>
              <p:tags r:id="rId7"/>
            </p:custDataLst>
          </p:nvPr>
        </p:nvSpPr>
        <p:spPr>
          <a:xfrm>
            <a:off x="2438400" y="4578191"/>
            <a:ext cx="52343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删除所有带毒文件能消除所有病毒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5" name="Oval 14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6" name="TextBox 15"/>
          <p:cNvSpPr txBox="1"/>
          <p:nvPr>
            <p:custDataLst>
              <p:tags r:id="rId9"/>
            </p:custDataLst>
          </p:nvPr>
        </p:nvSpPr>
        <p:spPr>
          <a:xfrm>
            <a:off x="2438400" y="5435441"/>
            <a:ext cx="729488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装上防火墙和杀毒软件</a:t>
            </a:r>
            <a:r>
              <a:rPr lang="en-US" altLang="zh-CN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,</a:t>
            </a:r>
            <a:r>
              <a:rPr lang="zh-CN" altLang="en-US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计算机扔有可能感染病毒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7" name="Oval 16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8" name="Rounded Rectangle 17"/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8" name="Group 7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4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3" name="Picture 2"/>
          <p:cNvPicPr/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3C28-A71A-4459-B48B-0CF3BFDAB261}" type="slidenum">
              <a:rPr lang="en-US" altLang="zh-CN" smtClean="0"/>
              <a:t>57</a:t>
            </a:fld>
            <a:endParaRPr lang="en-US" altLang="zh-CN"/>
          </a:p>
        </p:txBody>
      </p:sp>
      <p:sp>
        <p:nvSpPr>
          <p:cNvPr id="9" name="TextBox 8"/>
          <p:cNvSpPr txBox="1"/>
          <p:nvPr>
            <p:custDataLst>
              <p:tags r:id="rId2"/>
            </p:custDataLst>
          </p:nvPr>
        </p:nvSpPr>
        <p:spPr>
          <a:xfrm>
            <a:off x="1219200" y="1462723"/>
            <a:ext cx="578993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6.    </a:t>
            </a:r>
            <a:r>
              <a:rPr lang="zh-CN" altLang="en-US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数字签名过程包括签名和</a:t>
            </a:r>
            <a:r>
              <a:rPr lang="en-US" altLang="zh-CN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()</a:t>
            </a:r>
            <a:r>
              <a:rPr lang="zh-CN" altLang="en-US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过程。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0" name="TextBox 9"/>
          <p:cNvSpPr txBox="1"/>
          <p:nvPr>
            <p:custDataLst>
              <p:tags r:id="rId3"/>
            </p:custDataLst>
          </p:nvPr>
        </p:nvSpPr>
        <p:spPr>
          <a:xfrm>
            <a:off x="2438400" y="2863691"/>
            <a:ext cx="9417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认证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1" name="Oval 10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2" name="TextBox 11"/>
          <p:cNvSpPr txBox="1"/>
          <p:nvPr>
            <p:custDataLst>
              <p:tags r:id="rId5"/>
            </p:custDataLst>
          </p:nvPr>
        </p:nvSpPr>
        <p:spPr>
          <a:xfrm>
            <a:off x="2438400" y="3720941"/>
            <a:ext cx="9417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加密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3" name="Oval 12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4" name="TextBox 13"/>
          <p:cNvSpPr txBox="1"/>
          <p:nvPr>
            <p:custDataLst>
              <p:tags r:id="rId7"/>
            </p:custDataLst>
          </p:nvPr>
        </p:nvSpPr>
        <p:spPr>
          <a:xfrm>
            <a:off x="2438400" y="4578191"/>
            <a:ext cx="9417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验证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5" name="Oval 14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6" name="TextBox 15"/>
          <p:cNvSpPr txBox="1"/>
          <p:nvPr>
            <p:custDataLst>
              <p:tags r:id="rId9"/>
            </p:custDataLst>
          </p:nvPr>
        </p:nvSpPr>
        <p:spPr>
          <a:xfrm>
            <a:off x="2438400" y="5435441"/>
            <a:ext cx="9417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哈希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7" name="Oval 16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8" name="Rounded Rectangle 17"/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8" name="Group 7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4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3" name="Picture 2"/>
          <p:cNvPicPr/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3C28-A71A-4459-B48B-0CF3BFDAB261}" type="slidenum">
              <a:rPr lang="en-US" altLang="zh-CN" smtClean="0"/>
              <a:t>58</a:t>
            </a:fld>
            <a:endParaRPr lang="en-US" altLang="zh-CN"/>
          </a:p>
        </p:txBody>
      </p:sp>
      <p:sp>
        <p:nvSpPr>
          <p:cNvPr id="9" name="TextBox 8"/>
          <p:cNvSpPr txBox="1"/>
          <p:nvPr>
            <p:custDataLst>
              <p:tags r:id="rId2"/>
            </p:custDataLst>
          </p:nvPr>
        </p:nvSpPr>
        <p:spPr>
          <a:xfrm>
            <a:off x="1219200" y="1462723"/>
            <a:ext cx="81807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7.    </a:t>
            </a:r>
            <a:r>
              <a:rPr lang="zh-CN" altLang="en-US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感染</a:t>
            </a:r>
            <a:r>
              <a:rPr lang="en-US" altLang="zh-CN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()</a:t>
            </a:r>
            <a:r>
              <a:rPr lang="zh-CN" altLang="en-US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病毒以后</a:t>
            </a:r>
            <a:r>
              <a:rPr lang="en-US" altLang="zh-CN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,</a:t>
            </a:r>
            <a:r>
              <a:rPr lang="zh-CN" altLang="en-US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用户的计算机有可能被别人控制。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0" name="TextBox 9"/>
          <p:cNvSpPr txBox="1"/>
          <p:nvPr>
            <p:custDataLst>
              <p:tags r:id="rId3"/>
            </p:custDataLst>
          </p:nvPr>
        </p:nvSpPr>
        <p:spPr>
          <a:xfrm>
            <a:off x="2438400" y="2863691"/>
            <a:ext cx="6115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宏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1" name="Oval 10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2" name="TextBox 11"/>
          <p:cNvSpPr txBox="1"/>
          <p:nvPr>
            <p:custDataLst>
              <p:tags r:id="rId5"/>
            </p:custDataLst>
          </p:nvPr>
        </p:nvSpPr>
        <p:spPr>
          <a:xfrm>
            <a:off x="2438400" y="3720941"/>
            <a:ext cx="9417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木马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3" name="Oval 12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4" name="TextBox 13"/>
          <p:cNvSpPr txBox="1"/>
          <p:nvPr>
            <p:custDataLst>
              <p:tags r:id="rId7"/>
            </p:custDataLst>
          </p:nvPr>
        </p:nvSpPr>
        <p:spPr>
          <a:xfrm>
            <a:off x="2438400" y="4578191"/>
            <a:ext cx="12719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引导型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5" name="Oval 14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6" name="TextBox 15"/>
          <p:cNvSpPr txBox="1"/>
          <p:nvPr>
            <p:custDataLst>
              <p:tags r:id="rId9"/>
            </p:custDataLst>
          </p:nvPr>
        </p:nvSpPr>
        <p:spPr>
          <a:xfrm>
            <a:off x="2438400" y="5435441"/>
            <a:ext cx="9417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蠕虫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7" name="Oval 16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8" name="Rounded Rectangle 17"/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8" name="Group 7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4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3" name="Picture 2"/>
          <p:cNvPicPr/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3C28-A71A-4459-B48B-0CF3BFDAB261}" type="slidenum">
              <a:rPr lang="en-US" altLang="zh-CN" smtClean="0"/>
              <a:t>59</a:t>
            </a:fld>
            <a:endParaRPr lang="en-US" altLang="zh-CN"/>
          </a:p>
        </p:txBody>
      </p:sp>
      <p:sp>
        <p:nvSpPr>
          <p:cNvPr id="9" name="TextBox 8"/>
          <p:cNvSpPr txBox="1"/>
          <p:nvPr>
            <p:custDataLst>
              <p:tags r:id="rId2"/>
            </p:custDataLst>
          </p:nvPr>
        </p:nvSpPr>
        <p:spPr>
          <a:xfrm>
            <a:off x="1219200" y="1462723"/>
            <a:ext cx="512953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8.    </a:t>
            </a:r>
            <a:r>
              <a:rPr lang="zh-CN" altLang="en-US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常用的非对称加密算法是</a:t>
            </a:r>
            <a:r>
              <a:rPr lang="en-US" altLang="zh-CN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()</a:t>
            </a:r>
            <a:r>
              <a:rPr lang="zh-CN" altLang="en-US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。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0" name="TextBox 9"/>
          <p:cNvSpPr txBox="1"/>
          <p:nvPr>
            <p:custDataLst>
              <p:tags r:id="rId3"/>
            </p:custDataLst>
          </p:nvPr>
        </p:nvSpPr>
        <p:spPr>
          <a:xfrm>
            <a:off x="2438400" y="2863691"/>
            <a:ext cx="1295718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SHA-1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1" name="Oval 10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2" name="TextBox 11"/>
          <p:cNvSpPr txBox="1"/>
          <p:nvPr>
            <p:custDataLst>
              <p:tags r:id="rId5"/>
            </p:custDataLst>
          </p:nvPr>
        </p:nvSpPr>
        <p:spPr>
          <a:xfrm>
            <a:off x="2438400" y="3720941"/>
            <a:ext cx="91948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RSA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3" name="Oval 12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4" name="TextBox 13"/>
          <p:cNvSpPr txBox="1"/>
          <p:nvPr>
            <p:custDataLst>
              <p:tags r:id="rId7"/>
            </p:custDataLst>
          </p:nvPr>
        </p:nvSpPr>
        <p:spPr>
          <a:xfrm>
            <a:off x="2438400" y="4578191"/>
            <a:ext cx="1048068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MD5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5" name="Oval 14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6" name="TextBox 15"/>
          <p:cNvSpPr txBox="1"/>
          <p:nvPr>
            <p:custDataLst>
              <p:tags r:id="rId9"/>
            </p:custDataLst>
          </p:nvPr>
        </p:nvSpPr>
        <p:spPr>
          <a:xfrm>
            <a:off x="2438400" y="5435441"/>
            <a:ext cx="9036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DES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7" name="Oval 16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8" name="Rounded Rectangle 17"/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8" name="Group 7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4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3" name="Picture 2"/>
          <p:cNvPicPr/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194" y="116632"/>
            <a:ext cx="10467776" cy="563563"/>
          </a:xfrm>
        </p:spPr>
        <p:txBody>
          <a:bodyPr/>
          <a:lstStyle/>
          <a:p>
            <a:r>
              <a:rPr lang="en-US" altLang="zh-CN" dirty="0"/>
              <a:t>8.1.1 </a:t>
            </a:r>
            <a:r>
              <a:rPr lang="zh-CN" altLang="en-US" dirty="0"/>
              <a:t>病毒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21360" y="1038860"/>
            <a:ext cx="10302875" cy="5269230"/>
          </a:xfrm>
        </p:spPr>
        <p:txBody>
          <a:bodyPr/>
          <a:lstStyle/>
          <a:p>
            <a:r>
              <a:rPr lang="zh-CN" altLang="en-US" sz="3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什么是计算机病毒？</a:t>
            </a:r>
          </a:p>
          <a:p>
            <a:pPr lvl="1"/>
            <a:r>
              <a:rPr lang="zh-CN" altLang="en-US" dirty="0" smtClean="0"/>
              <a:t>能</a:t>
            </a:r>
            <a:r>
              <a:rPr lang="zh-CN" altLang="en-US" dirty="0"/>
              <a:t>破坏计算机功能或者数据</a:t>
            </a:r>
          </a:p>
          <a:p>
            <a:pPr lvl="1"/>
            <a:r>
              <a:rPr lang="zh-CN" altLang="en-US" dirty="0"/>
              <a:t>能影响计算机使用</a:t>
            </a:r>
          </a:p>
          <a:p>
            <a:pPr lvl="1"/>
            <a:r>
              <a:rPr lang="zh-CN" altLang="en-US" dirty="0"/>
              <a:t>能自我复</a:t>
            </a:r>
            <a:r>
              <a:rPr lang="zh-CN" altLang="en-US" dirty="0" smtClean="0"/>
              <a:t>制的</a:t>
            </a:r>
            <a:r>
              <a:rPr lang="zh-CN" altLang="en-US" dirty="0"/>
              <a:t>一组计算机指令或者程序代</a:t>
            </a:r>
            <a:r>
              <a:rPr lang="zh-CN" altLang="en-US" dirty="0" smtClean="0"/>
              <a:t>码</a:t>
            </a:r>
          </a:p>
          <a:p>
            <a:pPr lvl="1"/>
            <a:endParaRPr lang="zh-CN" altLang="en-US" dirty="0"/>
          </a:p>
          <a:p>
            <a:pPr lvl="0"/>
            <a:r>
              <a:rPr lang="zh-CN" altLang="en-US" sz="3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计算机病毒有什么特点？</a:t>
            </a:r>
          </a:p>
          <a:p>
            <a:pPr lvl="1"/>
            <a:r>
              <a:rPr lang="zh-CN" altLang="en-US" dirty="0"/>
              <a:t>传播性、隐蔽性、感染性、潜伏性、可激发性、表现性、破坏性</a:t>
            </a:r>
          </a:p>
          <a:p>
            <a:pPr marL="685800" lvl="1" indent="-228600">
              <a:buFont typeface="Wingdings" panose="05000000000000000000" charset="0"/>
              <a:buChar char="§"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7105-4E08-4754-A4DC-DF32CD7F8FC8}" type="slidenum">
              <a:rPr lang="en-US" altLang="zh-CN" smtClean="0"/>
              <a:t>6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3C28-A71A-4459-B48B-0CF3BFDAB261}" type="slidenum">
              <a:rPr lang="en-US" altLang="zh-CN" smtClean="0"/>
              <a:t>60</a:t>
            </a:fld>
            <a:endParaRPr lang="en-US" altLang="zh-CN"/>
          </a:p>
        </p:txBody>
      </p:sp>
      <p:sp>
        <p:nvSpPr>
          <p:cNvPr id="9" name="TextBox 8"/>
          <p:cNvSpPr txBox="1"/>
          <p:nvPr>
            <p:custDataLst>
              <p:tags r:id="rId2"/>
            </p:custDataLst>
          </p:nvPr>
        </p:nvSpPr>
        <p:spPr>
          <a:xfrm>
            <a:off x="1219200" y="1462723"/>
            <a:ext cx="479933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9.    </a:t>
            </a:r>
            <a:r>
              <a:rPr lang="zh-CN" altLang="en-US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常用的对称加密算法是</a:t>
            </a:r>
            <a:r>
              <a:rPr lang="en-US" altLang="zh-CN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()</a:t>
            </a:r>
            <a:r>
              <a:rPr lang="zh-CN" altLang="en-US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。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0" name="TextBox 9"/>
          <p:cNvSpPr txBox="1"/>
          <p:nvPr>
            <p:custDataLst>
              <p:tags r:id="rId3"/>
            </p:custDataLst>
          </p:nvPr>
        </p:nvSpPr>
        <p:spPr>
          <a:xfrm>
            <a:off x="2438400" y="2863691"/>
            <a:ext cx="89408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ECC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1" name="Oval 10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2" name="TextBox 11"/>
          <p:cNvSpPr txBox="1"/>
          <p:nvPr>
            <p:custDataLst>
              <p:tags r:id="rId5"/>
            </p:custDataLst>
          </p:nvPr>
        </p:nvSpPr>
        <p:spPr>
          <a:xfrm>
            <a:off x="2438400" y="3720941"/>
            <a:ext cx="9036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RSA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3" name="Oval 12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4" name="TextBox 13"/>
          <p:cNvSpPr txBox="1"/>
          <p:nvPr>
            <p:custDataLst>
              <p:tags r:id="rId7"/>
            </p:custDataLst>
          </p:nvPr>
        </p:nvSpPr>
        <p:spPr>
          <a:xfrm>
            <a:off x="2438400" y="4578191"/>
            <a:ext cx="9036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DES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5" name="Oval 14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6" name="TextBox 15"/>
          <p:cNvSpPr txBox="1"/>
          <p:nvPr>
            <p:custDataLst>
              <p:tags r:id="rId9"/>
            </p:custDataLst>
          </p:nvPr>
        </p:nvSpPr>
        <p:spPr>
          <a:xfrm>
            <a:off x="2438400" y="5435441"/>
            <a:ext cx="1048068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MD4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7" name="Oval 16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8" name="Rounded Rectangle 17"/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8" name="Group 7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4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3" name="Picture 2"/>
          <p:cNvPicPr/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3C28-A71A-4459-B48B-0CF3BFDAB261}" type="slidenum">
              <a:rPr lang="en-US" altLang="zh-CN" smtClean="0"/>
              <a:t>61</a:t>
            </a:fld>
            <a:endParaRPr lang="en-US" altLang="zh-CN"/>
          </a:p>
        </p:txBody>
      </p:sp>
      <p:sp>
        <p:nvSpPr>
          <p:cNvPr id="9" name="TextBox 8"/>
          <p:cNvSpPr txBox="1"/>
          <p:nvPr>
            <p:custDataLst>
              <p:tags r:id="rId2"/>
            </p:custDataLst>
          </p:nvPr>
        </p:nvSpPr>
        <p:spPr>
          <a:xfrm>
            <a:off x="1219200" y="1462723"/>
            <a:ext cx="65043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10.  </a:t>
            </a:r>
            <a:r>
              <a:rPr lang="zh-CN" altLang="en-US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关于</a:t>
            </a:r>
            <a:r>
              <a:rPr lang="en-US" altLang="zh-CN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RSA</a:t>
            </a:r>
            <a:r>
              <a:rPr lang="zh-CN" altLang="en-US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加密技术</a:t>
            </a:r>
            <a:r>
              <a:rPr lang="en-US" altLang="zh-CN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,</a:t>
            </a:r>
            <a:r>
              <a:rPr lang="zh-CN" altLang="en-US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说法不正确的是</a:t>
            </a:r>
            <a:r>
              <a:rPr lang="en-US" altLang="zh-CN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()</a:t>
            </a:r>
            <a:r>
              <a:rPr lang="zh-CN" altLang="en-US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。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0" name="TextBox 9"/>
          <p:cNvSpPr txBox="1"/>
          <p:nvPr>
            <p:custDataLst>
              <p:tags r:id="rId3"/>
            </p:custDataLst>
          </p:nvPr>
        </p:nvSpPr>
        <p:spPr>
          <a:xfrm>
            <a:off x="2438400" y="2863691"/>
            <a:ext cx="29229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是非对称加密方法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1" name="Oval 10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2" name="TextBox 11"/>
          <p:cNvSpPr txBox="1"/>
          <p:nvPr>
            <p:custDataLst>
              <p:tags r:id="rId5"/>
            </p:custDataLst>
          </p:nvPr>
        </p:nvSpPr>
        <p:spPr>
          <a:xfrm>
            <a:off x="2438400" y="3720941"/>
            <a:ext cx="29229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适用大量数据加密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3" name="Oval 12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4" name="TextBox 13"/>
          <p:cNvSpPr txBox="1"/>
          <p:nvPr>
            <p:custDataLst>
              <p:tags r:id="rId7"/>
            </p:custDataLst>
          </p:nvPr>
        </p:nvSpPr>
        <p:spPr>
          <a:xfrm>
            <a:off x="2438400" y="4578191"/>
            <a:ext cx="22244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速度比</a:t>
            </a:r>
            <a:r>
              <a:rPr lang="en-US" altLang="zh-CN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DES</a:t>
            </a:r>
            <a:r>
              <a:rPr lang="zh-CN" altLang="en-US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慢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5" name="Oval 14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6" name="TextBox 15"/>
          <p:cNvSpPr txBox="1"/>
          <p:nvPr>
            <p:custDataLst>
              <p:tags r:id="rId9"/>
            </p:custDataLst>
          </p:nvPr>
        </p:nvSpPr>
        <p:spPr>
          <a:xfrm>
            <a:off x="2438400" y="5435441"/>
            <a:ext cx="32531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加解密用不同的密钥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7" name="Oval 16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8" name="Rounded Rectangle 17"/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8" name="Group 7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4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3" name="Picture 2"/>
          <p:cNvPicPr/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3C28-A71A-4459-B48B-0CF3BFDAB261}" type="slidenum">
              <a:rPr lang="en-US" altLang="zh-CN" smtClean="0"/>
              <a:t>62</a:t>
            </a:fld>
            <a:endParaRPr lang="en-US" altLang="zh-CN"/>
          </a:p>
        </p:txBody>
      </p:sp>
      <p:sp>
        <p:nvSpPr>
          <p:cNvPr id="9" name="TextBox 8"/>
          <p:cNvSpPr txBox="1"/>
          <p:nvPr>
            <p:custDataLst>
              <p:tags r:id="rId2"/>
            </p:custDataLst>
          </p:nvPr>
        </p:nvSpPr>
        <p:spPr>
          <a:xfrm>
            <a:off x="1219200" y="1462723"/>
            <a:ext cx="553593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11.  </a:t>
            </a:r>
            <a:r>
              <a:rPr lang="zh-CN" altLang="en-US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关于防火墙的描述</a:t>
            </a:r>
            <a:r>
              <a:rPr lang="en-US" altLang="zh-CN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,</a:t>
            </a:r>
            <a:r>
              <a:rPr lang="zh-CN" altLang="en-US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错误的是</a:t>
            </a:r>
            <a:r>
              <a:rPr lang="en-US" altLang="zh-CN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()</a:t>
            </a:r>
            <a:r>
              <a:rPr lang="zh-CN" altLang="en-US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。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0" name="TextBox 9"/>
          <p:cNvSpPr txBox="1"/>
          <p:nvPr>
            <p:custDataLst>
              <p:tags r:id="rId3"/>
            </p:custDataLst>
          </p:nvPr>
        </p:nvSpPr>
        <p:spPr>
          <a:xfrm>
            <a:off x="2438400" y="2863691"/>
            <a:ext cx="55645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能提供有关网络使用情况的统计数据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1" name="Oval 10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2" name="TextBox 11"/>
          <p:cNvSpPr txBox="1"/>
          <p:nvPr>
            <p:custDataLst>
              <p:tags r:id="rId5"/>
            </p:custDataLst>
          </p:nvPr>
        </p:nvSpPr>
        <p:spPr>
          <a:xfrm>
            <a:off x="2438400" y="3720941"/>
            <a:ext cx="42437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能进行流量监控和日志管理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3" name="Oval 12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4" name="TextBox 13"/>
          <p:cNvSpPr txBox="1"/>
          <p:nvPr>
            <p:custDataLst>
              <p:tags r:id="rId7"/>
            </p:custDataLst>
          </p:nvPr>
        </p:nvSpPr>
        <p:spPr>
          <a:xfrm>
            <a:off x="2438400" y="4578191"/>
            <a:ext cx="62249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能阻止系统内部程序对系统或资料的破坏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5" name="Oval 14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6" name="TextBox 15"/>
          <p:cNvSpPr txBox="1"/>
          <p:nvPr>
            <p:custDataLst>
              <p:tags r:id="rId9"/>
            </p:custDataLst>
          </p:nvPr>
        </p:nvSpPr>
        <p:spPr>
          <a:xfrm>
            <a:off x="2438400" y="5435441"/>
            <a:ext cx="35833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对网络攻击检测和告警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7" name="Oval 16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8" name="Rounded Rectangle 17"/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8" name="Group 7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4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3" name="Picture 2"/>
          <p:cNvPicPr/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3C28-A71A-4459-B48B-0CF3BFDAB261}" type="slidenum">
              <a:rPr lang="en-US" altLang="zh-CN" smtClean="0"/>
              <a:t>63</a:t>
            </a:fld>
            <a:endParaRPr lang="en-US" altLang="zh-CN"/>
          </a:p>
        </p:txBody>
      </p:sp>
      <p:sp>
        <p:nvSpPr>
          <p:cNvPr id="9" name="TextBox 8"/>
          <p:cNvSpPr txBox="1"/>
          <p:nvPr>
            <p:custDataLst>
              <p:tags r:id="rId2"/>
            </p:custDataLst>
          </p:nvPr>
        </p:nvSpPr>
        <p:spPr>
          <a:xfrm>
            <a:off x="1219200" y="1462723"/>
            <a:ext cx="909828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12.  </a:t>
            </a:r>
            <a:r>
              <a:rPr lang="zh-CN" altLang="en-US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在哈希算法中</a:t>
            </a:r>
            <a:r>
              <a:rPr lang="en-US" altLang="zh-CN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,</a:t>
            </a:r>
            <a:r>
              <a:rPr lang="zh-CN" altLang="en-US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明文长度</a:t>
            </a:r>
            <a:r>
              <a:rPr lang="en-US" altLang="zh-CN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M</a:t>
            </a:r>
            <a:r>
              <a:rPr lang="zh-CN" altLang="en-US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和密文长度</a:t>
            </a:r>
            <a:r>
              <a:rPr lang="en-US" altLang="zh-CN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N</a:t>
            </a:r>
            <a:r>
              <a:rPr lang="zh-CN" altLang="en-US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之间的关系为</a:t>
            </a:r>
            <a:r>
              <a:rPr lang="en-US" altLang="zh-CN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()</a:t>
            </a:r>
            <a:r>
              <a:rPr lang="zh-CN" altLang="en-US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。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0" name="TextBox 9"/>
          <p:cNvSpPr txBox="1"/>
          <p:nvPr>
            <p:custDataLst>
              <p:tags r:id="rId3"/>
            </p:custDataLst>
          </p:nvPr>
        </p:nvSpPr>
        <p:spPr>
          <a:xfrm>
            <a:off x="2438400" y="2863691"/>
            <a:ext cx="111633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M&gt;N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1" name="Oval 10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2" name="TextBox 11"/>
          <p:cNvSpPr txBox="1"/>
          <p:nvPr>
            <p:custDataLst>
              <p:tags r:id="rId5"/>
            </p:custDataLst>
          </p:nvPr>
        </p:nvSpPr>
        <p:spPr>
          <a:xfrm>
            <a:off x="2438400" y="3720941"/>
            <a:ext cx="111633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M&lt;N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3" name="Oval 12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4" name="TextBox 13"/>
          <p:cNvSpPr txBox="1"/>
          <p:nvPr>
            <p:custDataLst>
              <p:tags r:id="rId7"/>
            </p:custDataLst>
          </p:nvPr>
        </p:nvSpPr>
        <p:spPr>
          <a:xfrm>
            <a:off x="2438400" y="4578191"/>
            <a:ext cx="13608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M==N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5" name="Oval 14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6" name="TextBox 15"/>
          <p:cNvSpPr txBox="1"/>
          <p:nvPr>
            <p:custDataLst>
              <p:tags r:id="rId9"/>
            </p:custDataLst>
          </p:nvPr>
        </p:nvSpPr>
        <p:spPr>
          <a:xfrm>
            <a:off x="2438400" y="5435441"/>
            <a:ext cx="12719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不确定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7" name="Oval 16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8" name="Rounded Rectangle 17"/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8" name="Group 7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4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3" name="Picture 2"/>
          <p:cNvPicPr/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3C28-A71A-4459-B48B-0CF3BFDAB261}" type="slidenum">
              <a:rPr lang="en-US" altLang="zh-CN" smtClean="0"/>
              <a:t>64</a:t>
            </a:fld>
            <a:endParaRPr lang="en-US" altLang="zh-CN"/>
          </a:p>
        </p:txBody>
      </p:sp>
      <p:sp>
        <p:nvSpPr>
          <p:cNvPr id="9" name="TextBox 8"/>
          <p:cNvSpPr txBox="1"/>
          <p:nvPr>
            <p:custDataLst>
              <p:tags r:id="rId2"/>
            </p:custDataLst>
          </p:nvPr>
        </p:nvSpPr>
        <p:spPr>
          <a:xfrm>
            <a:off x="1219200" y="1462723"/>
            <a:ext cx="52597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13.  Hash</a:t>
            </a:r>
            <a:r>
              <a:rPr lang="zh-CN" altLang="en-US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函数的主要应用包括</a:t>
            </a:r>
            <a:r>
              <a:rPr lang="en-US" altLang="zh-CN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()</a:t>
            </a:r>
            <a:r>
              <a:rPr lang="zh-CN" altLang="en-US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。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0" name="TextBox 9"/>
          <p:cNvSpPr txBox="1"/>
          <p:nvPr>
            <p:custDataLst>
              <p:tags r:id="rId3"/>
            </p:custDataLst>
          </p:nvPr>
        </p:nvSpPr>
        <p:spPr>
          <a:xfrm>
            <a:off x="2438400" y="2863691"/>
            <a:ext cx="19323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数据格式化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1" name="Rectangle 10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571625" y="285035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2" name="TextBox 11"/>
          <p:cNvSpPr txBox="1"/>
          <p:nvPr>
            <p:custDataLst>
              <p:tags r:id="rId5"/>
            </p:custDataLst>
          </p:nvPr>
        </p:nvSpPr>
        <p:spPr>
          <a:xfrm>
            <a:off x="2438400" y="3720941"/>
            <a:ext cx="16021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文件校验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3" name="Rectangle 12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60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4" name="TextBox 13"/>
          <p:cNvSpPr txBox="1"/>
          <p:nvPr>
            <p:custDataLst>
              <p:tags r:id="rId7"/>
            </p:custDataLst>
          </p:nvPr>
        </p:nvSpPr>
        <p:spPr>
          <a:xfrm>
            <a:off x="2438400" y="4578191"/>
            <a:ext cx="16021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数字签名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5" name="Rectangle 14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45648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6" name="TextBox 15"/>
          <p:cNvSpPr txBox="1"/>
          <p:nvPr>
            <p:custDataLst>
              <p:tags r:id="rId9"/>
            </p:custDataLst>
          </p:nvPr>
        </p:nvSpPr>
        <p:spPr>
          <a:xfrm>
            <a:off x="2438400" y="5435441"/>
            <a:ext cx="16021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数据加密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7" name="Rectangle 16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8" name="Rounded Rectangle 17"/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8" name="Group 7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4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多选题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3" name="Picture 2"/>
          <p:cNvPicPr/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3C28-A71A-4459-B48B-0CF3BFDAB261}" type="slidenum">
              <a:rPr lang="en-US" altLang="zh-CN" smtClean="0"/>
              <a:t>65</a:t>
            </a:fld>
            <a:endParaRPr lang="en-US" altLang="zh-CN"/>
          </a:p>
        </p:txBody>
      </p:sp>
      <p:sp>
        <p:nvSpPr>
          <p:cNvPr id="9" name="TextBox 8"/>
          <p:cNvSpPr txBox="1"/>
          <p:nvPr>
            <p:custDataLst>
              <p:tags r:id="rId2"/>
            </p:custDataLst>
          </p:nvPr>
        </p:nvSpPr>
        <p:spPr>
          <a:xfrm>
            <a:off x="1219200" y="1462723"/>
            <a:ext cx="930465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1.  </a:t>
            </a:r>
            <a:r>
              <a:rPr lang="zh-CN" altLang="en-US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比特币是一种加密数字货币</a:t>
            </a:r>
            <a:r>
              <a:rPr lang="en-US" altLang="zh-CN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,</a:t>
            </a:r>
            <a:r>
              <a:rPr lang="zh-CN" altLang="en-US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区块链是比特币的基础技术。</a:t>
            </a:r>
            <a:r>
              <a:rPr lang="en-US" altLang="zh-CN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()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0" name="TextBox 9"/>
          <p:cNvSpPr txBox="1"/>
          <p:nvPr>
            <p:custDataLst>
              <p:tags r:id="rId3"/>
            </p:custDataLst>
          </p:nvPr>
        </p:nvSpPr>
        <p:spPr>
          <a:xfrm>
            <a:off x="2438400" y="2863691"/>
            <a:ext cx="9417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正确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1" name="Oval 10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2" name="TextBox 11"/>
          <p:cNvSpPr txBox="1"/>
          <p:nvPr>
            <p:custDataLst>
              <p:tags r:id="rId5"/>
            </p:custDataLst>
          </p:nvPr>
        </p:nvSpPr>
        <p:spPr>
          <a:xfrm>
            <a:off x="2438400" y="4578191"/>
            <a:ext cx="9417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错误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3" name="Oval 12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4" name="Rounded Rectangle 13"/>
          <p:cNvSpPr/>
          <p:nvPr>
            <p:custDataLst>
              <p:tags r:id="rId7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8" name="Group 7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4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3" name="Picture 2"/>
          <p:cNvPicPr/>
          <p:nvPr>
            <p:custDataLst>
              <p:tags r:id="rId9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3C28-A71A-4459-B48B-0CF3BFDAB261}" type="slidenum">
              <a:rPr lang="en-US" altLang="zh-CN" smtClean="0"/>
              <a:t>66</a:t>
            </a:fld>
            <a:endParaRPr lang="en-US" altLang="zh-CN"/>
          </a:p>
        </p:txBody>
      </p:sp>
      <p:sp>
        <p:nvSpPr>
          <p:cNvPr id="9" name="TextBox 8"/>
          <p:cNvSpPr txBox="1"/>
          <p:nvPr>
            <p:custDataLst>
              <p:tags r:id="rId2"/>
            </p:custDataLst>
          </p:nvPr>
        </p:nvSpPr>
        <p:spPr>
          <a:xfrm>
            <a:off x="1219200" y="1462723"/>
            <a:ext cx="876173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2.    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非对称加解密算法中加密密钥和解密密钥是不同的。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()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0" name="TextBox 9"/>
          <p:cNvSpPr txBox="1"/>
          <p:nvPr>
            <p:custDataLst>
              <p:tags r:id="rId3"/>
            </p:custDataLst>
          </p:nvPr>
        </p:nvSpPr>
        <p:spPr>
          <a:xfrm>
            <a:off x="2438400" y="2863691"/>
            <a:ext cx="9417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正确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1" name="Oval 10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2" name="TextBox 11"/>
          <p:cNvSpPr txBox="1"/>
          <p:nvPr>
            <p:custDataLst>
              <p:tags r:id="rId5"/>
            </p:custDataLst>
          </p:nvPr>
        </p:nvSpPr>
        <p:spPr>
          <a:xfrm>
            <a:off x="2438400" y="4578191"/>
            <a:ext cx="9417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错误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3" name="Oval 12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4" name="Rounded Rectangle 13"/>
          <p:cNvSpPr/>
          <p:nvPr>
            <p:custDataLst>
              <p:tags r:id="rId7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8" name="Group 7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4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3" name="Picture 2"/>
          <p:cNvPicPr/>
          <p:nvPr>
            <p:custDataLst>
              <p:tags r:id="rId9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3C28-A71A-4459-B48B-0CF3BFDAB261}" type="slidenum">
              <a:rPr lang="en-US" altLang="zh-CN" smtClean="0"/>
              <a:t>67</a:t>
            </a:fld>
            <a:endParaRPr lang="en-US" altLang="zh-CN"/>
          </a:p>
        </p:txBody>
      </p:sp>
      <p:sp>
        <p:nvSpPr>
          <p:cNvPr id="9" name="TextBox 8"/>
          <p:cNvSpPr txBox="1"/>
          <p:nvPr>
            <p:custDataLst>
              <p:tags r:id="rId2"/>
            </p:custDataLst>
          </p:nvPr>
        </p:nvSpPr>
        <p:spPr>
          <a:xfrm>
            <a:off x="1219200" y="1264602"/>
            <a:ext cx="9437815" cy="88392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3.    </a:t>
            </a:r>
            <a:r>
              <a:rPr lang="zh-CN" altLang="en-US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数字证书是一种权威性的电子文档</a:t>
            </a:r>
            <a:r>
              <a:rPr lang="en-US" altLang="zh-CN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,</a:t>
            </a:r>
            <a:r>
              <a:rPr lang="zh-CN" altLang="en-US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它提供了一种</a:t>
            </a:r>
            <a:r>
              <a:rPr lang="en-US" altLang="zh-CN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Internet</a:t>
            </a:r>
            <a:r>
              <a:rPr lang="zh-CN" altLang="en-US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上验证身份的方式。</a:t>
            </a:r>
            <a:r>
              <a:rPr lang="en-US" altLang="zh-CN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()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0" name="TextBox 9"/>
          <p:cNvSpPr txBox="1"/>
          <p:nvPr>
            <p:custDataLst>
              <p:tags r:id="rId3"/>
            </p:custDataLst>
          </p:nvPr>
        </p:nvSpPr>
        <p:spPr>
          <a:xfrm>
            <a:off x="2438400" y="2863691"/>
            <a:ext cx="9417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正确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1" name="Oval 10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2" name="TextBox 11"/>
          <p:cNvSpPr txBox="1"/>
          <p:nvPr>
            <p:custDataLst>
              <p:tags r:id="rId5"/>
            </p:custDataLst>
          </p:nvPr>
        </p:nvSpPr>
        <p:spPr>
          <a:xfrm>
            <a:off x="2438400" y="4578191"/>
            <a:ext cx="9417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错误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3" name="Oval 12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4" name="Rounded Rectangle 13"/>
          <p:cNvSpPr/>
          <p:nvPr>
            <p:custDataLst>
              <p:tags r:id="rId7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8" name="Group 7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4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3" name="Picture 2"/>
          <p:cNvPicPr/>
          <p:nvPr>
            <p:custDataLst>
              <p:tags r:id="rId9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3C28-A71A-4459-B48B-0CF3BFDAB261}" type="slidenum">
              <a:rPr lang="en-US" altLang="zh-CN" smtClean="0"/>
              <a:t>68</a:t>
            </a:fld>
            <a:endParaRPr lang="en-US" altLang="zh-CN"/>
          </a:p>
        </p:txBody>
      </p:sp>
      <p:sp>
        <p:nvSpPr>
          <p:cNvPr id="9" name="TextBox 8"/>
          <p:cNvSpPr txBox="1"/>
          <p:nvPr>
            <p:custDataLst>
              <p:tags r:id="rId2"/>
            </p:custDataLst>
          </p:nvPr>
        </p:nvSpPr>
        <p:spPr>
          <a:xfrm>
            <a:off x="1219200" y="1264602"/>
            <a:ext cx="9671369" cy="88392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4.    </a:t>
            </a:r>
            <a:r>
              <a:rPr lang="zh-CN" altLang="en-US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因为</a:t>
            </a:r>
            <a:r>
              <a:rPr lang="en-US" altLang="zh-CN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SHA-1</a:t>
            </a:r>
            <a:r>
              <a:rPr lang="zh-CN" altLang="en-US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加密是一种</a:t>
            </a:r>
            <a:r>
              <a:rPr lang="en-US" altLang="zh-CN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Hash</a:t>
            </a:r>
            <a:r>
              <a:rPr lang="zh-CN" altLang="en-US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函数加密</a:t>
            </a:r>
            <a:r>
              <a:rPr lang="en-US" altLang="zh-CN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,</a:t>
            </a:r>
            <a:r>
              <a:rPr lang="zh-CN" altLang="en-US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所以没有对应的解密算法。</a:t>
            </a:r>
            <a:r>
              <a:rPr lang="en-US" altLang="zh-CN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()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0" name="TextBox 9"/>
          <p:cNvSpPr txBox="1"/>
          <p:nvPr>
            <p:custDataLst>
              <p:tags r:id="rId3"/>
            </p:custDataLst>
          </p:nvPr>
        </p:nvSpPr>
        <p:spPr>
          <a:xfrm>
            <a:off x="2438400" y="2863691"/>
            <a:ext cx="9417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正确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1" name="Oval 10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2" name="TextBox 11"/>
          <p:cNvSpPr txBox="1"/>
          <p:nvPr>
            <p:custDataLst>
              <p:tags r:id="rId5"/>
            </p:custDataLst>
          </p:nvPr>
        </p:nvSpPr>
        <p:spPr>
          <a:xfrm>
            <a:off x="2438400" y="4578191"/>
            <a:ext cx="9417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错误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3" name="Oval 12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4" name="Rounded Rectangle 13"/>
          <p:cNvSpPr/>
          <p:nvPr>
            <p:custDataLst>
              <p:tags r:id="rId7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8" name="Group 7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4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3" name="Picture 2"/>
          <p:cNvPicPr/>
          <p:nvPr>
            <p:custDataLst>
              <p:tags r:id="rId9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3C28-A71A-4459-B48B-0CF3BFDAB261}" type="slidenum">
              <a:rPr lang="en-US" altLang="zh-CN" smtClean="0"/>
              <a:t>69</a:t>
            </a:fld>
            <a:endParaRPr lang="en-US" altLang="zh-CN"/>
          </a:p>
        </p:txBody>
      </p:sp>
      <p:sp>
        <p:nvSpPr>
          <p:cNvPr id="9" name="TextBox 8"/>
          <p:cNvSpPr txBox="1"/>
          <p:nvPr>
            <p:custDataLst>
              <p:tags r:id="rId2"/>
            </p:custDataLst>
          </p:nvPr>
        </p:nvSpPr>
        <p:spPr>
          <a:xfrm>
            <a:off x="1219200" y="1462723"/>
            <a:ext cx="942213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5.    </a:t>
            </a:r>
            <a:r>
              <a:rPr lang="zh-CN" altLang="en-US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刚经过杀毒软件消杀过的文件或系统也有可能隐藏病毒。</a:t>
            </a:r>
            <a:r>
              <a:rPr lang="en-US" altLang="zh-CN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()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0" name="TextBox 9"/>
          <p:cNvSpPr txBox="1"/>
          <p:nvPr>
            <p:custDataLst>
              <p:tags r:id="rId3"/>
            </p:custDataLst>
          </p:nvPr>
        </p:nvSpPr>
        <p:spPr>
          <a:xfrm>
            <a:off x="2438400" y="2863691"/>
            <a:ext cx="9417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正确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1" name="Oval 10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2" name="TextBox 11"/>
          <p:cNvSpPr txBox="1"/>
          <p:nvPr>
            <p:custDataLst>
              <p:tags r:id="rId5"/>
            </p:custDataLst>
          </p:nvPr>
        </p:nvSpPr>
        <p:spPr>
          <a:xfrm>
            <a:off x="2438400" y="4578191"/>
            <a:ext cx="9417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错误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3" name="Oval 12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4" name="Rounded Rectangle 13"/>
          <p:cNvSpPr/>
          <p:nvPr>
            <p:custDataLst>
              <p:tags r:id="rId7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8" name="Group 7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4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3" name="Picture 2"/>
          <p:cNvPicPr/>
          <p:nvPr>
            <p:custDataLst>
              <p:tags r:id="rId9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21360" y="1057910"/>
            <a:ext cx="10293985" cy="6442075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木马病毒：</a:t>
            </a:r>
          </a:p>
          <a:p>
            <a:pPr lvl="1"/>
            <a:r>
              <a:rPr lang="zh-CN" altLang="en-US" dirty="0"/>
              <a:t>以盗取用户个人信息、远程控制用户计算机。</a:t>
            </a:r>
          </a:p>
          <a:p>
            <a:pPr marL="444500" lvl="0" indent="-444500">
              <a:buFont typeface="Wingdings" panose="05000000000000000000" charset="0"/>
              <a:buChar char="v"/>
            </a:pPr>
            <a:endParaRPr lang="zh-CN" altLang="en-US" dirty="0">
              <a:solidFill>
                <a:schemeClr val="tx1"/>
              </a:solidFill>
            </a:endParaRPr>
          </a:p>
          <a:p>
            <a:pPr marL="444500" lvl="0" indent="-444500">
              <a:buFont typeface="Wingdings" panose="05000000000000000000" charset="0"/>
              <a:buChar char="v"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444500" lvl="0" indent="-444500">
              <a:buFont typeface="Wingdings" panose="05000000000000000000" charset="0"/>
              <a:buChar char="v"/>
            </a:pPr>
            <a:endParaRPr lang="zh-CN" altLang="en-US" dirty="0">
              <a:solidFill>
                <a:schemeClr val="tx1"/>
              </a:solidFill>
            </a:endParaRPr>
          </a:p>
          <a:p>
            <a:pPr lvl="0" latinLnBrk="0"/>
            <a:r>
              <a:rPr lang="zh-CN" altLang="en-US" sz="3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蠕虫病毒：</a:t>
            </a:r>
          </a:p>
          <a:p>
            <a:pPr marL="685800" lvl="1" indent="-228600">
              <a:buFont typeface="Wingdings" panose="05000000000000000000" charset="0"/>
              <a:buChar char="§"/>
            </a:pPr>
            <a:r>
              <a:rPr lang="zh-CN" altLang="en-US" dirty="0">
                <a:solidFill>
                  <a:schemeClr val="tx1"/>
                </a:solidFill>
              </a:rPr>
              <a:t>可能会执行垃圾代码以发动分散式阻断服务攻击,或占用 CPU、浪费带宽等,令计算机的执行效率大幅度降低,从而影响计算机的正常使用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7105-4E08-4754-A4DC-DF32CD7F8FC8}" type="slidenum">
              <a:rPr lang="en-US" altLang="zh-CN" smtClean="0"/>
              <a:t>7</a:t>
            </a:fld>
            <a:endParaRPr lang="en-US" altLang="zh-CN"/>
          </a:p>
        </p:txBody>
      </p:sp>
      <p:graphicFrame>
        <p:nvGraphicFramePr>
          <p:cNvPr id="6" name="图示 5"/>
          <p:cNvGraphicFramePr/>
          <p:nvPr/>
        </p:nvGraphicFramePr>
        <p:xfrm>
          <a:off x="1775520" y="1844824"/>
          <a:ext cx="8750300" cy="24066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标题 1"/>
          <p:cNvSpPr>
            <a:spLocks noGrp="1"/>
          </p:cNvSpPr>
          <p:nvPr/>
        </p:nvSpPr>
        <p:spPr>
          <a:xfrm>
            <a:off x="722194" y="44624"/>
            <a:ext cx="10467776" cy="5635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Verdana" panose="020B060403050404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Verdana" panose="020B060403050404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Verdana" panose="020B060403050404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Verdana" panose="020B060403050404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Verdana" panose="020B060403050404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Verdana" panose="020B060403050404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Verdana" panose="020B060403050404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zh-CN" dirty="0"/>
              <a:t>8.1.1 </a:t>
            </a:r>
            <a:r>
              <a:rPr lang="zh-CN" altLang="en-US" dirty="0"/>
              <a:t>破坏性最大的两类病毒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3C28-A71A-4459-B48B-0CF3BFDAB261}" type="slidenum">
              <a:rPr lang="en-US" altLang="zh-CN" smtClean="0"/>
              <a:t>70</a:t>
            </a:fld>
            <a:endParaRPr lang="en-US" altLang="zh-CN"/>
          </a:p>
        </p:txBody>
      </p:sp>
      <p:sp>
        <p:nvSpPr>
          <p:cNvPr id="9" name="TextBox 8"/>
          <p:cNvSpPr txBox="1"/>
          <p:nvPr>
            <p:custDataLst>
              <p:tags r:id="rId2"/>
            </p:custDataLst>
          </p:nvPr>
        </p:nvSpPr>
        <p:spPr>
          <a:xfrm>
            <a:off x="987869" y="2420888"/>
            <a:ext cx="9638030" cy="892552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1. 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常见的加密算法分三类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:</a:t>
            </a:r>
            <a:r>
              <a:rPr lang="en-US" altLang="zh-CN" sz="2600" dirty="0" smtClean="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1]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、非对称加密算法算法、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Hash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算法。。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0" name="Rounded Rectangle 9"/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作答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1" name="Rectangle 10"/>
          <p:cNvSpPr/>
          <p:nvPr>
            <p:custDataLst>
              <p:tags r:id="rId4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600" smtClean="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正常使用填空题需</a:t>
            </a:r>
            <a:r>
              <a:rPr lang="en-US" altLang="zh-CN" sz="1600" smtClean="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3.0</a:t>
            </a:r>
            <a:r>
              <a:rPr lang="zh-CN" altLang="en-US" sz="1600" smtClean="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以上版本雨课堂</a:t>
            </a:r>
            <a:endParaRPr lang="zh-CN" altLang="en-US" sz="16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8" name="Group 7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4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3" name="Picture 2"/>
          <p:cNvPicPr/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3C28-A71A-4459-B48B-0CF3BFDAB261}" type="slidenum">
              <a:rPr lang="en-US" altLang="zh-CN" smtClean="0"/>
              <a:t>71</a:t>
            </a:fld>
            <a:endParaRPr lang="en-US" altLang="zh-CN"/>
          </a:p>
        </p:txBody>
      </p:sp>
      <p:sp>
        <p:nvSpPr>
          <p:cNvPr id="9" name="TextBox 8"/>
          <p:cNvSpPr txBox="1"/>
          <p:nvPr>
            <p:custDataLst>
              <p:tags r:id="rId2"/>
            </p:custDataLst>
          </p:nvPr>
        </p:nvSpPr>
        <p:spPr>
          <a:xfrm>
            <a:off x="1218332" y="2316941"/>
            <a:ext cx="9603105" cy="892552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2.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比特币是</a:t>
            </a:r>
            <a:r>
              <a:rPr lang="en-US" altLang="zh-CN" sz="2600" dirty="0" smtClean="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1]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技术第一个大获成功的应用。
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0" name="Rounded Rectangle 9"/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作答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1" name="Rectangle 10"/>
          <p:cNvSpPr/>
          <p:nvPr>
            <p:custDataLst>
              <p:tags r:id="rId4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600" smtClean="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正常使用填空题需</a:t>
            </a:r>
            <a:r>
              <a:rPr lang="en-US" altLang="zh-CN" sz="1600" smtClean="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3.0</a:t>
            </a:r>
            <a:r>
              <a:rPr lang="zh-CN" altLang="en-US" sz="1600" smtClean="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以上版本雨课堂</a:t>
            </a:r>
            <a:endParaRPr lang="zh-CN" altLang="en-US" sz="16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8" name="Group 7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4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3" name="Picture 2"/>
          <p:cNvPicPr/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3C28-A71A-4459-B48B-0CF3BFDAB261}" type="slidenum">
              <a:rPr lang="en-US" altLang="zh-CN" smtClean="0"/>
              <a:t>72</a:t>
            </a:fld>
            <a:endParaRPr lang="en-US" altLang="zh-CN"/>
          </a:p>
        </p:txBody>
      </p:sp>
      <p:sp>
        <p:nvSpPr>
          <p:cNvPr id="9" name="TextBox 8"/>
          <p:cNvSpPr txBox="1"/>
          <p:nvPr>
            <p:custDataLst>
              <p:tags r:id="rId2"/>
            </p:custDataLst>
          </p:nvPr>
        </p:nvSpPr>
        <p:spPr>
          <a:xfrm>
            <a:off x="1218332" y="2116887"/>
            <a:ext cx="9603105" cy="1292662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
</a:t>
            </a:r>
            <a:r>
              <a:rPr lang="en-US" altLang="zh-CN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3.</a:t>
            </a:r>
            <a:r>
              <a:rPr lang="zh-CN" altLang="en-US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在</a:t>
            </a:r>
            <a:r>
              <a:rPr lang="en-US" altLang="zh-CN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Windows</a:t>
            </a:r>
            <a:r>
              <a:rPr lang="zh-CN" altLang="en-US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系统下删除文件时</a:t>
            </a:r>
            <a:r>
              <a:rPr lang="en-US" altLang="zh-CN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,</a:t>
            </a:r>
            <a:r>
              <a:rPr lang="zh-CN" altLang="en-US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使用快捷键</a:t>
            </a:r>
            <a:r>
              <a:rPr lang="en-US" altLang="zh-CN" sz="2600" smtClean="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[</a:t>
            </a:r>
            <a:r>
              <a:rPr lang="zh-CN" altLang="en-US" sz="2600" smtClean="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填空</a:t>
            </a:r>
            <a:r>
              <a:rPr lang="en-US" altLang="zh-CN" sz="2600" smtClean="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1]</a:t>
            </a:r>
            <a:r>
              <a:rPr lang="zh-CN" altLang="en-US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删除的文件不会保存在回收站中。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0" name="Rounded Rectangle 9"/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作答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1" name="Rectangle 10"/>
          <p:cNvSpPr/>
          <p:nvPr>
            <p:custDataLst>
              <p:tags r:id="rId4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600" smtClean="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正常使用填空题需</a:t>
            </a:r>
            <a:r>
              <a:rPr lang="en-US" altLang="zh-CN" sz="1600" smtClean="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3.0</a:t>
            </a:r>
            <a:r>
              <a:rPr lang="zh-CN" altLang="en-US" sz="1600" smtClean="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以上版本雨课堂</a:t>
            </a:r>
            <a:endParaRPr lang="zh-CN" altLang="en-US" sz="16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8" name="Group 7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4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3" name="Picture 2"/>
          <p:cNvPicPr/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3C28-A71A-4459-B48B-0CF3BFDAB261}" type="slidenum">
              <a:rPr lang="en-US" altLang="zh-CN" smtClean="0"/>
              <a:t>73</a:t>
            </a:fld>
            <a:endParaRPr lang="en-US" altLang="zh-CN"/>
          </a:p>
        </p:txBody>
      </p:sp>
      <p:sp>
        <p:nvSpPr>
          <p:cNvPr id="9" name="TextBox 8"/>
          <p:cNvSpPr txBox="1"/>
          <p:nvPr>
            <p:custDataLst>
              <p:tags r:id="rId2"/>
            </p:custDataLst>
          </p:nvPr>
        </p:nvSpPr>
        <p:spPr>
          <a:xfrm>
            <a:off x="1343472" y="2937351"/>
            <a:ext cx="557085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1.    </a:t>
            </a:r>
            <a:r>
              <a:rPr lang="zh-CN" altLang="en-US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简述计算机病毒的定义和危害。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0" name="Rounded Rectangle 9"/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作答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1" name="Rectangle 10"/>
          <p:cNvSpPr/>
          <p:nvPr>
            <p:custDataLst>
              <p:tags r:id="rId4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600" smtClean="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正常使用主观题需</a:t>
            </a:r>
            <a:r>
              <a:rPr lang="en-US" altLang="zh-CN" sz="1600" smtClean="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2.0</a:t>
            </a:r>
            <a:r>
              <a:rPr lang="zh-CN" altLang="en-US" sz="1600" smtClean="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以上版本雨课堂</a:t>
            </a:r>
            <a:endParaRPr lang="zh-CN" altLang="en-US" sz="16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2" name="Rectangle 11"/>
          <p:cNvSpPr/>
          <p:nvPr>
            <p:custDataLst>
              <p:tags r:id="rId5"/>
            </p:custDataLst>
          </p:nvPr>
        </p:nvSpPr>
        <p:spPr>
          <a:xfrm>
            <a:off x="12573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TextBox 16"/>
          <p:cNvSpPr txBox="1"/>
          <p:nvPr>
            <p:custDataLst>
              <p:tags r:id="rId6"/>
            </p:custDataLst>
          </p:nvPr>
        </p:nvSpPr>
        <p:spPr>
          <a:xfrm>
            <a:off x="12661900" y="63268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 smtClean="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可为此题添加文本、图片、公式等解析，且需将内容全部放在本区域内。正常使用需</a:t>
            </a:r>
            <a:r>
              <a:rPr lang="en-US" altLang="zh-CN" sz="1200" smtClean="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3.0</a:t>
            </a:r>
            <a:r>
              <a:rPr lang="zh-CN" altLang="en-US" sz="1200" smtClean="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以上版本</a:t>
            </a:r>
            <a:endParaRPr lang="zh-CN" altLang="en-US" sz="12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8" name="TextBox 17"/>
          <p:cNvSpPr txBox="1"/>
          <p:nvPr>
            <p:custDataLst>
              <p:tags r:id="rId7"/>
            </p:custDataLst>
          </p:nvPr>
        </p:nvSpPr>
        <p:spPr>
          <a:xfrm>
            <a:off x="12827000" y="1270000"/>
            <a:ext cx="3332480" cy="3785652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计算机病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毒是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能破坏计算机功能或者数据的代码，能影响计算机使用，能自我复制的一组计算机指令或者程序代码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。</a:t>
            </a:r>
            <a:endParaRPr lang="en-US" altLang="zh-CN" sz="2000" dirty="0" smtClean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危害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：轻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则占用时间，占用内存空间，使得系统及应用程序运行速度变慢。重则毁坏系统，删除程序和数据文件，甚至改写内容，使得系统死机，程序、数据丢失，造成严重后果。</a:t>
            </a:r>
          </a:p>
        </p:txBody>
      </p:sp>
      <p:grpSp>
        <p:nvGrpSpPr>
          <p:cNvPr id="16" name="Group 15"/>
          <p:cNvGrpSpPr/>
          <p:nvPr>
            <p:custDataLst>
              <p:tags r:id="rId8"/>
            </p:custDataLst>
          </p:nvPr>
        </p:nvGrpSpPr>
        <p:grpSpPr>
          <a:xfrm>
            <a:off x="12585700" y="0"/>
            <a:ext cx="3815080" cy="647700"/>
            <a:chOff x="12585700" y="0"/>
            <a:chExt cx="3815080" cy="647700"/>
          </a:xfrm>
        </p:grpSpPr>
        <p:sp>
          <p:nvSpPr>
            <p:cNvPr id="13" name="RemarkBack"/>
            <p:cNvSpPr/>
            <p:nvPr>
              <p:custDataLst>
                <p:tags r:id="rId18"/>
              </p:custDataLst>
            </p:nvPr>
          </p:nvSpPr>
          <p:spPr>
            <a:xfrm>
              <a:off x="12585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RemarkBlock"/>
            <p:cNvSpPr/>
            <p:nvPr>
              <p:custDataLst>
                <p:tags r:id="rId19"/>
              </p:custDataLst>
            </p:nvPr>
          </p:nvSpPr>
          <p:spPr>
            <a:xfrm>
              <a:off x="12585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RemarkTitleText"/>
            <p:cNvSpPr txBox="1"/>
            <p:nvPr>
              <p:custDataLst>
                <p:tags r:id="rId20"/>
              </p:custDataLst>
            </p:nvPr>
          </p:nvSpPr>
          <p:spPr>
            <a:xfrm>
              <a:off x="12827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mtClean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grpSp>
        <p:nvGrpSpPr>
          <p:cNvPr id="8" name="Group 7"/>
          <p:cNvGrpSpPr/>
          <p:nvPr>
            <p:custDataLst>
              <p:tags r:id="rId9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4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10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3" name="Picture 2"/>
          <p:cNvPicPr/>
          <p:nvPr>
            <p:custDataLst>
              <p:tags r:id="rId10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  <p:sp>
        <p:nvSpPr>
          <p:cNvPr id="19" name="RemarkBack"/>
          <p:cNvSpPr/>
          <p:nvPr>
            <p:custDataLst>
              <p:tags r:id="rId11"/>
            </p:custDataLst>
          </p:nvPr>
        </p:nvSpPr>
        <p:spPr>
          <a:xfrm>
            <a:off x="12585700" y="12700"/>
            <a:ext cx="3815080" cy="635000"/>
          </a:xfrm>
          <a:prstGeom prst="rect">
            <a:avLst/>
          </a:prstGeom>
          <a:solidFill>
            <a:srgbClr val="F6F7F8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RemarkBlock"/>
          <p:cNvSpPr/>
          <p:nvPr>
            <p:custDataLst>
              <p:tags r:id="rId12"/>
            </p:custDataLst>
          </p:nvPr>
        </p:nvSpPr>
        <p:spPr>
          <a:xfrm>
            <a:off x="12585700" y="12700"/>
            <a:ext cx="190500" cy="635000"/>
          </a:xfrm>
          <a:prstGeom prst="rect">
            <a:avLst/>
          </a:prstGeom>
          <a:solidFill>
            <a:srgbClr val="639EF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RemarkTitleText"/>
          <p:cNvSpPr txBox="1"/>
          <p:nvPr>
            <p:custDataLst>
              <p:tags r:id="rId13"/>
            </p:custDataLst>
          </p:nvPr>
        </p:nvSpPr>
        <p:spPr>
          <a:xfrm>
            <a:off x="12827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3C28-A71A-4459-B48B-0CF3BFDAB261}" type="slidenum">
              <a:rPr lang="en-US" altLang="zh-CN" smtClean="0"/>
              <a:t>74</a:t>
            </a:fld>
            <a:endParaRPr lang="en-US" altLang="zh-CN"/>
          </a:p>
        </p:txBody>
      </p:sp>
      <p:sp>
        <p:nvSpPr>
          <p:cNvPr id="9" name="TextBox 8"/>
          <p:cNvSpPr txBox="1"/>
          <p:nvPr>
            <p:custDataLst>
              <p:tags r:id="rId2"/>
            </p:custDataLst>
          </p:nvPr>
        </p:nvSpPr>
        <p:spPr>
          <a:xfrm>
            <a:off x="1210150" y="2564904"/>
            <a:ext cx="623125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2.    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简述防火墙的定义、功能和局限性。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0" name="Rounded Rectangle 9"/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作答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1" name="Rectangle 10"/>
          <p:cNvSpPr/>
          <p:nvPr>
            <p:custDataLst>
              <p:tags r:id="rId4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600" smtClean="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正常使用主观题需</a:t>
            </a:r>
            <a:r>
              <a:rPr lang="en-US" altLang="zh-CN" sz="1600" smtClean="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2.0</a:t>
            </a:r>
            <a:r>
              <a:rPr lang="zh-CN" altLang="en-US" sz="1600" smtClean="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以上版本雨课堂</a:t>
            </a:r>
            <a:endParaRPr lang="zh-CN" altLang="en-US" sz="16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2" name="Rectangle 11"/>
          <p:cNvSpPr/>
          <p:nvPr>
            <p:custDataLst>
              <p:tags r:id="rId5"/>
            </p:custDataLst>
          </p:nvPr>
        </p:nvSpPr>
        <p:spPr>
          <a:xfrm>
            <a:off x="12573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TextBox 16"/>
          <p:cNvSpPr txBox="1"/>
          <p:nvPr>
            <p:custDataLst>
              <p:tags r:id="rId6"/>
            </p:custDataLst>
          </p:nvPr>
        </p:nvSpPr>
        <p:spPr>
          <a:xfrm>
            <a:off x="12661900" y="63268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 smtClean="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可为此题添加文本、图片、公式等解析，且需将内容全部放在本区域内。正常使用需</a:t>
            </a:r>
            <a:r>
              <a:rPr lang="en-US" altLang="zh-CN" sz="1200" smtClean="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3.0</a:t>
            </a:r>
            <a:r>
              <a:rPr lang="zh-CN" altLang="en-US" sz="1200" smtClean="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以上版本</a:t>
            </a:r>
            <a:endParaRPr lang="zh-CN" altLang="en-US" sz="12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8" name="TextBox 17"/>
          <p:cNvSpPr txBox="1"/>
          <p:nvPr>
            <p:custDataLst>
              <p:tags r:id="rId7"/>
            </p:custDataLst>
          </p:nvPr>
        </p:nvSpPr>
        <p:spPr>
          <a:xfrm>
            <a:off x="12827000" y="1270000"/>
            <a:ext cx="3332480" cy="2554545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防火墙是指在内部网和外部网之间、专用网与公共网之间的边界上构造的保护屏障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。</a:t>
            </a:r>
            <a:endParaRPr lang="en-US" altLang="zh-CN" sz="2000" dirty="0" smtClean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防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火墙能监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控内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部网和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Internet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之间的任何活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动，保护内部网络安全。</a:t>
            </a:r>
            <a:endParaRPr lang="en-US" altLang="zh-CN" sz="2000" dirty="0" smtClean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局限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性：无法阻止内部攻击、后门攻击，不能清除病毒等。</a:t>
            </a:r>
            <a:endParaRPr lang="zh-CN" altLang="en-US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16" name="Group 15"/>
          <p:cNvGrpSpPr/>
          <p:nvPr>
            <p:custDataLst>
              <p:tags r:id="rId8"/>
            </p:custDataLst>
          </p:nvPr>
        </p:nvGrpSpPr>
        <p:grpSpPr>
          <a:xfrm>
            <a:off x="12585700" y="0"/>
            <a:ext cx="3815080" cy="647700"/>
            <a:chOff x="12585700" y="0"/>
            <a:chExt cx="3815080" cy="647700"/>
          </a:xfrm>
        </p:grpSpPr>
        <p:sp>
          <p:nvSpPr>
            <p:cNvPr id="13" name="RemarkBack"/>
            <p:cNvSpPr/>
            <p:nvPr>
              <p:custDataLst>
                <p:tags r:id="rId18"/>
              </p:custDataLst>
            </p:nvPr>
          </p:nvSpPr>
          <p:spPr>
            <a:xfrm>
              <a:off x="12585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RemarkBlock"/>
            <p:cNvSpPr/>
            <p:nvPr>
              <p:custDataLst>
                <p:tags r:id="rId19"/>
              </p:custDataLst>
            </p:nvPr>
          </p:nvSpPr>
          <p:spPr>
            <a:xfrm>
              <a:off x="12585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RemarkTitleText"/>
            <p:cNvSpPr txBox="1"/>
            <p:nvPr>
              <p:custDataLst>
                <p:tags r:id="rId20"/>
              </p:custDataLst>
            </p:nvPr>
          </p:nvSpPr>
          <p:spPr>
            <a:xfrm>
              <a:off x="12827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mtClean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grpSp>
        <p:nvGrpSpPr>
          <p:cNvPr id="8" name="Group 7"/>
          <p:cNvGrpSpPr/>
          <p:nvPr>
            <p:custDataLst>
              <p:tags r:id="rId9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4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10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3" name="Picture 2"/>
          <p:cNvPicPr/>
          <p:nvPr>
            <p:custDataLst>
              <p:tags r:id="rId10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  <p:sp>
        <p:nvSpPr>
          <p:cNvPr id="19" name="RemarkBack"/>
          <p:cNvSpPr/>
          <p:nvPr>
            <p:custDataLst>
              <p:tags r:id="rId11"/>
            </p:custDataLst>
          </p:nvPr>
        </p:nvSpPr>
        <p:spPr>
          <a:xfrm>
            <a:off x="12585700" y="12700"/>
            <a:ext cx="3815080" cy="635000"/>
          </a:xfrm>
          <a:prstGeom prst="rect">
            <a:avLst/>
          </a:prstGeom>
          <a:solidFill>
            <a:srgbClr val="F6F7F8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RemarkBlock"/>
          <p:cNvSpPr/>
          <p:nvPr>
            <p:custDataLst>
              <p:tags r:id="rId12"/>
            </p:custDataLst>
          </p:nvPr>
        </p:nvSpPr>
        <p:spPr>
          <a:xfrm>
            <a:off x="12585700" y="12700"/>
            <a:ext cx="190500" cy="635000"/>
          </a:xfrm>
          <a:prstGeom prst="rect">
            <a:avLst/>
          </a:prstGeom>
          <a:solidFill>
            <a:srgbClr val="639EF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RemarkTitleText"/>
          <p:cNvSpPr txBox="1"/>
          <p:nvPr>
            <p:custDataLst>
              <p:tags r:id="rId13"/>
            </p:custDataLst>
          </p:nvPr>
        </p:nvSpPr>
        <p:spPr>
          <a:xfrm>
            <a:off x="12827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3C28-A71A-4459-B48B-0CF3BFDAB261}" type="slidenum">
              <a:rPr lang="en-US" altLang="zh-CN" smtClean="0"/>
              <a:t>75</a:t>
            </a:fld>
            <a:endParaRPr lang="en-US" altLang="zh-CN"/>
          </a:p>
        </p:txBody>
      </p:sp>
      <p:sp>
        <p:nvSpPr>
          <p:cNvPr id="9" name="TextBox 8"/>
          <p:cNvSpPr txBox="1"/>
          <p:nvPr>
            <p:custDataLst>
              <p:tags r:id="rId2"/>
            </p:custDataLst>
          </p:nvPr>
        </p:nvSpPr>
        <p:spPr>
          <a:xfrm>
            <a:off x="1206500" y="2971868"/>
            <a:ext cx="664083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3.    </a:t>
            </a:r>
            <a:r>
              <a:rPr lang="zh-CN" altLang="en-US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加密算法的分类</a:t>
            </a:r>
            <a:r>
              <a:rPr lang="en-US" altLang="zh-CN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,</a:t>
            </a:r>
            <a:r>
              <a:rPr lang="zh-CN" altLang="en-US" sz="26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列举常用的加密算法。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0" name="Rounded Rectangle 9"/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作答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1" name="Rectangle 10"/>
          <p:cNvSpPr/>
          <p:nvPr>
            <p:custDataLst>
              <p:tags r:id="rId4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600" smtClean="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正常使用主观题需</a:t>
            </a:r>
            <a:r>
              <a:rPr lang="en-US" altLang="zh-CN" sz="1600" smtClean="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2.0</a:t>
            </a:r>
            <a:r>
              <a:rPr lang="zh-CN" altLang="en-US" sz="1600" smtClean="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以上版本雨课堂</a:t>
            </a:r>
            <a:endParaRPr lang="zh-CN" altLang="en-US" sz="16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2" name="Rectangle 11"/>
          <p:cNvSpPr/>
          <p:nvPr>
            <p:custDataLst>
              <p:tags r:id="rId5"/>
            </p:custDataLst>
          </p:nvPr>
        </p:nvSpPr>
        <p:spPr>
          <a:xfrm>
            <a:off x="12573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TextBox 16"/>
          <p:cNvSpPr txBox="1"/>
          <p:nvPr>
            <p:custDataLst>
              <p:tags r:id="rId6"/>
            </p:custDataLst>
          </p:nvPr>
        </p:nvSpPr>
        <p:spPr>
          <a:xfrm>
            <a:off x="12661900" y="63268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 smtClean="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可为此题添加文本、图片、公式等解析，且需将内容全部放在本区域内。正常使用需</a:t>
            </a:r>
            <a:r>
              <a:rPr lang="en-US" altLang="zh-CN" sz="1200" smtClean="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3.0</a:t>
            </a:r>
            <a:r>
              <a:rPr lang="zh-CN" altLang="en-US" sz="1200" smtClean="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以上版本</a:t>
            </a:r>
            <a:endParaRPr lang="zh-CN" altLang="en-US" sz="12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8" name="TextBox 17"/>
          <p:cNvSpPr txBox="1"/>
          <p:nvPr>
            <p:custDataLst>
              <p:tags r:id="rId7"/>
            </p:custDataLst>
          </p:nvPr>
        </p:nvSpPr>
        <p:spPr>
          <a:xfrm>
            <a:off x="12827000" y="1270000"/>
            <a:ext cx="3332480" cy="1631216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加密算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法分为对称加密和非对称加密两种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。对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称加密算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法有移位加密、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DES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等，非对称加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密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RSA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、椭圆曲线算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法等</a:t>
            </a:r>
            <a:endParaRPr lang="zh-CN" altLang="en-US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16" name="Group 15"/>
          <p:cNvGrpSpPr/>
          <p:nvPr>
            <p:custDataLst>
              <p:tags r:id="rId8"/>
            </p:custDataLst>
          </p:nvPr>
        </p:nvGrpSpPr>
        <p:grpSpPr>
          <a:xfrm>
            <a:off x="12585700" y="0"/>
            <a:ext cx="3815080" cy="647700"/>
            <a:chOff x="12585700" y="0"/>
            <a:chExt cx="3815080" cy="647700"/>
          </a:xfrm>
        </p:grpSpPr>
        <p:sp>
          <p:nvSpPr>
            <p:cNvPr id="13" name="RemarkBack"/>
            <p:cNvSpPr/>
            <p:nvPr>
              <p:custDataLst>
                <p:tags r:id="rId18"/>
              </p:custDataLst>
            </p:nvPr>
          </p:nvSpPr>
          <p:spPr>
            <a:xfrm>
              <a:off x="12585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RemarkBlock"/>
            <p:cNvSpPr/>
            <p:nvPr>
              <p:custDataLst>
                <p:tags r:id="rId19"/>
              </p:custDataLst>
            </p:nvPr>
          </p:nvSpPr>
          <p:spPr>
            <a:xfrm>
              <a:off x="12585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RemarkTitleText"/>
            <p:cNvSpPr txBox="1"/>
            <p:nvPr>
              <p:custDataLst>
                <p:tags r:id="rId20"/>
              </p:custDataLst>
            </p:nvPr>
          </p:nvSpPr>
          <p:spPr>
            <a:xfrm>
              <a:off x="12827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mtClean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grpSp>
        <p:nvGrpSpPr>
          <p:cNvPr id="8" name="Group 7"/>
          <p:cNvGrpSpPr/>
          <p:nvPr>
            <p:custDataLst>
              <p:tags r:id="rId9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4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10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3" name="Picture 2"/>
          <p:cNvPicPr/>
          <p:nvPr>
            <p:custDataLst>
              <p:tags r:id="rId10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  <p:sp>
        <p:nvSpPr>
          <p:cNvPr id="19" name="RemarkBack"/>
          <p:cNvSpPr/>
          <p:nvPr>
            <p:custDataLst>
              <p:tags r:id="rId11"/>
            </p:custDataLst>
          </p:nvPr>
        </p:nvSpPr>
        <p:spPr>
          <a:xfrm>
            <a:off x="12585700" y="12700"/>
            <a:ext cx="3815080" cy="635000"/>
          </a:xfrm>
          <a:prstGeom prst="rect">
            <a:avLst/>
          </a:prstGeom>
          <a:solidFill>
            <a:srgbClr val="F6F7F8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RemarkBlock"/>
          <p:cNvSpPr/>
          <p:nvPr>
            <p:custDataLst>
              <p:tags r:id="rId12"/>
            </p:custDataLst>
          </p:nvPr>
        </p:nvSpPr>
        <p:spPr>
          <a:xfrm>
            <a:off x="12585700" y="12700"/>
            <a:ext cx="190500" cy="635000"/>
          </a:xfrm>
          <a:prstGeom prst="rect">
            <a:avLst/>
          </a:prstGeom>
          <a:solidFill>
            <a:srgbClr val="639EF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RemarkTitleText"/>
          <p:cNvSpPr txBox="1"/>
          <p:nvPr>
            <p:custDataLst>
              <p:tags r:id="rId13"/>
            </p:custDataLst>
          </p:nvPr>
        </p:nvSpPr>
        <p:spPr>
          <a:xfrm>
            <a:off x="12827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3C28-A71A-4459-B48B-0CF3BFDAB261}" type="slidenum">
              <a:rPr lang="en-US" altLang="zh-CN" smtClean="0"/>
              <a:t>76</a:t>
            </a:fld>
            <a:endParaRPr lang="en-US" altLang="zh-CN"/>
          </a:p>
        </p:txBody>
      </p:sp>
      <p:sp>
        <p:nvSpPr>
          <p:cNvPr id="9" name="TextBox 8"/>
          <p:cNvSpPr txBox="1"/>
          <p:nvPr>
            <p:custDataLst>
              <p:tags r:id="rId2"/>
            </p:custDataLst>
          </p:nvPr>
        </p:nvSpPr>
        <p:spPr>
          <a:xfrm>
            <a:off x="1206500" y="2468197"/>
            <a:ext cx="656145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4.    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简述数字签名的基本原理和应用场景。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0" name="Rounded Rectangle 9"/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作答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1" name="Rectangle 10"/>
          <p:cNvSpPr/>
          <p:nvPr>
            <p:custDataLst>
              <p:tags r:id="rId4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600" smtClean="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正常使用主观题需</a:t>
            </a:r>
            <a:r>
              <a:rPr lang="en-US" altLang="zh-CN" sz="1600" smtClean="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2.0</a:t>
            </a:r>
            <a:r>
              <a:rPr lang="zh-CN" altLang="en-US" sz="1600" smtClean="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以上版本雨课堂</a:t>
            </a:r>
            <a:endParaRPr lang="zh-CN" altLang="en-US" sz="16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2" name="Rectangle 11"/>
          <p:cNvSpPr/>
          <p:nvPr>
            <p:custDataLst>
              <p:tags r:id="rId5"/>
            </p:custDataLst>
          </p:nvPr>
        </p:nvSpPr>
        <p:spPr>
          <a:xfrm>
            <a:off x="12573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TextBox 16"/>
          <p:cNvSpPr txBox="1"/>
          <p:nvPr>
            <p:custDataLst>
              <p:tags r:id="rId6"/>
            </p:custDataLst>
          </p:nvPr>
        </p:nvSpPr>
        <p:spPr>
          <a:xfrm>
            <a:off x="12661900" y="63268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 smtClean="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可为此题添加文本、图片、公式等解析，且需将内容全部放在本区域内。正常使用需</a:t>
            </a:r>
            <a:r>
              <a:rPr lang="en-US" altLang="zh-CN" sz="1200" smtClean="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3.0</a:t>
            </a:r>
            <a:r>
              <a:rPr lang="zh-CN" altLang="en-US" sz="1200" smtClean="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以上版本</a:t>
            </a:r>
            <a:endParaRPr lang="zh-CN" altLang="en-US" sz="12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8" name="TextBox 17"/>
          <p:cNvSpPr txBox="1"/>
          <p:nvPr>
            <p:custDataLst>
              <p:tags r:id="rId7"/>
            </p:custDataLst>
          </p:nvPr>
        </p:nvSpPr>
        <p:spPr>
          <a:xfrm>
            <a:off x="12827000" y="1270000"/>
            <a:ext cx="3332480" cy="2862322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数字签名是用数字证书对发送的信息加密和解密的过程，发送方发送时进行签名，接收方进行验证。签名的时候用私钥，验证签名的时候用公钥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。</a:t>
            </a:r>
            <a:endParaRPr lang="en-US" altLang="zh-CN" sz="2000" dirty="0" smtClean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比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如浏览器的数字证书、淘宝的数字证书都是数字签名的应用场景。</a:t>
            </a:r>
            <a:endParaRPr lang="zh-CN" altLang="en-US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16" name="Group 15"/>
          <p:cNvGrpSpPr/>
          <p:nvPr>
            <p:custDataLst>
              <p:tags r:id="rId8"/>
            </p:custDataLst>
          </p:nvPr>
        </p:nvGrpSpPr>
        <p:grpSpPr>
          <a:xfrm>
            <a:off x="12585700" y="0"/>
            <a:ext cx="3815080" cy="647700"/>
            <a:chOff x="12585700" y="0"/>
            <a:chExt cx="3815080" cy="647700"/>
          </a:xfrm>
        </p:grpSpPr>
        <p:sp>
          <p:nvSpPr>
            <p:cNvPr id="13" name="RemarkBack"/>
            <p:cNvSpPr/>
            <p:nvPr>
              <p:custDataLst>
                <p:tags r:id="rId18"/>
              </p:custDataLst>
            </p:nvPr>
          </p:nvSpPr>
          <p:spPr>
            <a:xfrm>
              <a:off x="12585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RemarkBlock"/>
            <p:cNvSpPr/>
            <p:nvPr>
              <p:custDataLst>
                <p:tags r:id="rId19"/>
              </p:custDataLst>
            </p:nvPr>
          </p:nvSpPr>
          <p:spPr>
            <a:xfrm>
              <a:off x="12585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RemarkTitleText"/>
            <p:cNvSpPr txBox="1"/>
            <p:nvPr>
              <p:custDataLst>
                <p:tags r:id="rId20"/>
              </p:custDataLst>
            </p:nvPr>
          </p:nvSpPr>
          <p:spPr>
            <a:xfrm>
              <a:off x="12827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mtClean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grpSp>
        <p:nvGrpSpPr>
          <p:cNvPr id="8" name="Group 7"/>
          <p:cNvGrpSpPr/>
          <p:nvPr>
            <p:custDataLst>
              <p:tags r:id="rId9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4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10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3" name="Picture 2"/>
          <p:cNvPicPr/>
          <p:nvPr>
            <p:custDataLst>
              <p:tags r:id="rId10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  <p:sp>
        <p:nvSpPr>
          <p:cNvPr id="19" name="RemarkBack"/>
          <p:cNvSpPr/>
          <p:nvPr>
            <p:custDataLst>
              <p:tags r:id="rId11"/>
            </p:custDataLst>
          </p:nvPr>
        </p:nvSpPr>
        <p:spPr>
          <a:xfrm>
            <a:off x="12585700" y="12700"/>
            <a:ext cx="3815080" cy="635000"/>
          </a:xfrm>
          <a:prstGeom prst="rect">
            <a:avLst/>
          </a:prstGeom>
          <a:solidFill>
            <a:srgbClr val="F6F7F8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RemarkBlock"/>
          <p:cNvSpPr/>
          <p:nvPr>
            <p:custDataLst>
              <p:tags r:id="rId12"/>
            </p:custDataLst>
          </p:nvPr>
        </p:nvSpPr>
        <p:spPr>
          <a:xfrm>
            <a:off x="12585700" y="12700"/>
            <a:ext cx="190500" cy="635000"/>
          </a:xfrm>
          <a:prstGeom prst="rect">
            <a:avLst/>
          </a:prstGeom>
          <a:solidFill>
            <a:srgbClr val="639EF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RemarkTitleText"/>
          <p:cNvSpPr txBox="1"/>
          <p:nvPr>
            <p:custDataLst>
              <p:tags r:id="rId13"/>
            </p:custDataLst>
          </p:nvPr>
        </p:nvSpPr>
        <p:spPr>
          <a:xfrm>
            <a:off x="12827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3C28-A71A-4459-B48B-0CF3BFDAB261}" type="slidenum">
              <a:rPr lang="en-US" altLang="zh-CN" smtClean="0"/>
              <a:t>77</a:t>
            </a:fld>
            <a:endParaRPr lang="en-US" altLang="zh-CN"/>
          </a:p>
        </p:txBody>
      </p:sp>
      <p:sp>
        <p:nvSpPr>
          <p:cNvPr id="9" name="TextBox 8"/>
          <p:cNvSpPr txBox="1"/>
          <p:nvPr>
            <p:custDataLst>
              <p:tags r:id="rId2"/>
            </p:custDataLst>
          </p:nvPr>
        </p:nvSpPr>
        <p:spPr>
          <a:xfrm>
            <a:off x="1515745" y="2937351"/>
            <a:ext cx="458025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5.    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列举恶意软件防范措施。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0" name="Rounded Rectangle 9"/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作答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1" name="Rectangle 10"/>
          <p:cNvSpPr/>
          <p:nvPr>
            <p:custDataLst>
              <p:tags r:id="rId4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600" smtClean="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正常使用主观题需</a:t>
            </a:r>
            <a:r>
              <a:rPr lang="en-US" altLang="zh-CN" sz="1600" smtClean="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2.0</a:t>
            </a:r>
            <a:r>
              <a:rPr lang="zh-CN" altLang="en-US" sz="1600" smtClean="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以上版本雨课堂</a:t>
            </a:r>
            <a:endParaRPr lang="zh-CN" altLang="en-US" sz="16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2" name="Rectangle 11"/>
          <p:cNvSpPr/>
          <p:nvPr>
            <p:custDataLst>
              <p:tags r:id="rId5"/>
            </p:custDataLst>
          </p:nvPr>
        </p:nvSpPr>
        <p:spPr>
          <a:xfrm>
            <a:off x="12573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TextBox 16"/>
          <p:cNvSpPr txBox="1"/>
          <p:nvPr>
            <p:custDataLst>
              <p:tags r:id="rId6"/>
            </p:custDataLst>
          </p:nvPr>
        </p:nvSpPr>
        <p:spPr>
          <a:xfrm>
            <a:off x="12661900" y="63268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 smtClean="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可为此题添加文本、图片、公式等解析，且需将内容全部放在本区域内。正常使用需</a:t>
            </a:r>
            <a:r>
              <a:rPr lang="en-US" altLang="zh-CN" sz="1200" smtClean="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3.0</a:t>
            </a:r>
            <a:r>
              <a:rPr lang="zh-CN" altLang="en-US" sz="1200" smtClean="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以上版本</a:t>
            </a:r>
            <a:endParaRPr lang="zh-CN" altLang="en-US" sz="12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8" name="TextBox 17"/>
          <p:cNvSpPr txBox="1"/>
          <p:nvPr>
            <p:custDataLst>
              <p:tags r:id="rId7"/>
            </p:custDataLst>
          </p:nvPr>
        </p:nvSpPr>
        <p:spPr>
          <a:xfrm>
            <a:off x="12827000" y="1270000"/>
            <a:ext cx="3332480" cy="4093428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）系统安全设置防范。①是采取多因素身份验证系统，全面确保登录用户的账户安全；②是采取入侵防御系统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(IPS)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。包括修补程序和防火墙管理；③及时修复计算机系统。</a:t>
            </a:r>
          </a:p>
          <a:p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）使用良好习惯防范。使用计算机等电子设备时，不随意浏览不明网站；不安装来历不明软件；关闭存在安全隐患的端口和服务等。</a:t>
            </a:r>
          </a:p>
          <a:p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3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）学会法律保护。</a:t>
            </a:r>
          </a:p>
        </p:txBody>
      </p:sp>
      <p:grpSp>
        <p:nvGrpSpPr>
          <p:cNvPr id="16" name="Group 15"/>
          <p:cNvGrpSpPr/>
          <p:nvPr>
            <p:custDataLst>
              <p:tags r:id="rId8"/>
            </p:custDataLst>
          </p:nvPr>
        </p:nvGrpSpPr>
        <p:grpSpPr>
          <a:xfrm>
            <a:off x="12585700" y="0"/>
            <a:ext cx="3815080" cy="647700"/>
            <a:chOff x="12585700" y="0"/>
            <a:chExt cx="3815080" cy="647700"/>
          </a:xfrm>
        </p:grpSpPr>
        <p:sp>
          <p:nvSpPr>
            <p:cNvPr id="13" name="RemarkBack"/>
            <p:cNvSpPr/>
            <p:nvPr>
              <p:custDataLst>
                <p:tags r:id="rId18"/>
              </p:custDataLst>
            </p:nvPr>
          </p:nvSpPr>
          <p:spPr>
            <a:xfrm>
              <a:off x="12585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RemarkBlock"/>
            <p:cNvSpPr/>
            <p:nvPr>
              <p:custDataLst>
                <p:tags r:id="rId19"/>
              </p:custDataLst>
            </p:nvPr>
          </p:nvSpPr>
          <p:spPr>
            <a:xfrm>
              <a:off x="12585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RemarkTitleText"/>
            <p:cNvSpPr txBox="1"/>
            <p:nvPr>
              <p:custDataLst>
                <p:tags r:id="rId20"/>
              </p:custDataLst>
            </p:nvPr>
          </p:nvSpPr>
          <p:spPr>
            <a:xfrm>
              <a:off x="12827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mtClean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grpSp>
        <p:nvGrpSpPr>
          <p:cNvPr id="8" name="Group 7"/>
          <p:cNvGrpSpPr/>
          <p:nvPr>
            <p:custDataLst>
              <p:tags r:id="rId9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4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10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3" name="Picture 2"/>
          <p:cNvPicPr/>
          <p:nvPr>
            <p:custDataLst>
              <p:tags r:id="rId10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  <p:sp>
        <p:nvSpPr>
          <p:cNvPr id="19" name="RemarkBack"/>
          <p:cNvSpPr/>
          <p:nvPr>
            <p:custDataLst>
              <p:tags r:id="rId11"/>
            </p:custDataLst>
          </p:nvPr>
        </p:nvSpPr>
        <p:spPr>
          <a:xfrm>
            <a:off x="12585700" y="12700"/>
            <a:ext cx="3815080" cy="635000"/>
          </a:xfrm>
          <a:prstGeom prst="rect">
            <a:avLst/>
          </a:prstGeom>
          <a:solidFill>
            <a:srgbClr val="F6F7F8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RemarkBlock"/>
          <p:cNvSpPr/>
          <p:nvPr>
            <p:custDataLst>
              <p:tags r:id="rId12"/>
            </p:custDataLst>
          </p:nvPr>
        </p:nvSpPr>
        <p:spPr>
          <a:xfrm>
            <a:off x="12585700" y="12700"/>
            <a:ext cx="190500" cy="635000"/>
          </a:xfrm>
          <a:prstGeom prst="rect">
            <a:avLst/>
          </a:prstGeom>
          <a:solidFill>
            <a:srgbClr val="639EF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RemarkTitleText"/>
          <p:cNvSpPr txBox="1"/>
          <p:nvPr>
            <p:custDataLst>
              <p:tags r:id="rId13"/>
            </p:custDataLst>
          </p:nvPr>
        </p:nvSpPr>
        <p:spPr>
          <a:xfrm>
            <a:off x="12827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9009614" y="6379536"/>
            <a:ext cx="2844800" cy="277852"/>
          </a:xfrm>
          <a:prstGeom prst="rect">
            <a:avLst/>
          </a:prstGeom>
        </p:spPr>
        <p:txBody>
          <a:bodyPr/>
          <a:lstStyle/>
          <a:p>
            <a:fld id="{DF18D2C5-9FFD-4EB4-A11D-FACEC3CB54F4}" type="slidenum">
              <a:rPr lang="en-US" altLang="zh-CN" smtClean="0"/>
              <a:t>78</a:t>
            </a:fld>
            <a:endParaRPr lang="en-US" altLang="zh-CN"/>
          </a:p>
        </p:txBody>
      </p:sp>
      <p:sp>
        <p:nvSpPr>
          <p:cNvPr id="4" name="WordArt 3"/>
          <p:cNvSpPr>
            <a:spLocks noChangeArrowheads="1" noChangeShapeType="1" noTextEdit="1"/>
          </p:cNvSpPr>
          <p:nvPr/>
        </p:nvSpPr>
        <p:spPr bwMode="gray">
          <a:xfrm>
            <a:off x="1559496" y="2924944"/>
            <a:ext cx="4802187" cy="8001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5400" b="1" kern="10" dirty="0">
                <a:ln w="28575">
                  <a:solidFill>
                    <a:srgbClr val="FFFFFF"/>
                  </a:solidFill>
                  <a:rou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107763" dir="2700000" algn="ctr" rotWithShape="0">
                    <a:srgbClr val="B2B2B2">
                      <a:alpha val="50000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Thank You </a:t>
            </a:r>
            <a:r>
              <a:rPr lang="en-US" altLang="zh-CN" sz="5400" b="1" kern="10" dirty="0">
                <a:ln w="28575">
                  <a:solidFill>
                    <a:srgbClr val="FFFFFF"/>
                  </a:solidFill>
                  <a:rou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107763" dir="2700000" algn="ctr" rotWithShape="0">
                    <a:srgbClr val="B2B2B2">
                      <a:alpha val="50000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!</a:t>
            </a:r>
            <a:endParaRPr lang="zh-CN" altLang="en-US" sz="5400" b="1" kern="10" dirty="0">
              <a:ln w="28575">
                <a:solidFill>
                  <a:srgbClr val="FFFFFF"/>
                </a:solidFill>
                <a:round/>
              </a:ln>
              <a:gradFill rotWithShape="1">
                <a:gsLst>
                  <a:gs pos="0">
                    <a:schemeClr val="tx2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107763" dir="2700000" algn="ctr" rotWithShape="0">
                  <a:srgbClr val="B2B2B2">
                    <a:alpha val="50000"/>
                  </a:srgbClr>
                </a:outerShdw>
              </a:effectLst>
              <a:latin typeface="Verdan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4530" y="1051560"/>
            <a:ext cx="10353040" cy="51257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病毒的危害</a:t>
            </a:r>
            <a:endParaRPr lang="en-US" altLang="zh-CN" sz="32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窃</a:t>
            </a:r>
            <a:r>
              <a:rPr lang="zh-CN" altLang="en-US" sz="2400" dirty="0"/>
              <a:t>取用户隐私、机密文件、账号信息等。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干扰系统运行。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窃取计算资源。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破坏硬盘以及计算机数据。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占用资源,如占用 CPU或者网络带宽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7105-4E08-4754-A4DC-DF32CD7F8FC8}" type="slidenum">
              <a:rPr lang="en-US" altLang="zh-CN" smtClean="0"/>
              <a:t>8</a:t>
            </a:fld>
            <a:endParaRPr lang="en-US" altLang="zh-CN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684729" y="44624"/>
            <a:ext cx="10467776" cy="5635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Verdana" panose="020B060403050404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Verdana" panose="020B060403050404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Verdana" panose="020B060403050404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Verdana" panose="020B060403050404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Verdana" panose="020B060403050404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Verdana" panose="020B060403050404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Verdana" panose="020B060403050404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zh-CN" dirty="0"/>
              <a:t>8.1.1 </a:t>
            </a:r>
            <a:r>
              <a:rPr lang="zh-CN" altLang="en-US" dirty="0"/>
              <a:t>病毒的危害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21995" y="1053465"/>
            <a:ext cx="10339070" cy="5123815"/>
          </a:xfrm>
        </p:spPr>
        <p:txBody>
          <a:bodyPr/>
          <a:lstStyle/>
          <a:p>
            <a:pPr latinLnBrk="0">
              <a:lnSpc>
                <a:spcPct val="114000"/>
              </a:lnSpc>
              <a:spcBef>
                <a:spcPts val="0"/>
              </a:spcBef>
            </a:pPr>
            <a:r>
              <a:rPr lang="zh-CN" altLang="en-US" sz="3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计算机病毒</a:t>
            </a:r>
            <a:r>
              <a:rPr lang="zh-CN" altLang="en-US" sz="3200" dirty="0"/>
              <a:t>是一段计算机程序，了解病毒的特征，才能确定清除病毒的方法，从而有效地清除病毒。</a:t>
            </a:r>
          </a:p>
          <a:p>
            <a:pPr latinLnBrk="0">
              <a:lnSpc>
                <a:spcPct val="114000"/>
              </a:lnSpc>
            </a:pPr>
            <a:r>
              <a:rPr lang="zh-CN" altLang="en-US" sz="3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病毒检测方法：</a:t>
            </a:r>
            <a:endParaRPr lang="en-US" altLang="zh-CN" sz="32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lvl="1">
              <a:lnSpc>
                <a:spcPct val="114000"/>
              </a:lnSpc>
              <a:spcBef>
                <a:spcPts val="0"/>
              </a:spcBef>
            </a:pPr>
            <a:r>
              <a:rPr lang="zh-CN" altLang="en-US" sz="2400" dirty="0"/>
              <a:t>特征代码法</a:t>
            </a:r>
          </a:p>
          <a:p>
            <a:pPr lvl="1">
              <a:lnSpc>
                <a:spcPct val="114000"/>
              </a:lnSpc>
              <a:spcBef>
                <a:spcPts val="0"/>
              </a:spcBef>
            </a:pPr>
            <a:r>
              <a:rPr lang="zh-CN" altLang="en-US" sz="2400" dirty="0"/>
              <a:t>校验和法</a:t>
            </a:r>
          </a:p>
          <a:p>
            <a:pPr lvl="1">
              <a:lnSpc>
                <a:spcPct val="114000"/>
              </a:lnSpc>
              <a:spcBef>
                <a:spcPts val="0"/>
              </a:spcBef>
            </a:pPr>
            <a:r>
              <a:rPr lang="zh-CN" altLang="en-US" sz="2400" dirty="0"/>
              <a:t>行为监测法</a:t>
            </a:r>
          </a:p>
          <a:p>
            <a:pPr lvl="1">
              <a:lnSpc>
                <a:spcPct val="114000"/>
              </a:lnSpc>
              <a:spcBef>
                <a:spcPts val="0"/>
              </a:spcBef>
            </a:pPr>
            <a:r>
              <a:rPr lang="zh-CN" altLang="en-US" sz="2400" dirty="0"/>
              <a:t>启发式扫</a:t>
            </a:r>
            <a:r>
              <a:rPr lang="zh-CN" altLang="en-US" sz="2400" dirty="0" smtClean="0"/>
              <a:t>描</a:t>
            </a:r>
            <a:endParaRPr lang="en-US" altLang="zh-CN" sz="2400" dirty="0" smtClean="0"/>
          </a:p>
          <a:p>
            <a:pPr>
              <a:lnSpc>
                <a:spcPct val="114000"/>
              </a:lnSpc>
              <a:spcBef>
                <a:spcPts val="0"/>
              </a:spcBef>
            </a:pPr>
            <a:r>
              <a:rPr lang="zh-CN" altLang="en-US" sz="3200" dirty="0"/>
              <a:t>杀</a:t>
            </a:r>
            <a:r>
              <a:rPr lang="zh-CN" altLang="en-US" sz="3200" dirty="0" smtClean="0"/>
              <a:t>毒流程如右图：</a:t>
            </a:r>
            <a:endParaRPr lang="zh-CN" altLang="en-US" sz="3200" dirty="0"/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endParaRPr lang="en-US" altLang="zh-CN" sz="3200" dirty="0" smtClean="0"/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endParaRPr lang="zh-CN" altLang="en-US" sz="32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7105-4E08-4754-A4DC-DF32CD7F8FC8}" type="slidenum">
              <a:rPr lang="en-US" altLang="zh-CN" smtClean="0"/>
              <a:t>9</a:t>
            </a:fld>
            <a:endParaRPr lang="en-US" altLang="zh-CN"/>
          </a:p>
        </p:txBody>
      </p:sp>
      <p:grpSp>
        <p:nvGrpSpPr>
          <p:cNvPr id="4" name="组合 3"/>
          <p:cNvGrpSpPr/>
          <p:nvPr/>
        </p:nvGrpSpPr>
        <p:grpSpPr>
          <a:xfrm>
            <a:off x="3997727" y="2412251"/>
            <a:ext cx="7704856" cy="4213571"/>
            <a:chOff x="1795" y="176"/>
            <a:chExt cx="15948" cy="10343"/>
          </a:xfrm>
        </p:grpSpPr>
        <p:sp>
          <p:nvSpPr>
            <p:cNvPr id="26" name="任意多边形: 形状 25"/>
            <p:cNvSpPr/>
            <p:nvPr/>
          </p:nvSpPr>
          <p:spPr>
            <a:xfrm>
              <a:off x="5022" y="2961"/>
              <a:ext cx="1102" cy="1102"/>
            </a:xfrm>
            <a:custGeom>
              <a:avLst/>
              <a:gdLst>
                <a:gd name="connsiteX0" fmla="*/ 0 w 1907822"/>
                <a:gd name="connsiteY0" fmla="*/ 1614667 h 1614667"/>
                <a:gd name="connsiteX1" fmla="*/ 90311 w 1907822"/>
                <a:gd name="connsiteY1" fmla="*/ 1603378 h 1614667"/>
                <a:gd name="connsiteX2" fmla="*/ 124177 w 1907822"/>
                <a:gd name="connsiteY2" fmla="*/ 1592089 h 1614667"/>
                <a:gd name="connsiteX3" fmla="*/ 169333 w 1907822"/>
                <a:gd name="connsiteY3" fmla="*/ 1490489 h 1614667"/>
                <a:gd name="connsiteX4" fmla="*/ 180622 w 1907822"/>
                <a:gd name="connsiteY4" fmla="*/ 1456622 h 1614667"/>
                <a:gd name="connsiteX5" fmla="*/ 169333 w 1907822"/>
                <a:gd name="connsiteY5" fmla="*/ 1309867 h 1614667"/>
                <a:gd name="connsiteX6" fmla="*/ 158044 w 1907822"/>
                <a:gd name="connsiteY6" fmla="*/ 1276000 h 1614667"/>
                <a:gd name="connsiteX7" fmla="*/ 146755 w 1907822"/>
                <a:gd name="connsiteY7" fmla="*/ 1219556 h 1614667"/>
                <a:gd name="connsiteX8" fmla="*/ 124177 w 1907822"/>
                <a:gd name="connsiteY8" fmla="*/ 1151822 h 1614667"/>
                <a:gd name="connsiteX9" fmla="*/ 203200 w 1907822"/>
                <a:gd name="connsiteY9" fmla="*/ 1095378 h 1614667"/>
                <a:gd name="connsiteX10" fmla="*/ 304800 w 1907822"/>
                <a:gd name="connsiteY10" fmla="*/ 1061511 h 1614667"/>
                <a:gd name="connsiteX11" fmla="*/ 338666 w 1907822"/>
                <a:gd name="connsiteY11" fmla="*/ 1050222 h 1614667"/>
                <a:gd name="connsiteX12" fmla="*/ 428977 w 1907822"/>
                <a:gd name="connsiteY12" fmla="*/ 1038934 h 1614667"/>
                <a:gd name="connsiteX13" fmla="*/ 688622 w 1907822"/>
                <a:gd name="connsiteY13" fmla="*/ 1027645 h 1614667"/>
                <a:gd name="connsiteX14" fmla="*/ 711200 w 1907822"/>
                <a:gd name="connsiteY14" fmla="*/ 959911 h 1614667"/>
                <a:gd name="connsiteX15" fmla="*/ 722488 w 1907822"/>
                <a:gd name="connsiteY15" fmla="*/ 926045 h 1614667"/>
                <a:gd name="connsiteX16" fmla="*/ 711200 w 1907822"/>
                <a:gd name="connsiteY16" fmla="*/ 700267 h 1614667"/>
                <a:gd name="connsiteX17" fmla="*/ 688622 w 1907822"/>
                <a:gd name="connsiteY17" fmla="*/ 632534 h 1614667"/>
                <a:gd name="connsiteX18" fmla="*/ 699911 w 1907822"/>
                <a:gd name="connsiteY18" fmla="*/ 519645 h 1614667"/>
                <a:gd name="connsiteX19" fmla="*/ 767644 w 1907822"/>
                <a:gd name="connsiteY19" fmla="*/ 497067 h 1614667"/>
                <a:gd name="connsiteX20" fmla="*/ 1083733 w 1907822"/>
                <a:gd name="connsiteY20" fmla="*/ 508356 h 1614667"/>
                <a:gd name="connsiteX21" fmla="*/ 1140177 w 1907822"/>
                <a:gd name="connsiteY21" fmla="*/ 519645 h 1614667"/>
                <a:gd name="connsiteX22" fmla="*/ 1377244 w 1907822"/>
                <a:gd name="connsiteY22" fmla="*/ 508356 h 1614667"/>
                <a:gd name="connsiteX23" fmla="*/ 1365955 w 1907822"/>
                <a:gd name="connsiteY23" fmla="*/ 282578 h 1614667"/>
                <a:gd name="connsiteX24" fmla="*/ 1343377 w 1907822"/>
                <a:gd name="connsiteY24" fmla="*/ 214845 h 1614667"/>
                <a:gd name="connsiteX25" fmla="*/ 1320800 w 1907822"/>
                <a:gd name="connsiteY25" fmla="*/ 135822 h 1614667"/>
                <a:gd name="connsiteX26" fmla="*/ 1365955 w 1907822"/>
                <a:gd name="connsiteY26" fmla="*/ 356 h 1614667"/>
                <a:gd name="connsiteX27" fmla="*/ 1501422 w 1907822"/>
                <a:gd name="connsiteY27" fmla="*/ 34222 h 1614667"/>
                <a:gd name="connsiteX28" fmla="*/ 1580444 w 1907822"/>
                <a:gd name="connsiteY28" fmla="*/ 56800 h 1614667"/>
                <a:gd name="connsiteX29" fmla="*/ 1648177 w 1907822"/>
                <a:gd name="connsiteY29" fmla="*/ 79378 h 1614667"/>
                <a:gd name="connsiteX30" fmla="*/ 1783644 w 1907822"/>
                <a:gd name="connsiteY30" fmla="*/ 124534 h 1614667"/>
                <a:gd name="connsiteX31" fmla="*/ 1862666 w 1907822"/>
                <a:gd name="connsiteY31" fmla="*/ 147111 h 1614667"/>
                <a:gd name="connsiteX32" fmla="*/ 1907822 w 1907822"/>
                <a:gd name="connsiteY32" fmla="*/ 169689 h 1614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907822" h="1614667">
                  <a:moveTo>
                    <a:pt x="0" y="1614667"/>
                  </a:moveTo>
                  <a:cubicBezTo>
                    <a:pt x="30104" y="1610904"/>
                    <a:pt x="60462" y="1608805"/>
                    <a:pt x="90311" y="1603378"/>
                  </a:cubicBezTo>
                  <a:cubicBezTo>
                    <a:pt x="102018" y="1601249"/>
                    <a:pt x="114885" y="1599523"/>
                    <a:pt x="124177" y="1592089"/>
                  </a:cubicBezTo>
                  <a:cubicBezTo>
                    <a:pt x="148572" y="1572573"/>
                    <a:pt x="162434" y="1511186"/>
                    <a:pt x="169333" y="1490489"/>
                  </a:cubicBezTo>
                  <a:lnTo>
                    <a:pt x="180622" y="1456622"/>
                  </a:lnTo>
                  <a:cubicBezTo>
                    <a:pt x="176859" y="1407704"/>
                    <a:pt x="175419" y="1358551"/>
                    <a:pt x="169333" y="1309867"/>
                  </a:cubicBezTo>
                  <a:cubicBezTo>
                    <a:pt x="167857" y="1298059"/>
                    <a:pt x="160930" y="1287544"/>
                    <a:pt x="158044" y="1276000"/>
                  </a:cubicBezTo>
                  <a:cubicBezTo>
                    <a:pt x="153390" y="1257386"/>
                    <a:pt x="151804" y="1238067"/>
                    <a:pt x="146755" y="1219556"/>
                  </a:cubicBezTo>
                  <a:cubicBezTo>
                    <a:pt x="140493" y="1196595"/>
                    <a:pt x="124177" y="1151822"/>
                    <a:pt x="124177" y="1151822"/>
                  </a:cubicBezTo>
                  <a:cubicBezTo>
                    <a:pt x="142992" y="1095378"/>
                    <a:pt x="124177" y="1121719"/>
                    <a:pt x="203200" y="1095378"/>
                  </a:cubicBezTo>
                  <a:lnTo>
                    <a:pt x="304800" y="1061511"/>
                  </a:lnTo>
                  <a:cubicBezTo>
                    <a:pt x="316089" y="1057748"/>
                    <a:pt x="326859" y="1051698"/>
                    <a:pt x="338666" y="1050222"/>
                  </a:cubicBezTo>
                  <a:cubicBezTo>
                    <a:pt x="368770" y="1046459"/>
                    <a:pt x="398702" y="1040887"/>
                    <a:pt x="428977" y="1038934"/>
                  </a:cubicBezTo>
                  <a:cubicBezTo>
                    <a:pt x="515427" y="1033357"/>
                    <a:pt x="602074" y="1031408"/>
                    <a:pt x="688622" y="1027645"/>
                  </a:cubicBezTo>
                  <a:lnTo>
                    <a:pt x="711200" y="959911"/>
                  </a:lnTo>
                  <a:lnTo>
                    <a:pt x="722488" y="926045"/>
                  </a:lnTo>
                  <a:cubicBezTo>
                    <a:pt x="718725" y="850786"/>
                    <a:pt x="719837" y="775124"/>
                    <a:pt x="711200" y="700267"/>
                  </a:cubicBezTo>
                  <a:cubicBezTo>
                    <a:pt x="708472" y="676625"/>
                    <a:pt x="688622" y="632534"/>
                    <a:pt x="688622" y="632534"/>
                  </a:cubicBezTo>
                  <a:cubicBezTo>
                    <a:pt x="692385" y="594904"/>
                    <a:pt x="680856" y="552311"/>
                    <a:pt x="699911" y="519645"/>
                  </a:cubicBezTo>
                  <a:cubicBezTo>
                    <a:pt x="711903" y="499088"/>
                    <a:pt x="767644" y="497067"/>
                    <a:pt x="767644" y="497067"/>
                  </a:cubicBezTo>
                  <a:cubicBezTo>
                    <a:pt x="873007" y="500830"/>
                    <a:pt x="978496" y="501978"/>
                    <a:pt x="1083733" y="508356"/>
                  </a:cubicBezTo>
                  <a:cubicBezTo>
                    <a:pt x="1102885" y="509517"/>
                    <a:pt x="1120990" y="519645"/>
                    <a:pt x="1140177" y="519645"/>
                  </a:cubicBezTo>
                  <a:cubicBezTo>
                    <a:pt x="1219289" y="519645"/>
                    <a:pt x="1298222" y="512119"/>
                    <a:pt x="1377244" y="508356"/>
                  </a:cubicBezTo>
                  <a:cubicBezTo>
                    <a:pt x="1373481" y="433097"/>
                    <a:pt x="1374592" y="357435"/>
                    <a:pt x="1365955" y="282578"/>
                  </a:cubicBezTo>
                  <a:cubicBezTo>
                    <a:pt x="1363227" y="258936"/>
                    <a:pt x="1350903" y="237423"/>
                    <a:pt x="1343377" y="214845"/>
                  </a:cubicBezTo>
                  <a:cubicBezTo>
                    <a:pt x="1327182" y="166261"/>
                    <a:pt x="1334973" y="192520"/>
                    <a:pt x="1320800" y="135822"/>
                  </a:cubicBezTo>
                  <a:cubicBezTo>
                    <a:pt x="1323208" y="111737"/>
                    <a:pt x="1304292" y="7207"/>
                    <a:pt x="1365955" y="356"/>
                  </a:cubicBezTo>
                  <a:cubicBezTo>
                    <a:pt x="1400155" y="-3444"/>
                    <a:pt x="1471248" y="24164"/>
                    <a:pt x="1501422" y="34222"/>
                  </a:cubicBezTo>
                  <a:cubicBezTo>
                    <a:pt x="1615281" y="72174"/>
                    <a:pt x="1438635" y="14257"/>
                    <a:pt x="1580444" y="56800"/>
                  </a:cubicBezTo>
                  <a:cubicBezTo>
                    <a:pt x="1603239" y="63639"/>
                    <a:pt x="1625599" y="71852"/>
                    <a:pt x="1648177" y="79378"/>
                  </a:cubicBezTo>
                  <a:lnTo>
                    <a:pt x="1783644" y="124534"/>
                  </a:lnTo>
                  <a:cubicBezTo>
                    <a:pt x="1864841" y="151598"/>
                    <a:pt x="1763448" y="118763"/>
                    <a:pt x="1862666" y="147111"/>
                  </a:cubicBezTo>
                  <a:cubicBezTo>
                    <a:pt x="1898987" y="157489"/>
                    <a:pt x="1889279" y="151146"/>
                    <a:pt x="1907822" y="169689"/>
                  </a:cubicBezTo>
                </a:path>
              </a:pathLst>
            </a:custGeom>
            <a:solidFill>
              <a:schemeClr val="bg2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7" name="任意多边形: 形状 26"/>
            <p:cNvSpPr/>
            <p:nvPr/>
          </p:nvSpPr>
          <p:spPr>
            <a:xfrm rot="2125188">
              <a:off x="7443" y="1569"/>
              <a:ext cx="1102" cy="1102"/>
            </a:xfrm>
            <a:custGeom>
              <a:avLst/>
              <a:gdLst>
                <a:gd name="connsiteX0" fmla="*/ 0 w 1907822"/>
                <a:gd name="connsiteY0" fmla="*/ 1614667 h 1614667"/>
                <a:gd name="connsiteX1" fmla="*/ 90311 w 1907822"/>
                <a:gd name="connsiteY1" fmla="*/ 1603378 h 1614667"/>
                <a:gd name="connsiteX2" fmla="*/ 124177 w 1907822"/>
                <a:gd name="connsiteY2" fmla="*/ 1592089 h 1614667"/>
                <a:gd name="connsiteX3" fmla="*/ 169333 w 1907822"/>
                <a:gd name="connsiteY3" fmla="*/ 1490489 h 1614667"/>
                <a:gd name="connsiteX4" fmla="*/ 180622 w 1907822"/>
                <a:gd name="connsiteY4" fmla="*/ 1456622 h 1614667"/>
                <a:gd name="connsiteX5" fmla="*/ 169333 w 1907822"/>
                <a:gd name="connsiteY5" fmla="*/ 1309867 h 1614667"/>
                <a:gd name="connsiteX6" fmla="*/ 158044 w 1907822"/>
                <a:gd name="connsiteY6" fmla="*/ 1276000 h 1614667"/>
                <a:gd name="connsiteX7" fmla="*/ 146755 w 1907822"/>
                <a:gd name="connsiteY7" fmla="*/ 1219556 h 1614667"/>
                <a:gd name="connsiteX8" fmla="*/ 124177 w 1907822"/>
                <a:gd name="connsiteY8" fmla="*/ 1151822 h 1614667"/>
                <a:gd name="connsiteX9" fmla="*/ 203200 w 1907822"/>
                <a:gd name="connsiteY9" fmla="*/ 1095378 h 1614667"/>
                <a:gd name="connsiteX10" fmla="*/ 304800 w 1907822"/>
                <a:gd name="connsiteY10" fmla="*/ 1061511 h 1614667"/>
                <a:gd name="connsiteX11" fmla="*/ 338666 w 1907822"/>
                <a:gd name="connsiteY11" fmla="*/ 1050222 h 1614667"/>
                <a:gd name="connsiteX12" fmla="*/ 428977 w 1907822"/>
                <a:gd name="connsiteY12" fmla="*/ 1038934 h 1614667"/>
                <a:gd name="connsiteX13" fmla="*/ 688622 w 1907822"/>
                <a:gd name="connsiteY13" fmla="*/ 1027645 h 1614667"/>
                <a:gd name="connsiteX14" fmla="*/ 711200 w 1907822"/>
                <a:gd name="connsiteY14" fmla="*/ 959911 h 1614667"/>
                <a:gd name="connsiteX15" fmla="*/ 722488 w 1907822"/>
                <a:gd name="connsiteY15" fmla="*/ 926045 h 1614667"/>
                <a:gd name="connsiteX16" fmla="*/ 711200 w 1907822"/>
                <a:gd name="connsiteY16" fmla="*/ 700267 h 1614667"/>
                <a:gd name="connsiteX17" fmla="*/ 688622 w 1907822"/>
                <a:gd name="connsiteY17" fmla="*/ 632534 h 1614667"/>
                <a:gd name="connsiteX18" fmla="*/ 699911 w 1907822"/>
                <a:gd name="connsiteY18" fmla="*/ 519645 h 1614667"/>
                <a:gd name="connsiteX19" fmla="*/ 767644 w 1907822"/>
                <a:gd name="connsiteY19" fmla="*/ 497067 h 1614667"/>
                <a:gd name="connsiteX20" fmla="*/ 1083733 w 1907822"/>
                <a:gd name="connsiteY20" fmla="*/ 508356 h 1614667"/>
                <a:gd name="connsiteX21" fmla="*/ 1140177 w 1907822"/>
                <a:gd name="connsiteY21" fmla="*/ 519645 h 1614667"/>
                <a:gd name="connsiteX22" fmla="*/ 1377244 w 1907822"/>
                <a:gd name="connsiteY22" fmla="*/ 508356 h 1614667"/>
                <a:gd name="connsiteX23" fmla="*/ 1365955 w 1907822"/>
                <a:gd name="connsiteY23" fmla="*/ 282578 h 1614667"/>
                <a:gd name="connsiteX24" fmla="*/ 1343377 w 1907822"/>
                <a:gd name="connsiteY24" fmla="*/ 214845 h 1614667"/>
                <a:gd name="connsiteX25" fmla="*/ 1320800 w 1907822"/>
                <a:gd name="connsiteY25" fmla="*/ 135822 h 1614667"/>
                <a:gd name="connsiteX26" fmla="*/ 1365955 w 1907822"/>
                <a:gd name="connsiteY26" fmla="*/ 356 h 1614667"/>
                <a:gd name="connsiteX27" fmla="*/ 1501422 w 1907822"/>
                <a:gd name="connsiteY27" fmla="*/ 34222 h 1614667"/>
                <a:gd name="connsiteX28" fmla="*/ 1580444 w 1907822"/>
                <a:gd name="connsiteY28" fmla="*/ 56800 h 1614667"/>
                <a:gd name="connsiteX29" fmla="*/ 1648177 w 1907822"/>
                <a:gd name="connsiteY29" fmla="*/ 79378 h 1614667"/>
                <a:gd name="connsiteX30" fmla="*/ 1783644 w 1907822"/>
                <a:gd name="connsiteY30" fmla="*/ 124534 h 1614667"/>
                <a:gd name="connsiteX31" fmla="*/ 1862666 w 1907822"/>
                <a:gd name="connsiteY31" fmla="*/ 147111 h 1614667"/>
                <a:gd name="connsiteX32" fmla="*/ 1907822 w 1907822"/>
                <a:gd name="connsiteY32" fmla="*/ 169689 h 1614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907822" h="1614667">
                  <a:moveTo>
                    <a:pt x="0" y="1614667"/>
                  </a:moveTo>
                  <a:cubicBezTo>
                    <a:pt x="30104" y="1610904"/>
                    <a:pt x="60462" y="1608805"/>
                    <a:pt x="90311" y="1603378"/>
                  </a:cubicBezTo>
                  <a:cubicBezTo>
                    <a:pt x="102018" y="1601249"/>
                    <a:pt x="114885" y="1599523"/>
                    <a:pt x="124177" y="1592089"/>
                  </a:cubicBezTo>
                  <a:cubicBezTo>
                    <a:pt x="148572" y="1572573"/>
                    <a:pt x="162434" y="1511186"/>
                    <a:pt x="169333" y="1490489"/>
                  </a:cubicBezTo>
                  <a:lnTo>
                    <a:pt x="180622" y="1456622"/>
                  </a:lnTo>
                  <a:cubicBezTo>
                    <a:pt x="176859" y="1407704"/>
                    <a:pt x="175419" y="1358551"/>
                    <a:pt x="169333" y="1309867"/>
                  </a:cubicBezTo>
                  <a:cubicBezTo>
                    <a:pt x="167857" y="1298059"/>
                    <a:pt x="160930" y="1287544"/>
                    <a:pt x="158044" y="1276000"/>
                  </a:cubicBezTo>
                  <a:cubicBezTo>
                    <a:pt x="153390" y="1257386"/>
                    <a:pt x="151804" y="1238067"/>
                    <a:pt x="146755" y="1219556"/>
                  </a:cubicBezTo>
                  <a:cubicBezTo>
                    <a:pt x="140493" y="1196595"/>
                    <a:pt x="124177" y="1151822"/>
                    <a:pt x="124177" y="1151822"/>
                  </a:cubicBezTo>
                  <a:cubicBezTo>
                    <a:pt x="142992" y="1095378"/>
                    <a:pt x="124177" y="1121719"/>
                    <a:pt x="203200" y="1095378"/>
                  </a:cubicBezTo>
                  <a:lnTo>
                    <a:pt x="304800" y="1061511"/>
                  </a:lnTo>
                  <a:cubicBezTo>
                    <a:pt x="316089" y="1057748"/>
                    <a:pt x="326859" y="1051698"/>
                    <a:pt x="338666" y="1050222"/>
                  </a:cubicBezTo>
                  <a:cubicBezTo>
                    <a:pt x="368770" y="1046459"/>
                    <a:pt x="398702" y="1040887"/>
                    <a:pt x="428977" y="1038934"/>
                  </a:cubicBezTo>
                  <a:cubicBezTo>
                    <a:pt x="515427" y="1033357"/>
                    <a:pt x="602074" y="1031408"/>
                    <a:pt x="688622" y="1027645"/>
                  </a:cubicBezTo>
                  <a:lnTo>
                    <a:pt x="711200" y="959911"/>
                  </a:lnTo>
                  <a:lnTo>
                    <a:pt x="722488" y="926045"/>
                  </a:lnTo>
                  <a:cubicBezTo>
                    <a:pt x="718725" y="850786"/>
                    <a:pt x="719837" y="775124"/>
                    <a:pt x="711200" y="700267"/>
                  </a:cubicBezTo>
                  <a:cubicBezTo>
                    <a:pt x="708472" y="676625"/>
                    <a:pt x="688622" y="632534"/>
                    <a:pt x="688622" y="632534"/>
                  </a:cubicBezTo>
                  <a:cubicBezTo>
                    <a:pt x="692385" y="594904"/>
                    <a:pt x="680856" y="552311"/>
                    <a:pt x="699911" y="519645"/>
                  </a:cubicBezTo>
                  <a:cubicBezTo>
                    <a:pt x="711903" y="499088"/>
                    <a:pt x="767644" y="497067"/>
                    <a:pt x="767644" y="497067"/>
                  </a:cubicBezTo>
                  <a:cubicBezTo>
                    <a:pt x="873007" y="500830"/>
                    <a:pt x="978496" y="501978"/>
                    <a:pt x="1083733" y="508356"/>
                  </a:cubicBezTo>
                  <a:cubicBezTo>
                    <a:pt x="1102885" y="509517"/>
                    <a:pt x="1120990" y="519645"/>
                    <a:pt x="1140177" y="519645"/>
                  </a:cubicBezTo>
                  <a:cubicBezTo>
                    <a:pt x="1219289" y="519645"/>
                    <a:pt x="1298222" y="512119"/>
                    <a:pt x="1377244" y="508356"/>
                  </a:cubicBezTo>
                  <a:cubicBezTo>
                    <a:pt x="1373481" y="433097"/>
                    <a:pt x="1374592" y="357435"/>
                    <a:pt x="1365955" y="282578"/>
                  </a:cubicBezTo>
                  <a:cubicBezTo>
                    <a:pt x="1363227" y="258936"/>
                    <a:pt x="1350903" y="237423"/>
                    <a:pt x="1343377" y="214845"/>
                  </a:cubicBezTo>
                  <a:cubicBezTo>
                    <a:pt x="1327182" y="166261"/>
                    <a:pt x="1334973" y="192520"/>
                    <a:pt x="1320800" y="135822"/>
                  </a:cubicBezTo>
                  <a:cubicBezTo>
                    <a:pt x="1323208" y="111737"/>
                    <a:pt x="1304292" y="7207"/>
                    <a:pt x="1365955" y="356"/>
                  </a:cubicBezTo>
                  <a:cubicBezTo>
                    <a:pt x="1400155" y="-3444"/>
                    <a:pt x="1471248" y="24164"/>
                    <a:pt x="1501422" y="34222"/>
                  </a:cubicBezTo>
                  <a:cubicBezTo>
                    <a:pt x="1615281" y="72174"/>
                    <a:pt x="1438635" y="14257"/>
                    <a:pt x="1580444" y="56800"/>
                  </a:cubicBezTo>
                  <a:cubicBezTo>
                    <a:pt x="1603239" y="63639"/>
                    <a:pt x="1625599" y="71852"/>
                    <a:pt x="1648177" y="79378"/>
                  </a:cubicBezTo>
                  <a:lnTo>
                    <a:pt x="1783644" y="124534"/>
                  </a:lnTo>
                  <a:cubicBezTo>
                    <a:pt x="1864841" y="151598"/>
                    <a:pt x="1763448" y="118763"/>
                    <a:pt x="1862666" y="147111"/>
                  </a:cubicBezTo>
                  <a:cubicBezTo>
                    <a:pt x="1898987" y="157489"/>
                    <a:pt x="1889279" y="151146"/>
                    <a:pt x="1907822" y="169689"/>
                  </a:cubicBezTo>
                </a:path>
              </a:pathLst>
            </a:custGeom>
            <a:solidFill>
              <a:schemeClr val="bg2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8" name="任意多边形: 形状 27"/>
            <p:cNvSpPr/>
            <p:nvPr/>
          </p:nvSpPr>
          <p:spPr>
            <a:xfrm rot="4509878">
              <a:off x="10354" y="1983"/>
              <a:ext cx="1282" cy="1251"/>
            </a:xfrm>
            <a:custGeom>
              <a:avLst/>
              <a:gdLst>
                <a:gd name="connsiteX0" fmla="*/ 0 w 1907822"/>
                <a:gd name="connsiteY0" fmla="*/ 1614667 h 1614667"/>
                <a:gd name="connsiteX1" fmla="*/ 90311 w 1907822"/>
                <a:gd name="connsiteY1" fmla="*/ 1603378 h 1614667"/>
                <a:gd name="connsiteX2" fmla="*/ 124177 w 1907822"/>
                <a:gd name="connsiteY2" fmla="*/ 1592089 h 1614667"/>
                <a:gd name="connsiteX3" fmla="*/ 169333 w 1907822"/>
                <a:gd name="connsiteY3" fmla="*/ 1490489 h 1614667"/>
                <a:gd name="connsiteX4" fmla="*/ 180622 w 1907822"/>
                <a:gd name="connsiteY4" fmla="*/ 1456622 h 1614667"/>
                <a:gd name="connsiteX5" fmla="*/ 169333 w 1907822"/>
                <a:gd name="connsiteY5" fmla="*/ 1309867 h 1614667"/>
                <a:gd name="connsiteX6" fmla="*/ 158044 w 1907822"/>
                <a:gd name="connsiteY6" fmla="*/ 1276000 h 1614667"/>
                <a:gd name="connsiteX7" fmla="*/ 146755 w 1907822"/>
                <a:gd name="connsiteY7" fmla="*/ 1219556 h 1614667"/>
                <a:gd name="connsiteX8" fmla="*/ 124177 w 1907822"/>
                <a:gd name="connsiteY8" fmla="*/ 1151822 h 1614667"/>
                <a:gd name="connsiteX9" fmla="*/ 203200 w 1907822"/>
                <a:gd name="connsiteY9" fmla="*/ 1095378 h 1614667"/>
                <a:gd name="connsiteX10" fmla="*/ 304800 w 1907822"/>
                <a:gd name="connsiteY10" fmla="*/ 1061511 h 1614667"/>
                <a:gd name="connsiteX11" fmla="*/ 338666 w 1907822"/>
                <a:gd name="connsiteY11" fmla="*/ 1050222 h 1614667"/>
                <a:gd name="connsiteX12" fmla="*/ 428977 w 1907822"/>
                <a:gd name="connsiteY12" fmla="*/ 1038934 h 1614667"/>
                <a:gd name="connsiteX13" fmla="*/ 688622 w 1907822"/>
                <a:gd name="connsiteY13" fmla="*/ 1027645 h 1614667"/>
                <a:gd name="connsiteX14" fmla="*/ 711200 w 1907822"/>
                <a:gd name="connsiteY14" fmla="*/ 959911 h 1614667"/>
                <a:gd name="connsiteX15" fmla="*/ 722488 w 1907822"/>
                <a:gd name="connsiteY15" fmla="*/ 926045 h 1614667"/>
                <a:gd name="connsiteX16" fmla="*/ 711200 w 1907822"/>
                <a:gd name="connsiteY16" fmla="*/ 700267 h 1614667"/>
                <a:gd name="connsiteX17" fmla="*/ 688622 w 1907822"/>
                <a:gd name="connsiteY17" fmla="*/ 632534 h 1614667"/>
                <a:gd name="connsiteX18" fmla="*/ 699911 w 1907822"/>
                <a:gd name="connsiteY18" fmla="*/ 519645 h 1614667"/>
                <a:gd name="connsiteX19" fmla="*/ 767644 w 1907822"/>
                <a:gd name="connsiteY19" fmla="*/ 497067 h 1614667"/>
                <a:gd name="connsiteX20" fmla="*/ 1083733 w 1907822"/>
                <a:gd name="connsiteY20" fmla="*/ 508356 h 1614667"/>
                <a:gd name="connsiteX21" fmla="*/ 1140177 w 1907822"/>
                <a:gd name="connsiteY21" fmla="*/ 519645 h 1614667"/>
                <a:gd name="connsiteX22" fmla="*/ 1377244 w 1907822"/>
                <a:gd name="connsiteY22" fmla="*/ 508356 h 1614667"/>
                <a:gd name="connsiteX23" fmla="*/ 1365955 w 1907822"/>
                <a:gd name="connsiteY23" fmla="*/ 282578 h 1614667"/>
                <a:gd name="connsiteX24" fmla="*/ 1343377 w 1907822"/>
                <a:gd name="connsiteY24" fmla="*/ 214845 h 1614667"/>
                <a:gd name="connsiteX25" fmla="*/ 1320800 w 1907822"/>
                <a:gd name="connsiteY25" fmla="*/ 135822 h 1614667"/>
                <a:gd name="connsiteX26" fmla="*/ 1365955 w 1907822"/>
                <a:gd name="connsiteY26" fmla="*/ 356 h 1614667"/>
                <a:gd name="connsiteX27" fmla="*/ 1501422 w 1907822"/>
                <a:gd name="connsiteY27" fmla="*/ 34222 h 1614667"/>
                <a:gd name="connsiteX28" fmla="*/ 1580444 w 1907822"/>
                <a:gd name="connsiteY28" fmla="*/ 56800 h 1614667"/>
                <a:gd name="connsiteX29" fmla="*/ 1648177 w 1907822"/>
                <a:gd name="connsiteY29" fmla="*/ 79378 h 1614667"/>
                <a:gd name="connsiteX30" fmla="*/ 1783644 w 1907822"/>
                <a:gd name="connsiteY30" fmla="*/ 124534 h 1614667"/>
                <a:gd name="connsiteX31" fmla="*/ 1862666 w 1907822"/>
                <a:gd name="connsiteY31" fmla="*/ 147111 h 1614667"/>
                <a:gd name="connsiteX32" fmla="*/ 1907822 w 1907822"/>
                <a:gd name="connsiteY32" fmla="*/ 169689 h 1614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907822" h="1614667">
                  <a:moveTo>
                    <a:pt x="0" y="1614667"/>
                  </a:moveTo>
                  <a:cubicBezTo>
                    <a:pt x="30104" y="1610904"/>
                    <a:pt x="60462" y="1608805"/>
                    <a:pt x="90311" y="1603378"/>
                  </a:cubicBezTo>
                  <a:cubicBezTo>
                    <a:pt x="102018" y="1601249"/>
                    <a:pt x="114885" y="1599523"/>
                    <a:pt x="124177" y="1592089"/>
                  </a:cubicBezTo>
                  <a:cubicBezTo>
                    <a:pt x="148572" y="1572573"/>
                    <a:pt x="162434" y="1511186"/>
                    <a:pt x="169333" y="1490489"/>
                  </a:cubicBezTo>
                  <a:lnTo>
                    <a:pt x="180622" y="1456622"/>
                  </a:lnTo>
                  <a:cubicBezTo>
                    <a:pt x="176859" y="1407704"/>
                    <a:pt x="175419" y="1358551"/>
                    <a:pt x="169333" y="1309867"/>
                  </a:cubicBezTo>
                  <a:cubicBezTo>
                    <a:pt x="167857" y="1298059"/>
                    <a:pt x="160930" y="1287544"/>
                    <a:pt x="158044" y="1276000"/>
                  </a:cubicBezTo>
                  <a:cubicBezTo>
                    <a:pt x="153390" y="1257386"/>
                    <a:pt x="151804" y="1238067"/>
                    <a:pt x="146755" y="1219556"/>
                  </a:cubicBezTo>
                  <a:cubicBezTo>
                    <a:pt x="140493" y="1196595"/>
                    <a:pt x="124177" y="1151822"/>
                    <a:pt x="124177" y="1151822"/>
                  </a:cubicBezTo>
                  <a:cubicBezTo>
                    <a:pt x="142992" y="1095378"/>
                    <a:pt x="124177" y="1121719"/>
                    <a:pt x="203200" y="1095378"/>
                  </a:cubicBezTo>
                  <a:lnTo>
                    <a:pt x="304800" y="1061511"/>
                  </a:lnTo>
                  <a:cubicBezTo>
                    <a:pt x="316089" y="1057748"/>
                    <a:pt x="326859" y="1051698"/>
                    <a:pt x="338666" y="1050222"/>
                  </a:cubicBezTo>
                  <a:cubicBezTo>
                    <a:pt x="368770" y="1046459"/>
                    <a:pt x="398702" y="1040887"/>
                    <a:pt x="428977" y="1038934"/>
                  </a:cubicBezTo>
                  <a:cubicBezTo>
                    <a:pt x="515427" y="1033357"/>
                    <a:pt x="602074" y="1031408"/>
                    <a:pt x="688622" y="1027645"/>
                  </a:cubicBezTo>
                  <a:lnTo>
                    <a:pt x="711200" y="959911"/>
                  </a:lnTo>
                  <a:lnTo>
                    <a:pt x="722488" y="926045"/>
                  </a:lnTo>
                  <a:cubicBezTo>
                    <a:pt x="718725" y="850786"/>
                    <a:pt x="719837" y="775124"/>
                    <a:pt x="711200" y="700267"/>
                  </a:cubicBezTo>
                  <a:cubicBezTo>
                    <a:pt x="708472" y="676625"/>
                    <a:pt x="688622" y="632534"/>
                    <a:pt x="688622" y="632534"/>
                  </a:cubicBezTo>
                  <a:cubicBezTo>
                    <a:pt x="692385" y="594904"/>
                    <a:pt x="680856" y="552311"/>
                    <a:pt x="699911" y="519645"/>
                  </a:cubicBezTo>
                  <a:cubicBezTo>
                    <a:pt x="711903" y="499088"/>
                    <a:pt x="767644" y="497067"/>
                    <a:pt x="767644" y="497067"/>
                  </a:cubicBezTo>
                  <a:cubicBezTo>
                    <a:pt x="873007" y="500830"/>
                    <a:pt x="978496" y="501978"/>
                    <a:pt x="1083733" y="508356"/>
                  </a:cubicBezTo>
                  <a:cubicBezTo>
                    <a:pt x="1102885" y="509517"/>
                    <a:pt x="1120990" y="519645"/>
                    <a:pt x="1140177" y="519645"/>
                  </a:cubicBezTo>
                  <a:cubicBezTo>
                    <a:pt x="1219289" y="519645"/>
                    <a:pt x="1298222" y="512119"/>
                    <a:pt x="1377244" y="508356"/>
                  </a:cubicBezTo>
                  <a:cubicBezTo>
                    <a:pt x="1373481" y="433097"/>
                    <a:pt x="1374592" y="357435"/>
                    <a:pt x="1365955" y="282578"/>
                  </a:cubicBezTo>
                  <a:cubicBezTo>
                    <a:pt x="1363227" y="258936"/>
                    <a:pt x="1350903" y="237423"/>
                    <a:pt x="1343377" y="214845"/>
                  </a:cubicBezTo>
                  <a:cubicBezTo>
                    <a:pt x="1327182" y="166261"/>
                    <a:pt x="1334973" y="192520"/>
                    <a:pt x="1320800" y="135822"/>
                  </a:cubicBezTo>
                  <a:cubicBezTo>
                    <a:pt x="1323208" y="111737"/>
                    <a:pt x="1304292" y="7207"/>
                    <a:pt x="1365955" y="356"/>
                  </a:cubicBezTo>
                  <a:cubicBezTo>
                    <a:pt x="1400155" y="-3444"/>
                    <a:pt x="1471248" y="24164"/>
                    <a:pt x="1501422" y="34222"/>
                  </a:cubicBezTo>
                  <a:cubicBezTo>
                    <a:pt x="1615281" y="72174"/>
                    <a:pt x="1438635" y="14257"/>
                    <a:pt x="1580444" y="56800"/>
                  </a:cubicBezTo>
                  <a:cubicBezTo>
                    <a:pt x="1603239" y="63639"/>
                    <a:pt x="1625599" y="71852"/>
                    <a:pt x="1648177" y="79378"/>
                  </a:cubicBezTo>
                  <a:lnTo>
                    <a:pt x="1783644" y="124534"/>
                  </a:lnTo>
                  <a:cubicBezTo>
                    <a:pt x="1864841" y="151598"/>
                    <a:pt x="1763448" y="118763"/>
                    <a:pt x="1862666" y="147111"/>
                  </a:cubicBezTo>
                  <a:cubicBezTo>
                    <a:pt x="1898987" y="157489"/>
                    <a:pt x="1889279" y="151146"/>
                    <a:pt x="1907822" y="169689"/>
                  </a:cubicBezTo>
                </a:path>
              </a:pathLst>
            </a:custGeom>
            <a:solidFill>
              <a:schemeClr val="bg2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9" name="任意多边形: 形状 28"/>
            <p:cNvSpPr/>
            <p:nvPr/>
          </p:nvSpPr>
          <p:spPr>
            <a:xfrm rot="19313515">
              <a:off x="11782" y="4400"/>
              <a:ext cx="1321" cy="1844"/>
            </a:xfrm>
            <a:custGeom>
              <a:avLst/>
              <a:gdLst>
                <a:gd name="connsiteX0" fmla="*/ 0 w 1907822"/>
                <a:gd name="connsiteY0" fmla="*/ 1614667 h 1614667"/>
                <a:gd name="connsiteX1" fmla="*/ 90311 w 1907822"/>
                <a:gd name="connsiteY1" fmla="*/ 1603378 h 1614667"/>
                <a:gd name="connsiteX2" fmla="*/ 124177 w 1907822"/>
                <a:gd name="connsiteY2" fmla="*/ 1592089 h 1614667"/>
                <a:gd name="connsiteX3" fmla="*/ 169333 w 1907822"/>
                <a:gd name="connsiteY3" fmla="*/ 1490489 h 1614667"/>
                <a:gd name="connsiteX4" fmla="*/ 180622 w 1907822"/>
                <a:gd name="connsiteY4" fmla="*/ 1456622 h 1614667"/>
                <a:gd name="connsiteX5" fmla="*/ 169333 w 1907822"/>
                <a:gd name="connsiteY5" fmla="*/ 1309867 h 1614667"/>
                <a:gd name="connsiteX6" fmla="*/ 158044 w 1907822"/>
                <a:gd name="connsiteY6" fmla="*/ 1276000 h 1614667"/>
                <a:gd name="connsiteX7" fmla="*/ 146755 w 1907822"/>
                <a:gd name="connsiteY7" fmla="*/ 1219556 h 1614667"/>
                <a:gd name="connsiteX8" fmla="*/ 124177 w 1907822"/>
                <a:gd name="connsiteY8" fmla="*/ 1151822 h 1614667"/>
                <a:gd name="connsiteX9" fmla="*/ 203200 w 1907822"/>
                <a:gd name="connsiteY9" fmla="*/ 1095378 h 1614667"/>
                <a:gd name="connsiteX10" fmla="*/ 304800 w 1907822"/>
                <a:gd name="connsiteY10" fmla="*/ 1061511 h 1614667"/>
                <a:gd name="connsiteX11" fmla="*/ 338666 w 1907822"/>
                <a:gd name="connsiteY11" fmla="*/ 1050222 h 1614667"/>
                <a:gd name="connsiteX12" fmla="*/ 428977 w 1907822"/>
                <a:gd name="connsiteY12" fmla="*/ 1038934 h 1614667"/>
                <a:gd name="connsiteX13" fmla="*/ 688622 w 1907822"/>
                <a:gd name="connsiteY13" fmla="*/ 1027645 h 1614667"/>
                <a:gd name="connsiteX14" fmla="*/ 711200 w 1907822"/>
                <a:gd name="connsiteY14" fmla="*/ 959911 h 1614667"/>
                <a:gd name="connsiteX15" fmla="*/ 722488 w 1907822"/>
                <a:gd name="connsiteY15" fmla="*/ 926045 h 1614667"/>
                <a:gd name="connsiteX16" fmla="*/ 711200 w 1907822"/>
                <a:gd name="connsiteY16" fmla="*/ 700267 h 1614667"/>
                <a:gd name="connsiteX17" fmla="*/ 688622 w 1907822"/>
                <a:gd name="connsiteY17" fmla="*/ 632534 h 1614667"/>
                <a:gd name="connsiteX18" fmla="*/ 699911 w 1907822"/>
                <a:gd name="connsiteY18" fmla="*/ 519645 h 1614667"/>
                <a:gd name="connsiteX19" fmla="*/ 767644 w 1907822"/>
                <a:gd name="connsiteY19" fmla="*/ 497067 h 1614667"/>
                <a:gd name="connsiteX20" fmla="*/ 1083733 w 1907822"/>
                <a:gd name="connsiteY20" fmla="*/ 508356 h 1614667"/>
                <a:gd name="connsiteX21" fmla="*/ 1140177 w 1907822"/>
                <a:gd name="connsiteY21" fmla="*/ 519645 h 1614667"/>
                <a:gd name="connsiteX22" fmla="*/ 1377244 w 1907822"/>
                <a:gd name="connsiteY22" fmla="*/ 508356 h 1614667"/>
                <a:gd name="connsiteX23" fmla="*/ 1365955 w 1907822"/>
                <a:gd name="connsiteY23" fmla="*/ 282578 h 1614667"/>
                <a:gd name="connsiteX24" fmla="*/ 1343377 w 1907822"/>
                <a:gd name="connsiteY24" fmla="*/ 214845 h 1614667"/>
                <a:gd name="connsiteX25" fmla="*/ 1320800 w 1907822"/>
                <a:gd name="connsiteY25" fmla="*/ 135822 h 1614667"/>
                <a:gd name="connsiteX26" fmla="*/ 1365955 w 1907822"/>
                <a:gd name="connsiteY26" fmla="*/ 356 h 1614667"/>
                <a:gd name="connsiteX27" fmla="*/ 1501422 w 1907822"/>
                <a:gd name="connsiteY27" fmla="*/ 34222 h 1614667"/>
                <a:gd name="connsiteX28" fmla="*/ 1580444 w 1907822"/>
                <a:gd name="connsiteY28" fmla="*/ 56800 h 1614667"/>
                <a:gd name="connsiteX29" fmla="*/ 1648177 w 1907822"/>
                <a:gd name="connsiteY29" fmla="*/ 79378 h 1614667"/>
                <a:gd name="connsiteX30" fmla="*/ 1783644 w 1907822"/>
                <a:gd name="connsiteY30" fmla="*/ 124534 h 1614667"/>
                <a:gd name="connsiteX31" fmla="*/ 1862666 w 1907822"/>
                <a:gd name="connsiteY31" fmla="*/ 147111 h 1614667"/>
                <a:gd name="connsiteX32" fmla="*/ 1907822 w 1907822"/>
                <a:gd name="connsiteY32" fmla="*/ 169689 h 1614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907822" h="1614667">
                  <a:moveTo>
                    <a:pt x="0" y="1614667"/>
                  </a:moveTo>
                  <a:cubicBezTo>
                    <a:pt x="30104" y="1610904"/>
                    <a:pt x="60462" y="1608805"/>
                    <a:pt x="90311" y="1603378"/>
                  </a:cubicBezTo>
                  <a:cubicBezTo>
                    <a:pt x="102018" y="1601249"/>
                    <a:pt x="114885" y="1599523"/>
                    <a:pt x="124177" y="1592089"/>
                  </a:cubicBezTo>
                  <a:cubicBezTo>
                    <a:pt x="148572" y="1572573"/>
                    <a:pt x="162434" y="1511186"/>
                    <a:pt x="169333" y="1490489"/>
                  </a:cubicBezTo>
                  <a:lnTo>
                    <a:pt x="180622" y="1456622"/>
                  </a:lnTo>
                  <a:cubicBezTo>
                    <a:pt x="176859" y="1407704"/>
                    <a:pt x="175419" y="1358551"/>
                    <a:pt x="169333" y="1309867"/>
                  </a:cubicBezTo>
                  <a:cubicBezTo>
                    <a:pt x="167857" y="1298059"/>
                    <a:pt x="160930" y="1287544"/>
                    <a:pt x="158044" y="1276000"/>
                  </a:cubicBezTo>
                  <a:cubicBezTo>
                    <a:pt x="153390" y="1257386"/>
                    <a:pt x="151804" y="1238067"/>
                    <a:pt x="146755" y="1219556"/>
                  </a:cubicBezTo>
                  <a:cubicBezTo>
                    <a:pt x="140493" y="1196595"/>
                    <a:pt x="124177" y="1151822"/>
                    <a:pt x="124177" y="1151822"/>
                  </a:cubicBezTo>
                  <a:cubicBezTo>
                    <a:pt x="142992" y="1095378"/>
                    <a:pt x="124177" y="1121719"/>
                    <a:pt x="203200" y="1095378"/>
                  </a:cubicBezTo>
                  <a:lnTo>
                    <a:pt x="304800" y="1061511"/>
                  </a:lnTo>
                  <a:cubicBezTo>
                    <a:pt x="316089" y="1057748"/>
                    <a:pt x="326859" y="1051698"/>
                    <a:pt x="338666" y="1050222"/>
                  </a:cubicBezTo>
                  <a:cubicBezTo>
                    <a:pt x="368770" y="1046459"/>
                    <a:pt x="398702" y="1040887"/>
                    <a:pt x="428977" y="1038934"/>
                  </a:cubicBezTo>
                  <a:cubicBezTo>
                    <a:pt x="515427" y="1033357"/>
                    <a:pt x="602074" y="1031408"/>
                    <a:pt x="688622" y="1027645"/>
                  </a:cubicBezTo>
                  <a:lnTo>
                    <a:pt x="711200" y="959911"/>
                  </a:lnTo>
                  <a:lnTo>
                    <a:pt x="722488" y="926045"/>
                  </a:lnTo>
                  <a:cubicBezTo>
                    <a:pt x="718725" y="850786"/>
                    <a:pt x="719837" y="775124"/>
                    <a:pt x="711200" y="700267"/>
                  </a:cubicBezTo>
                  <a:cubicBezTo>
                    <a:pt x="708472" y="676625"/>
                    <a:pt x="688622" y="632534"/>
                    <a:pt x="688622" y="632534"/>
                  </a:cubicBezTo>
                  <a:cubicBezTo>
                    <a:pt x="692385" y="594904"/>
                    <a:pt x="680856" y="552311"/>
                    <a:pt x="699911" y="519645"/>
                  </a:cubicBezTo>
                  <a:cubicBezTo>
                    <a:pt x="711903" y="499088"/>
                    <a:pt x="767644" y="497067"/>
                    <a:pt x="767644" y="497067"/>
                  </a:cubicBezTo>
                  <a:cubicBezTo>
                    <a:pt x="873007" y="500830"/>
                    <a:pt x="978496" y="501978"/>
                    <a:pt x="1083733" y="508356"/>
                  </a:cubicBezTo>
                  <a:cubicBezTo>
                    <a:pt x="1102885" y="509517"/>
                    <a:pt x="1120990" y="519645"/>
                    <a:pt x="1140177" y="519645"/>
                  </a:cubicBezTo>
                  <a:cubicBezTo>
                    <a:pt x="1219289" y="519645"/>
                    <a:pt x="1298222" y="512119"/>
                    <a:pt x="1377244" y="508356"/>
                  </a:cubicBezTo>
                  <a:cubicBezTo>
                    <a:pt x="1373481" y="433097"/>
                    <a:pt x="1374592" y="357435"/>
                    <a:pt x="1365955" y="282578"/>
                  </a:cubicBezTo>
                  <a:cubicBezTo>
                    <a:pt x="1363227" y="258936"/>
                    <a:pt x="1350903" y="237423"/>
                    <a:pt x="1343377" y="214845"/>
                  </a:cubicBezTo>
                  <a:cubicBezTo>
                    <a:pt x="1327182" y="166261"/>
                    <a:pt x="1334973" y="192520"/>
                    <a:pt x="1320800" y="135822"/>
                  </a:cubicBezTo>
                  <a:cubicBezTo>
                    <a:pt x="1323208" y="111737"/>
                    <a:pt x="1304292" y="7207"/>
                    <a:pt x="1365955" y="356"/>
                  </a:cubicBezTo>
                  <a:cubicBezTo>
                    <a:pt x="1400155" y="-3444"/>
                    <a:pt x="1471248" y="24164"/>
                    <a:pt x="1501422" y="34222"/>
                  </a:cubicBezTo>
                  <a:cubicBezTo>
                    <a:pt x="1615281" y="72174"/>
                    <a:pt x="1438635" y="14257"/>
                    <a:pt x="1580444" y="56800"/>
                  </a:cubicBezTo>
                  <a:cubicBezTo>
                    <a:pt x="1603239" y="63639"/>
                    <a:pt x="1625599" y="71852"/>
                    <a:pt x="1648177" y="79378"/>
                  </a:cubicBezTo>
                  <a:lnTo>
                    <a:pt x="1783644" y="124534"/>
                  </a:lnTo>
                  <a:cubicBezTo>
                    <a:pt x="1864841" y="151598"/>
                    <a:pt x="1763448" y="118763"/>
                    <a:pt x="1862666" y="147111"/>
                  </a:cubicBezTo>
                  <a:cubicBezTo>
                    <a:pt x="1898987" y="157489"/>
                    <a:pt x="1889279" y="151146"/>
                    <a:pt x="1907822" y="169689"/>
                  </a:cubicBezTo>
                </a:path>
              </a:pathLst>
            </a:custGeom>
            <a:solidFill>
              <a:schemeClr val="bg2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2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0" name="任意多边形: 形状 29"/>
            <p:cNvSpPr/>
            <p:nvPr/>
          </p:nvSpPr>
          <p:spPr>
            <a:xfrm rot="1134689">
              <a:off x="10069" y="6988"/>
              <a:ext cx="1282" cy="1251"/>
            </a:xfrm>
            <a:custGeom>
              <a:avLst/>
              <a:gdLst>
                <a:gd name="connsiteX0" fmla="*/ 0 w 1907822"/>
                <a:gd name="connsiteY0" fmla="*/ 1614667 h 1614667"/>
                <a:gd name="connsiteX1" fmla="*/ 90311 w 1907822"/>
                <a:gd name="connsiteY1" fmla="*/ 1603378 h 1614667"/>
                <a:gd name="connsiteX2" fmla="*/ 124177 w 1907822"/>
                <a:gd name="connsiteY2" fmla="*/ 1592089 h 1614667"/>
                <a:gd name="connsiteX3" fmla="*/ 169333 w 1907822"/>
                <a:gd name="connsiteY3" fmla="*/ 1490489 h 1614667"/>
                <a:gd name="connsiteX4" fmla="*/ 180622 w 1907822"/>
                <a:gd name="connsiteY4" fmla="*/ 1456622 h 1614667"/>
                <a:gd name="connsiteX5" fmla="*/ 169333 w 1907822"/>
                <a:gd name="connsiteY5" fmla="*/ 1309867 h 1614667"/>
                <a:gd name="connsiteX6" fmla="*/ 158044 w 1907822"/>
                <a:gd name="connsiteY6" fmla="*/ 1276000 h 1614667"/>
                <a:gd name="connsiteX7" fmla="*/ 146755 w 1907822"/>
                <a:gd name="connsiteY7" fmla="*/ 1219556 h 1614667"/>
                <a:gd name="connsiteX8" fmla="*/ 124177 w 1907822"/>
                <a:gd name="connsiteY8" fmla="*/ 1151822 h 1614667"/>
                <a:gd name="connsiteX9" fmla="*/ 203200 w 1907822"/>
                <a:gd name="connsiteY9" fmla="*/ 1095378 h 1614667"/>
                <a:gd name="connsiteX10" fmla="*/ 304800 w 1907822"/>
                <a:gd name="connsiteY10" fmla="*/ 1061511 h 1614667"/>
                <a:gd name="connsiteX11" fmla="*/ 338666 w 1907822"/>
                <a:gd name="connsiteY11" fmla="*/ 1050222 h 1614667"/>
                <a:gd name="connsiteX12" fmla="*/ 428977 w 1907822"/>
                <a:gd name="connsiteY12" fmla="*/ 1038934 h 1614667"/>
                <a:gd name="connsiteX13" fmla="*/ 688622 w 1907822"/>
                <a:gd name="connsiteY13" fmla="*/ 1027645 h 1614667"/>
                <a:gd name="connsiteX14" fmla="*/ 711200 w 1907822"/>
                <a:gd name="connsiteY14" fmla="*/ 959911 h 1614667"/>
                <a:gd name="connsiteX15" fmla="*/ 722488 w 1907822"/>
                <a:gd name="connsiteY15" fmla="*/ 926045 h 1614667"/>
                <a:gd name="connsiteX16" fmla="*/ 711200 w 1907822"/>
                <a:gd name="connsiteY16" fmla="*/ 700267 h 1614667"/>
                <a:gd name="connsiteX17" fmla="*/ 688622 w 1907822"/>
                <a:gd name="connsiteY17" fmla="*/ 632534 h 1614667"/>
                <a:gd name="connsiteX18" fmla="*/ 699911 w 1907822"/>
                <a:gd name="connsiteY18" fmla="*/ 519645 h 1614667"/>
                <a:gd name="connsiteX19" fmla="*/ 767644 w 1907822"/>
                <a:gd name="connsiteY19" fmla="*/ 497067 h 1614667"/>
                <a:gd name="connsiteX20" fmla="*/ 1083733 w 1907822"/>
                <a:gd name="connsiteY20" fmla="*/ 508356 h 1614667"/>
                <a:gd name="connsiteX21" fmla="*/ 1140177 w 1907822"/>
                <a:gd name="connsiteY21" fmla="*/ 519645 h 1614667"/>
                <a:gd name="connsiteX22" fmla="*/ 1377244 w 1907822"/>
                <a:gd name="connsiteY22" fmla="*/ 508356 h 1614667"/>
                <a:gd name="connsiteX23" fmla="*/ 1365955 w 1907822"/>
                <a:gd name="connsiteY23" fmla="*/ 282578 h 1614667"/>
                <a:gd name="connsiteX24" fmla="*/ 1343377 w 1907822"/>
                <a:gd name="connsiteY24" fmla="*/ 214845 h 1614667"/>
                <a:gd name="connsiteX25" fmla="*/ 1320800 w 1907822"/>
                <a:gd name="connsiteY25" fmla="*/ 135822 h 1614667"/>
                <a:gd name="connsiteX26" fmla="*/ 1365955 w 1907822"/>
                <a:gd name="connsiteY26" fmla="*/ 356 h 1614667"/>
                <a:gd name="connsiteX27" fmla="*/ 1501422 w 1907822"/>
                <a:gd name="connsiteY27" fmla="*/ 34222 h 1614667"/>
                <a:gd name="connsiteX28" fmla="*/ 1580444 w 1907822"/>
                <a:gd name="connsiteY28" fmla="*/ 56800 h 1614667"/>
                <a:gd name="connsiteX29" fmla="*/ 1648177 w 1907822"/>
                <a:gd name="connsiteY29" fmla="*/ 79378 h 1614667"/>
                <a:gd name="connsiteX30" fmla="*/ 1783644 w 1907822"/>
                <a:gd name="connsiteY30" fmla="*/ 124534 h 1614667"/>
                <a:gd name="connsiteX31" fmla="*/ 1862666 w 1907822"/>
                <a:gd name="connsiteY31" fmla="*/ 147111 h 1614667"/>
                <a:gd name="connsiteX32" fmla="*/ 1907822 w 1907822"/>
                <a:gd name="connsiteY32" fmla="*/ 169689 h 1614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907822" h="1614667">
                  <a:moveTo>
                    <a:pt x="0" y="1614667"/>
                  </a:moveTo>
                  <a:cubicBezTo>
                    <a:pt x="30104" y="1610904"/>
                    <a:pt x="60462" y="1608805"/>
                    <a:pt x="90311" y="1603378"/>
                  </a:cubicBezTo>
                  <a:cubicBezTo>
                    <a:pt x="102018" y="1601249"/>
                    <a:pt x="114885" y="1599523"/>
                    <a:pt x="124177" y="1592089"/>
                  </a:cubicBezTo>
                  <a:cubicBezTo>
                    <a:pt x="148572" y="1572573"/>
                    <a:pt x="162434" y="1511186"/>
                    <a:pt x="169333" y="1490489"/>
                  </a:cubicBezTo>
                  <a:lnTo>
                    <a:pt x="180622" y="1456622"/>
                  </a:lnTo>
                  <a:cubicBezTo>
                    <a:pt x="176859" y="1407704"/>
                    <a:pt x="175419" y="1358551"/>
                    <a:pt x="169333" y="1309867"/>
                  </a:cubicBezTo>
                  <a:cubicBezTo>
                    <a:pt x="167857" y="1298059"/>
                    <a:pt x="160930" y="1287544"/>
                    <a:pt x="158044" y="1276000"/>
                  </a:cubicBezTo>
                  <a:cubicBezTo>
                    <a:pt x="153390" y="1257386"/>
                    <a:pt x="151804" y="1238067"/>
                    <a:pt x="146755" y="1219556"/>
                  </a:cubicBezTo>
                  <a:cubicBezTo>
                    <a:pt x="140493" y="1196595"/>
                    <a:pt x="124177" y="1151822"/>
                    <a:pt x="124177" y="1151822"/>
                  </a:cubicBezTo>
                  <a:cubicBezTo>
                    <a:pt x="142992" y="1095378"/>
                    <a:pt x="124177" y="1121719"/>
                    <a:pt x="203200" y="1095378"/>
                  </a:cubicBezTo>
                  <a:lnTo>
                    <a:pt x="304800" y="1061511"/>
                  </a:lnTo>
                  <a:cubicBezTo>
                    <a:pt x="316089" y="1057748"/>
                    <a:pt x="326859" y="1051698"/>
                    <a:pt x="338666" y="1050222"/>
                  </a:cubicBezTo>
                  <a:cubicBezTo>
                    <a:pt x="368770" y="1046459"/>
                    <a:pt x="398702" y="1040887"/>
                    <a:pt x="428977" y="1038934"/>
                  </a:cubicBezTo>
                  <a:cubicBezTo>
                    <a:pt x="515427" y="1033357"/>
                    <a:pt x="602074" y="1031408"/>
                    <a:pt x="688622" y="1027645"/>
                  </a:cubicBezTo>
                  <a:lnTo>
                    <a:pt x="711200" y="959911"/>
                  </a:lnTo>
                  <a:lnTo>
                    <a:pt x="722488" y="926045"/>
                  </a:lnTo>
                  <a:cubicBezTo>
                    <a:pt x="718725" y="850786"/>
                    <a:pt x="719837" y="775124"/>
                    <a:pt x="711200" y="700267"/>
                  </a:cubicBezTo>
                  <a:cubicBezTo>
                    <a:pt x="708472" y="676625"/>
                    <a:pt x="688622" y="632534"/>
                    <a:pt x="688622" y="632534"/>
                  </a:cubicBezTo>
                  <a:cubicBezTo>
                    <a:pt x="692385" y="594904"/>
                    <a:pt x="680856" y="552311"/>
                    <a:pt x="699911" y="519645"/>
                  </a:cubicBezTo>
                  <a:cubicBezTo>
                    <a:pt x="711903" y="499088"/>
                    <a:pt x="767644" y="497067"/>
                    <a:pt x="767644" y="497067"/>
                  </a:cubicBezTo>
                  <a:cubicBezTo>
                    <a:pt x="873007" y="500830"/>
                    <a:pt x="978496" y="501978"/>
                    <a:pt x="1083733" y="508356"/>
                  </a:cubicBezTo>
                  <a:cubicBezTo>
                    <a:pt x="1102885" y="509517"/>
                    <a:pt x="1120990" y="519645"/>
                    <a:pt x="1140177" y="519645"/>
                  </a:cubicBezTo>
                  <a:cubicBezTo>
                    <a:pt x="1219289" y="519645"/>
                    <a:pt x="1298222" y="512119"/>
                    <a:pt x="1377244" y="508356"/>
                  </a:cubicBezTo>
                  <a:cubicBezTo>
                    <a:pt x="1373481" y="433097"/>
                    <a:pt x="1374592" y="357435"/>
                    <a:pt x="1365955" y="282578"/>
                  </a:cubicBezTo>
                  <a:cubicBezTo>
                    <a:pt x="1363227" y="258936"/>
                    <a:pt x="1350903" y="237423"/>
                    <a:pt x="1343377" y="214845"/>
                  </a:cubicBezTo>
                  <a:cubicBezTo>
                    <a:pt x="1327182" y="166261"/>
                    <a:pt x="1334973" y="192520"/>
                    <a:pt x="1320800" y="135822"/>
                  </a:cubicBezTo>
                  <a:cubicBezTo>
                    <a:pt x="1323208" y="111737"/>
                    <a:pt x="1304292" y="7207"/>
                    <a:pt x="1365955" y="356"/>
                  </a:cubicBezTo>
                  <a:cubicBezTo>
                    <a:pt x="1400155" y="-3444"/>
                    <a:pt x="1471248" y="24164"/>
                    <a:pt x="1501422" y="34222"/>
                  </a:cubicBezTo>
                  <a:cubicBezTo>
                    <a:pt x="1615281" y="72174"/>
                    <a:pt x="1438635" y="14257"/>
                    <a:pt x="1580444" y="56800"/>
                  </a:cubicBezTo>
                  <a:cubicBezTo>
                    <a:pt x="1603239" y="63639"/>
                    <a:pt x="1625599" y="71852"/>
                    <a:pt x="1648177" y="79378"/>
                  </a:cubicBezTo>
                  <a:lnTo>
                    <a:pt x="1783644" y="124534"/>
                  </a:lnTo>
                  <a:cubicBezTo>
                    <a:pt x="1864841" y="151598"/>
                    <a:pt x="1763448" y="118763"/>
                    <a:pt x="1862666" y="147111"/>
                  </a:cubicBezTo>
                  <a:cubicBezTo>
                    <a:pt x="1898987" y="157489"/>
                    <a:pt x="1889279" y="151146"/>
                    <a:pt x="1907822" y="169689"/>
                  </a:cubicBezTo>
                </a:path>
              </a:pathLst>
            </a:custGeom>
            <a:solidFill>
              <a:schemeClr val="bg2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1" name="任意多边形: 形状 30"/>
            <p:cNvSpPr/>
            <p:nvPr/>
          </p:nvSpPr>
          <p:spPr>
            <a:xfrm rot="3447541">
              <a:off x="7025" y="7435"/>
              <a:ext cx="1282" cy="1251"/>
            </a:xfrm>
            <a:custGeom>
              <a:avLst/>
              <a:gdLst>
                <a:gd name="connsiteX0" fmla="*/ 0 w 1907822"/>
                <a:gd name="connsiteY0" fmla="*/ 1614667 h 1614667"/>
                <a:gd name="connsiteX1" fmla="*/ 90311 w 1907822"/>
                <a:gd name="connsiteY1" fmla="*/ 1603378 h 1614667"/>
                <a:gd name="connsiteX2" fmla="*/ 124177 w 1907822"/>
                <a:gd name="connsiteY2" fmla="*/ 1592089 h 1614667"/>
                <a:gd name="connsiteX3" fmla="*/ 169333 w 1907822"/>
                <a:gd name="connsiteY3" fmla="*/ 1490489 h 1614667"/>
                <a:gd name="connsiteX4" fmla="*/ 180622 w 1907822"/>
                <a:gd name="connsiteY4" fmla="*/ 1456622 h 1614667"/>
                <a:gd name="connsiteX5" fmla="*/ 169333 w 1907822"/>
                <a:gd name="connsiteY5" fmla="*/ 1309867 h 1614667"/>
                <a:gd name="connsiteX6" fmla="*/ 158044 w 1907822"/>
                <a:gd name="connsiteY6" fmla="*/ 1276000 h 1614667"/>
                <a:gd name="connsiteX7" fmla="*/ 146755 w 1907822"/>
                <a:gd name="connsiteY7" fmla="*/ 1219556 h 1614667"/>
                <a:gd name="connsiteX8" fmla="*/ 124177 w 1907822"/>
                <a:gd name="connsiteY8" fmla="*/ 1151822 h 1614667"/>
                <a:gd name="connsiteX9" fmla="*/ 203200 w 1907822"/>
                <a:gd name="connsiteY9" fmla="*/ 1095378 h 1614667"/>
                <a:gd name="connsiteX10" fmla="*/ 304800 w 1907822"/>
                <a:gd name="connsiteY10" fmla="*/ 1061511 h 1614667"/>
                <a:gd name="connsiteX11" fmla="*/ 338666 w 1907822"/>
                <a:gd name="connsiteY11" fmla="*/ 1050222 h 1614667"/>
                <a:gd name="connsiteX12" fmla="*/ 428977 w 1907822"/>
                <a:gd name="connsiteY12" fmla="*/ 1038934 h 1614667"/>
                <a:gd name="connsiteX13" fmla="*/ 688622 w 1907822"/>
                <a:gd name="connsiteY13" fmla="*/ 1027645 h 1614667"/>
                <a:gd name="connsiteX14" fmla="*/ 711200 w 1907822"/>
                <a:gd name="connsiteY14" fmla="*/ 959911 h 1614667"/>
                <a:gd name="connsiteX15" fmla="*/ 722488 w 1907822"/>
                <a:gd name="connsiteY15" fmla="*/ 926045 h 1614667"/>
                <a:gd name="connsiteX16" fmla="*/ 711200 w 1907822"/>
                <a:gd name="connsiteY16" fmla="*/ 700267 h 1614667"/>
                <a:gd name="connsiteX17" fmla="*/ 688622 w 1907822"/>
                <a:gd name="connsiteY17" fmla="*/ 632534 h 1614667"/>
                <a:gd name="connsiteX18" fmla="*/ 699911 w 1907822"/>
                <a:gd name="connsiteY18" fmla="*/ 519645 h 1614667"/>
                <a:gd name="connsiteX19" fmla="*/ 767644 w 1907822"/>
                <a:gd name="connsiteY19" fmla="*/ 497067 h 1614667"/>
                <a:gd name="connsiteX20" fmla="*/ 1083733 w 1907822"/>
                <a:gd name="connsiteY20" fmla="*/ 508356 h 1614667"/>
                <a:gd name="connsiteX21" fmla="*/ 1140177 w 1907822"/>
                <a:gd name="connsiteY21" fmla="*/ 519645 h 1614667"/>
                <a:gd name="connsiteX22" fmla="*/ 1377244 w 1907822"/>
                <a:gd name="connsiteY22" fmla="*/ 508356 h 1614667"/>
                <a:gd name="connsiteX23" fmla="*/ 1365955 w 1907822"/>
                <a:gd name="connsiteY23" fmla="*/ 282578 h 1614667"/>
                <a:gd name="connsiteX24" fmla="*/ 1343377 w 1907822"/>
                <a:gd name="connsiteY24" fmla="*/ 214845 h 1614667"/>
                <a:gd name="connsiteX25" fmla="*/ 1320800 w 1907822"/>
                <a:gd name="connsiteY25" fmla="*/ 135822 h 1614667"/>
                <a:gd name="connsiteX26" fmla="*/ 1365955 w 1907822"/>
                <a:gd name="connsiteY26" fmla="*/ 356 h 1614667"/>
                <a:gd name="connsiteX27" fmla="*/ 1501422 w 1907822"/>
                <a:gd name="connsiteY27" fmla="*/ 34222 h 1614667"/>
                <a:gd name="connsiteX28" fmla="*/ 1580444 w 1907822"/>
                <a:gd name="connsiteY28" fmla="*/ 56800 h 1614667"/>
                <a:gd name="connsiteX29" fmla="*/ 1648177 w 1907822"/>
                <a:gd name="connsiteY29" fmla="*/ 79378 h 1614667"/>
                <a:gd name="connsiteX30" fmla="*/ 1783644 w 1907822"/>
                <a:gd name="connsiteY30" fmla="*/ 124534 h 1614667"/>
                <a:gd name="connsiteX31" fmla="*/ 1862666 w 1907822"/>
                <a:gd name="connsiteY31" fmla="*/ 147111 h 1614667"/>
                <a:gd name="connsiteX32" fmla="*/ 1907822 w 1907822"/>
                <a:gd name="connsiteY32" fmla="*/ 169689 h 1614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907822" h="1614667">
                  <a:moveTo>
                    <a:pt x="0" y="1614667"/>
                  </a:moveTo>
                  <a:cubicBezTo>
                    <a:pt x="30104" y="1610904"/>
                    <a:pt x="60462" y="1608805"/>
                    <a:pt x="90311" y="1603378"/>
                  </a:cubicBezTo>
                  <a:cubicBezTo>
                    <a:pt x="102018" y="1601249"/>
                    <a:pt x="114885" y="1599523"/>
                    <a:pt x="124177" y="1592089"/>
                  </a:cubicBezTo>
                  <a:cubicBezTo>
                    <a:pt x="148572" y="1572573"/>
                    <a:pt x="162434" y="1511186"/>
                    <a:pt x="169333" y="1490489"/>
                  </a:cubicBezTo>
                  <a:lnTo>
                    <a:pt x="180622" y="1456622"/>
                  </a:lnTo>
                  <a:cubicBezTo>
                    <a:pt x="176859" y="1407704"/>
                    <a:pt x="175419" y="1358551"/>
                    <a:pt x="169333" y="1309867"/>
                  </a:cubicBezTo>
                  <a:cubicBezTo>
                    <a:pt x="167857" y="1298059"/>
                    <a:pt x="160930" y="1287544"/>
                    <a:pt x="158044" y="1276000"/>
                  </a:cubicBezTo>
                  <a:cubicBezTo>
                    <a:pt x="153390" y="1257386"/>
                    <a:pt x="151804" y="1238067"/>
                    <a:pt x="146755" y="1219556"/>
                  </a:cubicBezTo>
                  <a:cubicBezTo>
                    <a:pt x="140493" y="1196595"/>
                    <a:pt x="124177" y="1151822"/>
                    <a:pt x="124177" y="1151822"/>
                  </a:cubicBezTo>
                  <a:cubicBezTo>
                    <a:pt x="142992" y="1095378"/>
                    <a:pt x="124177" y="1121719"/>
                    <a:pt x="203200" y="1095378"/>
                  </a:cubicBezTo>
                  <a:lnTo>
                    <a:pt x="304800" y="1061511"/>
                  </a:lnTo>
                  <a:cubicBezTo>
                    <a:pt x="316089" y="1057748"/>
                    <a:pt x="326859" y="1051698"/>
                    <a:pt x="338666" y="1050222"/>
                  </a:cubicBezTo>
                  <a:cubicBezTo>
                    <a:pt x="368770" y="1046459"/>
                    <a:pt x="398702" y="1040887"/>
                    <a:pt x="428977" y="1038934"/>
                  </a:cubicBezTo>
                  <a:cubicBezTo>
                    <a:pt x="515427" y="1033357"/>
                    <a:pt x="602074" y="1031408"/>
                    <a:pt x="688622" y="1027645"/>
                  </a:cubicBezTo>
                  <a:lnTo>
                    <a:pt x="711200" y="959911"/>
                  </a:lnTo>
                  <a:lnTo>
                    <a:pt x="722488" y="926045"/>
                  </a:lnTo>
                  <a:cubicBezTo>
                    <a:pt x="718725" y="850786"/>
                    <a:pt x="719837" y="775124"/>
                    <a:pt x="711200" y="700267"/>
                  </a:cubicBezTo>
                  <a:cubicBezTo>
                    <a:pt x="708472" y="676625"/>
                    <a:pt x="688622" y="632534"/>
                    <a:pt x="688622" y="632534"/>
                  </a:cubicBezTo>
                  <a:cubicBezTo>
                    <a:pt x="692385" y="594904"/>
                    <a:pt x="680856" y="552311"/>
                    <a:pt x="699911" y="519645"/>
                  </a:cubicBezTo>
                  <a:cubicBezTo>
                    <a:pt x="711903" y="499088"/>
                    <a:pt x="767644" y="497067"/>
                    <a:pt x="767644" y="497067"/>
                  </a:cubicBezTo>
                  <a:cubicBezTo>
                    <a:pt x="873007" y="500830"/>
                    <a:pt x="978496" y="501978"/>
                    <a:pt x="1083733" y="508356"/>
                  </a:cubicBezTo>
                  <a:cubicBezTo>
                    <a:pt x="1102885" y="509517"/>
                    <a:pt x="1120990" y="519645"/>
                    <a:pt x="1140177" y="519645"/>
                  </a:cubicBezTo>
                  <a:cubicBezTo>
                    <a:pt x="1219289" y="519645"/>
                    <a:pt x="1298222" y="512119"/>
                    <a:pt x="1377244" y="508356"/>
                  </a:cubicBezTo>
                  <a:cubicBezTo>
                    <a:pt x="1373481" y="433097"/>
                    <a:pt x="1374592" y="357435"/>
                    <a:pt x="1365955" y="282578"/>
                  </a:cubicBezTo>
                  <a:cubicBezTo>
                    <a:pt x="1363227" y="258936"/>
                    <a:pt x="1350903" y="237423"/>
                    <a:pt x="1343377" y="214845"/>
                  </a:cubicBezTo>
                  <a:cubicBezTo>
                    <a:pt x="1327182" y="166261"/>
                    <a:pt x="1334973" y="192520"/>
                    <a:pt x="1320800" y="135822"/>
                  </a:cubicBezTo>
                  <a:cubicBezTo>
                    <a:pt x="1323208" y="111737"/>
                    <a:pt x="1304292" y="7207"/>
                    <a:pt x="1365955" y="356"/>
                  </a:cubicBezTo>
                  <a:cubicBezTo>
                    <a:pt x="1400155" y="-3444"/>
                    <a:pt x="1471248" y="24164"/>
                    <a:pt x="1501422" y="34222"/>
                  </a:cubicBezTo>
                  <a:cubicBezTo>
                    <a:pt x="1615281" y="72174"/>
                    <a:pt x="1438635" y="14257"/>
                    <a:pt x="1580444" y="56800"/>
                  </a:cubicBezTo>
                  <a:cubicBezTo>
                    <a:pt x="1603239" y="63639"/>
                    <a:pt x="1625599" y="71852"/>
                    <a:pt x="1648177" y="79378"/>
                  </a:cubicBezTo>
                  <a:lnTo>
                    <a:pt x="1783644" y="124534"/>
                  </a:lnTo>
                  <a:cubicBezTo>
                    <a:pt x="1864841" y="151598"/>
                    <a:pt x="1763448" y="118763"/>
                    <a:pt x="1862666" y="147111"/>
                  </a:cubicBezTo>
                  <a:cubicBezTo>
                    <a:pt x="1898987" y="157489"/>
                    <a:pt x="1889279" y="151146"/>
                    <a:pt x="1907822" y="169689"/>
                  </a:cubicBezTo>
                </a:path>
              </a:pathLst>
            </a:custGeom>
            <a:solidFill>
              <a:schemeClr val="bg2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2" name="任意多边形: 形状 31"/>
            <p:cNvSpPr/>
            <p:nvPr/>
          </p:nvSpPr>
          <p:spPr>
            <a:xfrm rot="17709640">
              <a:off x="4575" y="5463"/>
              <a:ext cx="837" cy="811"/>
            </a:xfrm>
            <a:custGeom>
              <a:avLst/>
              <a:gdLst>
                <a:gd name="connsiteX0" fmla="*/ 0 w 1907822"/>
                <a:gd name="connsiteY0" fmla="*/ 1614667 h 1614667"/>
                <a:gd name="connsiteX1" fmla="*/ 90311 w 1907822"/>
                <a:gd name="connsiteY1" fmla="*/ 1603378 h 1614667"/>
                <a:gd name="connsiteX2" fmla="*/ 124177 w 1907822"/>
                <a:gd name="connsiteY2" fmla="*/ 1592089 h 1614667"/>
                <a:gd name="connsiteX3" fmla="*/ 169333 w 1907822"/>
                <a:gd name="connsiteY3" fmla="*/ 1490489 h 1614667"/>
                <a:gd name="connsiteX4" fmla="*/ 180622 w 1907822"/>
                <a:gd name="connsiteY4" fmla="*/ 1456622 h 1614667"/>
                <a:gd name="connsiteX5" fmla="*/ 169333 w 1907822"/>
                <a:gd name="connsiteY5" fmla="*/ 1309867 h 1614667"/>
                <a:gd name="connsiteX6" fmla="*/ 158044 w 1907822"/>
                <a:gd name="connsiteY6" fmla="*/ 1276000 h 1614667"/>
                <a:gd name="connsiteX7" fmla="*/ 146755 w 1907822"/>
                <a:gd name="connsiteY7" fmla="*/ 1219556 h 1614667"/>
                <a:gd name="connsiteX8" fmla="*/ 124177 w 1907822"/>
                <a:gd name="connsiteY8" fmla="*/ 1151822 h 1614667"/>
                <a:gd name="connsiteX9" fmla="*/ 203200 w 1907822"/>
                <a:gd name="connsiteY9" fmla="*/ 1095378 h 1614667"/>
                <a:gd name="connsiteX10" fmla="*/ 304800 w 1907822"/>
                <a:gd name="connsiteY10" fmla="*/ 1061511 h 1614667"/>
                <a:gd name="connsiteX11" fmla="*/ 338666 w 1907822"/>
                <a:gd name="connsiteY11" fmla="*/ 1050222 h 1614667"/>
                <a:gd name="connsiteX12" fmla="*/ 428977 w 1907822"/>
                <a:gd name="connsiteY12" fmla="*/ 1038934 h 1614667"/>
                <a:gd name="connsiteX13" fmla="*/ 688622 w 1907822"/>
                <a:gd name="connsiteY13" fmla="*/ 1027645 h 1614667"/>
                <a:gd name="connsiteX14" fmla="*/ 711200 w 1907822"/>
                <a:gd name="connsiteY14" fmla="*/ 959911 h 1614667"/>
                <a:gd name="connsiteX15" fmla="*/ 722488 w 1907822"/>
                <a:gd name="connsiteY15" fmla="*/ 926045 h 1614667"/>
                <a:gd name="connsiteX16" fmla="*/ 711200 w 1907822"/>
                <a:gd name="connsiteY16" fmla="*/ 700267 h 1614667"/>
                <a:gd name="connsiteX17" fmla="*/ 688622 w 1907822"/>
                <a:gd name="connsiteY17" fmla="*/ 632534 h 1614667"/>
                <a:gd name="connsiteX18" fmla="*/ 699911 w 1907822"/>
                <a:gd name="connsiteY18" fmla="*/ 519645 h 1614667"/>
                <a:gd name="connsiteX19" fmla="*/ 767644 w 1907822"/>
                <a:gd name="connsiteY19" fmla="*/ 497067 h 1614667"/>
                <a:gd name="connsiteX20" fmla="*/ 1083733 w 1907822"/>
                <a:gd name="connsiteY20" fmla="*/ 508356 h 1614667"/>
                <a:gd name="connsiteX21" fmla="*/ 1140177 w 1907822"/>
                <a:gd name="connsiteY21" fmla="*/ 519645 h 1614667"/>
                <a:gd name="connsiteX22" fmla="*/ 1377244 w 1907822"/>
                <a:gd name="connsiteY22" fmla="*/ 508356 h 1614667"/>
                <a:gd name="connsiteX23" fmla="*/ 1365955 w 1907822"/>
                <a:gd name="connsiteY23" fmla="*/ 282578 h 1614667"/>
                <a:gd name="connsiteX24" fmla="*/ 1343377 w 1907822"/>
                <a:gd name="connsiteY24" fmla="*/ 214845 h 1614667"/>
                <a:gd name="connsiteX25" fmla="*/ 1320800 w 1907822"/>
                <a:gd name="connsiteY25" fmla="*/ 135822 h 1614667"/>
                <a:gd name="connsiteX26" fmla="*/ 1365955 w 1907822"/>
                <a:gd name="connsiteY26" fmla="*/ 356 h 1614667"/>
                <a:gd name="connsiteX27" fmla="*/ 1501422 w 1907822"/>
                <a:gd name="connsiteY27" fmla="*/ 34222 h 1614667"/>
                <a:gd name="connsiteX28" fmla="*/ 1580444 w 1907822"/>
                <a:gd name="connsiteY28" fmla="*/ 56800 h 1614667"/>
                <a:gd name="connsiteX29" fmla="*/ 1648177 w 1907822"/>
                <a:gd name="connsiteY29" fmla="*/ 79378 h 1614667"/>
                <a:gd name="connsiteX30" fmla="*/ 1783644 w 1907822"/>
                <a:gd name="connsiteY30" fmla="*/ 124534 h 1614667"/>
                <a:gd name="connsiteX31" fmla="*/ 1862666 w 1907822"/>
                <a:gd name="connsiteY31" fmla="*/ 147111 h 1614667"/>
                <a:gd name="connsiteX32" fmla="*/ 1907822 w 1907822"/>
                <a:gd name="connsiteY32" fmla="*/ 169689 h 1614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907822" h="1614667">
                  <a:moveTo>
                    <a:pt x="0" y="1614667"/>
                  </a:moveTo>
                  <a:cubicBezTo>
                    <a:pt x="30104" y="1610904"/>
                    <a:pt x="60462" y="1608805"/>
                    <a:pt x="90311" y="1603378"/>
                  </a:cubicBezTo>
                  <a:cubicBezTo>
                    <a:pt x="102018" y="1601249"/>
                    <a:pt x="114885" y="1599523"/>
                    <a:pt x="124177" y="1592089"/>
                  </a:cubicBezTo>
                  <a:cubicBezTo>
                    <a:pt x="148572" y="1572573"/>
                    <a:pt x="162434" y="1511186"/>
                    <a:pt x="169333" y="1490489"/>
                  </a:cubicBezTo>
                  <a:lnTo>
                    <a:pt x="180622" y="1456622"/>
                  </a:lnTo>
                  <a:cubicBezTo>
                    <a:pt x="176859" y="1407704"/>
                    <a:pt x="175419" y="1358551"/>
                    <a:pt x="169333" y="1309867"/>
                  </a:cubicBezTo>
                  <a:cubicBezTo>
                    <a:pt x="167857" y="1298059"/>
                    <a:pt x="160930" y="1287544"/>
                    <a:pt x="158044" y="1276000"/>
                  </a:cubicBezTo>
                  <a:cubicBezTo>
                    <a:pt x="153390" y="1257386"/>
                    <a:pt x="151804" y="1238067"/>
                    <a:pt x="146755" y="1219556"/>
                  </a:cubicBezTo>
                  <a:cubicBezTo>
                    <a:pt x="140493" y="1196595"/>
                    <a:pt x="124177" y="1151822"/>
                    <a:pt x="124177" y="1151822"/>
                  </a:cubicBezTo>
                  <a:cubicBezTo>
                    <a:pt x="142992" y="1095378"/>
                    <a:pt x="124177" y="1121719"/>
                    <a:pt x="203200" y="1095378"/>
                  </a:cubicBezTo>
                  <a:lnTo>
                    <a:pt x="304800" y="1061511"/>
                  </a:lnTo>
                  <a:cubicBezTo>
                    <a:pt x="316089" y="1057748"/>
                    <a:pt x="326859" y="1051698"/>
                    <a:pt x="338666" y="1050222"/>
                  </a:cubicBezTo>
                  <a:cubicBezTo>
                    <a:pt x="368770" y="1046459"/>
                    <a:pt x="398702" y="1040887"/>
                    <a:pt x="428977" y="1038934"/>
                  </a:cubicBezTo>
                  <a:cubicBezTo>
                    <a:pt x="515427" y="1033357"/>
                    <a:pt x="602074" y="1031408"/>
                    <a:pt x="688622" y="1027645"/>
                  </a:cubicBezTo>
                  <a:lnTo>
                    <a:pt x="711200" y="959911"/>
                  </a:lnTo>
                  <a:lnTo>
                    <a:pt x="722488" y="926045"/>
                  </a:lnTo>
                  <a:cubicBezTo>
                    <a:pt x="718725" y="850786"/>
                    <a:pt x="719837" y="775124"/>
                    <a:pt x="711200" y="700267"/>
                  </a:cubicBezTo>
                  <a:cubicBezTo>
                    <a:pt x="708472" y="676625"/>
                    <a:pt x="688622" y="632534"/>
                    <a:pt x="688622" y="632534"/>
                  </a:cubicBezTo>
                  <a:cubicBezTo>
                    <a:pt x="692385" y="594904"/>
                    <a:pt x="680856" y="552311"/>
                    <a:pt x="699911" y="519645"/>
                  </a:cubicBezTo>
                  <a:cubicBezTo>
                    <a:pt x="711903" y="499088"/>
                    <a:pt x="767644" y="497067"/>
                    <a:pt x="767644" y="497067"/>
                  </a:cubicBezTo>
                  <a:cubicBezTo>
                    <a:pt x="873007" y="500830"/>
                    <a:pt x="978496" y="501978"/>
                    <a:pt x="1083733" y="508356"/>
                  </a:cubicBezTo>
                  <a:cubicBezTo>
                    <a:pt x="1102885" y="509517"/>
                    <a:pt x="1120990" y="519645"/>
                    <a:pt x="1140177" y="519645"/>
                  </a:cubicBezTo>
                  <a:cubicBezTo>
                    <a:pt x="1219289" y="519645"/>
                    <a:pt x="1298222" y="512119"/>
                    <a:pt x="1377244" y="508356"/>
                  </a:cubicBezTo>
                  <a:cubicBezTo>
                    <a:pt x="1373481" y="433097"/>
                    <a:pt x="1374592" y="357435"/>
                    <a:pt x="1365955" y="282578"/>
                  </a:cubicBezTo>
                  <a:cubicBezTo>
                    <a:pt x="1363227" y="258936"/>
                    <a:pt x="1350903" y="237423"/>
                    <a:pt x="1343377" y="214845"/>
                  </a:cubicBezTo>
                  <a:cubicBezTo>
                    <a:pt x="1327182" y="166261"/>
                    <a:pt x="1334973" y="192520"/>
                    <a:pt x="1320800" y="135822"/>
                  </a:cubicBezTo>
                  <a:cubicBezTo>
                    <a:pt x="1323208" y="111737"/>
                    <a:pt x="1304292" y="7207"/>
                    <a:pt x="1365955" y="356"/>
                  </a:cubicBezTo>
                  <a:cubicBezTo>
                    <a:pt x="1400155" y="-3444"/>
                    <a:pt x="1471248" y="24164"/>
                    <a:pt x="1501422" y="34222"/>
                  </a:cubicBezTo>
                  <a:cubicBezTo>
                    <a:pt x="1615281" y="72174"/>
                    <a:pt x="1438635" y="14257"/>
                    <a:pt x="1580444" y="56800"/>
                  </a:cubicBezTo>
                  <a:cubicBezTo>
                    <a:pt x="1603239" y="63639"/>
                    <a:pt x="1625599" y="71852"/>
                    <a:pt x="1648177" y="79378"/>
                  </a:cubicBezTo>
                  <a:lnTo>
                    <a:pt x="1783644" y="124534"/>
                  </a:lnTo>
                  <a:cubicBezTo>
                    <a:pt x="1864841" y="151598"/>
                    <a:pt x="1763448" y="118763"/>
                    <a:pt x="1862666" y="147111"/>
                  </a:cubicBezTo>
                  <a:cubicBezTo>
                    <a:pt x="1898987" y="157489"/>
                    <a:pt x="1889279" y="151146"/>
                    <a:pt x="1907822" y="169689"/>
                  </a:cubicBezTo>
                </a:path>
              </a:pathLst>
            </a:custGeom>
            <a:solidFill>
              <a:schemeClr val="bg2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5870" y="1838"/>
              <a:ext cx="1471" cy="1471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8719" y="1348"/>
              <a:ext cx="1471" cy="1471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1477" y="2819"/>
              <a:ext cx="1471" cy="1471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1477" y="6403"/>
              <a:ext cx="1471" cy="1471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8483" y="7585"/>
              <a:ext cx="1471" cy="1471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5421" y="6820"/>
              <a:ext cx="1471" cy="1471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4042" y="3937"/>
              <a:ext cx="1471" cy="1471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091" y="879"/>
              <a:ext cx="4335" cy="1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  <a:r>
                <a: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.</a:t>
              </a:r>
              <a:r>
                <a:rPr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计算机中毒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8483" y="176"/>
              <a:ext cx="4981" cy="1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3</a:t>
              </a:r>
              <a:r>
                <a: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.</a:t>
              </a:r>
              <a:r>
                <a:rPr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获取病毒信息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2933" y="2377"/>
              <a:ext cx="4810" cy="25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4.</a:t>
              </a:r>
              <a:r>
                <a:rPr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杀毒引擎分析后提取特征</a:t>
              </a:r>
              <a:r>
                <a:rPr lang="zh-CN" altLang="en-US" sz="20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值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2805" y="6319"/>
              <a:ext cx="4585" cy="25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5.</a:t>
              </a:r>
              <a:r>
                <a:rPr lang="zh-CN" altLang="en-US" sz="20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杀毒软件公司升</a:t>
              </a:r>
              <a:r>
                <a:rPr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级病毒库</a:t>
              </a: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8776" y="8900"/>
              <a:ext cx="4981" cy="1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6</a:t>
              </a:r>
              <a:r>
                <a: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.</a:t>
              </a:r>
              <a:r>
                <a:rPr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杀毒软件升级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795" y="7857"/>
              <a:ext cx="4335" cy="1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7</a:t>
              </a:r>
              <a:r>
                <a: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.</a:t>
              </a:r>
              <a:r>
                <a:rPr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查杀该病毒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563" y="5604"/>
              <a:ext cx="6112" cy="12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0.</a:t>
              </a:r>
              <a:r>
                <a:rPr lang="zh-CN" altLang="en-US" sz="20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新</a:t>
              </a:r>
              <a:r>
                <a:rPr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的病毒正在孕育</a:t>
              </a:r>
            </a:p>
          </p:txBody>
        </p:sp>
        <p:sp>
          <p:nvSpPr>
            <p:cNvPr id="20" name="箭头: 右 18"/>
            <p:cNvSpPr/>
            <p:nvPr/>
          </p:nvSpPr>
          <p:spPr>
            <a:xfrm rot="18404678">
              <a:off x="5587" y="3531"/>
              <a:ext cx="622" cy="531"/>
            </a:xfrm>
            <a:prstGeom prst="rightArrow">
              <a:avLst/>
            </a:prstGeom>
            <a:gradFill flip="none" rotWithShape="1">
              <a:gsLst>
                <a:gs pos="0">
                  <a:schemeClr val="accent3">
                    <a:lumMod val="89000"/>
                  </a:schemeClr>
                </a:gs>
                <a:gs pos="31000">
                  <a:schemeClr val="bg2"/>
                </a:gs>
                <a:gs pos="69000">
                  <a:schemeClr val="accent3">
                    <a:lumMod val="75000"/>
                  </a:schemeClr>
                </a:gs>
                <a:gs pos="100000">
                  <a:schemeClr val="accent3">
                    <a:lumMod val="70000"/>
                  </a:schemeClr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1" name="箭头: 右 19"/>
            <p:cNvSpPr/>
            <p:nvPr/>
          </p:nvSpPr>
          <p:spPr>
            <a:xfrm rot="21052258">
              <a:off x="7683" y="2175"/>
              <a:ext cx="622" cy="531"/>
            </a:xfrm>
            <a:prstGeom prst="rightArrow">
              <a:avLst/>
            </a:prstGeom>
            <a:gradFill flip="none" rotWithShape="1">
              <a:gsLst>
                <a:gs pos="0">
                  <a:schemeClr val="accent3">
                    <a:lumMod val="89000"/>
                  </a:schemeClr>
                </a:gs>
                <a:gs pos="31000">
                  <a:schemeClr val="bg2"/>
                </a:gs>
                <a:gs pos="69000">
                  <a:schemeClr val="accent3">
                    <a:lumMod val="75000"/>
                  </a:schemeClr>
                </a:gs>
                <a:gs pos="100000">
                  <a:schemeClr val="accent3">
                    <a:lumMod val="70000"/>
                  </a:schemeClr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2" name="箭头: 右 20"/>
            <p:cNvSpPr/>
            <p:nvPr/>
          </p:nvSpPr>
          <p:spPr>
            <a:xfrm rot="2122836">
              <a:off x="10548" y="2563"/>
              <a:ext cx="622" cy="531"/>
            </a:xfrm>
            <a:prstGeom prst="rightArrow">
              <a:avLst/>
            </a:prstGeom>
            <a:gradFill flip="none" rotWithShape="1">
              <a:gsLst>
                <a:gs pos="0">
                  <a:schemeClr val="accent3">
                    <a:lumMod val="89000"/>
                  </a:schemeClr>
                </a:gs>
                <a:gs pos="31000">
                  <a:schemeClr val="bg2"/>
                </a:gs>
                <a:gs pos="69000">
                  <a:schemeClr val="accent3">
                    <a:lumMod val="75000"/>
                  </a:schemeClr>
                </a:gs>
                <a:gs pos="100000">
                  <a:schemeClr val="accent3">
                    <a:lumMod val="70000"/>
                  </a:schemeClr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3" name="箭头: 右 21"/>
            <p:cNvSpPr/>
            <p:nvPr/>
          </p:nvSpPr>
          <p:spPr>
            <a:xfrm rot="5570027">
              <a:off x="11446" y="4988"/>
              <a:ext cx="622" cy="531"/>
            </a:xfrm>
            <a:prstGeom prst="rightArrow">
              <a:avLst/>
            </a:prstGeom>
            <a:gradFill flip="none" rotWithShape="1">
              <a:gsLst>
                <a:gs pos="0">
                  <a:schemeClr val="accent3">
                    <a:lumMod val="89000"/>
                  </a:schemeClr>
                </a:gs>
                <a:gs pos="31000">
                  <a:schemeClr val="bg2"/>
                </a:gs>
                <a:gs pos="69000">
                  <a:schemeClr val="accent3">
                    <a:lumMod val="75000"/>
                  </a:schemeClr>
                </a:gs>
                <a:gs pos="100000">
                  <a:schemeClr val="accent3">
                    <a:lumMod val="70000"/>
                  </a:schemeClr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4" name="箭头: 右 22"/>
            <p:cNvSpPr/>
            <p:nvPr/>
          </p:nvSpPr>
          <p:spPr>
            <a:xfrm rot="8814509">
              <a:off x="10457" y="7863"/>
              <a:ext cx="622" cy="531"/>
            </a:xfrm>
            <a:prstGeom prst="rightArrow">
              <a:avLst/>
            </a:prstGeom>
            <a:gradFill flip="none" rotWithShape="1">
              <a:gsLst>
                <a:gs pos="0">
                  <a:schemeClr val="accent3">
                    <a:lumMod val="89000"/>
                  </a:schemeClr>
                </a:gs>
                <a:gs pos="31000">
                  <a:schemeClr val="bg2"/>
                </a:gs>
                <a:gs pos="69000">
                  <a:schemeClr val="accent3">
                    <a:lumMod val="75000"/>
                  </a:schemeClr>
                </a:gs>
                <a:gs pos="100000">
                  <a:schemeClr val="accent3">
                    <a:lumMod val="70000"/>
                  </a:schemeClr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5" name="箭头: 右 23"/>
            <p:cNvSpPr/>
            <p:nvPr/>
          </p:nvSpPr>
          <p:spPr>
            <a:xfrm rot="11327768">
              <a:off x="6821" y="8104"/>
              <a:ext cx="622" cy="531"/>
            </a:xfrm>
            <a:prstGeom prst="rightArrow">
              <a:avLst/>
            </a:prstGeom>
            <a:gradFill flip="none" rotWithShape="1">
              <a:gsLst>
                <a:gs pos="0">
                  <a:schemeClr val="accent3">
                    <a:lumMod val="89000"/>
                  </a:schemeClr>
                </a:gs>
                <a:gs pos="31000">
                  <a:schemeClr val="bg2"/>
                </a:gs>
                <a:gs pos="69000">
                  <a:schemeClr val="accent3">
                    <a:lumMod val="75000"/>
                  </a:schemeClr>
                </a:gs>
                <a:gs pos="100000">
                  <a:schemeClr val="accent3">
                    <a:lumMod val="70000"/>
                  </a:schemeClr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3" name="箭头: 右 24"/>
            <p:cNvSpPr/>
            <p:nvPr/>
          </p:nvSpPr>
          <p:spPr>
            <a:xfrm rot="14801360">
              <a:off x="5084" y="5939"/>
              <a:ext cx="622" cy="531"/>
            </a:xfrm>
            <a:prstGeom prst="rightArrow">
              <a:avLst/>
            </a:prstGeom>
            <a:gradFill flip="none" rotWithShape="1">
              <a:gsLst>
                <a:gs pos="0">
                  <a:schemeClr val="accent3">
                    <a:lumMod val="89000"/>
                  </a:schemeClr>
                </a:gs>
                <a:gs pos="31000">
                  <a:schemeClr val="bg2"/>
                </a:gs>
                <a:gs pos="69000">
                  <a:schemeClr val="accent3">
                    <a:lumMod val="75000"/>
                  </a:schemeClr>
                </a:gs>
                <a:gs pos="100000">
                  <a:schemeClr val="accent3">
                    <a:lumMod val="70000"/>
                  </a:schemeClr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4" y="4691"/>
              <a:ext cx="452" cy="450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8" y="4267"/>
              <a:ext cx="658" cy="655"/>
            </a:xfrm>
            <a:prstGeom prst="rect">
              <a:avLst/>
            </a:prstGeom>
          </p:spPr>
        </p:pic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1" y="2161"/>
              <a:ext cx="734" cy="734"/>
            </a:xfrm>
            <a:prstGeom prst="rect">
              <a:avLst/>
            </a:prstGeom>
          </p:spPr>
        </p:pic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8" y="1743"/>
              <a:ext cx="681" cy="681"/>
            </a:xfrm>
            <a:prstGeom prst="rect">
              <a:avLst/>
            </a:prstGeom>
          </p:spPr>
        </p:pic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15" y="3309"/>
              <a:ext cx="632" cy="632"/>
            </a:xfrm>
            <a:prstGeom prst="rect">
              <a:avLst/>
            </a:prstGeom>
          </p:spPr>
        </p:pic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13" y="6814"/>
              <a:ext cx="734" cy="734"/>
            </a:xfrm>
            <a:prstGeom prst="rect">
              <a:avLst/>
            </a:prstGeom>
          </p:spPr>
        </p:pic>
        <p:pic>
          <p:nvPicPr>
            <p:cNvPr id="51" name="图片 5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9" y="7740"/>
              <a:ext cx="1077" cy="1077"/>
            </a:xfrm>
            <a:prstGeom prst="rect">
              <a:avLst/>
            </a:prstGeom>
          </p:spPr>
        </p:pic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4" y="7594"/>
              <a:ext cx="567" cy="567"/>
            </a:xfrm>
            <a:prstGeom prst="rect">
              <a:avLst/>
            </a:prstGeom>
          </p:spPr>
        </p:pic>
        <p:pic>
          <p:nvPicPr>
            <p:cNvPr id="57" name="图片 56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7" y="7058"/>
              <a:ext cx="841" cy="841"/>
            </a:xfrm>
            <a:prstGeom prst="rect">
              <a:avLst/>
            </a:prstGeom>
          </p:spPr>
        </p:pic>
      </p:grpSp>
      <p:sp>
        <p:nvSpPr>
          <p:cNvPr id="34" name="标题 1"/>
          <p:cNvSpPr>
            <a:spLocks noGrp="1"/>
          </p:cNvSpPr>
          <p:nvPr/>
        </p:nvSpPr>
        <p:spPr>
          <a:xfrm>
            <a:off x="722194" y="116632"/>
            <a:ext cx="10467776" cy="5635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Verdana" panose="020B060403050404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Verdana" panose="020B060403050404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Verdana" panose="020B060403050404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Verdana" panose="020B060403050404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Verdana" panose="020B060403050404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Verdana" panose="020B060403050404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Verdana" panose="020B060403050404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zh-CN" dirty="0"/>
              <a:t>8.1.2 </a:t>
            </a:r>
            <a:r>
              <a:rPr lang="zh-CN" altLang="en-US" dirty="0"/>
              <a:t>病毒原理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335020" y="3830320"/>
            <a:ext cx="17062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病毒出现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.0"/>
  <p:tag name="PROBLEMSCORE_HALF" val="0.0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1.0"/>
  <p:tag name="PROBLEMBLANK" val="[{&quot;Num&quot;:1,&quot;Score&quot;:1.0,&quot;Answers&quot;:[&quot;对称加密算法&quot;],&quot;CaseSensitive&quot;:false,&quot;FuzzyMatch&quot;:true}]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1.0"/>
  <p:tag name="PROBLEMBLANK" val="[{&quot;Num&quot;:1,&quot;Score&quot;:1.0,&quot;Answers&quot;:[&quot;区块链&quot;],&quot;CaseSensitive&quot;:false,&quot;FuzzyMatch&quot;:true}]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1.0"/>
  <p:tag name="PROBLEMBLANK" val="[{&quot;Num&quot;:1,&quot;Score&quot;:1.0,&quot;Answers&quot;:[&quot;shift+delete&quot;],&quot;CaseSensitive&quot;:false,&quot;FuzzyMatch&quot;:true}]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HASREMARK" val="True"/>
  <p:tag name="PROBLEMVOICEALLOWED" val="False"/>
  <p:tag name="PROBLEMREMARK" val="计算机病毒是能破坏计算机功能或者数据的代码，能影响计算机使用，能自我复制的一组计算机指令或者程序代码。&#10;危害：轻则占用时间，占用内存空间，使得系统及应用程序运行速度变慢。重则毁坏系统，删除程序和数据文件，甚至改写内容，使得系统死机，程序、数据丢失，造成严重后果。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HASREMARK" val="True"/>
  <p:tag name="PROBLEMVOICEALLOWED" val="False"/>
  <p:tag name="PROBLEMREMARK" val="防火墙是指在内部网和外部网之间、专用网与公共网之间的边界上构造的保护屏障。&#10;防火墙能监控内部网和Internet之间的任何活动，保护内部网络安全。&#10;局限性：无法阻止内部攻击、后门攻击，不能清除病毒等。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HASREMARK" val="True"/>
  <p:tag name="PROBLEMREMARK" val="加密算法分为对称加密和非对称加密两种。对称加密算法有移位加密、 DES等，非对称加密RSA、椭圆曲线算法等"/>
  <p:tag name="PROBLEMVOICEALLOWED" val="False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HASREMARK" val="True"/>
  <p:tag name="PROBLEMVOICEALLOWED" val="False"/>
  <p:tag name="PROBLEMREMARK" val="数字签名是用数字证书对发送的信息加密和解密的过程，发送方发送时进行签名，接收方进行验证。签名的时候用私钥，验证签名的时候用公钥。&#10;比如浏览器的数字证书、淘宝的数字证书都是数字签名的应用场景。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HASREMARK" val="True"/>
  <p:tag name="PROBLEMVOICEALLOWED" val="False"/>
  <p:tag name="PROBLEMREMARK" val="（1）系统安全设置防范。①是采取多因素身份验证系统，全面确保登录用户的账户安全；②是采取入侵防御系统(IPS)。包括修补程序和防火墙管理；③及时修复计算机系统。&#10;（2）使用良好习惯防范。使用计算机等电子设备时，不随意浏览不明网站；不安装来历不明软件；关闭存在安全隐患的端口和服务等。&#10;（3）学会法律保护。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主题1">
  <a:themeElements>
    <a:clrScheme name="sample 3">
      <a:dk1>
        <a:srgbClr val="335338"/>
      </a:dk1>
      <a:lt1>
        <a:srgbClr val="D7E4BE"/>
      </a:lt1>
      <a:dk2>
        <a:srgbClr val="000066"/>
      </a:dk2>
      <a:lt2>
        <a:srgbClr val="B2B2B2"/>
      </a:lt2>
      <a:accent1>
        <a:srgbClr val="2F86B1"/>
      </a:accent1>
      <a:accent2>
        <a:srgbClr val="D2761A"/>
      </a:accent2>
      <a:accent3>
        <a:srgbClr val="E8EFDB"/>
      </a:accent3>
      <a:accent4>
        <a:srgbClr val="2A462E"/>
      </a:accent4>
      <a:accent5>
        <a:srgbClr val="ADC3D5"/>
      </a:accent5>
      <a:accent6>
        <a:srgbClr val="BE6A16"/>
      </a:accent6>
      <a:hlink>
        <a:srgbClr val="368463"/>
      </a:hlink>
      <a:folHlink>
        <a:srgbClr val="481ECE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sample 1">
        <a:dk1>
          <a:srgbClr val="1A3E86"/>
        </a:dk1>
        <a:lt1>
          <a:srgbClr val="C1CFDD"/>
        </a:lt1>
        <a:dk2>
          <a:srgbClr val="000000"/>
        </a:dk2>
        <a:lt2>
          <a:srgbClr val="B2B2B2"/>
        </a:lt2>
        <a:accent1>
          <a:srgbClr val="4AAAC0"/>
        </a:accent1>
        <a:accent2>
          <a:srgbClr val="6600FF"/>
        </a:accent2>
        <a:accent3>
          <a:srgbClr val="DDE4EB"/>
        </a:accent3>
        <a:accent4>
          <a:srgbClr val="143472"/>
        </a:accent4>
        <a:accent5>
          <a:srgbClr val="B1D2DC"/>
        </a:accent5>
        <a:accent6>
          <a:srgbClr val="5C00E7"/>
        </a:accent6>
        <a:hlink>
          <a:srgbClr val="0066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2B166E"/>
        </a:dk1>
        <a:lt1>
          <a:srgbClr val="AADBFC"/>
        </a:lt1>
        <a:dk2>
          <a:srgbClr val="003366"/>
        </a:dk2>
        <a:lt2>
          <a:srgbClr val="B2B2B2"/>
        </a:lt2>
        <a:accent1>
          <a:srgbClr val="19B17B"/>
        </a:accent1>
        <a:accent2>
          <a:srgbClr val="E57B1B"/>
        </a:accent2>
        <a:accent3>
          <a:srgbClr val="D2EAFD"/>
        </a:accent3>
        <a:accent4>
          <a:srgbClr val="23115D"/>
        </a:accent4>
        <a:accent5>
          <a:srgbClr val="ABD5BF"/>
        </a:accent5>
        <a:accent6>
          <a:srgbClr val="CF6F17"/>
        </a:accent6>
        <a:hlink>
          <a:srgbClr val="0066CC"/>
        </a:hlink>
        <a:folHlink>
          <a:srgbClr val="8C71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335338"/>
        </a:dk1>
        <a:lt1>
          <a:srgbClr val="D7E4BE"/>
        </a:lt1>
        <a:dk2>
          <a:srgbClr val="000066"/>
        </a:dk2>
        <a:lt2>
          <a:srgbClr val="B2B2B2"/>
        </a:lt2>
        <a:accent1>
          <a:srgbClr val="2F86B1"/>
        </a:accent1>
        <a:accent2>
          <a:srgbClr val="D2761A"/>
        </a:accent2>
        <a:accent3>
          <a:srgbClr val="E8EFDB"/>
        </a:accent3>
        <a:accent4>
          <a:srgbClr val="2A462E"/>
        </a:accent4>
        <a:accent5>
          <a:srgbClr val="ADC3D5"/>
        </a:accent5>
        <a:accent6>
          <a:srgbClr val="BE6A16"/>
        </a:accent6>
        <a:hlink>
          <a:srgbClr val="368463"/>
        </a:hlink>
        <a:folHlink>
          <a:srgbClr val="481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246</TotalTime>
  <Words>6596</Words>
  <Application>Microsoft Office PowerPoint</Application>
  <PresentationFormat>Widescreen</PresentationFormat>
  <Paragraphs>786</Paragraphs>
  <Slides>78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94" baseType="lpstr">
      <vt:lpstr>Microsoft Yahei</vt:lpstr>
      <vt:lpstr>华文中宋</vt:lpstr>
      <vt:lpstr>楷体</vt:lpstr>
      <vt:lpstr>隶书</vt:lpstr>
      <vt:lpstr>宋体</vt:lpstr>
      <vt:lpstr>微软雅黑</vt:lpstr>
      <vt:lpstr>Arial</vt:lpstr>
      <vt:lpstr>Calibri</vt:lpstr>
      <vt:lpstr>Impact</vt:lpstr>
      <vt:lpstr>Segoe UI Black</vt:lpstr>
      <vt:lpstr>Tahoma</vt:lpstr>
      <vt:lpstr>Times New Roman</vt:lpstr>
      <vt:lpstr>Verdana</vt:lpstr>
      <vt:lpstr>Wingdings</vt:lpstr>
      <vt:lpstr>主题1</vt:lpstr>
      <vt:lpstr>Visio</vt:lpstr>
      <vt:lpstr>第8章  信息安全</vt:lpstr>
      <vt:lpstr>配套教材</vt:lpstr>
      <vt:lpstr>课程资源(正在完善中)</vt:lpstr>
      <vt:lpstr>Contents</vt:lpstr>
      <vt:lpstr>章节内容概要</vt:lpstr>
      <vt:lpstr>8.1.1 病毒</vt:lpstr>
      <vt:lpstr>PowerPoint Presentation</vt:lpstr>
      <vt:lpstr>PowerPoint Presentation</vt:lpstr>
      <vt:lpstr>PowerPoint Presentation</vt:lpstr>
      <vt:lpstr>8.1.3 防火墙</vt:lpstr>
      <vt:lpstr>8.1.3 防火墙分类</vt:lpstr>
      <vt:lpstr>8.1.3 防火墙的工作原理</vt:lpstr>
      <vt:lpstr>8.1.3 防火墙的分类</vt:lpstr>
      <vt:lpstr>8.1.3 防火墙的分类</vt:lpstr>
      <vt:lpstr>8.1.3 防火墙的分类</vt:lpstr>
      <vt:lpstr>8.1.3 防火墙的局限性</vt:lpstr>
      <vt:lpstr>8.2.1 密码学概述</vt:lpstr>
      <vt:lpstr>8.2.2 密码技术</vt:lpstr>
      <vt:lpstr>8.2.4 信息安全和密码技术之间的关系</vt:lpstr>
      <vt:lpstr>8.2.5 对称加密实例-替代密码</vt:lpstr>
      <vt:lpstr>非对称的加解密-举例</vt:lpstr>
      <vt:lpstr>8.2.5 非对称加密实例-RSA算法</vt:lpstr>
      <vt:lpstr>思考题</vt:lpstr>
      <vt:lpstr>8.2.6 哈希算法</vt:lpstr>
      <vt:lpstr>8.3.1 数字签名</vt:lpstr>
      <vt:lpstr>8.3.2 数字签名过程和验证过程</vt:lpstr>
      <vt:lpstr>实例</vt:lpstr>
      <vt:lpstr>8.3.3 区块链</vt:lpstr>
      <vt:lpstr>8.3.3 区块链原理</vt:lpstr>
      <vt:lpstr>8.3.3 区块链的工作过程</vt:lpstr>
      <vt:lpstr>8.3.3 区块链的作用和应用</vt:lpstr>
      <vt:lpstr>8.3.4 比特币</vt:lpstr>
      <vt:lpstr>8.3.4 比特币实现过程</vt:lpstr>
      <vt:lpstr>8.3.4 挖矿的概念</vt:lpstr>
      <vt:lpstr>思考题 </vt:lpstr>
      <vt:lpstr>8.3.4 比特币的交易过程</vt:lpstr>
      <vt:lpstr>8.3.4 比特币和Q币的区别</vt:lpstr>
      <vt:lpstr>8.3.4 比特币的优缺点</vt:lpstr>
      <vt:lpstr>8.4 密码</vt:lpstr>
      <vt:lpstr>8.4.1 密码的分类与使用</vt:lpstr>
      <vt:lpstr>8.4.2 密码设置规则</vt:lpstr>
      <vt:lpstr>8.4.4 加密文件</vt:lpstr>
      <vt:lpstr>8.5.1 信息安全案例剖析</vt:lpstr>
      <vt:lpstr>8.5.2 恢复误删的数据</vt:lpstr>
      <vt:lpstr>8.5.4 WiFi基本原理</vt:lpstr>
      <vt:lpstr>8.5.4 WIFI接入INTERNET 示意图</vt:lpstr>
      <vt:lpstr>8.5.6 Wireshark抓包过程</vt:lpstr>
      <vt:lpstr>8.5.7 恶意软件的危害与防范</vt:lpstr>
      <vt:lpstr>8.5.8 二维码安全</vt:lpstr>
      <vt:lpstr>PowerPoint Presentation</vt:lpstr>
      <vt:lpstr>章节测试题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creator>刘小丽</dc:creator>
  <cp:lastModifiedBy>刘小丽</cp:lastModifiedBy>
  <cp:revision>340</cp:revision>
  <dcterms:created xsi:type="dcterms:W3CDTF">2020-06-19T01:32:00Z</dcterms:created>
  <dcterms:modified xsi:type="dcterms:W3CDTF">2021-03-06T14:50:25Z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