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32" r:id="rId4"/>
    <p:sldId id="421" r:id="rId5"/>
    <p:sldId id="422" r:id="rId6"/>
    <p:sldId id="257" r:id="rId7"/>
    <p:sldId id="333" r:id="rId9"/>
    <p:sldId id="258" r:id="rId10"/>
    <p:sldId id="259" r:id="rId11"/>
    <p:sldId id="334" r:id="rId12"/>
    <p:sldId id="335" r:id="rId13"/>
    <p:sldId id="330" r:id="rId14"/>
    <p:sldId id="423" r:id="rId15"/>
    <p:sldId id="338" r:id="rId16"/>
    <p:sldId id="263" r:id="rId17"/>
    <p:sldId id="424" r:id="rId18"/>
    <p:sldId id="425" r:id="rId19"/>
    <p:sldId id="339" r:id="rId20"/>
    <p:sldId id="265" r:id="rId21"/>
    <p:sldId id="426" r:id="rId22"/>
    <p:sldId id="267" r:id="rId23"/>
    <p:sldId id="340" r:id="rId24"/>
    <p:sldId id="268" r:id="rId25"/>
    <p:sldId id="341" r:id="rId26"/>
    <p:sldId id="449" r:id="rId27"/>
    <p:sldId id="342" r:id="rId28"/>
    <p:sldId id="427" r:id="rId29"/>
    <p:sldId id="428" r:id="rId30"/>
    <p:sldId id="271" r:id="rId31"/>
    <p:sldId id="370" r:id="rId32"/>
    <p:sldId id="430" r:id="rId33"/>
    <p:sldId id="272" r:id="rId34"/>
    <p:sldId id="343" r:id="rId35"/>
    <p:sldId id="429" r:id="rId36"/>
    <p:sldId id="273" r:id="rId37"/>
    <p:sldId id="404" r:id="rId38"/>
    <p:sldId id="371" r:id="rId39"/>
    <p:sldId id="346" r:id="rId40"/>
    <p:sldId id="283" r:id="rId41"/>
    <p:sldId id="284" r:id="rId42"/>
    <p:sldId id="360" r:id="rId43"/>
    <p:sldId id="285" r:id="rId44"/>
    <p:sldId id="373" r:id="rId45"/>
    <p:sldId id="347" r:id="rId46"/>
    <p:sldId id="286" r:id="rId47"/>
    <p:sldId id="288" r:id="rId48"/>
    <p:sldId id="291" r:id="rId49"/>
    <p:sldId id="375" r:id="rId50"/>
    <p:sldId id="417" r:id="rId51"/>
    <p:sldId id="418" r:id="rId52"/>
    <p:sldId id="431" r:id="rId53"/>
    <p:sldId id="432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FFFEF"/>
    <a:srgbClr val="FFF7FF"/>
    <a:srgbClr val="F5F6F0"/>
    <a:srgbClr val="EBFFEB"/>
    <a:srgbClr val="339966"/>
    <a:srgbClr val="006600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80"/>
    <p:restoredTop sz="97058"/>
  </p:normalViewPr>
  <p:slideViewPr>
    <p:cSldViewPr showGuides="1">
      <p:cViewPr>
        <p:scale>
          <a:sx n="62" d="100"/>
          <a:sy n="62" d="100"/>
        </p:scale>
        <p:origin x="-946" y="-168"/>
      </p:cViewPr>
      <p:guideLst>
        <p:guide orient="horz" pos="2160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e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e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e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e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png"/></Relationships>
</file>

<file path=ppt/drawings/_rels/vmlDrawing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png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png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88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1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48132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>
              <a:defRPr sz="1100" b="0">
                <a:solidFill>
                  <a:srgbClr val="636363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oleObject" Target="../embeddings/oleObject17.bin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4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8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9.emf"/><Relationship Id="rId2" Type="http://schemas.openxmlformats.org/officeDocument/2006/relationships/oleObject" Target="../embeddings/oleObject44.bin"/><Relationship Id="rId1" Type="http://schemas.openxmlformats.org/officeDocument/2006/relationships/image" Target="../media/image48.em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7.e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4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8.png"/><Relationship Id="rId1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1" Type="http://schemas.openxmlformats.org/officeDocument/2006/relationships/oleObject" Target="../embeddings/oleObject5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1" Type="http://schemas.openxmlformats.org/officeDocument/2006/relationships/oleObject" Target="../embeddings/oleObject57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2.png"/><Relationship Id="rId1" Type="http://schemas.openxmlformats.org/officeDocument/2006/relationships/oleObject" Target="../embeddings/oleObject5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oleObject" Target="../embeddings/oleObject59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0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5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emf"/><Relationship Id="rId1" Type="http://schemas.openxmlformats.org/officeDocument/2006/relationships/oleObject" Target="../embeddings/oleObject61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20" Type="http://schemas.openxmlformats.org/officeDocument/2006/relationships/vmlDrawing" Target="../drawings/vmlDrawing32.vml"/><Relationship Id="rId2" Type="http://schemas.openxmlformats.org/officeDocument/2006/relationships/image" Target="../media/image7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9.e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6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76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3.w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79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4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2.e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9.w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8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4.e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3.emf"/><Relationship Id="rId1" Type="http://schemas.openxmlformats.org/officeDocument/2006/relationships/oleObject" Target="../embeddings/oleObject89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5.emf"/><Relationship Id="rId1" Type="http://schemas.openxmlformats.org/officeDocument/2006/relationships/oleObject" Target="../embeddings/oleObject9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7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92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9.png"/><Relationship Id="rId18" Type="http://schemas.openxmlformats.org/officeDocument/2006/relationships/vmlDrawing" Target="../drawings/vmlDrawing40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95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7.wmf"/><Relationship Id="rId10" Type="http://schemas.openxmlformats.org/officeDocument/2006/relationships/vmlDrawing" Target="../drawings/vmlDrawing41.vml"/><Relationship Id="rId1" Type="http://schemas.openxmlformats.org/officeDocument/2006/relationships/oleObject" Target="../embeddings/oleObject10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1" Type="http://schemas.openxmlformats.org/officeDocument/2006/relationships/oleObject" Target="../embeddings/oleObject107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2.emf"/><Relationship Id="rId1" Type="http://schemas.openxmlformats.org/officeDocument/2006/relationships/oleObject" Target="../embeddings/oleObject108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1" Type="http://schemas.openxmlformats.org/officeDocument/2006/relationships/oleObject" Target="../embeddings/oleObject109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4.emf"/><Relationship Id="rId1" Type="http://schemas.openxmlformats.org/officeDocument/2006/relationships/oleObject" Target="../embeddings/oleObject110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5.emf"/><Relationship Id="rId1" Type="http://schemas.openxmlformats.org/officeDocument/2006/relationships/oleObject" Target="../embeddings/oleObject111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428625"/>
            <a:ext cx="7772400" cy="8382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4800" kern="0" cap="none" spc="0" normalizeH="0" baseline="0" noProof="0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  <a:cs typeface="+mj-cs"/>
              </a:rPr>
              <a:t>第</a:t>
            </a:r>
            <a:r>
              <a:rPr kumimoji="1" lang="en-US" altLang="zh-CN" sz="4800" kern="0" cap="none" spc="0" normalizeH="0" baseline="0" noProof="0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  <a:cs typeface="+mj-cs"/>
              </a:rPr>
              <a:t>5-6</a:t>
            </a:r>
            <a:r>
              <a:rPr kumimoji="1" lang="zh-CN" altLang="en-US" sz="4800" kern="0" cap="none" spc="0" normalizeH="0" baseline="0" noProof="0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  <a:cs typeface="+mj-cs"/>
              </a:rPr>
              <a:t>章  组合逻辑电路</a:t>
            </a:r>
            <a:endParaRPr kumimoji="1" lang="zh-CN" altLang="en-US" sz="4800" kern="0" cap="none" spc="0" normalizeH="0" baseline="0" noProof="0" dirty="0">
              <a:solidFill>
                <a:srgbClr val="CC330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59395" name="Text Box 2"/>
          <p:cNvSpPr txBox="1"/>
          <p:nvPr/>
        </p:nvSpPr>
        <p:spPr>
          <a:xfrm>
            <a:off x="214313" y="3379788"/>
            <a:ext cx="5118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dirty="0">
                <a:latin typeface="楷体_GB2312" pitchFamily="49" charset="-122"/>
              </a:rPr>
              <a:t>(2) </a:t>
            </a:r>
            <a:r>
              <a:rPr lang="zh-CN" altLang="en-US" dirty="0">
                <a:latin typeface="楷体_GB2312" pitchFamily="49" charset="-122"/>
              </a:rPr>
              <a:t>学习常用中规模集成模块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59396" name="Text Box 3"/>
          <p:cNvSpPr txBox="1"/>
          <p:nvPr/>
        </p:nvSpPr>
        <p:spPr>
          <a:xfrm>
            <a:off x="214313" y="4443413"/>
            <a:ext cx="5786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dirty="0">
                <a:latin typeface="楷体_GB2312" pitchFamily="49" charset="-122"/>
              </a:rPr>
              <a:t>(3) </a:t>
            </a:r>
            <a:r>
              <a:rPr lang="zh-CN" altLang="en-US" dirty="0">
                <a:latin typeface="楷体_GB2312" pitchFamily="49" charset="-122"/>
              </a:rPr>
              <a:t>了解电路中的竞争和冒险现象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8" y="5543550"/>
            <a:ext cx="2871788" cy="457200"/>
          </a:xfrm>
          <a:prstGeom prst="rect">
            <a:avLst/>
          </a:prstGeom>
          <a:gradFill rotWithShape="0">
            <a:gsLst>
              <a:gs pos="0">
                <a:srgbClr val="5C5C5C"/>
              </a:gs>
              <a:gs pos="50000">
                <a:srgbClr val="FFFFFF"/>
              </a:gs>
              <a:gs pos="100000">
                <a:srgbClr val="5C5C5C"/>
              </a:gs>
            </a:gsLst>
            <a:lin ang="5400000" scaled="1"/>
          </a:gradFill>
          <a:ln w="9525">
            <a:noFill/>
            <a:miter lim="800000"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本章重点</a:t>
            </a:r>
            <a:endParaRPr kumimoji="1" lang="zh-CN" altLang="en-US" sz="2400" kern="1200" cap="none" spc="0" normalizeH="0" baseline="0" noProof="0" dirty="0">
              <a:solidFill>
                <a:srgbClr val="990033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4313" y="2430463"/>
            <a:ext cx="69294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(1)</a:t>
            </a:r>
            <a:r>
              <a:rPr kumimoji="1" lang="zh-CN" altLang="en-US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掌握</a:t>
            </a:r>
            <a:r>
              <a:rPr kumimoji="1" lang="zh-CN" altLang="en-US" kern="1200" cap="none" spc="0" normalizeH="0" baseline="0" noProof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分析</a:t>
            </a:r>
            <a:r>
              <a:rPr kumimoji="1" lang="zh-CN" altLang="en-US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zh-CN" altLang="en-US" kern="1200" cap="none" spc="0" normalizeH="0" baseline="0" noProof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设计</a:t>
            </a:r>
            <a:r>
              <a:rPr kumimoji="1" lang="zh-CN" altLang="en-US" u="sng" kern="120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组合电路</a:t>
            </a:r>
            <a:r>
              <a:rPr kumimoji="1" lang="zh-CN" altLang="en-US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的基本方法</a:t>
            </a:r>
            <a:endParaRPr kumimoji="1" lang="zh-CN" altLang="en-US" kern="120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9399" name="Line 6"/>
          <p:cNvSpPr/>
          <p:nvPr/>
        </p:nvSpPr>
        <p:spPr>
          <a:xfrm>
            <a:off x="4316413" y="4294188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0" name="Line 7"/>
          <p:cNvSpPr/>
          <p:nvPr/>
        </p:nvSpPr>
        <p:spPr>
          <a:xfrm>
            <a:off x="4316413" y="4829175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Text Box 8"/>
          <p:cNvSpPr txBox="1"/>
          <p:nvPr/>
        </p:nvSpPr>
        <p:spPr>
          <a:xfrm>
            <a:off x="5575300" y="2936875"/>
            <a:ext cx="3354388" cy="170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</a:rPr>
              <a:t>加法器    比较器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</a:rPr>
              <a:t>译码器    编码器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</a:rPr>
              <a:t>选择器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85750" y="1471613"/>
            <a:ext cx="2622550" cy="579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outerShdw sy="50000" kx="2453608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3200" kern="1200" cap="none" spc="0" normalizeH="0" baseline="0" noProof="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cs typeface="+mn-cs"/>
              </a:rPr>
              <a:t>本章基本内容</a:t>
            </a:r>
            <a:endParaRPr kumimoji="1" lang="zh-CN" altLang="en-US" sz="3200" kern="1200" cap="none" spc="0" normalizeH="0" baseline="0" noProof="0" dirty="0">
              <a:solidFill>
                <a:schemeClr val="tx2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4" name="Text Box 10"/>
          <p:cNvSpPr txBox="1"/>
          <p:nvPr/>
        </p:nvSpPr>
        <p:spPr>
          <a:xfrm>
            <a:off x="3571875" y="5257800"/>
            <a:ext cx="4876800" cy="12430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lnSpc>
                <a:spcPct val="170000"/>
              </a:lnSpc>
            </a:pPr>
            <a:r>
              <a:rPr lang="en-US" altLang="zh-CN" sz="2400" dirty="0">
                <a:latin typeface="楷体_GB2312" pitchFamily="49" charset="-122"/>
              </a:rPr>
              <a:t>(1)</a:t>
            </a:r>
            <a:r>
              <a:rPr lang="zh-CN" altLang="en-US" sz="2400" dirty="0">
                <a:latin typeface="楷体_GB2312" pitchFamily="49" charset="-122"/>
              </a:rPr>
              <a:t>电路分析与设计的方法</a:t>
            </a:r>
            <a:endParaRPr lang="zh-CN" altLang="en-US" sz="2400" dirty="0">
              <a:latin typeface="楷体_GB2312" pitchFamily="49" charset="-122"/>
            </a:endParaRPr>
          </a:p>
          <a:p>
            <a:pPr algn="ctr">
              <a:lnSpc>
                <a:spcPct val="170000"/>
              </a:lnSpc>
            </a:pPr>
            <a:r>
              <a:rPr lang="en-US" altLang="zh-CN" sz="2400" dirty="0">
                <a:latin typeface="楷体_GB2312" pitchFamily="49" charset="-122"/>
              </a:rPr>
              <a:t>(2)</a:t>
            </a:r>
            <a:r>
              <a:rPr lang="zh-CN" altLang="en-US" sz="2400" dirty="0">
                <a:latin typeface="楷体_GB2312" pitchFamily="49" charset="-122"/>
              </a:rPr>
              <a:t>常用组合逻辑模块的应用</a:t>
            </a:r>
            <a:endParaRPr lang="zh-CN" altLang="en-US" sz="2400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2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285750" y="890588"/>
            <a:ext cx="5643563" cy="48958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800" dirty="0"/>
              <a:t>1.  </a:t>
            </a:r>
            <a:r>
              <a:rPr lang="zh-CN" altLang="en-US" sz="2800" dirty="0"/>
              <a:t>抽象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Char char="ß"/>
            </a:pPr>
            <a:r>
              <a:rPr lang="zh-CN" altLang="en-US" sz="2800" dirty="0"/>
              <a:t>输入变量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</a:rPr>
              <a:t>红（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CC00"/>
                </a:solidFill>
              </a:rPr>
              <a:t>黄（</a:t>
            </a:r>
            <a:r>
              <a:rPr lang="en-US" altLang="zh-CN" sz="2800" dirty="0">
                <a:solidFill>
                  <a:srgbClr val="FFCC00"/>
                </a:solidFill>
              </a:rPr>
              <a:t>A</a:t>
            </a:r>
            <a:r>
              <a:rPr lang="zh-CN" altLang="en-US" sz="2800" dirty="0">
                <a:solidFill>
                  <a:srgbClr val="FFCC00"/>
                </a:solidFill>
              </a:rPr>
              <a:t>）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00CC00"/>
                </a:solidFill>
              </a:rPr>
              <a:t>绿（</a:t>
            </a:r>
            <a:r>
              <a:rPr lang="en-US" altLang="zh-CN" sz="2800" dirty="0">
                <a:solidFill>
                  <a:srgbClr val="00CC00"/>
                </a:solidFill>
              </a:rPr>
              <a:t>G</a:t>
            </a:r>
            <a:r>
              <a:rPr lang="zh-CN" altLang="en-US" sz="2800" dirty="0">
                <a:solidFill>
                  <a:srgbClr val="00CC00"/>
                </a:solidFill>
              </a:rPr>
              <a:t>）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Char char="ß"/>
            </a:pPr>
            <a:r>
              <a:rPr lang="zh-CN" altLang="en-US" sz="2800" dirty="0"/>
              <a:t>输出变量：</a:t>
            </a: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   故障信号（</a:t>
            </a:r>
            <a:r>
              <a:rPr lang="en-US" altLang="zh-CN" sz="2800" dirty="0"/>
              <a:t>Z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2.  </a:t>
            </a:r>
            <a:r>
              <a:rPr lang="zh-CN" altLang="en-US" sz="2800" dirty="0"/>
              <a:t>写出逻辑表达式</a:t>
            </a:r>
            <a:endParaRPr lang="zh-CN" altLang="en-US" sz="2800" dirty="0"/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graphicFrame>
        <p:nvGraphicFramePr>
          <p:cNvPr id="5124" name="表格 5123"/>
          <p:cNvGraphicFramePr/>
          <p:nvPr/>
        </p:nvGraphicFramePr>
        <p:xfrm>
          <a:off x="6697663" y="1125538"/>
          <a:ext cx="2089150" cy="4937125"/>
        </p:xfrm>
        <a:graphic>
          <a:graphicData uri="http://schemas.openxmlformats.org/drawingml/2006/table">
            <a:tbl>
              <a:tblPr/>
              <a:tblGrid>
                <a:gridCol w="419100"/>
                <a:gridCol w="541338"/>
                <a:gridCol w="503237"/>
                <a:gridCol w="625475"/>
              </a:tblGrid>
              <a:tr h="822325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输入变量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输出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R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FFCC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A</a:t>
                      </a:r>
                      <a:endParaRPr lang="en-US" altLang="zh-CN" sz="2400" b="0" dirty="0">
                        <a:solidFill>
                          <a:srgbClr val="FFCC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CC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G</a:t>
                      </a:r>
                      <a:endParaRPr lang="en-US" altLang="zh-CN" sz="2400" b="0" dirty="0">
                        <a:solidFill>
                          <a:srgbClr val="00CC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Z</a:t>
                      </a:r>
                      <a:endParaRPr lang="en-US" altLang="zh-CN" sz="2400" b="0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72"/>
          <p:cNvGraphicFramePr/>
          <p:nvPr/>
        </p:nvGraphicFramePr>
        <p:xfrm>
          <a:off x="357188" y="4357688"/>
          <a:ext cx="59293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97125" imgH="215900" progId="Equation.3">
                  <p:embed/>
                </p:oleObj>
              </mc:Choice>
              <mc:Fallback>
                <p:oleObj name="" r:id="rId1" imgW="239712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88" y="4357688"/>
                        <a:ext cx="5929312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14313" y="357188"/>
            <a:ext cx="4572000" cy="2786063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Tx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3.  </a:t>
            </a: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cs"/>
              </a:rPr>
              <a:t>选用小规模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SSI</a:t>
            </a: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cs"/>
              </a:rPr>
              <a:t>器件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Tx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4.  </a:t>
            </a: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cs"/>
              </a:rPr>
              <a:t>化简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Tx/>
              <a:buNone/>
              <a:defRPr/>
            </a:pPr>
            <a:endParaRPr kumimoji="0" lang="zh-CN" altLang="en-US" b="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Tx/>
              <a:buNone/>
              <a:defRPr/>
            </a:pPr>
            <a:endParaRPr kumimoji="0" lang="en-US" altLang="zh-CN" b="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Tx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5.  </a:t>
            </a: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cs"/>
              </a:rPr>
              <a:t>画出逻辑图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Picture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2113" y="1643063"/>
            <a:ext cx="3671887" cy="22621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" name="Object 74"/>
          <p:cNvGraphicFramePr/>
          <p:nvPr/>
        </p:nvGraphicFramePr>
        <p:xfrm>
          <a:off x="704850" y="1600200"/>
          <a:ext cx="38322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1649095" imgH="215900" progId="Equation.3">
                  <p:embed/>
                </p:oleObj>
              </mc:Choice>
              <mc:Fallback>
                <p:oleObj name="" r:id="rId2" imgW="164909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4850" y="1600200"/>
                        <a:ext cx="38322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8" descr="4-2-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071813"/>
            <a:ext cx="4124325" cy="2354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80" descr="4-2-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4000500"/>
            <a:ext cx="4264025" cy="25177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3912" name="Object 72"/>
          <p:cNvGraphicFramePr/>
          <p:nvPr/>
        </p:nvGraphicFramePr>
        <p:xfrm>
          <a:off x="2143125" y="1000125"/>
          <a:ext cx="57864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2397125" imgH="215900" progId="Equation.3">
                  <p:embed/>
                </p:oleObj>
              </mc:Choice>
              <mc:Fallback>
                <p:oleObj name="" r:id="rId6" imgW="2397125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3125" y="1000125"/>
                        <a:ext cx="5786438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1563" y="857250"/>
            <a:ext cx="6316663" cy="606425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normAutofit fontScale="90000" lnSpcReduction="10000"/>
            <a:flatTx/>
          </a:bodyPr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cs typeface="+mj-cs"/>
              </a:rPr>
              <a:t>常用组合逻辑电路</a:t>
            </a:r>
            <a:endParaRPr kumimoji="0" lang="zh-CN" altLang="en-US" sz="4000" kern="1200" cap="none" spc="0" normalizeH="0" baseline="0" noProof="0" dirty="0">
              <a:solidFill>
                <a:schemeClr val="tx2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64515" name="Text Box 4"/>
          <p:cNvSpPr txBox="1"/>
          <p:nvPr/>
        </p:nvSpPr>
        <p:spPr>
          <a:xfrm>
            <a:off x="2286000" y="2363788"/>
            <a:ext cx="156051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编码器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4516" name="Oval 5"/>
          <p:cNvSpPr/>
          <p:nvPr/>
        </p:nvSpPr>
        <p:spPr>
          <a:xfrm>
            <a:off x="1295400" y="2482850"/>
            <a:ext cx="685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17" name="Oval 6"/>
          <p:cNvSpPr/>
          <p:nvPr/>
        </p:nvSpPr>
        <p:spPr>
          <a:xfrm>
            <a:off x="1295400" y="3987800"/>
            <a:ext cx="685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18" name="Rectangle 7"/>
          <p:cNvSpPr/>
          <p:nvPr/>
        </p:nvSpPr>
        <p:spPr>
          <a:xfrm>
            <a:off x="2286000" y="3079750"/>
            <a:ext cx="22098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译码器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4519" name="Oval 8"/>
          <p:cNvSpPr/>
          <p:nvPr/>
        </p:nvSpPr>
        <p:spPr>
          <a:xfrm>
            <a:off x="1295400" y="3270250"/>
            <a:ext cx="685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20" name="Oval 9"/>
          <p:cNvSpPr/>
          <p:nvPr/>
        </p:nvSpPr>
        <p:spPr>
          <a:xfrm>
            <a:off x="1295400" y="4699000"/>
            <a:ext cx="685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21" name="Oval 10"/>
          <p:cNvSpPr/>
          <p:nvPr/>
        </p:nvSpPr>
        <p:spPr>
          <a:xfrm>
            <a:off x="1295400" y="5384800"/>
            <a:ext cx="685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22" name="Rectangle 11"/>
          <p:cNvSpPr/>
          <p:nvPr/>
        </p:nvSpPr>
        <p:spPr>
          <a:xfrm>
            <a:off x="2286000" y="3803650"/>
            <a:ext cx="3429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数据选择器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4523" name="Rectangle 13"/>
          <p:cNvSpPr/>
          <p:nvPr/>
        </p:nvSpPr>
        <p:spPr>
          <a:xfrm>
            <a:off x="2286000" y="4470400"/>
            <a:ext cx="3429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数值比较器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4524" name="Text Box 14"/>
          <p:cNvSpPr txBox="1"/>
          <p:nvPr/>
        </p:nvSpPr>
        <p:spPr>
          <a:xfrm>
            <a:off x="2286000" y="5183188"/>
            <a:ext cx="156051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加法器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3352800" cy="685800"/>
          </a:xfr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effectLst>
            <a:outerShdw dist="107763" dir="189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编码器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6653213" y="3589338"/>
            <a:ext cx="22240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二进制代码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419100" y="3600450"/>
            <a:ext cx="42640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某种控制信息、符号等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Line 5"/>
          <p:cNvSpPr/>
          <p:nvPr/>
        </p:nvSpPr>
        <p:spPr>
          <a:xfrm>
            <a:off x="4781550" y="3694113"/>
            <a:ext cx="1905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Text Box 6"/>
          <p:cNvSpPr txBox="1"/>
          <p:nvPr/>
        </p:nvSpPr>
        <p:spPr>
          <a:xfrm>
            <a:off x="5105400" y="4229100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译 码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Line 7"/>
          <p:cNvSpPr/>
          <p:nvPr/>
        </p:nvSpPr>
        <p:spPr>
          <a:xfrm flipH="1">
            <a:off x="4781550" y="4113213"/>
            <a:ext cx="1905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Text Box 8"/>
          <p:cNvSpPr txBox="1"/>
          <p:nvPr/>
        </p:nvSpPr>
        <p:spPr>
          <a:xfrm>
            <a:off x="5067300" y="2949575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编 码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5067300" y="5524500"/>
            <a:ext cx="14081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译码器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Line 10"/>
          <p:cNvSpPr/>
          <p:nvPr/>
        </p:nvSpPr>
        <p:spPr>
          <a:xfrm>
            <a:off x="5734050" y="2390775"/>
            <a:ext cx="0" cy="581025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Text Box 11"/>
          <p:cNvSpPr txBox="1"/>
          <p:nvPr/>
        </p:nvSpPr>
        <p:spPr>
          <a:xfrm>
            <a:off x="5048250" y="1887538"/>
            <a:ext cx="1255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编码器</a:t>
            </a:r>
            <a:endParaRPr lang="zh-CN" altLang="en-US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Line 12"/>
          <p:cNvSpPr/>
          <p:nvPr/>
        </p:nvSpPr>
        <p:spPr>
          <a:xfrm flipV="1">
            <a:off x="5748338" y="4953000"/>
            <a:ext cx="4762" cy="5334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15"/>
          <p:cNvGrpSpPr/>
          <p:nvPr/>
        </p:nvGrpSpPr>
        <p:grpSpPr>
          <a:xfrm>
            <a:off x="782638" y="1439863"/>
            <a:ext cx="3600450" cy="2098675"/>
            <a:chOff x="468" y="924"/>
            <a:chExt cx="2268" cy="1056"/>
          </a:xfrm>
        </p:grpSpPr>
        <p:sp>
          <p:nvSpPr>
            <p:cNvPr id="65553" name="AutoShape 14"/>
            <p:cNvSpPr/>
            <p:nvPr/>
          </p:nvSpPr>
          <p:spPr>
            <a:xfrm>
              <a:off x="468" y="924"/>
              <a:ext cx="2268" cy="1056"/>
            </a:xfrm>
            <a:prstGeom prst="wedgeRoundRectCallout">
              <a:avLst>
                <a:gd name="adj1" fmla="val 71074"/>
                <a:gd name="adj2" fmla="val -15245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554" name="Text Box 13"/>
            <p:cNvSpPr txBox="1"/>
            <p:nvPr/>
          </p:nvSpPr>
          <p:spPr>
            <a:xfrm>
              <a:off x="590" y="962"/>
              <a:ext cx="2014" cy="97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dirty="0">
                  <a:latin typeface="楷体_GB2312" pitchFamily="49" charset="-122"/>
                </a:rPr>
                <a:t>把每一输入的高、低电平信号编成一个对应的输出代码，这种组合逻辑电路称为编码器。 </a:t>
              </a:r>
              <a:endParaRPr lang="zh-CN" altLang="en-US" sz="2400" dirty="0">
                <a:latin typeface="楷体_GB2312" pitchFamily="49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781050" y="4206875"/>
            <a:ext cx="3600450" cy="1724025"/>
            <a:chOff x="468" y="924"/>
            <a:chExt cx="2268" cy="1056"/>
          </a:xfrm>
        </p:grpSpPr>
        <p:sp>
          <p:nvSpPr>
            <p:cNvPr id="65551" name="AutoShape 18"/>
            <p:cNvSpPr/>
            <p:nvPr/>
          </p:nvSpPr>
          <p:spPr>
            <a:xfrm>
              <a:off x="468" y="924"/>
              <a:ext cx="2268" cy="1056"/>
            </a:xfrm>
            <a:prstGeom prst="wedgeRoundRectCallout">
              <a:avLst>
                <a:gd name="adj1" fmla="val 71074"/>
                <a:gd name="adj2" fmla="val -15245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552" name="Text Box 19"/>
            <p:cNvSpPr txBox="1"/>
            <p:nvPr/>
          </p:nvSpPr>
          <p:spPr>
            <a:xfrm>
              <a:off x="590" y="962"/>
              <a:ext cx="2014" cy="961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把每一输入的代码译成对应的输出高、低电平信号，这种逻辑电路称为译码器。 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Text Box 6"/>
          <p:cNvSpPr txBox="1"/>
          <p:nvPr/>
        </p:nvSpPr>
        <p:spPr>
          <a:xfrm>
            <a:off x="357188" y="1187450"/>
            <a:ext cx="80010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有一键盘输入电路，一共有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个按键，键按下时，对应的输入信号为高电平。 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214313" y="5546725"/>
            <a:ext cx="87249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编码器的作用就是把每一个键信号转化成相应的编码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（键码）。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2743200" y="304800"/>
            <a:ext cx="3352800" cy="6858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二进制编码器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4" name="Rectangle 1079"/>
          <p:cNvSpPr/>
          <p:nvPr/>
        </p:nvSpPr>
        <p:spPr>
          <a:xfrm>
            <a:off x="0" y="2566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11"/>
          <p:cNvGraphicFramePr/>
          <p:nvPr/>
        </p:nvGraphicFramePr>
        <p:xfrm>
          <a:off x="1943100" y="2112963"/>
          <a:ext cx="534352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28340" imgH="2043430" progId="">
                  <p:embed/>
                </p:oleObj>
              </mc:Choice>
              <mc:Fallback>
                <p:oleObj name="" r:id="rId1" imgW="3228340" imgH="204343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3100" y="2112963"/>
                        <a:ext cx="5343525" cy="338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20700" y="609600"/>
            <a:ext cx="449897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位二进制（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线－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线）编码器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194" name="Object 2"/>
          <p:cNvGraphicFramePr/>
          <p:nvPr/>
        </p:nvGraphicFramePr>
        <p:xfrm>
          <a:off x="1274763" y="1436688"/>
          <a:ext cx="52482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4097000" imgH="10915650" progId="">
                  <p:embed/>
                </p:oleObj>
              </mc:Choice>
              <mc:Fallback>
                <p:oleObj name="" r:id="rId1" imgW="14097000" imgH="1091565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4763" y="1436688"/>
                        <a:ext cx="5248275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41313" y="5722938"/>
            <a:ext cx="8347075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输入为高电平有效，任何时刻有且只有一个输入信号有效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 flipV="1">
            <a:off x="1028700" y="3683000"/>
            <a:ext cx="423863" cy="2228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07238" y="3235325"/>
            <a:ext cx="1547813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二进制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代码输出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 flipH="1" flipV="1">
            <a:off x="6438900" y="2627313"/>
            <a:ext cx="1133475" cy="77311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AutoShape 21"/>
          <p:cNvSpPr/>
          <p:nvPr/>
        </p:nvSpPr>
        <p:spPr bwMode="auto">
          <a:xfrm>
            <a:off x="6388100" y="2022475"/>
            <a:ext cx="88900" cy="3116263"/>
          </a:xfrm>
          <a:prstGeom prst="rightBrace">
            <a:avLst>
              <a:gd name="adj1" fmla="val 29211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AutoShape 20"/>
          <p:cNvSpPr/>
          <p:nvPr/>
        </p:nvSpPr>
        <p:spPr bwMode="auto">
          <a:xfrm>
            <a:off x="1531938" y="1879600"/>
            <a:ext cx="387350" cy="3375025"/>
          </a:xfrm>
          <a:prstGeom prst="leftBrace">
            <a:avLst>
              <a:gd name="adj1" fmla="val 72609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4313" y="330200"/>
            <a:ext cx="3106738" cy="884238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0" kern="120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一、普通编码器</a:t>
            </a:r>
            <a:endParaRPr kumimoji="0" lang="zh-CN" altLang="en-US" sz="3200" b="0" kern="120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0650" y="1071563"/>
            <a:ext cx="2808288" cy="208756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indent="-342900" defTabSz="9144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zh-CN" altLang="en-US" sz="3200" b="0" kern="1200" cap="none" spc="0" normalizeH="0" baseline="0" noProof="0">
                <a:latin typeface="+mn-lt"/>
                <a:ea typeface="+mn-ea"/>
                <a:cs typeface="+mn-cs"/>
              </a:rPr>
              <a:t>特点：任何时刻只允许输入一个编码信号。</a:t>
            </a:r>
            <a:endParaRPr kumimoji="0" lang="zh-CN" altLang="en-US" sz="3200" b="0" kern="120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defTabSz="9144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zh-CN" altLang="en-US" sz="3200" b="0" kern="1200" cap="none" spc="0" normalizeH="0" baseline="0" noProof="0">
                <a:latin typeface="+mn-lt"/>
                <a:ea typeface="+mn-ea"/>
                <a:cs typeface="+mn-cs"/>
              </a:rPr>
              <a:t>例：</a:t>
            </a:r>
            <a:r>
              <a:rPr kumimoji="0" lang="en-US" altLang="zh-CN" sz="3200" b="0" kern="1200" cap="none" spc="0" normalizeH="0" baseline="0" noProof="0"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kern="1200" cap="none" spc="0" normalizeH="0" baseline="0" noProof="0">
                <a:latin typeface="楷体_GB2312" pitchFamily="49" charset="-122"/>
                <a:ea typeface="+mn-ea"/>
                <a:cs typeface="+mn-cs"/>
              </a:rPr>
              <a:t>位</a:t>
            </a:r>
            <a:r>
              <a:rPr kumimoji="0" lang="zh-CN" altLang="en-US" sz="3200" b="0" kern="1200" cap="none" spc="0" normalizeH="0" baseline="0" noProof="0">
                <a:latin typeface="+mn-lt"/>
                <a:ea typeface="+mn-ea"/>
                <a:cs typeface="+mn-cs"/>
              </a:rPr>
              <a:t>二进制普通编码器</a:t>
            </a:r>
            <a:endParaRPr kumimoji="0" lang="zh-CN" altLang="en-US" sz="3200" b="0" kern="120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defTabSz="9144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defRPr/>
            </a:pPr>
            <a:endParaRPr kumimoji="0" lang="en-US" altLang="zh-CN" sz="3200" b="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3429000"/>
            <a:ext cx="2751138" cy="28575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22" name="表格 9221"/>
          <p:cNvGraphicFramePr/>
          <p:nvPr/>
        </p:nvGraphicFramePr>
        <p:xfrm>
          <a:off x="3348038" y="692150"/>
          <a:ext cx="5616575" cy="4392613"/>
        </p:xfrm>
        <a:graphic>
          <a:graphicData uri="http://schemas.openxmlformats.org/drawingml/2006/table">
            <a:tbl>
              <a:tblPr/>
              <a:tblGrid>
                <a:gridCol w="511175"/>
                <a:gridCol w="509588"/>
                <a:gridCol w="511175"/>
                <a:gridCol w="511175"/>
                <a:gridCol w="482600"/>
                <a:gridCol w="538162"/>
                <a:gridCol w="509588"/>
                <a:gridCol w="511175"/>
                <a:gridCol w="511175"/>
                <a:gridCol w="509587"/>
                <a:gridCol w="511175"/>
              </a:tblGrid>
              <a:tr h="417513">
                <a:tc gridSpan="8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输           入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输   出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2000" baseline="-25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baseline="-25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125"/>
          <p:cNvGraphicFramePr/>
          <p:nvPr/>
        </p:nvGraphicFramePr>
        <p:xfrm>
          <a:off x="2857500" y="5214938"/>
          <a:ext cx="60563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2616200" imgH="508000" progId="Equation.3">
                  <p:embed/>
                </p:oleObj>
              </mc:Choice>
              <mc:Fallback>
                <p:oleObj name="" r:id="rId2" imgW="2616200" imgH="508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0" y="5214938"/>
                        <a:ext cx="6056313" cy="1173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Rectangle 2"/>
          <p:cNvSpPr>
            <a:spLocks noGrp="1"/>
          </p:cNvSpPr>
          <p:nvPr>
            <p:ph type="title"/>
          </p:nvPr>
        </p:nvSpPr>
        <p:spPr>
          <a:xfrm>
            <a:off x="250825" y="620713"/>
            <a:ext cx="4392613" cy="884237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dirty="0"/>
              <a:t>利用无关项化简，得：</a:t>
            </a:r>
            <a:endParaRPr lang="zh-CN" altLang="en-US" sz="3200" dirty="0"/>
          </a:p>
        </p:txBody>
      </p:sp>
      <p:graphicFrame>
        <p:nvGraphicFramePr>
          <p:cNvPr id="10242" name="Rectangle 3"/>
          <p:cNvGraphicFramePr>
            <a:graphicFrameLocks noGrp="1"/>
          </p:cNvGraphicFramePr>
          <p:nvPr>
            <p:ph idx="1"/>
          </p:nvPr>
        </p:nvGraphicFramePr>
        <p:xfrm>
          <a:off x="2424113" y="30353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424113" y="3035300"/>
                        <a:ext cx="0" cy="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Rectangle 4"/>
          <p:cNvGraphicFramePr/>
          <p:nvPr/>
        </p:nvGraphicFramePr>
        <p:xfrm>
          <a:off x="6567488" y="30353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0" imgH="0" progId="Equation.3">
                  <p:embed/>
                </p:oleObj>
              </mc:Choice>
              <mc:Fallback>
                <p:oleObj name="" r:id="rId2" imgW="0" imgH="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6567488" y="3035300"/>
                        <a:ext cx="0" cy="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/>
          <p:nvPr/>
        </p:nvGraphicFramePr>
        <p:xfrm>
          <a:off x="579438" y="1916113"/>
          <a:ext cx="347662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82700" imgH="685800" progId="Equation.3">
                  <p:embed/>
                </p:oleObj>
              </mc:Choice>
              <mc:Fallback>
                <p:oleObj name="" r:id="rId3" imgW="1282700" imgH="685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438" y="1916113"/>
                        <a:ext cx="3476625" cy="185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12" descr="4-3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663" y="1916113"/>
            <a:ext cx="4032250" cy="3201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ext Box 4"/>
          <p:cNvSpPr txBox="1"/>
          <p:nvPr/>
        </p:nvSpPr>
        <p:spPr>
          <a:xfrm>
            <a:off x="285750" y="1016000"/>
            <a:ext cx="8496300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优先编码器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：对输入信号规定不同的优先级，当有多个信号同时有效时，只对优先级高的信号进行编码。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6563" name="Text Box 5"/>
          <p:cNvSpPr txBox="1"/>
          <p:nvPr/>
        </p:nvSpPr>
        <p:spPr>
          <a:xfrm>
            <a:off x="517525" y="2257425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真值表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6564" name="Text Box 29"/>
          <p:cNvSpPr txBox="1"/>
          <p:nvPr/>
        </p:nvSpPr>
        <p:spPr>
          <a:xfrm>
            <a:off x="1885950" y="293688"/>
            <a:ext cx="483870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优先编码器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—74LS148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7"/>
          <p:cNvGrpSpPr/>
          <p:nvPr/>
        </p:nvGrpSpPr>
        <p:grpSpPr>
          <a:xfrm>
            <a:off x="1725613" y="2809875"/>
            <a:ext cx="5859462" cy="3421063"/>
            <a:chOff x="912" y="1733"/>
            <a:chExt cx="3536" cy="2155"/>
          </a:xfrm>
        </p:grpSpPr>
        <p:sp>
          <p:nvSpPr>
            <p:cNvPr id="66566" name="Rectangle 7"/>
            <p:cNvSpPr/>
            <p:nvPr/>
          </p:nvSpPr>
          <p:spPr>
            <a:xfrm>
              <a:off x="3360" y="2029"/>
              <a:ext cx="1056" cy="18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0   0   0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0   0   1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0   1   0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0   1   1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1   0   0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1   0   1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1   1   0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1   1   1 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6567" name="Rectangle 8"/>
            <p:cNvSpPr/>
            <p:nvPr/>
          </p:nvSpPr>
          <p:spPr>
            <a:xfrm>
              <a:off x="912" y="2029"/>
              <a:ext cx="2448" cy="18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×  ×  ×  ×  ×  ×  ×  0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×  ×  ×  ×  ×  ×  0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×  ×  ×  ×  ×  0   1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×  ×  ×  ×  0   1   1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×  ×  ×  0   1   1   1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×  ×  0   1   1   1   1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×  0   1   1   1   1   1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0   1   1   1   1   1   1   1</a:t>
              </a:r>
              <a:endParaRPr lang="en-US" altLang="zh-CN" sz="20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6568" name="Line 11"/>
            <p:cNvSpPr/>
            <p:nvPr/>
          </p:nvSpPr>
          <p:spPr>
            <a:xfrm>
              <a:off x="912" y="1733"/>
              <a:ext cx="350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69" name="Line 12"/>
            <p:cNvSpPr/>
            <p:nvPr/>
          </p:nvSpPr>
          <p:spPr>
            <a:xfrm>
              <a:off x="912" y="2029"/>
              <a:ext cx="350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70" name="Line 13"/>
            <p:cNvSpPr/>
            <p:nvPr/>
          </p:nvSpPr>
          <p:spPr>
            <a:xfrm>
              <a:off x="912" y="3888"/>
              <a:ext cx="350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71" name="Line 14"/>
            <p:cNvSpPr/>
            <p:nvPr/>
          </p:nvSpPr>
          <p:spPr>
            <a:xfrm>
              <a:off x="912" y="1733"/>
              <a:ext cx="0" cy="215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72" name="Line 15"/>
            <p:cNvSpPr/>
            <p:nvPr/>
          </p:nvSpPr>
          <p:spPr>
            <a:xfrm>
              <a:off x="3360" y="1733"/>
              <a:ext cx="0" cy="215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73" name="Line 16"/>
            <p:cNvSpPr/>
            <p:nvPr/>
          </p:nvSpPr>
          <p:spPr>
            <a:xfrm>
              <a:off x="4416" y="1733"/>
              <a:ext cx="0" cy="215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6574" name="Group 112"/>
            <p:cNvGrpSpPr/>
            <p:nvPr/>
          </p:nvGrpSpPr>
          <p:grpSpPr>
            <a:xfrm>
              <a:off x="912" y="1733"/>
              <a:ext cx="2496" cy="360"/>
              <a:chOff x="912" y="1733"/>
              <a:chExt cx="2496" cy="360"/>
            </a:xfrm>
          </p:grpSpPr>
          <p:sp>
            <p:nvSpPr>
              <p:cNvPr id="66586" name="Rectangle 10"/>
              <p:cNvSpPr/>
              <p:nvPr/>
            </p:nvSpPr>
            <p:spPr>
              <a:xfrm>
                <a:off x="912" y="1733"/>
                <a:ext cx="2448" cy="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</a:pPr>
                <a:r>
                  <a:rPr lang="en-US" altLang="zh-CN" sz="2000" dirty="0">
                    <a:latin typeface="Arial" panose="020B0604020202020204" pitchFamily="34" charset="0"/>
                    <a:ea typeface="宋体" pitchFamily="2" charset="-122"/>
                  </a:rPr>
                  <a:t> </a:t>
                </a:r>
                <a:endParaRPr lang="en-US" altLang="zh-CN" sz="200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grpSp>
            <p:nvGrpSpPr>
              <p:cNvPr id="66587" name="Group 99"/>
              <p:cNvGrpSpPr/>
              <p:nvPr/>
            </p:nvGrpSpPr>
            <p:grpSpPr>
              <a:xfrm>
                <a:off x="935" y="1755"/>
                <a:ext cx="277" cy="338"/>
                <a:chOff x="347" y="1599"/>
                <a:chExt cx="277" cy="338"/>
              </a:xfrm>
            </p:grpSpPr>
            <p:sp>
              <p:nvSpPr>
                <p:cNvPr id="66609" name="Text Box 33"/>
                <p:cNvSpPr txBox="1"/>
                <p:nvPr/>
              </p:nvSpPr>
              <p:spPr>
                <a:xfrm>
                  <a:off x="347" y="1599"/>
                  <a:ext cx="277" cy="3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0</a:t>
                  </a:r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 </a:t>
                  </a:r>
                  <a:endParaRPr lang="en-US" altLang="zh-CN" i="1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610" name="Line 92"/>
                <p:cNvSpPr/>
                <p:nvPr/>
              </p:nvSpPr>
              <p:spPr>
                <a:xfrm>
                  <a:off x="372" y="1620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88" name="Group 101"/>
              <p:cNvGrpSpPr/>
              <p:nvPr/>
            </p:nvGrpSpPr>
            <p:grpSpPr>
              <a:xfrm>
                <a:off x="1259" y="1743"/>
                <a:ext cx="301" cy="326"/>
                <a:chOff x="359" y="1671"/>
                <a:chExt cx="301" cy="326"/>
              </a:xfrm>
            </p:grpSpPr>
            <p:sp>
              <p:nvSpPr>
                <p:cNvPr id="66607" name="Text Box 84"/>
                <p:cNvSpPr txBox="1"/>
                <p:nvPr/>
              </p:nvSpPr>
              <p:spPr>
                <a:xfrm>
                  <a:off x="359" y="1671"/>
                  <a:ext cx="301" cy="32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1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itchFamily="2" charset="-122"/>
                    </a:rPr>
                    <a:t>  </a:t>
                  </a:r>
                  <a:endParaRPr lang="en-US" altLang="zh-CN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608" name="Line 93"/>
                <p:cNvSpPr/>
                <p:nvPr/>
              </p:nvSpPr>
              <p:spPr>
                <a:xfrm>
                  <a:off x="396" y="1704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89" name="Group 102"/>
              <p:cNvGrpSpPr/>
              <p:nvPr/>
            </p:nvGrpSpPr>
            <p:grpSpPr>
              <a:xfrm>
                <a:off x="1571" y="1743"/>
                <a:ext cx="301" cy="326"/>
                <a:chOff x="395" y="1671"/>
                <a:chExt cx="301" cy="326"/>
              </a:xfrm>
            </p:grpSpPr>
            <p:sp>
              <p:nvSpPr>
                <p:cNvPr id="66605" name="Text Box 85"/>
                <p:cNvSpPr txBox="1"/>
                <p:nvPr/>
              </p:nvSpPr>
              <p:spPr>
                <a:xfrm>
                  <a:off x="395" y="1671"/>
                  <a:ext cx="301" cy="32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2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itchFamily="2" charset="-122"/>
                    </a:rPr>
                    <a:t>    </a:t>
                  </a:r>
                  <a:endParaRPr lang="en-US" altLang="zh-CN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606" name="Line 94"/>
                <p:cNvSpPr/>
                <p:nvPr/>
              </p:nvSpPr>
              <p:spPr>
                <a:xfrm>
                  <a:off x="420" y="1704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90" name="Group 103"/>
              <p:cNvGrpSpPr/>
              <p:nvPr/>
            </p:nvGrpSpPr>
            <p:grpSpPr>
              <a:xfrm>
                <a:off x="1895" y="1743"/>
                <a:ext cx="301" cy="326"/>
                <a:chOff x="371" y="1743"/>
                <a:chExt cx="301" cy="326"/>
              </a:xfrm>
            </p:grpSpPr>
            <p:sp>
              <p:nvSpPr>
                <p:cNvPr id="66603" name="Text Box 86"/>
                <p:cNvSpPr txBox="1"/>
                <p:nvPr/>
              </p:nvSpPr>
              <p:spPr>
                <a:xfrm>
                  <a:off x="371" y="1743"/>
                  <a:ext cx="301" cy="32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3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itchFamily="2" charset="-122"/>
                    </a:rPr>
                    <a:t>  </a:t>
                  </a:r>
                  <a:endParaRPr lang="en-US" altLang="zh-CN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604" name="Line 95"/>
                <p:cNvSpPr/>
                <p:nvPr/>
              </p:nvSpPr>
              <p:spPr>
                <a:xfrm>
                  <a:off x="396" y="177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91" name="Group 104"/>
              <p:cNvGrpSpPr/>
              <p:nvPr/>
            </p:nvGrpSpPr>
            <p:grpSpPr>
              <a:xfrm>
                <a:off x="2231" y="1743"/>
                <a:ext cx="313" cy="326"/>
                <a:chOff x="611" y="2955"/>
                <a:chExt cx="313" cy="326"/>
              </a:xfrm>
            </p:grpSpPr>
            <p:sp>
              <p:nvSpPr>
                <p:cNvPr id="66601" name="Text Box 87"/>
                <p:cNvSpPr txBox="1"/>
                <p:nvPr/>
              </p:nvSpPr>
              <p:spPr>
                <a:xfrm>
                  <a:off x="611" y="2955"/>
                  <a:ext cx="313" cy="32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4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itchFamily="2" charset="-122"/>
                    </a:rPr>
                    <a:t>  </a:t>
                  </a:r>
                  <a:endParaRPr lang="en-US" altLang="zh-CN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602" name="Line 96"/>
                <p:cNvSpPr/>
                <p:nvPr/>
              </p:nvSpPr>
              <p:spPr>
                <a:xfrm>
                  <a:off x="624" y="297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92" name="Group 105"/>
              <p:cNvGrpSpPr/>
              <p:nvPr/>
            </p:nvGrpSpPr>
            <p:grpSpPr>
              <a:xfrm>
                <a:off x="2531" y="1743"/>
                <a:ext cx="301" cy="326"/>
                <a:chOff x="527" y="2187"/>
                <a:chExt cx="301" cy="326"/>
              </a:xfrm>
            </p:grpSpPr>
            <p:sp>
              <p:nvSpPr>
                <p:cNvPr id="66599" name="Text Box 88"/>
                <p:cNvSpPr txBox="1"/>
                <p:nvPr/>
              </p:nvSpPr>
              <p:spPr>
                <a:xfrm>
                  <a:off x="527" y="2187"/>
                  <a:ext cx="301" cy="32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5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itchFamily="2" charset="-122"/>
                    </a:rPr>
                    <a:t>  </a:t>
                  </a:r>
                  <a:endParaRPr lang="en-US" altLang="zh-CN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600" name="Line 97"/>
                <p:cNvSpPr/>
                <p:nvPr/>
              </p:nvSpPr>
              <p:spPr>
                <a:xfrm>
                  <a:off x="564" y="2208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93" name="Group 110"/>
              <p:cNvGrpSpPr/>
              <p:nvPr/>
            </p:nvGrpSpPr>
            <p:grpSpPr>
              <a:xfrm>
                <a:off x="2819" y="1743"/>
                <a:ext cx="277" cy="326"/>
                <a:chOff x="287" y="3315"/>
                <a:chExt cx="277" cy="326"/>
              </a:xfrm>
            </p:grpSpPr>
            <p:sp>
              <p:nvSpPr>
                <p:cNvPr id="66597" name="Text Box 89"/>
                <p:cNvSpPr txBox="1"/>
                <p:nvPr/>
              </p:nvSpPr>
              <p:spPr>
                <a:xfrm>
                  <a:off x="287" y="3315"/>
                  <a:ext cx="277" cy="32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6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itchFamily="2" charset="-122"/>
                    </a:rPr>
                    <a:t> </a:t>
                  </a:r>
                  <a:endParaRPr lang="en-US" altLang="zh-CN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598" name="Line 98"/>
                <p:cNvSpPr/>
                <p:nvPr/>
              </p:nvSpPr>
              <p:spPr>
                <a:xfrm>
                  <a:off x="312" y="3348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94" name="Group 111"/>
              <p:cNvGrpSpPr/>
              <p:nvPr/>
            </p:nvGrpSpPr>
            <p:grpSpPr>
              <a:xfrm>
                <a:off x="3119" y="1743"/>
                <a:ext cx="289" cy="326"/>
                <a:chOff x="371" y="3075"/>
                <a:chExt cx="289" cy="326"/>
              </a:xfrm>
            </p:grpSpPr>
            <p:sp>
              <p:nvSpPr>
                <p:cNvPr id="66595" name="Text Box 90"/>
                <p:cNvSpPr txBox="1"/>
                <p:nvPr/>
              </p:nvSpPr>
              <p:spPr>
                <a:xfrm>
                  <a:off x="371" y="3075"/>
                  <a:ext cx="289" cy="32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7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itchFamily="2" charset="-122"/>
                    </a:rPr>
                    <a:t> </a:t>
                  </a:r>
                  <a:endParaRPr lang="en-US" altLang="zh-CN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596" name="Line 106"/>
                <p:cNvSpPr/>
                <p:nvPr/>
              </p:nvSpPr>
              <p:spPr>
                <a:xfrm>
                  <a:off x="396" y="3108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6575" name="Group 116"/>
            <p:cNvGrpSpPr/>
            <p:nvPr/>
          </p:nvGrpSpPr>
          <p:grpSpPr>
            <a:xfrm>
              <a:off x="3360" y="1733"/>
              <a:ext cx="1088" cy="383"/>
              <a:chOff x="3360" y="1733"/>
              <a:chExt cx="1088" cy="383"/>
            </a:xfrm>
          </p:grpSpPr>
          <p:sp>
            <p:nvSpPr>
              <p:cNvPr id="66576" name="Rectangle 9"/>
              <p:cNvSpPr/>
              <p:nvPr/>
            </p:nvSpPr>
            <p:spPr>
              <a:xfrm>
                <a:off x="3360" y="1733"/>
                <a:ext cx="1056" cy="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</a:pPr>
                <a:endParaRPr lang="zh-CN" altLang="zh-CN" sz="200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grpSp>
            <p:nvGrpSpPr>
              <p:cNvPr id="66577" name="Group 113"/>
              <p:cNvGrpSpPr/>
              <p:nvPr/>
            </p:nvGrpSpPr>
            <p:grpSpPr>
              <a:xfrm>
                <a:off x="3450" y="1769"/>
                <a:ext cx="378" cy="347"/>
                <a:chOff x="4782" y="2273"/>
                <a:chExt cx="378" cy="347"/>
              </a:xfrm>
            </p:grpSpPr>
            <p:sp>
              <p:nvSpPr>
                <p:cNvPr id="66584" name="Text Box 37"/>
                <p:cNvSpPr txBox="1"/>
                <p:nvPr/>
              </p:nvSpPr>
              <p:spPr>
                <a:xfrm>
                  <a:off x="4782" y="2273"/>
                  <a:ext cx="378" cy="34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Y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2</a:t>
                  </a:r>
                  <a:endParaRPr lang="en-US" altLang="zh-CN" baseline="-25000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585" name="Line 107"/>
                <p:cNvSpPr/>
                <p:nvPr/>
              </p:nvSpPr>
              <p:spPr>
                <a:xfrm>
                  <a:off x="4812" y="2292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78" name="Group 114"/>
              <p:cNvGrpSpPr/>
              <p:nvPr/>
            </p:nvGrpSpPr>
            <p:grpSpPr>
              <a:xfrm>
                <a:off x="3755" y="1745"/>
                <a:ext cx="379" cy="347"/>
                <a:chOff x="4751" y="2321"/>
                <a:chExt cx="379" cy="347"/>
              </a:xfrm>
            </p:grpSpPr>
            <p:sp>
              <p:nvSpPr>
                <p:cNvPr id="66582" name="Text Box 41"/>
                <p:cNvSpPr txBox="1"/>
                <p:nvPr/>
              </p:nvSpPr>
              <p:spPr>
                <a:xfrm>
                  <a:off x="4751" y="2321"/>
                  <a:ext cx="379" cy="34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Y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1</a:t>
                  </a:r>
                  <a:endParaRPr lang="en-US" altLang="zh-CN" baseline="-25000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583" name="Line 108"/>
                <p:cNvSpPr/>
                <p:nvPr/>
              </p:nvSpPr>
              <p:spPr>
                <a:xfrm>
                  <a:off x="4800" y="2352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79" name="Group 115"/>
              <p:cNvGrpSpPr/>
              <p:nvPr/>
            </p:nvGrpSpPr>
            <p:grpSpPr>
              <a:xfrm>
                <a:off x="4070" y="1745"/>
                <a:ext cx="378" cy="347"/>
                <a:chOff x="4682" y="2501"/>
                <a:chExt cx="378" cy="347"/>
              </a:xfrm>
            </p:grpSpPr>
            <p:sp>
              <p:nvSpPr>
                <p:cNvPr id="66580" name="Text Box 49"/>
                <p:cNvSpPr txBox="1"/>
                <p:nvPr/>
              </p:nvSpPr>
              <p:spPr>
                <a:xfrm>
                  <a:off x="4682" y="2501"/>
                  <a:ext cx="378" cy="34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itchFamily="2" charset="-122"/>
                    </a:rPr>
                    <a:t>Y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itchFamily="2" charset="-122"/>
                    </a:rPr>
                    <a:t>0</a:t>
                  </a:r>
                  <a:endParaRPr lang="en-US" altLang="zh-CN" baseline="-25000" dirty="0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6581" name="Line 109"/>
                <p:cNvSpPr/>
                <p:nvPr/>
              </p:nvSpPr>
              <p:spPr>
                <a:xfrm>
                  <a:off x="4716" y="2532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1"/>
          <p:cNvSpPr/>
          <p:nvPr/>
        </p:nvSpPr>
        <p:spPr>
          <a:xfrm>
            <a:off x="520700" y="5835650"/>
            <a:ext cx="5314950" cy="533400"/>
          </a:xfrm>
          <a:prstGeom prst="rect">
            <a:avLst/>
          </a:prstGeom>
          <a:solidFill>
            <a:srgbClr val="FF99CC"/>
          </a:solidFill>
          <a:ln w="127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Rectangle 22"/>
          <p:cNvSpPr/>
          <p:nvPr/>
        </p:nvSpPr>
        <p:spPr>
          <a:xfrm>
            <a:off x="527050" y="3841750"/>
            <a:ext cx="4076700" cy="533400"/>
          </a:xfrm>
          <a:prstGeom prst="rect">
            <a:avLst/>
          </a:prstGeom>
          <a:solidFill>
            <a:srgbClr val="FF99CC"/>
          </a:solidFill>
          <a:ln w="127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571500" y="2095500"/>
            <a:ext cx="2724150" cy="533400"/>
          </a:xfrm>
          <a:prstGeom prst="rect">
            <a:avLst/>
          </a:prstGeom>
          <a:solidFill>
            <a:srgbClr val="FF99CC"/>
          </a:solidFill>
          <a:ln w="127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7" name="Text Box 3"/>
          <p:cNvSpPr txBox="1"/>
          <p:nvPr/>
        </p:nvSpPr>
        <p:spPr>
          <a:xfrm>
            <a:off x="441325" y="1066800"/>
            <a:ext cx="2405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逻辑函数表达式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7" name="Object 2"/>
          <p:cNvGraphicFramePr/>
          <p:nvPr/>
        </p:nvGraphicFramePr>
        <p:xfrm>
          <a:off x="593725" y="1512888"/>
          <a:ext cx="6007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121660" imgH="254000" progId="Equation.3">
                  <p:embed/>
                </p:oleObj>
              </mc:Choice>
              <mc:Fallback>
                <p:oleObj name="" r:id="rId1" imgW="3121660" imgH="254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725" y="1512888"/>
                        <a:ext cx="60071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/>
          <p:nvPr/>
        </p:nvGraphicFramePr>
        <p:xfrm>
          <a:off x="617538" y="2130425"/>
          <a:ext cx="23764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243330" imgH="254000" progId="Equation.3">
                  <p:embed/>
                </p:oleObj>
              </mc:Choice>
              <mc:Fallback>
                <p:oleObj name="" r:id="rId3" imgW="1243330" imgH="254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538" y="2130425"/>
                        <a:ext cx="2376487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/>
          <p:nvPr/>
        </p:nvGraphicFramePr>
        <p:xfrm>
          <a:off x="642938" y="3835400"/>
          <a:ext cx="37734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739900" imgH="279400" progId="Equation.3">
                  <p:embed/>
                </p:oleObj>
              </mc:Choice>
              <mc:Fallback>
                <p:oleObj name="" r:id="rId5" imgW="1739900" imgH="279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938" y="3835400"/>
                        <a:ext cx="3773487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/>
        </p:nvGraphicFramePr>
        <p:xfrm>
          <a:off x="644525" y="5819775"/>
          <a:ext cx="51355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2057400" imgH="279400" progId="Equation.3">
                  <p:embed/>
                </p:oleObj>
              </mc:Choice>
              <mc:Fallback>
                <p:oleObj name="" r:id="rId7" imgW="2057400" imgH="279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525" y="5819775"/>
                        <a:ext cx="5135563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/>
          <p:nvPr/>
        </p:nvGraphicFramePr>
        <p:xfrm>
          <a:off x="644525" y="2684463"/>
          <a:ext cx="5276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626360" imgH="254000" progId="Equation.3">
                  <p:embed/>
                </p:oleObj>
              </mc:Choice>
              <mc:Fallback>
                <p:oleObj name="" r:id="rId9" imgW="2626360" imgH="254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525" y="2684463"/>
                        <a:ext cx="52768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/>
          <p:nvPr/>
        </p:nvGraphicFramePr>
        <p:xfrm>
          <a:off x="1433513" y="3227388"/>
          <a:ext cx="33655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1624330" imgH="254000" progId="Equation.3">
                  <p:embed/>
                </p:oleObj>
              </mc:Choice>
              <mc:Fallback>
                <p:oleObj name="" r:id="rId11" imgW="1624330" imgH="254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3513" y="3227388"/>
                        <a:ext cx="3365500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/>
          <p:nvPr/>
        </p:nvGraphicFramePr>
        <p:xfrm>
          <a:off x="1576388" y="5129213"/>
          <a:ext cx="4589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1890395" imgH="254000" progId="Equation.3">
                  <p:embed/>
                </p:oleObj>
              </mc:Choice>
              <mc:Fallback>
                <p:oleObj name="" r:id="rId13" imgW="1890395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6388" y="5129213"/>
                        <a:ext cx="458946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/>
          <p:nvPr/>
        </p:nvGraphicFramePr>
        <p:xfrm>
          <a:off x="658813" y="4557713"/>
          <a:ext cx="56911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2905760" imgH="254000" progId="Equation.3">
                  <p:embed/>
                </p:oleObj>
              </mc:Choice>
              <mc:Fallback>
                <p:oleObj name="" r:id="rId15" imgW="2905760" imgH="254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8813" y="4557713"/>
                        <a:ext cx="5691187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8"/>
          <p:cNvGrpSpPr/>
          <p:nvPr/>
        </p:nvGrpSpPr>
        <p:grpSpPr>
          <a:xfrm>
            <a:off x="4495800" y="2247900"/>
            <a:ext cx="3790950" cy="457200"/>
            <a:chOff x="3216" y="2316"/>
            <a:chExt cx="2124" cy="288"/>
          </a:xfrm>
        </p:grpSpPr>
        <p:sp>
          <p:nvSpPr>
            <p:cNvPr id="11280" name="AutoShape 16"/>
            <p:cNvSpPr/>
            <p:nvPr/>
          </p:nvSpPr>
          <p:spPr>
            <a:xfrm>
              <a:off x="3216" y="2316"/>
              <a:ext cx="2124" cy="288"/>
            </a:xfrm>
            <a:prstGeom prst="wedgeRoundRectCallout">
              <a:avLst>
                <a:gd name="adj1" fmla="val -45056"/>
                <a:gd name="adj2" fmla="val -104861"/>
                <a:gd name="adj3" fmla="val 16667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anchor="ctr" anchorCtr="0"/>
            <a:p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利用公式</a:t>
              </a: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+</a:t>
              </a: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AB</a:t>
              </a: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=</a:t>
              </a: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+</a:t>
              </a: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281" name="Line 14"/>
            <p:cNvSpPr/>
            <p:nvPr/>
          </p:nvSpPr>
          <p:spPr>
            <a:xfrm>
              <a:off x="4428" y="236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279" name="Text Box 19"/>
          <p:cNvSpPr txBox="1"/>
          <p:nvPr/>
        </p:nvSpPr>
        <p:spPr>
          <a:xfrm>
            <a:off x="1885950" y="293688"/>
            <a:ext cx="483870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优先编码器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—74LS148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2"/>
          <p:cNvSpPr txBox="1"/>
          <p:nvPr/>
        </p:nvSpPr>
        <p:spPr>
          <a:xfrm>
            <a:off x="514350" y="1143000"/>
            <a:ext cx="4629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 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组合逻辑电路概念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1" name="Text Box 4"/>
          <p:cNvSpPr txBox="1"/>
          <p:nvPr/>
        </p:nvSpPr>
        <p:spPr>
          <a:xfrm>
            <a:off x="428625" y="4000500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输入：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2" name="Text Box 5"/>
          <p:cNvSpPr txBox="1"/>
          <p:nvPr/>
        </p:nvSpPr>
        <p:spPr>
          <a:xfrm>
            <a:off x="0" y="5614988"/>
            <a:ext cx="7908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逻辑关系：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…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altLang="zh-CN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  i = (0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m)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Text Box 6"/>
          <p:cNvSpPr txBox="1"/>
          <p:nvPr/>
        </p:nvSpPr>
        <p:spPr>
          <a:xfrm>
            <a:off x="561975" y="2714625"/>
            <a:ext cx="6653213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 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组合逻辑电路的结构特点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     电路由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  <a:ea typeface="宋体" pitchFamily="2" charset="-122"/>
              </a:rPr>
              <a:t>逻辑门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构成，不含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  <a:ea typeface="宋体" pitchFamily="2" charset="-122"/>
              </a:rPr>
              <a:t>记忆元件</a:t>
            </a:r>
            <a:endParaRPr lang="zh-CN" altLang="en-US" dirty="0">
              <a:solidFill>
                <a:srgbClr val="CC33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4" name="Text Box 7"/>
          <p:cNvSpPr txBox="1"/>
          <p:nvPr/>
        </p:nvSpPr>
        <p:spPr>
          <a:xfrm>
            <a:off x="525463" y="4762500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输出：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" name="Text Box 8"/>
          <p:cNvSpPr txBox="1"/>
          <p:nvPr/>
        </p:nvSpPr>
        <p:spPr>
          <a:xfrm>
            <a:off x="1501775" y="4071938"/>
            <a:ext cx="2333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…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n</a:t>
            </a:r>
            <a:endParaRPr lang="en-US" altLang="zh-CN" baseline="-25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3714750" y="3924300"/>
            <a:ext cx="1638300" cy="762000"/>
            <a:chOff x="3912" y="3360"/>
            <a:chExt cx="1032" cy="480"/>
          </a:xfrm>
        </p:grpSpPr>
        <p:sp>
          <p:nvSpPr>
            <p:cNvPr id="60448" name="AutoShape 10"/>
            <p:cNvSpPr/>
            <p:nvPr/>
          </p:nvSpPr>
          <p:spPr>
            <a:xfrm>
              <a:off x="4800" y="3360"/>
              <a:ext cx="144" cy="480"/>
            </a:xfrm>
            <a:prstGeom prst="leftBrace">
              <a:avLst>
                <a:gd name="adj1" fmla="val 62870"/>
                <a:gd name="adj2" fmla="val 50000"/>
              </a:avLst>
            </a:pr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449" name="Line 11"/>
            <p:cNvSpPr/>
            <p:nvPr/>
          </p:nvSpPr>
          <p:spPr>
            <a:xfrm>
              <a:off x="3912" y="3600"/>
              <a:ext cx="840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9" name="Text Box 12"/>
          <p:cNvSpPr txBox="1"/>
          <p:nvPr/>
        </p:nvSpPr>
        <p:spPr>
          <a:xfrm>
            <a:off x="1516063" y="4762500"/>
            <a:ext cx="23383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…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m</a:t>
            </a:r>
            <a:endParaRPr lang="en-US" altLang="zh-CN" baseline="-25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3943350" y="3962400"/>
            <a:ext cx="4648200" cy="1085850"/>
            <a:chOff x="2196" y="3372"/>
            <a:chExt cx="2928" cy="684"/>
          </a:xfrm>
        </p:grpSpPr>
        <p:sp>
          <p:nvSpPr>
            <p:cNvPr id="60446" name="AutoShape 14"/>
            <p:cNvSpPr/>
            <p:nvPr/>
          </p:nvSpPr>
          <p:spPr>
            <a:xfrm>
              <a:off x="4980" y="3372"/>
              <a:ext cx="144" cy="504"/>
            </a:xfrm>
            <a:prstGeom prst="rightBrace">
              <a:avLst>
                <a:gd name="adj1" fmla="val 29166"/>
                <a:gd name="adj2" fmla="val 50000"/>
              </a:avLst>
            </a:prstGeom>
            <a:noFill/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447" name="Line 15"/>
            <p:cNvSpPr/>
            <p:nvPr/>
          </p:nvSpPr>
          <p:spPr>
            <a:xfrm flipV="1">
              <a:off x="2196" y="3636"/>
              <a:ext cx="2784" cy="42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1123950" y="247650"/>
            <a:ext cx="6648450" cy="6858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组合逻辑电路的定义和特点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4" name="Text Box 17"/>
          <p:cNvSpPr txBox="1"/>
          <p:nvPr/>
        </p:nvSpPr>
        <p:spPr>
          <a:xfrm>
            <a:off x="590550" y="1714500"/>
            <a:ext cx="8001000" cy="82232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pPr algn="just"/>
            <a:r>
              <a:rPr lang="en-US" altLang="zh-CN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组合逻辑电路任一时刻的输出仅仅取决于</a:t>
            </a:r>
            <a:r>
              <a:rPr lang="zh-CN" altLang="en-US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该时刻的输入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，而与</a:t>
            </a:r>
            <a:r>
              <a:rPr lang="zh-CN" altLang="en-US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过去的输入无关。</a:t>
            </a:r>
            <a:endParaRPr lang="zh-CN" altLang="en-US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5295900" y="3810000"/>
            <a:ext cx="3227388" cy="1066800"/>
            <a:chOff x="3408" y="3264"/>
            <a:chExt cx="2033" cy="672"/>
          </a:xfrm>
        </p:grpSpPr>
        <p:sp>
          <p:nvSpPr>
            <p:cNvPr id="60430" name="Text Box 26"/>
            <p:cNvSpPr txBox="1"/>
            <p:nvPr/>
          </p:nvSpPr>
          <p:spPr>
            <a:xfrm>
              <a:off x="5088" y="3648"/>
              <a:ext cx="353" cy="275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m</a:t>
              </a:r>
              <a:endParaRPr lang="en-US" altLang="zh-CN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0431" name="Rectangle 19"/>
            <p:cNvSpPr/>
            <p:nvPr/>
          </p:nvSpPr>
          <p:spPr>
            <a:xfrm>
              <a:off x="3936" y="3312"/>
              <a:ext cx="864" cy="576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432" name="Line 20"/>
            <p:cNvSpPr/>
            <p:nvPr/>
          </p:nvSpPr>
          <p:spPr>
            <a:xfrm>
              <a:off x="4800" y="3408"/>
              <a:ext cx="231" cy="1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60433" name="Line 21"/>
            <p:cNvSpPr/>
            <p:nvPr/>
          </p:nvSpPr>
          <p:spPr>
            <a:xfrm>
              <a:off x="4800" y="3792"/>
              <a:ext cx="231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60434" name="Line 22"/>
            <p:cNvSpPr/>
            <p:nvPr/>
          </p:nvSpPr>
          <p:spPr>
            <a:xfrm flipV="1">
              <a:off x="3696" y="3792"/>
              <a:ext cx="240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60435" name="Line 23"/>
            <p:cNvSpPr/>
            <p:nvPr/>
          </p:nvSpPr>
          <p:spPr>
            <a:xfrm>
              <a:off x="3696" y="3408"/>
              <a:ext cx="232" cy="1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60436" name="Text Box 24"/>
            <p:cNvSpPr txBox="1"/>
            <p:nvPr/>
          </p:nvSpPr>
          <p:spPr>
            <a:xfrm>
              <a:off x="3408" y="3648"/>
              <a:ext cx="33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0437" name="Text Box 25"/>
            <p:cNvSpPr txBox="1"/>
            <p:nvPr/>
          </p:nvSpPr>
          <p:spPr>
            <a:xfrm>
              <a:off x="3408" y="3264"/>
              <a:ext cx="33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0438" name="Text Box 27"/>
            <p:cNvSpPr txBox="1"/>
            <p:nvPr/>
          </p:nvSpPr>
          <p:spPr>
            <a:xfrm>
              <a:off x="5088" y="3264"/>
              <a:ext cx="305" cy="245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  <a:endParaRPr lang="en-US" altLang="zh-CN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0439" name="Text Box 28"/>
            <p:cNvSpPr txBox="1"/>
            <p:nvPr/>
          </p:nvSpPr>
          <p:spPr>
            <a:xfrm>
              <a:off x="4032" y="3360"/>
              <a:ext cx="672" cy="480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r>
                <a:rPr lang="zh-CN" altLang="en-US" sz="2000" dirty="0">
                  <a:latin typeface="Times New Roman" panose="02020603050405020304" pitchFamily="18" charset="0"/>
                </a:rPr>
                <a:t>组合逻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zh-CN" altLang="en-US" sz="2000" dirty="0">
                  <a:latin typeface="Times New Roman" panose="02020603050405020304" pitchFamily="18" charset="0"/>
                  <a:ea typeface="宋体" pitchFamily="2" charset="-122"/>
                </a:rPr>
                <a:t>辑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电 路</a:t>
              </a:r>
              <a:endParaRPr lang="zh-CN" altLang="en-US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0440" name="Oval 29"/>
            <p:cNvSpPr/>
            <p:nvPr/>
          </p:nvSpPr>
          <p:spPr>
            <a:xfrm>
              <a:off x="3770" y="3477"/>
              <a:ext cx="19" cy="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441" name="Oval 30"/>
            <p:cNvSpPr/>
            <p:nvPr/>
          </p:nvSpPr>
          <p:spPr>
            <a:xfrm>
              <a:off x="3770" y="3572"/>
              <a:ext cx="19" cy="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442" name="Oval 31"/>
            <p:cNvSpPr/>
            <p:nvPr/>
          </p:nvSpPr>
          <p:spPr>
            <a:xfrm>
              <a:off x="3770" y="3680"/>
              <a:ext cx="19" cy="35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443" name="Oval 32"/>
            <p:cNvSpPr/>
            <p:nvPr/>
          </p:nvSpPr>
          <p:spPr>
            <a:xfrm>
              <a:off x="4944" y="3600"/>
              <a:ext cx="19" cy="35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444" name="Oval 33"/>
            <p:cNvSpPr/>
            <p:nvPr/>
          </p:nvSpPr>
          <p:spPr>
            <a:xfrm>
              <a:off x="4944" y="3696"/>
              <a:ext cx="19" cy="35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0445" name="Oval 34"/>
            <p:cNvSpPr/>
            <p:nvPr/>
          </p:nvSpPr>
          <p:spPr>
            <a:xfrm>
              <a:off x="4944" y="3504"/>
              <a:ext cx="19" cy="36"/>
            </a:xfrm>
            <a:prstGeom prst="ellipse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build="p"/>
      <p:bldP spid="44" grpId="0"/>
      <p:bldP spid="45" grpId="0"/>
      <p:bldP spid="49" grpId="0"/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70"/>
          <p:cNvGrpSpPr/>
          <p:nvPr/>
        </p:nvGrpSpPr>
        <p:grpSpPr>
          <a:xfrm>
            <a:off x="433388" y="1093788"/>
            <a:ext cx="1924050" cy="609600"/>
            <a:chOff x="1740" y="732"/>
            <a:chExt cx="1212" cy="384"/>
          </a:xfrm>
        </p:grpSpPr>
        <p:sp>
          <p:nvSpPr>
            <p:cNvPr id="67826" name="AutoShape 37"/>
            <p:cNvSpPr/>
            <p:nvPr/>
          </p:nvSpPr>
          <p:spPr>
            <a:xfrm>
              <a:off x="1740" y="732"/>
              <a:ext cx="1212" cy="384"/>
            </a:xfrm>
            <a:prstGeom prst="wedgeRoundRectCallout">
              <a:avLst>
                <a:gd name="adj1" fmla="val 23431"/>
                <a:gd name="adj2" fmla="val 89324"/>
                <a:gd name="adj3" fmla="val 16667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anchor="ctr" anchorCtr="0"/>
            <a:p>
              <a:endParaRPr lang="zh-CN" altLang="zh-CN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7827" name="Text Box 39"/>
            <p:cNvSpPr txBox="1"/>
            <p:nvPr/>
          </p:nvSpPr>
          <p:spPr>
            <a:xfrm>
              <a:off x="1824" y="792"/>
              <a:ext cx="11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2000" baseline="-30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0 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2000" baseline="-30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…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2000" baseline="-30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7 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    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 </a:t>
              </a:r>
              <a:endParaRPr lang="en-US" altLang="zh-CN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7828" name="Line 40"/>
            <p:cNvSpPr/>
            <p:nvPr/>
          </p:nvSpPr>
          <p:spPr>
            <a:xfrm>
              <a:off x="2281" y="828"/>
              <a:ext cx="103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29" name="Line 41"/>
            <p:cNvSpPr/>
            <p:nvPr/>
          </p:nvSpPr>
          <p:spPr>
            <a:xfrm>
              <a:off x="2136" y="828"/>
              <a:ext cx="10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30" name="Line 42"/>
            <p:cNvSpPr/>
            <p:nvPr/>
          </p:nvSpPr>
          <p:spPr>
            <a:xfrm>
              <a:off x="1877" y="828"/>
              <a:ext cx="10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31" name="Line 43"/>
            <p:cNvSpPr/>
            <p:nvPr/>
          </p:nvSpPr>
          <p:spPr>
            <a:xfrm>
              <a:off x="2571" y="828"/>
              <a:ext cx="103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32" name="Line 44"/>
            <p:cNvSpPr/>
            <p:nvPr/>
          </p:nvSpPr>
          <p:spPr>
            <a:xfrm>
              <a:off x="2136" y="780"/>
              <a:ext cx="70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371"/>
          <p:cNvGrpSpPr/>
          <p:nvPr/>
        </p:nvGrpSpPr>
        <p:grpSpPr>
          <a:xfrm>
            <a:off x="3163888" y="1241425"/>
            <a:ext cx="2495550" cy="571500"/>
            <a:chOff x="3216" y="708"/>
            <a:chExt cx="1572" cy="360"/>
          </a:xfrm>
        </p:grpSpPr>
        <p:sp>
          <p:nvSpPr>
            <p:cNvPr id="67819" name="AutoShape 46"/>
            <p:cNvSpPr/>
            <p:nvPr/>
          </p:nvSpPr>
          <p:spPr>
            <a:xfrm>
              <a:off x="3372" y="708"/>
              <a:ext cx="1416" cy="360"/>
            </a:xfrm>
            <a:prstGeom prst="wedgeRoundRectCallout">
              <a:avLst>
                <a:gd name="adj1" fmla="val -78250"/>
                <a:gd name="adj2" fmla="val 54722"/>
                <a:gd name="adj3" fmla="val 16667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anchor="ctr" anchorCtr="0"/>
            <a:p>
              <a:endParaRPr lang="zh-CN" altLang="zh-CN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7820" name="Text Box 48"/>
            <p:cNvSpPr txBox="1"/>
            <p:nvPr/>
          </p:nvSpPr>
          <p:spPr>
            <a:xfrm>
              <a:off x="3216" y="756"/>
              <a:ext cx="15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   </a:t>
              </a:r>
              <a:r>
                <a:rPr lang="en-US" altLang="zh-CN" sz="20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EX</a:t>
              </a: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=</a:t>
              </a:r>
              <a:r>
                <a:rPr lang="en-US" altLang="zh-CN" sz="20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2000" baseline="-30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0 </a:t>
              </a:r>
              <a:r>
                <a:rPr lang="en-US" altLang="zh-CN" sz="20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2000" baseline="-30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…</a:t>
              </a:r>
              <a:r>
                <a:rPr lang="en-US" altLang="zh-CN" sz="20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2000" baseline="-30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7  </a:t>
              </a:r>
              <a:r>
                <a:rPr lang="en-US" altLang="zh-CN" sz="20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  </a:t>
              </a:r>
              <a:r>
                <a:rPr lang="en-US" altLang="zh-CN" sz="20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 </a:t>
              </a:r>
              <a:endParaRPr lang="en-US" altLang="zh-CN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7821" name="Line 49"/>
            <p:cNvSpPr/>
            <p:nvPr/>
          </p:nvSpPr>
          <p:spPr>
            <a:xfrm>
              <a:off x="3672" y="744"/>
              <a:ext cx="936" cy="0"/>
            </a:xfrm>
            <a:prstGeom prst="line">
              <a:avLst/>
            </a:prstGeom>
            <a:ln w="9525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22" name="Line 50"/>
            <p:cNvSpPr/>
            <p:nvPr/>
          </p:nvSpPr>
          <p:spPr>
            <a:xfrm>
              <a:off x="3720" y="828"/>
              <a:ext cx="120" cy="0"/>
            </a:xfrm>
            <a:prstGeom prst="line">
              <a:avLst/>
            </a:prstGeom>
            <a:ln w="9525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23" name="Line 51"/>
            <p:cNvSpPr/>
            <p:nvPr/>
          </p:nvSpPr>
          <p:spPr>
            <a:xfrm>
              <a:off x="4152" y="828"/>
              <a:ext cx="120" cy="0"/>
            </a:xfrm>
            <a:prstGeom prst="line">
              <a:avLst/>
            </a:prstGeom>
            <a:ln w="9525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24" name="Line 52"/>
            <p:cNvSpPr/>
            <p:nvPr/>
          </p:nvSpPr>
          <p:spPr>
            <a:xfrm>
              <a:off x="3888" y="828"/>
              <a:ext cx="120" cy="0"/>
            </a:xfrm>
            <a:prstGeom prst="line">
              <a:avLst/>
            </a:prstGeom>
            <a:ln w="9525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25" name="Line 53"/>
            <p:cNvSpPr/>
            <p:nvPr/>
          </p:nvSpPr>
          <p:spPr>
            <a:xfrm>
              <a:off x="3672" y="792"/>
              <a:ext cx="756" cy="0"/>
            </a:xfrm>
            <a:prstGeom prst="line">
              <a:avLst/>
            </a:prstGeom>
            <a:ln w="9525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7588" name="Text Box 54"/>
          <p:cNvSpPr txBox="1"/>
          <p:nvPr/>
        </p:nvSpPr>
        <p:spPr>
          <a:xfrm>
            <a:off x="1885950" y="293688"/>
            <a:ext cx="483870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优先编码器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—74LS148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AutoShape 333"/>
          <p:cNvSpPr/>
          <p:nvPr/>
        </p:nvSpPr>
        <p:spPr>
          <a:xfrm>
            <a:off x="8072438" y="4576763"/>
            <a:ext cx="800100" cy="857250"/>
          </a:xfrm>
          <a:prstGeom prst="wedgeRoundRectCallout">
            <a:avLst>
              <a:gd name="adj1" fmla="val -76389"/>
              <a:gd name="adj2" fmla="val 79815"/>
              <a:gd name="adj3" fmla="val 16667"/>
            </a:avLst>
          </a:prstGeom>
          <a:solidFill>
            <a:srgbClr val="FFFF00"/>
          </a:solidFill>
          <a:ln w="9525">
            <a:noFill/>
          </a:ln>
        </p:spPr>
        <p:txBody>
          <a:bodyPr anchor="ctr" anchorCtr="0"/>
          <a:p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使能输入</a:t>
            </a:r>
            <a:endParaRPr lang="zh-CN" altLang="en-US" sz="20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590" name="Text Box 447"/>
          <p:cNvSpPr txBox="1"/>
          <p:nvPr/>
        </p:nvSpPr>
        <p:spPr>
          <a:xfrm>
            <a:off x="6521450" y="1270000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逻辑图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4" name="Group 596"/>
          <p:cNvGrpSpPr/>
          <p:nvPr/>
        </p:nvGrpSpPr>
        <p:grpSpPr>
          <a:xfrm>
            <a:off x="3495675" y="2843213"/>
            <a:ext cx="4606925" cy="3246437"/>
            <a:chOff x="1578" y="1565"/>
            <a:chExt cx="2902" cy="2045"/>
          </a:xfrm>
        </p:grpSpPr>
        <p:sp>
          <p:nvSpPr>
            <p:cNvPr id="67788" name="Line 597"/>
            <p:cNvSpPr/>
            <p:nvPr/>
          </p:nvSpPr>
          <p:spPr>
            <a:xfrm flipH="1">
              <a:off x="4317" y="1682"/>
              <a:ext cx="0" cy="943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89" name="Line 598"/>
            <p:cNvSpPr/>
            <p:nvPr/>
          </p:nvSpPr>
          <p:spPr>
            <a:xfrm>
              <a:off x="2729" y="1571"/>
              <a:ext cx="0" cy="11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0" name="Line 599"/>
            <p:cNvSpPr/>
            <p:nvPr/>
          </p:nvSpPr>
          <p:spPr>
            <a:xfrm>
              <a:off x="3031" y="1571"/>
              <a:ext cx="0" cy="12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1" name="Line 600"/>
            <p:cNvSpPr/>
            <p:nvPr/>
          </p:nvSpPr>
          <p:spPr>
            <a:xfrm>
              <a:off x="1583" y="1567"/>
              <a:ext cx="0" cy="11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2" name="Line 601"/>
            <p:cNvSpPr/>
            <p:nvPr/>
          </p:nvSpPr>
          <p:spPr>
            <a:xfrm>
              <a:off x="1898" y="1571"/>
              <a:ext cx="0" cy="11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3" name="Line 602"/>
            <p:cNvSpPr/>
            <p:nvPr/>
          </p:nvSpPr>
          <p:spPr>
            <a:xfrm>
              <a:off x="2124" y="1567"/>
              <a:ext cx="0" cy="11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4" name="Line 603"/>
            <p:cNvSpPr/>
            <p:nvPr/>
          </p:nvSpPr>
          <p:spPr>
            <a:xfrm>
              <a:off x="2300" y="1565"/>
              <a:ext cx="0" cy="11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5" name="Line 604"/>
            <p:cNvSpPr/>
            <p:nvPr/>
          </p:nvSpPr>
          <p:spPr>
            <a:xfrm>
              <a:off x="3182" y="1571"/>
              <a:ext cx="0" cy="11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6" name="Line 605"/>
            <p:cNvSpPr/>
            <p:nvPr/>
          </p:nvSpPr>
          <p:spPr>
            <a:xfrm>
              <a:off x="3624" y="1571"/>
              <a:ext cx="0" cy="11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7" name="Line 606"/>
            <p:cNvSpPr/>
            <p:nvPr/>
          </p:nvSpPr>
          <p:spPr>
            <a:xfrm>
              <a:off x="3787" y="1571"/>
              <a:ext cx="0" cy="11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8" name="Line 607"/>
            <p:cNvSpPr/>
            <p:nvPr/>
          </p:nvSpPr>
          <p:spPr>
            <a:xfrm>
              <a:off x="3956" y="1571"/>
              <a:ext cx="0" cy="10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99" name="Line 608"/>
            <p:cNvSpPr/>
            <p:nvPr/>
          </p:nvSpPr>
          <p:spPr>
            <a:xfrm>
              <a:off x="3357" y="1567"/>
              <a:ext cx="0" cy="9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00" name="Line 609"/>
            <p:cNvSpPr/>
            <p:nvPr/>
          </p:nvSpPr>
          <p:spPr>
            <a:xfrm>
              <a:off x="1578" y="1682"/>
              <a:ext cx="273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01" name="Oval 610"/>
            <p:cNvSpPr/>
            <p:nvPr/>
          </p:nvSpPr>
          <p:spPr>
            <a:xfrm>
              <a:off x="1884" y="1663"/>
              <a:ext cx="29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02" name="Oval 611"/>
            <p:cNvSpPr/>
            <p:nvPr/>
          </p:nvSpPr>
          <p:spPr>
            <a:xfrm>
              <a:off x="2285" y="1661"/>
              <a:ext cx="30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03" name="Oval 612"/>
            <p:cNvSpPr/>
            <p:nvPr/>
          </p:nvSpPr>
          <p:spPr>
            <a:xfrm>
              <a:off x="2115" y="1661"/>
              <a:ext cx="29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04" name="Oval 613"/>
            <p:cNvSpPr/>
            <p:nvPr/>
          </p:nvSpPr>
          <p:spPr>
            <a:xfrm>
              <a:off x="3343" y="1663"/>
              <a:ext cx="29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05" name="Oval 614"/>
            <p:cNvSpPr/>
            <p:nvPr/>
          </p:nvSpPr>
          <p:spPr>
            <a:xfrm>
              <a:off x="3170" y="1665"/>
              <a:ext cx="29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06" name="Oval 615"/>
            <p:cNvSpPr/>
            <p:nvPr/>
          </p:nvSpPr>
          <p:spPr>
            <a:xfrm>
              <a:off x="3018" y="1667"/>
              <a:ext cx="30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07" name="Oval 616"/>
            <p:cNvSpPr/>
            <p:nvPr/>
          </p:nvSpPr>
          <p:spPr>
            <a:xfrm>
              <a:off x="2716" y="1667"/>
              <a:ext cx="29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08" name="Oval 617"/>
            <p:cNvSpPr/>
            <p:nvPr/>
          </p:nvSpPr>
          <p:spPr>
            <a:xfrm>
              <a:off x="4104" y="1663"/>
              <a:ext cx="30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09" name="Oval 618"/>
            <p:cNvSpPr/>
            <p:nvPr/>
          </p:nvSpPr>
          <p:spPr>
            <a:xfrm>
              <a:off x="3939" y="1661"/>
              <a:ext cx="29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10" name="Oval 619"/>
            <p:cNvSpPr/>
            <p:nvPr/>
          </p:nvSpPr>
          <p:spPr>
            <a:xfrm>
              <a:off x="3776" y="1665"/>
              <a:ext cx="29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11" name="Oval 620"/>
            <p:cNvSpPr/>
            <p:nvPr/>
          </p:nvSpPr>
          <p:spPr>
            <a:xfrm>
              <a:off x="3615" y="1661"/>
              <a:ext cx="29" cy="31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12" name="Rectangle 621"/>
            <p:cNvSpPr/>
            <p:nvPr/>
          </p:nvSpPr>
          <p:spPr>
            <a:xfrm>
              <a:off x="4221" y="2619"/>
              <a:ext cx="195" cy="163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13" name="Oval 622"/>
            <p:cNvSpPr/>
            <p:nvPr/>
          </p:nvSpPr>
          <p:spPr>
            <a:xfrm>
              <a:off x="4302" y="2779"/>
              <a:ext cx="44" cy="46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814" name="Text Box 623"/>
            <p:cNvSpPr txBox="1"/>
            <p:nvPr/>
          </p:nvSpPr>
          <p:spPr>
            <a:xfrm>
              <a:off x="4231" y="2610"/>
              <a:ext cx="20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815" name="Line 624"/>
            <p:cNvSpPr/>
            <p:nvPr/>
          </p:nvSpPr>
          <p:spPr>
            <a:xfrm>
              <a:off x="4326" y="2820"/>
              <a:ext cx="0" cy="49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16" name="Text Box 625"/>
            <p:cNvSpPr txBox="1"/>
            <p:nvPr/>
          </p:nvSpPr>
          <p:spPr>
            <a:xfrm>
              <a:off x="4233" y="3406"/>
              <a:ext cx="247" cy="20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endPara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817" name="Line 626"/>
            <p:cNvSpPr/>
            <p:nvPr/>
          </p:nvSpPr>
          <p:spPr>
            <a:xfrm>
              <a:off x="4286" y="3423"/>
              <a:ext cx="77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818" name="Line 627"/>
            <p:cNvSpPr/>
            <p:nvPr/>
          </p:nvSpPr>
          <p:spPr>
            <a:xfrm>
              <a:off x="4116" y="1575"/>
              <a:ext cx="0" cy="10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810"/>
          <p:cNvGrpSpPr/>
          <p:nvPr/>
        </p:nvGrpSpPr>
        <p:grpSpPr>
          <a:xfrm>
            <a:off x="1631950" y="2011363"/>
            <a:ext cx="1543050" cy="1025525"/>
            <a:chOff x="1019" y="961"/>
            <a:chExt cx="972" cy="646"/>
          </a:xfrm>
        </p:grpSpPr>
        <p:sp>
          <p:nvSpPr>
            <p:cNvPr id="67775" name="Rectangle 811"/>
            <p:cNvSpPr/>
            <p:nvPr/>
          </p:nvSpPr>
          <p:spPr>
            <a:xfrm>
              <a:off x="1475" y="1255"/>
              <a:ext cx="278" cy="189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76" name="Line 812"/>
            <p:cNvSpPr/>
            <p:nvPr/>
          </p:nvSpPr>
          <p:spPr>
            <a:xfrm>
              <a:off x="1683" y="1444"/>
              <a:ext cx="1" cy="163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77" name="Line 813"/>
            <p:cNvSpPr/>
            <p:nvPr/>
          </p:nvSpPr>
          <p:spPr>
            <a:xfrm>
              <a:off x="1549" y="1444"/>
              <a:ext cx="1" cy="87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78" name="Line 814"/>
            <p:cNvSpPr/>
            <p:nvPr/>
          </p:nvSpPr>
          <p:spPr>
            <a:xfrm flipH="1">
              <a:off x="1407" y="1531"/>
              <a:ext cx="142" cy="0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79" name="Line 815"/>
            <p:cNvSpPr/>
            <p:nvPr/>
          </p:nvSpPr>
          <p:spPr>
            <a:xfrm flipV="1">
              <a:off x="1407" y="1130"/>
              <a:ext cx="0" cy="401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80" name="Line 816"/>
            <p:cNvSpPr/>
            <p:nvPr/>
          </p:nvSpPr>
          <p:spPr>
            <a:xfrm flipH="1">
              <a:off x="1033" y="1130"/>
              <a:ext cx="374" cy="0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81" name="Oval 817"/>
            <p:cNvSpPr/>
            <p:nvPr/>
          </p:nvSpPr>
          <p:spPr>
            <a:xfrm>
              <a:off x="1590" y="1208"/>
              <a:ext cx="41" cy="45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82" name="Line 818"/>
            <p:cNvSpPr/>
            <p:nvPr/>
          </p:nvSpPr>
          <p:spPr>
            <a:xfrm flipH="1" flipV="1">
              <a:off x="1610" y="1019"/>
              <a:ext cx="0" cy="181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83" name="Oval 819"/>
            <p:cNvSpPr/>
            <p:nvPr/>
          </p:nvSpPr>
          <p:spPr>
            <a:xfrm>
              <a:off x="1672" y="1577"/>
              <a:ext cx="27" cy="3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84" name="Oval 820"/>
            <p:cNvSpPr/>
            <p:nvPr/>
          </p:nvSpPr>
          <p:spPr>
            <a:xfrm>
              <a:off x="1019" y="1106"/>
              <a:ext cx="28" cy="30"/>
            </a:xfrm>
            <a:prstGeom prst="ellipse">
              <a:avLst/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85" name="Text Box 821"/>
            <p:cNvSpPr txBox="1"/>
            <p:nvPr/>
          </p:nvSpPr>
          <p:spPr>
            <a:xfrm>
              <a:off x="1470" y="1247"/>
              <a:ext cx="219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400" dirty="0">
                  <a:solidFill>
                    <a:srgbClr val="009900"/>
                  </a:solidFill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4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86" name="Text Box 822"/>
            <p:cNvSpPr txBox="1"/>
            <p:nvPr/>
          </p:nvSpPr>
          <p:spPr>
            <a:xfrm>
              <a:off x="1615" y="961"/>
              <a:ext cx="376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i="1" dirty="0">
                  <a:solidFill>
                    <a:srgbClr val="009900"/>
                  </a:solidFill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1600" baseline="-25000" dirty="0">
                  <a:solidFill>
                    <a:srgbClr val="009900"/>
                  </a:solidFill>
                  <a:latin typeface="Times New Roman" panose="02020603050405020304" pitchFamily="18" charset="0"/>
                  <a:ea typeface="宋体" pitchFamily="2" charset="-122"/>
                </a:rPr>
                <a:t>EX</a:t>
              </a:r>
              <a:endParaRPr lang="en-US" altLang="zh-CN" sz="1600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87" name="Line 823"/>
            <p:cNvSpPr/>
            <p:nvPr/>
          </p:nvSpPr>
          <p:spPr>
            <a:xfrm>
              <a:off x="1669" y="963"/>
              <a:ext cx="142" cy="0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824"/>
          <p:cNvGrpSpPr/>
          <p:nvPr/>
        </p:nvGrpSpPr>
        <p:grpSpPr>
          <a:xfrm>
            <a:off x="1042988" y="1973263"/>
            <a:ext cx="6386512" cy="4138612"/>
            <a:chOff x="477" y="1414"/>
            <a:chExt cx="4023" cy="2607"/>
          </a:xfrm>
        </p:grpSpPr>
        <p:sp>
          <p:nvSpPr>
            <p:cNvPr id="67742" name="Line 825"/>
            <p:cNvSpPr/>
            <p:nvPr/>
          </p:nvSpPr>
          <p:spPr>
            <a:xfrm>
              <a:off x="1117" y="1936"/>
              <a:ext cx="0" cy="12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43" name="Rectangle 826"/>
            <p:cNvSpPr/>
            <p:nvPr/>
          </p:nvSpPr>
          <p:spPr>
            <a:xfrm>
              <a:off x="494" y="1720"/>
              <a:ext cx="665" cy="20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44" name="Line 827"/>
            <p:cNvSpPr/>
            <p:nvPr/>
          </p:nvSpPr>
          <p:spPr>
            <a:xfrm>
              <a:off x="1125" y="2067"/>
              <a:ext cx="89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45" name="Line 828"/>
            <p:cNvSpPr/>
            <p:nvPr/>
          </p:nvSpPr>
          <p:spPr>
            <a:xfrm>
              <a:off x="1061" y="1942"/>
              <a:ext cx="0" cy="136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46" name="Line 829"/>
            <p:cNvSpPr/>
            <p:nvPr/>
          </p:nvSpPr>
          <p:spPr>
            <a:xfrm>
              <a:off x="986" y="1933"/>
              <a:ext cx="0" cy="1428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47" name="Line 830"/>
            <p:cNvSpPr/>
            <p:nvPr/>
          </p:nvSpPr>
          <p:spPr>
            <a:xfrm>
              <a:off x="911" y="1933"/>
              <a:ext cx="0" cy="147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48" name="Line 831"/>
            <p:cNvSpPr/>
            <p:nvPr/>
          </p:nvSpPr>
          <p:spPr>
            <a:xfrm>
              <a:off x="845" y="1933"/>
              <a:ext cx="0" cy="154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49" name="Line 832"/>
            <p:cNvSpPr/>
            <p:nvPr/>
          </p:nvSpPr>
          <p:spPr>
            <a:xfrm>
              <a:off x="779" y="1933"/>
              <a:ext cx="0" cy="160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50" name="Line 833"/>
            <p:cNvSpPr/>
            <p:nvPr/>
          </p:nvSpPr>
          <p:spPr>
            <a:xfrm>
              <a:off x="713" y="1942"/>
              <a:ext cx="0" cy="166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51" name="Line 834"/>
            <p:cNvSpPr/>
            <p:nvPr/>
          </p:nvSpPr>
          <p:spPr>
            <a:xfrm>
              <a:off x="561" y="1932"/>
              <a:ext cx="0" cy="1834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52" name="Line 835"/>
            <p:cNvSpPr/>
            <p:nvPr/>
          </p:nvSpPr>
          <p:spPr>
            <a:xfrm>
              <a:off x="638" y="1942"/>
              <a:ext cx="0" cy="172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53" name="Line 836"/>
            <p:cNvSpPr/>
            <p:nvPr/>
          </p:nvSpPr>
          <p:spPr>
            <a:xfrm flipV="1">
              <a:off x="859" y="1479"/>
              <a:ext cx="0" cy="19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54" name="Oval 837"/>
            <p:cNvSpPr/>
            <p:nvPr/>
          </p:nvSpPr>
          <p:spPr>
            <a:xfrm>
              <a:off x="848" y="1678"/>
              <a:ext cx="44" cy="46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55" name="Text Box 838"/>
            <p:cNvSpPr txBox="1"/>
            <p:nvPr/>
          </p:nvSpPr>
          <p:spPr>
            <a:xfrm>
              <a:off x="553" y="1693"/>
              <a:ext cx="239" cy="181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56" name="Text Box 839"/>
            <p:cNvSpPr txBox="1"/>
            <p:nvPr/>
          </p:nvSpPr>
          <p:spPr>
            <a:xfrm>
              <a:off x="848" y="1414"/>
              <a:ext cx="293" cy="24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16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endParaRPr lang="en-US" altLang="zh-CN" sz="1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57" name="Line 840"/>
            <p:cNvSpPr/>
            <p:nvPr/>
          </p:nvSpPr>
          <p:spPr>
            <a:xfrm>
              <a:off x="1059" y="3305"/>
              <a:ext cx="3431" cy="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58" name="Line 841"/>
            <p:cNvSpPr/>
            <p:nvPr/>
          </p:nvSpPr>
          <p:spPr>
            <a:xfrm>
              <a:off x="984" y="3361"/>
              <a:ext cx="2844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59" name="Line 842"/>
            <p:cNvSpPr/>
            <p:nvPr/>
          </p:nvSpPr>
          <p:spPr>
            <a:xfrm>
              <a:off x="918" y="3418"/>
              <a:ext cx="2488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60" name="Line 843"/>
            <p:cNvSpPr/>
            <p:nvPr/>
          </p:nvSpPr>
          <p:spPr>
            <a:xfrm flipV="1">
              <a:off x="843" y="3475"/>
              <a:ext cx="1875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61" name="Line 844"/>
            <p:cNvSpPr/>
            <p:nvPr/>
          </p:nvSpPr>
          <p:spPr>
            <a:xfrm>
              <a:off x="785" y="3541"/>
              <a:ext cx="1475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62" name="Line 845"/>
            <p:cNvSpPr/>
            <p:nvPr/>
          </p:nvSpPr>
          <p:spPr>
            <a:xfrm>
              <a:off x="719" y="3607"/>
              <a:ext cx="1090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63" name="Line 846"/>
            <p:cNvSpPr/>
            <p:nvPr/>
          </p:nvSpPr>
          <p:spPr>
            <a:xfrm>
              <a:off x="645" y="3673"/>
              <a:ext cx="790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64" name="Text Box 847"/>
            <p:cNvSpPr txBox="1"/>
            <p:nvPr/>
          </p:nvSpPr>
          <p:spPr>
            <a:xfrm>
              <a:off x="477" y="3788"/>
              <a:ext cx="247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65" name="Line 848"/>
            <p:cNvSpPr/>
            <p:nvPr/>
          </p:nvSpPr>
          <p:spPr>
            <a:xfrm>
              <a:off x="535" y="3813"/>
              <a:ext cx="77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66" name="Oval 849"/>
            <p:cNvSpPr/>
            <p:nvPr/>
          </p:nvSpPr>
          <p:spPr>
            <a:xfrm>
              <a:off x="4471" y="3292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67" name="Oval 850"/>
            <p:cNvSpPr/>
            <p:nvPr/>
          </p:nvSpPr>
          <p:spPr>
            <a:xfrm>
              <a:off x="3823" y="3349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68" name="Oval 851"/>
            <p:cNvSpPr/>
            <p:nvPr/>
          </p:nvSpPr>
          <p:spPr>
            <a:xfrm>
              <a:off x="3389" y="3400"/>
              <a:ext cx="30" cy="3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69" name="Oval 852"/>
            <p:cNvSpPr/>
            <p:nvPr/>
          </p:nvSpPr>
          <p:spPr>
            <a:xfrm>
              <a:off x="1416" y="3653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70" name="Oval 853"/>
            <p:cNvSpPr/>
            <p:nvPr/>
          </p:nvSpPr>
          <p:spPr>
            <a:xfrm>
              <a:off x="1800" y="3593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71" name="Oval 854"/>
            <p:cNvSpPr/>
            <p:nvPr/>
          </p:nvSpPr>
          <p:spPr>
            <a:xfrm>
              <a:off x="2247" y="3520"/>
              <a:ext cx="30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72" name="Oval 855"/>
            <p:cNvSpPr/>
            <p:nvPr/>
          </p:nvSpPr>
          <p:spPr>
            <a:xfrm>
              <a:off x="2705" y="3457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73" name="Line 856"/>
            <p:cNvSpPr/>
            <p:nvPr/>
          </p:nvSpPr>
          <p:spPr>
            <a:xfrm>
              <a:off x="879" y="1436"/>
              <a:ext cx="155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74" name="Oval 857"/>
            <p:cNvSpPr/>
            <p:nvPr/>
          </p:nvSpPr>
          <p:spPr>
            <a:xfrm>
              <a:off x="2009" y="2050"/>
              <a:ext cx="27" cy="3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858"/>
          <p:cNvGrpSpPr/>
          <p:nvPr/>
        </p:nvGrpSpPr>
        <p:grpSpPr>
          <a:xfrm>
            <a:off x="2417763" y="1957388"/>
            <a:ext cx="5214937" cy="4222750"/>
            <a:chOff x="908" y="1008"/>
            <a:chExt cx="3285" cy="2660"/>
          </a:xfrm>
        </p:grpSpPr>
        <p:sp>
          <p:nvSpPr>
            <p:cNvPr id="67595" name="Line 859"/>
            <p:cNvSpPr/>
            <p:nvPr/>
          </p:nvSpPr>
          <p:spPr>
            <a:xfrm>
              <a:off x="3128" y="1560"/>
              <a:ext cx="0" cy="27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6" name="Line 860"/>
            <p:cNvSpPr/>
            <p:nvPr/>
          </p:nvSpPr>
          <p:spPr>
            <a:xfrm>
              <a:off x="2000" y="1564"/>
              <a:ext cx="0" cy="4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7" name="Line 861"/>
            <p:cNvSpPr/>
            <p:nvPr/>
          </p:nvSpPr>
          <p:spPr>
            <a:xfrm>
              <a:off x="2064" y="1572"/>
              <a:ext cx="0" cy="35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8" name="Line 862"/>
            <p:cNvSpPr/>
            <p:nvPr/>
          </p:nvSpPr>
          <p:spPr>
            <a:xfrm>
              <a:off x="2227" y="1564"/>
              <a:ext cx="0" cy="20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9" name="Rectangle 863"/>
            <p:cNvSpPr/>
            <p:nvPr/>
          </p:nvSpPr>
          <p:spPr>
            <a:xfrm>
              <a:off x="1220" y="1320"/>
              <a:ext cx="1134" cy="244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00" name="Rectangle 864"/>
            <p:cNvSpPr/>
            <p:nvPr/>
          </p:nvSpPr>
          <p:spPr>
            <a:xfrm>
              <a:off x="2430" y="1320"/>
              <a:ext cx="982" cy="244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01" name="Rectangle 865"/>
            <p:cNvSpPr/>
            <p:nvPr/>
          </p:nvSpPr>
          <p:spPr>
            <a:xfrm>
              <a:off x="3488" y="1320"/>
              <a:ext cx="680" cy="25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02" name="Line 866"/>
            <p:cNvSpPr/>
            <p:nvPr/>
          </p:nvSpPr>
          <p:spPr>
            <a:xfrm>
              <a:off x="1220" y="1442"/>
              <a:ext cx="113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3" name="Line 867"/>
            <p:cNvSpPr/>
            <p:nvPr/>
          </p:nvSpPr>
          <p:spPr>
            <a:xfrm>
              <a:off x="2430" y="1442"/>
              <a:ext cx="98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4" name="Line 868"/>
            <p:cNvSpPr/>
            <p:nvPr/>
          </p:nvSpPr>
          <p:spPr>
            <a:xfrm>
              <a:off x="3488" y="1442"/>
              <a:ext cx="68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5" name="Line 869"/>
            <p:cNvSpPr/>
            <p:nvPr/>
          </p:nvSpPr>
          <p:spPr>
            <a:xfrm>
              <a:off x="2233" y="1769"/>
              <a:ext cx="181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6" name="Line 870"/>
            <p:cNvSpPr/>
            <p:nvPr/>
          </p:nvSpPr>
          <p:spPr>
            <a:xfrm>
              <a:off x="1296" y="1565"/>
              <a:ext cx="0" cy="29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7" name="Line 871"/>
            <p:cNvSpPr/>
            <p:nvPr/>
          </p:nvSpPr>
          <p:spPr>
            <a:xfrm flipH="1">
              <a:off x="994" y="1858"/>
              <a:ext cx="30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8" name="Line 872"/>
            <p:cNvSpPr/>
            <p:nvPr/>
          </p:nvSpPr>
          <p:spPr>
            <a:xfrm>
              <a:off x="2808" y="1573"/>
              <a:ext cx="0" cy="26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9" name="Line 873"/>
            <p:cNvSpPr/>
            <p:nvPr/>
          </p:nvSpPr>
          <p:spPr>
            <a:xfrm flipH="1">
              <a:off x="1671" y="1838"/>
              <a:ext cx="113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0" name="Line 874"/>
            <p:cNvSpPr/>
            <p:nvPr/>
          </p:nvSpPr>
          <p:spPr>
            <a:xfrm>
              <a:off x="3128" y="1838"/>
              <a:ext cx="76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1" name="Line 875"/>
            <p:cNvSpPr/>
            <p:nvPr/>
          </p:nvSpPr>
          <p:spPr>
            <a:xfrm flipV="1">
              <a:off x="3897" y="1569"/>
              <a:ext cx="0" cy="9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2" name="Line 876"/>
            <p:cNvSpPr/>
            <p:nvPr/>
          </p:nvSpPr>
          <p:spPr>
            <a:xfrm>
              <a:off x="1523" y="1567"/>
              <a:ext cx="0" cy="35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3" name="Line 877"/>
            <p:cNvSpPr/>
            <p:nvPr/>
          </p:nvSpPr>
          <p:spPr>
            <a:xfrm>
              <a:off x="1523" y="1916"/>
              <a:ext cx="1876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4" name="Line 878"/>
            <p:cNvSpPr/>
            <p:nvPr/>
          </p:nvSpPr>
          <p:spPr>
            <a:xfrm>
              <a:off x="1819" y="1561"/>
              <a:ext cx="0" cy="35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5" name="Line 879"/>
            <p:cNvSpPr/>
            <p:nvPr/>
          </p:nvSpPr>
          <p:spPr>
            <a:xfrm>
              <a:off x="2002" y="1986"/>
              <a:ext cx="170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6" name="Line 880"/>
            <p:cNvSpPr/>
            <p:nvPr/>
          </p:nvSpPr>
          <p:spPr>
            <a:xfrm flipV="1">
              <a:off x="3709" y="1569"/>
              <a:ext cx="0" cy="41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7" name="Line 881"/>
            <p:cNvSpPr/>
            <p:nvPr/>
          </p:nvSpPr>
          <p:spPr>
            <a:xfrm>
              <a:off x="2505" y="1569"/>
              <a:ext cx="1" cy="49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8" name="Line 882"/>
            <p:cNvSpPr/>
            <p:nvPr/>
          </p:nvSpPr>
          <p:spPr>
            <a:xfrm flipH="1">
              <a:off x="2052" y="2063"/>
              <a:ext cx="446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9" name="Line 883"/>
            <p:cNvSpPr/>
            <p:nvPr/>
          </p:nvSpPr>
          <p:spPr>
            <a:xfrm>
              <a:off x="2656" y="1573"/>
              <a:ext cx="0" cy="48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0" name="Line 884"/>
            <p:cNvSpPr/>
            <p:nvPr/>
          </p:nvSpPr>
          <p:spPr>
            <a:xfrm>
              <a:off x="2658" y="2055"/>
              <a:ext cx="30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1" name="Line 885"/>
            <p:cNvSpPr/>
            <p:nvPr/>
          </p:nvSpPr>
          <p:spPr>
            <a:xfrm flipV="1">
              <a:off x="2959" y="1561"/>
              <a:ext cx="0" cy="6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2" name="Line 886"/>
            <p:cNvSpPr/>
            <p:nvPr/>
          </p:nvSpPr>
          <p:spPr>
            <a:xfrm>
              <a:off x="1447" y="1565"/>
              <a:ext cx="0" cy="56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3" name="Line 887"/>
            <p:cNvSpPr/>
            <p:nvPr/>
          </p:nvSpPr>
          <p:spPr>
            <a:xfrm>
              <a:off x="1455" y="2125"/>
              <a:ext cx="1436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4" name="Line 888"/>
            <p:cNvSpPr/>
            <p:nvPr/>
          </p:nvSpPr>
          <p:spPr>
            <a:xfrm>
              <a:off x="2883" y="1573"/>
              <a:ext cx="0" cy="55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5" name="Line 889"/>
            <p:cNvSpPr/>
            <p:nvPr/>
          </p:nvSpPr>
          <p:spPr>
            <a:xfrm>
              <a:off x="1749" y="1573"/>
              <a:ext cx="0" cy="55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6" name="Line 890"/>
            <p:cNvSpPr/>
            <p:nvPr/>
          </p:nvSpPr>
          <p:spPr>
            <a:xfrm>
              <a:off x="2581" y="1565"/>
              <a:ext cx="0" cy="56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7" name="Line 891"/>
            <p:cNvSpPr/>
            <p:nvPr/>
          </p:nvSpPr>
          <p:spPr>
            <a:xfrm>
              <a:off x="1674" y="1573"/>
              <a:ext cx="0" cy="84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8" name="Line 892"/>
            <p:cNvSpPr/>
            <p:nvPr/>
          </p:nvSpPr>
          <p:spPr>
            <a:xfrm flipH="1">
              <a:off x="3551" y="1573"/>
              <a:ext cx="0" cy="6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9" name="Line 893"/>
            <p:cNvSpPr/>
            <p:nvPr/>
          </p:nvSpPr>
          <p:spPr>
            <a:xfrm flipH="1">
              <a:off x="2505" y="2194"/>
              <a:ext cx="103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0" name="Line 894"/>
            <p:cNvSpPr/>
            <p:nvPr/>
          </p:nvSpPr>
          <p:spPr>
            <a:xfrm>
              <a:off x="1372" y="1568"/>
              <a:ext cx="0" cy="6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1" name="Line 895"/>
            <p:cNvSpPr/>
            <p:nvPr/>
          </p:nvSpPr>
          <p:spPr>
            <a:xfrm flipH="1">
              <a:off x="2278" y="2125"/>
              <a:ext cx="1" cy="13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2" name="Line 896"/>
            <p:cNvSpPr/>
            <p:nvPr/>
          </p:nvSpPr>
          <p:spPr>
            <a:xfrm>
              <a:off x="3399" y="1916"/>
              <a:ext cx="0" cy="32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3" name="Line 897"/>
            <p:cNvSpPr/>
            <p:nvPr/>
          </p:nvSpPr>
          <p:spPr>
            <a:xfrm flipH="1">
              <a:off x="4047" y="1567"/>
              <a:ext cx="0" cy="103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4" name="Line 898"/>
            <p:cNvSpPr/>
            <p:nvPr/>
          </p:nvSpPr>
          <p:spPr>
            <a:xfrm>
              <a:off x="994" y="1856"/>
              <a:ext cx="0" cy="149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5" name="Line 899"/>
            <p:cNvSpPr/>
            <p:nvPr/>
          </p:nvSpPr>
          <p:spPr>
            <a:xfrm>
              <a:off x="2052" y="2063"/>
              <a:ext cx="0" cy="47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6" name="Line 900"/>
            <p:cNvSpPr/>
            <p:nvPr/>
          </p:nvSpPr>
          <p:spPr>
            <a:xfrm flipH="1">
              <a:off x="2505" y="2202"/>
              <a:ext cx="0" cy="3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7" name="Line 901"/>
            <p:cNvSpPr/>
            <p:nvPr/>
          </p:nvSpPr>
          <p:spPr>
            <a:xfrm>
              <a:off x="3276" y="1565"/>
              <a:ext cx="0" cy="20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8" name="Oval 902"/>
            <p:cNvSpPr/>
            <p:nvPr/>
          </p:nvSpPr>
          <p:spPr>
            <a:xfrm>
              <a:off x="1748" y="1263"/>
              <a:ext cx="44" cy="46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39" name="Line 903"/>
            <p:cNvSpPr/>
            <p:nvPr/>
          </p:nvSpPr>
          <p:spPr>
            <a:xfrm flipV="1">
              <a:off x="1771" y="1083"/>
              <a:ext cx="0" cy="1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40" name="Oval 904"/>
            <p:cNvSpPr/>
            <p:nvPr/>
          </p:nvSpPr>
          <p:spPr>
            <a:xfrm>
              <a:off x="3800" y="1263"/>
              <a:ext cx="44" cy="46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41" name="Oval 905"/>
            <p:cNvSpPr/>
            <p:nvPr/>
          </p:nvSpPr>
          <p:spPr>
            <a:xfrm>
              <a:off x="2889" y="1263"/>
              <a:ext cx="44" cy="46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42" name="Line 906"/>
            <p:cNvSpPr/>
            <p:nvPr/>
          </p:nvSpPr>
          <p:spPr>
            <a:xfrm flipV="1">
              <a:off x="2912" y="1083"/>
              <a:ext cx="0" cy="1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43" name="Line 907"/>
            <p:cNvSpPr/>
            <p:nvPr/>
          </p:nvSpPr>
          <p:spPr>
            <a:xfrm flipV="1">
              <a:off x="3822" y="1091"/>
              <a:ext cx="0" cy="1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44" name="Line 908"/>
            <p:cNvSpPr/>
            <p:nvPr/>
          </p:nvSpPr>
          <p:spPr>
            <a:xfrm>
              <a:off x="1632" y="1442"/>
              <a:ext cx="0" cy="1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45" name="Line 909"/>
            <p:cNvSpPr/>
            <p:nvPr/>
          </p:nvSpPr>
          <p:spPr>
            <a:xfrm>
              <a:off x="1941" y="1442"/>
              <a:ext cx="0" cy="1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46" name="Line 910"/>
            <p:cNvSpPr/>
            <p:nvPr/>
          </p:nvSpPr>
          <p:spPr>
            <a:xfrm>
              <a:off x="2164" y="1442"/>
              <a:ext cx="0" cy="1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47" name="Line 911"/>
            <p:cNvSpPr/>
            <p:nvPr/>
          </p:nvSpPr>
          <p:spPr>
            <a:xfrm>
              <a:off x="2765" y="1442"/>
              <a:ext cx="0" cy="1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48" name="Line 912"/>
            <p:cNvSpPr/>
            <p:nvPr/>
          </p:nvSpPr>
          <p:spPr>
            <a:xfrm>
              <a:off x="3074" y="1442"/>
              <a:ext cx="0" cy="1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49" name="Line 913"/>
            <p:cNvSpPr/>
            <p:nvPr/>
          </p:nvSpPr>
          <p:spPr>
            <a:xfrm>
              <a:off x="3228" y="1442"/>
              <a:ext cx="0" cy="1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50" name="Line 914"/>
            <p:cNvSpPr/>
            <p:nvPr/>
          </p:nvSpPr>
          <p:spPr>
            <a:xfrm>
              <a:off x="3668" y="1442"/>
              <a:ext cx="0" cy="13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51" name="Line 915"/>
            <p:cNvSpPr/>
            <p:nvPr/>
          </p:nvSpPr>
          <p:spPr>
            <a:xfrm>
              <a:off x="3830" y="1442"/>
              <a:ext cx="0" cy="13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52" name="Line 916"/>
            <p:cNvSpPr/>
            <p:nvPr/>
          </p:nvSpPr>
          <p:spPr>
            <a:xfrm>
              <a:off x="3993" y="1442"/>
              <a:ext cx="0" cy="13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53" name="Oval 917"/>
            <p:cNvSpPr/>
            <p:nvPr/>
          </p:nvSpPr>
          <p:spPr>
            <a:xfrm>
              <a:off x="1655" y="1817"/>
              <a:ext cx="34" cy="34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54" name="Text Box 918"/>
            <p:cNvSpPr txBox="1"/>
            <p:nvPr/>
          </p:nvSpPr>
          <p:spPr>
            <a:xfrm>
              <a:off x="1211" y="1413"/>
              <a:ext cx="239" cy="15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2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55" name="Text Box 919"/>
            <p:cNvSpPr txBox="1"/>
            <p:nvPr/>
          </p:nvSpPr>
          <p:spPr>
            <a:xfrm>
              <a:off x="3460" y="1401"/>
              <a:ext cx="238" cy="17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2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56" name="Text Box 920"/>
            <p:cNvSpPr txBox="1"/>
            <p:nvPr/>
          </p:nvSpPr>
          <p:spPr>
            <a:xfrm>
              <a:off x="2402" y="1401"/>
              <a:ext cx="239" cy="17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2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57" name="Text Box 921"/>
            <p:cNvSpPr txBox="1"/>
            <p:nvPr/>
          </p:nvSpPr>
          <p:spPr>
            <a:xfrm>
              <a:off x="1278" y="1299"/>
              <a:ext cx="331" cy="178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200" dirty="0">
                  <a:latin typeface="Times New Roman" panose="02020603050405020304" pitchFamily="18" charset="0"/>
                  <a:ea typeface="宋体" pitchFamily="2" charset="-122"/>
                </a:rPr>
                <a:t>≥1</a:t>
              </a:r>
              <a:endParaRPr lang="en-US" altLang="zh-CN" sz="1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58" name="Text Box 922"/>
            <p:cNvSpPr txBox="1"/>
            <p:nvPr/>
          </p:nvSpPr>
          <p:spPr>
            <a:xfrm>
              <a:off x="2472" y="1301"/>
              <a:ext cx="331" cy="16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200" dirty="0">
                  <a:latin typeface="Times New Roman" panose="02020603050405020304" pitchFamily="18" charset="0"/>
                  <a:ea typeface="宋体" pitchFamily="2" charset="-122"/>
                </a:rPr>
                <a:t>≥1</a:t>
              </a:r>
              <a:endParaRPr lang="en-US" altLang="zh-CN" sz="1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59" name="Text Box 923"/>
            <p:cNvSpPr txBox="1"/>
            <p:nvPr/>
          </p:nvSpPr>
          <p:spPr>
            <a:xfrm>
              <a:off x="3475" y="1303"/>
              <a:ext cx="301" cy="178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200" dirty="0">
                  <a:latin typeface="Times New Roman" panose="02020603050405020304" pitchFamily="18" charset="0"/>
                  <a:ea typeface="宋体" pitchFamily="2" charset="-122"/>
                </a:rPr>
                <a:t>≥1</a:t>
              </a:r>
              <a:endParaRPr lang="en-US" altLang="zh-CN" sz="1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60" name="Text Box 924"/>
            <p:cNvSpPr txBox="1"/>
            <p:nvPr/>
          </p:nvSpPr>
          <p:spPr>
            <a:xfrm>
              <a:off x="1749" y="1022"/>
              <a:ext cx="247" cy="197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1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61" name="Text Box 925"/>
            <p:cNvSpPr txBox="1"/>
            <p:nvPr/>
          </p:nvSpPr>
          <p:spPr>
            <a:xfrm>
              <a:off x="3807" y="1008"/>
              <a:ext cx="254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1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62" name="Text Box 926"/>
            <p:cNvSpPr txBox="1"/>
            <p:nvPr/>
          </p:nvSpPr>
          <p:spPr>
            <a:xfrm>
              <a:off x="2890" y="1008"/>
              <a:ext cx="247" cy="227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63" name="Line 927"/>
            <p:cNvSpPr/>
            <p:nvPr/>
          </p:nvSpPr>
          <p:spPr>
            <a:xfrm>
              <a:off x="1802" y="1067"/>
              <a:ext cx="10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64" name="Line 928"/>
            <p:cNvSpPr/>
            <p:nvPr/>
          </p:nvSpPr>
          <p:spPr>
            <a:xfrm>
              <a:off x="2951" y="1059"/>
              <a:ext cx="9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65" name="Line 929"/>
            <p:cNvSpPr/>
            <p:nvPr/>
          </p:nvSpPr>
          <p:spPr>
            <a:xfrm>
              <a:off x="3861" y="1059"/>
              <a:ext cx="10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66" name="Line 930"/>
            <p:cNvSpPr/>
            <p:nvPr/>
          </p:nvSpPr>
          <p:spPr>
            <a:xfrm>
              <a:off x="1674" y="2422"/>
              <a:ext cx="15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67" name="Line 931"/>
            <p:cNvSpPr/>
            <p:nvPr/>
          </p:nvSpPr>
          <p:spPr>
            <a:xfrm>
              <a:off x="1825" y="2422"/>
              <a:ext cx="0" cy="1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68" name="Line 932"/>
            <p:cNvSpPr/>
            <p:nvPr/>
          </p:nvSpPr>
          <p:spPr>
            <a:xfrm>
              <a:off x="1372" y="2464"/>
              <a:ext cx="0" cy="15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69" name="Line 933"/>
            <p:cNvSpPr/>
            <p:nvPr/>
          </p:nvSpPr>
          <p:spPr>
            <a:xfrm>
              <a:off x="1825" y="2428"/>
              <a:ext cx="0" cy="18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70" name="Line 934"/>
            <p:cNvSpPr/>
            <p:nvPr/>
          </p:nvSpPr>
          <p:spPr>
            <a:xfrm>
              <a:off x="2279" y="2472"/>
              <a:ext cx="0" cy="1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71" name="Line 935"/>
            <p:cNvSpPr/>
            <p:nvPr/>
          </p:nvSpPr>
          <p:spPr>
            <a:xfrm>
              <a:off x="2954" y="2464"/>
              <a:ext cx="1" cy="15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72" name="Line 936"/>
            <p:cNvSpPr/>
            <p:nvPr/>
          </p:nvSpPr>
          <p:spPr>
            <a:xfrm>
              <a:off x="3399" y="2455"/>
              <a:ext cx="0" cy="16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73" name="Rectangle 937"/>
            <p:cNvSpPr/>
            <p:nvPr/>
          </p:nvSpPr>
          <p:spPr>
            <a:xfrm>
              <a:off x="2853" y="2309"/>
              <a:ext cx="202" cy="155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74" name="Oval 938"/>
            <p:cNvSpPr/>
            <p:nvPr/>
          </p:nvSpPr>
          <p:spPr>
            <a:xfrm>
              <a:off x="2933" y="2248"/>
              <a:ext cx="44" cy="47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75" name="Text Box 939"/>
            <p:cNvSpPr txBox="1"/>
            <p:nvPr/>
          </p:nvSpPr>
          <p:spPr>
            <a:xfrm>
              <a:off x="2865" y="2295"/>
              <a:ext cx="202" cy="1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76" name="Line 940"/>
            <p:cNvSpPr/>
            <p:nvPr/>
          </p:nvSpPr>
          <p:spPr>
            <a:xfrm>
              <a:off x="1378" y="2534"/>
              <a:ext cx="67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77" name="Line 941"/>
            <p:cNvSpPr/>
            <p:nvPr/>
          </p:nvSpPr>
          <p:spPr>
            <a:xfrm>
              <a:off x="2280" y="2534"/>
              <a:ext cx="223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78" name="Line 942"/>
            <p:cNvSpPr/>
            <p:nvPr/>
          </p:nvSpPr>
          <p:spPr>
            <a:xfrm>
              <a:off x="2958" y="2534"/>
              <a:ext cx="20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79" name="Line 943"/>
            <p:cNvSpPr/>
            <p:nvPr/>
          </p:nvSpPr>
          <p:spPr>
            <a:xfrm>
              <a:off x="3399" y="2534"/>
              <a:ext cx="493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80" name="Rectangle 944"/>
            <p:cNvSpPr/>
            <p:nvPr/>
          </p:nvSpPr>
          <p:spPr>
            <a:xfrm>
              <a:off x="2176" y="2309"/>
              <a:ext cx="202" cy="155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81" name="Oval 945"/>
            <p:cNvSpPr/>
            <p:nvPr/>
          </p:nvSpPr>
          <p:spPr>
            <a:xfrm>
              <a:off x="2256" y="2248"/>
              <a:ext cx="44" cy="47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82" name="Text Box 946"/>
            <p:cNvSpPr txBox="1"/>
            <p:nvPr/>
          </p:nvSpPr>
          <p:spPr>
            <a:xfrm>
              <a:off x="2188" y="2307"/>
              <a:ext cx="202" cy="1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83" name="Rectangle 947"/>
            <p:cNvSpPr/>
            <p:nvPr/>
          </p:nvSpPr>
          <p:spPr>
            <a:xfrm>
              <a:off x="1266" y="2309"/>
              <a:ext cx="202" cy="155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84" name="Oval 948"/>
            <p:cNvSpPr/>
            <p:nvPr/>
          </p:nvSpPr>
          <p:spPr>
            <a:xfrm>
              <a:off x="1346" y="2248"/>
              <a:ext cx="44" cy="47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85" name="Text Box 949"/>
            <p:cNvSpPr txBox="1"/>
            <p:nvPr/>
          </p:nvSpPr>
          <p:spPr>
            <a:xfrm>
              <a:off x="1278" y="2295"/>
              <a:ext cx="202" cy="1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86" name="Rectangle 950"/>
            <p:cNvSpPr/>
            <p:nvPr/>
          </p:nvSpPr>
          <p:spPr>
            <a:xfrm>
              <a:off x="3294" y="2301"/>
              <a:ext cx="202" cy="154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87" name="Oval 951"/>
            <p:cNvSpPr/>
            <p:nvPr/>
          </p:nvSpPr>
          <p:spPr>
            <a:xfrm>
              <a:off x="3373" y="2240"/>
              <a:ext cx="44" cy="46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88" name="Text Box 952"/>
            <p:cNvSpPr txBox="1"/>
            <p:nvPr/>
          </p:nvSpPr>
          <p:spPr>
            <a:xfrm>
              <a:off x="3305" y="2299"/>
              <a:ext cx="202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>
                <a:lnSpc>
                  <a:spcPct val="96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89" name="Rectangle 953"/>
            <p:cNvSpPr/>
            <p:nvPr/>
          </p:nvSpPr>
          <p:spPr>
            <a:xfrm>
              <a:off x="3943" y="2618"/>
              <a:ext cx="194" cy="163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90" name="Oval 954"/>
            <p:cNvSpPr/>
            <p:nvPr/>
          </p:nvSpPr>
          <p:spPr>
            <a:xfrm>
              <a:off x="4023" y="2778"/>
              <a:ext cx="44" cy="4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91" name="Text Box 955"/>
            <p:cNvSpPr txBox="1"/>
            <p:nvPr/>
          </p:nvSpPr>
          <p:spPr>
            <a:xfrm>
              <a:off x="3941" y="2609"/>
              <a:ext cx="201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92" name="Rectangle 956"/>
            <p:cNvSpPr/>
            <p:nvPr/>
          </p:nvSpPr>
          <p:spPr>
            <a:xfrm>
              <a:off x="3302" y="2618"/>
              <a:ext cx="195" cy="163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93" name="Oval 957"/>
            <p:cNvSpPr/>
            <p:nvPr/>
          </p:nvSpPr>
          <p:spPr>
            <a:xfrm>
              <a:off x="3383" y="2778"/>
              <a:ext cx="44" cy="4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94" name="Text Box 958"/>
            <p:cNvSpPr txBox="1"/>
            <p:nvPr/>
          </p:nvSpPr>
          <p:spPr>
            <a:xfrm>
              <a:off x="3312" y="2609"/>
              <a:ext cx="20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95" name="Rectangle 959"/>
            <p:cNvSpPr/>
            <p:nvPr/>
          </p:nvSpPr>
          <p:spPr>
            <a:xfrm>
              <a:off x="2862" y="2618"/>
              <a:ext cx="194" cy="163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96" name="Oval 960"/>
            <p:cNvSpPr/>
            <p:nvPr/>
          </p:nvSpPr>
          <p:spPr>
            <a:xfrm>
              <a:off x="2941" y="2778"/>
              <a:ext cx="44" cy="4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97" name="Text Box 961"/>
            <p:cNvSpPr txBox="1"/>
            <p:nvPr/>
          </p:nvSpPr>
          <p:spPr>
            <a:xfrm>
              <a:off x="2872" y="2609"/>
              <a:ext cx="201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698" name="Rectangle 962"/>
            <p:cNvSpPr/>
            <p:nvPr/>
          </p:nvSpPr>
          <p:spPr>
            <a:xfrm>
              <a:off x="2177" y="2618"/>
              <a:ext cx="195" cy="163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699" name="Oval 963"/>
            <p:cNvSpPr/>
            <p:nvPr/>
          </p:nvSpPr>
          <p:spPr>
            <a:xfrm>
              <a:off x="2258" y="2778"/>
              <a:ext cx="44" cy="4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00" name="Text Box 964"/>
            <p:cNvSpPr txBox="1"/>
            <p:nvPr/>
          </p:nvSpPr>
          <p:spPr>
            <a:xfrm>
              <a:off x="2187" y="2609"/>
              <a:ext cx="20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01" name="Rectangle 965"/>
            <p:cNvSpPr/>
            <p:nvPr/>
          </p:nvSpPr>
          <p:spPr>
            <a:xfrm>
              <a:off x="1715" y="2618"/>
              <a:ext cx="194" cy="163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02" name="Oval 966"/>
            <p:cNvSpPr/>
            <p:nvPr/>
          </p:nvSpPr>
          <p:spPr>
            <a:xfrm>
              <a:off x="1795" y="2784"/>
              <a:ext cx="44" cy="4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03" name="Text Box 967"/>
            <p:cNvSpPr txBox="1"/>
            <p:nvPr/>
          </p:nvSpPr>
          <p:spPr>
            <a:xfrm>
              <a:off x="1724" y="2609"/>
              <a:ext cx="20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04" name="Rectangle 968"/>
            <p:cNvSpPr/>
            <p:nvPr/>
          </p:nvSpPr>
          <p:spPr>
            <a:xfrm>
              <a:off x="1267" y="2618"/>
              <a:ext cx="195" cy="163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05" name="Oval 969"/>
            <p:cNvSpPr/>
            <p:nvPr/>
          </p:nvSpPr>
          <p:spPr>
            <a:xfrm>
              <a:off x="1348" y="2784"/>
              <a:ext cx="44" cy="4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06" name="Text Box 970"/>
            <p:cNvSpPr txBox="1"/>
            <p:nvPr/>
          </p:nvSpPr>
          <p:spPr>
            <a:xfrm>
              <a:off x="1277" y="2609"/>
              <a:ext cx="202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4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07" name="Line 971"/>
            <p:cNvSpPr/>
            <p:nvPr/>
          </p:nvSpPr>
          <p:spPr>
            <a:xfrm flipH="1">
              <a:off x="1372" y="2843"/>
              <a:ext cx="0" cy="5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08" name="Line 972"/>
            <p:cNvSpPr/>
            <p:nvPr/>
          </p:nvSpPr>
          <p:spPr>
            <a:xfrm flipH="1">
              <a:off x="1819" y="2837"/>
              <a:ext cx="1" cy="5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09" name="Line 973"/>
            <p:cNvSpPr/>
            <p:nvPr/>
          </p:nvSpPr>
          <p:spPr>
            <a:xfrm>
              <a:off x="2278" y="2835"/>
              <a:ext cx="1" cy="51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10" name="Line 974"/>
            <p:cNvSpPr/>
            <p:nvPr/>
          </p:nvSpPr>
          <p:spPr>
            <a:xfrm>
              <a:off x="2965" y="2827"/>
              <a:ext cx="1" cy="51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11" name="Line 975"/>
            <p:cNvSpPr/>
            <p:nvPr/>
          </p:nvSpPr>
          <p:spPr>
            <a:xfrm>
              <a:off x="3399" y="2835"/>
              <a:ext cx="0" cy="51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12" name="Line 976"/>
            <p:cNvSpPr/>
            <p:nvPr/>
          </p:nvSpPr>
          <p:spPr>
            <a:xfrm>
              <a:off x="4046" y="2835"/>
              <a:ext cx="1" cy="51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13" name="Text Box 977"/>
            <p:cNvSpPr txBox="1"/>
            <p:nvPr/>
          </p:nvSpPr>
          <p:spPr>
            <a:xfrm>
              <a:off x="1300" y="3406"/>
              <a:ext cx="241" cy="244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14" name="Line 978"/>
            <p:cNvSpPr/>
            <p:nvPr/>
          </p:nvSpPr>
          <p:spPr>
            <a:xfrm>
              <a:off x="1340" y="3432"/>
              <a:ext cx="7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15" name="Text Box 979"/>
            <p:cNvSpPr txBox="1"/>
            <p:nvPr/>
          </p:nvSpPr>
          <p:spPr>
            <a:xfrm>
              <a:off x="1739" y="3397"/>
              <a:ext cx="301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16" name="Line 980"/>
            <p:cNvSpPr/>
            <p:nvPr/>
          </p:nvSpPr>
          <p:spPr>
            <a:xfrm>
              <a:off x="1803" y="3430"/>
              <a:ext cx="7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17" name="Text Box 981"/>
            <p:cNvSpPr txBox="1"/>
            <p:nvPr/>
          </p:nvSpPr>
          <p:spPr>
            <a:xfrm>
              <a:off x="2203" y="3397"/>
              <a:ext cx="229" cy="245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itchFamily="2" charset="-122"/>
                </a:rPr>
                <a:t>4</a:t>
              </a:r>
              <a:endPara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18" name="Line 982"/>
            <p:cNvSpPr/>
            <p:nvPr/>
          </p:nvSpPr>
          <p:spPr>
            <a:xfrm>
              <a:off x="2249" y="3430"/>
              <a:ext cx="7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19" name="Text Box 983"/>
            <p:cNvSpPr txBox="1"/>
            <p:nvPr/>
          </p:nvSpPr>
          <p:spPr>
            <a:xfrm>
              <a:off x="908" y="3412"/>
              <a:ext cx="235" cy="25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20" name="Line 984"/>
            <p:cNvSpPr/>
            <p:nvPr/>
          </p:nvSpPr>
          <p:spPr>
            <a:xfrm>
              <a:off x="954" y="3432"/>
              <a:ext cx="7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21" name="Text Box 985"/>
            <p:cNvSpPr txBox="1"/>
            <p:nvPr/>
          </p:nvSpPr>
          <p:spPr>
            <a:xfrm>
              <a:off x="3964" y="3399"/>
              <a:ext cx="229" cy="245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22" name="Line 986"/>
            <p:cNvSpPr/>
            <p:nvPr/>
          </p:nvSpPr>
          <p:spPr>
            <a:xfrm>
              <a:off x="4022" y="3414"/>
              <a:ext cx="7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23" name="Text Box 987"/>
            <p:cNvSpPr txBox="1"/>
            <p:nvPr/>
          </p:nvSpPr>
          <p:spPr>
            <a:xfrm>
              <a:off x="3308" y="3389"/>
              <a:ext cx="241" cy="245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itchFamily="2" charset="-122"/>
                </a:rPr>
                <a:t>6</a:t>
              </a:r>
              <a:endPara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24" name="Line 988"/>
            <p:cNvSpPr/>
            <p:nvPr/>
          </p:nvSpPr>
          <p:spPr>
            <a:xfrm>
              <a:off x="3366" y="3422"/>
              <a:ext cx="7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25" name="Text Box 989"/>
            <p:cNvSpPr txBox="1"/>
            <p:nvPr/>
          </p:nvSpPr>
          <p:spPr>
            <a:xfrm>
              <a:off x="2883" y="3395"/>
              <a:ext cx="223" cy="245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800" i="1" dirty="0">
                  <a:latin typeface="Times New Roman" panose="02020603050405020304" pitchFamily="18" charset="0"/>
                  <a:ea typeface="宋体" pitchFamily="2" charset="-122"/>
                </a:rPr>
                <a:t>I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itchFamily="2" charset="-122"/>
                </a:rPr>
                <a:t>5</a:t>
              </a:r>
              <a:endPara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7726" name="Line 990"/>
            <p:cNvSpPr/>
            <p:nvPr/>
          </p:nvSpPr>
          <p:spPr>
            <a:xfrm>
              <a:off x="2935" y="3422"/>
              <a:ext cx="7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727" name="Oval 991"/>
            <p:cNvSpPr/>
            <p:nvPr/>
          </p:nvSpPr>
          <p:spPr>
            <a:xfrm>
              <a:off x="3880" y="1819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28" name="Oval 992"/>
            <p:cNvSpPr/>
            <p:nvPr/>
          </p:nvSpPr>
          <p:spPr>
            <a:xfrm>
              <a:off x="4032" y="1749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29" name="Oval 993"/>
            <p:cNvSpPr/>
            <p:nvPr/>
          </p:nvSpPr>
          <p:spPr>
            <a:xfrm>
              <a:off x="3150" y="1977"/>
              <a:ext cx="30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0" name="Oval 994"/>
            <p:cNvSpPr/>
            <p:nvPr/>
          </p:nvSpPr>
          <p:spPr>
            <a:xfrm>
              <a:off x="2945" y="2043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1" name="Oval 995"/>
            <p:cNvSpPr/>
            <p:nvPr/>
          </p:nvSpPr>
          <p:spPr>
            <a:xfrm>
              <a:off x="2569" y="2108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2" name="Oval 996"/>
            <p:cNvSpPr/>
            <p:nvPr/>
          </p:nvSpPr>
          <p:spPr>
            <a:xfrm>
              <a:off x="3263" y="1751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3" name="Oval 997"/>
            <p:cNvSpPr/>
            <p:nvPr/>
          </p:nvSpPr>
          <p:spPr>
            <a:xfrm>
              <a:off x="1729" y="2110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4" name="Oval 998"/>
            <p:cNvSpPr/>
            <p:nvPr/>
          </p:nvSpPr>
          <p:spPr>
            <a:xfrm>
              <a:off x="1361" y="2528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5" name="Oval 999"/>
            <p:cNvSpPr/>
            <p:nvPr/>
          </p:nvSpPr>
          <p:spPr>
            <a:xfrm>
              <a:off x="2262" y="2110"/>
              <a:ext cx="30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6" name="Oval 1000"/>
            <p:cNvSpPr/>
            <p:nvPr/>
          </p:nvSpPr>
          <p:spPr>
            <a:xfrm>
              <a:off x="1802" y="1898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7" name="Oval 1001"/>
            <p:cNvSpPr/>
            <p:nvPr/>
          </p:nvSpPr>
          <p:spPr>
            <a:xfrm>
              <a:off x="2053" y="1898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8" name="Oval 1002"/>
            <p:cNvSpPr/>
            <p:nvPr/>
          </p:nvSpPr>
          <p:spPr>
            <a:xfrm>
              <a:off x="2259" y="2517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39" name="Oval 1003"/>
            <p:cNvSpPr/>
            <p:nvPr/>
          </p:nvSpPr>
          <p:spPr>
            <a:xfrm>
              <a:off x="2944" y="2517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40" name="Oval 1004"/>
            <p:cNvSpPr/>
            <p:nvPr/>
          </p:nvSpPr>
          <p:spPr>
            <a:xfrm>
              <a:off x="3383" y="2517"/>
              <a:ext cx="29" cy="3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7741" name="Line 1005"/>
            <p:cNvSpPr/>
            <p:nvPr/>
          </p:nvSpPr>
          <p:spPr>
            <a:xfrm>
              <a:off x="3162" y="1992"/>
              <a:ext cx="0" cy="5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6" name="Object 6"/>
          <p:cNvGraphicFramePr/>
          <p:nvPr/>
        </p:nvGraphicFramePr>
        <p:xfrm>
          <a:off x="5213350" y="214313"/>
          <a:ext cx="39306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359660" imgH="1320800" progId="">
                  <p:embed/>
                </p:oleObj>
              </mc:Choice>
              <mc:Fallback>
                <p:oleObj name="" r:id="rId1" imgW="2359660" imgH="13208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3350" y="214313"/>
                        <a:ext cx="3930650" cy="220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/>
          <p:nvPr/>
        </p:nvSpPr>
        <p:spPr>
          <a:xfrm>
            <a:off x="1912938" y="1657350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：输入，低电平有效。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" name="Text Box 18"/>
          <p:cNvSpPr txBox="1"/>
          <p:nvPr/>
        </p:nvSpPr>
        <p:spPr>
          <a:xfrm>
            <a:off x="1804988" y="2286000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：编码输出端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Text Box 23"/>
          <p:cNvSpPr txBox="1"/>
          <p:nvPr/>
        </p:nvSpPr>
        <p:spPr>
          <a:xfrm>
            <a:off x="1196975" y="2838450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：使能输入端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296" name="Text Box 29"/>
          <p:cNvSpPr txBox="1"/>
          <p:nvPr/>
        </p:nvSpPr>
        <p:spPr>
          <a:xfrm>
            <a:off x="1158875" y="4057650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：使能输出端，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Text Box 36"/>
          <p:cNvSpPr txBox="1"/>
          <p:nvPr/>
        </p:nvSpPr>
        <p:spPr>
          <a:xfrm>
            <a:off x="1300163" y="5181600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：扩展输出端，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12298" name="Group 182"/>
          <p:cNvGrpSpPr/>
          <p:nvPr/>
        </p:nvGrpSpPr>
        <p:grpSpPr>
          <a:xfrm>
            <a:off x="646113" y="1643063"/>
            <a:ext cx="1354137" cy="585787"/>
            <a:chOff x="3839" y="723"/>
            <a:chExt cx="745" cy="369"/>
          </a:xfrm>
        </p:grpSpPr>
        <p:grpSp>
          <p:nvGrpSpPr>
            <p:cNvPr id="12332" name="Group 109"/>
            <p:cNvGrpSpPr/>
            <p:nvPr/>
          </p:nvGrpSpPr>
          <p:grpSpPr>
            <a:xfrm>
              <a:off x="3839" y="735"/>
              <a:ext cx="277" cy="338"/>
              <a:chOff x="347" y="1599"/>
              <a:chExt cx="277" cy="338"/>
            </a:xfrm>
          </p:grpSpPr>
          <p:sp>
            <p:nvSpPr>
              <p:cNvPr id="12337" name="Text Box 110"/>
              <p:cNvSpPr txBox="1"/>
              <p:nvPr/>
            </p:nvSpPr>
            <p:spPr>
              <a:xfrm>
                <a:off x="347" y="1599"/>
                <a:ext cx="277" cy="3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宋体" pitchFamily="2" charset="-122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itchFamily="2" charset="-122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宋体" pitchFamily="2" charset="-12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2338" name="Line 111"/>
              <p:cNvSpPr/>
              <p:nvPr/>
            </p:nvSpPr>
            <p:spPr>
              <a:xfrm>
                <a:off x="372" y="1620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2333" name="Group 130"/>
            <p:cNvGrpSpPr/>
            <p:nvPr/>
          </p:nvGrpSpPr>
          <p:grpSpPr>
            <a:xfrm>
              <a:off x="4295" y="723"/>
              <a:ext cx="289" cy="326"/>
              <a:chOff x="371" y="3075"/>
              <a:chExt cx="289" cy="326"/>
            </a:xfrm>
          </p:grpSpPr>
          <p:sp>
            <p:nvSpPr>
              <p:cNvPr id="12335" name="Text Box 131"/>
              <p:cNvSpPr txBox="1"/>
              <p:nvPr/>
            </p:nvSpPr>
            <p:spPr>
              <a:xfrm>
                <a:off x="371" y="3075"/>
                <a:ext cx="289" cy="32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宋体" pitchFamily="2" charset="-122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itchFamily="2" charset="-122"/>
                  </a:rPr>
                  <a:t>7</a:t>
                </a:r>
                <a:r>
                  <a:rPr lang="en-US" altLang="zh-CN" dirty="0">
                    <a:latin typeface="Times New Roman" panose="02020603050405020304" pitchFamily="18" charset="0"/>
                    <a:ea typeface="宋体" pitchFamily="2" charset="-12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2336" name="Line 132"/>
              <p:cNvSpPr/>
              <p:nvPr/>
            </p:nvSpPr>
            <p:spPr>
              <a:xfrm>
                <a:off x="396" y="3108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334" name="Text Box 144"/>
            <p:cNvSpPr txBox="1"/>
            <p:nvPr/>
          </p:nvSpPr>
          <p:spPr>
            <a:xfrm>
              <a:off x="4044" y="80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~</a:t>
              </a:r>
              <a:endParaRPr lang="en-US" altLang="zh-CN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2299" name="Group 148"/>
          <p:cNvGrpSpPr/>
          <p:nvPr/>
        </p:nvGrpSpPr>
        <p:grpSpPr>
          <a:xfrm>
            <a:off x="638175" y="2332038"/>
            <a:ext cx="1576388" cy="569912"/>
            <a:chOff x="1002" y="869"/>
            <a:chExt cx="842" cy="359"/>
          </a:xfrm>
        </p:grpSpPr>
        <p:grpSp>
          <p:nvGrpSpPr>
            <p:cNvPr id="12325" name="Group 135"/>
            <p:cNvGrpSpPr/>
            <p:nvPr/>
          </p:nvGrpSpPr>
          <p:grpSpPr>
            <a:xfrm>
              <a:off x="1002" y="881"/>
              <a:ext cx="378" cy="347"/>
              <a:chOff x="4782" y="2273"/>
              <a:chExt cx="378" cy="347"/>
            </a:xfrm>
          </p:grpSpPr>
          <p:sp>
            <p:nvSpPr>
              <p:cNvPr id="12330" name="Text Box 136"/>
              <p:cNvSpPr txBox="1"/>
              <p:nvPr/>
            </p:nvSpPr>
            <p:spPr>
              <a:xfrm>
                <a:off x="4782" y="2273"/>
                <a:ext cx="378" cy="34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宋体" pitchFamily="2" charset="-122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itchFamily="2" charset="-122"/>
                  </a:rPr>
                  <a:t>2</a:t>
                </a:r>
                <a:endParaRPr lang="en-US" altLang="zh-CN" baseline="-25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2331" name="Line 137"/>
              <p:cNvSpPr/>
              <p:nvPr/>
            </p:nvSpPr>
            <p:spPr>
              <a:xfrm>
                <a:off x="4812" y="2292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2326" name="Group 141"/>
            <p:cNvGrpSpPr/>
            <p:nvPr/>
          </p:nvGrpSpPr>
          <p:grpSpPr>
            <a:xfrm>
              <a:off x="1466" y="869"/>
              <a:ext cx="378" cy="347"/>
              <a:chOff x="4682" y="2501"/>
              <a:chExt cx="378" cy="347"/>
            </a:xfrm>
          </p:grpSpPr>
          <p:sp>
            <p:nvSpPr>
              <p:cNvPr id="12328" name="Text Box 142"/>
              <p:cNvSpPr txBox="1"/>
              <p:nvPr/>
            </p:nvSpPr>
            <p:spPr>
              <a:xfrm>
                <a:off x="4682" y="2501"/>
                <a:ext cx="378" cy="34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宋体" pitchFamily="2" charset="-122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itchFamily="2" charset="-122"/>
                  </a:rPr>
                  <a:t>0</a:t>
                </a:r>
                <a:endParaRPr lang="en-US" altLang="zh-CN" baseline="-25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2329" name="Line 143"/>
              <p:cNvSpPr/>
              <p:nvPr/>
            </p:nvSpPr>
            <p:spPr>
              <a:xfrm>
                <a:off x="4716" y="2532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327" name="Text Box 147"/>
            <p:cNvSpPr txBox="1"/>
            <p:nvPr/>
          </p:nvSpPr>
          <p:spPr>
            <a:xfrm>
              <a:off x="1188" y="924"/>
              <a:ext cx="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~</a:t>
              </a:r>
              <a:endParaRPr lang="en-US" altLang="zh-CN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2300" name="Group 151"/>
          <p:cNvGrpSpPr/>
          <p:nvPr/>
        </p:nvGrpSpPr>
        <p:grpSpPr>
          <a:xfrm>
            <a:off x="552450" y="2895600"/>
            <a:ext cx="609600" cy="457200"/>
            <a:chOff x="1548" y="900"/>
            <a:chExt cx="384" cy="288"/>
          </a:xfrm>
        </p:grpSpPr>
        <p:sp>
          <p:nvSpPr>
            <p:cNvPr id="12323" name="Text Box 149"/>
            <p:cNvSpPr txBox="1"/>
            <p:nvPr/>
          </p:nvSpPr>
          <p:spPr>
            <a:xfrm>
              <a:off x="1548" y="9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324" name="Line 150"/>
            <p:cNvSpPr/>
            <p:nvPr/>
          </p:nvSpPr>
          <p:spPr>
            <a:xfrm>
              <a:off x="1668" y="924"/>
              <a:ext cx="1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" name="Group 213"/>
          <p:cNvGrpSpPr/>
          <p:nvPr/>
        </p:nvGrpSpPr>
        <p:grpSpPr>
          <a:xfrm>
            <a:off x="642938" y="3429000"/>
            <a:ext cx="6815137" cy="457200"/>
            <a:chOff x="720" y="1980"/>
            <a:chExt cx="3948" cy="288"/>
          </a:xfrm>
        </p:grpSpPr>
        <p:sp>
          <p:nvSpPr>
            <p:cNvPr id="12320" name="Line 154"/>
            <p:cNvSpPr/>
            <p:nvPr/>
          </p:nvSpPr>
          <p:spPr>
            <a:xfrm>
              <a:off x="2532" y="1992"/>
              <a:ext cx="1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1" name="Text Box 156"/>
            <p:cNvSpPr txBox="1"/>
            <p:nvPr/>
          </p:nvSpPr>
          <p:spPr>
            <a:xfrm>
              <a:off x="720" y="1980"/>
              <a:ext cx="39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=0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时，允许编码； </a:t>
              </a: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＝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时，禁止编码</a:t>
              </a:r>
              <a:endParaRPr lang="zh-CN" altLang="en-US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322" name="Line 157"/>
            <p:cNvSpPr/>
            <p:nvPr/>
          </p:nvSpPr>
          <p:spPr>
            <a:xfrm flipV="1">
              <a:off x="772" y="1992"/>
              <a:ext cx="1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02" name="Group 166"/>
          <p:cNvGrpSpPr/>
          <p:nvPr/>
        </p:nvGrpSpPr>
        <p:grpSpPr>
          <a:xfrm>
            <a:off x="655638" y="4103688"/>
            <a:ext cx="658812" cy="541337"/>
            <a:chOff x="4277" y="965"/>
            <a:chExt cx="415" cy="341"/>
          </a:xfrm>
        </p:grpSpPr>
        <p:sp>
          <p:nvSpPr>
            <p:cNvPr id="12318" name="Text Box 162"/>
            <p:cNvSpPr txBox="1"/>
            <p:nvPr/>
          </p:nvSpPr>
          <p:spPr>
            <a:xfrm>
              <a:off x="4277" y="965"/>
              <a:ext cx="415" cy="341"/>
            </a:xfrm>
            <a:prstGeom prst="rect">
              <a:avLst/>
            </a:prstGeom>
            <a:noFill/>
            <a:ln w="6350">
              <a:noFill/>
            </a:ln>
          </p:spPr>
          <p:txBody>
            <a:bodyPr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endParaRPr lang="en-US" altLang="zh-CN" baseline="-25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319" name="Line 165"/>
            <p:cNvSpPr/>
            <p:nvPr/>
          </p:nvSpPr>
          <p:spPr>
            <a:xfrm>
              <a:off x="4308" y="996"/>
              <a:ext cx="1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03" name="Group 168"/>
          <p:cNvGrpSpPr/>
          <p:nvPr/>
        </p:nvGrpSpPr>
        <p:grpSpPr>
          <a:xfrm>
            <a:off x="685800" y="5202238"/>
            <a:ext cx="904875" cy="465137"/>
            <a:chOff x="4260" y="2281"/>
            <a:chExt cx="570" cy="293"/>
          </a:xfrm>
        </p:grpSpPr>
        <p:sp>
          <p:nvSpPr>
            <p:cNvPr id="12316" name="Text Box 161"/>
            <p:cNvSpPr txBox="1"/>
            <p:nvPr/>
          </p:nvSpPr>
          <p:spPr>
            <a:xfrm>
              <a:off x="4260" y="2281"/>
              <a:ext cx="570" cy="293"/>
            </a:xfrm>
            <a:prstGeom prst="rect">
              <a:avLst/>
            </a:prstGeom>
            <a:noFill/>
            <a:ln w="6350">
              <a:noFill/>
            </a:ln>
          </p:spPr>
          <p:txBody>
            <a:bodyPr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itchFamily="2" charset="-122"/>
                </a:rPr>
                <a:t>EX</a:t>
              </a:r>
              <a:endParaRPr lang="en-US" altLang="zh-CN" baseline="-25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317" name="Line 167"/>
            <p:cNvSpPr/>
            <p:nvPr/>
          </p:nvSpPr>
          <p:spPr>
            <a:xfrm>
              <a:off x="4308" y="2304"/>
              <a:ext cx="1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" name="Group 172"/>
          <p:cNvGrpSpPr/>
          <p:nvPr/>
        </p:nvGrpSpPr>
        <p:grpSpPr>
          <a:xfrm>
            <a:off x="693738" y="4618038"/>
            <a:ext cx="4664075" cy="541337"/>
            <a:chOff x="3785" y="2201"/>
            <a:chExt cx="2191" cy="341"/>
          </a:xfrm>
        </p:grpSpPr>
        <p:sp>
          <p:nvSpPr>
            <p:cNvPr id="12314" name="Text Box 170"/>
            <p:cNvSpPr txBox="1"/>
            <p:nvPr/>
          </p:nvSpPr>
          <p:spPr>
            <a:xfrm>
              <a:off x="3785" y="2201"/>
              <a:ext cx="2191" cy="341"/>
            </a:xfrm>
            <a:prstGeom prst="rect">
              <a:avLst/>
            </a:prstGeom>
            <a:noFill/>
            <a:ln w="6350">
              <a:noFill/>
            </a:ln>
          </p:spPr>
          <p:txBody>
            <a:bodyPr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 =0,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表示无输入信号</a:t>
              </a:r>
              <a:endParaRPr lang="zh-CN" altLang="en-US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315" name="Line 171"/>
            <p:cNvSpPr/>
            <p:nvPr/>
          </p:nvSpPr>
          <p:spPr>
            <a:xfrm>
              <a:off x="3816" y="2232"/>
              <a:ext cx="1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" name="Group 177"/>
          <p:cNvGrpSpPr/>
          <p:nvPr/>
        </p:nvGrpSpPr>
        <p:grpSpPr>
          <a:xfrm>
            <a:off x="590550" y="5888038"/>
            <a:ext cx="4481513" cy="465137"/>
            <a:chOff x="3204" y="2053"/>
            <a:chExt cx="2376" cy="293"/>
          </a:xfrm>
        </p:grpSpPr>
        <p:sp>
          <p:nvSpPr>
            <p:cNvPr id="12312" name="Text Box 175"/>
            <p:cNvSpPr txBox="1"/>
            <p:nvPr/>
          </p:nvSpPr>
          <p:spPr>
            <a:xfrm>
              <a:off x="3204" y="2053"/>
              <a:ext cx="2376" cy="293"/>
            </a:xfrm>
            <a:prstGeom prst="rect">
              <a:avLst/>
            </a:prstGeom>
            <a:noFill/>
            <a:ln w="6350">
              <a:noFill/>
            </a:ln>
          </p:spPr>
          <p:txBody>
            <a:bodyPr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itchFamily="2" charset="-122"/>
                </a:rPr>
                <a:t>EX</a:t>
              </a: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=0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，表示有输入信号</a:t>
              </a:r>
              <a:endParaRPr lang="zh-CN" altLang="en-US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313" name="Line 176"/>
            <p:cNvSpPr/>
            <p:nvPr/>
          </p:nvSpPr>
          <p:spPr>
            <a:xfrm>
              <a:off x="3240" y="2076"/>
              <a:ext cx="1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06" name="Text Box 204"/>
          <p:cNvSpPr txBox="1"/>
          <p:nvPr/>
        </p:nvSpPr>
        <p:spPr>
          <a:xfrm>
            <a:off x="0" y="1643063"/>
            <a:ext cx="51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307" name="Text Box 205"/>
          <p:cNvSpPr txBox="1"/>
          <p:nvPr/>
        </p:nvSpPr>
        <p:spPr>
          <a:xfrm>
            <a:off x="19050" y="2266950"/>
            <a:ext cx="51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308" name="Text Box 206"/>
          <p:cNvSpPr txBox="1"/>
          <p:nvPr/>
        </p:nvSpPr>
        <p:spPr>
          <a:xfrm>
            <a:off x="0" y="3981450"/>
            <a:ext cx="51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309" name="Text Box 207"/>
          <p:cNvSpPr txBox="1"/>
          <p:nvPr/>
        </p:nvSpPr>
        <p:spPr>
          <a:xfrm>
            <a:off x="38100" y="2838450"/>
            <a:ext cx="51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310" name="Text Box 208"/>
          <p:cNvSpPr txBox="1"/>
          <p:nvPr/>
        </p:nvSpPr>
        <p:spPr>
          <a:xfrm>
            <a:off x="57150" y="5162550"/>
            <a:ext cx="51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52" name="Object 7"/>
          <p:cNvGraphicFramePr/>
          <p:nvPr/>
        </p:nvGraphicFramePr>
        <p:xfrm>
          <a:off x="3867150" y="5070475"/>
          <a:ext cx="2628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141730" imgH="304800" progId="Equation.3">
                  <p:embed/>
                </p:oleObj>
              </mc:Choice>
              <mc:Fallback>
                <p:oleObj name="" r:id="rId3" imgW="1141730" imgH="304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7150" y="5070475"/>
                        <a:ext cx="26289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/>
          <p:cNvGraphicFramePr/>
          <p:nvPr/>
        </p:nvGraphicFramePr>
        <p:xfrm>
          <a:off x="3771900" y="3990975"/>
          <a:ext cx="22875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989965" imgH="279400" progId="Equation.3">
                  <p:embed/>
                </p:oleObj>
              </mc:Choice>
              <mc:Fallback>
                <p:oleObj name="" r:id="rId5" imgW="989965" imgH="279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1900" y="3990975"/>
                        <a:ext cx="2287588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214"/>
          <p:cNvSpPr txBox="1"/>
          <p:nvPr/>
        </p:nvSpPr>
        <p:spPr>
          <a:xfrm>
            <a:off x="357188" y="785813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引脚功能说明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5" name="Group 62"/>
          <p:cNvGrpSpPr/>
          <p:nvPr/>
        </p:nvGrpSpPr>
        <p:grpSpPr>
          <a:xfrm>
            <a:off x="479425" y="1470025"/>
            <a:ext cx="4397375" cy="457200"/>
            <a:chOff x="278" y="878"/>
            <a:chExt cx="2770" cy="288"/>
          </a:xfrm>
        </p:grpSpPr>
        <p:sp>
          <p:nvSpPr>
            <p:cNvPr id="13334" name="Text Box 63"/>
            <p:cNvSpPr txBox="1"/>
            <p:nvPr/>
          </p:nvSpPr>
          <p:spPr>
            <a:xfrm>
              <a:off x="278" y="878"/>
              <a:ext cx="277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just" eaLnBrk="0" hangingPunct="0"/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单片使用，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S 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端应接地。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335" name="Line 64"/>
            <p:cNvSpPr/>
            <p:nvPr/>
          </p:nvSpPr>
          <p:spPr>
            <a:xfrm>
              <a:off x="2049" y="900"/>
              <a:ext cx="1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46"/>
          <p:cNvGrpSpPr/>
          <p:nvPr/>
        </p:nvGrpSpPr>
        <p:grpSpPr>
          <a:xfrm>
            <a:off x="6000750" y="2686050"/>
            <a:ext cx="2190750" cy="1004888"/>
            <a:chOff x="3780" y="1692"/>
            <a:chExt cx="1380" cy="633"/>
          </a:xfrm>
        </p:grpSpPr>
        <p:sp>
          <p:nvSpPr>
            <p:cNvPr id="13331" name="Line 66"/>
            <p:cNvSpPr/>
            <p:nvPr/>
          </p:nvSpPr>
          <p:spPr>
            <a:xfrm>
              <a:off x="4656" y="1716"/>
              <a:ext cx="1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2" name="Line 67"/>
            <p:cNvSpPr/>
            <p:nvPr/>
          </p:nvSpPr>
          <p:spPr>
            <a:xfrm>
              <a:off x="4668" y="2052"/>
              <a:ext cx="1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3" name="Text Box 68"/>
            <p:cNvSpPr txBox="1"/>
            <p:nvPr/>
          </p:nvSpPr>
          <p:spPr>
            <a:xfrm>
              <a:off x="3780" y="1692"/>
              <a:ext cx="1380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无编码时</a:t>
              </a: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=0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；</a:t>
              </a:r>
              <a:endParaRPr lang="zh-CN" altLang="en-US" dirty="0"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有编码时</a:t>
              </a: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itchFamily="2" charset="-122"/>
                </a:rPr>
                <a:t>S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=1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。</a:t>
              </a:r>
              <a:endParaRPr lang="zh-CN" altLang="en-US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86" name="Text Box 70"/>
          <p:cNvSpPr txBox="1"/>
          <p:nvPr/>
        </p:nvSpPr>
        <p:spPr>
          <a:xfrm>
            <a:off x="1500188" y="2332038"/>
            <a:ext cx="1008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悬空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318" name="Text Box 72"/>
          <p:cNvSpPr txBox="1"/>
          <p:nvPr/>
        </p:nvSpPr>
        <p:spPr>
          <a:xfrm>
            <a:off x="1885950" y="293688"/>
            <a:ext cx="483870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优先编码器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—74LS148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Text Box 73"/>
          <p:cNvSpPr txBox="1"/>
          <p:nvPr/>
        </p:nvSpPr>
        <p:spPr>
          <a:xfrm>
            <a:off x="7215188" y="315913"/>
            <a:ext cx="1009650" cy="5889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应用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31"/>
          <p:cNvGrpSpPr/>
          <p:nvPr/>
        </p:nvGrpSpPr>
        <p:grpSpPr>
          <a:xfrm>
            <a:off x="1143000" y="3970338"/>
            <a:ext cx="304800" cy="609600"/>
            <a:chOff x="1248" y="2172"/>
            <a:chExt cx="192" cy="384"/>
          </a:xfrm>
        </p:grpSpPr>
        <p:sp>
          <p:nvSpPr>
            <p:cNvPr id="13329" name="Line 129"/>
            <p:cNvSpPr/>
            <p:nvPr/>
          </p:nvSpPr>
          <p:spPr>
            <a:xfrm>
              <a:off x="1344" y="2172"/>
              <a:ext cx="0" cy="38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0" name="Line 130"/>
            <p:cNvSpPr/>
            <p:nvPr/>
          </p:nvSpPr>
          <p:spPr>
            <a:xfrm>
              <a:off x="1248" y="2556"/>
              <a:ext cx="19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" name="AutoShape 132"/>
          <p:cNvSpPr/>
          <p:nvPr/>
        </p:nvSpPr>
        <p:spPr>
          <a:xfrm rot="5400000" flipH="1" flipV="1">
            <a:off x="2981325" y="4103688"/>
            <a:ext cx="171450" cy="2190750"/>
          </a:xfrm>
          <a:prstGeom prst="leftBrace">
            <a:avLst>
              <a:gd name="adj1" fmla="val 106481"/>
              <a:gd name="adj2" fmla="val 50000"/>
            </a:avLst>
          </a:prstGeom>
          <a:noFill/>
          <a:ln w="254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3" name="Text Box 134"/>
          <p:cNvSpPr txBox="1"/>
          <p:nvPr/>
        </p:nvSpPr>
        <p:spPr>
          <a:xfrm>
            <a:off x="2435225" y="5329238"/>
            <a:ext cx="24225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输入信号</a:t>
            </a: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4" name="AutoShape 136"/>
          <p:cNvSpPr/>
          <p:nvPr/>
        </p:nvSpPr>
        <p:spPr>
          <a:xfrm rot="-5400000" flipH="1">
            <a:off x="3197225" y="2414588"/>
            <a:ext cx="76200" cy="838200"/>
          </a:xfrm>
          <a:prstGeom prst="leftBrace">
            <a:avLst>
              <a:gd name="adj1" fmla="val 91666"/>
              <a:gd name="adj2" fmla="val 50000"/>
            </a:avLst>
          </a:prstGeom>
          <a:noFill/>
          <a:ln w="254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5" name="Text Box 137"/>
          <p:cNvSpPr txBox="1"/>
          <p:nvPr/>
        </p:nvSpPr>
        <p:spPr>
          <a:xfrm>
            <a:off x="2517775" y="2287588"/>
            <a:ext cx="22685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编码输出</a:t>
            </a: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5" name="Group 147"/>
          <p:cNvGrpSpPr/>
          <p:nvPr/>
        </p:nvGrpSpPr>
        <p:grpSpPr>
          <a:xfrm>
            <a:off x="4695825" y="3798888"/>
            <a:ext cx="857250" cy="476250"/>
            <a:chOff x="4212" y="2520"/>
            <a:chExt cx="540" cy="300"/>
          </a:xfrm>
        </p:grpSpPr>
        <p:sp>
          <p:nvSpPr>
            <p:cNvPr id="13326" name="Line 139"/>
            <p:cNvSpPr/>
            <p:nvPr/>
          </p:nvSpPr>
          <p:spPr>
            <a:xfrm>
              <a:off x="4212" y="2820"/>
              <a:ext cx="264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7" name="Line 140"/>
            <p:cNvSpPr/>
            <p:nvPr/>
          </p:nvSpPr>
          <p:spPr>
            <a:xfrm>
              <a:off x="4488" y="2520"/>
              <a:ext cx="0" cy="30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Line 141"/>
            <p:cNvSpPr/>
            <p:nvPr/>
          </p:nvSpPr>
          <p:spPr>
            <a:xfrm>
              <a:off x="4500" y="2520"/>
              <a:ext cx="25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00" name="Object 78"/>
          <p:cNvGraphicFramePr/>
          <p:nvPr/>
        </p:nvGraphicFramePr>
        <p:xfrm>
          <a:off x="1271588" y="3013075"/>
          <a:ext cx="349567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2359660" imgH="1320800" progId="">
                  <p:embed/>
                </p:oleObj>
              </mc:Choice>
              <mc:Fallback>
                <p:oleObj name="" r:id="rId1" imgW="2359660" imgH="132080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1588" y="3013075"/>
                        <a:ext cx="3495675" cy="195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2" grpId="0" animBg="1"/>
      <p:bldP spid="93" grpId="0"/>
      <p:bldP spid="94" grpId="0" animBg="1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Text Box 4"/>
          <p:cNvSpPr txBox="1"/>
          <p:nvPr/>
        </p:nvSpPr>
        <p:spPr>
          <a:xfrm>
            <a:off x="-142875" y="1143000"/>
            <a:ext cx="8283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）级联使用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用两片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74LS148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构成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—4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线优先编码器。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2" name="Text Box 152"/>
          <p:cNvSpPr txBox="1"/>
          <p:nvPr/>
        </p:nvSpPr>
        <p:spPr>
          <a:xfrm>
            <a:off x="2217738" y="5961063"/>
            <a:ext cx="199707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dirty="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高优先级</a:t>
            </a:r>
            <a:endParaRPr lang="zh-CN" altLang="en-US" dirty="0">
              <a:solidFill>
                <a:srgbClr val="0099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3" name="Line 159"/>
          <p:cNvSpPr/>
          <p:nvPr/>
        </p:nvSpPr>
        <p:spPr>
          <a:xfrm flipV="1">
            <a:off x="4473575" y="4530725"/>
            <a:ext cx="361950" cy="0"/>
          </a:xfrm>
          <a:prstGeom prst="line">
            <a:avLst/>
          </a:prstGeom>
          <a:ln w="762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2" name="Text Box 182"/>
          <p:cNvSpPr txBox="1"/>
          <p:nvPr/>
        </p:nvSpPr>
        <p:spPr>
          <a:xfrm>
            <a:off x="1885950" y="293688"/>
            <a:ext cx="483870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优先编码器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—74LS148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Text Box 183"/>
          <p:cNvSpPr txBox="1"/>
          <p:nvPr/>
        </p:nvSpPr>
        <p:spPr>
          <a:xfrm>
            <a:off x="7215188" y="315913"/>
            <a:ext cx="1009650" cy="5889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应用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76" name="Line 187"/>
          <p:cNvSpPr/>
          <p:nvPr/>
        </p:nvSpPr>
        <p:spPr>
          <a:xfrm>
            <a:off x="1722438" y="5865813"/>
            <a:ext cx="2438400" cy="0"/>
          </a:xfrm>
          <a:prstGeom prst="line">
            <a:avLst/>
          </a:prstGeom>
          <a:ln w="254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" name="Line 192"/>
          <p:cNvSpPr/>
          <p:nvPr/>
        </p:nvSpPr>
        <p:spPr>
          <a:xfrm>
            <a:off x="5151438" y="5845175"/>
            <a:ext cx="2438400" cy="0"/>
          </a:xfrm>
          <a:prstGeom prst="line">
            <a:avLst/>
          </a:prstGeom>
          <a:ln w="254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" name="Text Box 193"/>
          <p:cNvSpPr txBox="1"/>
          <p:nvPr/>
        </p:nvSpPr>
        <p:spPr>
          <a:xfrm>
            <a:off x="5661025" y="5883275"/>
            <a:ext cx="2125663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dirty="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低优先级</a:t>
            </a:r>
            <a:endParaRPr lang="zh-CN" altLang="en-US" dirty="0">
              <a:solidFill>
                <a:srgbClr val="0099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197"/>
          <p:cNvGrpSpPr/>
          <p:nvPr/>
        </p:nvGrpSpPr>
        <p:grpSpPr>
          <a:xfrm>
            <a:off x="392113" y="5051425"/>
            <a:ext cx="1698625" cy="1008063"/>
            <a:chOff x="247" y="3182"/>
            <a:chExt cx="1070" cy="635"/>
          </a:xfrm>
        </p:grpSpPr>
        <p:sp>
          <p:nvSpPr>
            <p:cNvPr id="14368" name="Oval 194"/>
            <p:cNvSpPr/>
            <p:nvPr/>
          </p:nvSpPr>
          <p:spPr>
            <a:xfrm>
              <a:off x="978" y="3182"/>
              <a:ext cx="339" cy="256"/>
            </a:xfrm>
            <a:prstGeom prst="ellipse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69" name="Line 195"/>
            <p:cNvSpPr/>
            <p:nvPr/>
          </p:nvSpPr>
          <p:spPr>
            <a:xfrm flipH="1">
              <a:off x="640" y="3346"/>
              <a:ext cx="329" cy="183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0" name="Text Box 196"/>
            <p:cNvSpPr txBox="1"/>
            <p:nvPr/>
          </p:nvSpPr>
          <p:spPr>
            <a:xfrm>
              <a:off x="247" y="3529"/>
              <a:ext cx="7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zh-CN" altLang="en-US" dirty="0">
                  <a:solidFill>
                    <a:srgbClr val="FF9933"/>
                  </a:solidFill>
                  <a:latin typeface="Arial" panose="020B0604020202020204" pitchFamily="34" charset="0"/>
                  <a:ea typeface="宋体" pitchFamily="2" charset="-122"/>
                </a:rPr>
                <a:t>有效</a:t>
              </a:r>
              <a:endParaRPr lang="zh-CN" altLang="en-US" dirty="0">
                <a:solidFill>
                  <a:srgbClr val="FF9933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216"/>
          <p:cNvGrpSpPr/>
          <p:nvPr/>
        </p:nvGrpSpPr>
        <p:grpSpPr>
          <a:xfrm>
            <a:off x="3262313" y="1728788"/>
            <a:ext cx="3629025" cy="469900"/>
            <a:chOff x="2019" y="1053"/>
            <a:chExt cx="2286" cy="296"/>
          </a:xfrm>
        </p:grpSpPr>
        <p:sp>
          <p:nvSpPr>
            <p:cNvPr id="14364" name="Text Box 212"/>
            <p:cNvSpPr txBox="1"/>
            <p:nvPr/>
          </p:nvSpPr>
          <p:spPr>
            <a:xfrm>
              <a:off x="2678" y="1053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65" name="Text Box 213"/>
            <p:cNvSpPr txBox="1"/>
            <p:nvPr/>
          </p:nvSpPr>
          <p:spPr>
            <a:xfrm>
              <a:off x="2019" y="1061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66" name="Text Box 214"/>
            <p:cNvSpPr txBox="1"/>
            <p:nvPr/>
          </p:nvSpPr>
          <p:spPr>
            <a:xfrm>
              <a:off x="3364" y="1054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67" name="Text Box 215"/>
            <p:cNvSpPr txBox="1"/>
            <p:nvPr/>
          </p:nvSpPr>
          <p:spPr>
            <a:xfrm>
              <a:off x="4013" y="1061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218"/>
          <p:cNvGrpSpPr/>
          <p:nvPr/>
        </p:nvGrpSpPr>
        <p:grpSpPr>
          <a:xfrm>
            <a:off x="2016125" y="3313113"/>
            <a:ext cx="5341938" cy="1050925"/>
            <a:chOff x="1270" y="1907"/>
            <a:chExt cx="3365" cy="662"/>
          </a:xfrm>
        </p:grpSpPr>
        <p:sp>
          <p:nvSpPr>
            <p:cNvPr id="14355" name="Text Box 198"/>
            <p:cNvSpPr txBox="1"/>
            <p:nvPr/>
          </p:nvSpPr>
          <p:spPr>
            <a:xfrm>
              <a:off x="1665" y="1910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56" name="Text Box 199"/>
            <p:cNvSpPr txBox="1"/>
            <p:nvPr/>
          </p:nvSpPr>
          <p:spPr>
            <a:xfrm>
              <a:off x="1270" y="1909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57" name="Text Box 200"/>
            <p:cNvSpPr txBox="1"/>
            <p:nvPr/>
          </p:nvSpPr>
          <p:spPr>
            <a:xfrm>
              <a:off x="1947" y="1911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58" name="Text Box 201"/>
            <p:cNvSpPr txBox="1"/>
            <p:nvPr/>
          </p:nvSpPr>
          <p:spPr>
            <a:xfrm>
              <a:off x="2204" y="1910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59" name="Text Box 202"/>
            <p:cNvSpPr txBox="1"/>
            <p:nvPr/>
          </p:nvSpPr>
          <p:spPr>
            <a:xfrm>
              <a:off x="3804" y="1908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60" name="Text Box 203"/>
            <p:cNvSpPr txBox="1"/>
            <p:nvPr/>
          </p:nvSpPr>
          <p:spPr>
            <a:xfrm>
              <a:off x="3409" y="1907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61" name="Text Box 204"/>
            <p:cNvSpPr txBox="1"/>
            <p:nvPr/>
          </p:nvSpPr>
          <p:spPr>
            <a:xfrm>
              <a:off x="4086" y="1909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62" name="Text Box 205"/>
            <p:cNvSpPr txBox="1"/>
            <p:nvPr/>
          </p:nvSpPr>
          <p:spPr>
            <a:xfrm>
              <a:off x="4343" y="1908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99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63" name="Text Box 217"/>
            <p:cNvSpPr txBox="1"/>
            <p:nvPr/>
          </p:nvSpPr>
          <p:spPr>
            <a:xfrm>
              <a:off x="2704" y="2281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4350" name="Rectangle 279"/>
          <p:cNvSpPr/>
          <p:nvPr/>
        </p:nvSpPr>
        <p:spPr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9" name="Object 70"/>
          <p:cNvGraphicFramePr/>
          <p:nvPr/>
        </p:nvGraphicFramePr>
        <p:xfrm>
          <a:off x="1047750" y="1765300"/>
          <a:ext cx="7096125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4752340" imgH="2709545" progId="">
                  <p:embed/>
                </p:oleObj>
              </mc:Choice>
              <mc:Fallback>
                <p:oleObj name="" r:id="rId1" imgW="4752340" imgH="2709545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7750" y="1765300"/>
                        <a:ext cx="7096125" cy="404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1"/>
          <p:cNvGrpSpPr/>
          <p:nvPr/>
        </p:nvGrpSpPr>
        <p:grpSpPr>
          <a:xfrm>
            <a:off x="1085850" y="4425950"/>
            <a:ext cx="361950" cy="455613"/>
            <a:chOff x="434" y="2560"/>
            <a:chExt cx="228" cy="311"/>
          </a:xfrm>
        </p:grpSpPr>
        <p:sp>
          <p:nvSpPr>
            <p:cNvPr id="14352" name="Line 188"/>
            <p:cNvSpPr/>
            <p:nvPr/>
          </p:nvSpPr>
          <p:spPr>
            <a:xfrm flipH="1">
              <a:off x="525" y="2560"/>
              <a:ext cx="137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3" name="Line 189"/>
            <p:cNvSpPr/>
            <p:nvPr/>
          </p:nvSpPr>
          <p:spPr>
            <a:xfrm>
              <a:off x="516" y="2560"/>
              <a:ext cx="0" cy="31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4" name="Line 190"/>
            <p:cNvSpPr/>
            <p:nvPr/>
          </p:nvSpPr>
          <p:spPr>
            <a:xfrm>
              <a:off x="434" y="2871"/>
              <a:ext cx="155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4"/>
          <p:cNvSpPr txBox="1"/>
          <p:nvPr/>
        </p:nvSpPr>
        <p:spPr>
          <a:xfrm>
            <a:off x="642938" y="857250"/>
            <a:ext cx="6215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74LS148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构成的键盘编码电路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5" name="Object 2"/>
          <p:cNvGraphicFramePr/>
          <p:nvPr/>
        </p:nvGraphicFramePr>
        <p:xfrm>
          <a:off x="928688" y="1785938"/>
          <a:ext cx="7786687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3702685" imgH="2190115" progId="Visio.Drawing.6">
                  <p:embed/>
                </p:oleObj>
              </mc:Choice>
              <mc:Fallback>
                <p:oleObj name="" r:id="rId1" imgW="3702685" imgH="2190115" progId="Visio.Drawing.6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1785938"/>
                        <a:ext cx="7786687" cy="460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3352800" cy="685800"/>
          </a:xfr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effectLst>
            <a:outerShdw dist="107763" dir="189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译 码 器</a:t>
            </a:r>
            <a:endParaRPr kumimoji="0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30" name="Text Box 3"/>
          <p:cNvSpPr txBox="1"/>
          <p:nvPr/>
        </p:nvSpPr>
        <p:spPr>
          <a:xfrm>
            <a:off x="468313" y="4011613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某种编码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1" name="Text Box 4"/>
          <p:cNvSpPr txBox="1"/>
          <p:nvPr/>
        </p:nvSpPr>
        <p:spPr>
          <a:xfrm>
            <a:off x="4560888" y="4037013"/>
            <a:ext cx="42640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某种控制信息、符号等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2" name="Line 5"/>
          <p:cNvSpPr/>
          <p:nvPr/>
        </p:nvSpPr>
        <p:spPr>
          <a:xfrm>
            <a:off x="2489200" y="4348163"/>
            <a:ext cx="1905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Text Box 6"/>
          <p:cNvSpPr txBox="1"/>
          <p:nvPr/>
        </p:nvSpPr>
        <p:spPr>
          <a:xfrm>
            <a:off x="2671763" y="3632200"/>
            <a:ext cx="1331912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译 码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4" name="Line 7"/>
          <p:cNvSpPr/>
          <p:nvPr/>
        </p:nvSpPr>
        <p:spPr>
          <a:xfrm>
            <a:off x="3338513" y="3321050"/>
            <a:ext cx="0" cy="581025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Text Box 8"/>
          <p:cNvSpPr txBox="1"/>
          <p:nvPr/>
        </p:nvSpPr>
        <p:spPr>
          <a:xfrm>
            <a:off x="2711450" y="2747963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译码器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760788" y="1162050"/>
            <a:ext cx="4454525" cy="1695450"/>
            <a:chOff x="2369" y="732"/>
            <a:chExt cx="2268" cy="1182"/>
          </a:xfrm>
        </p:grpSpPr>
        <p:sp>
          <p:nvSpPr>
            <p:cNvPr id="68620" name="AutoShape 10"/>
            <p:cNvSpPr/>
            <p:nvPr/>
          </p:nvSpPr>
          <p:spPr>
            <a:xfrm>
              <a:off x="2369" y="732"/>
              <a:ext cx="2268" cy="1056"/>
            </a:xfrm>
            <a:prstGeom prst="wedgeRoundRectCallout">
              <a:avLst>
                <a:gd name="adj1" fmla="val -46194"/>
                <a:gd name="adj2" fmla="val 71236"/>
                <a:gd name="adj3" fmla="val 16667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zh-CN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8621" name="Text Box 11"/>
            <p:cNvSpPr txBox="1"/>
            <p:nvPr/>
          </p:nvSpPr>
          <p:spPr>
            <a:xfrm>
              <a:off x="2491" y="770"/>
              <a:ext cx="2014" cy="1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0" hangingPunct="0"/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把某种编码转化为对应的信息，这种组合逻辑电路称为译码器。 </a:t>
              </a:r>
              <a:endParaRPr lang="zh-CN" altLang="en-US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40" name="Text Box 14"/>
          <p:cNvSpPr txBox="1"/>
          <p:nvPr/>
        </p:nvSpPr>
        <p:spPr>
          <a:xfrm>
            <a:off x="214313" y="4857750"/>
            <a:ext cx="8929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译码器常分为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二进制译码器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BCD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译码器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显示译码器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 Box 7"/>
          <p:cNvSpPr txBox="1"/>
          <p:nvPr/>
        </p:nvSpPr>
        <p:spPr>
          <a:xfrm>
            <a:off x="214313" y="5500688"/>
            <a:ext cx="878681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译码规则：对应输入的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一组二进制代码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有且仅有一个输出端为有效电平，其余输出端为相反电平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5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3"/>
          <p:cNvSpPr txBox="1"/>
          <p:nvPr/>
        </p:nvSpPr>
        <p:spPr>
          <a:xfrm>
            <a:off x="711200" y="1511300"/>
            <a:ext cx="3551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楷体_GB2312" pitchFamily="49" charset="-122"/>
              </a:rPr>
              <a:t>译码输入   译码输出</a:t>
            </a: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9635" name="Line 5"/>
          <p:cNvSpPr/>
          <p:nvPr/>
        </p:nvSpPr>
        <p:spPr>
          <a:xfrm>
            <a:off x="863600" y="1377950"/>
            <a:ext cx="3048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6" name="Line 7"/>
          <p:cNvSpPr/>
          <p:nvPr/>
        </p:nvSpPr>
        <p:spPr>
          <a:xfrm>
            <a:off x="787400" y="2447925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7" name="Line 8"/>
          <p:cNvSpPr/>
          <p:nvPr/>
        </p:nvSpPr>
        <p:spPr>
          <a:xfrm flipH="1">
            <a:off x="2146300" y="1379538"/>
            <a:ext cx="0" cy="3082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8" name="Line 9"/>
          <p:cNvSpPr/>
          <p:nvPr/>
        </p:nvSpPr>
        <p:spPr>
          <a:xfrm>
            <a:off x="863600" y="4476750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9" name="Text Box 10"/>
          <p:cNvSpPr txBox="1"/>
          <p:nvPr/>
        </p:nvSpPr>
        <p:spPr>
          <a:xfrm>
            <a:off x="1168400" y="785813"/>
            <a:ext cx="25050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</a:rPr>
              <a:t>位二进制译码器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9640" name="Text Box 12"/>
          <p:cNvSpPr txBox="1"/>
          <p:nvPr/>
        </p:nvSpPr>
        <p:spPr>
          <a:xfrm>
            <a:off x="4902200" y="1504950"/>
            <a:ext cx="3602038" cy="29225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楷体_GB2312" pitchFamily="49" charset="-122"/>
              </a:rPr>
              <a:t>译码输入  译码输出</a:t>
            </a:r>
            <a:endParaRPr lang="zh-CN" altLang="en-US" sz="2400" dirty="0">
              <a:latin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a1  a0       y0 y1 y2 y3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0    0    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   1   1   1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0    1        1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0 </a:t>
            </a:r>
            <a:r>
              <a:rPr lang="en-US" altLang="zh-CN" sz="2400" dirty="0">
                <a:latin typeface="Times New Roman" panose="02020603050405020304" pitchFamily="18" charset="0"/>
              </a:rPr>
              <a:t>  1   1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1    0        1   1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0 </a:t>
            </a:r>
            <a:r>
              <a:rPr lang="en-US" altLang="zh-CN" sz="2400" dirty="0">
                <a:latin typeface="Times New Roman" panose="02020603050405020304" pitchFamily="18" charset="0"/>
              </a:rPr>
              <a:t>  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1    1        1   1   1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1" name="Line 13"/>
          <p:cNvSpPr/>
          <p:nvPr/>
        </p:nvSpPr>
        <p:spPr>
          <a:xfrm>
            <a:off x="5032375" y="2533650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2" name="Line 14"/>
          <p:cNvSpPr/>
          <p:nvPr/>
        </p:nvSpPr>
        <p:spPr>
          <a:xfrm>
            <a:off x="6350000" y="1516063"/>
            <a:ext cx="0" cy="297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3" name="Line 15"/>
          <p:cNvSpPr/>
          <p:nvPr/>
        </p:nvSpPr>
        <p:spPr>
          <a:xfrm>
            <a:off x="5054600" y="1504950"/>
            <a:ext cx="3048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4" name="Line 16"/>
          <p:cNvSpPr/>
          <p:nvPr/>
        </p:nvSpPr>
        <p:spPr>
          <a:xfrm>
            <a:off x="5054600" y="4487863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5" name="Text Box 17"/>
          <p:cNvSpPr txBox="1"/>
          <p:nvPr/>
        </p:nvSpPr>
        <p:spPr>
          <a:xfrm>
            <a:off x="5359400" y="906463"/>
            <a:ext cx="2482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</a:rPr>
              <a:t>位二进制译码器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9646" name="Rectangle 18"/>
          <p:cNvSpPr/>
          <p:nvPr/>
        </p:nvSpPr>
        <p:spPr>
          <a:xfrm>
            <a:off x="736600" y="3022600"/>
            <a:ext cx="3505200" cy="142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0    1        0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</a:rPr>
              <a:t>  0   0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     1    0        0   0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 0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     1    1        0   0   0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7" name="Rectangle 19"/>
          <p:cNvSpPr/>
          <p:nvPr/>
        </p:nvSpPr>
        <p:spPr>
          <a:xfrm>
            <a:off x="2470150" y="1873250"/>
            <a:ext cx="1581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endParaRPr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69648" name="Rectangle 20"/>
          <p:cNvSpPr/>
          <p:nvPr/>
        </p:nvSpPr>
        <p:spPr>
          <a:xfrm>
            <a:off x="1031875" y="1860550"/>
            <a:ext cx="9255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endParaRPr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69649" name="Rectangle 21"/>
          <p:cNvSpPr/>
          <p:nvPr/>
        </p:nvSpPr>
        <p:spPr>
          <a:xfrm>
            <a:off x="1130300" y="2559050"/>
            <a:ext cx="8667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0    0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9650" name="Text Box 22"/>
          <p:cNvSpPr txBox="1"/>
          <p:nvPr/>
        </p:nvSpPr>
        <p:spPr>
          <a:xfrm>
            <a:off x="1247775" y="5062538"/>
            <a:ext cx="23510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2400" dirty="0">
                <a:latin typeface="楷体_GB2312" pitchFamily="49" charset="-122"/>
              </a:rPr>
              <a:t>有效电平为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宋体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endParaRPr lang="en-US" altLang="zh-CN" sz="2400" dirty="0">
              <a:latin typeface="宋体" pitchFamily="2" charset="-122"/>
            </a:endParaRPr>
          </a:p>
        </p:txBody>
      </p:sp>
      <p:sp>
        <p:nvSpPr>
          <p:cNvPr id="69651" name="Text Box 23"/>
          <p:cNvSpPr txBox="1"/>
          <p:nvPr/>
        </p:nvSpPr>
        <p:spPr>
          <a:xfrm>
            <a:off x="5640388" y="5037138"/>
            <a:ext cx="23510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2400" dirty="0">
                <a:latin typeface="楷体_GB2312" pitchFamily="49" charset="-122"/>
              </a:rPr>
              <a:t>有效电平为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宋体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endParaRPr lang="en-US" altLang="zh-CN" sz="2400" dirty="0">
              <a:latin typeface="宋体" pitchFamily="2" charset="-122"/>
            </a:endParaRPr>
          </a:p>
        </p:txBody>
      </p:sp>
      <p:sp>
        <p:nvSpPr>
          <p:cNvPr id="69652" name="Rectangle 24"/>
          <p:cNvSpPr/>
          <p:nvPr/>
        </p:nvSpPr>
        <p:spPr>
          <a:xfrm>
            <a:off x="2214563" y="2533650"/>
            <a:ext cx="16351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 0   0   0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9653" name="Line 25"/>
          <p:cNvSpPr/>
          <p:nvPr/>
        </p:nvSpPr>
        <p:spPr>
          <a:xfrm flipV="1">
            <a:off x="3414713" y="4286250"/>
            <a:ext cx="442912" cy="636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4" name="Line 26"/>
          <p:cNvSpPr/>
          <p:nvPr/>
        </p:nvSpPr>
        <p:spPr>
          <a:xfrm flipV="1">
            <a:off x="7072313" y="4143375"/>
            <a:ext cx="938212" cy="10001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2"/>
          <p:cNvGraphicFramePr/>
          <p:nvPr/>
        </p:nvGraphicFramePr>
        <p:xfrm>
          <a:off x="3548063" y="1916113"/>
          <a:ext cx="5238750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21869400" imgH="24422100" progId="MSPhotoEd.3">
                  <p:embed/>
                </p:oleObj>
              </mc:Choice>
              <mc:Fallback>
                <p:oleObj name="" r:id="rId1" imgW="21869400" imgH="24422100" progId="MSPhotoEd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48063" y="1916113"/>
                        <a:ext cx="5238750" cy="465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/>
          <p:nvPr/>
        </p:nvSpPr>
        <p:spPr>
          <a:xfrm>
            <a:off x="360363" y="487363"/>
            <a:ext cx="760253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latin typeface="楷体_GB2312" pitchFamily="49" charset="-122"/>
              </a:rPr>
              <a:t>用二极管与门阵列组成的</a:t>
            </a:r>
            <a:r>
              <a:rPr lang="en-US" altLang="zh-CN" sz="3200" dirty="0">
                <a:latin typeface="楷体_GB2312" pitchFamily="49" charset="-122"/>
              </a:rPr>
              <a:t>3</a:t>
            </a:r>
            <a:r>
              <a:rPr lang="zh-CN" altLang="en-US" sz="3200" dirty="0">
                <a:latin typeface="楷体_GB2312" pitchFamily="49" charset="-122"/>
              </a:rPr>
              <a:t>线－</a:t>
            </a:r>
            <a:r>
              <a:rPr lang="en-US" altLang="zh-CN" sz="3200" dirty="0">
                <a:latin typeface="楷体_GB2312" pitchFamily="49" charset="-122"/>
              </a:rPr>
              <a:t>8</a:t>
            </a:r>
            <a:r>
              <a:rPr lang="zh-CN" altLang="en-US" sz="3200" dirty="0">
                <a:latin typeface="楷体_GB2312" pitchFamily="49" charset="-122"/>
              </a:rPr>
              <a:t>线译码器</a:t>
            </a:r>
            <a:endParaRPr lang="zh-CN" altLang="en-US" sz="3200" dirty="0">
              <a:latin typeface="楷体_GB2312" pitchFamily="49" charset="-122"/>
            </a:endParaRPr>
          </a:p>
        </p:txBody>
      </p:sp>
      <p:sp>
        <p:nvSpPr>
          <p:cNvPr id="16388" name="Rectangle 4"/>
          <p:cNvSpPr/>
          <p:nvPr/>
        </p:nvSpPr>
        <p:spPr>
          <a:xfrm>
            <a:off x="3852863" y="1898650"/>
            <a:ext cx="5540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5"/>
          <p:cNvSpPr/>
          <p:nvPr/>
        </p:nvSpPr>
        <p:spPr>
          <a:xfrm>
            <a:off x="7883525" y="3365500"/>
            <a:ext cx="554038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标题 2"/>
          <p:cNvSpPr>
            <a:spLocks noGrp="1"/>
          </p:cNvSpPr>
          <p:nvPr>
            <p:ph type="title"/>
          </p:nvPr>
        </p:nvSpPr>
        <p:spPr>
          <a:xfrm>
            <a:off x="4786313" y="1000125"/>
            <a:ext cx="2928937" cy="1143000"/>
          </a:xfrm>
          <a:ln/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2800" dirty="0"/>
              <a:t>二极管译码矩阵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85750" y="2000250"/>
            <a:ext cx="2879725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400" dirty="0">
                <a:latin typeface="Times New Roman" panose="02020603050405020304" pitchFamily="18" charset="0"/>
              </a:rPr>
              <a:t>在大规模集成电路中，经常采用二极管矩阵实现最小项的与运算进行译码。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8" name="Text Box 5"/>
          <p:cNvSpPr txBox="1"/>
          <p:nvPr/>
        </p:nvSpPr>
        <p:spPr>
          <a:xfrm>
            <a:off x="444500" y="1146175"/>
            <a:ext cx="1487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真值表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2825750" y="1314450"/>
            <a:ext cx="4354513" cy="3482975"/>
            <a:chOff x="1144" y="960"/>
            <a:chExt cx="2743" cy="2194"/>
          </a:xfrm>
        </p:grpSpPr>
        <p:sp>
          <p:nvSpPr>
            <p:cNvPr id="17422" name="Rectangle 7"/>
            <p:cNvSpPr/>
            <p:nvPr/>
          </p:nvSpPr>
          <p:spPr>
            <a:xfrm>
              <a:off x="1898" y="1285"/>
              <a:ext cx="1925" cy="18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1   1   1   1   1   1   1   0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1   1   1   1   1   1   0   1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1   1   1   1   1   0   1   1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1   1   1   1   0   1   1   1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1   1   1   0   1   1   1   1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1   1   0   1   1   1   1   1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1   0   1   1   1   1   1   1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0   1   1   1   1   1   1   1</a:t>
              </a:r>
              <a:r>
                <a:rPr lang="en-US" altLang="zh-CN" sz="2000" dirty="0">
                  <a:latin typeface="Arial" panose="020B0604020202020204" pitchFamily="34" charset="0"/>
                  <a:ea typeface="宋体" pitchFamily="2" charset="-122"/>
                </a:rPr>
                <a:t> </a:t>
              </a:r>
              <a:endParaRPr lang="en-US" altLang="zh-CN" sz="200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423" name="Rectangle 8"/>
            <p:cNvSpPr/>
            <p:nvPr/>
          </p:nvSpPr>
          <p:spPr>
            <a:xfrm>
              <a:off x="1144" y="1285"/>
              <a:ext cx="754" cy="18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0   0   0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0   0   1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0   1   0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0   1   1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1   0   0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1   0   1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1   1   0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1   1   1</a:t>
              </a:r>
              <a:r>
                <a:rPr lang="en-US" altLang="zh-CN" sz="2000" dirty="0">
                  <a:latin typeface="Arial" panose="020B0604020202020204" pitchFamily="34" charset="0"/>
                  <a:ea typeface="宋体" pitchFamily="2" charset="-122"/>
                </a:rPr>
                <a:t> </a:t>
              </a:r>
              <a:endParaRPr lang="en-US" altLang="zh-CN" sz="200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424" name="Rectangle 9"/>
            <p:cNvSpPr/>
            <p:nvPr/>
          </p:nvSpPr>
          <p:spPr>
            <a:xfrm>
              <a:off x="1962" y="960"/>
              <a:ext cx="1925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6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5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4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r>
                <a:rPr lang="en-US" altLang="zh-CN" sz="2000" dirty="0">
                  <a:latin typeface="Arial" panose="020B0604020202020204" pitchFamily="34" charset="0"/>
                  <a:ea typeface="宋体" pitchFamily="2" charset="-122"/>
                </a:rPr>
                <a:t> </a:t>
              </a:r>
              <a:endParaRPr lang="en-US" altLang="zh-CN" sz="200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425" name="Rectangle 10"/>
            <p:cNvSpPr/>
            <p:nvPr/>
          </p:nvSpPr>
          <p:spPr>
            <a:xfrm>
              <a:off x="1144" y="960"/>
              <a:ext cx="754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2000" baseline="-300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7426" name="Line 11"/>
            <p:cNvSpPr/>
            <p:nvPr/>
          </p:nvSpPr>
          <p:spPr>
            <a:xfrm>
              <a:off x="1144" y="960"/>
              <a:ext cx="2679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Line 12"/>
            <p:cNvSpPr/>
            <p:nvPr/>
          </p:nvSpPr>
          <p:spPr>
            <a:xfrm>
              <a:off x="1144" y="1285"/>
              <a:ext cx="267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8" name="Line 13"/>
            <p:cNvSpPr/>
            <p:nvPr/>
          </p:nvSpPr>
          <p:spPr>
            <a:xfrm>
              <a:off x="1144" y="3154"/>
              <a:ext cx="2679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9" name="Line 14"/>
            <p:cNvSpPr/>
            <p:nvPr/>
          </p:nvSpPr>
          <p:spPr>
            <a:xfrm>
              <a:off x="1144" y="960"/>
              <a:ext cx="0" cy="219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Line 15"/>
            <p:cNvSpPr/>
            <p:nvPr/>
          </p:nvSpPr>
          <p:spPr>
            <a:xfrm>
              <a:off x="1898" y="960"/>
              <a:ext cx="0" cy="219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Line 16"/>
            <p:cNvSpPr/>
            <p:nvPr/>
          </p:nvSpPr>
          <p:spPr>
            <a:xfrm>
              <a:off x="3823" y="960"/>
              <a:ext cx="0" cy="219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2" name="Line 17"/>
            <p:cNvSpPr/>
            <p:nvPr/>
          </p:nvSpPr>
          <p:spPr>
            <a:xfrm>
              <a:off x="2056" y="998"/>
              <a:ext cx="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Line 18"/>
            <p:cNvSpPr/>
            <p:nvPr/>
          </p:nvSpPr>
          <p:spPr>
            <a:xfrm>
              <a:off x="2661" y="993"/>
              <a:ext cx="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4" name="Line 19"/>
            <p:cNvSpPr/>
            <p:nvPr/>
          </p:nvSpPr>
          <p:spPr>
            <a:xfrm>
              <a:off x="2465" y="994"/>
              <a:ext cx="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5" name="Line 20"/>
            <p:cNvSpPr/>
            <p:nvPr/>
          </p:nvSpPr>
          <p:spPr>
            <a:xfrm>
              <a:off x="2265" y="998"/>
              <a:ext cx="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6" name="Line 21"/>
            <p:cNvSpPr/>
            <p:nvPr/>
          </p:nvSpPr>
          <p:spPr>
            <a:xfrm>
              <a:off x="2844" y="994"/>
              <a:ext cx="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7" name="Line 22"/>
            <p:cNvSpPr/>
            <p:nvPr/>
          </p:nvSpPr>
          <p:spPr>
            <a:xfrm>
              <a:off x="3458" y="993"/>
              <a:ext cx="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8" name="Line 23"/>
            <p:cNvSpPr/>
            <p:nvPr/>
          </p:nvSpPr>
          <p:spPr>
            <a:xfrm>
              <a:off x="3261" y="998"/>
              <a:ext cx="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9" name="Line 24"/>
            <p:cNvSpPr/>
            <p:nvPr/>
          </p:nvSpPr>
          <p:spPr>
            <a:xfrm>
              <a:off x="3045" y="994"/>
              <a:ext cx="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420" name="Text Box 25"/>
          <p:cNvSpPr txBox="1"/>
          <p:nvPr/>
        </p:nvSpPr>
        <p:spPr>
          <a:xfrm>
            <a:off x="414338" y="4995863"/>
            <a:ext cx="2787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2.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逻辑函数表达式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100" name="Object 27"/>
          <p:cNvGraphicFramePr/>
          <p:nvPr/>
        </p:nvGraphicFramePr>
        <p:xfrm>
          <a:off x="827088" y="6037263"/>
          <a:ext cx="1585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812165" imgH="279400" progId="Equation.3">
                  <p:embed/>
                </p:oleObj>
              </mc:Choice>
              <mc:Fallback>
                <p:oleObj name="" r:id="rId1" imgW="812165" imgH="279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6037263"/>
                        <a:ext cx="158591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28"/>
          <p:cNvGraphicFramePr/>
          <p:nvPr/>
        </p:nvGraphicFramePr>
        <p:xfrm>
          <a:off x="2789238" y="5462588"/>
          <a:ext cx="1473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787400" imgH="279400" progId="Equation.3">
                  <p:embed/>
                </p:oleObj>
              </mc:Choice>
              <mc:Fallback>
                <p:oleObj name="" r:id="rId3" imgW="787400" imgH="279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9238" y="5462588"/>
                        <a:ext cx="147320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29"/>
          <p:cNvGraphicFramePr/>
          <p:nvPr/>
        </p:nvGraphicFramePr>
        <p:xfrm>
          <a:off x="4606925" y="5448300"/>
          <a:ext cx="1425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774065" imgH="279400" progId="Equation.3">
                  <p:embed/>
                </p:oleObj>
              </mc:Choice>
              <mc:Fallback>
                <p:oleObj name="" r:id="rId5" imgW="774065" imgH="279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6925" y="5448300"/>
                        <a:ext cx="142557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30"/>
          <p:cNvGraphicFramePr/>
          <p:nvPr/>
        </p:nvGraphicFramePr>
        <p:xfrm>
          <a:off x="6510338" y="6053138"/>
          <a:ext cx="14827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761365" imgH="254000" progId="Equation.3">
                  <p:embed/>
                </p:oleObj>
              </mc:Choice>
              <mc:Fallback>
                <p:oleObj name="" r:id="rId7" imgW="761365" imgH="254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0338" y="6053138"/>
                        <a:ext cx="14827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32"/>
          <p:cNvSpPr txBox="1"/>
          <p:nvPr/>
        </p:nvSpPr>
        <p:spPr>
          <a:xfrm>
            <a:off x="2152650" y="236538"/>
            <a:ext cx="527685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二进制译码器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—74LS138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" name="Object 36"/>
          <p:cNvGraphicFramePr/>
          <p:nvPr/>
        </p:nvGraphicFramePr>
        <p:xfrm>
          <a:off x="862013" y="5451475"/>
          <a:ext cx="1574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850265" imgH="279400" progId="Equation.3">
                  <p:embed/>
                </p:oleObj>
              </mc:Choice>
              <mc:Fallback>
                <p:oleObj name="" r:id="rId9" imgW="850265" imgH="279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2013" y="5451475"/>
                        <a:ext cx="15748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38"/>
          <p:cNvGraphicFramePr/>
          <p:nvPr/>
        </p:nvGraphicFramePr>
        <p:xfrm>
          <a:off x="2792413" y="6051550"/>
          <a:ext cx="1354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774065" imgH="279400" progId="Equation.3">
                  <p:embed/>
                </p:oleObj>
              </mc:Choice>
              <mc:Fallback>
                <p:oleObj name="" r:id="rId11" imgW="774065" imgH="279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92413" y="6051550"/>
                        <a:ext cx="1354137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44"/>
          <p:cNvGraphicFramePr/>
          <p:nvPr/>
        </p:nvGraphicFramePr>
        <p:xfrm>
          <a:off x="4633913" y="606425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3" imgW="774065" imgH="279400" progId="Equation.3">
                  <p:embed/>
                </p:oleObj>
              </mc:Choice>
              <mc:Fallback>
                <p:oleObj name="" r:id="rId13" imgW="774065" imgH="279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33913" y="6064250"/>
                        <a:ext cx="1371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56"/>
          <p:cNvGraphicFramePr/>
          <p:nvPr/>
        </p:nvGraphicFramePr>
        <p:xfrm>
          <a:off x="6481763" y="5427663"/>
          <a:ext cx="1371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761365" imgH="279400" progId="Equation.3">
                  <p:embed/>
                </p:oleObj>
              </mc:Choice>
              <mc:Fallback>
                <p:oleObj name="" r:id="rId15" imgW="761365" imgH="279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81763" y="5427663"/>
                        <a:ext cx="13716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6" name="Text Box 34"/>
          <p:cNvSpPr txBox="1"/>
          <p:nvPr/>
        </p:nvSpPr>
        <p:spPr>
          <a:xfrm>
            <a:off x="1885950" y="236538"/>
            <a:ext cx="569595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二进制译码器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—74LS138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35"/>
          <p:cNvSpPr txBox="1"/>
          <p:nvPr/>
        </p:nvSpPr>
        <p:spPr>
          <a:xfrm>
            <a:off x="352425" y="1244600"/>
            <a:ext cx="21002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逻辑电路图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18438" name="Group 220"/>
          <p:cNvGrpSpPr/>
          <p:nvPr/>
        </p:nvGrpSpPr>
        <p:grpSpPr>
          <a:xfrm>
            <a:off x="554038" y="1717675"/>
            <a:ext cx="7512050" cy="2994025"/>
            <a:chOff x="349" y="1082"/>
            <a:chExt cx="4732" cy="1886"/>
          </a:xfrm>
        </p:grpSpPr>
        <p:sp>
          <p:nvSpPr>
            <p:cNvPr id="18477" name="Rectangle 37"/>
            <p:cNvSpPr/>
            <p:nvPr/>
          </p:nvSpPr>
          <p:spPr>
            <a:xfrm>
              <a:off x="1943" y="1432"/>
              <a:ext cx="337" cy="2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8" name="Text Box 38"/>
            <p:cNvSpPr txBox="1"/>
            <p:nvPr/>
          </p:nvSpPr>
          <p:spPr>
            <a:xfrm>
              <a:off x="1944" y="1453"/>
              <a:ext cx="26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79" name="Rectangle 44"/>
            <p:cNvSpPr/>
            <p:nvPr/>
          </p:nvSpPr>
          <p:spPr>
            <a:xfrm>
              <a:off x="1172" y="1774"/>
              <a:ext cx="173" cy="29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80" name="Oval 45"/>
            <p:cNvSpPr/>
            <p:nvPr/>
          </p:nvSpPr>
          <p:spPr>
            <a:xfrm>
              <a:off x="1354" y="1888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81" name="Line 46"/>
            <p:cNvSpPr/>
            <p:nvPr/>
          </p:nvSpPr>
          <p:spPr>
            <a:xfrm>
              <a:off x="1414" y="1919"/>
              <a:ext cx="11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2" name="Text Box 47"/>
            <p:cNvSpPr txBox="1"/>
            <p:nvPr/>
          </p:nvSpPr>
          <p:spPr>
            <a:xfrm>
              <a:off x="1176" y="1767"/>
              <a:ext cx="268" cy="2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83" name="Line 48"/>
            <p:cNvSpPr/>
            <p:nvPr/>
          </p:nvSpPr>
          <p:spPr>
            <a:xfrm flipH="1">
              <a:off x="591" y="1929"/>
              <a:ext cx="20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4" name="Text Box 49"/>
            <p:cNvSpPr txBox="1"/>
            <p:nvPr/>
          </p:nvSpPr>
          <p:spPr>
            <a:xfrm>
              <a:off x="350" y="1792"/>
              <a:ext cx="312" cy="301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85" name="Line 50"/>
            <p:cNvSpPr/>
            <p:nvPr/>
          </p:nvSpPr>
          <p:spPr>
            <a:xfrm flipH="1">
              <a:off x="608" y="2322"/>
              <a:ext cx="20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6" name="Text Box 51"/>
            <p:cNvSpPr txBox="1"/>
            <p:nvPr/>
          </p:nvSpPr>
          <p:spPr>
            <a:xfrm>
              <a:off x="349" y="2165"/>
              <a:ext cx="312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87" name="Line 52"/>
            <p:cNvSpPr/>
            <p:nvPr/>
          </p:nvSpPr>
          <p:spPr>
            <a:xfrm flipH="1">
              <a:off x="601" y="2726"/>
              <a:ext cx="20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8" name="Text Box 53"/>
            <p:cNvSpPr txBox="1"/>
            <p:nvPr/>
          </p:nvSpPr>
          <p:spPr>
            <a:xfrm>
              <a:off x="350" y="2579"/>
              <a:ext cx="312" cy="30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89" name="Oval 57"/>
            <p:cNvSpPr/>
            <p:nvPr/>
          </p:nvSpPr>
          <p:spPr>
            <a:xfrm>
              <a:off x="1087" y="2310"/>
              <a:ext cx="34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90" name="Rectangle 58"/>
            <p:cNvSpPr/>
            <p:nvPr/>
          </p:nvSpPr>
          <p:spPr>
            <a:xfrm>
              <a:off x="1482" y="1432"/>
              <a:ext cx="337" cy="228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91" name="Oval 60"/>
            <p:cNvSpPr/>
            <p:nvPr/>
          </p:nvSpPr>
          <p:spPr>
            <a:xfrm>
              <a:off x="1637" y="1360"/>
              <a:ext cx="49" cy="58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92" name="Line 61"/>
            <p:cNvSpPr/>
            <p:nvPr/>
          </p:nvSpPr>
          <p:spPr>
            <a:xfrm flipV="1">
              <a:off x="1672" y="1163"/>
              <a:ext cx="0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3" name="Text Box 62"/>
            <p:cNvSpPr txBox="1"/>
            <p:nvPr/>
          </p:nvSpPr>
          <p:spPr>
            <a:xfrm>
              <a:off x="1473" y="1453"/>
              <a:ext cx="26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94" name="Text Box 63"/>
            <p:cNvSpPr txBox="1"/>
            <p:nvPr/>
          </p:nvSpPr>
          <p:spPr>
            <a:xfrm>
              <a:off x="1644" y="1106"/>
              <a:ext cx="294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95" name="Line 64"/>
            <p:cNvSpPr/>
            <p:nvPr/>
          </p:nvSpPr>
          <p:spPr>
            <a:xfrm>
              <a:off x="1686" y="1132"/>
              <a:ext cx="12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6" name="Oval 66"/>
            <p:cNvSpPr/>
            <p:nvPr/>
          </p:nvSpPr>
          <p:spPr>
            <a:xfrm>
              <a:off x="2084" y="1372"/>
              <a:ext cx="49" cy="58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97" name="Line 67"/>
            <p:cNvSpPr/>
            <p:nvPr/>
          </p:nvSpPr>
          <p:spPr>
            <a:xfrm flipV="1">
              <a:off x="2107" y="1163"/>
              <a:ext cx="0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8" name="Text Box 68"/>
            <p:cNvSpPr txBox="1"/>
            <p:nvPr/>
          </p:nvSpPr>
          <p:spPr>
            <a:xfrm>
              <a:off x="2091" y="1106"/>
              <a:ext cx="294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99" name="Line 69"/>
            <p:cNvSpPr/>
            <p:nvPr/>
          </p:nvSpPr>
          <p:spPr>
            <a:xfrm>
              <a:off x="2133" y="1132"/>
              <a:ext cx="13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0" name="Rectangle 70"/>
            <p:cNvSpPr/>
            <p:nvPr/>
          </p:nvSpPr>
          <p:spPr>
            <a:xfrm>
              <a:off x="2392" y="1432"/>
              <a:ext cx="337" cy="2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01" name="Oval 72"/>
            <p:cNvSpPr/>
            <p:nvPr/>
          </p:nvSpPr>
          <p:spPr>
            <a:xfrm>
              <a:off x="2533" y="1360"/>
              <a:ext cx="49" cy="58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02" name="Line 73"/>
            <p:cNvSpPr/>
            <p:nvPr/>
          </p:nvSpPr>
          <p:spPr>
            <a:xfrm flipV="1">
              <a:off x="2556" y="1163"/>
              <a:ext cx="0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3" name="Text Box 74"/>
            <p:cNvSpPr txBox="1"/>
            <p:nvPr/>
          </p:nvSpPr>
          <p:spPr>
            <a:xfrm>
              <a:off x="2404" y="1429"/>
              <a:ext cx="26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04" name="Text Box 75"/>
            <p:cNvSpPr txBox="1"/>
            <p:nvPr/>
          </p:nvSpPr>
          <p:spPr>
            <a:xfrm>
              <a:off x="2528" y="1094"/>
              <a:ext cx="294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05" name="Line 76"/>
            <p:cNvSpPr/>
            <p:nvPr/>
          </p:nvSpPr>
          <p:spPr>
            <a:xfrm>
              <a:off x="2582" y="1132"/>
              <a:ext cx="13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6" name="Rectangle 77"/>
            <p:cNvSpPr/>
            <p:nvPr/>
          </p:nvSpPr>
          <p:spPr>
            <a:xfrm>
              <a:off x="2842" y="1432"/>
              <a:ext cx="337" cy="2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07" name="Oval 79"/>
            <p:cNvSpPr/>
            <p:nvPr/>
          </p:nvSpPr>
          <p:spPr>
            <a:xfrm>
              <a:off x="2971" y="1360"/>
              <a:ext cx="49" cy="58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08" name="Line 80"/>
            <p:cNvSpPr/>
            <p:nvPr/>
          </p:nvSpPr>
          <p:spPr>
            <a:xfrm flipV="1">
              <a:off x="3006" y="1163"/>
              <a:ext cx="0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9" name="Text Box 81"/>
            <p:cNvSpPr txBox="1"/>
            <p:nvPr/>
          </p:nvSpPr>
          <p:spPr>
            <a:xfrm>
              <a:off x="2837" y="1441"/>
              <a:ext cx="259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10" name="Text Box 82"/>
            <p:cNvSpPr txBox="1"/>
            <p:nvPr/>
          </p:nvSpPr>
          <p:spPr>
            <a:xfrm>
              <a:off x="2978" y="1082"/>
              <a:ext cx="294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11" name="Line 83"/>
            <p:cNvSpPr/>
            <p:nvPr/>
          </p:nvSpPr>
          <p:spPr>
            <a:xfrm>
              <a:off x="3033" y="1132"/>
              <a:ext cx="12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2" name="Rectangle 84"/>
            <p:cNvSpPr/>
            <p:nvPr/>
          </p:nvSpPr>
          <p:spPr>
            <a:xfrm>
              <a:off x="3292" y="1432"/>
              <a:ext cx="337" cy="2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13" name="Oval 86"/>
            <p:cNvSpPr/>
            <p:nvPr/>
          </p:nvSpPr>
          <p:spPr>
            <a:xfrm>
              <a:off x="3422" y="1360"/>
              <a:ext cx="49" cy="58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14" name="Line 87"/>
            <p:cNvSpPr/>
            <p:nvPr/>
          </p:nvSpPr>
          <p:spPr>
            <a:xfrm flipV="1">
              <a:off x="3456" y="1163"/>
              <a:ext cx="0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5" name="Text Box 88"/>
            <p:cNvSpPr txBox="1"/>
            <p:nvPr/>
          </p:nvSpPr>
          <p:spPr>
            <a:xfrm>
              <a:off x="3284" y="1391"/>
              <a:ext cx="260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16" name="Text Box 89"/>
            <p:cNvSpPr txBox="1"/>
            <p:nvPr/>
          </p:nvSpPr>
          <p:spPr>
            <a:xfrm>
              <a:off x="3428" y="1082"/>
              <a:ext cx="295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17" name="Line 90"/>
            <p:cNvSpPr/>
            <p:nvPr/>
          </p:nvSpPr>
          <p:spPr>
            <a:xfrm>
              <a:off x="3483" y="1132"/>
              <a:ext cx="12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8" name="Rectangle 91"/>
            <p:cNvSpPr/>
            <p:nvPr/>
          </p:nvSpPr>
          <p:spPr>
            <a:xfrm>
              <a:off x="3752" y="1432"/>
              <a:ext cx="337" cy="2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19" name="Oval 93"/>
            <p:cNvSpPr/>
            <p:nvPr/>
          </p:nvSpPr>
          <p:spPr>
            <a:xfrm>
              <a:off x="3881" y="1360"/>
              <a:ext cx="49" cy="58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20" name="Line 94"/>
            <p:cNvSpPr/>
            <p:nvPr/>
          </p:nvSpPr>
          <p:spPr>
            <a:xfrm flipV="1">
              <a:off x="3916" y="1163"/>
              <a:ext cx="0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21" name="Text Box 95"/>
            <p:cNvSpPr txBox="1"/>
            <p:nvPr/>
          </p:nvSpPr>
          <p:spPr>
            <a:xfrm>
              <a:off x="3734" y="1391"/>
              <a:ext cx="260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22" name="Text Box 96"/>
            <p:cNvSpPr txBox="1"/>
            <p:nvPr/>
          </p:nvSpPr>
          <p:spPr>
            <a:xfrm>
              <a:off x="3888" y="1094"/>
              <a:ext cx="294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23" name="Line 97"/>
            <p:cNvSpPr/>
            <p:nvPr/>
          </p:nvSpPr>
          <p:spPr>
            <a:xfrm>
              <a:off x="3942" y="1132"/>
              <a:ext cx="12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24" name="Rectangle 98"/>
            <p:cNvSpPr/>
            <p:nvPr/>
          </p:nvSpPr>
          <p:spPr>
            <a:xfrm>
              <a:off x="4201" y="1432"/>
              <a:ext cx="337" cy="2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25" name="Oval 100"/>
            <p:cNvSpPr/>
            <p:nvPr/>
          </p:nvSpPr>
          <p:spPr>
            <a:xfrm>
              <a:off x="4330" y="1360"/>
              <a:ext cx="48" cy="58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26" name="Line 101"/>
            <p:cNvSpPr/>
            <p:nvPr/>
          </p:nvSpPr>
          <p:spPr>
            <a:xfrm flipV="1">
              <a:off x="4364" y="1163"/>
              <a:ext cx="0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27" name="Text Box 102"/>
            <p:cNvSpPr txBox="1"/>
            <p:nvPr/>
          </p:nvSpPr>
          <p:spPr>
            <a:xfrm>
              <a:off x="4201" y="1391"/>
              <a:ext cx="259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28" name="Text Box 103"/>
            <p:cNvSpPr txBox="1"/>
            <p:nvPr/>
          </p:nvSpPr>
          <p:spPr>
            <a:xfrm>
              <a:off x="4349" y="1094"/>
              <a:ext cx="294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29" name="Line 104"/>
            <p:cNvSpPr/>
            <p:nvPr/>
          </p:nvSpPr>
          <p:spPr>
            <a:xfrm>
              <a:off x="4391" y="1132"/>
              <a:ext cx="12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30" name="Rectangle 105"/>
            <p:cNvSpPr/>
            <p:nvPr/>
          </p:nvSpPr>
          <p:spPr>
            <a:xfrm>
              <a:off x="4651" y="1432"/>
              <a:ext cx="337" cy="228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31" name="Oval 107"/>
            <p:cNvSpPr/>
            <p:nvPr/>
          </p:nvSpPr>
          <p:spPr>
            <a:xfrm>
              <a:off x="4780" y="1360"/>
              <a:ext cx="49" cy="58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32" name="Line 108"/>
            <p:cNvSpPr/>
            <p:nvPr/>
          </p:nvSpPr>
          <p:spPr>
            <a:xfrm flipV="1">
              <a:off x="4815" y="1163"/>
              <a:ext cx="0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33" name="Text Box 109"/>
            <p:cNvSpPr txBox="1"/>
            <p:nvPr/>
          </p:nvSpPr>
          <p:spPr>
            <a:xfrm>
              <a:off x="4641" y="1381"/>
              <a:ext cx="26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34" name="Text Box 110"/>
            <p:cNvSpPr txBox="1"/>
            <p:nvPr/>
          </p:nvSpPr>
          <p:spPr>
            <a:xfrm>
              <a:off x="4787" y="1082"/>
              <a:ext cx="294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35" name="Line 111"/>
            <p:cNvSpPr/>
            <p:nvPr/>
          </p:nvSpPr>
          <p:spPr>
            <a:xfrm>
              <a:off x="4841" y="1132"/>
              <a:ext cx="12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36" name="Line 112"/>
            <p:cNvSpPr/>
            <p:nvPr/>
          </p:nvSpPr>
          <p:spPr>
            <a:xfrm>
              <a:off x="1518" y="1919"/>
              <a:ext cx="3523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37" name="Line 113"/>
            <p:cNvSpPr/>
            <p:nvPr/>
          </p:nvSpPr>
          <p:spPr>
            <a:xfrm>
              <a:off x="1518" y="2322"/>
              <a:ext cx="3523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38" name="Line 114"/>
            <p:cNvSpPr/>
            <p:nvPr/>
          </p:nvSpPr>
          <p:spPr>
            <a:xfrm>
              <a:off x="1509" y="2736"/>
              <a:ext cx="354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39" name="Line 115"/>
            <p:cNvSpPr/>
            <p:nvPr/>
          </p:nvSpPr>
          <p:spPr>
            <a:xfrm flipH="1">
              <a:off x="1102" y="1929"/>
              <a:ext cx="1" cy="1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0" name="Line 116"/>
            <p:cNvSpPr/>
            <p:nvPr/>
          </p:nvSpPr>
          <p:spPr>
            <a:xfrm>
              <a:off x="1120" y="2126"/>
              <a:ext cx="392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1" name="Line 117"/>
            <p:cNvSpPr/>
            <p:nvPr/>
          </p:nvSpPr>
          <p:spPr>
            <a:xfrm>
              <a:off x="1103" y="2322"/>
              <a:ext cx="0" cy="20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2" name="Line 118"/>
            <p:cNvSpPr/>
            <p:nvPr/>
          </p:nvSpPr>
          <p:spPr>
            <a:xfrm>
              <a:off x="1112" y="2529"/>
              <a:ext cx="392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3" name="Line 119"/>
            <p:cNvSpPr/>
            <p:nvPr/>
          </p:nvSpPr>
          <p:spPr>
            <a:xfrm>
              <a:off x="1103" y="2736"/>
              <a:ext cx="0" cy="20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4" name="Line 120"/>
            <p:cNvSpPr/>
            <p:nvPr/>
          </p:nvSpPr>
          <p:spPr>
            <a:xfrm>
              <a:off x="1103" y="2943"/>
              <a:ext cx="3939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5" name="Oval 121"/>
            <p:cNvSpPr/>
            <p:nvPr/>
          </p:nvSpPr>
          <p:spPr>
            <a:xfrm>
              <a:off x="1083" y="1906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46" name="Line 135"/>
            <p:cNvSpPr/>
            <p:nvPr/>
          </p:nvSpPr>
          <p:spPr>
            <a:xfrm>
              <a:off x="1613" y="1670"/>
              <a:ext cx="0" cy="2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7" name="Line 136"/>
            <p:cNvSpPr/>
            <p:nvPr/>
          </p:nvSpPr>
          <p:spPr>
            <a:xfrm>
              <a:off x="1691" y="1660"/>
              <a:ext cx="0" cy="66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8" name="Line 137"/>
            <p:cNvSpPr/>
            <p:nvPr/>
          </p:nvSpPr>
          <p:spPr>
            <a:xfrm>
              <a:off x="1770" y="1660"/>
              <a:ext cx="0" cy="107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49" name="Line 138"/>
            <p:cNvSpPr/>
            <p:nvPr/>
          </p:nvSpPr>
          <p:spPr>
            <a:xfrm>
              <a:off x="2063" y="1660"/>
              <a:ext cx="0" cy="2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0" name="Line 139"/>
            <p:cNvSpPr/>
            <p:nvPr/>
          </p:nvSpPr>
          <p:spPr>
            <a:xfrm>
              <a:off x="2143" y="1660"/>
              <a:ext cx="0" cy="67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1" name="Line 140"/>
            <p:cNvSpPr/>
            <p:nvPr/>
          </p:nvSpPr>
          <p:spPr>
            <a:xfrm>
              <a:off x="2221" y="1670"/>
              <a:ext cx="0" cy="12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2" name="Line 141"/>
            <p:cNvSpPr/>
            <p:nvPr/>
          </p:nvSpPr>
          <p:spPr>
            <a:xfrm>
              <a:off x="2521" y="1670"/>
              <a:ext cx="0" cy="24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3" name="Line 142"/>
            <p:cNvSpPr/>
            <p:nvPr/>
          </p:nvSpPr>
          <p:spPr>
            <a:xfrm>
              <a:off x="2600" y="1670"/>
              <a:ext cx="0" cy="8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4" name="Line 143"/>
            <p:cNvSpPr/>
            <p:nvPr/>
          </p:nvSpPr>
          <p:spPr>
            <a:xfrm>
              <a:off x="2678" y="1660"/>
              <a:ext cx="0" cy="108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5" name="Line 144"/>
            <p:cNvSpPr/>
            <p:nvPr/>
          </p:nvSpPr>
          <p:spPr>
            <a:xfrm>
              <a:off x="2971" y="1670"/>
              <a:ext cx="0" cy="2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6" name="Line 145"/>
            <p:cNvSpPr/>
            <p:nvPr/>
          </p:nvSpPr>
          <p:spPr>
            <a:xfrm>
              <a:off x="3050" y="1670"/>
              <a:ext cx="0" cy="8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7" name="Line 146"/>
            <p:cNvSpPr/>
            <p:nvPr/>
          </p:nvSpPr>
          <p:spPr>
            <a:xfrm>
              <a:off x="3128" y="1670"/>
              <a:ext cx="0" cy="127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8" name="Line 147"/>
            <p:cNvSpPr/>
            <p:nvPr/>
          </p:nvSpPr>
          <p:spPr>
            <a:xfrm>
              <a:off x="3422" y="1660"/>
              <a:ext cx="0" cy="45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9" name="Line 148"/>
            <p:cNvSpPr/>
            <p:nvPr/>
          </p:nvSpPr>
          <p:spPr>
            <a:xfrm>
              <a:off x="3500" y="1660"/>
              <a:ext cx="0" cy="66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0" name="Line 149"/>
            <p:cNvSpPr/>
            <p:nvPr/>
          </p:nvSpPr>
          <p:spPr>
            <a:xfrm>
              <a:off x="3578" y="1670"/>
              <a:ext cx="0" cy="106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1" name="Line 150"/>
            <p:cNvSpPr/>
            <p:nvPr/>
          </p:nvSpPr>
          <p:spPr>
            <a:xfrm>
              <a:off x="3881" y="1670"/>
              <a:ext cx="0" cy="4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2" name="Line 151"/>
            <p:cNvSpPr/>
            <p:nvPr/>
          </p:nvSpPr>
          <p:spPr>
            <a:xfrm>
              <a:off x="3959" y="1670"/>
              <a:ext cx="0" cy="65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3" name="Line 152"/>
            <p:cNvSpPr/>
            <p:nvPr/>
          </p:nvSpPr>
          <p:spPr>
            <a:xfrm>
              <a:off x="4038" y="1670"/>
              <a:ext cx="0" cy="12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4" name="Line 153"/>
            <p:cNvSpPr/>
            <p:nvPr/>
          </p:nvSpPr>
          <p:spPr>
            <a:xfrm>
              <a:off x="4330" y="1670"/>
              <a:ext cx="0" cy="45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5" name="Line 154"/>
            <p:cNvSpPr/>
            <p:nvPr/>
          </p:nvSpPr>
          <p:spPr>
            <a:xfrm>
              <a:off x="4408" y="1660"/>
              <a:ext cx="0" cy="8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6" name="Line 155"/>
            <p:cNvSpPr/>
            <p:nvPr/>
          </p:nvSpPr>
          <p:spPr>
            <a:xfrm>
              <a:off x="4487" y="1660"/>
              <a:ext cx="0" cy="108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7" name="Line 156"/>
            <p:cNvSpPr/>
            <p:nvPr/>
          </p:nvSpPr>
          <p:spPr>
            <a:xfrm>
              <a:off x="4780" y="1660"/>
              <a:ext cx="0" cy="46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8" name="Line 157"/>
            <p:cNvSpPr/>
            <p:nvPr/>
          </p:nvSpPr>
          <p:spPr>
            <a:xfrm>
              <a:off x="4858" y="1660"/>
              <a:ext cx="0" cy="8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9" name="Line 158"/>
            <p:cNvSpPr/>
            <p:nvPr/>
          </p:nvSpPr>
          <p:spPr>
            <a:xfrm>
              <a:off x="4946" y="1670"/>
              <a:ext cx="0" cy="12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70" name="Oval 159"/>
            <p:cNvSpPr/>
            <p:nvPr/>
          </p:nvSpPr>
          <p:spPr>
            <a:xfrm>
              <a:off x="3111" y="2927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1" name="Oval 160"/>
            <p:cNvSpPr/>
            <p:nvPr/>
          </p:nvSpPr>
          <p:spPr>
            <a:xfrm>
              <a:off x="3042" y="2507"/>
              <a:ext cx="34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2" name="Oval 161"/>
            <p:cNvSpPr/>
            <p:nvPr/>
          </p:nvSpPr>
          <p:spPr>
            <a:xfrm>
              <a:off x="2953" y="1886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3" name="Oval 162"/>
            <p:cNvSpPr/>
            <p:nvPr/>
          </p:nvSpPr>
          <p:spPr>
            <a:xfrm>
              <a:off x="2661" y="2703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4" name="Oval 163"/>
            <p:cNvSpPr/>
            <p:nvPr/>
          </p:nvSpPr>
          <p:spPr>
            <a:xfrm>
              <a:off x="2580" y="2496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5" name="Oval 164"/>
            <p:cNvSpPr/>
            <p:nvPr/>
          </p:nvSpPr>
          <p:spPr>
            <a:xfrm>
              <a:off x="2506" y="1896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6" name="Oval 165"/>
            <p:cNvSpPr/>
            <p:nvPr/>
          </p:nvSpPr>
          <p:spPr>
            <a:xfrm>
              <a:off x="2199" y="2910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7" name="Oval 166"/>
            <p:cNvSpPr/>
            <p:nvPr/>
          </p:nvSpPr>
          <p:spPr>
            <a:xfrm>
              <a:off x="2116" y="2289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8" name="Oval 167"/>
            <p:cNvSpPr/>
            <p:nvPr/>
          </p:nvSpPr>
          <p:spPr>
            <a:xfrm>
              <a:off x="2047" y="1906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79" name="Oval 168"/>
            <p:cNvSpPr/>
            <p:nvPr/>
          </p:nvSpPr>
          <p:spPr>
            <a:xfrm>
              <a:off x="1743" y="2703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0" name="Oval 169"/>
            <p:cNvSpPr/>
            <p:nvPr/>
          </p:nvSpPr>
          <p:spPr>
            <a:xfrm>
              <a:off x="1665" y="2300"/>
              <a:ext cx="34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1" name="Oval 170"/>
            <p:cNvSpPr/>
            <p:nvPr/>
          </p:nvSpPr>
          <p:spPr>
            <a:xfrm>
              <a:off x="1596" y="1896"/>
              <a:ext cx="34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2" name="Oval 178"/>
            <p:cNvSpPr/>
            <p:nvPr/>
          </p:nvSpPr>
          <p:spPr>
            <a:xfrm>
              <a:off x="4842" y="2507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3" name="Oval 179"/>
            <p:cNvSpPr/>
            <p:nvPr/>
          </p:nvSpPr>
          <p:spPr>
            <a:xfrm>
              <a:off x="4764" y="2093"/>
              <a:ext cx="34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4" name="Oval 180"/>
            <p:cNvSpPr/>
            <p:nvPr/>
          </p:nvSpPr>
          <p:spPr>
            <a:xfrm>
              <a:off x="4467" y="2714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5" name="Oval 181"/>
            <p:cNvSpPr/>
            <p:nvPr/>
          </p:nvSpPr>
          <p:spPr>
            <a:xfrm>
              <a:off x="4392" y="2507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6" name="Oval 182"/>
            <p:cNvSpPr/>
            <p:nvPr/>
          </p:nvSpPr>
          <p:spPr>
            <a:xfrm>
              <a:off x="4315" y="2103"/>
              <a:ext cx="34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7" name="Oval 183"/>
            <p:cNvSpPr/>
            <p:nvPr/>
          </p:nvSpPr>
          <p:spPr>
            <a:xfrm>
              <a:off x="1085" y="2705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8" name="Oval 184"/>
            <p:cNvSpPr/>
            <p:nvPr/>
          </p:nvSpPr>
          <p:spPr>
            <a:xfrm>
              <a:off x="4017" y="2921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89" name="Oval 185"/>
            <p:cNvSpPr/>
            <p:nvPr/>
          </p:nvSpPr>
          <p:spPr>
            <a:xfrm>
              <a:off x="3942" y="2300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90" name="Oval 186"/>
            <p:cNvSpPr/>
            <p:nvPr/>
          </p:nvSpPr>
          <p:spPr>
            <a:xfrm>
              <a:off x="3861" y="2101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91" name="Oval 187"/>
            <p:cNvSpPr/>
            <p:nvPr/>
          </p:nvSpPr>
          <p:spPr>
            <a:xfrm>
              <a:off x="3561" y="2709"/>
              <a:ext cx="35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92" name="Oval 188"/>
            <p:cNvSpPr/>
            <p:nvPr/>
          </p:nvSpPr>
          <p:spPr>
            <a:xfrm>
              <a:off x="3486" y="2306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93" name="Oval 189"/>
            <p:cNvSpPr/>
            <p:nvPr/>
          </p:nvSpPr>
          <p:spPr>
            <a:xfrm>
              <a:off x="3405" y="2103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94" name="Oval 190"/>
            <p:cNvSpPr/>
            <p:nvPr/>
          </p:nvSpPr>
          <p:spPr>
            <a:xfrm>
              <a:off x="4929" y="2921"/>
              <a:ext cx="35" cy="41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95" name="Rectangle 193"/>
            <p:cNvSpPr/>
            <p:nvPr/>
          </p:nvSpPr>
          <p:spPr>
            <a:xfrm>
              <a:off x="1172" y="2177"/>
              <a:ext cx="173" cy="29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96" name="Oval 194"/>
            <p:cNvSpPr/>
            <p:nvPr/>
          </p:nvSpPr>
          <p:spPr>
            <a:xfrm>
              <a:off x="1354" y="2291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97" name="Line 195"/>
            <p:cNvSpPr/>
            <p:nvPr/>
          </p:nvSpPr>
          <p:spPr>
            <a:xfrm>
              <a:off x="1414" y="2322"/>
              <a:ext cx="11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98" name="Text Box 196"/>
            <p:cNvSpPr txBox="1"/>
            <p:nvPr/>
          </p:nvSpPr>
          <p:spPr>
            <a:xfrm>
              <a:off x="1176" y="2158"/>
              <a:ext cx="268" cy="2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599" name="Rectangle 198"/>
            <p:cNvSpPr/>
            <p:nvPr/>
          </p:nvSpPr>
          <p:spPr>
            <a:xfrm>
              <a:off x="817" y="2177"/>
              <a:ext cx="173" cy="29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600" name="Oval 199"/>
            <p:cNvSpPr/>
            <p:nvPr/>
          </p:nvSpPr>
          <p:spPr>
            <a:xfrm>
              <a:off x="999" y="2291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601" name="Line 200"/>
            <p:cNvSpPr/>
            <p:nvPr/>
          </p:nvSpPr>
          <p:spPr>
            <a:xfrm>
              <a:off x="1059" y="2322"/>
              <a:ext cx="11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602" name="Text Box 201"/>
            <p:cNvSpPr txBox="1"/>
            <p:nvPr/>
          </p:nvSpPr>
          <p:spPr>
            <a:xfrm>
              <a:off x="821" y="2158"/>
              <a:ext cx="268" cy="2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603" name="Rectangle 203"/>
            <p:cNvSpPr/>
            <p:nvPr/>
          </p:nvSpPr>
          <p:spPr>
            <a:xfrm>
              <a:off x="817" y="2581"/>
              <a:ext cx="173" cy="29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604" name="Oval 204"/>
            <p:cNvSpPr/>
            <p:nvPr/>
          </p:nvSpPr>
          <p:spPr>
            <a:xfrm>
              <a:off x="999" y="2695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605" name="Line 205"/>
            <p:cNvSpPr/>
            <p:nvPr/>
          </p:nvSpPr>
          <p:spPr>
            <a:xfrm>
              <a:off x="1059" y="2726"/>
              <a:ext cx="11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606" name="Text Box 206"/>
            <p:cNvSpPr txBox="1"/>
            <p:nvPr/>
          </p:nvSpPr>
          <p:spPr>
            <a:xfrm>
              <a:off x="821" y="2562"/>
              <a:ext cx="268" cy="2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607" name="Rectangle 208"/>
            <p:cNvSpPr/>
            <p:nvPr/>
          </p:nvSpPr>
          <p:spPr>
            <a:xfrm>
              <a:off x="1172" y="2591"/>
              <a:ext cx="173" cy="29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608" name="Oval 209"/>
            <p:cNvSpPr/>
            <p:nvPr/>
          </p:nvSpPr>
          <p:spPr>
            <a:xfrm>
              <a:off x="1354" y="2705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609" name="Line 210"/>
            <p:cNvSpPr/>
            <p:nvPr/>
          </p:nvSpPr>
          <p:spPr>
            <a:xfrm>
              <a:off x="1414" y="2736"/>
              <a:ext cx="11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610" name="Text Box 211"/>
            <p:cNvSpPr txBox="1"/>
            <p:nvPr/>
          </p:nvSpPr>
          <p:spPr>
            <a:xfrm>
              <a:off x="1176" y="2572"/>
              <a:ext cx="268" cy="2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611" name="Rectangle 213"/>
            <p:cNvSpPr/>
            <p:nvPr/>
          </p:nvSpPr>
          <p:spPr>
            <a:xfrm>
              <a:off x="818" y="1774"/>
              <a:ext cx="173" cy="29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612" name="Oval 214"/>
            <p:cNvSpPr/>
            <p:nvPr/>
          </p:nvSpPr>
          <p:spPr>
            <a:xfrm>
              <a:off x="1000" y="1888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613" name="Line 215"/>
            <p:cNvSpPr/>
            <p:nvPr/>
          </p:nvSpPr>
          <p:spPr>
            <a:xfrm>
              <a:off x="1060" y="1919"/>
              <a:ext cx="11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614" name="Text Box 216"/>
            <p:cNvSpPr txBox="1"/>
            <p:nvPr/>
          </p:nvSpPr>
          <p:spPr>
            <a:xfrm>
              <a:off x="822" y="1803"/>
              <a:ext cx="208" cy="19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8439" name="Group 221"/>
          <p:cNvGrpSpPr/>
          <p:nvPr/>
        </p:nvGrpSpPr>
        <p:grpSpPr>
          <a:xfrm>
            <a:off x="469900" y="2635250"/>
            <a:ext cx="6996113" cy="3098800"/>
            <a:chOff x="464" y="1660"/>
            <a:chExt cx="4407" cy="1952"/>
          </a:xfrm>
        </p:grpSpPr>
        <p:sp>
          <p:nvSpPr>
            <p:cNvPr id="18440" name="Line 222"/>
            <p:cNvSpPr/>
            <p:nvPr/>
          </p:nvSpPr>
          <p:spPr>
            <a:xfrm>
              <a:off x="1704" y="1779"/>
              <a:ext cx="0" cy="153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441" name="Group 223"/>
            <p:cNvGrpSpPr/>
            <p:nvPr/>
          </p:nvGrpSpPr>
          <p:grpSpPr>
            <a:xfrm>
              <a:off x="1686" y="1660"/>
              <a:ext cx="3185" cy="132"/>
              <a:chOff x="1518" y="1660"/>
              <a:chExt cx="3185" cy="132"/>
            </a:xfrm>
          </p:grpSpPr>
          <p:sp>
            <p:nvSpPr>
              <p:cNvPr id="18461" name="Line 224"/>
              <p:cNvSpPr/>
              <p:nvPr/>
            </p:nvSpPr>
            <p:spPr>
              <a:xfrm>
                <a:off x="1536" y="1660"/>
                <a:ext cx="0" cy="10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2" name="Line 225"/>
              <p:cNvSpPr/>
              <p:nvPr/>
            </p:nvSpPr>
            <p:spPr>
              <a:xfrm>
                <a:off x="1995" y="1660"/>
                <a:ext cx="0" cy="10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3" name="Line 226"/>
              <p:cNvSpPr/>
              <p:nvPr/>
            </p:nvSpPr>
            <p:spPr>
              <a:xfrm>
                <a:off x="2444" y="1660"/>
                <a:ext cx="0" cy="10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4" name="Line 227"/>
              <p:cNvSpPr/>
              <p:nvPr/>
            </p:nvSpPr>
            <p:spPr>
              <a:xfrm>
                <a:off x="2894" y="1660"/>
                <a:ext cx="0" cy="10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5" name="Line 228"/>
              <p:cNvSpPr/>
              <p:nvPr/>
            </p:nvSpPr>
            <p:spPr>
              <a:xfrm>
                <a:off x="3344" y="1660"/>
                <a:ext cx="0" cy="10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6" name="Line 229"/>
              <p:cNvSpPr/>
              <p:nvPr/>
            </p:nvSpPr>
            <p:spPr>
              <a:xfrm>
                <a:off x="3804" y="1660"/>
                <a:ext cx="0" cy="10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7" name="Line 230"/>
              <p:cNvSpPr/>
              <p:nvPr/>
            </p:nvSpPr>
            <p:spPr>
              <a:xfrm>
                <a:off x="4253" y="1660"/>
                <a:ext cx="0" cy="10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8" name="Line 231"/>
              <p:cNvSpPr/>
              <p:nvPr/>
            </p:nvSpPr>
            <p:spPr>
              <a:xfrm>
                <a:off x="4703" y="1660"/>
                <a:ext cx="0" cy="10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9" name="Line 232"/>
              <p:cNvSpPr/>
              <p:nvPr/>
            </p:nvSpPr>
            <p:spPr>
              <a:xfrm flipH="1">
                <a:off x="1536" y="1763"/>
                <a:ext cx="3159" cy="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70" name="Oval 233"/>
              <p:cNvSpPr/>
              <p:nvPr/>
            </p:nvSpPr>
            <p:spPr>
              <a:xfrm>
                <a:off x="4236" y="1741"/>
                <a:ext cx="35" cy="4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1" name="Oval 234"/>
              <p:cNvSpPr/>
              <p:nvPr/>
            </p:nvSpPr>
            <p:spPr>
              <a:xfrm>
                <a:off x="3786" y="1741"/>
                <a:ext cx="35" cy="4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2" name="Oval 235"/>
              <p:cNvSpPr/>
              <p:nvPr/>
            </p:nvSpPr>
            <p:spPr>
              <a:xfrm>
                <a:off x="3327" y="1741"/>
                <a:ext cx="35" cy="4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3" name="Oval 236"/>
              <p:cNvSpPr/>
              <p:nvPr/>
            </p:nvSpPr>
            <p:spPr>
              <a:xfrm>
                <a:off x="2877" y="1751"/>
                <a:ext cx="35" cy="4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4" name="Oval 237"/>
              <p:cNvSpPr/>
              <p:nvPr/>
            </p:nvSpPr>
            <p:spPr>
              <a:xfrm>
                <a:off x="2427" y="1741"/>
                <a:ext cx="35" cy="4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5" name="Oval 238"/>
              <p:cNvSpPr/>
              <p:nvPr/>
            </p:nvSpPr>
            <p:spPr>
              <a:xfrm>
                <a:off x="1978" y="1743"/>
                <a:ext cx="34" cy="4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6" name="Oval 239"/>
              <p:cNvSpPr/>
              <p:nvPr/>
            </p:nvSpPr>
            <p:spPr>
              <a:xfrm>
                <a:off x="1518" y="1743"/>
                <a:ext cx="35" cy="41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42" name="Rectangle 240"/>
            <p:cNvSpPr/>
            <p:nvPr/>
          </p:nvSpPr>
          <p:spPr>
            <a:xfrm>
              <a:off x="1328" y="3081"/>
              <a:ext cx="192" cy="425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3" name="Rectangle 241"/>
            <p:cNvSpPr/>
            <p:nvPr/>
          </p:nvSpPr>
          <p:spPr>
            <a:xfrm>
              <a:off x="955" y="3061"/>
              <a:ext cx="181" cy="19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Line 242"/>
            <p:cNvSpPr/>
            <p:nvPr/>
          </p:nvSpPr>
          <p:spPr>
            <a:xfrm flipH="1">
              <a:off x="757" y="3309"/>
              <a:ext cx="502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5" name="Line 243"/>
            <p:cNvSpPr/>
            <p:nvPr/>
          </p:nvSpPr>
          <p:spPr>
            <a:xfrm flipH="1">
              <a:off x="757" y="3433"/>
              <a:ext cx="509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6" name="Oval 244"/>
            <p:cNvSpPr/>
            <p:nvPr/>
          </p:nvSpPr>
          <p:spPr>
            <a:xfrm>
              <a:off x="1140" y="3133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7" name="Oval 245"/>
            <p:cNvSpPr/>
            <p:nvPr/>
          </p:nvSpPr>
          <p:spPr>
            <a:xfrm>
              <a:off x="1267" y="3133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8" name="Oval 246"/>
            <p:cNvSpPr/>
            <p:nvPr/>
          </p:nvSpPr>
          <p:spPr>
            <a:xfrm>
              <a:off x="1276" y="3402"/>
              <a:ext cx="49" cy="59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9" name="Text Box 247"/>
            <p:cNvSpPr txBox="1"/>
            <p:nvPr/>
          </p:nvSpPr>
          <p:spPr>
            <a:xfrm>
              <a:off x="1332" y="3109"/>
              <a:ext cx="26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&amp;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0" name="Line 248"/>
            <p:cNvSpPr/>
            <p:nvPr/>
          </p:nvSpPr>
          <p:spPr>
            <a:xfrm flipH="1" flipV="1">
              <a:off x="1518" y="3299"/>
              <a:ext cx="174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1" name="Line 249"/>
            <p:cNvSpPr/>
            <p:nvPr/>
          </p:nvSpPr>
          <p:spPr>
            <a:xfrm>
              <a:off x="1190" y="3160"/>
              <a:ext cx="86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2" name="Oval 250"/>
            <p:cNvSpPr/>
            <p:nvPr/>
          </p:nvSpPr>
          <p:spPr>
            <a:xfrm>
              <a:off x="1278" y="3268"/>
              <a:ext cx="49" cy="58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3" name="Line 251"/>
            <p:cNvSpPr/>
            <p:nvPr/>
          </p:nvSpPr>
          <p:spPr>
            <a:xfrm flipH="1">
              <a:off x="756" y="3154"/>
              <a:ext cx="19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4" name="Text Box 252"/>
            <p:cNvSpPr txBox="1"/>
            <p:nvPr/>
          </p:nvSpPr>
          <p:spPr>
            <a:xfrm>
              <a:off x="977" y="3043"/>
              <a:ext cx="225" cy="28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5" name="Text Box 253"/>
            <p:cNvSpPr txBox="1"/>
            <p:nvPr/>
          </p:nvSpPr>
          <p:spPr>
            <a:xfrm>
              <a:off x="470" y="3167"/>
              <a:ext cx="364" cy="34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E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6" name="Text Box 254"/>
            <p:cNvSpPr txBox="1"/>
            <p:nvPr/>
          </p:nvSpPr>
          <p:spPr>
            <a:xfrm>
              <a:off x="464" y="2977"/>
              <a:ext cx="319" cy="331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E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7" name="Text Box 255"/>
            <p:cNvSpPr txBox="1"/>
            <p:nvPr/>
          </p:nvSpPr>
          <p:spPr>
            <a:xfrm>
              <a:off x="483" y="3351"/>
              <a:ext cx="416" cy="261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E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458" name="Line 256"/>
            <p:cNvSpPr/>
            <p:nvPr/>
          </p:nvSpPr>
          <p:spPr>
            <a:xfrm>
              <a:off x="526" y="3216"/>
              <a:ext cx="161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9" name="Line 257"/>
            <p:cNvSpPr/>
            <p:nvPr/>
          </p:nvSpPr>
          <p:spPr>
            <a:xfrm flipV="1">
              <a:off x="536" y="3392"/>
              <a:ext cx="14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0" name="Text Box 258"/>
            <p:cNvSpPr txBox="1"/>
            <p:nvPr/>
          </p:nvSpPr>
          <p:spPr>
            <a:xfrm>
              <a:off x="1552" y="3294"/>
              <a:ext cx="252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E</a:t>
              </a:r>
              <a:endPara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18434" name="Object 126"/>
          <p:cNvGraphicFramePr/>
          <p:nvPr/>
        </p:nvGraphicFramePr>
        <p:xfrm>
          <a:off x="1628775" y="5829300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748665" imgH="254000" progId="Equation.3">
                  <p:embed/>
                </p:oleObj>
              </mc:Choice>
              <mc:Fallback>
                <p:oleObj name="" r:id="rId1" imgW="748665" imgH="254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8775" y="5829300"/>
                        <a:ext cx="168433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27"/>
          <p:cNvGraphicFramePr/>
          <p:nvPr/>
        </p:nvGraphicFramePr>
        <p:xfrm>
          <a:off x="4071938" y="5715000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647065" imgH="254000" progId="Equation.3">
                  <p:embed/>
                </p:oleObj>
              </mc:Choice>
              <mc:Fallback>
                <p:oleObj name="" r:id="rId3" imgW="647065" imgH="254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1938" y="5715000"/>
                        <a:ext cx="17145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33550" y="323850"/>
            <a:ext cx="5486400" cy="6096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隶书" pitchFamily="49" charset="-122"/>
                <a:cs typeface="+mn-cs"/>
              </a:rPr>
              <a:t>组 合 电 路 的 分 析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隶书" pitchFamily="49" charset="-122"/>
              <a:cs typeface="+mn-cs"/>
            </a:endParaRPr>
          </a:p>
        </p:txBody>
      </p:sp>
      <p:sp>
        <p:nvSpPr>
          <p:cNvPr id="61443" name="Text Box 3"/>
          <p:cNvSpPr txBox="1"/>
          <p:nvPr/>
        </p:nvSpPr>
        <p:spPr>
          <a:xfrm>
            <a:off x="357188" y="1071563"/>
            <a:ext cx="7505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rgbClr val="CC3300"/>
                </a:solidFill>
                <a:latin typeface="楷体_GB2312" pitchFamily="49" charset="-122"/>
                <a:sym typeface="Symbol" pitchFamily="18" charset="2"/>
              </a:rPr>
              <a:t>  </a:t>
            </a:r>
            <a:r>
              <a:rPr lang="zh-CN" altLang="en-US" sz="2400" dirty="0">
                <a:latin typeface="楷体_GB2312" pitchFamily="49" charset="-122"/>
              </a:rPr>
              <a:t>任务：已知逻辑电路，分析其逻辑功能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" name="Oval 30"/>
          <p:cNvSpPr/>
          <p:nvPr/>
        </p:nvSpPr>
        <p:spPr>
          <a:xfrm>
            <a:off x="369888" y="1808163"/>
            <a:ext cx="2971800" cy="838200"/>
          </a:xfrm>
          <a:prstGeom prst="ellipse">
            <a:avLst/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  <a:tileRect/>
          </a:gradFill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分析步骤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7" name="Text Box 37"/>
          <p:cNvSpPr txBox="1"/>
          <p:nvPr/>
        </p:nvSpPr>
        <p:spPr>
          <a:xfrm>
            <a:off x="457200" y="3619500"/>
            <a:ext cx="1447800" cy="860425"/>
          </a:xfrm>
          <a:prstGeom prst="rect">
            <a:avLst/>
          </a:prstGeom>
          <a:solidFill>
            <a:srgbClr val="DDDDDD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>
            <a:spAutoFit/>
            <a:flatTx/>
          </a:bodyPr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输出函数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43100" y="3162300"/>
            <a:ext cx="1409700" cy="1752600"/>
            <a:chOff x="1224" y="1680"/>
            <a:chExt cx="888" cy="1104"/>
          </a:xfrm>
        </p:grpSpPr>
        <p:sp>
          <p:nvSpPr>
            <p:cNvPr id="61456" name="Line 39"/>
            <p:cNvSpPr/>
            <p:nvPr/>
          </p:nvSpPr>
          <p:spPr>
            <a:xfrm>
              <a:off x="1224" y="2208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57" name="Line 40"/>
            <p:cNvSpPr/>
            <p:nvPr/>
          </p:nvSpPr>
          <p:spPr>
            <a:xfrm>
              <a:off x="1656" y="1680"/>
              <a:ext cx="0" cy="11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58" name="Line 41"/>
            <p:cNvSpPr/>
            <p:nvPr/>
          </p:nvSpPr>
          <p:spPr>
            <a:xfrm>
              <a:off x="1648" y="1680"/>
              <a:ext cx="4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1459" name="Line 42"/>
            <p:cNvSpPr/>
            <p:nvPr/>
          </p:nvSpPr>
          <p:spPr>
            <a:xfrm>
              <a:off x="1648" y="2784"/>
              <a:ext cx="4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3" name="Text Box 43"/>
          <p:cNvSpPr txBox="1"/>
          <p:nvPr/>
        </p:nvSpPr>
        <p:spPr>
          <a:xfrm>
            <a:off x="6423025" y="3594100"/>
            <a:ext cx="1447800" cy="860425"/>
          </a:xfrm>
          <a:prstGeom prst="rect">
            <a:avLst/>
          </a:prstGeom>
          <a:solidFill>
            <a:srgbClr val="DDDDDD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 anchorCtr="0">
            <a:spAutoFit/>
            <a:flatTx/>
          </a:bodyPr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描述电路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功能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14" name="AutoShape 44"/>
          <p:cNvSpPr/>
          <p:nvPr/>
        </p:nvSpPr>
        <p:spPr>
          <a:xfrm>
            <a:off x="609600" y="5153025"/>
            <a:ext cx="1685925" cy="1014413"/>
          </a:xfrm>
          <a:prstGeom prst="wedgeRoundRectCallout">
            <a:avLst>
              <a:gd name="adj1" fmla="val -24292"/>
              <a:gd name="adj2" fmla="val -106023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已知组合电路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Text Box 45"/>
          <p:cNvSpPr txBox="1"/>
          <p:nvPr/>
        </p:nvSpPr>
        <p:spPr>
          <a:xfrm>
            <a:off x="3324225" y="4686300"/>
            <a:ext cx="1422400" cy="461963"/>
          </a:xfrm>
          <a:prstGeom prst="rect">
            <a:avLst/>
          </a:prstGeom>
          <a:solidFill>
            <a:srgbClr val="DDDDDD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 anchorCtr="0">
            <a:spAutoFit/>
            <a:flatTx/>
          </a:bodyPr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简化函数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" name="Text Box 46"/>
          <p:cNvSpPr txBox="1"/>
          <p:nvPr/>
        </p:nvSpPr>
        <p:spPr>
          <a:xfrm>
            <a:off x="3327400" y="2933700"/>
            <a:ext cx="1447800" cy="461963"/>
          </a:xfrm>
          <a:prstGeom prst="rect">
            <a:avLst/>
          </a:prstGeom>
          <a:solidFill>
            <a:srgbClr val="DDDDDD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anchor="ctr" anchorCtr="0">
            <a:spAutoFit/>
            <a:flatTx/>
          </a:bodyPr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真值表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3" name="Group 47"/>
          <p:cNvGrpSpPr/>
          <p:nvPr/>
        </p:nvGrpSpPr>
        <p:grpSpPr>
          <a:xfrm>
            <a:off x="4813300" y="3162300"/>
            <a:ext cx="1608138" cy="1727200"/>
            <a:chOff x="3032" y="1680"/>
            <a:chExt cx="1013" cy="1088"/>
          </a:xfrm>
        </p:grpSpPr>
        <p:sp>
          <p:nvSpPr>
            <p:cNvPr id="61452" name="Line 48"/>
            <p:cNvSpPr/>
            <p:nvPr/>
          </p:nvSpPr>
          <p:spPr>
            <a:xfrm>
              <a:off x="3359" y="2224"/>
              <a:ext cx="68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1453" name="Line 49"/>
            <p:cNvSpPr/>
            <p:nvPr/>
          </p:nvSpPr>
          <p:spPr>
            <a:xfrm>
              <a:off x="3368" y="1680"/>
              <a:ext cx="0" cy="10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54" name="Line 50"/>
            <p:cNvSpPr/>
            <p:nvPr/>
          </p:nvSpPr>
          <p:spPr>
            <a:xfrm>
              <a:off x="3032" y="2768"/>
              <a:ext cx="34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55" name="Line 51"/>
            <p:cNvSpPr/>
            <p:nvPr/>
          </p:nvSpPr>
          <p:spPr>
            <a:xfrm>
              <a:off x="3032" y="1680"/>
              <a:ext cx="34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0658" name="Group 225"/>
          <p:cNvGrpSpPr/>
          <p:nvPr/>
        </p:nvGrpSpPr>
        <p:grpSpPr>
          <a:xfrm>
            <a:off x="152400" y="762000"/>
            <a:ext cx="8839200" cy="5334000"/>
            <a:chOff x="96" y="480"/>
            <a:chExt cx="5568" cy="3360"/>
          </a:xfrm>
        </p:grpSpPr>
        <p:sp>
          <p:nvSpPr>
            <p:cNvPr id="70659" name="Text Box 2"/>
            <p:cNvSpPr txBox="1"/>
            <p:nvPr/>
          </p:nvSpPr>
          <p:spPr>
            <a:xfrm>
              <a:off x="1584" y="480"/>
              <a:ext cx="296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线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 8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线译码器真值表（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74138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）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60" name="Line 5"/>
            <p:cNvSpPr/>
            <p:nvPr/>
          </p:nvSpPr>
          <p:spPr>
            <a:xfrm>
              <a:off x="144" y="86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1" name="Line 6"/>
            <p:cNvSpPr/>
            <p:nvPr/>
          </p:nvSpPr>
          <p:spPr>
            <a:xfrm>
              <a:off x="144" y="134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2" name="Line 7"/>
            <p:cNvSpPr/>
            <p:nvPr/>
          </p:nvSpPr>
          <p:spPr>
            <a:xfrm>
              <a:off x="576" y="864"/>
              <a:ext cx="0" cy="29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3" name="Line 9"/>
            <p:cNvSpPr/>
            <p:nvPr/>
          </p:nvSpPr>
          <p:spPr>
            <a:xfrm>
              <a:off x="576" y="1104"/>
              <a:ext cx="50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4" name="Text Box 10"/>
            <p:cNvSpPr txBox="1"/>
            <p:nvPr/>
          </p:nvSpPr>
          <p:spPr>
            <a:xfrm>
              <a:off x="1104" y="864"/>
              <a:ext cx="74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输     入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65" name="Text Box 11"/>
            <p:cNvSpPr txBox="1"/>
            <p:nvPr/>
          </p:nvSpPr>
          <p:spPr>
            <a:xfrm>
              <a:off x="624" y="1056"/>
              <a:ext cx="2096" cy="3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E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+E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</a:t>
              </a:r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</a:t>
              </a:r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2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66" name="Line 12"/>
            <p:cNvSpPr/>
            <p:nvPr/>
          </p:nvSpPr>
          <p:spPr>
            <a:xfrm>
              <a:off x="2592" y="864"/>
              <a:ext cx="0" cy="29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7" name="Line 13"/>
            <p:cNvSpPr/>
            <p:nvPr/>
          </p:nvSpPr>
          <p:spPr>
            <a:xfrm>
              <a:off x="2976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8" name="Line 19"/>
            <p:cNvSpPr/>
            <p:nvPr/>
          </p:nvSpPr>
          <p:spPr>
            <a:xfrm>
              <a:off x="96" y="3840"/>
              <a:ext cx="55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9" name="Line 21"/>
            <p:cNvSpPr/>
            <p:nvPr/>
          </p:nvSpPr>
          <p:spPr>
            <a:xfrm>
              <a:off x="3360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0" name="Line 23"/>
            <p:cNvSpPr/>
            <p:nvPr/>
          </p:nvSpPr>
          <p:spPr>
            <a:xfrm>
              <a:off x="3744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1" name="Line 24"/>
            <p:cNvSpPr/>
            <p:nvPr/>
          </p:nvSpPr>
          <p:spPr>
            <a:xfrm>
              <a:off x="4128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2" name="Line 25"/>
            <p:cNvSpPr/>
            <p:nvPr/>
          </p:nvSpPr>
          <p:spPr>
            <a:xfrm>
              <a:off x="4512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3" name="Line 27"/>
            <p:cNvSpPr/>
            <p:nvPr/>
          </p:nvSpPr>
          <p:spPr>
            <a:xfrm>
              <a:off x="4896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4" name="Line 28"/>
            <p:cNvSpPr/>
            <p:nvPr/>
          </p:nvSpPr>
          <p:spPr>
            <a:xfrm>
              <a:off x="5280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5" name="Text Box 30"/>
            <p:cNvSpPr txBox="1"/>
            <p:nvPr/>
          </p:nvSpPr>
          <p:spPr>
            <a:xfrm>
              <a:off x="144" y="960"/>
              <a:ext cx="50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序号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76" name="Text Box 31"/>
            <p:cNvSpPr txBox="1"/>
            <p:nvPr/>
          </p:nvSpPr>
          <p:spPr>
            <a:xfrm>
              <a:off x="240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77" name="Text Box 32"/>
            <p:cNvSpPr txBox="1"/>
            <p:nvPr/>
          </p:nvSpPr>
          <p:spPr>
            <a:xfrm>
              <a:off x="240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78" name="Text Box 33"/>
            <p:cNvSpPr txBox="1"/>
            <p:nvPr/>
          </p:nvSpPr>
          <p:spPr>
            <a:xfrm>
              <a:off x="191" y="3312"/>
              <a:ext cx="358" cy="5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禁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79" name="Text Box 34"/>
            <p:cNvSpPr txBox="1"/>
            <p:nvPr/>
          </p:nvSpPr>
          <p:spPr>
            <a:xfrm>
              <a:off x="240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0" name="Text Box 35"/>
            <p:cNvSpPr txBox="1"/>
            <p:nvPr/>
          </p:nvSpPr>
          <p:spPr>
            <a:xfrm>
              <a:off x="240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1" name="Text Box 36"/>
            <p:cNvSpPr txBox="1"/>
            <p:nvPr/>
          </p:nvSpPr>
          <p:spPr>
            <a:xfrm>
              <a:off x="240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2" name="Text Box 37"/>
            <p:cNvSpPr txBox="1"/>
            <p:nvPr/>
          </p:nvSpPr>
          <p:spPr>
            <a:xfrm>
              <a:off x="240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6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3" name="Text Box 38"/>
            <p:cNvSpPr txBox="1"/>
            <p:nvPr/>
          </p:nvSpPr>
          <p:spPr>
            <a:xfrm>
              <a:off x="240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7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4" name="Text Box 39"/>
            <p:cNvSpPr txBox="1"/>
            <p:nvPr/>
          </p:nvSpPr>
          <p:spPr>
            <a:xfrm>
              <a:off x="240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5" name="Text Box 40"/>
            <p:cNvSpPr txBox="1"/>
            <p:nvPr/>
          </p:nvSpPr>
          <p:spPr>
            <a:xfrm>
              <a:off x="3744" y="864"/>
              <a:ext cx="79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输      出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6" name="Text Box 41"/>
            <p:cNvSpPr txBox="1"/>
            <p:nvPr/>
          </p:nvSpPr>
          <p:spPr>
            <a:xfrm>
              <a:off x="2608" y="1104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0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7" name="Text Box 42"/>
            <p:cNvSpPr txBox="1"/>
            <p:nvPr/>
          </p:nvSpPr>
          <p:spPr>
            <a:xfrm>
              <a:off x="3024" y="1104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8" name="Text Box 43"/>
            <p:cNvSpPr txBox="1"/>
            <p:nvPr/>
          </p:nvSpPr>
          <p:spPr>
            <a:xfrm>
              <a:off x="3408" y="1104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2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9" name="Text Box 44"/>
            <p:cNvSpPr txBox="1"/>
            <p:nvPr/>
          </p:nvSpPr>
          <p:spPr>
            <a:xfrm>
              <a:off x="3792" y="1104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3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0" name="Text Box 45"/>
            <p:cNvSpPr txBox="1"/>
            <p:nvPr/>
          </p:nvSpPr>
          <p:spPr>
            <a:xfrm>
              <a:off x="4176" y="1104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4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1" name="Text Box 46"/>
            <p:cNvSpPr txBox="1"/>
            <p:nvPr/>
          </p:nvSpPr>
          <p:spPr>
            <a:xfrm>
              <a:off x="4560" y="1104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5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2" name="Text Box 47"/>
            <p:cNvSpPr txBox="1"/>
            <p:nvPr/>
          </p:nvSpPr>
          <p:spPr>
            <a:xfrm>
              <a:off x="4944" y="1104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6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3" name="Text Box 48"/>
            <p:cNvSpPr txBox="1"/>
            <p:nvPr/>
          </p:nvSpPr>
          <p:spPr>
            <a:xfrm>
              <a:off x="5256" y="1104"/>
              <a:ext cx="36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Y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7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4" name="Line 49"/>
            <p:cNvSpPr/>
            <p:nvPr/>
          </p:nvSpPr>
          <p:spPr>
            <a:xfrm>
              <a:off x="912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5" name="Line 50"/>
            <p:cNvSpPr/>
            <p:nvPr/>
          </p:nvSpPr>
          <p:spPr>
            <a:xfrm>
              <a:off x="1488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6" name="Line 51"/>
            <p:cNvSpPr/>
            <p:nvPr/>
          </p:nvSpPr>
          <p:spPr>
            <a:xfrm>
              <a:off x="1872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7" name="Line 52"/>
            <p:cNvSpPr/>
            <p:nvPr/>
          </p:nvSpPr>
          <p:spPr>
            <a:xfrm>
              <a:off x="2208" y="110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8" name="Line 53"/>
            <p:cNvSpPr/>
            <p:nvPr/>
          </p:nvSpPr>
          <p:spPr>
            <a:xfrm>
              <a:off x="144" y="158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9" name="Line 54"/>
            <p:cNvSpPr/>
            <p:nvPr/>
          </p:nvSpPr>
          <p:spPr>
            <a:xfrm>
              <a:off x="144" y="182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0" name="Line 56"/>
            <p:cNvSpPr/>
            <p:nvPr/>
          </p:nvSpPr>
          <p:spPr>
            <a:xfrm>
              <a:off x="144" y="206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1" name="Line 57"/>
            <p:cNvSpPr/>
            <p:nvPr/>
          </p:nvSpPr>
          <p:spPr>
            <a:xfrm>
              <a:off x="144" y="230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2" name="Line 58"/>
            <p:cNvSpPr/>
            <p:nvPr/>
          </p:nvSpPr>
          <p:spPr>
            <a:xfrm>
              <a:off x="144" y="254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3" name="Line 59"/>
            <p:cNvSpPr/>
            <p:nvPr/>
          </p:nvSpPr>
          <p:spPr>
            <a:xfrm>
              <a:off x="144" y="278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4" name="Line 60"/>
            <p:cNvSpPr/>
            <p:nvPr/>
          </p:nvSpPr>
          <p:spPr>
            <a:xfrm>
              <a:off x="144" y="302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5" name="Line 61"/>
            <p:cNvSpPr/>
            <p:nvPr/>
          </p:nvSpPr>
          <p:spPr>
            <a:xfrm>
              <a:off x="144" y="3264"/>
              <a:ext cx="54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6" name="Line 62"/>
            <p:cNvSpPr/>
            <p:nvPr/>
          </p:nvSpPr>
          <p:spPr>
            <a:xfrm>
              <a:off x="576" y="3552"/>
              <a:ext cx="50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7" name="Text Box 63"/>
            <p:cNvSpPr txBox="1"/>
            <p:nvPr/>
          </p:nvSpPr>
          <p:spPr>
            <a:xfrm>
              <a:off x="648" y="1296"/>
              <a:ext cx="16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08" name="Text Box 66"/>
            <p:cNvSpPr txBox="1"/>
            <p:nvPr/>
          </p:nvSpPr>
          <p:spPr>
            <a:xfrm>
              <a:off x="604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09" name="Text Box 67"/>
            <p:cNvSpPr txBox="1"/>
            <p:nvPr/>
          </p:nvSpPr>
          <p:spPr>
            <a:xfrm>
              <a:off x="604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0" name="Text Box 68"/>
            <p:cNvSpPr txBox="1"/>
            <p:nvPr/>
          </p:nvSpPr>
          <p:spPr>
            <a:xfrm>
              <a:off x="604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1" name="Text Box 69"/>
            <p:cNvSpPr txBox="1"/>
            <p:nvPr/>
          </p:nvSpPr>
          <p:spPr>
            <a:xfrm>
              <a:off x="604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2" name="Text Box 70"/>
            <p:cNvSpPr txBox="1"/>
            <p:nvPr/>
          </p:nvSpPr>
          <p:spPr>
            <a:xfrm>
              <a:off x="604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3" name="Text Box 71"/>
            <p:cNvSpPr txBox="1"/>
            <p:nvPr/>
          </p:nvSpPr>
          <p:spPr>
            <a:xfrm>
              <a:off x="604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4" name="Text Box 72"/>
            <p:cNvSpPr txBox="1"/>
            <p:nvPr/>
          </p:nvSpPr>
          <p:spPr>
            <a:xfrm>
              <a:off x="604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5" name="Text Box 73"/>
            <p:cNvSpPr txBox="1"/>
            <p:nvPr/>
          </p:nvSpPr>
          <p:spPr>
            <a:xfrm>
              <a:off x="3052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6" name="Text Box 74"/>
            <p:cNvSpPr txBox="1"/>
            <p:nvPr/>
          </p:nvSpPr>
          <p:spPr>
            <a:xfrm>
              <a:off x="600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7" name="Text Box 75"/>
            <p:cNvSpPr txBox="1"/>
            <p:nvPr/>
          </p:nvSpPr>
          <p:spPr>
            <a:xfrm>
              <a:off x="3436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8" name="Text Box 76"/>
            <p:cNvSpPr txBox="1"/>
            <p:nvPr/>
          </p:nvSpPr>
          <p:spPr>
            <a:xfrm>
              <a:off x="3820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19" name="Text Box 77"/>
            <p:cNvSpPr txBox="1"/>
            <p:nvPr/>
          </p:nvSpPr>
          <p:spPr>
            <a:xfrm>
              <a:off x="4204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0" name="Text Box 78"/>
            <p:cNvSpPr txBox="1"/>
            <p:nvPr/>
          </p:nvSpPr>
          <p:spPr>
            <a:xfrm>
              <a:off x="4588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1" name="Text Box 79"/>
            <p:cNvSpPr txBox="1"/>
            <p:nvPr/>
          </p:nvSpPr>
          <p:spPr>
            <a:xfrm>
              <a:off x="4972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2" name="Text Box 80"/>
            <p:cNvSpPr txBox="1"/>
            <p:nvPr/>
          </p:nvSpPr>
          <p:spPr>
            <a:xfrm>
              <a:off x="5328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3" name="Text Box 81"/>
            <p:cNvSpPr txBox="1"/>
            <p:nvPr/>
          </p:nvSpPr>
          <p:spPr>
            <a:xfrm>
              <a:off x="3436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4" name="Text Box 82"/>
            <p:cNvSpPr txBox="1"/>
            <p:nvPr/>
          </p:nvSpPr>
          <p:spPr>
            <a:xfrm>
              <a:off x="3820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5" name="Text Box 83"/>
            <p:cNvSpPr txBox="1"/>
            <p:nvPr/>
          </p:nvSpPr>
          <p:spPr>
            <a:xfrm>
              <a:off x="4204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6" name="Text Box 84"/>
            <p:cNvSpPr txBox="1"/>
            <p:nvPr/>
          </p:nvSpPr>
          <p:spPr>
            <a:xfrm>
              <a:off x="4588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7" name="Text Box 85"/>
            <p:cNvSpPr txBox="1"/>
            <p:nvPr/>
          </p:nvSpPr>
          <p:spPr>
            <a:xfrm>
              <a:off x="4972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8" name="Text Box 86"/>
            <p:cNvSpPr txBox="1"/>
            <p:nvPr/>
          </p:nvSpPr>
          <p:spPr>
            <a:xfrm>
              <a:off x="5328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29" name="Text Box 87"/>
            <p:cNvSpPr txBox="1"/>
            <p:nvPr/>
          </p:nvSpPr>
          <p:spPr>
            <a:xfrm>
              <a:off x="5328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0" name="Text Box 88"/>
            <p:cNvSpPr txBox="1"/>
            <p:nvPr/>
          </p:nvSpPr>
          <p:spPr>
            <a:xfrm>
              <a:off x="4992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1" name="Text Box 89"/>
            <p:cNvSpPr txBox="1"/>
            <p:nvPr/>
          </p:nvSpPr>
          <p:spPr>
            <a:xfrm>
              <a:off x="4588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2" name="Text Box 90"/>
            <p:cNvSpPr txBox="1"/>
            <p:nvPr/>
          </p:nvSpPr>
          <p:spPr>
            <a:xfrm>
              <a:off x="4204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3" name="Text Box 91"/>
            <p:cNvSpPr txBox="1"/>
            <p:nvPr/>
          </p:nvSpPr>
          <p:spPr>
            <a:xfrm>
              <a:off x="3820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4" name="Text Box 92"/>
            <p:cNvSpPr txBox="1"/>
            <p:nvPr/>
          </p:nvSpPr>
          <p:spPr>
            <a:xfrm>
              <a:off x="5328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5" name="Text Box 93"/>
            <p:cNvSpPr txBox="1"/>
            <p:nvPr/>
          </p:nvSpPr>
          <p:spPr>
            <a:xfrm>
              <a:off x="4972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6" name="Text Box 94"/>
            <p:cNvSpPr txBox="1"/>
            <p:nvPr/>
          </p:nvSpPr>
          <p:spPr>
            <a:xfrm>
              <a:off x="4588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7" name="Text Box 95"/>
            <p:cNvSpPr txBox="1"/>
            <p:nvPr/>
          </p:nvSpPr>
          <p:spPr>
            <a:xfrm>
              <a:off x="4204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8" name="Text Box 96"/>
            <p:cNvSpPr txBox="1"/>
            <p:nvPr/>
          </p:nvSpPr>
          <p:spPr>
            <a:xfrm>
              <a:off x="5328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39" name="Text Box 97"/>
            <p:cNvSpPr txBox="1"/>
            <p:nvPr/>
          </p:nvSpPr>
          <p:spPr>
            <a:xfrm>
              <a:off x="4972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0" name="Text Box 98"/>
            <p:cNvSpPr txBox="1"/>
            <p:nvPr/>
          </p:nvSpPr>
          <p:spPr>
            <a:xfrm>
              <a:off x="4588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1" name="Text Box 99"/>
            <p:cNvSpPr txBox="1"/>
            <p:nvPr/>
          </p:nvSpPr>
          <p:spPr>
            <a:xfrm>
              <a:off x="3820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2" name="Text Box 100"/>
            <p:cNvSpPr txBox="1"/>
            <p:nvPr/>
          </p:nvSpPr>
          <p:spPr>
            <a:xfrm>
              <a:off x="5328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3" name="Text Box 101"/>
            <p:cNvSpPr txBox="1"/>
            <p:nvPr/>
          </p:nvSpPr>
          <p:spPr>
            <a:xfrm>
              <a:off x="4972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4" name="Text Box 102"/>
            <p:cNvSpPr txBox="1"/>
            <p:nvPr/>
          </p:nvSpPr>
          <p:spPr>
            <a:xfrm>
              <a:off x="5328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5" name="Text Box 103"/>
            <p:cNvSpPr txBox="1"/>
            <p:nvPr/>
          </p:nvSpPr>
          <p:spPr>
            <a:xfrm>
              <a:off x="2640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6" name="Text Box 104"/>
            <p:cNvSpPr txBox="1"/>
            <p:nvPr/>
          </p:nvSpPr>
          <p:spPr>
            <a:xfrm>
              <a:off x="2640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7" name="Text Box 105"/>
            <p:cNvSpPr txBox="1"/>
            <p:nvPr/>
          </p:nvSpPr>
          <p:spPr>
            <a:xfrm>
              <a:off x="3052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8" name="Text Box 106"/>
            <p:cNvSpPr txBox="1"/>
            <p:nvPr/>
          </p:nvSpPr>
          <p:spPr>
            <a:xfrm>
              <a:off x="2640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49" name="Text Box 107"/>
            <p:cNvSpPr txBox="1"/>
            <p:nvPr/>
          </p:nvSpPr>
          <p:spPr>
            <a:xfrm>
              <a:off x="3052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0" name="Text Box 108"/>
            <p:cNvSpPr txBox="1"/>
            <p:nvPr/>
          </p:nvSpPr>
          <p:spPr>
            <a:xfrm>
              <a:off x="3436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1" name="Text Box 109"/>
            <p:cNvSpPr txBox="1"/>
            <p:nvPr/>
          </p:nvSpPr>
          <p:spPr>
            <a:xfrm>
              <a:off x="2640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2" name="Text Box 110"/>
            <p:cNvSpPr txBox="1"/>
            <p:nvPr/>
          </p:nvSpPr>
          <p:spPr>
            <a:xfrm>
              <a:off x="3052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3" name="Text Box 111"/>
            <p:cNvSpPr txBox="1"/>
            <p:nvPr/>
          </p:nvSpPr>
          <p:spPr>
            <a:xfrm>
              <a:off x="3436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4" name="Text Box 112"/>
            <p:cNvSpPr txBox="1"/>
            <p:nvPr/>
          </p:nvSpPr>
          <p:spPr>
            <a:xfrm>
              <a:off x="3436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5" name="Text Box 113"/>
            <p:cNvSpPr txBox="1"/>
            <p:nvPr/>
          </p:nvSpPr>
          <p:spPr>
            <a:xfrm>
              <a:off x="3820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6" name="Text Box 114"/>
            <p:cNvSpPr txBox="1"/>
            <p:nvPr/>
          </p:nvSpPr>
          <p:spPr>
            <a:xfrm>
              <a:off x="4204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7" name="Text Box 115"/>
            <p:cNvSpPr txBox="1"/>
            <p:nvPr/>
          </p:nvSpPr>
          <p:spPr>
            <a:xfrm>
              <a:off x="3052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8" name="Text Box 116"/>
            <p:cNvSpPr txBox="1"/>
            <p:nvPr/>
          </p:nvSpPr>
          <p:spPr>
            <a:xfrm>
              <a:off x="2640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59" name="Text Box 117"/>
            <p:cNvSpPr txBox="1"/>
            <p:nvPr/>
          </p:nvSpPr>
          <p:spPr>
            <a:xfrm>
              <a:off x="3436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0" name="Text Box 118"/>
            <p:cNvSpPr txBox="1"/>
            <p:nvPr/>
          </p:nvSpPr>
          <p:spPr>
            <a:xfrm>
              <a:off x="3820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1" name="Text Box 119"/>
            <p:cNvSpPr txBox="1"/>
            <p:nvPr/>
          </p:nvSpPr>
          <p:spPr>
            <a:xfrm>
              <a:off x="4204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2" name="Text Box 120"/>
            <p:cNvSpPr txBox="1"/>
            <p:nvPr/>
          </p:nvSpPr>
          <p:spPr>
            <a:xfrm>
              <a:off x="3052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3" name="Text Box 121"/>
            <p:cNvSpPr txBox="1"/>
            <p:nvPr/>
          </p:nvSpPr>
          <p:spPr>
            <a:xfrm>
              <a:off x="2640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4" name="Text Box 122"/>
            <p:cNvSpPr txBox="1"/>
            <p:nvPr/>
          </p:nvSpPr>
          <p:spPr>
            <a:xfrm>
              <a:off x="2640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5" name="Text Box 123"/>
            <p:cNvSpPr txBox="1"/>
            <p:nvPr/>
          </p:nvSpPr>
          <p:spPr>
            <a:xfrm>
              <a:off x="3052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6" name="Text Box 124"/>
            <p:cNvSpPr txBox="1"/>
            <p:nvPr/>
          </p:nvSpPr>
          <p:spPr>
            <a:xfrm>
              <a:off x="3436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7" name="Text Box 125"/>
            <p:cNvSpPr txBox="1"/>
            <p:nvPr/>
          </p:nvSpPr>
          <p:spPr>
            <a:xfrm>
              <a:off x="3820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8" name="Text Box 126"/>
            <p:cNvSpPr txBox="1"/>
            <p:nvPr/>
          </p:nvSpPr>
          <p:spPr>
            <a:xfrm>
              <a:off x="4204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69" name="Text Box 127"/>
            <p:cNvSpPr txBox="1"/>
            <p:nvPr/>
          </p:nvSpPr>
          <p:spPr>
            <a:xfrm>
              <a:off x="4588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0" name="Text Box 128"/>
            <p:cNvSpPr txBox="1"/>
            <p:nvPr/>
          </p:nvSpPr>
          <p:spPr>
            <a:xfrm>
              <a:off x="4588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1" name="Text Box 129"/>
            <p:cNvSpPr txBox="1"/>
            <p:nvPr/>
          </p:nvSpPr>
          <p:spPr>
            <a:xfrm>
              <a:off x="4972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2" name="Text Box 130"/>
            <p:cNvSpPr txBox="1"/>
            <p:nvPr/>
          </p:nvSpPr>
          <p:spPr>
            <a:xfrm>
              <a:off x="3820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3" name="Text Box 131"/>
            <p:cNvSpPr txBox="1"/>
            <p:nvPr/>
          </p:nvSpPr>
          <p:spPr>
            <a:xfrm>
              <a:off x="3840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4" name="Text Box 132"/>
            <p:cNvSpPr txBox="1"/>
            <p:nvPr/>
          </p:nvSpPr>
          <p:spPr>
            <a:xfrm>
              <a:off x="4204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5" name="Text Box 133"/>
            <p:cNvSpPr txBox="1"/>
            <p:nvPr/>
          </p:nvSpPr>
          <p:spPr>
            <a:xfrm>
              <a:off x="4204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6" name="Text Box 134"/>
            <p:cNvSpPr txBox="1"/>
            <p:nvPr/>
          </p:nvSpPr>
          <p:spPr>
            <a:xfrm>
              <a:off x="4588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7" name="Text Box 135"/>
            <p:cNvSpPr txBox="1"/>
            <p:nvPr/>
          </p:nvSpPr>
          <p:spPr>
            <a:xfrm>
              <a:off x="4588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8" name="Text Box 136"/>
            <p:cNvSpPr txBox="1"/>
            <p:nvPr/>
          </p:nvSpPr>
          <p:spPr>
            <a:xfrm>
              <a:off x="4972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79" name="Text Box 137"/>
            <p:cNvSpPr txBox="1"/>
            <p:nvPr/>
          </p:nvSpPr>
          <p:spPr>
            <a:xfrm>
              <a:off x="4972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0" name="Text Box 138"/>
            <p:cNvSpPr txBox="1"/>
            <p:nvPr/>
          </p:nvSpPr>
          <p:spPr>
            <a:xfrm>
              <a:off x="5328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1" name="Text Box 139"/>
            <p:cNvSpPr txBox="1"/>
            <p:nvPr/>
          </p:nvSpPr>
          <p:spPr>
            <a:xfrm>
              <a:off x="5328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2" name="Text Box 140"/>
            <p:cNvSpPr txBox="1"/>
            <p:nvPr/>
          </p:nvSpPr>
          <p:spPr>
            <a:xfrm>
              <a:off x="3436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3" name="Text Box 141"/>
            <p:cNvSpPr txBox="1"/>
            <p:nvPr/>
          </p:nvSpPr>
          <p:spPr>
            <a:xfrm>
              <a:off x="3436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4" name="Text Box 142"/>
            <p:cNvSpPr txBox="1"/>
            <p:nvPr/>
          </p:nvSpPr>
          <p:spPr>
            <a:xfrm>
              <a:off x="3052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5" name="Text Box 143"/>
            <p:cNvSpPr txBox="1"/>
            <p:nvPr/>
          </p:nvSpPr>
          <p:spPr>
            <a:xfrm>
              <a:off x="3052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6" name="Text Box 144"/>
            <p:cNvSpPr txBox="1"/>
            <p:nvPr/>
          </p:nvSpPr>
          <p:spPr>
            <a:xfrm>
              <a:off x="2640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7" name="Text Box 145"/>
            <p:cNvSpPr txBox="1"/>
            <p:nvPr/>
          </p:nvSpPr>
          <p:spPr>
            <a:xfrm>
              <a:off x="2640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8" name="Text Box 146"/>
            <p:cNvSpPr txBox="1"/>
            <p:nvPr/>
          </p:nvSpPr>
          <p:spPr>
            <a:xfrm>
              <a:off x="2284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89" name="Text Box 147"/>
            <p:cNvSpPr txBox="1"/>
            <p:nvPr/>
          </p:nvSpPr>
          <p:spPr>
            <a:xfrm>
              <a:off x="1920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0" name="Text Box 148"/>
            <p:cNvSpPr txBox="1"/>
            <p:nvPr/>
          </p:nvSpPr>
          <p:spPr>
            <a:xfrm>
              <a:off x="1536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1" name="Text Box 149"/>
            <p:cNvSpPr txBox="1"/>
            <p:nvPr/>
          </p:nvSpPr>
          <p:spPr>
            <a:xfrm>
              <a:off x="2284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2" name="Text Box 150"/>
            <p:cNvSpPr txBox="1"/>
            <p:nvPr/>
          </p:nvSpPr>
          <p:spPr>
            <a:xfrm>
              <a:off x="1920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3" name="Text Box 151"/>
            <p:cNvSpPr txBox="1"/>
            <p:nvPr/>
          </p:nvSpPr>
          <p:spPr>
            <a:xfrm>
              <a:off x="2284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4" name="Text Box 152"/>
            <p:cNvSpPr txBox="1"/>
            <p:nvPr/>
          </p:nvSpPr>
          <p:spPr>
            <a:xfrm>
              <a:off x="1536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5" name="Text Box 153"/>
            <p:cNvSpPr txBox="1"/>
            <p:nvPr/>
          </p:nvSpPr>
          <p:spPr>
            <a:xfrm>
              <a:off x="2284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6" name="Text Box 154"/>
            <p:cNvSpPr txBox="1"/>
            <p:nvPr/>
          </p:nvSpPr>
          <p:spPr>
            <a:xfrm>
              <a:off x="1920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7" name="Text Box 155"/>
            <p:cNvSpPr txBox="1"/>
            <p:nvPr/>
          </p:nvSpPr>
          <p:spPr>
            <a:xfrm>
              <a:off x="1536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8" name="Text Box 156"/>
            <p:cNvSpPr txBox="1"/>
            <p:nvPr/>
          </p:nvSpPr>
          <p:spPr>
            <a:xfrm>
              <a:off x="1920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99" name="Text Box 157"/>
            <p:cNvSpPr txBox="1"/>
            <p:nvPr/>
          </p:nvSpPr>
          <p:spPr>
            <a:xfrm>
              <a:off x="1536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0" name="Text Box 158"/>
            <p:cNvSpPr txBox="1"/>
            <p:nvPr/>
          </p:nvSpPr>
          <p:spPr>
            <a:xfrm>
              <a:off x="1056" y="355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1" name="Text Box 159"/>
            <p:cNvSpPr txBox="1"/>
            <p:nvPr/>
          </p:nvSpPr>
          <p:spPr>
            <a:xfrm>
              <a:off x="1536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2" name="Text Box 160"/>
            <p:cNvSpPr txBox="1"/>
            <p:nvPr/>
          </p:nvSpPr>
          <p:spPr>
            <a:xfrm>
              <a:off x="1056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3" name="Text Box 161"/>
            <p:cNvSpPr txBox="1"/>
            <p:nvPr/>
          </p:nvSpPr>
          <p:spPr>
            <a:xfrm>
              <a:off x="1900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4" name="Text Box 162"/>
            <p:cNvSpPr txBox="1"/>
            <p:nvPr/>
          </p:nvSpPr>
          <p:spPr>
            <a:xfrm>
              <a:off x="2284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5" name="Text Box 163"/>
            <p:cNvSpPr txBox="1"/>
            <p:nvPr/>
          </p:nvSpPr>
          <p:spPr>
            <a:xfrm>
              <a:off x="1056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6" name="Text Box 164"/>
            <p:cNvSpPr txBox="1"/>
            <p:nvPr/>
          </p:nvSpPr>
          <p:spPr>
            <a:xfrm>
              <a:off x="1536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7" name="Text Box 165"/>
            <p:cNvSpPr txBox="1"/>
            <p:nvPr/>
          </p:nvSpPr>
          <p:spPr>
            <a:xfrm>
              <a:off x="1900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08" name="Text Box 166"/>
            <p:cNvSpPr txBox="1"/>
            <p:nvPr/>
          </p:nvSpPr>
          <p:spPr>
            <a:xfrm>
              <a:off x="2640" y="13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809" name="Text Box 167"/>
            <p:cNvSpPr txBox="1"/>
            <p:nvPr/>
          </p:nvSpPr>
          <p:spPr>
            <a:xfrm>
              <a:off x="2284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0" name="Text Box 168"/>
            <p:cNvSpPr txBox="1"/>
            <p:nvPr/>
          </p:nvSpPr>
          <p:spPr>
            <a:xfrm>
              <a:off x="3052" y="15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811" name="Text Box 169"/>
            <p:cNvSpPr txBox="1"/>
            <p:nvPr/>
          </p:nvSpPr>
          <p:spPr>
            <a:xfrm>
              <a:off x="1056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2" name="Text Box 170"/>
            <p:cNvSpPr txBox="1"/>
            <p:nvPr/>
          </p:nvSpPr>
          <p:spPr>
            <a:xfrm>
              <a:off x="2284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3" name="Text Box 171"/>
            <p:cNvSpPr txBox="1"/>
            <p:nvPr/>
          </p:nvSpPr>
          <p:spPr>
            <a:xfrm>
              <a:off x="1056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4" name="Text Box 172"/>
            <p:cNvSpPr txBox="1"/>
            <p:nvPr/>
          </p:nvSpPr>
          <p:spPr>
            <a:xfrm>
              <a:off x="2284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5" name="Text Box 173"/>
            <p:cNvSpPr txBox="1"/>
            <p:nvPr/>
          </p:nvSpPr>
          <p:spPr>
            <a:xfrm>
              <a:off x="1056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6" name="Text Box 174"/>
            <p:cNvSpPr txBox="1"/>
            <p:nvPr/>
          </p:nvSpPr>
          <p:spPr>
            <a:xfrm>
              <a:off x="1536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7" name="Text Box 175"/>
            <p:cNvSpPr txBox="1"/>
            <p:nvPr/>
          </p:nvSpPr>
          <p:spPr>
            <a:xfrm>
              <a:off x="1920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8" name="Text Box 176"/>
            <p:cNvSpPr txBox="1"/>
            <p:nvPr/>
          </p:nvSpPr>
          <p:spPr>
            <a:xfrm>
              <a:off x="1056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19" name="Text Box 177"/>
            <p:cNvSpPr txBox="1"/>
            <p:nvPr/>
          </p:nvSpPr>
          <p:spPr>
            <a:xfrm>
              <a:off x="1920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20" name="Text Box 178"/>
            <p:cNvSpPr txBox="1"/>
            <p:nvPr/>
          </p:nvSpPr>
          <p:spPr>
            <a:xfrm>
              <a:off x="1056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21" name="Text Box 179"/>
            <p:cNvSpPr txBox="1"/>
            <p:nvPr/>
          </p:nvSpPr>
          <p:spPr>
            <a:xfrm>
              <a:off x="1536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22" name="Text Box 180"/>
            <p:cNvSpPr txBox="1"/>
            <p:nvPr/>
          </p:nvSpPr>
          <p:spPr>
            <a:xfrm>
              <a:off x="1056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23" name="Text Box 181"/>
            <p:cNvSpPr txBox="1"/>
            <p:nvPr/>
          </p:nvSpPr>
          <p:spPr>
            <a:xfrm>
              <a:off x="604" y="3312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824" name="Text Box 182"/>
            <p:cNvSpPr txBox="1"/>
            <p:nvPr/>
          </p:nvSpPr>
          <p:spPr>
            <a:xfrm>
              <a:off x="3436" y="18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825" name="Text Box 183"/>
            <p:cNvSpPr txBox="1"/>
            <p:nvPr/>
          </p:nvSpPr>
          <p:spPr>
            <a:xfrm>
              <a:off x="3820" y="206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826" name="Text Box 184"/>
            <p:cNvSpPr txBox="1"/>
            <p:nvPr/>
          </p:nvSpPr>
          <p:spPr>
            <a:xfrm>
              <a:off x="4204" y="230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827" name="Text Box 185"/>
            <p:cNvSpPr txBox="1"/>
            <p:nvPr/>
          </p:nvSpPr>
          <p:spPr>
            <a:xfrm>
              <a:off x="4588" y="254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828" name="Text Box 186"/>
            <p:cNvSpPr txBox="1"/>
            <p:nvPr/>
          </p:nvSpPr>
          <p:spPr>
            <a:xfrm>
              <a:off x="4972" y="278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829" name="Text Box 187"/>
            <p:cNvSpPr txBox="1"/>
            <p:nvPr/>
          </p:nvSpPr>
          <p:spPr>
            <a:xfrm>
              <a:off x="5328" y="3024"/>
              <a:ext cx="26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0830" name="Group 191"/>
            <p:cNvGrpSpPr/>
            <p:nvPr/>
          </p:nvGrpSpPr>
          <p:grpSpPr>
            <a:xfrm>
              <a:off x="720" y="3648"/>
              <a:ext cx="48" cy="96"/>
              <a:chOff x="720" y="3648"/>
              <a:chExt cx="48" cy="96"/>
            </a:xfrm>
          </p:grpSpPr>
          <p:sp>
            <p:nvSpPr>
              <p:cNvPr id="70862" name="Line 188"/>
              <p:cNvSpPr/>
              <p:nvPr/>
            </p:nvSpPr>
            <p:spPr>
              <a:xfrm flipH="1"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863" name="Line 190"/>
              <p:cNvSpPr/>
              <p:nvPr/>
            </p:nvSpPr>
            <p:spPr>
              <a:xfrm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831" name="Group 192"/>
            <p:cNvGrpSpPr/>
            <p:nvPr/>
          </p:nvGrpSpPr>
          <p:grpSpPr>
            <a:xfrm>
              <a:off x="1152" y="3408"/>
              <a:ext cx="48" cy="96"/>
              <a:chOff x="720" y="3648"/>
              <a:chExt cx="48" cy="96"/>
            </a:xfrm>
          </p:grpSpPr>
          <p:sp>
            <p:nvSpPr>
              <p:cNvPr id="70860" name="Line 193"/>
              <p:cNvSpPr/>
              <p:nvPr/>
            </p:nvSpPr>
            <p:spPr>
              <a:xfrm flipH="1"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861" name="Line 194"/>
              <p:cNvSpPr/>
              <p:nvPr/>
            </p:nvSpPr>
            <p:spPr>
              <a:xfrm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832" name="Group 195"/>
            <p:cNvGrpSpPr/>
            <p:nvPr/>
          </p:nvGrpSpPr>
          <p:grpSpPr>
            <a:xfrm>
              <a:off x="1632" y="3408"/>
              <a:ext cx="48" cy="96"/>
              <a:chOff x="720" y="3648"/>
              <a:chExt cx="48" cy="96"/>
            </a:xfrm>
          </p:grpSpPr>
          <p:sp>
            <p:nvSpPr>
              <p:cNvPr id="70858" name="Line 196"/>
              <p:cNvSpPr/>
              <p:nvPr/>
            </p:nvSpPr>
            <p:spPr>
              <a:xfrm flipH="1"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859" name="Line 197"/>
              <p:cNvSpPr/>
              <p:nvPr/>
            </p:nvSpPr>
            <p:spPr>
              <a:xfrm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833" name="Group 198"/>
            <p:cNvGrpSpPr/>
            <p:nvPr/>
          </p:nvGrpSpPr>
          <p:grpSpPr>
            <a:xfrm>
              <a:off x="1632" y="3648"/>
              <a:ext cx="48" cy="96"/>
              <a:chOff x="720" y="3648"/>
              <a:chExt cx="48" cy="96"/>
            </a:xfrm>
          </p:grpSpPr>
          <p:sp>
            <p:nvSpPr>
              <p:cNvPr id="70856" name="Line 199"/>
              <p:cNvSpPr/>
              <p:nvPr/>
            </p:nvSpPr>
            <p:spPr>
              <a:xfrm flipH="1"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857" name="Line 200"/>
              <p:cNvSpPr/>
              <p:nvPr/>
            </p:nvSpPr>
            <p:spPr>
              <a:xfrm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834" name="Group 201"/>
            <p:cNvGrpSpPr/>
            <p:nvPr/>
          </p:nvGrpSpPr>
          <p:grpSpPr>
            <a:xfrm>
              <a:off x="2016" y="3648"/>
              <a:ext cx="48" cy="96"/>
              <a:chOff x="720" y="3648"/>
              <a:chExt cx="48" cy="96"/>
            </a:xfrm>
          </p:grpSpPr>
          <p:sp>
            <p:nvSpPr>
              <p:cNvPr id="70854" name="Line 202"/>
              <p:cNvSpPr/>
              <p:nvPr/>
            </p:nvSpPr>
            <p:spPr>
              <a:xfrm flipH="1"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855" name="Line 203"/>
              <p:cNvSpPr/>
              <p:nvPr/>
            </p:nvSpPr>
            <p:spPr>
              <a:xfrm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835" name="Group 204"/>
            <p:cNvGrpSpPr/>
            <p:nvPr/>
          </p:nvGrpSpPr>
          <p:grpSpPr>
            <a:xfrm>
              <a:off x="2400" y="3648"/>
              <a:ext cx="48" cy="96"/>
              <a:chOff x="720" y="3648"/>
              <a:chExt cx="48" cy="96"/>
            </a:xfrm>
          </p:grpSpPr>
          <p:sp>
            <p:nvSpPr>
              <p:cNvPr id="70852" name="Line 205"/>
              <p:cNvSpPr/>
              <p:nvPr/>
            </p:nvSpPr>
            <p:spPr>
              <a:xfrm flipH="1"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853" name="Line 206"/>
              <p:cNvSpPr/>
              <p:nvPr/>
            </p:nvSpPr>
            <p:spPr>
              <a:xfrm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836" name="Group 207"/>
            <p:cNvGrpSpPr/>
            <p:nvPr/>
          </p:nvGrpSpPr>
          <p:grpSpPr>
            <a:xfrm>
              <a:off x="2016" y="3408"/>
              <a:ext cx="48" cy="96"/>
              <a:chOff x="720" y="3648"/>
              <a:chExt cx="48" cy="96"/>
            </a:xfrm>
          </p:grpSpPr>
          <p:sp>
            <p:nvSpPr>
              <p:cNvPr id="70850" name="Line 208"/>
              <p:cNvSpPr/>
              <p:nvPr/>
            </p:nvSpPr>
            <p:spPr>
              <a:xfrm flipH="1"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851" name="Line 209"/>
              <p:cNvSpPr/>
              <p:nvPr/>
            </p:nvSpPr>
            <p:spPr>
              <a:xfrm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0837" name="Group 210"/>
            <p:cNvGrpSpPr/>
            <p:nvPr/>
          </p:nvGrpSpPr>
          <p:grpSpPr>
            <a:xfrm>
              <a:off x="2400" y="3408"/>
              <a:ext cx="48" cy="96"/>
              <a:chOff x="720" y="3648"/>
              <a:chExt cx="48" cy="96"/>
            </a:xfrm>
          </p:grpSpPr>
          <p:sp>
            <p:nvSpPr>
              <p:cNvPr id="70848" name="Line 211"/>
              <p:cNvSpPr/>
              <p:nvPr/>
            </p:nvSpPr>
            <p:spPr>
              <a:xfrm flipH="1"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849" name="Line 212"/>
              <p:cNvSpPr/>
              <p:nvPr/>
            </p:nvSpPr>
            <p:spPr>
              <a:xfrm>
                <a:off x="720" y="3648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0838" name="Line 215"/>
            <p:cNvSpPr/>
            <p:nvPr/>
          </p:nvSpPr>
          <p:spPr>
            <a:xfrm>
              <a:off x="1008" y="115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39" name="Line 216"/>
            <p:cNvSpPr/>
            <p:nvPr/>
          </p:nvSpPr>
          <p:spPr>
            <a:xfrm>
              <a:off x="1296" y="115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40" name="Line 217"/>
            <p:cNvSpPr/>
            <p:nvPr/>
          </p:nvSpPr>
          <p:spPr>
            <a:xfrm>
              <a:off x="2640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41" name="Line 218"/>
            <p:cNvSpPr/>
            <p:nvPr/>
          </p:nvSpPr>
          <p:spPr>
            <a:xfrm>
              <a:off x="3072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42" name="Line 219"/>
            <p:cNvSpPr/>
            <p:nvPr/>
          </p:nvSpPr>
          <p:spPr>
            <a:xfrm>
              <a:off x="3456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43" name="Line 220"/>
            <p:cNvSpPr/>
            <p:nvPr/>
          </p:nvSpPr>
          <p:spPr>
            <a:xfrm>
              <a:off x="3840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44" name="Line 221"/>
            <p:cNvSpPr/>
            <p:nvPr/>
          </p:nvSpPr>
          <p:spPr>
            <a:xfrm>
              <a:off x="4224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45" name="Line 222"/>
            <p:cNvSpPr/>
            <p:nvPr/>
          </p:nvSpPr>
          <p:spPr>
            <a:xfrm>
              <a:off x="4608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46" name="Line 223"/>
            <p:cNvSpPr/>
            <p:nvPr/>
          </p:nvSpPr>
          <p:spPr>
            <a:xfrm>
              <a:off x="4992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847" name="Line 224"/>
            <p:cNvSpPr/>
            <p:nvPr/>
          </p:nvSpPr>
          <p:spPr>
            <a:xfrm>
              <a:off x="5328" y="115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Text Box 163"/>
          <p:cNvSpPr txBox="1"/>
          <p:nvPr/>
        </p:nvSpPr>
        <p:spPr>
          <a:xfrm>
            <a:off x="2209800" y="236538"/>
            <a:ext cx="607695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二进制译码器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—74LS138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" name="Picture 201"/>
          <p:cNvPicPr>
            <a:picLocks noChangeAspect="1"/>
          </p:cNvPicPr>
          <p:nvPr/>
        </p:nvPicPr>
        <p:blipFill>
          <a:blip r:embed="rId1"/>
          <a:srcRect l="53212" t="7787" r="32788" b="70479"/>
          <a:stretch>
            <a:fillRect/>
          </a:stretch>
        </p:blipFill>
        <p:spPr>
          <a:xfrm>
            <a:off x="1571625" y="1963738"/>
            <a:ext cx="2943225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Text Box 202"/>
          <p:cNvSpPr txBox="1"/>
          <p:nvPr/>
        </p:nvSpPr>
        <p:spPr>
          <a:xfrm>
            <a:off x="650875" y="12192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逻辑符号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" name="Text Box 203"/>
          <p:cNvSpPr txBox="1"/>
          <p:nvPr/>
        </p:nvSpPr>
        <p:spPr>
          <a:xfrm>
            <a:off x="1785938" y="5683250"/>
            <a:ext cx="19192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国标符号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7" name="Text Box 204"/>
          <p:cNvSpPr txBox="1"/>
          <p:nvPr/>
        </p:nvSpPr>
        <p:spPr>
          <a:xfrm>
            <a:off x="5353050" y="5695950"/>
            <a:ext cx="28622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简化逻辑符号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19458" name="Object 206"/>
          <p:cNvGraphicFramePr/>
          <p:nvPr/>
        </p:nvGraphicFramePr>
        <p:xfrm>
          <a:off x="5391150" y="1812925"/>
          <a:ext cx="202882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" imgW="1354455" imgH="2212340" progId="Visio.Drawing.6">
                  <p:embed/>
                </p:oleObj>
              </mc:Choice>
              <mc:Fallback>
                <p:oleObj name="" r:id="rId2" imgW="1354455" imgH="2212340" progId="Visio.Drawing.6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1150" y="1812925"/>
                        <a:ext cx="2028825" cy="331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Text Box 3"/>
          <p:cNvSpPr txBox="1"/>
          <p:nvPr/>
        </p:nvSpPr>
        <p:spPr>
          <a:xfrm>
            <a:off x="444500" y="1111250"/>
            <a:ext cx="5321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74LS138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译码器构成的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地址译码器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84" name="Text Box 32"/>
          <p:cNvSpPr txBox="1"/>
          <p:nvPr/>
        </p:nvSpPr>
        <p:spPr>
          <a:xfrm>
            <a:off x="1285875" y="236538"/>
            <a:ext cx="5991225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二进制译码器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—74LS138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 Box 33"/>
          <p:cNvSpPr txBox="1"/>
          <p:nvPr/>
        </p:nvSpPr>
        <p:spPr>
          <a:xfrm>
            <a:off x="7481888" y="277813"/>
            <a:ext cx="1009650" cy="5889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应用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0486" name="Rectangle 38"/>
          <p:cNvSpPr/>
          <p:nvPr/>
        </p:nvSpPr>
        <p:spPr>
          <a:xfrm>
            <a:off x="0" y="2381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7"/>
          <p:cNvGraphicFramePr/>
          <p:nvPr/>
        </p:nvGraphicFramePr>
        <p:xfrm>
          <a:off x="214313" y="1785938"/>
          <a:ext cx="8715375" cy="464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5215255" imgH="2483485" progId="Visio.Drawing.6">
                  <p:embed/>
                </p:oleObj>
              </mc:Choice>
              <mc:Fallback>
                <p:oleObj name="" r:id="rId1" imgW="5215255" imgH="2483485" progId="Visio.Drawing.6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3" y="1785938"/>
                        <a:ext cx="8715375" cy="464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9" name="Text Box 3"/>
          <p:cNvSpPr txBox="1"/>
          <p:nvPr/>
        </p:nvSpPr>
        <p:spPr>
          <a:xfrm>
            <a:off x="444500" y="1214438"/>
            <a:ext cx="5321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74LS138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译码器构成的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数据分配器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Line 62"/>
          <p:cNvSpPr/>
          <p:nvPr/>
        </p:nvSpPr>
        <p:spPr>
          <a:xfrm>
            <a:off x="4895850" y="5124450"/>
            <a:ext cx="685800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63"/>
          <p:cNvGrpSpPr/>
          <p:nvPr/>
        </p:nvGrpSpPr>
        <p:grpSpPr>
          <a:xfrm>
            <a:off x="5029200" y="2933700"/>
            <a:ext cx="2533650" cy="1069975"/>
            <a:chOff x="3276" y="960"/>
            <a:chExt cx="1596" cy="674"/>
          </a:xfrm>
        </p:grpSpPr>
        <p:sp>
          <p:nvSpPr>
            <p:cNvPr id="21536" name="Line 64"/>
            <p:cNvSpPr/>
            <p:nvPr/>
          </p:nvSpPr>
          <p:spPr>
            <a:xfrm>
              <a:off x="4632" y="1044"/>
              <a:ext cx="2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7" name="Text Box 65"/>
            <p:cNvSpPr txBox="1"/>
            <p:nvPr/>
          </p:nvSpPr>
          <p:spPr>
            <a:xfrm>
              <a:off x="3276" y="960"/>
              <a:ext cx="300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5029200" y="2933700"/>
            <a:ext cx="2514600" cy="1069975"/>
            <a:chOff x="3276" y="960"/>
            <a:chExt cx="1584" cy="674"/>
          </a:xfrm>
        </p:grpSpPr>
        <p:sp>
          <p:nvSpPr>
            <p:cNvPr id="21534" name="Line 67"/>
            <p:cNvSpPr/>
            <p:nvPr/>
          </p:nvSpPr>
          <p:spPr>
            <a:xfrm>
              <a:off x="4620" y="1272"/>
              <a:ext cx="2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5" name="Text Box 68"/>
            <p:cNvSpPr txBox="1"/>
            <p:nvPr/>
          </p:nvSpPr>
          <p:spPr>
            <a:xfrm>
              <a:off x="3276" y="960"/>
              <a:ext cx="300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4" name="Group 69"/>
          <p:cNvGrpSpPr/>
          <p:nvPr/>
        </p:nvGrpSpPr>
        <p:grpSpPr>
          <a:xfrm>
            <a:off x="5029200" y="2933700"/>
            <a:ext cx="2514600" cy="1069975"/>
            <a:chOff x="3276" y="960"/>
            <a:chExt cx="1584" cy="674"/>
          </a:xfrm>
        </p:grpSpPr>
        <p:sp>
          <p:nvSpPr>
            <p:cNvPr id="21532" name="Line 70"/>
            <p:cNvSpPr/>
            <p:nvPr/>
          </p:nvSpPr>
          <p:spPr>
            <a:xfrm>
              <a:off x="4620" y="1488"/>
              <a:ext cx="2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3" name="Text Box 71"/>
            <p:cNvSpPr txBox="1"/>
            <p:nvPr/>
          </p:nvSpPr>
          <p:spPr>
            <a:xfrm>
              <a:off x="3276" y="960"/>
              <a:ext cx="300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4991100" y="2933700"/>
            <a:ext cx="2533650" cy="1200150"/>
            <a:chOff x="3276" y="960"/>
            <a:chExt cx="1596" cy="756"/>
          </a:xfrm>
        </p:grpSpPr>
        <p:sp>
          <p:nvSpPr>
            <p:cNvPr id="21530" name="Line 73"/>
            <p:cNvSpPr/>
            <p:nvPr/>
          </p:nvSpPr>
          <p:spPr>
            <a:xfrm>
              <a:off x="4632" y="1716"/>
              <a:ext cx="2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1" name="Text Box 74"/>
            <p:cNvSpPr txBox="1"/>
            <p:nvPr/>
          </p:nvSpPr>
          <p:spPr>
            <a:xfrm>
              <a:off x="3276" y="960"/>
              <a:ext cx="300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4991100" y="2933700"/>
            <a:ext cx="2514600" cy="1562100"/>
            <a:chOff x="3276" y="960"/>
            <a:chExt cx="1584" cy="984"/>
          </a:xfrm>
        </p:grpSpPr>
        <p:sp>
          <p:nvSpPr>
            <p:cNvPr id="21528" name="Line 76"/>
            <p:cNvSpPr/>
            <p:nvPr/>
          </p:nvSpPr>
          <p:spPr>
            <a:xfrm>
              <a:off x="4620" y="1944"/>
              <a:ext cx="2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9" name="Text Box 77"/>
            <p:cNvSpPr txBox="1"/>
            <p:nvPr/>
          </p:nvSpPr>
          <p:spPr>
            <a:xfrm>
              <a:off x="3276" y="960"/>
              <a:ext cx="300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8" name="Group 78"/>
          <p:cNvGrpSpPr/>
          <p:nvPr/>
        </p:nvGrpSpPr>
        <p:grpSpPr>
          <a:xfrm>
            <a:off x="4991100" y="2933700"/>
            <a:ext cx="2514600" cy="1885950"/>
            <a:chOff x="3276" y="960"/>
            <a:chExt cx="1584" cy="1188"/>
          </a:xfrm>
        </p:grpSpPr>
        <p:sp>
          <p:nvSpPr>
            <p:cNvPr id="21526" name="Line 79"/>
            <p:cNvSpPr/>
            <p:nvPr/>
          </p:nvSpPr>
          <p:spPr>
            <a:xfrm>
              <a:off x="4620" y="2148"/>
              <a:ext cx="2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7" name="Text Box 80"/>
            <p:cNvSpPr txBox="1"/>
            <p:nvPr/>
          </p:nvSpPr>
          <p:spPr>
            <a:xfrm>
              <a:off x="3276" y="960"/>
              <a:ext cx="300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9" name="Group 81"/>
          <p:cNvGrpSpPr/>
          <p:nvPr/>
        </p:nvGrpSpPr>
        <p:grpSpPr>
          <a:xfrm>
            <a:off x="5010150" y="2933700"/>
            <a:ext cx="2514600" cy="2228850"/>
            <a:chOff x="3276" y="960"/>
            <a:chExt cx="1584" cy="1404"/>
          </a:xfrm>
        </p:grpSpPr>
        <p:sp>
          <p:nvSpPr>
            <p:cNvPr id="21524" name="Line 82"/>
            <p:cNvSpPr/>
            <p:nvPr/>
          </p:nvSpPr>
          <p:spPr>
            <a:xfrm>
              <a:off x="4620" y="2364"/>
              <a:ext cx="2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5" name="Text Box 83"/>
            <p:cNvSpPr txBox="1"/>
            <p:nvPr/>
          </p:nvSpPr>
          <p:spPr>
            <a:xfrm>
              <a:off x="3276" y="960"/>
              <a:ext cx="300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0" name="Group 84"/>
          <p:cNvGrpSpPr/>
          <p:nvPr/>
        </p:nvGrpSpPr>
        <p:grpSpPr>
          <a:xfrm>
            <a:off x="4972050" y="2933700"/>
            <a:ext cx="2514600" cy="2590800"/>
            <a:chOff x="3276" y="960"/>
            <a:chExt cx="1584" cy="1632"/>
          </a:xfrm>
        </p:grpSpPr>
        <p:sp>
          <p:nvSpPr>
            <p:cNvPr id="21522" name="Line 85"/>
            <p:cNvSpPr/>
            <p:nvPr/>
          </p:nvSpPr>
          <p:spPr>
            <a:xfrm>
              <a:off x="4620" y="2592"/>
              <a:ext cx="2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3" name="Text Box 86"/>
            <p:cNvSpPr txBox="1"/>
            <p:nvPr/>
          </p:nvSpPr>
          <p:spPr>
            <a:xfrm>
              <a:off x="3276" y="960"/>
              <a:ext cx="300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1519" name="Text Box 90"/>
          <p:cNvSpPr txBox="1"/>
          <p:nvPr/>
        </p:nvSpPr>
        <p:spPr>
          <a:xfrm>
            <a:off x="1643063" y="428625"/>
            <a:ext cx="5634037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二进制译码器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—74LS138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Text Box 91"/>
          <p:cNvSpPr txBox="1"/>
          <p:nvPr/>
        </p:nvSpPr>
        <p:spPr>
          <a:xfrm>
            <a:off x="7481888" y="428625"/>
            <a:ext cx="1009650" cy="588963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应用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1521" name="Text Box 122"/>
          <p:cNvSpPr txBox="1"/>
          <p:nvPr/>
        </p:nvSpPr>
        <p:spPr>
          <a:xfrm>
            <a:off x="444500" y="1857375"/>
            <a:ext cx="81994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由总线来的数字信号输送到不同的下级电路中去。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7" name="Object 136"/>
          <p:cNvGraphicFramePr/>
          <p:nvPr/>
        </p:nvGraphicFramePr>
        <p:xfrm>
          <a:off x="528638" y="2894013"/>
          <a:ext cx="3427412" cy="27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494915" imgH="2065655" progId="Visio.Drawing.6">
                  <p:embed/>
                </p:oleObj>
              </mc:Choice>
              <mc:Fallback>
                <p:oleObj name="" r:id="rId1" imgW="2494915" imgH="2065655" progId="Visio.Drawing.6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638" y="2894013"/>
                        <a:ext cx="3427412" cy="2798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38"/>
          <p:cNvGraphicFramePr/>
          <p:nvPr/>
        </p:nvGraphicFramePr>
        <p:xfrm>
          <a:off x="4643438" y="2401888"/>
          <a:ext cx="3659187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415540" imgH="2212340" progId="Visio.Drawing.6">
                  <p:embed/>
                </p:oleObj>
              </mc:Choice>
              <mc:Fallback>
                <p:oleObj name="" r:id="rId3" imgW="2415540" imgH="2212340" progId="Visio.Drawing.6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2401888"/>
                        <a:ext cx="3659187" cy="359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27"/>
          <p:cNvGraphicFramePr/>
          <p:nvPr/>
        </p:nvGraphicFramePr>
        <p:xfrm>
          <a:off x="2571750" y="5786438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647065" imgH="254000" progId="Equation.3">
                  <p:embed/>
                </p:oleObj>
              </mc:Choice>
              <mc:Fallback>
                <p:oleObj name="" r:id="rId5" imgW="647065" imgH="254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1750" y="5786438"/>
                        <a:ext cx="17145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Text Box 3"/>
          <p:cNvSpPr txBox="1"/>
          <p:nvPr/>
        </p:nvSpPr>
        <p:spPr>
          <a:xfrm>
            <a:off x="425450" y="900113"/>
            <a:ext cx="3706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逻辑函数最小项发生器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285750" y="1428750"/>
            <a:ext cx="8332788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宋体" pitchFamily="2" charset="-122"/>
                <a:ea typeface="宋体" pitchFamily="2" charset="-122"/>
              </a:rPr>
              <a:t>如果将一逻辑函数的输入变量加到译码器的译码输入端，则译码输出的每一个输出端都对应一个逻辑函数的最小项。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77"/>
          <p:cNvGrpSpPr/>
          <p:nvPr/>
        </p:nvGrpSpPr>
        <p:grpSpPr>
          <a:xfrm>
            <a:off x="928688" y="2952750"/>
            <a:ext cx="1662112" cy="523875"/>
            <a:chOff x="4185" y="2604"/>
            <a:chExt cx="1047" cy="330"/>
          </a:xfrm>
        </p:grpSpPr>
        <p:sp>
          <p:nvSpPr>
            <p:cNvPr id="22568" name="AutoShape 76"/>
            <p:cNvSpPr/>
            <p:nvPr/>
          </p:nvSpPr>
          <p:spPr>
            <a:xfrm>
              <a:off x="4332" y="2616"/>
              <a:ext cx="888" cy="288"/>
            </a:xfrm>
            <a:prstGeom prst="wedgeRoundRectCallout">
              <a:avLst>
                <a:gd name="adj1" fmla="val 60361"/>
                <a:gd name="adj2" fmla="val 82639"/>
                <a:gd name="adj3" fmla="val 16667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anchor="ctr" anchorCtr="0"/>
            <a:p>
              <a:endParaRPr lang="zh-CN" altLang="zh-CN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69" name="Text Box 75"/>
            <p:cNvSpPr txBox="1"/>
            <p:nvPr/>
          </p:nvSpPr>
          <p:spPr>
            <a:xfrm>
              <a:off x="4185" y="2604"/>
              <a:ext cx="104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输入变量</a:t>
              </a:r>
              <a:endParaRPr lang="zh-CN" altLang="en-US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" name="Group 142"/>
          <p:cNvGrpSpPr/>
          <p:nvPr/>
        </p:nvGrpSpPr>
        <p:grpSpPr>
          <a:xfrm>
            <a:off x="6686550" y="2781300"/>
            <a:ext cx="1085850" cy="519113"/>
            <a:chOff x="4212" y="1716"/>
            <a:chExt cx="684" cy="327"/>
          </a:xfrm>
        </p:grpSpPr>
        <p:sp>
          <p:nvSpPr>
            <p:cNvPr id="22565" name="Text Box 78"/>
            <p:cNvSpPr txBox="1"/>
            <p:nvPr/>
          </p:nvSpPr>
          <p:spPr>
            <a:xfrm>
              <a:off x="4476" y="1716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66" name="Line 79"/>
            <p:cNvSpPr/>
            <p:nvPr/>
          </p:nvSpPr>
          <p:spPr>
            <a:xfrm>
              <a:off x="4584" y="1821"/>
              <a:ext cx="205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7" name="Line 80"/>
            <p:cNvSpPr/>
            <p:nvPr/>
          </p:nvSpPr>
          <p:spPr>
            <a:xfrm>
              <a:off x="4212" y="1905"/>
              <a:ext cx="31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2535" name="Text Box 118"/>
          <p:cNvSpPr txBox="1"/>
          <p:nvPr/>
        </p:nvSpPr>
        <p:spPr>
          <a:xfrm>
            <a:off x="1924050" y="236538"/>
            <a:ext cx="527685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二进制译码器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—74LS138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Text Box 119"/>
          <p:cNvSpPr txBox="1"/>
          <p:nvPr/>
        </p:nvSpPr>
        <p:spPr>
          <a:xfrm>
            <a:off x="7615238" y="334963"/>
            <a:ext cx="1009650" cy="5889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应用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43"/>
          <p:cNvGrpSpPr/>
          <p:nvPr/>
        </p:nvGrpSpPr>
        <p:grpSpPr>
          <a:xfrm>
            <a:off x="6681788" y="3182938"/>
            <a:ext cx="1085850" cy="519112"/>
            <a:chOff x="4212" y="1716"/>
            <a:chExt cx="684" cy="327"/>
          </a:xfrm>
        </p:grpSpPr>
        <p:sp>
          <p:nvSpPr>
            <p:cNvPr id="22562" name="Text Box 144"/>
            <p:cNvSpPr txBox="1"/>
            <p:nvPr/>
          </p:nvSpPr>
          <p:spPr>
            <a:xfrm>
              <a:off x="4476" y="1716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63" name="Line 145"/>
            <p:cNvSpPr/>
            <p:nvPr/>
          </p:nvSpPr>
          <p:spPr>
            <a:xfrm>
              <a:off x="4584" y="1821"/>
              <a:ext cx="205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4" name="Line 146"/>
            <p:cNvSpPr/>
            <p:nvPr/>
          </p:nvSpPr>
          <p:spPr>
            <a:xfrm>
              <a:off x="4212" y="1905"/>
              <a:ext cx="31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47"/>
          <p:cNvGrpSpPr/>
          <p:nvPr/>
        </p:nvGrpSpPr>
        <p:grpSpPr>
          <a:xfrm>
            <a:off x="6684963" y="3608388"/>
            <a:ext cx="1085850" cy="519112"/>
            <a:chOff x="4212" y="1716"/>
            <a:chExt cx="684" cy="327"/>
          </a:xfrm>
        </p:grpSpPr>
        <p:sp>
          <p:nvSpPr>
            <p:cNvPr id="22559" name="Text Box 148"/>
            <p:cNvSpPr txBox="1"/>
            <p:nvPr/>
          </p:nvSpPr>
          <p:spPr>
            <a:xfrm>
              <a:off x="4476" y="1716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60" name="Line 149"/>
            <p:cNvSpPr/>
            <p:nvPr/>
          </p:nvSpPr>
          <p:spPr>
            <a:xfrm>
              <a:off x="4584" y="1821"/>
              <a:ext cx="205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1" name="Line 150"/>
            <p:cNvSpPr/>
            <p:nvPr/>
          </p:nvSpPr>
          <p:spPr>
            <a:xfrm>
              <a:off x="4212" y="1905"/>
              <a:ext cx="31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151"/>
          <p:cNvGrpSpPr/>
          <p:nvPr/>
        </p:nvGrpSpPr>
        <p:grpSpPr>
          <a:xfrm>
            <a:off x="6684963" y="4029075"/>
            <a:ext cx="1085850" cy="519113"/>
            <a:chOff x="4212" y="1716"/>
            <a:chExt cx="684" cy="327"/>
          </a:xfrm>
        </p:grpSpPr>
        <p:sp>
          <p:nvSpPr>
            <p:cNvPr id="22556" name="Text Box 152"/>
            <p:cNvSpPr txBox="1"/>
            <p:nvPr/>
          </p:nvSpPr>
          <p:spPr>
            <a:xfrm>
              <a:off x="4476" y="1716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3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57" name="Line 153"/>
            <p:cNvSpPr/>
            <p:nvPr/>
          </p:nvSpPr>
          <p:spPr>
            <a:xfrm>
              <a:off x="4584" y="1821"/>
              <a:ext cx="205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8" name="Line 154"/>
            <p:cNvSpPr/>
            <p:nvPr/>
          </p:nvSpPr>
          <p:spPr>
            <a:xfrm>
              <a:off x="4212" y="1905"/>
              <a:ext cx="31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155"/>
          <p:cNvGrpSpPr/>
          <p:nvPr/>
        </p:nvGrpSpPr>
        <p:grpSpPr>
          <a:xfrm>
            <a:off x="6699250" y="4406900"/>
            <a:ext cx="1085850" cy="519113"/>
            <a:chOff x="4212" y="1716"/>
            <a:chExt cx="684" cy="327"/>
          </a:xfrm>
        </p:grpSpPr>
        <p:sp>
          <p:nvSpPr>
            <p:cNvPr id="22553" name="Text Box 156"/>
            <p:cNvSpPr txBox="1"/>
            <p:nvPr/>
          </p:nvSpPr>
          <p:spPr>
            <a:xfrm>
              <a:off x="4476" y="1716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4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54" name="Line 157"/>
            <p:cNvSpPr/>
            <p:nvPr/>
          </p:nvSpPr>
          <p:spPr>
            <a:xfrm>
              <a:off x="4584" y="1821"/>
              <a:ext cx="205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5" name="Line 158"/>
            <p:cNvSpPr/>
            <p:nvPr/>
          </p:nvSpPr>
          <p:spPr>
            <a:xfrm>
              <a:off x="4212" y="1905"/>
              <a:ext cx="31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159"/>
          <p:cNvGrpSpPr/>
          <p:nvPr/>
        </p:nvGrpSpPr>
        <p:grpSpPr>
          <a:xfrm>
            <a:off x="6699250" y="4768850"/>
            <a:ext cx="1085850" cy="519113"/>
            <a:chOff x="4212" y="1716"/>
            <a:chExt cx="684" cy="327"/>
          </a:xfrm>
        </p:grpSpPr>
        <p:sp>
          <p:nvSpPr>
            <p:cNvPr id="22550" name="Text Box 160"/>
            <p:cNvSpPr txBox="1"/>
            <p:nvPr/>
          </p:nvSpPr>
          <p:spPr>
            <a:xfrm>
              <a:off x="4476" y="1716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51" name="Line 161"/>
            <p:cNvSpPr/>
            <p:nvPr/>
          </p:nvSpPr>
          <p:spPr>
            <a:xfrm>
              <a:off x="4584" y="1821"/>
              <a:ext cx="205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2" name="Line 162"/>
            <p:cNvSpPr/>
            <p:nvPr/>
          </p:nvSpPr>
          <p:spPr>
            <a:xfrm>
              <a:off x="4212" y="1905"/>
              <a:ext cx="31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Group 163"/>
          <p:cNvGrpSpPr/>
          <p:nvPr/>
        </p:nvGrpSpPr>
        <p:grpSpPr>
          <a:xfrm>
            <a:off x="6697663" y="5173663"/>
            <a:ext cx="1085850" cy="519112"/>
            <a:chOff x="4212" y="1716"/>
            <a:chExt cx="684" cy="327"/>
          </a:xfrm>
        </p:grpSpPr>
        <p:sp>
          <p:nvSpPr>
            <p:cNvPr id="22547" name="Text Box 164"/>
            <p:cNvSpPr txBox="1"/>
            <p:nvPr/>
          </p:nvSpPr>
          <p:spPr>
            <a:xfrm>
              <a:off x="4476" y="1716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6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48" name="Line 165"/>
            <p:cNvSpPr/>
            <p:nvPr/>
          </p:nvSpPr>
          <p:spPr>
            <a:xfrm>
              <a:off x="4584" y="1821"/>
              <a:ext cx="205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9" name="Line 166"/>
            <p:cNvSpPr/>
            <p:nvPr/>
          </p:nvSpPr>
          <p:spPr>
            <a:xfrm>
              <a:off x="4212" y="1905"/>
              <a:ext cx="31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" name="Group 167"/>
          <p:cNvGrpSpPr/>
          <p:nvPr/>
        </p:nvGrpSpPr>
        <p:grpSpPr>
          <a:xfrm>
            <a:off x="6683375" y="5535613"/>
            <a:ext cx="1085850" cy="519112"/>
            <a:chOff x="4212" y="1716"/>
            <a:chExt cx="684" cy="327"/>
          </a:xfrm>
        </p:grpSpPr>
        <p:sp>
          <p:nvSpPr>
            <p:cNvPr id="22544" name="Text Box 168"/>
            <p:cNvSpPr txBox="1"/>
            <p:nvPr/>
          </p:nvSpPr>
          <p:spPr>
            <a:xfrm>
              <a:off x="4476" y="1716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m</a:t>
              </a:r>
              <a:r>
                <a:rPr lang="en-US" altLang="zh-CN" sz="1600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7</a:t>
              </a:r>
              <a:endPara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545" name="Line 169"/>
            <p:cNvSpPr/>
            <p:nvPr/>
          </p:nvSpPr>
          <p:spPr>
            <a:xfrm>
              <a:off x="4584" y="1821"/>
              <a:ext cx="205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6" name="Line 170"/>
            <p:cNvSpPr/>
            <p:nvPr/>
          </p:nvSpPr>
          <p:spPr>
            <a:xfrm>
              <a:off x="4212" y="1905"/>
              <a:ext cx="312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2530" name="Object 171"/>
          <p:cNvGraphicFramePr/>
          <p:nvPr/>
        </p:nvGraphicFramePr>
        <p:xfrm>
          <a:off x="2881313" y="2249488"/>
          <a:ext cx="3578225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896745" imgH="2212340" progId="Visio.Drawing.6">
                  <p:embed/>
                </p:oleObj>
              </mc:Choice>
              <mc:Fallback>
                <p:oleObj name="" r:id="rId1" imgW="1896745" imgH="2212340" progId="Visio.Drawing.6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1313" y="2249488"/>
                        <a:ext cx="3578225" cy="416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8" name="Text Box 2"/>
          <p:cNvSpPr txBox="1"/>
          <p:nvPr/>
        </p:nvSpPr>
        <p:spPr>
          <a:xfrm>
            <a:off x="142875" y="928688"/>
            <a:ext cx="87868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例   用译码器实现组合逻辑电路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</a:rPr>
              <a:t>A,B,C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=∑</a:t>
            </a:r>
            <a:r>
              <a:rPr lang="en-US" altLang="zh-CN" sz="2400" i="1" dirty="0">
                <a:latin typeface="Times New Roman" panose="02020603050405020304" pitchFamily="18" charset="0"/>
                <a:ea typeface="宋体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(0,2,4,6)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559" name="Text Box 72"/>
          <p:cNvSpPr txBox="1"/>
          <p:nvPr/>
        </p:nvSpPr>
        <p:spPr>
          <a:xfrm>
            <a:off x="1962150" y="236538"/>
            <a:ext cx="523875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二进制译码器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—74LS138</a:t>
            </a:r>
            <a:endParaRPr lang="en-US" altLang="zh-CN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0" name="Text Box 73"/>
          <p:cNvSpPr txBox="1"/>
          <p:nvPr/>
        </p:nvSpPr>
        <p:spPr>
          <a:xfrm>
            <a:off x="7615238" y="334963"/>
            <a:ext cx="1009650" cy="5889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应用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" name="Object 78"/>
          <p:cNvGraphicFramePr/>
          <p:nvPr/>
        </p:nvGraphicFramePr>
        <p:xfrm>
          <a:off x="533400" y="1643063"/>
          <a:ext cx="6153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162300" imgH="241300" progId="Equation.3">
                  <p:embed/>
                </p:oleObj>
              </mc:Choice>
              <mc:Fallback>
                <p:oleObj name="" r:id="rId1" imgW="3162300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643063"/>
                        <a:ext cx="61531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0"/>
          <p:cNvGraphicFramePr/>
          <p:nvPr/>
        </p:nvGraphicFramePr>
        <p:xfrm>
          <a:off x="633413" y="2436813"/>
          <a:ext cx="3435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587500" imgH="279400" progId="Equation.3">
                  <p:embed/>
                </p:oleObj>
              </mc:Choice>
              <mc:Fallback>
                <p:oleObj name="" r:id="rId3" imgW="1587500" imgH="279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2436813"/>
                        <a:ext cx="34353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4"/>
          <p:cNvGraphicFramePr/>
          <p:nvPr/>
        </p:nvGraphicFramePr>
        <p:xfrm>
          <a:off x="4186238" y="2405063"/>
          <a:ext cx="1628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774065" imgH="254000" progId="Equation.3">
                  <p:embed/>
                </p:oleObj>
              </mc:Choice>
              <mc:Fallback>
                <p:oleObj name="" r:id="rId5" imgW="774065" imgH="254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6238" y="2405063"/>
                        <a:ext cx="162877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88"/>
          <p:cNvGraphicFramePr/>
          <p:nvPr/>
        </p:nvGraphicFramePr>
        <p:xfrm>
          <a:off x="2405063" y="2990850"/>
          <a:ext cx="441007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923540" imgH="2212340" progId="Visio.Drawing.6">
                  <p:embed/>
                </p:oleObj>
              </mc:Choice>
              <mc:Fallback>
                <p:oleObj name="" r:id="rId7" imgW="2923540" imgH="2212340" progId="Visio.Drawing.6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5063" y="2990850"/>
                        <a:ext cx="4410075" cy="333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285750" y="285750"/>
            <a:ext cx="8229600" cy="1143000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0" kern="120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四、显示译码器</a:t>
            </a:r>
            <a:endParaRPr kumimoji="0" lang="zh-CN" altLang="en-US" sz="3200" b="0" kern="1200" cap="none" spc="0" normalizeH="0" baseline="0" noProof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0" y="1285875"/>
            <a:ext cx="3643313" cy="642938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cs"/>
              </a:rPr>
              <a:t>七段字符显示器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Tx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cs"/>
              </a:rPr>
              <a:t>    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578" name="Object 4"/>
          <p:cNvGraphicFramePr/>
          <p:nvPr/>
        </p:nvGraphicFramePr>
        <p:xfrm>
          <a:off x="142875" y="2286000"/>
          <a:ext cx="8929688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4480500" imgH="10944225" progId="MSPhotoEd.3">
                  <p:embed/>
                </p:oleObj>
              </mc:Choice>
              <mc:Fallback>
                <p:oleObj name="" r:id="rId1" imgW="34480500" imgH="10944225" progId="MSPhotoEd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" y="2286000"/>
                        <a:ext cx="8929688" cy="371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852863" y="642938"/>
          <a:ext cx="52197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3035300" imgH="1143000" progId="">
                  <p:embed/>
                </p:oleObj>
              </mc:Choice>
              <mc:Fallback>
                <p:oleObj name="" r:id="rId3" imgW="3035300" imgH="11430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rcRect t="9097" b="5952"/>
                      <a:stretch>
                        <a:fillRect/>
                      </a:stretch>
                    </p:blipFill>
                    <p:spPr>
                      <a:xfrm>
                        <a:off x="3852863" y="642938"/>
                        <a:ext cx="5219700" cy="1651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ext Box 1028"/>
          <p:cNvSpPr txBox="1"/>
          <p:nvPr/>
        </p:nvSpPr>
        <p:spPr>
          <a:xfrm>
            <a:off x="441325" y="857250"/>
            <a:ext cx="1790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显示原理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1683" name="Text Box 1029"/>
          <p:cNvSpPr txBox="1"/>
          <p:nvPr/>
        </p:nvSpPr>
        <p:spPr>
          <a:xfrm>
            <a:off x="214313" y="1357313"/>
            <a:ext cx="832167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七段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数码管中的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实际上为发光二极管，利用点亮其中某几段来构成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字形。如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1" name="Text Box 1031"/>
          <p:cNvSpPr txBox="1"/>
          <p:nvPr/>
        </p:nvSpPr>
        <p:spPr>
          <a:xfrm>
            <a:off x="654050" y="4319588"/>
            <a:ext cx="56324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f=1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g=0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时，显示字形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2" name="Text Box 1032"/>
          <p:cNvSpPr txBox="1"/>
          <p:nvPr/>
        </p:nvSpPr>
        <p:spPr>
          <a:xfrm>
            <a:off x="627063" y="4929188"/>
            <a:ext cx="5319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b=c=1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a=d=e=f=g=0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时，显示字形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3" name="Text Box 1033"/>
          <p:cNvSpPr txBox="1"/>
          <p:nvPr/>
        </p:nvSpPr>
        <p:spPr>
          <a:xfrm>
            <a:off x="652463" y="5583238"/>
            <a:ext cx="5319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a=b=d=e=g=1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c=f=0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时，显示字形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4" name="Text Box 1052"/>
          <p:cNvSpPr txBox="1"/>
          <p:nvPr/>
        </p:nvSpPr>
        <p:spPr>
          <a:xfrm>
            <a:off x="6651625" y="3078163"/>
            <a:ext cx="885825" cy="503237"/>
          </a:xfrm>
          <a:prstGeom prst="rect">
            <a:avLst/>
          </a:prstGeom>
          <a:noFill/>
          <a:ln w="31750">
            <a:noFill/>
          </a:ln>
        </p:spPr>
        <p:txBody>
          <a:bodyPr/>
          <a:p>
            <a:pPr algn="just" eaLnBrk="0" hangingPunct="0"/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……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1688" name="Text Box 1053"/>
          <p:cNvSpPr txBox="1"/>
          <p:nvPr/>
        </p:nvSpPr>
        <p:spPr>
          <a:xfrm>
            <a:off x="3048000" y="266700"/>
            <a:ext cx="283845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显示译码器</a:t>
            </a:r>
            <a:endParaRPr lang="zh-CN" altLang="en-US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72"/>
          <p:cNvGrpSpPr/>
          <p:nvPr/>
        </p:nvGrpSpPr>
        <p:grpSpPr>
          <a:xfrm>
            <a:off x="819150" y="2247900"/>
            <a:ext cx="1879600" cy="2076450"/>
            <a:chOff x="516" y="1416"/>
            <a:chExt cx="1184" cy="1308"/>
          </a:xfrm>
        </p:grpSpPr>
        <p:sp>
          <p:nvSpPr>
            <p:cNvPr id="71708" name="Text Box 1049"/>
            <p:cNvSpPr txBox="1"/>
            <p:nvPr/>
          </p:nvSpPr>
          <p:spPr>
            <a:xfrm>
              <a:off x="1388" y="2206"/>
              <a:ext cx="312" cy="335"/>
            </a:xfrm>
            <a:prstGeom prst="rect">
              <a:avLst/>
            </a:prstGeom>
            <a:noFill/>
            <a:ln w="31750">
              <a:noFill/>
            </a:ln>
          </p:spPr>
          <p:txBody>
            <a:bodyPr/>
            <a:p>
              <a:pPr algn="just" eaLnBrk="0" hangingPunct="0"/>
              <a:r>
                <a:rPr lang="en-US" altLang="zh-CN" sz="32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3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09" name="Text Box 1056"/>
            <p:cNvSpPr txBox="1"/>
            <p:nvPr/>
          </p:nvSpPr>
          <p:spPr>
            <a:xfrm>
              <a:off x="816" y="1416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a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10" name="Line 1036"/>
            <p:cNvSpPr/>
            <p:nvPr/>
          </p:nvSpPr>
          <p:spPr>
            <a:xfrm>
              <a:off x="789" y="1698"/>
              <a:ext cx="34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1" name="Line 1037"/>
            <p:cNvSpPr/>
            <p:nvPr/>
          </p:nvSpPr>
          <p:spPr>
            <a:xfrm>
              <a:off x="792" y="2467"/>
              <a:ext cx="316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2" name="Line 1041"/>
            <p:cNvSpPr/>
            <p:nvPr/>
          </p:nvSpPr>
          <p:spPr>
            <a:xfrm>
              <a:off x="778" y="1746"/>
              <a:ext cx="0" cy="30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3" name="Line 1042"/>
            <p:cNvSpPr/>
            <p:nvPr/>
          </p:nvSpPr>
          <p:spPr>
            <a:xfrm>
              <a:off x="778" y="2113"/>
              <a:ext cx="0" cy="33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4" name="Line 1043"/>
            <p:cNvSpPr/>
            <p:nvPr/>
          </p:nvSpPr>
          <p:spPr>
            <a:xfrm>
              <a:off x="1153" y="2113"/>
              <a:ext cx="0" cy="33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5" name="Line 1044"/>
            <p:cNvSpPr/>
            <p:nvPr/>
          </p:nvSpPr>
          <p:spPr>
            <a:xfrm>
              <a:off x="1153" y="1734"/>
              <a:ext cx="0" cy="314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6" name="Text Box 1055"/>
            <p:cNvSpPr txBox="1"/>
            <p:nvPr/>
          </p:nvSpPr>
          <p:spPr>
            <a:xfrm>
              <a:off x="1152" y="1728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b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17" name="Text Box 1057"/>
            <p:cNvSpPr txBox="1"/>
            <p:nvPr/>
          </p:nvSpPr>
          <p:spPr>
            <a:xfrm>
              <a:off x="828" y="2436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d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18" name="Text Box 1058"/>
            <p:cNvSpPr txBox="1"/>
            <p:nvPr/>
          </p:nvSpPr>
          <p:spPr>
            <a:xfrm>
              <a:off x="1152" y="2124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c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19" name="Text Box 1059"/>
            <p:cNvSpPr txBox="1"/>
            <p:nvPr/>
          </p:nvSpPr>
          <p:spPr>
            <a:xfrm>
              <a:off x="540" y="2112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e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20" name="Text Box 1060"/>
            <p:cNvSpPr txBox="1"/>
            <p:nvPr/>
          </p:nvSpPr>
          <p:spPr>
            <a:xfrm>
              <a:off x="516" y="1764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f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" name="Group 1064"/>
          <p:cNvGrpSpPr/>
          <p:nvPr/>
        </p:nvGrpSpPr>
        <p:grpSpPr>
          <a:xfrm>
            <a:off x="3405188" y="2689225"/>
            <a:ext cx="885825" cy="1274763"/>
            <a:chOff x="2145" y="1694"/>
            <a:chExt cx="558" cy="803"/>
          </a:xfrm>
        </p:grpSpPr>
        <p:sp>
          <p:nvSpPr>
            <p:cNvPr id="71703" name="Line 1045"/>
            <p:cNvSpPr/>
            <p:nvPr/>
          </p:nvSpPr>
          <p:spPr>
            <a:xfrm>
              <a:off x="2145" y="1694"/>
              <a:ext cx="0" cy="33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4" name="Line 1048"/>
            <p:cNvSpPr/>
            <p:nvPr/>
          </p:nvSpPr>
          <p:spPr>
            <a:xfrm>
              <a:off x="2145" y="2097"/>
              <a:ext cx="0" cy="33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5" name="Text Box 1051"/>
            <p:cNvSpPr txBox="1"/>
            <p:nvPr/>
          </p:nvSpPr>
          <p:spPr>
            <a:xfrm>
              <a:off x="2426" y="2174"/>
              <a:ext cx="277" cy="323"/>
            </a:xfrm>
            <a:prstGeom prst="rect">
              <a:avLst/>
            </a:prstGeom>
            <a:noFill/>
            <a:ln w="31750">
              <a:noFill/>
            </a:ln>
          </p:spPr>
          <p:txBody>
            <a:bodyPr/>
            <a:p>
              <a:pPr algn="just" eaLnBrk="0" hangingPunct="0"/>
              <a:r>
                <a:rPr lang="en-US" altLang="zh-CN" sz="32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3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706" name="Text Box 1061"/>
            <p:cNvSpPr txBox="1"/>
            <p:nvPr/>
          </p:nvSpPr>
          <p:spPr>
            <a:xfrm>
              <a:off x="2160" y="2136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c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07" name="Text Box 1062"/>
            <p:cNvSpPr txBox="1"/>
            <p:nvPr/>
          </p:nvSpPr>
          <p:spPr>
            <a:xfrm>
              <a:off x="2160" y="1716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b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4" name="Group 1070"/>
          <p:cNvGrpSpPr/>
          <p:nvPr/>
        </p:nvGrpSpPr>
        <p:grpSpPr>
          <a:xfrm>
            <a:off x="4762500" y="2209800"/>
            <a:ext cx="1684338" cy="2019300"/>
            <a:chOff x="3000" y="1392"/>
            <a:chExt cx="1061" cy="1272"/>
          </a:xfrm>
        </p:grpSpPr>
        <p:sp>
          <p:nvSpPr>
            <p:cNvPr id="71692" name="Line 1038"/>
            <p:cNvSpPr/>
            <p:nvPr/>
          </p:nvSpPr>
          <p:spPr>
            <a:xfrm>
              <a:off x="3264" y="2431"/>
              <a:ext cx="305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3" name="Line 1039"/>
            <p:cNvSpPr/>
            <p:nvPr/>
          </p:nvSpPr>
          <p:spPr>
            <a:xfrm>
              <a:off x="3252" y="1686"/>
              <a:ext cx="305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4" name="Line 1040"/>
            <p:cNvSpPr/>
            <p:nvPr/>
          </p:nvSpPr>
          <p:spPr>
            <a:xfrm>
              <a:off x="3252" y="2048"/>
              <a:ext cx="305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5" name="Line 1046"/>
            <p:cNvSpPr/>
            <p:nvPr/>
          </p:nvSpPr>
          <p:spPr>
            <a:xfrm>
              <a:off x="3242" y="2085"/>
              <a:ext cx="0" cy="33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6" name="Line 1047"/>
            <p:cNvSpPr/>
            <p:nvPr/>
          </p:nvSpPr>
          <p:spPr>
            <a:xfrm>
              <a:off x="3594" y="1694"/>
              <a:ext cx="0" cy="33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7" name="Text Box 1050"/>
            <p:cNvSpPr txBox="1"/>
            <p:nvPr/>
          </p:nvSpPr>
          <p:spPr>
            <a:xfrm>
              <a:off x="3761" y="2170"/>
              <a:ext cx="300" cy="291"/>
            </a:xfrm>
            <a:prstGeom prst="rect">
              <a:avLst/>
            </a:prstGeom>
            <a:noFill/>
            <a:ln w="31750">
              <a:noFill/>
            </a:ln>
          </p:spPr>
          <p:txBody>
            <a:bodyPr/>
            <a:p>
              <a:pPr algn="just" eaLnBrk="0" hangingPunct="0"/>
              <a:r>
                <a:rPr lang="en-US" altLang="zh-CN" sz="3200" dirty="0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32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1698" name="Text Box 1065"/>
            <p:cNvSpPr txBox="1"/>
            <p:nvPr/>
          </p:nvSpPr>
          <p:spPr>
            <a:xfrm>
              <a:off x="3576" y="1704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b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699" name="Text Box 1066"/>
            <p:cNvSpPr txBox="1"/>
            <p:nvPr/>
          </p:nvSpPr>
          <p:spPr>
            <a:xfrm>
              <a:off x="3252" y="1392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a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00" name="Text Box 1067"/>
            <p:cNvSpPr txBox="1"/>
            <p:nvPr/>
          </p:nvSpPr>
          <p:spPr>
            <a:xfrm>
              <a:off x="3264" y="1740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g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01" name="Text Box 1068"/>
            <p:cNvSpPr txBox="1"/>
            <p:nvPr/>
          </p:nvSpPr>
          <p:spPr>
            <a:xfrm>
              <a:off x="3000" y="2088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e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702" name="Text Box 1069"/>
            <p:cNvSpPr txBox="1"/>
            <p:nvPr/>
          </p:nvSpPr>
          <p:spPr>
            <a:xfrm>
              <a:off x="3288" y="2376"/>
              <a:ext cx="2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d</a:t>
              </a:r>
              <a:endParaRPr lang="en-US" altLang="zh-CN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Text Box 3"/>
          <p:cNvSpPr txBox="1"/>
          <p:nvPr/>
        </p:nvSpPr>
        <p:spPr>
          <a:xfrm>
            <a:off x="520700" y="957263"/>
            <a:ext cx="362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显示译码器的逻辑功能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2707" name="Text Box 19"/>
          <p:cNvSpPr txBox="1"/>
          <p:nvPr/>
        </p:nvSpPr>
        <p:spPr>
          <a:xfrm>
            <a:off x="3048000" y="228600"/>
            <a:ext cx="2838450" cy="6413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显示译码器</a:t>
            </a:r>
            <a:endParaRPr lang="zh-CN" altLang="en-US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0"/>
          <p:cNvGrpSpPr/>
          <p:nvPr/>
        </p:nvGrpSpPr>
        <p:grpSpPr>
          <a:xfrm>
            <a:off x="2609850" y="2784475"/>
            <a:ext cx="4105275" cy="2219325"/>
            <a:chOff x="1644" y="1754"/>
            <a:chExt cx="2586" cy="1398"/>
          </a:xfrm>
        </p:grpSpPr>
        <p:sp>
          <p:nvSpPr>
            <p:cNvPr id="72713" name="Rectangle 27"/>
            <p:cNvSpPr/>
            <p:nvPr/>
          </p:nvSpPr>
          <p:spPr>
            <a:xfrm>
              <a:off x="2339" y="1846"/>
              <a:ext cx="644" cy="1306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714" name="Text Box 28"/>
            <p:cNvSpPr txBox="1"/>
            <p:nvPr/>
          </p:nvSpPr>
          <p:spPr>
            <a:xfrm>
              <a:off x="2476" y="1900"/>
              <a:ext cx="376" cy="114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zh-CN" altLang="en-US" sz="2400" dirty="0">
                  <a:latin typeface="Times New Roman" panose="02020603050405020304" pitchFamily="18" charset="0"/>
                  <a:ea typeface="宋体" pitchFamily="2" charset="-122"/>
                </a:rPr>
                <a:t>显示译码器</a:t>
              </a:r>
              <a:endParaRPr lang="zh-CN" altLang="en-US" sz="2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15" name="Line 29"/>
            <p:cNvSpPr/>
            <p:nvPr/>
          </p:nvSpPr>
          <p:spPr>
            <a:xfrm>
              <a:off x="1985" y="2179"/>
              <a:ext cx="3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6" name="Line 30"/>
            <p:cNvSpPr/>
            <p:nvPr/>
          </p:nvSpPr>
          <p:spPr>
            <a:xfrm>
              <a:off x="1985" y="2388"/>
              <a:ext cx="3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7" name="Line 31"/>
            <p:cNvSpPr/>
            <p:nvPr/>
          </p:nvSpPr>
          <p:spPr>
            <a:xfrm>
              <a:off x="1974" y="2817"/>
              <a:ext cx="3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8" name="Line 32"/>
            <p:cNvSpPr/>
            <p:nvPr/>
          </p:nvSpPr>
          <p:spPr>
            <a:xfrm>
              <a:off x="1974" y="2598"/>
              <a:ext cx="3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9" name="Line 33"/>
            <p:cNvSpPr/>
            <p:nvPr/>
          </p:nvSpPr>
          <p:spPr>
            <a:xfrm>
              <a:off x="2977" y="2000"/>
              <a:ext cx="4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0" name="Line 34"/>
            <p:cNvSpPr/>
            <p:nvPr/>
          </p:nvSpPr>
          <p:spPr>
            <a:xfrm>
              <a:off x="2995" y="2160"/>
              <a:ext cx="42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1" name="Line 35"/>
            <p:cNvSpPr/>
            <p:nvPr/>
          </p:nvSpPr>
          <p:spPr>
            <a:xfrm>
              <a:off x="2993" y="2330"/>
              <a:ext cx="41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2" name="Line 36"/>
            <p:cNvSpPr/>
            <p:nvPr/>
          </p:nvSpPr>
          <p:spPr>
            <a:xfrm>
              <a:off x="2993" y="2496"/>
              <a:ext cx="41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3" name="Line 37"/>
            <p:cNvSpPr/>
            <p:nvPr/>
          </p:nvSpPr>
          <p:spPr>
            <a:xfrm>
              <a:off x="2993" y="2672"/>
              <a:ext cx="41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4" name="Line 38"/>
            <p:cNvSpPr/>
            <p:nvPr/>
          </p:nvSpPr>
          <p:spPr>
            <a:xfrm>
              <a:off x="2994" y="2844"/>
              <a:ext cx="42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5" name="Line 39"/>
            <p:cNvSpPr/>
            <p:nvPr/>
          </p:nvSpPr>
          <p:spPr>
            <a:xfrm>
              <a:off x="3004" y="3014"/>
              <a:ext cx="4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6" name="Rectangle 41"/>
            <p:cNvSpPr/>
            <p:nvPr/>
          </p:nvSpPr>
          <p:spPr>
            <a:xfrm>
              <a:off x="3423" y="1890"/>
              <a:ext cx="807" cy="1196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2727" name="Group 43"/>
            <p:cNvGrpSpPr/>
            <p:nvPr/>
          </p:nvGrpSpPr>
          <p:grpSpPr>
            <a:xfrm>
              <a:off x="3654" y="2143"/>
              <a:ext cx="356" cy="630"/>
              <a:chOff x="3294" y="1987"/>
              <a:chExt cx="356" cy="630"/>
            </a:xfrm>
          </p:grpSpPr>
          <p:sp>
            <p:nvSpPr>
              <p:cNvPr id="72739" name="Line 21"/>
              <p:cNvSpPr/>
              <p:nvPr/>
            </p:nvSpPr>
            <p:spPr>
              <a:xfrm>
                <a:off x="3352" y="1987"/>
                <a:ext cx="262" cy="0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40" name="Line 22"/>
              <p:cNvSpPr/>
              <p:nvPr/>
            </p:nvSpPr>
            <p:spPr>
              <a:xfrm>
                <a:off x="3319" y="2617"/>
                <a:ext cx="298" cy="0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41" name="Line 23"/>
              <p:cNvSpPr/>
              <p:nvPr/>
            </p:nvSpPr>
            <p:spPr>
              <a:xfrm>
                <a:off x="3294" y="2053"/>
                <a:ext cx="0" cy="209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42" name="Line 24"/>
              <p:cNvSpPr/>
              <p:nvPr/>
            </p:nvSpPr>
            <p:spPr>
              <a:xfrm>
                <a:off x="3294" y="2362"/>
                <a:ext cx="0" cy="209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43" name="Line 25"/>
              <p:cNvSpPr/>
              <p:nvPr/>
            </p:nvSpPr>
            <p:spPr>
              <a:xfrm>
                <a:off x="3650" y="2362"/>
                <a:ext cx="0" cy="209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44" name="Line 26"/>
              <p:cNvSpPr/>
              <p:nvPr/>
            </p:nvSpPr>
            <p:spPr>
              <a:xfrm>
                <a:off x="3650" y="2041"/>
                <a:ext cx="0" cy="209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45" name="Line 42"/>
              <p:cNvSpPr/>
              <p:nvPr/>
            </p:nvSpPr>
            <p:spPr>
              <a:xfrm>
                <a:off x="3337" y="2320"/>
                <a:ext cx="267" cy="0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728" name="Text Box 44"/>
            <p:cNvSpPr txBox="1"/>
            <p:nvPr/>
          </p:nvSpPr>
          <p:spPr>
            <a:xfrm>
              <a:off x="3047" y="1754"/>
              <a:ext cx="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29" name="Text Box 45"/>
            <p:cNvSpPr txBox="1"/>
            <p:nvPr/>
          </p:nvSpPr>
          <p:spPr>
            <a:xfrm>
              <a:off x="3064" y="1934"/>
              <a:ext cx="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0" name="Text Box 46"/>
            <p:cNvSpPr txBox="1"/>
            <p:nvPr/>
          </p:nvSpPr>
          <p:spPr>
            <a:xfrm>
              <a:off x="3063" y="2085"/>
              <a:ext cx="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1" name="Text Box 47"/>
            <p:cNvSpPr txBox="1"/>
            <p:nvPr/>
          </p:nvSpPr>
          <p:spPr>
            <a:xfrm>
              <a:off x="3038" y="2259"/>
              <a:ext cx="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2" name="Text Box 48"/>
            <p:cNvSpPr txBox="1"/>
            <p:nvPr/>
          </p:nvSpPr>
          <p:spPr>
            <a:xfrm>
              <a:off x="3056" y="2601"/>
              <a:ext cx="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3" name="Text Box 49"/>
            <p:cNvSpPr txBox="1"/>
            <p:nvPr/>
          </p:nvSpPr>
          <p:spPr>
            <a:xfrm>
              <a:off x="3047" y="2427"/>
              <a:ext cx="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e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4" name="Text Box 50"/>
            <p:cNvSpPr txBox="1"/>
            <p:nvPr/>
          </p:nvSpPr>
          <p:spPr>
            <a:xfrm>
              <a:off x="3066" y="2761"/>
              <a:ext cx="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g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5" name="Text Box 51"/>
            <p:cNvSpPr txBox="1"/>
            <p:nvPr/>
          </p:nvSpPr>
          <p:spPr>
            <a:xfrm>
              <a:off x="1644" y="2040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6" name="Text Box 52"/>
            <p:cNvSpPr txBox="1"/>
            <p:nvPr/>
          </p:nvSpPr>
          <p:spPr>
            <a:xfrm>
              <a:off x="1656" y="2460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7" name="Text Box 53"/>
            <p:cNvSpPr txBox="1"/>
            <p:nvPr/>
          </p:nvSpPr>
          <p:spPr>
            <a:xfrm>
              <a:off x="1656" y="2244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2738" name="Text Box 54"/>
            <p:cNvSpPr txBox="1"/>
            <p:nvPr/>
          </p:nvSpPr>
          <p:spPr>
            <a:xfrm>
              <a:off x="1662" y="2676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42" name="AutoShape 56"/>
          <p:cNvSpPr/>
          <p:nvPr/>
        </p:nvSpPr>
        <p:spPr>
          <a:xfrm>
            <a:off x="768350" y="2289175"/>
            <a:ext cx="2160588" cy="571500"/>
          </a:xfrm>
          <a:prstGeom prst="wedgeRoundRectCallout">
            <a:avLst>
              <a:gd name="adj1" fmla="val 49352"/>
              <a:gd name="adj2" fmla="val 100000"/>
              <a:gd name="adj3" fmla="val 16667"/>
            </a:avLst>
          </a:prstGeom>
          <a:solidFill>
            <a:srgbClr val="FFFF66"/>
          </a:solidFill>
          <a:ln w="9525">
            <a:noFill/>
          </a:ln>
        </p:spPr>
        <p:txBody>
          <a:bodyPr anchor="ctr" anchorCtr="0"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8421BCD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码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Rectangle 57"/>
          <p:cNvSpPr/>
          <p:nvPr/>
        </p:nvSpPr>
        <p:spPr>
          <a:xfrm>
            <a:off x="2439988" y="3144838"/>
            <a:ext cx="838200" cy="17145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" name="Rectangle 58"/>
          <p:cNvSpPr/>
          <p:nvPr/>
        </p:nvSpPr>
        <p:spPr>
          <a:xfrm>
            <a:off x="4864100" y="2808288"/>
            <a:ext cx="449263" cy="21145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" name="AutoShape 59"/>
          <p:cNvSpPr/>
          <p:nvPr/>
        </p:nvSpPr>
        <p:spPr>
          <a:xfrm>
            <a:off x="5040313" y="1733550"/>
            <a:ext cx="2460625" cy="571500"/>
          </a:xfrm>
          <a:prstGeom prst="wedgeRoundRectCallout">
            <a:avLst>
              <a:gd name="adj1" fmla="val -39898"/>
              <a:gd name="adj2" fmla="val 129722"/>
              <a:gd name="adj3" fmla="val 16667"/>
            </a:avLst>
          </a:prstGeom>
          <a:solidFill>
            <a:srgbClr val="FFFF66"/>
          </a:solidFill>
          <a:ln w="9525">
            <a:noFill/>
          </a:ln>
        </p:spPr>
        <p:txBody>
          <a:bodyPr anchor="ctr" anchorCtr="0"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七段显示码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250825" y="404813"/>
            <a:ext cx="8183563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BCD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七段字符显示译码器	（代码转换器）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7448 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5605" name="表格 25604"/>
          <p:cNvGraphicFramePr/>
          <p:nvPr/>
        </p:nvGraphicFramePr>
        <p:xfrm>
          <a:off x="755650" y="908050"/>
          <a:ext cx="6985000" cy="5616575"/>
        </p:xfrm>
        <a:graphic>
          <a:graphicData uri="http://schemas.openxmlformats.org/drawingml/2006/table">
            <a:tbl>
              <a:tblPr/>
              <a:tblGrid>
                <a:gridCol w="858838"/>
                <a:gridCol w="441325"/>
                <a:gridCol w="415925"/>
                <a:gridCol w="430212"/>
                <a:gridCol w="571500"/>
                <a:gridCol w="500063"/>
                <a:gridCol w="501650"/>
                <a:gridCol w="500062"/>
                <a:gridCol w="501650"/>
                <a:gridCol w="500063"/>
                <a:gridCol w="571500"/>
                <a:gridCol w="573087"/>
                <a:gridCol w="619125"/>
              </a:tblGrid>
              <a:tr h="374650">
                <a:tc gridSpan="5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输              入</a:t>
                      </a:r>
                      <a:endParaRPr lang="zh-CN" altLang="en-US" sz="18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输                    出</a:t>
                      </a:r>
                      <a:endParaRPr lang="zh-CN" altLang="en-US" sz="18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数字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3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2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A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a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b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c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Y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d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e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f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Y</a:t>
                      </a:r>
                      <a:r>
                        <a:rPr lang="en-US" altLang="zh-CN" sz="1600" b="0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g</a:t>
                      </a:r>
                      <a:endParaRPr lang="en-US" altLang="zh-CN" sz="1600" b="0" baseline="-2500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字形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2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3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4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5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6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7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8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9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12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13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14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15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en-US" altLang="zh-CN" sz="14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1000" b="0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602" name="Object 260"/>
          <p:cNvGraphicFramePr/>
          <p:nvPr/>
        </p:nvGraphicFramePr>
        <p:xfrm>
          <a:off x="7451725" y="1989138"/>
          <a:ext cx="1160463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5038725" imgH="9077325" progId="MSPhotoEd.3">
                  <p:embed/>
                </p:oleObj>
              </mc:Choice>
              <mc:Fallback>
                <p:oleObj name="" r:id="rId1" imgW="5038725" imgH="9077325" progId="MSPhotoEd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1725" y="1989138"/>
                        <a:ext cx="1160463" cy="208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53" name="Rectangle 261"/>
          <p:cNvSpPr/>
          <p:nvPr/>
        </p:nvSpPr>
        <p:spPr>
          <a:xfrm>
            <a:off x="7783513" y="2492375"/>
            <a:ext cx="73025" cy="288925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854" name="Rectangle 262"/>
          <p:cNvSpPr/>
          <p:nvPr/>
        </p:nvSpPr>
        <p:spPr>
          <a:xfrm>
            <a:off x="8142288" y="2924175"/>
            <a:ext cx="73025" cy="288925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855" name="Rectangle 263"/>
          <p:cNvSpPr/>
          <p:nvPr/>
        </p:nvSpPr>
        <p:spPr>
          <a:xfrm>
            <a:off x="8172450" y="2492375"/>
            <a:ext cx="73025" cy="288925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856" name="Rectangle 264"/>
          <p:cNvSpPr/>
          <p:nvPr/>
        </p:nvSpPr>
        <p:spPr>
          <a:xfrm rot="5400000">
            <a:off x="7993063" y="2701925"/>
            <a:ext cx="73025" cy="288925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2" name="Group 2"/>
          <p:cNvGrpSpPr/>
          <p:nvPr/>
        </p:nvGrpSpPr>
        <p:grpSpPr>
          <a:xfrm>
            <a:off x="142875" y="152400"/>
            <a:ext cx="9001125" cy="3200400"/>
            <a:chOff x="90" y="96"/>
            <a:chExt cx="5670" cy="2016"/>
          </a:xfrm>
        </p:grpSpPr>
        <p:graphicFrame>
          <p:nvGraphicFramePr>
            <p:cNvPr id="1031" name="Object 2"/>
            <p:cNvGraphicFramePr/>
            <p:nvPr/>
          </p:nvGraphicFramePr>
          <p:xfrm>
            <a:off x="3312" y="96"/>
            <a:ext cx="2448" cy="2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3362325" imgH="2247900" progId="Paint.Picture">
                    <p:embed/>
                  </p:oleObj>
                </mc:Choice>
                <mc:Fallback>
                  <p:oleObj name="" r:id="rId1" imgW="3362325" imgH="2247900" progId="Paint.Picture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12" y="96"/>
                          <a:ext cx="2448" cy="20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" name="Text Box 4"/>
            <p:cNvSpPr txBox="1"/>
            <p:nvPr/>
          </p:nvSpPr>
          <p:spPr>
            <a:xfrm>
              <a:off x="90" y="578"/>
              <a:ext cx="333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zh-CN" altLang="en-US" sz="2400" dirty="0">
                  <a:latin typeface="Times New Roman" panose="02020603050405020304" pitchFamily="18" charset="0"/>
                  <a:ea typeface="宋体" pitchFamily="2" charset="-122"/>
                </a:rPr>
                <a:t>试分析图所示逻辑电路的功能。</a:t>
              </a:r>
              <a:endParaRPr lang="zh-CN" altLang="en-US" sz="2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5"/>
          <p:cNvSpPr txBox="1"/>
          <p:nvPr/>
        </p:nvSpPr>
        <p:spPr>
          <a:xfrm>
            <a:off x="209550" y="5429250"/>
            <a:ext cx="5576888" cy="95408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 marL="952500" indent="-95250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结论：电路为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少数服从多数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电路，  称表决电路。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285750" y="1562100"/>
            <a:ext cx="30940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解：（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）逻辑表达式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Text Box 7"/>
          <p:cNvSpPr txBox="1"/>
          <p:nvPr/>
        </p:nvSpPr>
        <p:spPr>
          <a:xfrm>
            <a:off x="642938" y="2971800"/>
            <a:ext cx="2174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）列真值表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6153150" y="3046413"/>
            <a:ext cx="2133600" cy="3311525"/>
            <a:chOff x="3984" y="2198"/>
            <a:chExt cx="1344" cy="2086"/>
          </a:xfrm>
        </p:grpSpPr>
        <p:grpSp>
          <p:nvGrpSpPr>
            <p:cNvPr id="1048" name="Group 9"/>
            <p:cNvGrpSpPr/>
            <p:nvPr/>
          </p:nvGrpSpPr>
          <p:grpSpPr>
            <a:xfrm>
              <a:off x="3984" y="2498"/>
              <a:ext cx="1344" cy="1786"/>
              <a:chOff x="3696" y="2400"/>
              <a:chExt cx="1344" cy="1786"/>
            </a:xfrm>
          </p:grpSpPr>
          <p:sp>
            <p:nvSpPr>
              <p:cNvPr id="1050" name="Text Box 10"/>
              <p:cNvSpPr txBox="1"/>
              <p:nvPr/>
            </p:nvSpPr>
            <p:spPr>
              <a:xfrm>
                <a:off x="3792" y="2400"/>
                <a:ext cx="1152" cy="17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i="1" dirty="0">
                    <a:latin typeface="Times New Roman" panose="02020603050405020304" pitchFamily="18" charset="0"/>
                    <a:ea typeface="宋体" pitchFamily="2" charset="-122"/>
                  </a:rPr>
                  <a:t>A   B   C        F</a:t>
                </a:r>
                <a:endParaRPr lang="en-US" altLang="zh-CN" sz="2000" i="1" dirty="0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itchFamily="2" charset="-122"/>
                  </a:rPr>
                  <a:t>0    0    0        0</a:t>
                </a:r>
                <a:endParaRPr lang="en-US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itchFamily="2" charset="-122"/>
                  </a:rPr>
                  <a:t>0    0    1        0</a:t>
                </a:r>
                <a:endParaRPr lang="en-US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itchFamily="2" charset="-122"/>
                  </a:rPr>
                  <a:t>0    1    0        0</a:t>
                </a:r>
                <a:endParaRPr lang="en-US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itchFamily="2" charset="-122"/>
                  </a:rPr>
                  <a:t>0    1    1        1</a:t>
                </a:r>
                <a:endParaRPr lang="en-US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itchFamily="2" charset="-122"/>
                  </a:rPr>
                  <a:t>1    0    0        0</a:t>
                </a:r>
                <a:endParaRPr lang="en-US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itchFamily="2" charset="-122"/>
                  </a:rPr>
                  <a:t>1    0    1        1</a:t>
                </a:r>
                <a:endParaRPr lang="en-US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itchFamily="2" charset="-122"/>
                  </a:rPr>
                  <a:t>1    1    0        1</a:t>
                </a:r>
                <a:endParaRPr lang="en-US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itchFamily="2" charset="-122"/>
                  </a:rPr>
                  <a:t>1    1    1        1</a:t>
                </a:r>
                <a:endParaRPr lang="en-US" altLang="zh-CN" sz="2000" dirty="0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51" name="Line 11"/>
              <p:cNvSpPr/>
              <p:nvPr/>
            </p:nvSpPr>
            <p:spPr>
              <a:xfrm>
                <a:off x="3696" y="2400"/>
                <a:ext cx="13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2" name="Line 12"/>
              <p:cNvSpPr/>
              <p:nvPr/>
            </p:nvSpPr>
            <p:spPr>
              <a:xfrm>
                <a:off x="3696" y="2592"/>
                <a:ext cx="13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3" name="Line 13"/>
              <p:cNvSpPr/>
              <p:nvPr/>
            </p:nvSpPr>
            <p:spPr>
              <a:xfrm>
                <a:off x="4560" y="2400"/>
                <a:ext cx="0" cy="17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4" name="Line 14"/>
              <p:cNvSpPr/>
              <p:nvPr/>
            </p:nvSpPr>
            <p:spPr>
              <a:xfrm>
                <a:off x="3744" y="4128"/>
                <a:ext cx="12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49" name="Text Box 15"/>
            <p:cNvSpPr txBox="1"/>
            <p:nvPr/>
          </p:nvSpPr>
          <p:spPr>
            <a:xfrm>
              <a:off x="4393" y="2198"/>
              <a:ext cx="5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itchFamily="2" charset="-122"/>
                </a:rPr>
                <a:t>真值表</a:t>
              </a:r>
              <a:endParaRPr lang="zh-CN" altLang="en-US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18" name="Object 3"/>
          <p:cNvGraphicFramePr/>
          <p:nvPr/>
        </p:nvGraphicFramePr>
        <p:xfrm>
          <a:off x="857250" y="2209800"/>
          <a:ext cx="2376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167765" imgH="241300" progId="Equation.3">
                  <p:embed/>
                </p:oleObj>
              </mc:Choice>
              <mc:Fallback>
                <p:oleObj name="" r:id="rId3" imgW="1167765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0" y="2209800"/>
                        <a:ext cx="23764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7"/>
          <p:cNvSpPr/>
          <p:nvPr/>
        </p:nvSpPr>
        <p:spPr>
          <a:xfrm>
            <a:off x="2133600" y="1447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6000750" y="4738688"/>
            <a:ext cx="2286000" cy="1600200"/>
            <a:chOff x="3888" y="3264"/>
            <a:chExt cx="1440" cy="1008"/>
          </a:xfrm>
        </p:grpSpPr>
        <p:sp>
          <p:nvSpPr>
            <p:cNvPr id="1046" name="Rectangle 19"/>
            <p:cNvSpPr/>
            <p:nvPr/>
          </p:nvSpPr>
          <p:spPr>
            <a:xfrm>
              <a:off x="3888" y="3264"/>
              <a:ext cx="1392" cy="240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7" name="Rectangle 20"/>
            <p:cNvSpPr/>
            <p:nvPr/>
          </p:nvSpPr>
          <p:spPr>
            <a:xfrm>
              <a:off x="3888" y="3648"/>
              <a:ext cx="1440" cy="624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6000750" y="3900488"/>
            <a:ext cx="2286000" cy="1447800"/>
            <a:chOff x="3888" y="2736"/>
            <a:chExt cx="1440" cy="912"/>
          </a:xfrm>
        </p:grpSpPr>
        <p:sp>
          <p:nvSpPr>
            <p:cNvPr id="1044" name="Rectangle 22"/>
            <p:cNvSpPr/>
            <p:nvPr/>
          </p:nvSpPr>
          <p:spPr>
            <a:xfrm>
              <a:off x="3888" y="2736"/>
              <a:ext cx="1392" cy="528"/>
            </a:xfrm>
            <a:prstGeom prst="rect">
              <a:avLst/>
            </a:prstGeom>
            <a:noFill/>
            <a:ln w="5715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5" name="Rectangle 23"/>
            <p:cNvSpPr/>
            <p:nvPr/>
          </p:nvSpPr>
          <p:spPr>
            <a:xfrm>
              <a:off x="3888" y="3504"/>
              <a:ext cx="1440" cy="144"/>
            </a:xfrm>
            <a:prstGeom prst="rect">
              <a:avLst/>
            </a:prstGeom>
            <a:noFill/>
            <a:ln w="5715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Text Box 24"/>
          <p:cNvSpPr txBox="1"/>
          <p:nvPr/>
        </p:nvSpPr>
        <p:spPr>
          <a:xfrm>
            <a:off x="928688" y="3619500"/>
            <a:ext cx="3706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）分析电路的逻辑功能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7" name="Text Box 25"/>
          <p:cNvSpPr txBox="1"/>
          <p:nvPr/>
        </p:nvSpPr>
        <p:spPr>
          <a:xfrm>
            <a:off x="857250" y="4267200"/>
            <a:ext cx="43703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多数输入变量为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，输出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8" name="Text Box 26"/>
          <p:cNvSpPr txBox="1"/>
          <p:nvPr/>
        </p:nvSpPr>
        <p:spPr>
          <a:xfrm>
            <a:off x="857250" y="4800600"/>
            <a:ext cx="41386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多数输入变量为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，输出 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43" name="Text Box 27"/>
          <p:cNvSpPr txBox="1"/>
          <p:nvPr/>
        </p:nvSpPr>
        <p:spPr>
          <a:xfrm>
            <a:off x="381000" y="152400"/>
            <a:ext cx="1104900" cy="57943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分 析</a:t>
            </a:r>
            <a:endParaRPr lang="zh-CN" altLang="en-US" sz="32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4"/>
          <p:cNvGraphicFramePr/>
          <p:nvPr/>
        </p:nvGraphicFramePr>
        <p:xfrm>
          <a:off x="6934200" y="209550"/>
          <a:ext cx="533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54000" imgH="203200" progId="Equation.3">
                  <p:embed/>
                </p:oleObj>
              </mc:Choice>
              <mc:Fallback>
                <p:oleObj name="" r:id="rId5" imgW="2540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4200" y="209550"/>
                        <a:ext cx="533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/>
          <p:nvPr/>
        </p:nvGraphicFramePr>
        <p:xfrm>
          <a:off x="6953250" y="1485900"/>
          <a:ext cx="533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53365" imgH="215900" progId="Equation.3">
                  <p:embed/>
                </p:oleObj>
              </mc:Choice>
              <mc:Fallback>
                <p:oleObj name="" r:id="rId7" imgW="253365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3250" y="1485900"/>
                        <a:ext cx="5334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/>
          <p:nvPr/>
        </p:nvGraphicFramePr>
        <p:xfrm>
          <a:off x="6921500" y="2362200"/>
          <a:ext cx="5603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266065" imgH="215900" progId="Equation.3">
                  <p:embed/>
                </p:oleObj>
              </mc:Choice>
              <mc:Fallback>
                <p:oleObj name="" r:id="rId9" imgW="266065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21500" y="2362200"/>
                        <a:ext cx="560388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/>
          <p:nvPr/>
        </p:nvGraphicFramePr>
        <p:xfrm>
          <a:off x="3143250" y="2324100"/>
          <a:ext cx="23574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1102995" imgH="177800" progId="Equation.3">
                  <p:embed/>
                </p:oleObj>
              </mc:Choice>
              <mc:Fallback>
                <p:oleObj name="" r:id="rId11" imgW="1102995" imgH="177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3250" y="2324100"/>
                        <a:ext cx="2357438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26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2"/>
          <p:cNvGraphicFramePr/>
          <p:nvPr/>
        </p:nvGraphicFramePr>
        <p:xfrm>
          <a:off x="468313" y="404813"/>
          <a:ext cx="8207375" cy="631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35204400" imgH="39900225" progId="MSPhotoEd.3">
                  <p:embed/>
                </p:oleObj>
              </mc:Choice>
              <mc:Fallback>
                <p:oleObj name="" r:id="rId1" imgW="35204400" imgH="39900225" progId="MSPhotoEd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404813"/>
                        <a:ext cx="8207375" cy="631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"/>
          <p:cNvSpPr txBox="1">
            <a:spLocks noChangeArrowheads="1"/>
          </p:cNvSpPr>
          <p:nvPr/>
        </p:nvSpPr>
        <p:spPr>
          <a:xfrm>
            <a:off x="250825" y="188913"/>
            <a:ext cx="7772400" cy="746125"/>
          </a:xfrm>
          <a:prstGeom prst="rightArrow">
            <a:avLst>
              <a:gd name="adj1" fmla="val 50000"/>
              <a:gd name="adj2" fmla="val 260426"/>
            </a:avLst>
          </a:prstGeom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4400" b="0" kern="120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真值表                      卡诺图</a:t>
            </a:r>
            <a:endParaRPr kumimoji="0" lang="zh-CN" altLang="en-US" sz="4400" b="0" kern="1200" cap="none" spc="0" normalizeH="0" baseline="0" noProof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8" name="AutoShape 4"/>
          <p:cNvSpPr/>
          <p:nvPr/>
        </p:nvSpPr>
        <p:spPr>
          <a:xfrm>
            <a:off x="3143250" y="28575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6"/>
          <p:cNvGraphicFramePr/>
          <p:nvPr/>
        </p:nvGraphicFramePr>
        <p:xfrm>
          <a:off x="0" y="571500"/>
          <a:ext cx="9144000" cy="62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25498425" imgH="30232350" progId="MSPhotoEd.3">
                  <p:embed/>
                </p:oleObj>
              </mc:Choice>
              <mc:Fallback>
                <p:oleObj name="" r:id="rId1" imgW="25498425" imgH="30232350" progId="MSPhotoEd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71500"/>
                        <a:ext cx="9144000" cy="628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4313" y="214313"/>
            <a:ext cx="4572000" cy="863600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0" kern="120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BCD</a:t>
            </a:r>
            <a:r>
              <a:rPr kumimoji="0" lang="zh-CN" altLang="en-US" b="0" kern="120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－</a:t>
            </a:r>
            <a:r>
              <a:rPr kumimoji="0" lang="zh-CN" altLang="zh-CN" b="0" kern="120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七段</a:t>
            </a:r>
            <a:r>
              <a:rPr kumimoji="0" lang="zh-CN" altLang="en-US" b="0" kern="120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显示译码器</a:t>
            </a:r>
            <a:r>
              <a:rPr kumimoji="0" lang="en-US" altLang="zh-CN" b="0" kern="120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7448</a:t>
            </a:r>
            <a:endParaRPr kumimoji="0" lang="zh-CN" altLang="en-US" b="0" kern="1200" cap="none" spc="0" normalizeH="0" baseline="0" noProof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2" name="AutoShape 4"/>
          <p:cNvSpPr/>
          <p:nvPr/>
        </p:nvSpPr>
        <p:spPr>
          <a:xfrm>
            <a:off x="3857625" y="4500563"/>
            <a:ext cx="865188" cy="2159000"/>
          </a:xfrm>
          <a:prstGeom prst="roundRect">
            <a:avLst>
              <a:gd name="adj" fmla="val 16667"/>
            </a:avLst>
          </a:prstGeom>
          <a:solidFill>
            <a:srgbClr val="99CCFF">
              <a:alpha val="14117"/>
            </a:srgb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2"/>
          <p:cNvSpPr/>
          <p:nvPr/>
        </p:nvSpPr>
        <p:spPr>
          <a:xfrm>
            <a:off x="214313" y="500063"/>
            <a:ext cx="40211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楷体_GB2312" pitchFamily="49" charset="-122"/>
              </a:rPr>
              <a:t>用</a:t>
            </a:r>
            <a:r>
              <a:rPr lang="en-US" altLang="zh-CN" sz="2400" dirty="0">
                <a:latin typeface="楷体_GB2312" pitchFamily="49" charset="-122"/>
              </a:rPr>
              <a:t>7448</a:t>
            </a:r>
            <a:r>
              <a:rPr lang="zh-CN" altLang="en-US" sz="2400" dirty="0">
                <a:latin typeface="楷体_GB2312" pitchFamily="49" charset="-122"/>
              </a:rPr>
              <a:t>驱动</a:t>
            </a:r>
            <a:r>
              <a:rPr lang="en-US" altLang="zh-CN" sz="2400" dirty="0">
                <a:latin typeface="楷体_GB2312" pitchFamily="49" charset="-122"/>
              </a:rPr>
              <a:t>BS201</a:t>
            </a:r>
            <a:r>
              <a:rPr lang="zh-CN" altLang="en-US" sz="2400" dirty="0">
                <a:latin typeface="楷体_GB2312" pitchFamily="49" charset="-122"/>
              </a:rPr>
              <a:t>的连接方法</a:t>
            </a:r>
            <a:endParaRPr lang="zh-CN" altLang="en-US" sz="2400" dirty="0">
              <a:latin typeface="楷体_GB2312" pitchFamily="49" charset="-122"/>
            </a:endParaRPr>
          </a:p>
        </p:txBody>
      </p:sp>
      <p:graphicFrame>
        <p:nvGraphicFramePr>
          <p:cNvPr id="28674" name="Object 2"/>
          <p:cNvGraphicFramePr/>
          <p:nvPr/>
        </p:nvGraphicFramePr>
        <p:xfrm>
          <a:off x="142875" y="1428750"/>
          <a:ext cx="87868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4698325" imgH="13420725" progId="MSPhotoEd.3">
                  <p:embed/>
                </p:oleObj>
              </mc:Choice>
              <mc:Fallback>
                <p:oleObj name="" r:id="rId1" imgW="24698325" imgH="13420725" progId="MSPhotoEd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" y="1428750"/>
                        <a:ext cx="8786813" cy="45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Text Box 4"/>
          <p:cNvSpPr txBox="1"/>
          <p:nvPr/>
        </p:nvSpPr>
        <p:spPr>
          <a:xfrm>
            <a:off x="430213" y="1000125"/>
            <a:ext cx="50546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数据选择器（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Multiplexer,MUX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" name="Text Box 5"/>
          <p:cNvSpPr txBox="1"/>
          <p:nvPr/>
        </p:nvSpPr>
        <p:spPr>
          <a:xfrm>
            <a:off x="412750" y="1544638"/>
            <a:ext cx="8288338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数据选择器功能是将多路信号有选择地送到一条输出总线上去。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3" name="Text Box 6"/>
          <p:cNvSpPr txBox="1"/>
          <p:nvPr/>
        </p:nvSpPr>
        <p:spPr>
          <a:xfrm>
            <a:off x="6621463" y="3319463"/>
            <a:ext cx="2022475" cy="506412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/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数据输出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4" name="Text Box 7"/>
          <p:cNvSpPr txBox="1"/>
          <p:nvPr/>
        </p:nvSpPr>
        <p:spPr>
          <a:xfrm>
            <a:off x="4084638" y="5502275"/>
            <a:ext cx="1344612" cy="523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地址码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5" name="Text Box 38"/>
          <p:cNvSpPr txBox="1"/>
          <p:nvPr/>
        </p:nvSpPr>
        <p:spPr>
          <a:xfrm>
            <a:off x="1600200" y="2457450"/>
            <a:ext cx="685800" cy="23082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多路数据输入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704" name="Rectangle 39"/>
          <p:cNvSpPr/>
          <p:nvPr/>
        </p:nvSpPr>
        <p:spPr>
          <a:xfrm>
            <a:off x="2590800" y="247650"/>
            <a:ext cx="4095750" cy="647700"/>
          </a:xfrm>
          <a:prstGeom prst="rect">
            <a:avLst/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Top">
              <a:rot lat="0" lon="0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anchor="ctr" anchorCtr="0">
            <a:flatTx/>
          </a:bodyPr>
          <a:p>
            <a:r>
              <a:rPr lang="zh-CN" altLang="en-US" sz="4000" dirty="0">
                <a:solidFill>
                  <a:srgbClr val="CC0000"/>
                </a:solidFill>
                <a:latin typeface="Times New Roman" panose="02020603050405020304" pitchFamily="18" charset="0"/>
              </a:rPr>
              <a:t>数据选择器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40"/>
          <p:cNvSpPr txBox="1"/>
          <p:nvPr/>
        </p:nvSpPr>
        <p:spPr>
          <a:xfrm>
            <a:off x="214313" y="6048375"/>
            <a:ext cx="87868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究竟选择哪一路数据输出由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两位地址码决定。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29698" name="Object 48"/>
          <p:cNvGraphicFramePr/>
          <p:nvPr>
            <p:ph idx="1"/>
          </p:nvPr>
        </p:nvGraphicFramePr>
        <p:xfrm>
          <a:off x="2509838" y="2085975"/>
          <a:ext cx="386080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2156460" imgH="2032000" progId="Visio.Drawing.6">
                  <p:embed/>
                </p:oleObj>
              </mc:Choice>
              <mc:Fallback>
                <p:oleObj name="" r:id="rId1" imgW="2156460" imgH="2032000" progId="Visio.Drawing.6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9838" y="2085975"/>
                        <a:ext cx="3860800" cy="3557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5" grpId="0" animBg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" name="Text Box 3"/>
          <p:cNvSpPr txBox="1"/>
          <p:nvPr/>
        </p:nvSpPr>
        <p:spPr>
          <a:xfrm>
            <a:off x="214313" y="1214438"/>
            <a:ext cx="8929687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真值表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把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i=0…3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）当作输入，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为输出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0728" name="表格 30727"/>
          <p:cNvGraphicFramePr/>
          <p:nvPr/>
        </p:nvGraphicFramePr>
        <p:xfrm>
          <a:off x="742950" y="3006725"/>
          <a:ext cx="2392363" cy="2919413"/>
        </p:xfrm>
        <a:graphic>
          <a:graphicData uri="http://schemas.openxmlformats.org/drawingml/2006/table">
            <a:tbl>
              <a:tblPr/>
              <a:tblGrid>
                <a:gridCol w="1677988"/>
                <a:gridCol w="714375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  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en-US" altLang="zh-CN" sz="2000" baseline="-30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 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en-US" altLang="zh-CN" sz="2000" baseline="-30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 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r>
                        <a:rPr lang="en-US" altLang="zh-CN" sz="2000" baseline="-30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 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5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0      0      0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0      0      1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0      1      0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0      1      1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1      0      0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1      0      1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1      1      0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1      1      1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Text Box 15"/>
          <p:cNvSpPr txBox="1"/>
          <p:nvPr/>
        </p:nvSpPr>
        <p:spPr>
          <a:xfrm>
            <a:off x="285750" y="2000250"/>
            <a:ext cx="3929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逻辑函数表达式：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0740" name="Rectangle 16"/>
          <p:cNvSpPr/>
          <p:nvPr/>
        </p:nvSpPr>
        <p:spPr>
          <a:xfrm>
            <a:off x="2590800" y="247650"/>
            <a:ext cx="4095750" cy="647700"/>
          </a:xfrm>
          <a:prstGeom prst="rect">
            <a:avLst/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Top">
              <a:rot lat="0" lon="0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anchor="ctr" anchorCtr="0">
            <a:flatTx/>
          </a:bodyPr>
          <a:p>
            <a:pPr algn="ctr"/>
            <a:r>
              <a:rPr lang="zh-CN" altLang="en-US" sz="4000" dirty="0">
                <a:solidFill>
                  <a:srgbClr val="CC0000"/>
                </a:solidFill>
                <a:latin typeface="Times New Roman" panose="02020603050405020304" pitchFamily="18" charset="0"/>
              </a:rPr>
              <a:t>数据选择器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" name="Text Box 18"/>
          <p:cNvSpPr txBox="1"/>
          <p:nvPr/>
        </p:nvSpPr>
        <p:spPr>
          <a:xfrm>
            <a:off x="3405188" y="2506663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3" name="Rectangle 19"/>
          <p:cNvSpPr/>
          <p:nvPr/>
        </p:nvSpPr>
        <p:spPr>
          <a:xfrm>
            <a:off x="914400" y="3676650"/>
            <a:ext cx="2133600" cy="323850"/>
          </a:xfrm>
          <a:prstGeom prst="rect">
            <a:avLst/>
          </a:prstGeom>
          <a:noFill/>
          <a:ln w="317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4" name="Rectangle 20"/>
          <p:cNvSpPr/>
          <p:nvPr/>
        </p:nvSpPr>
        <p:spPr>
          <a:xfrm>
            <a:off x="952500" y="4876800"/>
            <a:ext cx="2076450" cy="323850"/>
          </a:xfrm>
          <a:prstGeom prst="rect">
            <a:avLst/>
          </a:prstGeom>
          <a:noFill/>
          <a:ln w="317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5" name="Rectangle 21"/>
          <p:cNvSpPr/>
          <p:nvPr/>
        </p:nvSpPr>
        <p:spPr>
          <a:xfrm>
            <a:off x="952500" y="5467350"/>
            <a:ext cx="2076450" cy="342900"/>
          </a:xfrm>
          <a:prstGeom prst="rect">
            <a:avLst/>
          </a:prstGeom>
          <a:noFill/>
          <a:ln w="317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6" name="Rectangle 26"/>
          <p:cNvSpPr/>
          <p:nvPr/>
        </p:nvSpPr>
        <p:spPr>
          <a:xfrm>
            <a:off x="933450" y="4248150"/>
            <a:ext cx="2114550" cy="361950"/>
          </a:xfrm>
          <a:prstGeom prst="rect">
            <a:avLst/>
          </a:prstGeom>
          <a:noFill/>
          <a:ln w="317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7" name="Object 27"/>
          <p:cNvGraphicFramePr/>
          <p:nvPr/>
        </p:nvGraphicFramePr>
        <p:xfrm>
          <a:off x="6272213" y="2509838"/>
          <a:ext cx="124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621665" imgH="254000" progId="Equation.3">
                  <p:embed/>
                </p:oleObj>
              </mc:Choice>
              <mc:Fallback>
                <p:oleObj name="" r:id="rId1" imgW="621665" imgH="254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2213" y="2509838"/>
                        <a:ext cx="1244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28"/>
          <p:cNvGraphicFramePr/>
          <p:nvPr/>
        </p:nvGraphicFramePr>
        <p:xfrm>
          <a:off x="4992688" y="2500313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608965" imgH="254000" progId="Equation.3">
                  <p:embed/>
                </p:oleObj>
              </mc:Choice>
              <mc:Fallback>
                <p:oleObj name="" r:id="rId3" imgW="608965" imgH="254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2688" y="2500313"/>
                        <a:ext cx="1219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29"/>
          <p:cNvGraphicFramePr/>
          <p:nvPr/>
        </p:nvGraphicFramePr>
        <p:xfrm>
          <a:off x="4000500" y="2506663"/>
          <a:ext cx="1028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507365" imgH="254000" progId="Equation.3">
                  <p:embed/>
                </p:oleObj>
              </mc:Choice>
              <mc:Fallback>
                <p:oleObj name="" r:id="rId5" imgW="507365" imgH="254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0500" y="2506663"/>
                        <a:ext cx="10287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32"/>
          <p:cNvGraphicFramePr/>
          <p:nvPr/>
        </p:nvGraphicFramePr>
        <p:xfrm>
          <a:off x="7400925" y="2538413"/>
          <a:ext cx="1243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622300" imgH="228600" progId="Equation.3">
                  <p:embed/>
                </p:oleObj>
              </mc:Choice>
              <mc:Fallback>
                <p:oleObj name="" r:id="rId7" imgW="6223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0925" y="2538413"/>
                        <a:ext cx="12430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44"/>
          <p:cNvGraphicFramePr/>
          <p:nvPr/>
        </p:nvGraphicFramePr>
        <p:xfrm>
          <a:off x="3929063" y="3214688"/>
          <a:ext cx="3867150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2235200" imgH="1885315" progId="Visio.Drawing.6">
                  <p:embed/>
                </p:oleObj>
              </mc:Choice>
              <mc:Fallback>
                <p:oleObj name="" r:id="rId9" imgW="2235200" imgH="1885315" progId="Visio.Drawing.6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9063" y="3214688"/>
                        <a:ext cx="3867150" cy="306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2" grpId="0"/>
      <p:bldP spid="83" grpId="0" animBg="1"/>
      <p:bldP spid="84" grpId="0" animBg="1"/>
      <p:bldP spid="85" grpId="0" animBg="1"/>
      <p:bldP spid="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Rectangle 16"/>
          <p:cNvSpPr/>
          <p:nvPr/>
        </p:nvSpPr>
        <p:spPr>
          <a:xfrm>
            <a:off x="2500313" y="357188"/>
            <a:ext cx="4095750" cy="647700"/>
          </a:xfrm>
          <a:prstGeom prst="rect">
            <a:avLst/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Top">
              <a:rot lat="0" lon="0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anchor="ctr" anchorCtr="0">
            <a:flatTx/>
          </a:bodyPr>
          <a:p>
            <a:pPr algn="ctr"/>
            <a:r>
              <a:rPr lang="zh-CN" altLang="en-US" sz="4000" dirty="0">
                <a:solidFill>
                  <a:srgbClr val="CC0000"/>
                </a:solidFill>
                <a:latin typeface="Times New Roman" panose="02020603050405020304" pitchFamily="18" charset="0"/>
              </a:rPr>
              <a:t>数据选择器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Text Box 17"/>
          <p:cNvSpPr txBox="1"/>
          <p:nvPr/>
        </p:nvSpPr>
        <p:spPr>
          <a:xfrm>
            <a:off x="582613" y="1211263"/>
            <a:ext cx="47609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双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选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数据选择器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——74LS153 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19" name="Object 49"/>
          <p:cNvGraphicFramePr/>
          <p:nvPr/>
        </p:nvGraphicFramePr>
        <p:xfrm>
          <a:off x="931863" y="1984375"/>
          <a:ext cx="7135812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4786630" imgH="2190115" progId="Visio.Drawing.6">
                  <p:embed/>
                </p:oleObj>
              </mc:Choice>
              <mc:Fallback>
                <p:oleObj name="" r:id="rId1" imgW="4786630" imgH="2190115" progId="Visio.Drawing.6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1863" y="1984375"/>
                        <a:ext cx="7135812" cy="3970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9" name="Rectangle 20"/>
          <p:cNvSpPr/>
          <p:nvPr/>
        </p:nvSpPr>
        <p:spPr>
          <a:xfrm>
            <a:off x="2590800" y="247650"/>
            <a:ext cx="4095750" cy="647700"/>
          </a:xfrm>
          <a:prstGeom prst="rect">
            <a:avLst/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Top">
              <a:rot lat="0" lon="0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anchor="ctr" anchorCtr="0">
            <a:flatTx/>
          </a:bodyPr>
          <a:p>
            <a:pPr algn="ctr"/>
            <a:r>
              <a:rPr lang="zh-CN" altLang="en-US" sz="4000" dirty="0">
                <a:solidFill>
                  <a:srgbClr val="CC0000"/>
                </a:solidFill>
                <a:latin typeface="Times New Roman" panose="02020603050405020304" pitchFamily="18" charset="0"/>
              </a:rPr>
              <a:t>数据选择器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0" name="Text Box 23"/>
          <p:cNvSpPr txBox="1"/>
          <p:nvPr/>
        </p:nvSpPr>
        <p:spPr>
          <a:xfrm>
            <a:off x="487363" y="1211263"/>
            <a:ext cx="52133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选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数据选择器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——74LS151 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" name="Text Box 72"/>
          <p:cNvSpPr txBox="1"/>
          <p:nvPr/>
        </p:nvSpPr>
        <p:spPr>
          <a:xfrm>
            <a:off x="958850" y="5346700"/>
            <a:ext cx="895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15" name="Object 83"/>
          <p:cNvGraphicFramePr/>
          <p:nvPr/>
        </p:nvGraphicFramePr>
        <p:xfrm>
          <a:off x="4697413" y="5340350"/>
          <a:ext cx="16017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799465" imgH="254000" progId="Equation.3">
                  <p:embed/>
                </p:oleObj>
              </mc:Choice>
              <mc:Fallback>
                <p:oleObj name="" r:id="rId1" imgW="799465" imgH="254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97413" y="5340350"/>
                        <a:ext cx="16017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6"/>
          <p:cNvGraphicFramePr/>
          <p:nvPr/>
        </p:nvGraphicFramePr>
        <p:xfrm>
          <a:off x="2998788" y="5302250"/>
          <a:ext cx="1573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786765" imgH="254000" progId="Equation.3">
                  <p:embed/>
                </p:oleObj>
              </mc:Choice>
              <mc:Fallback>
                <p:oleObj name="" r:id="rId3" imgW="786765" imgH="254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788" y="5302250"/>
                        <a:ext cx="15732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0"/>
          <p:cNvGraphicFramePr/>
          <p:nvPr/>
        </p:nvGraphicFramePr>
        <p:xfrm>
          <a:off x="1525588" y="5308600"/>
          <a:ext cx="1390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685165" imgH="254000" progId="Equation.3">
                  <p:embed/>
                </p:oleObj>
              </mc:Choice>
              <mc:Fallback>
                <p:oleObj name="" r:id="rId5" imgW="685165" imgH="254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5308600"/>
                        <a:ext cx="13906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4"/>
          <p:cNvGraphicFramePr/>
          <p:nvPr/>
        </p:nvGraphicFramePr>
        <p:xfrm>
          <a:off x="1295400" y="5862638"/>
          <a:ext cx="15938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799465" imgH="254000" progId="Equation.3">
                  <p:embed/>
                </p:oleObj>
              </mc:Choice>
              <mc:Fallback>
                <p:oleObj name="" r:id="rId7" imgW="799465" imgH="2540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5862638"/>
                        <a:ext cx="159385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5"/>
          <p:cNvGraphicFramePr/>
          <p:nvPr/>
        </p:nvGraphicFramePr>
        <p:xfrm>
          <a:off x="2957513" y="5867400"/>
          <a:ext cx="1735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799465" imgH="254000" progId="Equation.3">
                  <p:embed/>
                </p:oleObj>
              </mc:Choice>
              <mc:Fallback>
                <p:oleObj name="" r:id="rId9" imgW="799465" imgH="254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7513" y="5867400"/>
                        <a:ext cx="1735137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6"/>
          <p:cNvGraphicFramePr/>
          <p:nvPr/>
        </p:nvGraphicFramePr>
        <p:xfrm>
          <a:off x="6256338" y="5314950"/>
          <a:ext cx="1573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786765" imgH="254000" progId="Equation.3">
                  <p:embed/>
                </p:oleObj>
              </mc:Choice>
              <mc:Fallback>
                <p:oleObj name="" r:id="rId11" imgW="786765" imgH="254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6338" y="5314950"/>
                        <a:ext cx="15732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7"/>
          <p:cNvGraphicFramePr/>
          <p:nvPr/>
        </p:nvGraphicFramePr>
        <p:xfrm>
          <a:off x="4700588" y="5829300"/>
          <a:ext cx="1689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799465" imgH="254000" progId="Equation.3">
                  <p:embed/>
                </p:oleObj>
              </mc:Choice>
              <mc:Fallback>
                <p:oleObj name="" r:id="rId13" imgW="799465" imgH="2540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00588" y="5829300"/>
                        <a:ext cx="16891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8"/>
          <p:cNvGraphicFramePr/>
          <p:nvPr/>
        </p:nvGraphicFramePr>
        <p:xfrm>
          <a:off x="6246813" y="58801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5" imgW="799465" imgH="228600" progId="Equation.3">
                  <p:embed/>
                </p:oleObj>
              </mc:Choice>
              <mc:Fallback>
                <p:oleObj name="" r:id="rId15" imgW="799465" imgH="228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6813" y="5880100"/>
                        <a:ext cx="1600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Rectangle 107"/>
          <p:cNvSpPr/>
          <p:nvPr/>
        </p:nvSpPr>
        <p:spPr>
          <a:xfrm>
            <a:off x="0" y="2143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106"/>
          <p:cNvGraphicFramePr/>
          <p:nvPr/>
        </p:nvGraphicFramePr>
        <p:xfrm>
          <a:off x="1143000" y="1658938"/>
          <a:ext cx="6296025" cy="3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7" imgW="5181600" imgH="3048000" progId="Visio.Drawing.6">
                  <p:embed/>
                </p:oleObj>
              </mc:Choice>
              <mc:Fallback>
                <p:oleObj name="" r:id="rId17" imgW="5181600" imgH="3048000" progId="Visio.Drawing.6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43000" y="1658938"/>
                        <a:ext cx="6296025" cy="370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7" name="Text Box 47"/>
          <p:cNvSpPr txBox="1"/>
          <p:nvPr/>
        </p:nvSpPr>
        <p:spPr>
          <a:xfrm>
            <a:off x="285750" y="1143000"/>
            <a:ext cx="4357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例：用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选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1MUX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实现逻辑函数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3798" name="Text Box 48"/>
          <p:cNvSpPr txBox="1"/>
          <p:nvPr/>
        </p:nvSpPr>
        <p:spPr>
          <a:xfrm>
            <a:off x="357188" y="2214563"/>
            <a:ext cx="5267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选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 MUX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的输出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的表达式为：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9" name="Text Box 50"/>
          <p:cNvSpPr txBox="1"/>
          <p:nvPr/>
        </p:nvSpPr>
        <p:spPr>
          <a:xfrm>
            <a:off x="479425" y="3752850"/>
            <a:ext cx="7654925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令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6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7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=1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baseline="-30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en-US" altLang="zh-CN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5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=0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时，则 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L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ea typeface="宋体" pitchFamily="2" charset="-122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0" name="Text Box 51"/>
          <p:cNvSpPr txBox="1"/>
          <p:nvPr/>
        </p:nvSpPr>
        <p:spPr>
          <a:xfrm>
            <a:off x="727075" y="5205413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连线图如右：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3801" name="Text Box 63"/>
          <p:cNvSpPr txBox="1"/>
          <p:nvPr/>
        </p:nvSpPr>
        <p:spPr>
          <a:xfrm>
            <a:off x="428625" y="642938"/>
            <a:ext cx="24812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◆ 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实现逻辑函数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3794" name="Object 64"/>
          <p:cNvGraphicFramePr/>
          <p:nvPr/>
        </p:nvGraphicFramePr>
        <p:xfrm>
          <a:off x="1192213" y="2851150"/>
          <a:ext cx="63944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3200400" imgH="508000" progId="Equation.3">
                  <p:embed/>
                </p:oleObj>
              </mc:Choice>
              <mc:Fallback>
                <p:oleObj name="" r:id="rId1" imgW="3200400" imgH="5080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2213" y="2851150"/>
                        <a:ext cx="6394450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6"/>
          <p:cNvGraphicFramePr/>
          <p:nvPr/>
        </p:nvGraphicFramePr>
        <p:xfrm>
          <a:off x="1714500" y="1714500"/>
          <a:ext cx="5781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2726690" imgH="215900" progId="Equation.3">
                  <p:embed/>
                </p:oleObj>
              </mc:Choice>
              <mc:Fallback>
                <p:oleObj name="" r:id="rId3" imgW="2726690" imgH="215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1714500"/>
                        <a:ext cx="5781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93"/>
          <p:cNvSpPr/>
          <p:nvPr/>
        </p:nvSpPr>
        <p:spPr>
          <a:xfrm>
            <a:off x="0" y="2733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" name="Object 92"/>
          <p:cNvGraphicFramePr/>
          <p:nvPr/>
        </p:nvGraphicFramePr>
        <p:xfrm>
          <a:off x="3505200" y="4406900"/>
          <a:ext cx="409575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2754630" imgH="1648460" progId="Visio.Drawing.6">
                  <p:embed/>
                </p:oleObj>
              </mc:Choice>
              <mc:Fallback>
                <p:oleObj name="" r:id="rId5" imgW="2754630" imgH="1648460" progId="Visio.Drawing.6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4406900"/>
                        <a:ext cx="4095750" cy="245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23" name="Text Box 4"/>
          <p:cNvSpPr txBox="1"/>
          <p:nvPr/>
        </p:nvSpPr>
        <p:spPr>
          <a:xfrm>
            <a:off x="822325" y="8969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4" name="Object 6"/>
          <p:cNvGraphicFramePr/>
          <p:nvPr/>
        </p:nvGraphicFramePr>
        <p:xfrm>
          <a:off x="1019175" y="2476500"/>
          <a:ext cx="5110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2538095" imgH="254000" progId="Equation.3">
                  <p:embed/>
                </p:oleObj>
              </mc:Choice>
              <mc:Fallback>
                <p:oleObj name="" r:id="rId1" imgW="2538095" imgH="2540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9175" y="2476500"/>
                        <a:ext cx="51101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14"/>
          <p:cNvSpPr txBox="1"/>
          <p:nvPr/>
        </p:nvSpPr>
        <p:spPr>
          <a:xfrm>
            <a:off x="500063" y="571500"/>
            <a:ext cx="5929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例：用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选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数据选择器实现函数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4819" name="Object 15"/>
          <p:cNvGraphicFramePr/>
          <p:nvPr/>
        </p:nvGraphicFramePr>
        <p:xfrm>
          <a:off x="2214563" y="1285875"/>
          <a:ext cx="3684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738630" imgH="254000" progId="Equation.3">
                  <p:embed/>
                </p:oleObj>
              </mc:Choice>
              <mc:Fallback>
                <p:oleObj name="" r:id="rId3" imgW="1738630" imgH="254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1285875"/>
                        <a:ext cx="36845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16"/>
          <p:cNvSpPr txBox="1"/>
          <p:nvPr/>
        </p:nvSpPr>
        <p:spPr>
          <a:xfrm>
            <a:off x="495300" y="19431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解：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8" name="Object 17"/>
          <p:cNvGraphicFramePr/>
          <p:nvPr/>
        </p:nvGraphicFramePr>
        <p:xfrm>
          <a:off x="873125" y="310515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812165" imgH="203200" progId="Equation.3">
                  <p:embed/>
                </p:oleObj>
              </mc:Choice>
              <mc:Fallback>
                <p:oleObj name="" r:id="rId5" imgW="812165" imgH="203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125" y="3105150"/>
                        <a:ext cx="2133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8"/>
          <p:cNvGraphicFramePr/>
          <p:nvPr/>
        </p:nvGraphicFramePr>
        <p:xfrm>
          <a:off x="3063875" y="3048000"/>
          <a:ext cx="4110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2131060" imgH="215900" progId="Equation.3">
                  <p:embed/>
                </p:oleObj>
              </mc:Choice>
              <mc:Fallback>
                <p:oleObj name="" r:id="rId7" imgW="2131060" imgH="215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3875" y="3048000"/>
                        <a:ext cx="41100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9"/>
          <p:cNvGraphicFramePr/>
          <p:nvPr/>
        </p:nvGraphicFramePr>
        <p:xfrm>
          <a:off x="954088" y="3581400"/>
          <a:ext cx="46466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1813560" imgH="215900" progId="Equation.3">
                  <p:embed/>
                </p:oleObj>
              </mc:Choice>
              <mc:Fallback>
                <p:oleObj name="" r:id="rId9" imgW="1813560" imgH="215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4088" y="3581400"/>
                        <a:ext cx="4646612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30"/>
          <p:cNvSpPr txBox="1"/>
          <p:nvPr/>
        </p:nvSpPr>
        <p:spPr>
          <a:xfrm>
            <a:off x="1057275" y="1989138"/>
            <a:ext cx="4778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选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数据选择器的函数表达式为：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3" name="Line 31"/>
          <p:cNvSpPr/>
          <p:nvPr/>
        </p:nvSpPr>
        <p:spPr>
          <a:xfrm>
            <a:off x="1295400" y="4095750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" name="Line 32"/>
          <p:cNvSpPr/>
          <p:nvPr/>
        </p:nvSpPr>
        <p:spPr>
          <a:xfrm>
            <a:off x="2462213" y="4076700"/>
            <a:ext cx="457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" name="Line 33"/>
          <p:cNvSpPr/>
          <p:nvPr/>
        </p:nvSpPr>
        <p:spPr>
          <a:xfrm>
            <a:off x="3590925" y="4076700"/>
            <a:ext cx="4476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" name="Line 34"/>
          <p:cNvSpPr/>
          <p:nvPr/>
        </p:nvSpPr>
        <p:spPr>
          <a:xfrm>
            <a:off x="4743450" y="4067175"/>
            <a:ext cx="4381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" name="Text Box 35"/>
          <p:cNvSpPr txBox="1"/>
          <p:nvPr/>
        </p:nvSpPr>
        <p:spPr>
          <a:xfrm>
            <a:off x="1765300" y="4143375"/>
            <a:ext cx="506413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</a:t>
            </a:r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0</a:t>
            </a:r>
            <a:endParaRPr lang="en-US" altLang="zh-CN" baseline="-25000" dirty="0">
              <a:solidFill>
                <a:srgbClr val="3333CC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8" name="Text Box 36"/>
          <p:cNvSpPr txBox="1"/>
          <p:nvPr/>
        </p:nvSpPr>
        <p:spPr>
          <a:xfrm>
            <a:off x="2847975" y="4133850"/>
            <a:ext cx="506413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</a:t>
            </a:r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1</a:t>
            </a:r>
            <a:endParaRPr lang="en-US" altLang="zh-CN" baseline="-25000" dirty="0">
              <a:solidFill>
                <a:srgbClr val="3333CC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9" name="Text Box 37"/>
          <p:cNvSpPr txBox="1"/>
          <p:nvPr/>
        </p:nvSpPr>
        <p:spPr>
          <a:xfrm>
            <a:off x="4011613" y="4121150"/>
            <a:ext cx="506412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</a:t>
            </a:r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2</a:t>
            </a:r>
            <a:endParaRPr lang="en-US" altLang="zh-CN" baseline="-25000" dirty="0">
              <a:solidFill>
                <a:srgbClr val="3333CC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0" name="Text Box 38"/>
          <p:cNvSpPr txBox="1"/>
          <p:nvPr/>
        </p:nvSpPr>
        <p:spPr>
          <a:xfrm>
            <a:off x="5272088" y="4124325"/>
            <a:ext cx="506412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</a:t>
            </a:r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  <a:sym typeface="Symbol" pitchFamily="18" charset="2"/>
              </a:rPr>
              <a:t>3</a:t>
            </a:r>
            <a:endParaRPr lang="en-US" altLang="zh-CN" baseline="-25000" dirty="0">
              <a:solidFill>
                <a:srgbClr val="3333CC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1" name="Text Box 73"/>
          <p:cNvSpPr txBox="1"/>
          <p:nvPr/>
        </p:nvSpPr>
        <p:spPr>
          <a:xfrm>
            <a:off x="5851525" y="4194175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“0”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2" name="Text Box 74"/>
          <p:cNvSpPr txBox="1"/>
          <p:nvPr/>
        </p:nvSpPr>
        <p:spPr>
          <a:xfrm>
            <a:off x="6042025" y="48799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endParaRPr lang="en-US" altLang="zh-CN" i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3" name="Text Box 75"/>
          <p:cNvSpPr txBox="1"/>
          <p:nvPr/>
        </p:nvSpPr>
        <p:spPr>
          <a:xfrm>
            <a:off x="6038850" y="45497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endParaRPr lang="en-US" altLang="zh-CN" i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4648200" y="5219700"/>
            <a:ext cx="2152650" cy="512763"/>
            <a:chOff x="3588" y="2304"/>
            <a:chExt cx="1356" cy="323"/>
          </a:xfrm>
        </p:grpSpPr>
        <p:sp>
          <p:nvSpPr>
            <p:cNvPr id="34865" name="Line 77"/>
            <p:cNvSpPr/>
            <p:nvPr/>
          </p:nvSpPr>
          <p:spPr>
            <a:xfrm>
              <a:off x="3924" y="2448"/>
              <a:ext cx="102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6" name="Line 78"/>
            <p:cNvSpPr/>
            <p:nvPr/>
          </p:nvSpPr>
          <p:spPr>
            <a:xfrm flipV="1">
              <a:off x="4704" y="2435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7" name="Oval 79"/>
            <p:cNvSpPr/>
            <p:nvPr/>
          </p:nvSpPr>
          <p:spPr>
            <a:xfrm>
              <a:off x="4682" y="2425"/>
              <a:ext cx="48" cy="4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868" name="Text Box 80"/>
            <p:cNvSpPr txBox="1"/>
            <p:nvPr/>
          </p:nvSpPr>
          <p:spPr>
            <a:xfrm>
              <a:off x="3588" y="2304"/>
              <a:ext cx="24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59" name="Text Box 81"/>
          <p:cNvSpPr txBox="1"/>
          <p:nvPr/>
        </p:nvSpPr>
        <p:spPr>
          <a:xfrm>
            <a:off x="5821363" y="6200775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“1”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3" name="Group 82"/>
          <p:cNvGrpSpPr/>
          <p:nvPr/>
        </p:nvGrpSpPr>
        <p:grpSpPr>
          <a:xfrm>
            <a:off x="6419850" y="4171950"/>
            <a:ext cx="2019300" cy="2378075"/>
            <a:chOff x="4116" y="2232"/>
            <a:chExt cx="1272" cy="1498"/>
          </a:xfrm>
        </p:grpSpPr>
        <p:sp>
          <p:nvSpPr>
            <p:cNvPr id="34850" name="Rectangle 83"/>
            <p:cNvSpPr/>
            <p:nvPr/>
          </p:nvSpPr>
          <p:spPr>
            <a:xfrm>
              <a:off x="4404" y="2232"/>
              <a:ext cx="720" cy="1488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851" name="Line 84"/>
            <p:cNvSpPr/>
            <p:nvPr/>
          </p:nvSpPr>
          <p:spPr>
            <a:xfrm>
              <a:off x="5124" y="2976"/>
              <a:ext cx="2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2" name="Text Box 85"/>
            <p:cNvSpPr txBox="1"/>
            <p:nvPr/>
          </p:nvSpPr>
          <p:spPr>
            <a:xfrm>
              <a:off x="4404" y="2904"/>
              <a:ext cx="312" cy="8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D</a:t>
              </a:r>
              <a:r>
                <a:rPr lang="en-US" altLang="zh-CN" sz="1600" dirty="0"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1600" dirty="0"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D</a:t>
              </a:r>
              <a:r>
                <a:rPr lang="en-US" altLang="zh-CN" sz="1600" dirty="0"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D</a:t>
              </a:r>
              <a:r>
                <a:rPr lang="en-US" altLang="zh-CN" sz="1600" dirty="0">
                  <a:latin typeface="宋体" pitchFamily="2" charset="-122"/>
                  <a:ea typeface="宋体" pitchFamily="2" charset="-122"/>
                </a:rPr>
                <a:t>2</a:t>
              </a:r>
              <a:endParaRPr lang="en-US" altLang="zh-CN" sz="1600" dirty="0"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D</a:t>
              </a:r>
              <a:r>
                <a:rPr lang="en-US" altLang="zh-CN" sz="1600" dirty="0">
                  <a:latin typeface="宋体" pitchFamily="2" charset="-122"/>
                  <a:ea typeface="宋体" pitchFamily="2" charset="-122"/>
                </a:rPr>
                <a:t>3</a:t>
              </a:r>
              <a:endParaRPr lang="en-US" altLang="zh-CN" sz="16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853" name="Line 86"/>
            <p:cNvSpPr/>
            <p:nvPr/>
          </p:nvSpPr>
          <p:spPr>
            <a:xfrm>
              <a:off x="4116" y="3036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4" name="Line 87"/>
            <p:cNvSpPr/>
            <p:nvPr/>
          </p:nvSpPr>
          <p:spPr>
            <a:xfrm>
              <a:off x="4128" y="3228"/>
              <a:ext cx="2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5" name="Line 88"/>
            <p:cNvSpPr/>
            <p:nvPr/>
          </p:nvSpPr>
          <p:spPr>
            <a:xfrm>
              <a:off x="4128" y="3600"/>
              <a:ext cx="2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6" name="Line 89"/>
            <p:cNvSpPr/>
            <p:nvPr/>
          </p:nvSpPr>
          <p:spPr>
            <a:xfrm flipV="1">
              <a:off x="4128" y="3420"/>
              <a:ext cx="2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7" name="Line 90"/>
            <p:cNvSpPr/>
            <p:nvPr/>
          </p:nvSpPr>
          <p:spPr>
            <a:xfrm>
              <a:off x="4116" y="2820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8" name="Line 91"/>
            <p:cNvSpPr/>
            <p:nvPr/>
          </p:nvSpPr>
          <p:spPr>
            <a:xfrm>
              <a:off x="4116" y="2400"/>
              <a:ext cx="2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9" name="Line 92"/>
            <p:cNvSpPr/>
            <p:nvPr/>
          </p:nvSpPr>
          <p:spPr>
            <a:xfrm>
              <a:off x="4116" y="2604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0" name="Text Box 93"/>
            <p:cNvSpPr txBox="1"/>
            <p:nvPr/>
          </p:nvSpPr>
          <p:spPr>
            <a:xfrm>
              <a:off x="4368" y="2292"/>
              <a:ext cx="34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EN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4861" name="Text Box 94"/>
            <p:cNvSpPr txBox="1"/>
            <p:nvPr/>
          </p:nvSpPr>
          <p:spPr>
            <a:xfrm>
              <a:off x="4380" y="2472"/>
              <a:ext cx="34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4862" name="Text Box 95"/>
            <p:cNvSpPr txBox="1"/>
            <p:nvPr/>
          </p:nvSpPr>
          <p:spPr>
            <a:xfrm>
              <a:off x="4380" y="2688"/>
              <a:ext cx="34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1600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4863" name="Oval 96"/>
            <p:cNvSpPr/>
            <p:nvPr/>
          </p:nvSpPr>
          <p:spPr>
            <a:xfrm>
              <a:off x="4344" y="2364"/>
              <a:ext cx="56" cy="5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864" name="Text Box 97"/>
            <p:cNvSpPr txBox="1"/>
            <p:nvPr/>
          </p:nvSpPr>
          <p:spPr>
            <a:xfrm>
              <a:off x="4848" y="2844"/>
              <a:ext cx="34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endParaRPr lang="en-US" altLang="zh-CN" sz="16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6" name="Text Box 106"/>
          <p:cNvSpPr txBox="1"/>
          <p:nvPr/>
        </p:nvSpPr>
        <p:spPr>
          <a:xfrm>
            <a:off x="8134350" y="4876800"/>
            <a:ext cx="51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F</a:t>
            </a:r>
            <a:endParaRPr lang="en-US" altLang="zh-CN" i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4" name="Group 108"/>
          <p:cNvGrpSpPr/>
          <p:nvPr/>
        </p:nvGrpSpPr>
        <p:grpSpPr>
          <a:xfrm>
            <a:off x="5345113" y="5403850"/>
            <a:ext cx="1150937" cy="920750"/>
            <a:chOff x="1381" y="3362"/>
            <a:chExt cx="725" cy="580"/>
          </a:xfrm>
        </p:grpSpPr>
        <p:sp>
          <p:nvSpPr>
            <p:cNvPr id="34843" name="Rectangle 99"/>
            <p:cNvSpPr/>
            <p:nvPr/>
          </p:nvSpPr>
          <p:spPr>
            <a:xfrm rot="-5400000">
              <a:off x="1563" y="3673"/>
              <a:ext cx="336" cy="202"/>
            </a:xfrm>
            <a:prstGeom prst="rect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844" name="Oval 100"/>
            <p:cNvSpPr/>
            <p:nvPr/>
          </p:nvSpPr>
          <p:spPr>
            <a:xfrm rot="-5400000">
              <a:off x="1838" y="3744"/>
              <a:ext cx="57" cy="5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845" name="Line 102"/>
            <p:cNvSpPr/>
            <p:nvPr/>
          </p:nvSpPr>
          <p:spPr>
            <a:xfrm flipH="1">
              <a:off x="1404" y="3384"/>
              <a:ext cx="0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6" name="Line 103"/>
            <p:cNvSpPr/>
            <p:nvPr/>
          </p:nvSpPr>
          <p:spPr>
            <a:xfrm>
              <a:off x="1404" y="3768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7" name="Oval 104"/>
            <p:cNvSpPr/>
            <p:nvPr/>
          </p:nvSpPr>
          <p:spPr>
            <a:xfrm>
              <a:off x="1381" y="336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848" name="Text Box 105"/>
            <p:cNvSpPr txBox="1"/>
            <p:nvPr/>
          </p:nvSpPr>
          <p:spPr>
            <a:xfrm>
              <a:off x="1614" y="3594"/>
              <a:ext cx="22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宋体" pitchFamily="2" charset="-122"/>
                  <a:ea typeface="宋体" pitchFamily="2" charset="-122"/>
                </a:rPr>
                <a:t>1</a:t>
              </a:r>
              <a:endParaRPr lang="en-US" altLang="zh-CN" sz="16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849" name="Line 107"/>
            <p:cNvSpPr/>
            <p:nvPr/>
          </p:nvSpPr>
          <p:spPr>
            <a:xfrm>
              <a:off x="1896" y="3774"/>
              <a:ext cx="21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9" grpId="0"/>
      <p:bldP spid="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Text Box 3"/>
          <p:cNvSpPr txBox="1"/>
          <p:nvPr/>
        </p:nvSpPr>
        <p:spPr>
          <a:xfrm>
            <a:off x="460375" y="1382713"/>
            <a:ext cx="73072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用数据选择器来实现逻辑函数时，应注意以下几点：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9" name="Text Box 4"/>
          <p:cNvSpPr txBox="1"/>
          <p:nvPr/>
        </p:nvSpPr>
        <p:spPr>
          <a:xfrm>
            <a:off x="441325" y="2022475"/>
            <a:ext cx="784542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．当逻辑函数的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变量个数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与数据选择器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选择输入端个数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相等时，可直接用数据选择器来实现所要实现的逻辑函数。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0" name="Text Box 5"/>
          <p:cNvSpPr txBox="1"/>
          <p:nvPr/>
        </p:nvSpPr>
        <p:spPr>
          <a:xfrm>
            <a:off x="422275" y="3306763"/>
            <a:ext cx="805497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．当逻辑函数的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变量个数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多于数据选择器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选择输入端数目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时，应分离出多余变量，将余下的变量分别有序地加到数据选择器的数据输入端。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1" name="Text Box 6"/>
          <p:cNvSpPr txBox="1"/>
          <p:nvPr/>
        </p:nvSpPr>
        <p:spPr>
          <a:xfrm>
            <a:off x="346075" y="4875213"/>
            <a:ext cx="79978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．一个数据选择器只能用来实现一个多输入变量的单输出逻辑函数。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3734" name="Rectangle 7"/>
          <p:cNvSpPr/>
          <p:nvPr/>
        </p:nvSpPr>
        <p:spPr>
          <a:xfrm>
            <a:off x="2286000" y="500063"/>
            <a:ext cx="4095750" cy="647700"/>
          </a:xfrm>
          <a:prstGeom prst="rect">
            <a:avLst/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Top">
              <a:rot lat="0" lon="0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anchor="ctr" anchorCtr="0">
            <a:flatTx/>
          </a:bodyPr>
          <a:p>
            <a:pPr algn="ctr"/>
            <a:r>
              <a:rPr lang="zh-CN" altLang="en-US" sz="4000" dirty="0">
                <a:solidFill>
                  <a:srgbClr val="CC0000"/>
                </a:solidFill>
                <a:latin typeface="Times New Roman" panose="02020603050405020304" pitchFamily="18" charset="0"/>
              </a:rPr>
              <a:t>数据选择器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2"/>
          <p:cNvGraphicFramePr/>
          <p:nvPr/>
        </p:nvGraphicFramePr>
        <p:xfrm>
          <a:off x="1357313" y="1571625"/>
          <a:ext cx="6434137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9497675" imgH="9525000" progId="MSPhotoEd.3">
                  <p:embed/>
                </p:oleObj>
              </mc:Choice>
              <mc:Fallback>
                <p:oleObj name="" r:id="rId1" imgW="19497675" imgH="9525000" progId="MSPhotoEd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7313" y="1571625"/>
                        <a:ext cx="6434137" cy="314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/>
          <p:nvPr/>
        </p:nvSpPr>
        <p:spPr>
          <a:xfrm>
            <a:off x="428625" y="785813"/>
            <a:ext cx="50371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楷体_GB2312" pitchFamily="49" charset="-122"/>
              </a:rPr>
              <a:t>例</a:t>
            </a:r>
            <a:r>
              <a:rPr lang="en-US" altLang="zh-CN" sz="2400" dirty="0">
                <a:latin typeface="楷体_GB2312" pitchFamily="49" charset="-122"/>
              </a:rPr>
              <a:t>2:</a:t>
            </a:r>
            <a:r>
              <a:rPr lang="zh-CN" altLang="en-US" sz="2400" dirty="0">
                <a:latin typeface="楷体_GB2312" pitchFamily="49" charset="-122"/>
              </a:rPr>
              <a:t>试分析图所示逻辑电路的功能</a:t>
            </a:r>
            <a:r>
              <a:rPr lang="zh-CN" altLang="en-US" dirty="0">
                <a:latin typeface="楷体_GB2312" pitchFamily="49" charset="-122"/>
              </a:rPr>
              <a:t>。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73" name="Rectangle 5"/>
          <p:cNvSpPr/>
          <p:nvPr/>
        </p:nvSpPr>
        <p:spPr>
          <a:xfrm>
            <a:off x="854075" y="5173663"/>
            <a:ext cx="1503363" cy="461962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加法器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5"/>
          <p:cNvSpPr txBox="1"/>
          <p:nvPr/>
        </p:nvSpPr>
        <p:spPr>
          <a:xfrm>
            <a:off x="285750" y="1622425"/>
            <a:ext cx="834072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数值比较器就是对两个无符号二进制数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进行比较，以判别其大小的组合逻辑电路。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285750" y="2711450"/>
            <a:ext cx="8374063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输入：被比较的数字；输出：两个数字比较的比较结果，即等于、大于、小于。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928813" y="571500"/>
            <a:ext cx="4800600" cy="6858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  值 比 较 器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7" name="Object 42"/>
          <p:cNvGraphicFramePr/>
          <p:nvPr/>
        </p:nvGraphicFramePr>
        <p:xfrm>
          <a:off x="2795588" y="4044950"/>
          <a:ext cx="3228975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862455" imgH="1196340" progId="Visio.Drawing.6">
                  <p:embed/>
                </p:oleObj>
              </mc:Choice>
              <mc:Fallback>
                <p:oleObj name="" r:id="rId1" imgW="1862455" imgH="1196340" progId="Visio.Drawing.6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5588" y="4044950"/>
                        <a:ext cx="3228975" cy="208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70" name="Text Box 4"/>
          <p:cNvSpPr txBox="1"/>
          <p:nvPr/>
        </p:nvSpPr>
        <p:spPr>
          <a:xfrm>
            <a:off x="500063" y="428625"/>
            <a:ext cx="2711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一位数值比较器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6871" name="Text Box 5"/>
          <p:cNvSpPr txBox="1"/>
          <p:nvPr/>
        </p:nvSpPr>
        <p:spPr>
          <a:xfrm>
            <a:off x="214313" y="1000125"/>
            <a:ext cx="3800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）根据题意列出真值表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6872" name="表格 36871"/>
          <p:cNvGraphicFramePr/>
          <p:nvPr/>
        </p:nvGraphicFramePr>
        <p:xfrm>
          <a:off x="4630738" y="214313"/>
          <a:ext cx="4441825" cy="1897062"/>
        </p:xfrm>
        <a:graphic>
          <a:graphicData uri="http://schemas.openxmlformats.org/drawingml/2006/table">
            <a:tbl>
              <a:tblPr/>
              <a:tblGrid>
                <a:gridCol w="989013"/>
                <a:gridCol w="1195387"/>
                <a:gridCol w="1193800"/>
                <a:gridCol w="1063625"/>
              </a:tblGrid>
              <a:tr h="4032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A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  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Y 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(A</a:t>
                      </a:r>
                      <a:r>
                        <a:rPr lang="zh-CN" altLang="en-US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＞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B)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(A</a:t>
                      </a:r>
                      <a:r>
                        <a:rPr lang="zh-CN" altLang="en-US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＜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B)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(A=B)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0     0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0     1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1     1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 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3"/>
          <p:cNvSpPr txBox="1"/>
          <p:nvPr/>
        </p:nvSpPr>
        <p:spPr>
          <a:xfrm>
            <a:off x="214313" y="2143125"/>
            <a:ext cx="6572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）根据真值表写出各输出的逻辑函数表达式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8" name="Object 24"/>
          <p:cNvGraphicFramePr/>
          <p:nvPr/>
        </p:nvGraphicFramePr>
        <p:xfrm>
          <a:off x="1000125" y="2786063"/>
          <a:ext cx="1508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748030" imgH="266065" progId="Equation.3">
                  <p:embed/>
                </p:oleObj>
              </mc:Choice>
              <mc:Fallback>
                <p:oleObj name="" r:id="rId1" imgW="748030" imgH="2660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2786063"/>
                        <a:ext cx="15081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/>
          <p:nvPr/>
        </p:nvGraphicFramePr>
        <p:xfrm>
          <a:off x="1025525" y="3294063"/>
          <a:ext cx="1514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735330" imgH="266065" progId="Equation.3">
                  <p:embed/>
                </p:oleObj>
              </mc:Choice>
              <mc:Fallback>
                <p:oleObj name="" r:id="rId3" imgW="735330" imgH="2660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5525" y="3294063"/>
                        <a:ext cx="15144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>
          <a:xfrm>
            <a:off x="1049338" y="3894138"/>
            <a:ext cx="3576637" cy="501650"/>
            <a:chOff x="735" y="3624"/>
            <a:chExt cx="2253" cy="316"/>
          </a:xfrm>
        </p:grpSpPr>
        <p:graphicFrame>
          <p:nvGraphicFramePr>
            <p:cNvPr id="36869" name="Object 26"/>
            <p:cNvGraphicFramePr/>
            <p:nvPr/>
          </p:nvGraphicFramePr>
          <p:xfrm>
            <a:off x="735" y="3642"/>
            <a:ext cx="129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5" imgW="977900" imgH="228600" progId="Equation.3">
                    <p:embed/>
                  </p:oleObj>
                </mc:Choice>
                <mc:Fallback>
                  <p:oleObj name="" r:id="rId5" imgW="977900" imgH="2286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5" y="3642"/>
                          <a:ext cx="1294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2" name="Text Box 32"/>
            <p:cNvSpPr txBox="1"/>
            <p:nvPr/>
          </p:nvSpPr>
          <p:spPr>
            <a:xfrm>
              <a:off x="2040" y="3624"/>
              <a:ext cx="94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indent="-342900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</a:pPr>
              <a:r>
                <a:rPr lang="en-US" altLang="zh-CN" sz="2400" b="0" dirty="0">
                  <a:latin typeface="Arial" panose="020B0604020202020204" pitchFamily="34" charset="0"/>
                  <a:ea typeface="宋体" pitchFamily="2" charset="-122"/>
                </a:rPr>
                <a:t>=</a:t>
              </a:r>
              <a:r>
                <a:rPr lang="en-US" altLang="zh-CN" sz="2400" b="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r>
                <a:rPr lang="en-US" altLang="zh-CN" sz="2400" b="0" dirty="0">
                  <a:latin typeface="Times New Roman" panose="02020603050405020304" pitchFamily="18" charset="0"/>
                  <a:ea typeface="宋体" pitchFamily="2" charset="-122"/>
                </a:rPr>
                <a:t>⊙</a:t>
              </a:r>
              <a:r>
                <a:rPr lang="en-US" altLang="zh-CN" sz="2400" b="0" i="1" dirty="0"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400" b="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6" name="Text Box 4"/>
          <p:cNvSpPr txBox="1"/>
          <p:nvPr/>
        </p:nvSpPr>
        <p:spPr>
          <a:xfrm>
            <a:off x="214313" y="4929188"/>
            <a:ext cx="2543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）逻辑电路图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6868" name="Object 82"/>
          <p:cNvGraphicFramePr/>
          <p:nvPr>
            <p:ph type="title"/>
          </p:nvPr>
        </p:nvGraphicFramePr>
        <p:xfrm>
          <a:off x="3786188" y="4500563"/>
          <a:ext cx="5251450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2551430" imgH="1061085" progId="Visio.Drawing.6">
                  <p:embed/>
                </p:oleObj>
              </mc:Choice>
              <mc:Fallback>
                <p:oleObj name="" r:id="rId7" imgW="2551430" imgH="1061085" progId="Visio.Drawing.6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6188" y="4500563"/>
                        <a:ext cx="5251450" cy="22145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Text Box 4"/>
          <p:cNvSpPr txBox="1"/>
          <p:nvPr/>
        </p:nvSpPr>
        <p:spPr>
          <a:xfrm>
            <a:off x="285750" y="714375"/>
            <a:ext cx="2711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四位数值比较器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4755" name="Text Box 5"/>
          <p:cNvSpPr txBox="1"/>
          <p:nvPr/>
        </p:nvSpPr>
        <p:spPr>
          <a:xfrm>
            <a:off x="214313" y="1643063"/>
            <a:ext cx="330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四位数字比较的原理：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831850" y="2286000"/>
            <a:ext cx="616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设四位数字为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" name="Text Box 7"/>
          <p:cNvSpPr txBox="1"/>
          <p:nvPr/>
        </p:nvSpPr>
        <p:spPr>
          <a:xfrm>
            <a:off x="500063" y="3043238"/>
            <a:ext cx="44592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先比最高位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＞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＞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；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500063" y="3678238"/>
            <a:ext cx="7394575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最高位相同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3=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，比次高位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＞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，则结果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＞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……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515938" y="4714875"/>
            <a:ext cx="2984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各位都相同时，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Text Box 2"/>
          <p:cNvSpPr txBox="1"/>
          <p:nvPr/>
        </p:nvSpPr>
        <p:spPr>
          <a:xfrm>
            <a:off x="327025" y="285750"/>
            <a:ext cx="5245100" cy="5238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  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位数值比较器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74LS85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功能表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5" name="Group 112"/>
          <p:cNvGraphicFramePr>
            <a:graphicFrameLocks noGrp="1"/>
          </p:cNvGraphicFramePr>
          <p:nvPr/>
        </p:nvGraphicFramePr>
        <p:xfrm>
          <a:off x="228600" y="1230313"/>
          <a:ext cx="8724900" cy="4860925"/>
        </p:xfrm>
        <a:graphic>
          <a:graphicData uri="http://schemas.openxmlformats.org/drawingml/2006/table">
            <a:tbl>
              <a:tblPr/>
              <a:tblGrid>
                <a:gridCol w="900113"/>
                <a:gridCol w="914400"/>
                <a:gridCol w="895350"/>
                <a:gridCol w="914400"/>
                <a:gridCol w="2471737"/>
                <a:gridCol w="2628900"/>
              </a:tblGrid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 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 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级联输入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kumimoji="1" lang="zh-CN" alt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B)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(A</a:t>
                      </a:r>
                      <a:r>
                        <a:rPr kumimoji="1" lang="zh-CN" alt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）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(A=B)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kumimoji="1" lang="zh-CN" alt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kumimoji="1" lang="zh-CN" alt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B)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 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(A=B)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       ×       ×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1           0           0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       ×       ×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0           1           0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       ×       ×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1           0           0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       ×       ×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0          1           0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       ×       ×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1           0           0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       ×       ×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0          1           0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       ×       ×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1           0           0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×       ×       ×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0           1           0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1         0         0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1           0           0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0         1         0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0          1           0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0       0 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 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0           0           1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2" name="Text Box 2"/>
          <p:cNvSpPr txBox="1"/>
          <p:nvPr/>
        </p:nvSpPr>
        <p:spPr>
          <a:xfrm>
            <a:off x="327025" y="285750"/>
            <a:ext cx="4459288" cy="5238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74LS85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符号及逻辑功能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7890" name="Object 96"/>
          <p:cNvGraphicFramePr/>
          <p:nvPr>
            <p:ph idx="1"/>
          </p:nvPr>
        </p:nvGraphicFramePr>
        <p:xfrm>
          <a:off x="692150" y="1958975"/>
          <a:ext cx="3836988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1998345" imgH="2088515" progId="Visio.Drawing.6">
                  <p:embed/>
                </p:oleObj>
              </mc:Choice>
              <mc:Fallback>
                <p:oleObj name="" r:id="rId1" imgW="1998345" imgH="2088515" progId="Visio.Drawing.6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2150" y="1958975"/>
                        <a:ext cx="3836988" cy="34750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99"/>
          <p:cNvGraphicFramePr/>
          <p:nvPr/>
        </p:nvGraphicFramePr>
        <p:xfrm>
          <a:off x="5051425" y="2019300"/>
          <a:ext cx="37338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1964055" imgH="2043430" progId="Visio.Drawing.6">
                  <p:embed/>
                </p:oleObj>
              </mc:Choice>
              <mc:Fallback>
                <p:oleObj name="" r:id="rId3" imgW="1964055" imgH="2043430" progId="Visio.Drawing.6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1425" y="2019300"/>
                        <a:ext cx="3733800" cy="337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2"/>
          <p:cNvSpPr txBox="1"/>
          <p:nvPr/>
        </p:nvSpPr>
        <p:spPr>
          <a:xfrm>
            <a:off x="5067300" y="5657850"/>
            <a:ext cx="31877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位数值比较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Text Box 4"/>
          <p:cNvSpPr txBox="1"/>
          <p:nvPr/>
        </p:nvSpPr>
        <p:spPr>
          <a:xfrm>
            <a:off x="338138" y="1643063"/>
            <a:ext cx="81248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例：用两片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位二进制数值比较器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74HC85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位二进制数比较 。     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8916" name="Text Box 8"/>
          <p:cNvSpPr txBox="1"/>
          <p:nvPr/>
        </p:nvSpPr>
        <p:spPr>
          <a:xfrm>
            <a:off x="357188" y="2566988"/>
            <a:ext cx="1200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解：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8917" name="Text Box 24"/>
          <p:cNvSpPr txBox="1"/>
          <p:nvPr/>
        </p:nvSpPr>
        <p:spPr>
          <a:xfrm>
            <a:off x="628650" y="928688"/>
            <a:ext cx="2487613" cy="579437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位值比较</a:t>
            </a:r>
            <a:endParaRPr lang="zh-CN" altLang="en-US" sz="32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2133600" y="228600"/>
            <a:ext cx="4800600" cy="6858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  值 比 较 器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8914" name="Object 34"/>
          <p:cNvGraphicFramePr/>
          <p:nvPr/>
        </p:nvGraphicFramePr>
        <p:xfrm>
          <a:off x="1476375" y="2774950"/>
          <a:ext cx="683418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4131945" imgH="2043430" progId="Visio.Drawing.6">
                  <p:embed/>
                </p:oleObj>
              </mc:Choice>
              <mc:Fallback>
                <p:oleObj name="" r:id="rId1" imgW="4131945" imgH="2043430" progId="Visio.Drawing.6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774950"/>
                        <a:ext cx="6834188" cy="338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2667000" y="285750"/>
            <a:ext cx="3200400" cy="6858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 法 器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9942" name="Text Box 3"/>
          <p:cNvSpPr txBox="1"/>
          <p:nvPr/>
        </p:nvSpPr>
        <p:spPr>
          <a:xfrm>
            <a:off x="361950" y="1619250"/>
            <a:ext cx="2787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）半加器真值表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9943" name="Text Box 4"/>
          <p:cNvSpPr txBox="1"/>
          <p:nvPr/>
        </p:nvSpPr>
        <p:spPr>
          <a:xfrm>
            <a:off x="381000" y="2076450"/>
            <a:ext cx="2174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）输出函数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9944" name="Text Box 5"/>
          <p:cNvSpPr txBox="1"/>
          <p:nvPr/>
        </p:nvSpPr>
        <p:spPr>
          <a:xfrm>
            <a:off x="403225" y="3695700"/>
            <a:ext cx="1868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）逻辑图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39945" name="Group 6"/>
          <p:cNvGrpSpPr/>
          <p:nvPr/>
        </p:nvGrpSpPr>
        <p:grpSpPr>
          <a:xfrm>
            <a:off x="4762500" y="1162050"/>
            <a:ext cx="3924300" cy="2171700"/>
            <a:chOff x="3012" y="144"/>
            <a:chExt cx="2472" cy="1248"/>
          </a:xfrm>
        </p:grpSpPr>
        <p:sp>
          <p:nvSpPr>
            <p:cNvPr id="39955" name="Line 7"/>
            <p:cNvSpPr/>
            <p:nvPr/>
          </p:nvSpPr>
          <p:spPr>
            <a:xfrm>
              <a:off x="3072" y="624"/>
              <a:ext cx="24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6" name="Line 8"/>
            <p:cNvSpPr/>
            <p:nvPr/>
          </p:nvSpPr>
          <p:spPr>
            <a:xfrm>
              <a:off x="3060" y="144"/>
              <a:ext cx="23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7" name="Line 9"/>
            <p:cNvSpPr/>
            <p:nvPr/>
          </p:nvSpPr>
          <p:spPr>
            <a:xfrm>
              <a:off x="3012" y="1392"/>
              <a:ext cx="2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8" name="Line 10"/>
            <p:cNvSpPr/>
            <p:nvPr/>
          </p:nvSpPr>
          <p:spPr>
            <a:xfrm>
              <a:off x="4308" y="144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3" name="Object 12"/>
          <p:cNvGraphicFramePr/>
          <p:nvPr/>
        </p:nvGraphicFramePr>
        <p:xfrm>
          <a:off x="1163638" y="2533650"/>
          <a:ext cx="33512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421765" imgH="431800" progId="Equation.3">
                  <p:embed/>
                </p:oleObj>
              </mc:Choice>
              <mc:Fallback>
                <p:oleObj name="" r:id="rId1" imgW="1421765" imgH="4318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3638" y="2533650"/>
                        <a:ext cx="33512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4"/>
          <p:cNvSpPr txBox="1"/>
          <p:nvPr/>
        </p:nvSpPr>
        <p:spPr>
          <a:xfrm>
            <a:off x="5062538" y="3714750"/>
            <a:ext cx="2174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）逻辑符号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947" name="AutoShape 16"/>
          <p:cNvSpPr/>
          <p:nvPr/>
        </p:nvSpPr>
        <p:spPr>
          <a:xfrm>
            <a:off x="1771650" y="266700"/>
            <a:ext cx="4343400" cy="762000"/>
          </a:xfrm>
          <a:prstGeom prst="wedgeRoundRectCallout">
            <a:avLst>
              <a:gd name="adj1" fmla="val -43750"/>
              <a:gd name="adj2" fmla="val 73958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实现两个一位二进制数相加，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不考虑低位的进位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Rectangle 17"/>
          <p:cNvSpPr/>
          <p:nvPr/>
        </p:nvSpPr>
        <p:spPr>
          <a:xfrm>
            <a:off x="4889500" y="1238250"/>
            <a:ext cx="3387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输    入                  输    出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被加数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加数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</a:rPr>
              <a:t>B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</a:rPr>
              <a:t>S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进位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endParaRPr lang="en-US" altLang="zh-CN" sz="2000" i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7" name="Rectangle 18"/>
          <p:cNvSpPr/>
          <p:nvPr/>
        </p:nvSpPr>
        <p:spPr>
          <a:xfrm>
            <a:off x="5257800" y="2000250"/>
            <a:ext cx="1263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0             0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6978650" y="1981200"/>
            <a:ext cx="1009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0         0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9" name="Rectangle 20"/>
          <p:cNvSpPr/>
          <p:nvPr/>
        </p:nvSpPr>
        <p:spPr>
          <a:xfrm>
            <a:off x="5257800" y="2276475"/>
            <a:ext cx="272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0             1          1         0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" name="Rectangle 21"/>
          <p:cNvSpPr/>
          <p:nvPr/>
        </p:nvSpPr>
        <p:spPr>
          <a:xfrm>
            <a:off x="5238750" y="2600325"/>
            <a:ext cx="272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1             0          1         0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" name="Rectangle 22"/>
          <p:cNvSpPr/>
          <p:nvPr/>
        </p:nvSpPr>
        <p:spPr>
          <a:xfrm>
            <a:off x="5260975" y="2933700"/>
            <a:ext cx="272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1             1          0         1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9954" name="Text Box 26"/>
          <p:cNvSpPr txBox="1"/>
          <p:nvPr/>
        </p:nvSpPr>
        <p:spPr>
          <a:xfrm>
            <a:off x="574675" y="115252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一位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半加器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9939" name="Object 28"/>
          <p:cNvGraphicFramePr/>
          <p:nvPr/>
        </p:nvGraphicFramePr>
        <p:xfrm>
          <a:off x="819150" y="4564063"/>
          <a:ext cx="242093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1399540" imgH="982345" progId="Visio.Drawing.6">
                  <p:embed/>
                </p:oleObj>
              </mc:Choice>
              <mc:Fallback>
                <p:oleObj name="" r:id="rId3" imgW="1399540" imgH="982345" progId="Visio.Drawing.6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150" y="4564063"/>
                        <a:ext cx="2420938" cy="170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0"/>
          <p:cNvGraphicFramePr/>
          <p:nvPr/>
        </p:nvGraphicFramePr>
        <p:xfrm>
          <a:off x="5105400" y="4691063"/>
          <a:ext cx="255111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1309370" imgH="621030" progId="Visio.Drawing.6">
                  <p:embed/>
                </p:oleObj>
              </mc:Choice>
              <mc:Fallback>
                <p:oleObj name="" r:id="rId5" imgW="1309370" imgH="621030" progId="Visio.Drawing.6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5400" y="4691063"/>
                        <a:ext cx="2551113" cy="1211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0" name="Text Box 2"/>
          <p:cNvSpPr txBox="1"/>
          <p:nvPr/>
        </p:nvSpPr>
        <p:spPr>
          <a:xfrm>
            <a:off x="560388" y="1222375"/>
            <a:ext cx="4779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思考：如何用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与非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门实现半加器？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Object 3"/>
          <p:cNvGraphicFramePr/>
          <p:nvPr/>
        </p:nvGraphicFramePr>
        <p:xfrm>
          <a:off x="4400550" y="2495550"/>
          <a:ext cx="41148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2676525" imgH="1752600" progId="Paint.Picture">
                  <p:embed/>
                </p:oleObj>
              </mc:Choice>
              <mc:Fallback>
                <p:oleObj name="" r:id="rId1" imgW="2676525" imgH="1752600" progId="Paint.Picture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00550" y="2495550"/>
                        <a:ext cx="4114800" cy="264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2667000" y="285750"/>
            <a:ext cx="3200400" cy="6858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 法 器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4324350" y="2324100"/>
            <a:ext cx="4343400" cy="188595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63" name="Object 46"/>
          <p:cNvGraphicFramePr/>
          <p:nvPr/>
        </p:nvGraphicFramePr>
        <p:xfrm>
          <a:off x="1244600" y="1816100"/>
          <a:ext cx="1652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824230" imgH="215900" progId="Equation.3">
                  <p:embed/>
                </p:oleObj>
              </mc:Choice>
              <mc:Fallback>
                <p:oleObj name="" r:id="rId3" imgW="824230" imgH="215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600" y="1816100"/>
                        <a:ext cx="16525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7"/>
          <p:cNvGraphicFramePr/>
          <p:nvPr/>
        </p:nvGraphicFramePr>
        <p:xfrm>
          <a:off x="1095375" y="2255838"/>
          <a:ext cx="2771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383030" imgH="203200" progId="Equation.3">
                  <p:embed/>
                </p:oleObj>
              </mc:Choice>
              <mc:Fallback>
                <p:oleObj name="" r:id="rId5" imgW="1383030" imgH="203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375" y="2255838"/>
                        <a:ext cx="27717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4"/>
          <p:cNvGraphicFramePr/>
          <p:nvPr/>
        </p:nvGraphicFramePr>
        <p:xfrm>
          <a:off x="1071563" y="2732088"/>
          <a:ext cx="299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1498600" imgH="228600" progId="Equation.3">
                  <p:embed/>
                </p:oleObj>
              </mc:Choice>
              <mc:Fallback>
                <p:oleObj name="" r:id="rId7" imgW="1498600" imgH="2286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563" y="2732088"/>
                        <a:ext cx="2997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5"/>
          <p:cNvGraphicFramePr/>
          <p:nvPr/>
        </p:nvGraphicFramePr>
        <p:xfrm>
          <a:off x="1030288" y="3265488"/>
          <a:ext cx="185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926465" imgH="241300" progId="Equation.3">
                  <p:embed/>
                </p:oleObj>
              </mc:Choice>
              <mc:Fallback>
                <p:oleObj name="" r:id="rId9" imgW="926465" imgH="2413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0288" y="3265488"/>
                        <a:ext cx="1854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6"/>
          <p:cNvGraphicFramePr/>
          <p:nvPr/>
        </p:nvGraphicFramePr>
        <p:xfrm>
          <a:off x="1050925" y="3836988"/>
          <a:ext cx="18494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926465" imgH="292100" progId="Equation.3">
                  <p:embed/>
                </p:oleObj>
              </mc:Choice>
              <mc:Fallback>
                <p:oleObj name="" r:id="rId11" imgW="926465" imgH="2921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0925" y="3836988"/>
                        <a:ext cx="1849438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7"/>
          <p:cNvGraphicFramePr/>
          <p:nvPr/>
        </p:nvGraphicFramePr>
        <p:xfrm>
          <a:off x="1047750" y="4514850"/>
          <a:ext cx="16478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824865" imgH="292100" progId="Equation.3">
                  <p:embed/>
                </p:oleObj>
              </mc:Choice>
              <mc:Fallback>
                <p:oleObj name="" r:id="rId13" imgW="824865" imgH="292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7750" y="4514850"/>
                        <a:ext cx="164782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8"/>
          <p:cNvGraphicFramePr/>
          <p:nvPr/>
        </p:nvGraphicFramePr>
        <p:xfrm>
          <a:off x="1206500" y="5213350"/>
          <a:ext cx="1017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5" imgW="507365" imgH="215900" progId="Equation.3">
                  <p:embed/>
                </p:oleObj>
              </mc:Choice>
              <mc:Fallback>
                <p:oleObj name="" r:id="rId15" imgW="507365" imgH="215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06500" y="5213350"/>
                        <a:ext cx="10175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Text Box 3"/>
          <p:cNvSpPr txBox="1"/>
          <p:nvPr/>
        </p:nvSpPr>
        <p:spPr>
          <a:xfrm>
            <a:off x="441325" y="1042988"/>
            <a:ext cx="2333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一位全加器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6803" name="Text Box 4"/>
          <p:cNvSpPr txBox="1"/>
          <p:nvPr/>
        </p:nvSpPr>
        <p:spPr>
          <a:xfrm>
            <a:off x="441325" y="1601788"/>
            <a:ext cx="2557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）作逻辑规定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6804" name="Text Box 5"/>
          <p:cNvSpPr txBox="1"/>
          <p:nvPr/>
        </p:nvSpPr>
        <p:spPr>
          <a:xfrm>
            <a:off x="593725" y="2058988"/>
            <a:ext cx="78263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为加数和被加数，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为低位进位，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为和及向高位进位。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6805" name="Text Box 6"/>
          <p:cNvSpPr txBox="1"/>
          <p:nvPr/>
        </p:nvSpPr>
        <p:spPr>
          <a:xfrm>
            <a:off x="285750" y="3286125"/>
            <a:ext cx="22574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）真值表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4857750" y="2928938"/>
          <a:ext cx="2640013" cy="3352800"/>
        </p:xfrm>
        <a:graphic>
          <a:graphicData uri="http://schemas.openxmlformats.org/drawingml/2006/table">
            <a:tbl>
              <a:tblPr/>
              <a:tblGrid>
                <a:gridCol w="1452562"/>
                <a:gridCol w="118745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0   0    0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0   0    1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0   1    0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0   1    1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1   0    0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1   0    1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1   1    0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1   1    1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18"/>
          <p:cNvSpPr>
            <a:spLocks noGrp="1" noChangeArrowheads="1"/>
          </p:cNvSpPr>
          <p:nvPr>
            <p:ph type="title"/>
          </p:nvPr>
        </p:nvSpPr>
        <p:spPr>
          <a:xfrm>
            <a:off x="2724150" y="266700"/>
            <a:ext cx="3200400" cy="685800"/>
          </a:xfr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effectLst>
            <a:outerShdw dist="107763" dir="189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加 法 器</a:t>
            </a:r>
            <a:endParaRPr kumimoji="0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90" name="Text Box 3"/>
          <p:cNvSpPr txBox="1"/>
          <p:nvPr/>
        </p:nvSpPr>
        <p:spPr>
          <a:xfrm>
            <a:off x="441325" y="1190625"/>
            <a:ext cx="2557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）逻辑表达式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5341938" y="4062413"/>
            <a:ext cx="2409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BC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AC</a:t>
            </a:r>
            <a:r>
              <a:rPr lang="en-US" altLang="zh-CN" baseline="-30000" dirty="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7" name="Object 7"/>
          <p:cNvGraphicFramePr/>
          <p:nvPr/>
        </p:nvGraphicFramePr>
        <p:xfrm>
          <a:off x="711200" y="4049713"/>
          <a:ext cx="39941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2144395" imgH="405765" progId="Equation.3">
                  <p:embed/>
                </p:oleObj>
              </mc:Choice>
              <mc:Fallback>
                <p:oleObj name="" r:id="rId1" imgW="2144395" imgH="4057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1200" y="4049713"/>
                        <a:ext cx="399415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/>
          <p:nvPr/>
        </p:nvSpPr>
        <p:spPr>
          <a:xfrm>
            <a:off x="479425" y="5095875"/>
            <a:ext cx="2617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）逻辑符号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title"/>
          </p:nvPr>
        </p:nvSpPr>
        <p:spPr>
          <a:xfrm>
            <a:off x="2160588" y="369888"/>
            <a:ext cx="4391025" cy="549275"/>
          </a:xfr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effectLst>
            <a:outerShdw dist="107763" dir="189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加 法 器</a:t>
            </a:r>
            <a:endParaRPr kumimoji="0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graphicFrame>
        <p:nvGraphicFramePr>
          <p:cNvPr id="41987" name="Object 29"/>
          <p:cNvGraphicFramePr/>
          <p:nvPr>
            <p:ph sz="half" idx="1"/>
          </p:nvPr>
        </p:nvGraphicFramePr>
        <p:xfrm>
          <a:off x="1023938" y="1858963"/>
          <a:ext cx="25146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1840230" imgH="1140460" progId="Visio.Drawing.6">
                  <p:embed/>
                </p:oleObj>
              </mc:Choice>
              <mc:Fallback>
                <p:oleObj name="" r:id="rId3" imgW="1840230" imgH="1140460" progId="Visio.Drawing.6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938" y="1858963"/>
                        <a:ext cx="2514600" cy="1558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/>
          <p:cNvGraphicFramePr/>
          <p:nvPr/>
        </p:nvGraphicFramePr>
        <p:xfrm>
          <a:off x="4789488" y="1716088"/>
          <a:ext cx="286067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1873885" imgH="1140460" progId="Visio.Drawing.6">
                  <p:embed/>
                </p:oleObj>
              </mc:Choice>
              <mc:Fallback>
                <p:oleObj name="" r:id="rId5" imgW="1873885" imgH="1140460" progId="Visio.Drawing.6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9488" y="1716088"/>
                        <a:ext cx="2860675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3"/>
          <p:cNvGraphicFramePr/>
          <p:nvPr>
            <p:ph idx="1"/>
          </p:nvPr>
        </p:nvGraphicFramePr>
        <p:xfrm>
          <a:off x="5256213" y="4918075"/>
          <a:ext cx="25146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1422400" imgH="621030" progId="Visio.Drawing.6">
                  <p:embed/>
                </p:oleObj>
              </mc:Choice>
              <mc:Fallback>
                <p:oleObj name="" r:id="rId7" imgW="1422400" imgH="621030" progId="Visio.Drawing.6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6213" y="4918075"/>
                        <a:ext cx="2514600" cy="1096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715000" cy="685800"/>
          </a:xfrm>
          <a:gradFill rotWithShape="0">
            <a:gsLst>
              <a:gs pos="0">
                <a:srgbClr val="5E7676">
                  <a:alpha val="100000"/>
                </a:srgbClr>
              </a:gs>
              <a:gs pos="50000">
                <a:srgbClr val="CCFFFF">
                  <a:alpha val="100000"/>
                </a:srgbClr>
              </a:gs>
              <a:gs pos="100000">
                <a:srgbClr val="5E7676">
                  <a:alpha val="100000"/>
                </a:srgbClr>
              </a:gs>
            </a:gsLst>
            <a:lin ang="5400000" scaled="1"/>
            <a:tileRect/>
          </a:grad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solidFill>
                  <a:srgbClr val="CC3300"/>
                </a:solidFill>
                <a:ea typeface="隶书" pitchFamily="49" charset="-122"/>
              </a:rPr>
              <a:t>组 合 电 路 的 设 计</a:t>
            </a:r>
            <a:endParaRPr lang="zh-CN" altLang="en-US" sz="3600" b="1" dirty="0">
              <a:solidFill>
                <a:srgbClr val="CC3300"/>
              </a:solidFill>
              <a:ea typeface="隶书" pitchFamily="49" charset="-122"/>
            </a:endParaRPr>
          </a:p>
        </p:txBody>
      </p:sp>
      <p:sp>
        <p:nvSpPr>
          <p:cNvPr id="62467" name="Text Box 3"/>
          <p:cNvSpPr txBox="1"/>
          <p:nvPr/>
        </p:nvSpPr>
        <p:spPr>
          <a:xfrm>
            <a:off x="285750" y="1143000"/>
            <a:ext cx="83756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sym typeface="Symbol" pitchFamily="18" charset="2"/>
              </a:rPr>
              <a:t>  </a:t>
            </a:r>
            <a:r>
              <a:rPr lang="zh-CN" altLang="en-US" sz="3200" dirty="0">
                <a:latin typeface="Times New Roman" panose="02020603050405020304" pitchFamily="18" charset="0"/>
                <a:ea typeface="隶书" pitchFamily="49" charset="-122"/>
              </a:rPr>
              <a:t>任务：根据实际逻辑问题，设计实现其功能的逻辑电路</a:t>
            </a:r>
            <a:endParaRPr lang="zh-CN" altLang="en-US" sz="3200" dirty="0"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10" name="Oval 4"/>
          <p:cNvSpPr/>
          <p:nvPr/>
        </p:nvSpPr>
        <p:spPr>
          <a:xfrm>
            <a:off x="419100" y="2157413"/>
            <a:ext cx="2971800" cy="704850"/>
          </a:xfrm>
          <a:prstGeom prst="ellipse">
            <a:avLst/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  <a:tileRect/>
          </a:gradFill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设计步骤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11" name="Text Box 36"/>
          <p:cNvSpPr txBox="1"/>
          <p:nvPr/>
        </p:nvSpPr>
        <p:spPr>
          <a:xfrm>
            <a:off x="3886200" y="4889500"/>
            <a:ext cx="1676400" cy="457200"/>
          </a:xfrm>
          <a:prstGeom prst="rect">
            <a:avLst/>
          </a:prstGeom>
          <a:solidFill>
            <a:srgbClr val="99FFCC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anchor="ctr" anchorCtr="0">
            <a:spAutoFit/>
            <a:flatTx/>
          </a:bodyPr>
          <a:p>
            <a:pPr algn="ctr"/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形式变换</a:t>
            </a:r>
            <a:endParaRPr lang="zh-CN" altLang="en-US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Line 37"/>
          <p:cNvSpPr/>
          <p:nvPr/>
        </p:nvSpPr>
        <p:spPr>
          <a:xfrm>
            <a:off x="4724400" y="4025900"/>
            <a:ext cx="0" cy="83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3" name="Line 38"/>
          <p:cNvSpPr/>
          <p:nvPr/>
        </p:nvSpPr>
        <p:spPr>
          <a:xfrm>
            <a:off x="5562600" y="5092700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Line 39"/>
          <p:cNvSpPr/>
          <p:nvPr/>
        </p:nvSpPr>
        <p:spPr>
          <a:xfrm flipV="1">
            <a:off x="7620000" y="3822700"/>
            <a:ext cx="0" cy="1295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5" name="AutoShape 40"/>
          <p:cNvSpPr/>
          <p:nvPr/>
        </p:nvSpPr>
        <p:spPr>
          <a:xfrm>
            <a:off x="6283325" y="5402263"/>
            <a:ext cx="1851025" cy="990600"/>
          </a:xfrm>
          <a:prstGeom prst="wedgeRectCallout">
            <a:avLst>
              <a:gd name="adj1" fmla="val -105917"/>
              <a:gd name="adj2" fmla="val -62019"/>
            </a:avLst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</a:rPr>
              <a:t>根据设计所用</a:t>
            </a:r>
            <a:endParaRPr lang="zh-CN" altLang="en-US" sz="2400" dirty="0">
              <a:latin typeface="楷体_GB2312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</a:rPr>
              <a:t>芯片要求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16" name="Text Box 41"/>
          <p:cNvSpPr txBox="1"/>
          <p:nvPr/>
        </p:nvSpPr>
        <p:spPr>
          <a:xfrm>
            <a:off x="5562600" y="2501900"/>
            <a:ext cx="1114425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dirty="0">
                <a:latin typeface="楷体_GB2312" pitchFamily="49" charset="-122"/>
              </a:rPr>
              <a:t>选择所需</a:t>
            </a:r>
            <a:endParaRPr lang="zh-CN" altLang="en-US" dirty="0">
              <a:latin typeface="楷体_GB2312" pitchFamily="49" charset="-122"/>
            </a:endParaRPr>
          </a:p>
          <a:p>
            <a:pPr algn="ctr"/>
            <a:r>
              <a:rPr lang="zh-CN" altLang="en-US" dirty="0">
                <a:latin typeface="楷体_GB2312" pitchFamily="49" charset="-122"/>
              </a:rPr>
              <a:t>门电路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17" name="Text Box 42"/>
          <p:cNvSpPr txBox="1"/>
          <p:nvPr/>
        </p:nvSpPr>
        <p:spPr>
          <a:xfrm>
            <a:off x="5489575" y="4344988"/>
            <a:ext cx="1371600" cy="646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zh-CN" altLang="en-US" dirty="0">
                <a:latin typeface="楷体_GB2312" pitchFamily="49" charset="-122"/>
              </a:rPr>
              <a:t>根据设</a:t>
            </a:r>
            <a:endParaRPr lang="zh-CN" altLang="en-US" dirty="0">
              <a:latin typeface="楷体_GB2312" pitchFamily="49" charset="-122"/>
            </a:endParaRPr>
          </a:p>
          <a:p>
            <a:pPr algn="ctr"/>
            <a:r>
              <a:rPr lang="zh-CN" altLang="en-US" dirty="0">
                <a:latin typeface="楷体_GB2312" pitchFamily="49" charset="-122"/>
              </a:rPr>
              <a:t>计要求</a:t>
            </a:r>
            <a:endParaRPr lang="zh-CN" altLang="en-US" dirty="0">
              <a:latin typeface="楷体_GB2312" pitchFamily="49" charset="-122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533400" y="4787900"/>
            <a:ext cx="3048000" cy="1600200"/>
            <a:chOff x="192" y="2784"/>
            <a:chExt cx="2104" cy="1008"/>
          </a:xfrm>
        </p:grpSpPr>
        <p:sp>
          <p:nvSpPr>
            <p:cNvPr id="62482" name="AutoShape 44"/>
            <p:cNvSpPr/>
            <p:nvPr/>
          </p:nvSpPr>
          <p:spPr>
            <a:xfrm>
              <a:off x="192" y="2784"/>
              <a:ext cx="1920" cy="1008"/>
            </a:xfrm>
            <a:prstGeom prst="wedgeRoundRectCallout">
              <a:avLst>
                <a:gd name="adj1" fmla="val -22083"/>
                <a:gd name="adj2" fmla="val -99208"/>
                <a:gd name="adj3" fmla="val 16667"/>
              </a:avLst>
            </a:prstGeom>
            <a:solidFill>
              <a:srgbClr val="66FF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BottomLeft">
                <a:rot lat="0" lon="0" rev="0"/>
              </a:camera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wrap="none" anchor="ctr" anchorCtr="0">
              <a:flatTx/>
            </a:bodyPr>
            <a:p>
              <a:pPr algn="ctr"/>
              <a:endParaRPr lang="zh-CN" altLang="zh-CN" sz="4400" dirty="0">
                <a:solidFill>
                  <a:srgbClr val="0000FF"/>
                </a:solidFill>
                <a:latin typeface="宋体" pitchFamily="2" charset="-122"/>
              </a:endParaRPr>
            </a:p>
          </p:txBody>
        </p:sp>
        <p:sp>
          <p:nvSpPr>
            <p:cNvPr id="62483" name="Text Box 45"/>
            <p:cNvSpPr txBox="1"/>
            <p:nvPr/>
          </p:nvSpPr>
          <p:spPr>
            <a:xfrm>
              <a:off x="233" y="2784"/>
              <a:ext cx="2063" cy="989"/>
            </a:xfrm>
            <a:prstGeom prst="rect">
              <a:avLst/>
            </a:prstGeom>
            <a:solidFill>
              <a:srgbClr val="66FF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BottomLeft">
                <a:rot lat="0" lon="0" rev="0"/>
              </a:camera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anchor="ctr" anchorCtr="0">
              <a:spAutoFit/>
              <a:flatTx/>
            </a:bodyPr>
            <a:p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</a:rPr>
                <a:t>分析题意，将设计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</a:endParaRPr>
            </a:p>
            <a:p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</a:rPr>
                <a:t>要求转化为逻辑关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</a:endParaRPr>
            </a:p>
            <a:p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</a:rPr>
                <a:t>系，这一步为设计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</a:endParaRPr>
            </a:p>
            <a:p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</a:rPr>
                <a:t>组合逻辑电路的关键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</p:grpSp>
      <p:sp>
        <p:nvSpPr>
          <p:cNvPr id="21" name="Text Box 46"/>
          <p:cNvSpPr txBox="1"/>
          <p:nvPr/>
        </p:nvSpPr>
        <p:spPr>
          <a:xfrm>
            <a:off x="609600" y="3187700"/>
            <a:ext cx="2362200" cy="830263"/>
          </a:xfrm>
          <a:prstGeom prst="rect">
            <a:avLst/>
          </a:prstGeom>
          <a:solidFill>
            <a:srgbClr val="99FFCC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确定输入、输出、列出真值表</a:t>
            </a:r>
            <a:endParaRPr lang="zh-CN" altLang="en-US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47"/>
          <p:cNvSpPr txBox="1"/>
          <p:nvPr/>
        </p:nvSpPr>
        <p:spPr>
          <a:xfrm>
            <a:off x="3771900" y="3187700"/>
            <a:ext cx="1905000" cy="830263"/>
          </a:xfrm>
          <a:prstGeom prst="rect">
            <a:avLst/>
          </a:prstGeom>
          <a:solidFill>
            <a:srgbClr val="99FFCC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写出表达式并简化</a:t>
            </a:r>
            <a:endParaRPr lang="zh-CN" altLang="en-US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Line 48"/>
          <p:cNvSpPr/>
          <p:nvPr/>
        </p:nvSpPr>
        <p:spPr>
          <a:xfrm>
            <a:off x="2971800" y="3568700"/>
            <a:ext cx="762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4" name="Text Box 49"/>
          <p:cNvSpPr txBox="1"/>
          <p:nvPr/>
        </p:nvSpPr>
        <p:spPr>
          <a:xfrm>
            <a:off x="6477000" y="3365500"/>
            <a:ext cx="2133600" cy="457200"/>
          </a:xfrm>
          <a:prstGeom prst="rect">
            <a:avLst/>
          </a:prstGeom>
          <a:solidFill>
            <a:srgbClr val="99FFCC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画逻辑电路图</a:t>
            </a:r>
            <a:endParaRPr lang="zh-CN" altLang="en-US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Line 50"/>
          <p:cNvSpPr/>
          <p:nvPr/>
        </p:nvSpPr>
        <p:spPr>
          <a:xfrm>
            <a:off x="5676900" y="3581400"/>
            <a:ext cx="762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/>
      <p:bldP spid="17" grpId="0"/>
      <p:bldP spid="21" grpId="0" animBg="1"/>
      <p:bldP spid="22" grpId="0" animBg="1"/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3650" y="285750"/>
            <a:ext cx="3200400" cy="685800"/>
          </a:xfr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effectLst>
            <a:outerShdw dist="107763" dir="189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加 法 器</a:t>
            </a:r>
            <a:endParaRPr kumimoji="0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0" y="1000125"/>
            <a:ext cx="9144000" cy="2505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buFont typeface="Symbol" pitchFamily="18" charset="2"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  N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位加法器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40000"/>
              </a:lnSpc>
              <a:buFont typeface="Symbol" pitchFamily="18" charset="2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    ◆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功能：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位二进制数相加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40000"/>
              </a:lnSpc>
              <a:buFont typeface="Symbol" pitchFamily="18" charset="2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  ◆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按实现方法分类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：串行进位加法器、超前进位加法器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40000"/>
              </a:lnSpc>
              <a:buFont typeface="Symbol" pitchFamily="18" charset="2"/>
            </a:pP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）串行进位加法器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84225" y="4572000"/>
            <a:ext cx="2941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低位全加器进位输出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2057400" y="50292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790575" y="5486400"/>
            <a:ext cx="2943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高位全加器进位输入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3016" name="Rectangle 7"/>
          <p:cNvSpPr/>
          <p:nvPr/>
        </p:nvSpPr>
        <p:spPr>
          <a:xfrm>
            <a:off x="301625" y="3602038"/>
            <a:ext cx="3432175" cy="933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例：用全加器实现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位二进制数相加。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10" name="Object 8"/>
          <p:cNvGraphicFramePr/>
          <p:nvPr/>
        </p:nvGraphicFramePr>
        <p:xfrm>
          <a:off x="4140200" y="3213100"/>
          <a:ext cx="487680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4048125" imgH="1962150" progId="Paint.Picture">
                  <p:embed/>
                </p:oleObj>
              </mc:Choice>
              <mc:Fallback>
                <p:oleObj name="" r:id="rId1" imgW="4048125" imgH="1962150" progId="Paint.Picture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rcRect l="2953" r="7011" b="12500"/>
                      <a:stretch>
                        <a:fillRect/>
                      </a:stretch>
                    </p:blipFill>
                    <p:spPr>
                      <a:xfrm>
                        <a:off x="4140200" y="3213100"/>
                        <a:ext cx="4876800" cy="280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4105275" y="3762375"/>
            <a:ext cx="457200" cy="228600"/>
            <a:chOff x="2544" y="2400"/>
            <a:chExt cx="288" cy="144"/>
          </a:xfrm>
        </p:grpSpPr>
        <p:sp>
          <p:nvSpPr>
            <p:cNvPr id="43035" name="Line 10"/>
            <p:cNvSpPr/>
            <p:nvPr/>
          </p:nvSpPr>
          <p:spPr>
            <a:xfrm>
              <a:off x="2544" y="2400"/>
              <a:ext cx="288" cy="0"/>
            </a:xfrm>
            <a:prstGeom prst="line">
              <a:avLst/>
            </a:prstGeom>
            <a:ln w="317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6" name="Line 11"/>
            <p:cNvSpPr/>
            <p:nvPr/>
          </p:nvSpPr>
          <p:spPr>
            <a:xfrm>
              <a:off x="2832" y="2400"/>
              <a:ext cx="0" cy="144"/>
            </a:xfrm>
            <a:prstGeom prst="line">
              <a:avLst/>
            </a:prstGeom>
            <a:ln w="317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" name="Line 12"/>
          <p:cNvSpPr/>
          <p:nvPr/>
        </p:nvSpPr>
        <p:spPr>
          <a:xfrm>
            <a:off x="4867275" y="4819650"/>
            <a:ext cx="0" cy="2286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Line 13"/>
          <p:cNvSpPr/>
          <p:nvPr/>
        </p:nvSpPr>
        <p:spPr>
          <a:xfrm flipV="1">
            <a:off x="5276850" y="3771900"/>
            <a:ext cx="0" cy="12954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Line 14"/>
          <p:cNvSpPr/>
          <p:nvPr/>
        </p:nvSpPr>
        <p:spPr>
          <a:xfrm>
            <a:off x="5267325" y="3771900"/>
            <a:ext cx="400050" cy="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Line 15"/>
          <p:cNvSpPr/>
          <p:nvPr/>
        </p:nvSpPr>
        <p:spPr>
          <a:xfrm>
            <a:off x="5686425" y="3790950"/>
            <a:ext cx="0" cy="2286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Line 16"/>
          <p:cNvSpPr/>
          <p:nvPr/>
        </p:nvSpPr>
        <p:spPr>
          <a:xfrm>
            <a:off x="6000750" y="4829175"/>
            <a:ext cx="0" cy="2286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Line 17"/>
          <p:cNvSpPr/>
          <p:nvPr/>
        </p:nvSpPr>
        <p:spPr>
          <a:xfrm>
            <a:off x="6410325" y="3790950"/>
            <a:ext cx="0" cy="12954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Line 18"/>
          <p:cNvSpPr/>
          <p:nvPr/>
        </p:nvSpPr>
        <p:spPr>
          <a:xfrm>
            <a:off x="6800850" y="3810000"/>
            <a:ext cx="0" cy="2286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Line 19"/>
          <p:cNvSpPr/>
          <p:nvPr/>
        </p:nvSpPr>
        <p:spPr>
          <a:xfrm flipH="1">
            <a:off x="5991225" y="5067300"/>
            <a:ext cx="381000" cy="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Line 20"/>
          <p:cNvSpPr/>
          <p:nvPr/>
        </p:nvSpPr>
        <p:spPr>
          <a:xfrm>
            <a:off x="7124700" y="4857750"/>
            <a:ext cx="0" cy="2286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Line 21"/>
          <p:cNvSpPr/>
          <p:nvPr/>
        </p:nvSpPr>
        <p:spPr>
          <a:xfrm flipV="1">
            <a:off x="7553325" y="3810000"/>
            <a:ext cx="0" cy="12954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Line 22"/>
          <p:cNvSpPr/>
          <p:nvPr/>
        </p:nvSpPr>
        <p:spPr>
          <a:xfrm>
            <a:off x="7543800" y="3810000"/>
            <a:ext cx="400050" cy="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Line 23"/>
          <p:cNvSpPr/>
          <p:nvPr/>
        </p:nvSpPr>
        <p:spPr>
          <a:xfrm>
            <a:off x="7962900" y="3819525"/>
            <a:ext cx="0" cy="22860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Line 24"/>
          <p:cNvSpPr/>
          <p:nvPr/>
        </p:nvSpPr>
        <p:spPr>
          <a:xfrm flipH="1">
            <a:off x="7124700" y="5086350"/>
            <a:ext cx="381000" cy="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Text Box 25"/>
          <p:cNvSpPr txBox="1"/>
          <p:nvPr/>
        </p:nvSpPr>
        <p:spPr>
          <a:xfrm>
            <a:off x="762000" y="594360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注意：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CI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=0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8" name="Line 26"/>
          <p:cNvSpPr/>
          <p:nvPr/>
        </p:nvSpPr>
        <p:spPr>
          <a:xfrm>
            <a:off x="6400800" y="3790950"/>
            <a:ext cx="400050" cy="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Line 27"/>
          <p:cNvSpPr/>
          <p:nvPr/>
        </p:nvSpPr>
        <p:spPr>
          <a:xfrm>
            <a:off x="4848225" y="5048250"/>
            <a:ext cx="400050" cy="0"/>
          </a:xfrm>
          <a:prstGeom prst="line">
            <a:avLst/>
          </a:prstGeom>
          <a:ln w="317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AutoShape 28"/>
          <p:cNvSpPr/>
          <p:nvPr/>
        </p:nvSpPr>
        <p:spPr>
          <a:xfrm>
            <a:off x="8477250" y="5657850"/>
            <a:ext cx="228600" cy="381000"/>
          </a:xfrm>
          <a:prstGeom prst="upArrowCallout">
            <a:avLst>
              <a:gd name="adj1" fmla="val 25000"/>
              <a:gd name="adj2" fmla="val 25000"/>
              <a:gd name="adj3" fmla="val 27777"/>
              <a:gd name="adj4" fmla="val 6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lang="en-US" altLang="zh-CN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27" grpId="0"/>
      <p:bldP spid="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5" name="Text Box 3"/>
          <p:cNvSpPr txBox="1"/>
          <p:nvPr/>
        </p:nvSpPr>
        <p:spPr>
          <a:xfrm>
            <a:off x="342900" y="1162050"/>
            <a:ext cx="3095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）超前进位加法器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4036" name="Text Box 4"/>
          <p:cNvSpPr txBox="1"/>
          <p:nvPr/>
        </p:nvSpPr>
        <p:spPr>
          <a:xfrm>
            <a:off x="723900" y="1714500"/>
            <a:ext cx="7366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进位位直接由加数、被加数和最低位进位位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CI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形成。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19450" y="304800"/>
            <a:ext cx="3200400" cy="6858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 法 器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4034" name="Object 10"/>
          <p:cNvGraphicFramePr/>
          <p:nvPr/>
        </p:nvGraphicFramePr>
        <p:xfrm>
          <a:off x="571500" y="2571750"/>
          <a:ext cx="788987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4989830" imgH="2077085" progId="Visio.Drawing.6">
                  <p:embed/>
                </p:oleObj>
              </mc:Choice>
              <mc:Fallback>
                <p:oleObj name="" r:id="rId1" imgW="4989830" imgH="2077085" progId="Visio.Drawing.6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" y="2571750"/>
                        <a:ext cx="7889875" cy="327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Object 2"/>
          <p:cNvGraphicFramePr/>
          <p:nvPr/>
        </p:nvGraphicFramePr>
        <p:xfrm>
          <a:off x="333375" y="1785938"/>
          <a:ext cx="83820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6991350" imgH="2819400" progId="Paint.Picture">
                  <p:embed/>
                </p:oleObj>
              </mc:Choice>
              <mc:Fallback>
                <p:oleObj name="" r:id="rId1" imgW="6991350" imgH="2819400" progId="Paint.Picture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rcRect b="9525"/>
                      <a:stretch>
                        <a:fillRect/>
                      </a:stretch>
                    </p:blipFill>
                    <p:spPr>
                      <a:xfrm>
                        <a:off x="333375" y="1785938"/>
                        <a:ext cx="8382000" cy="434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/>
          <p:nvPr/>
        </p:nvSpPr>
        <p:spPr>
          <a:xfrm>
            <a:off x="428625" y="714375"/>
            <a:ext cx="3095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）超前进位加法器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4925" y="2586038"/>
            <a:ext cx="1905000" cy="2057400"/>
          </a:xfrm>
          <a:prstGeom prst="rect">
            <a:avLst/>
          </a:pr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3" name="Text Box 5"/>
          <p:cNvSpPr txBox="1"/>
          <p:nvPr/>
        </p:nvSpPr>
        <p:spPr>
          <a:xfrm>
            <a:off x="533400" y="1125538"/>
            <a:ext cx="3400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位加法器的逻辑符号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152650" y="3090863"/>
            <a:ext cx="1117600" cy="609600"/>
            <a:chOff x="2752" y="288"/>
            <a:chExt cx="704" cy="384"/>
          </a:xfrm>
        </p:grpSpPr>
        <p:sp>
          <p:nvSpPr>
            <p:cNvPr id="46098" name="AutoShape 11"/>
            <p:cNvSpPr/>
            <p:nvPr/>
          </p:nvSpPr>
          <p:spPr>
            <a:xfrm>
              <a:off x="3360" y="28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solidFill>
              <a:srgbClr val="FFFF66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099" name="Text Box 12"/>
            <p:cNvSpPr txBox="1"/>
            <p:nvPr/>
          </p:nvSpPr>
          <p:spPr>
            <a:xfrm>
              <a:off x="2752" y="324"/>
              <a:ext cx="524" cy="312"/>
            </a:xfrm>
            <a:prstGeom prst="rect">
              <a:avLst/>
            </a:prstGeom>
            <a:solidFill>
              <a:srgbClr val="FFFF66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加数</a:t>
              </a:r>
              <a:endParaRPr lang="zh-CN" altLang="en-US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885950" y="4208463"/>
            <a:ext cx="1423988" cy="609600"/>
            <a:chOff x="2559" y="720"/>
            <a:chExt cx="897" cy="384"/>
          </a:xfrm>
        </p:grpSpPr>
        <p:sp>
          <p:nvSpPr>
            <p:cNvPr id="46096" name="AutoShape 14"/>
            <p:cNvSpPr/>
            <p:nvPr/>
          </p:nvSpPr>
          <p:spPr>
            <a:xfrm>
              <a:off x="3312" y="720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solidFill>
              <a:srgbClr val="FFFF66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097" name="Text Box 15"/>
            <p:cNvSpPr txBox="1"/>
            <p:nvPr/>
          </p:nvSpPr>
          <p:spPr>
            <a:xfrm>
              <a:off x="2559" y="756"/>
              <a:ext cx="718" cy="312"/>
            </a:xfrm>
            <a:prstGeom prst="rect">
              <a:avLst/>
            </a:prstGeom>
            <a:solidFill>
              <a:srgbClr val="FFFF66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被加数</a:t>
              </a:r>
              <a:endParaRPr lang="zh-CN" altLang="en-US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916613" y="3979863"/>
            <a:ext cx="814387" cy="685800"/>
            <a:chOff x="4800" y="768"/>
            <a:chExt cx="513" cy="432"/>
          </a:xfrm>
        </p:grpSpPr>
        <p:sp>
          <p:nvSpPr>
            <p:cNvPr id="46094" name="AutoShape 17"/>
            <p:cNvSpPr/>
            <p:nvPr/>
          </p:nvSpPr>
          <p:spPr>
            <a:xfrm>
              <a:off x="4800" y="768"/>
              <a:ext cx="96" cy="432"/>
            </a:xfrm>
            <a:prstGeom prst="rightBrace">
              <a:avLst>
                <a:gd name="adj1" fmla="val 37500"/>
                <a:gd name="adj2" fmla="val 55556"/>
              </a:avLst>
            </a:prstGeom>
            <a:solidFill>
              <a:srgbClr val="FFFF66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095" name="Text Box 18"/>
            <p:cNvSpPr txBox="1"/>
            <p:nvPr/>
          </p:nvSpPr>
          <p:spPr>
            <a:xfrm>
              <a:off x="4980" y="852"/>
              <a:ext cx="333" cy="312"/>
            </a:xfrm>
            <a:prstGeom prst="rect">
              <a:avLst/>
            </a:prstGeom>
            <a:solidFill>
              <a:srgbClr val="FFFF66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和</a:t>
              </a:r>
              <a:endParaRPr lang="zh-CN" altLang="en-US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1771650" y="5324475"/>
            <a:ext cx="1730375" cy="495300"/>
            <a:chOff x="1238" y="2691"/>
            <a:chExt cx="1090" cy="312"/>
          </a:xfrm>
        </p:grpSpPr>
        <p:sp>
          <p:nvSpPr>
            <p:cNvPr id="46092" name="Text Box 20"/>
            <p:cNvSpPr txBox="1"/>
            <p:nvPr/>
          </p:nvSpPr>
          <p:spPr>
            <a:xfrm>
              <a:off x="1238" y="2691"/>
              <a:ext cx="912" cy="312"/>
            </a:xfrm>
            <a:prstGeom prst="rect">
              <a:avLst/>
            </a:prstGeom>
            <a:solidFill>
              <a:srgbClr val="FFFF66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低位进位</a:t>
              </a:r>
              <a:endParaRPr lang="zh-CN" altLang="en-US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6093" name="Line 21"/>
            <p:cNvSpPr/>
            <p:nvPr/>
          </p:nvSpPr>
          <p:spPr>
            <a:xfrm flipV="1">
              <a:off x="2136" y="2691"/>
              <a:ext cx="192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22"/>
          <p:cNvGrpSpPr/>
          <p:nvPr/>
        </p:nvGrpSpPr>
        <p:grpSpPr>
          <a:xfrm>
            <a:off x="5600700" y="2987675"/>
            <a:ext cx="1238250" cy="495300"/>
            <a:chOff x="4560" y="324"/>
            <a:chExt cx="780" cy="312"/>
          </a:xfrm>
        </p:grpSpPr>
        <p:sp>
          <p:nvSpPr>
            <p:cNvPr id="46090" name="Text Box 23"/>
            <p:cNvSpPr txBox="1"/>
            <p:nvPr/>
          </p:nvSpPr>
          <p:spPr>
            <a:xfrm>
              <a:off x="4816" y="324"/>
              <a:ext cx="524" cy="312"/>
            </a:xfrm>
            <a:prstGeom prst="rect">
              <a:avLst/>
            </a:prstGeom>
            <a:solidFill>
              <a:srgbClr val="FFFF66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进位</a:t>
              </a:r>
              <a:endParaRPr lang="zh-CN" altLang="en-US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6091" name="Line 24"/>
            <p:cNvSpPr/>
            <p:nvPr/>
          </p:nvSpPr>
          <p:spPr>
            <a:xfrm>
              <a:off x="4560" y="480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2990850" y="266700"/>
            <a:ext cx="3200400" cy="6858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46275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 法 器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2" name="Object 37"/>
          <p:cNvGraphicFramePr/>
          <p:nvPr/>
        </p:nvGraphicFramePr>
        <p:xfrm>
          <a:off x="3422650" y="2606675"/>
          <a:ext cx="2122488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275715" imgH="1783715" progId="Visio.Drawing.6">
                  <p:embed/>
                </p:oleObj>
              </mc:Choice>
              <mc:Fallback>
                <p:oleObj name="" r:id="rId1" imgW="1275715" imgH="1783715" progId="Visio.Drawing.6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2650" y="2606675"/>
                        <a:ext cx="2122488" cy="286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7" name="Text Box 3"/>
          <p:cNvSpPr txBox="1"/>
          <p:nvPr/>
        </p:nvSpPr>
        <p:spPr>
          <a:xfrm>
            <a:off x="357188" y="571500"/>
            <a:ext cx="24812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</a:rPr>
              <a:t>★ 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加法器的应用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71438" y="1833563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例：试用四位加法器实现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8421BCD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码至余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3BCD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码的转换。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7109" name="Text Box 6"/>
          <p:cNvSpPr txBox="1"/>
          <p:nvPr/>
        </p:nvSpPr>
        <p:spPr>
          <a:xfrm>
            <a:off x="357188" y="1214438"/>
            <a:ext cx="8286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位加法运算、代码转换、减法器、十进制加法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450850" y="2543175"/>
            <a:ext cx="4478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解：余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码比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8421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码多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，因此：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0" name="Object 35"/>
          <p:cNvGraphicFramePr/>
          <p:nvPr/>
        </p:nvGraphicFramePr>
        <p:xfrm>
          <a:off x="3000375" y="3214688"/>
          <a:ext cx="2928938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1783715" imgH="1918970" progId="Visio.Drawing.6">
                  <p:embed/>
                </p:oleObj>
              </mc:Choice>
              <mc:Fallback>
                <p:oleObj name="" r:id="rId1" imgW="1783715" imgH="1918970" progId="Visio.Drawing.6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3214688"/>
                        <a:ext cx="2928938" cy="315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2"/>
          <p:cNvSpPr txBox="1"/>
          <p:nvPr/>
        </p:nvSpPr>
        <p:spPr>
          <a:xfrm>
            <a:off x="571500" y="5753100"/>
            <a:ext cx="85725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Aft>
                <a:spcPts val="120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编码器、译码器、数据选择器、比较器和加法器码等。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590550" y="1790700"/>
            <a:ext cx="8001000" cy="1187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任何时刻的输出仅决定于当时的输入，而与电路原来的状态无关；它由基本门构成，不含存贮电路和记忆元件，且无反馈线。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1143000" y="3524250"/>
            <a:ext cx="757237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根据已经给定的逻辑电路，描述其逻辑功能。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1085850" y="4591050"/>
            <a:ext cx="67437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根据设计要求构成功能正确、经济、可靠的电路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7830" name="Text Box 6"/>
          <p:cNvSpPr txBox="1"/>
          <p:nvPr/>
        </p:nvSpPr>
        <p:spPr>
          <a:xfrm>
            <a:off x="636588" y="1333500"/>
            <a:ext cx="1868487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●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组合电路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7831" name="Text Box 7"/>
          <p:cNvSpPr txBox="1"/>
          <p:nvPr/>
        </p:nvSpPr>
        <p:spPr>
          <a:xfrm>
            <a:off x="590550" y="3048000"/>
            <a:ext cx="2803525" cy="457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●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组合电路的分析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7832" name="Text Box 8"/>
          <p:cNvSpPr txBox="1"/>
          <p:nvPr/>
        </p:nvSpPr>
        <p:spPr>
          <a:xfrm>
            <a:off x="568325" y="4038600"/>
            <a:ext cx="27193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●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组合电路的设计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7833" name="Text Box 9"/>
          <p:cNvSpPr txBox="1"/>
          <p:nvPr/>
        </p:nvSpPr>
        <p:spPr>
          <a:xfrm>
            <a:off x="617538" y="5181600"/>
            <a:ext cx="4251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●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常用的中规模组合逻辑电路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7834" name="Rectangle 10"/>
          <p:cNvSpPr/>
          <p:nvPr/>
        </p:nvSpPr>
        <p:spPr>
          <a:xfrm>
            <a:off x="2247900" y="285750"/>
            <a:ext cx="4343400" cy="685800"/>
          </a:xfrm>
          <a:prstGeom prst="rect">
            <a:avLst/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 anchorCtr="0"/>
          <a:p>
            <a:pPr algn="ctr"/>
            <a:r>
              <a:rPr lang="zh-CN" altLang="en-US" sz="4000" dirty="0">
                <a:solidFill>
                  <a:srgbClr val="CC0000"/>
                </a:solidFill>
                <a:latin typeface="Times New Roman" panose="02020603050405020304" pitchFamily="18" charset="0"/>
              </a:rPr>
              <a:t>本章小结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3"/>
          <p:cNvSpPr/>
          <p:nvPr/>
        </p:nvSpPr>
        <p:spPr>
          <a:xfrm>
            <a:off x="142875" y="642938"/>
            <a:ext cx="9001125" cy="1684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．在举重比赛中，有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名裁判，其中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名为主裁判。当有两名以上裁判（其中必须有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名主裁判）认为运动员举杠铃合格，就按动电钮，可发出成绩有效的信号。请设计该组合逻辑电路。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14313" y="2428875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）作出逻辑规定：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214313" y="3048000"/>
            <a:ext cx="4786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输入：合格为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，不合格为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0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214313" y="3571875"/>
            <a:ext cx="49291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输出：成绩有效为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，无效为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" name="Text Box 7"/>
          <p:cNvSpPr txBox="1"/>
          <p:nvPr/>
        </p:nvSpPr>
        <p:spPr>
          <a:xfrm>
            <a:off x="5257800" y="2438400"/>
            <a:ext cx="32432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）列出真值表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3080" name="表格 3079"/>
          <p:cNvGraphicFramePr/>
          <p:nvPr/>
        </p:nvGraphicFramePr>
        <p:xfrm>
          <a:off x="5486400" y="3048000"/>
          <a:ext cx="2743200" cy="3352800"/>
        </p:xfrm>
        <a:graphic>
          <a:graphicData uri="http://schemas.openxmlformats.org/drawingml/2006/table">
            <a:tbl>
              <a:tblPr/>
              <a:tblGrid>
                <a:gridCol w="1752600"/>
                <a:gridCol w="990600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A     B     C</a:t>
                      </a:r>
                      <a:r>
                        <a:rPr lang="en-US" altLang="zh-CN" sz="2000" i="1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i="1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L</a:t>
                      </a:r>
                      <a:r>
                        <a:rPr lang="en-US" altLang="zh-CN" sz="2000" i="1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i="1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59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marL="533400" lvl="0" indent="-53340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0     0     0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533400" lvl="0" indent="-53340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0     0     1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533400" lvl="0" indent="-53340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0     1     0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533400" lvl="0" indent="-53340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0     1     1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533400" lvl="0" indent="-53340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1     0     0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533400" lvl="0" indent="-53340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1     0     1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533400" lvl="0" indent="-53340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1     1     0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533400" lvl="0" indent="-53340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1     1     1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lang="en-US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Text Box 21"/>
          <p:cNvSpPr txBox="1"/>
          <p:nvPr/>
        </p:nvSpPr>
        <p:spPr>
          <a:xfrm>
            <a:off x="381000" y="152400"/>
            <a:ext cx="1104900" cy="57943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设 计</a:t>
            </a:r>
            <a:endParaRPr lang="zh-CN" altLang="en-US" sz="32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AutoShape 22"/>
          <p:cNvSpPr/>
          <p:nvPr/>
        </p:nvSpPr>
        <p:spPr>
          <a:xfrm>
            <a:off x="4146550" y="4652963"/>
            <a:ext cx="704850" cy="476250"/>
          </a:xfrm>
          <a:prstGeom prst="wedgeRoundRectCallout">
            <a:avLst>
              <a:gd name="adj1" fmla="val -90991"/>
              <a:gd name="adj2" fmla="val 77333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AB</a:t>
            </a:r>
            <a:endParaRPr lang="en-US" altLang="zh-CN" i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" name="AutoShape 23"/>
          <p:cNvSpPr/>
          <p:nvPr/>
        </p:nvSpPr>
        <p:spPr>
          <a:xfrm>
            <a:off x="641350" y="4572000"/>
            <a:ext cx="704850" cy="476250"/>
          </a:xfrm>
          <a:prstGeom prst="wedgeRoundRectCallout">
            <a:avLst>
              <a:gd name="adj1" fmla="val 205856"/>
              <a:gd name="adj2" fmla="val 89667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AC</a:t>
            </a:r>
            <a:endParaRPr lang="en-US" altLang="zh-CN" i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15" name="Object 5"/>
          <p:cNvGraphicFramePr/>
          <p:nvPr/>
        </p:nvGraphicFramePr>
        <p:xfrm>
          <a:off x="1327150" y="3960813"/>
          <a:ext cx="2671763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840230" imgH="1094740" progId="Visio.Drawing.6">
                  <p:embed/>
                </p:oleObj>
              </mc:Choice>
              <mc:Fallback>
                <p:oleObj name="" r:id="rId1" imgW="1840230" imgH="1094740" progId="Visio.Drawing.6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7150" y="3960813"/>
                        <a:ext cx="2671763" cy="159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25"/>
          <p:cNvSpPr/>
          <p:nvPr/>
        </p:nvSpPr>
        <p:spPr>
          <a:xfrm>
            <a:off x="2990850" y="5026025"/>
            <a:ext cx="871538" cy="39211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" name="Oval 26"/>
          <p:cNvSpPr/>
          <p:nvPr/>
        </p:nvSpPr>
        <p:spPr>
          <a:xfrm>
            <a:off x="2436813" y="5038725"/>
            <a:ext cx="871537" cy="39211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Text Box 27"/>
          <p:cNvSpPr txBox="1"/>
          <p:nvPr/>
        </p:nvSpPr>
        <p:spPr>
          <a:xfrm>
            <a:off x="425450" y="5581650"/>
            <a:ext cx="45037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）求逻辑函数表达式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 Box 28"/>
          <p:cNvSpPr txBox="1"/>
          <p:nvPr/>
        </p:nvSpPr>
        <p:spPr>
          <a:xfrm>
            <a:off x="1989138" y="6049963"/>
            <a:ext cx="1528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</a:rPr>
              <a:t>AC</a:t>
            </a:r>
            <a:endParaRPr lang="en-US" altLang="zh-CN" i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  <p:bldP spid="16" grpId="0" animBg="1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4"/>
          <p:cNvSpPr txBox="1"/>
          <p:nvPr/>
        </p:nvSpPr>
        <p:spPr>
          <a:xfrm>
            <a:off x="503238" y="1308100"/>
            <a:ext cx="31702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）画出逻辑电路图 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801688" y="2060575"/>
            <a:ext cx="3886200" cy="2598738"/>
            <a:chOff x="456" y="1764"/>
            <a:chExt cx="2448" cy="1637"/>
          </a:xfrm>
        </p:grpSpPr>
        <p:sp>
          <p:nvSpPr>
            <p:cNvPr id="4131" name="Rectangle 7"/>
            <p:cNvSpPr/>
            <p:nvPr/>
          </p:nvSpPr>
          <p:spPr>
            <a:xfrm>
              <a:off x="1121" y="1794"/>
              <a:ext cx="309" cy="505"/>
            </a:xfrm>
            <a:prstGeom prst="rect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32" name="Text Box 8"/>
            <p:cNvSpPr txBox="1"/>
            <p:nvPr/>
          </p:nvSpPr>
          <p:spPr>
            <a:xfrm>
              <a:off x="1176" y="1764"/>
              <a:ext cx="364" cy="402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  <a:sym typeface="Symbol" pitchFamily="18" charset="2"/>
                </a:rPr>
                <a:t>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33" name="Line 9"/>
            <p:cNvSpPr/>
            <p:nvPr/>
          </p:nvSpPr>
          <p:spPr>
            <a:xfrm>
              <a:off x="669" y="1936"/>
              <a:ext cx="452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4" name="Line 10"/>
            <p:cNvSpPr/>
            <p:nvPr/>
          </p:nvSpPr>
          <p:spPr>
            <a:xfrm>
              <a:off x="900" y="2169"/>
              <a:ext cx="221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5" name="Line 11"/>
            <p:cNvSpPr/>
            <p:nvPr/>
          </p:nvSpPr>
          <p:spPr>
            <a:xfrm>
              <a:off x="1430" y="2053"/>
              <a:ext cx="298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6" name="Rectangle 12"/>
            <p:cNvSpPr/>
            <p:nvPr/>
          </p:nvSpPr>
          <p:spPr>
            <a:xfrm>
              <a:off x="1121" y="2778"/>
              <a:ext cx="309" cy="505"/>
            </a:xfrm>
            <a:prstGeom prst="rect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37" name="Text Box 13"/>
            <p:cNvSpPr txBox="1"/>
            <p:nvPr/>
          </p:nvSpPr>
          <p:spPr>
            <a:xfrm>
              <a:off x="1176" y="2772"/>
              <a:ext cx="364" cy="402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  <a:sym typeface="Symbol" pitchFamily="18" charset="2"/>
                </a:rPr>
                <a:t>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38" name="Line 14"/>
            <p:cNvSpPr/>
            <p:nvPr/>
          </p:nvSpPr>
          <p:spPr>
            <a:xfrm>
              <a:off x="900" y="2921"/>
              <a:ext cx="221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9" name="Line 15"/>
            <p:cNvSpPr/>
            <p:nvPr/>
          </p:nvSpPr>
          <p:spPr>
            <a:xfrm>
              <a:off x="658" y="3154"/>
              <a:ext cx="463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0" name="Line 16"/>
            <p:cNvSpPr/>
            <p:nvPr/>
          </p:nvSpPr>
          <p:spPr>
            <a:xfrm>
              <a:off x="1430" y="3037"/>
              <a:ext cx="298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1" name="Rectangle 17"/>
            <p:cNvSpPr/>
            <p:nvPr/>
          </p:nvSpPr>
          <p:spPr>
            <a:xfrm>
              <a:off x="2092" y="2286"/>
              <a:ext cx="309" cy="505"/>
            </a:xfrm>
            <a:prstGeom prst="rect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42" name="Text Box 18"/>
            <p:cNvSpPr txBox="1"/>
            <p:nvPr/>
          </p:nvSpPr>
          <p:spPr>
            <a:xfrm>
              <a:off x="2088" y="2292"/>
              <a:ext cx="507" cy="402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</a:rPr>
                <a:t>≥1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43" name="Line 19"/>
            <p:cNvSpPr/>
            <p:nvPr/>
          </p:nvSpPr>
          <p:spPr>
            <a:xfrm>
              <a:off x="1739" y="2428"/>
              <a:ext cx="353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4" name="Line 20"/>
            <p:cNvSpPr/>
            <p:nvPr/>
          </p:nvSpPr>
          <p:spPr>
            <a:xfrm>
              <a:off x="1728" y="2662"/>
              <a:ext cx="364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5" name="Line 21"/>
            <p:cNvSpPr/>
            <p:nvPr/>
          </p:nvSpPr>
          <p:spPr>
            <a:xfrm>
              <a:off x="2401" y="2545"/>
              <a:ext cx="220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6" name="Line 22"/>
            <p:cNvSpPr/>
            <p:nvPr/>
          </p:nvSpPr>
          <p:spPr>
            <a:xfrm>
              <a:off x="1728" y="2053"/>
              <a:ext cx="0" cy="375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7" name="Line 23"/>
            <p:cNvSpPr/>
            <p:nvPr/>
          </p:nvSpPr>
          <p:spPr>
            <a:xfrm>
              <a:off x="1728" y="2662"/>
              <a:ext cx="0" cy="375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8" name="Line 24"/>
            <p:cNvSpPr/>
            <p:nvPr/>
          </p:nvSpPr>
          <p:spPr>
            <a:xfrm>
              <a:off x="900" y="2169"/>
              <a:ext cx="0" cy="752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9" name="Line 25"/>
            <p:cNvSpPr/>
            <p:nvPr/>
          </p:nvSpPr>
          <p:spPr>
            <a:xfrm flipH="1">
              <a:off x="658" y="2545"/>
              <a:ext cx="242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0" name="Text Box 26"/>
            <p:cNvSpPr txBox="1"/>
            <p:nvPr/>
          </p:nvSpPr>
          <p:spPr>
            <a:xfrm>
              <a:off x="456" y="1812"/>
              <a:ext cx="353" cy="389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00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51" name="Text Box 27"/>
            <p:cNvSpPr txBox="1"/>
            <p:nvPr/>
          </p:nvSpPr>
          <p:spPr>
            <a:xfrm>
              <a:off x="456" y="3012"/>
              <a:ext cx="353" cy="389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sz="200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52" name="Text Box 28"/>
            <p:cNvSpPr txBox="1"/>
            <p:nvPr/>
          </p:nvSpPr>
          <p:spPr>
            <a:xfrm>
              <a:off x="456" y="2388"/>
              <a:ext cx="384" cy="436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00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53" name="Text Box 29"/>
            <p:cNvSpPr txBox="1"/>
            <p:nvPr/>
          </p:nvSpPr>
          <p:spPr>
            <a:xfrm>
              <a:off x="2568" y="2436"/>
              <a:ext cx="336" cy="388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endParaRPr lang="en-US" altLang="zh-CN" sz="200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54" name="Oval 30"/>
            <p:cNvSpPr/>
            <p:nvPr/>
          </p:nvSpPr>
          <p:spPr>
            <a:xfrm>
              <a:off x="881" y="2519"/>
              <a:ext cx="42" cy="49"/>
            </a:xfrm>
            <a:prstGeom prst="ellipse">
              <a:avLst/>
            </a:pr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4605338" y="2009775"/>
            <a:ext cx="3978275" cy="2684463"/>
            <a:chOff x="2892" y="1656"/>
            <a:chExt cx="2506" cy="1691"/>
          </a:xfrm>
        </p:grpSpPr>
        <p:sp>
          <p:nvSpPr>
            <p:cNvPr id="4104" name="Rectangle 34"/>
            <p:cNvSpPr/>
            <p:nvPr/>
          </p:nvSpPr>
          <p:spPr>
            <a:xfrm>
              <a:off x="3543" y="1687"/>
              <a:ext cx="303" cy="513"/>
            </a:xfrm>
            <a:prstGeom prst="rect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5" name="Text Box 35"/>
            <p:cNvSpPr txBox="1"/>
            <p:nvPr/>
          </p:nvSpPr>
          <p:spPr>
            <a:xfrm>
              <a:off x="3564" y="1656"/>
              <a:ext cx="357" cy="408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  <a:sym typeface="Symbol" pitchFamily="18" charset="2"/>
                </a:rPr>
                <a:t>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06" name="Oval 36"/>
            <p:cNvSpPr/>
            <p:nvPr/>
          </p:nvSpPr>
          <p:spPr>
            <a:xfrm>
              <a:off x="3846" y="1911"/>
              <a:ext cx="61" cy="74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7" name="Line 37"/>
            <p:cNvSpPr/>
            <p:nvPr/>
          </p:nvSpPr>
          <p:spPr>
            <a:xfrm>
              <a:off x="3099" y="1832"/>
              <a:ext cx="444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8" name="Line 38"/>
            <p:cNvSpPr/>
            <p:nvPr/>
          </p:nvSpPr>
          <p:spPr>
            <a:xfrm>
              <a:off x="3326" y="2069"/>
              <a:ext cx="217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9" name="Line 39"/>
            <p:cNvSpPr/>
            <p:nvPr/>
          </p:nvSpPr>
          <p:spPr>
            <a:xfrm>
              <a:off x="3922" y="1950"/>
              <a:ext cx="216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0" name="Rectangle 40"/>
            <p:cNvSpPr/>
            <p:nvPr/>
          </p:nvSpPr>
          <p:spPr>
            <a:xfrm>
              <a:off x="3543" y="2687"/>
              <a:ext cx="303" cy="513"/>
            </a:xfrm>
            <a:prstGeom prst="rect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1" name="Text Box 41"/>
            <p:cNvSpPr txBox="1"/>
            <p:nvPr/>
          </p:nvSpPr>
          <p:spPr>
            <a:xfrm>
              <a:off x="3564" y="2664"/>
              <a:ext cx="357" cy="408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  <a:sym typeface="Symbol" pitchFamily="18" charset="2"/>
                </a:rPr>
                <a:t>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12" name="Oval 42"/>
            <p:cNvSpPr/>
            <p:nvPr/>
          </p:nvSpPr>
          <p:spPr>
            <a:xfrm>
              <a:off x="3846" y="2911"/>
              <a:ext cx="61" cy="74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3" name="Line 43"/>
            <p:cNvSpPr/>
            <p:nvPr/>
          </p:nvSpPr>
          <p:spPr>
            <a:xfrm>
              <a:off x="3326" y="2832"/>
              <a:ext cx="217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4" name="Line 44"/>
            <p:cNvSpPr/>
            <p:nvPr/>
          </p:nvSpPr>
          <p:spPr>
            <a:xfrm>
              <a:off x="3088" y="3069"/>
              <a:ext cx="455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5" name="Line 45"/>
            <p:cNvSpPr/>
            <p:nvPr/>
          </p:nvSpPr>
          <p:spPr>
            <a:xfrm>
              <a:off x="3922" y="2950"/>
              <a:ext cx="216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" name="Rectangle 46"/>
            <p:cNvSpPr/>
            <p:nvPr/>
          </p:nvSpPr>
          <p:spPr>
            <a:xfrm>
              <a:off x="4496" y="2187"/>
              <a:ext cx="303" cy="513"/>
            </a:xfrm>
            <a:prstGeom prst="rect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7" name="Text Box 47"/>
            <p:cNvSpPr txBox="1"/>
            <p:nvPr/>
          </p:nvSpPr>
          <p:spPr>
            <a:xfrm>
              <a:off x="4524" y="2184"/>
              <a:ext cx="358" cy="408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  <a:ea typeface="宋体" pitchFamily="2" charset="-122"/>
                  <a:sym typeface="Symbol" pitchFamily="18" charset="2"/>
                </a:rPr>
                <a:t></a:t>
              </a:r>
              <a:endParaRPr lang="en-US" altLang="zh-CN" sz="20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18" name="Oval 48"/>
            <p:cNvSpPr/>
            <p:nvPr/>
          </p:nvSpPr>
          <p:spPr>
            <a:xfrm>
              <a:off x="4799" y="2411"/>
              <a:ext cx="61" cy="74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9" name="Line 49"/>
            <p:cNvSpPr/>
            <p:nvPr/>
          </p:nvSpPr>
          <p:spPr>
            <a:xfrm>
              <a:off x="4149" y="2332"/>
              <a:ext cx="347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0" name="Line 50"/>
            <p:cNvSpPr/>
            <p:nvPr/>
          </p:nvSpPr>
          <p:spPr>
            <a:xfrm>
              <a:off x="4138" y="2569"/>
              <a:ext cx="358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1" name="Line 51"/>
            <p:cNvSpPr/>
            <p:nvPr/>
          </p:nvSpPr>
          <p:spPr>
            <a:xfrm>
              <a:off x="4875" y="2450"/>
              <a:ext cx="216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2" name="Line 52"/>
            <p:cNvSpPr/>
            <p:nvPr/>
          </p:nvSpPr>
          <p:spPr>
            <a:xfrm>
              <a:off x="4138" y="1950"/>
              <a:ext cx="0" cy="382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3" name="Line 53"/>
            <p:cNvSpPr/>
            <p:nvPr/>
          </p:nvSpPr>
          <p:spPr>
            <a:xfrm>
              <a:off x="4138" y="2569"/>
              <a:ext cx="0" cy="38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4" name="Line 54"/>
            <p:cNvSpPr/>
            <p:nvPr/>
          </p:nvSpPr>
          <p:spPr>
            <a:xfrm>
              <a:off x="3326" y="2069"/>
              <a:ext cx="0" cy="763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5" name="Line 55"/>
            <p:cNvSpPr/>
            <p:nvPr/>
          </p:nvSpPr>
          <p:spPr>
            <a:xfrm flipH="1">
              <a:off x="3088" y="2450"/>
              <a:ext cx="238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6" name="Text Box 56"/>
            <p:cNvSpPr txBox="1"/>
            <p:nvPr/>
          </p:nvSpPr>
          <p:spPr>
            <a:xfrm>
              <a:off x="2892" y="1704"/>
              <a:ext cx="346" cy="395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00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27" name="Text Box 57"/>
            <p:cNvSpPr txBox="1"/>
            <p:nvPr/>
          </p:nvSpPr>
          <p:spPr>
            <a:xfrm>
              <a:off x="2892" y="2952"/>
              <a:ext cx="346" cy="395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sz="200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28" name="Text Box 58"/>
            <p:cNvSpPr txBox="1"/>
            <p:nvPr/>
          </p:nvSpPr>
          <p:spPr>
            <a:xfrm>
              <a:off x="2892" y="2328"/>
              <a:ext cx="346" cy="394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00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29" name="Text Box 59"/>
            <p:cNvSpPr txBox="1"/>
            <p:nvPr/>
          </p:nvSpPr>
          <p:spPr>
            <a:xfrm>
              <a:off x="5052" y="2328"/>
              <a:ext cx="346" cy="395"/>
            </a:xfrm>
            <a:prstGeom prst="rect">
              <a:avLst/>
            </a:prstGeom>
            <a:noFill/>
            <a:ln w="15875">
              <a:noFill/>
            </a:ln>
          </p:spPr>
          <p:txBody>
            <a:bodyPr/>
            <a:p>
              <a:pPr algn="just" eaLnBrk="0" hangingPunct="0"/>
              <a:r>
                <a:rPr lang="en-US" altLang="zh-CN" sz="2000" i="1" dirty="0">
                  <a:latin typeface="Times New Roman" panose="02020603050405020304" pitchFamily="18" charset="0"/>
                  <a:ea typeface="宋体" pitchFamily="2" charset="-122"/>
                </a:rPr>
                <a:t>Y</a:t>
              </a:r>
              <a:endParaRPr lang="en-US" altLang="zh-CN" sz="2000" i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130" name="Oval 60"/>
            <p:cNvSpPr/>
            <p:nvPr/>
          </p:nvSpPr>
          <p:spPr>
            <a:xfrm>
              <a:off x="3307" y="2424"/>
              <a:ext cx="41" cy="50"/>
            </a:xfrm>
            <a:prstGeom prst="ellipse">
              <a:avLst/>
            </a:pr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1" name="Text Box 61"/>
          <p:cNvSpPr txBox="1"/>
          <p:nvPr/>
        </p:nvSpPr>
        <p:spPr>
          <a:xfrm>
            <a:off x="590550" y="4851400"/>
            <a:ext cx="44100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）化成“与非”式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92" name="Object 36"/>
          <p:cNvGraphicFramePr/>
          <p:nvPr/>
        </p:nvGraphicFramePr>
        <p:xfrm>
          <a:off x="1023938" y="5518150"/>
          <a:ext cx="30638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458595" imgH="266065" progId="Equation.3">
                  <p:embed/>
                </p:oleObj>
              </mc:Choice>
              <mc:Fallback>
                <p:oleObj name="" r:id="rId1" imgW="1458595" imgH="2660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3938" y="5518150"/>
                        <a:ext cx="306387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64"/>
          <p:cNvSpPr txBox="1"/>
          <p:nvPr/>
        </p:nvSpPr>
        <p:spPr>
          <a:xfrm>
            <a:off x="381000" y="152400"/>
            <a:ext cx="1104900" cy="57943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设 计</a:t>
            </a:r>
            <a:endParaRPr lang="zh-CN" altLang="en-US" sz="32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214313" y="428625"/>
            <a:ext cx="7729538" cy="839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kern="1200" cap="none" spc="0" normalizeH="0" baseline="0" noProof="0">
                <a:latin typeface="+mn-lt"/>
                <a:ea typeface="+mn-ea"/>
                <a:cs typeface="+mn-cs"/>
              </a:rPr>
              <a:t>设计一个监视交通信号灯状态的逻辑电路</a:t>
            </a:r>
            <a:endParaRPr kumimoji="0" lang="zh-CN" altLang="en-US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43" name="Picture 4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31913" y="3933825"/>
            <a:ext cx="5256212" cy="2066925"/>
          </a:xfrm>
          <a:ln/>
        </p:spPr>
      </p:pic>
      <p:grpSp>
        <p:nvGrpSpPr>
          <p:cNvPr id="63492" name="Group 15"/>
          <p:cNvGrpSpPr/>
          <p:nvPr/>
        </p:nvGrpSpPr>
        <p:grpSpPr>
          <a:xfrm>
            <a:off x="1857375" y="1285875"/>
            <a:ext cx="4214813" cy="2357438"/>
            <a:chOff x="1474" y="2659"/>
            <a:chExt cx="1996" cy="998"/>
          </a:xfrm>
        </p:grpSpPr>
        <p:sp>
          <p:nvSpPr>
            <p:cNvPr id="63493" name="Rectangle 5"/>
            <p:cNvSpPr/>
            <p:nvPr/>
          </p:nvSpPr>
          <p:spPr>
            <a:xfrm>
              <a:off x="1927" y="2750"/>
              <a:ext cx="1044" cy="907"/>
            </a:xfrm>
            <a:prstGeom prst="rect">
              <a:avLst/>
            </a:prstGeom>
            <a:solidFill>
              <a:srgbClr val="FFCC0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如果信号灯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出现故障，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Z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3494" name="Line 6"/>
            <p:cNvSpPr/>
            <p:nvPr/>
          </p:nvSpPr>
          <p:spPr>
            <a:xfrm>
              <a:off x="1474" y="2886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495" name="Line 7"/>
            <p:cNvSpPr/>
            <p:nvPr/>
          </p:nvSpPr>
          <p:spPr>
            <a:xfrm>
              <a:off x="1474" y="3158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496" name="Line 8"/>
            <p:cNvSpPr/>
            <p:nvPr/>
          </p:nvSpPr>
          <p:spPr>
            <a:xfrm>
              <a:off x="1474" y="3430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497" name="Line 9"/>
            <p:cNvSpPr/>
            <p:nvPr/>
          </p:nvSpPr>
          <p:spPr>
            <a:xfrm>
              <a:off x="2971" y="3158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498" name="Text Box 10"/>
            <p:cNvSpPr txBox="1"/>
            <p:nvPr/>
          </p:nvSpPr>
          <p:spPr>
            <a:xfrm>
              <a:off x="1519" y="2659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3499" name="Text Box 12"/>
            <p:cNvSpPr txBox="1"/>
            <p:nvPr/>
          </p:nvSpPr>
          <p:spPr>
            <a:xfrm>
              <a:off x="1519" y="2931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3500" name="Text Box 13"/>
            <p:cNvSpPr txBox="1"/>
            <p:nvPr/>
          </p:nvSpPr>
          <p:spPr>
            <a:xfrm>
              <a:off x="1519" y="3244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G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3501" name="Text Box 14"/>
            <p:cNvSpPr txBox="1"/>
            <p:nvPr/>
          </p:nvSpPr>
          <p:spPr>
            <a:xfrm>
              <a:off x="3016" y="2886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Z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7881</Words>
  <Application>WPS 演示</Application>
  <PresentationFormat>全屏显示(4:3)</PresentationFormat>
  <Paragraphs>2347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105</vt:i4>
      </vt:variant>
      <vt:variant>
        <vt:lpstr>幻灯片标题</vt:lpstr>
      </vt:variant>
      <vt:variant>
        <vt:i4>65</vt:i4>
      </vt:variant>
    </vt:vector>
  </HeadingPairs>
  <TitlesOfParts>
    <vt:vector size="197" baseType="lpstr">
      <vt:lpstr>Arial</vt:lpstr>
      <vt:lpstr>宋体</vt:lpstr>
      <vt:lpstr>Wingdings</vt:lpstr>
      <vt:lpstr>Times New Roman</vt:lpstr>
      <vt:lpstr>楷体_GB2312</vt:lpstr>
      <vt:lpstr>汉仪楷体简</vt:lpstr>
      <vt:lpstr>Franklin Gothic Medium</vt:lpstr>
      <vt:lpstr>苹方-简</vt:lpstr>
      <vt:lpstr>微软雅黑</vt:lpstr>
      <vt:lpstr>汉仪旗黑</vt:lpstr>
      <vt:lpstr>Franklin Gothic Book</vt:lpstr>
      <vt:lpstr>黑体</vt:lpstr>
      <vt:lpstr>汉仪中黑KW</vt:lpstr>
      <vt:lpstr>Wingdings 2</vt:lpstr>
      <vt:lpstr>汉仪书宋二KW</vt:lpstr>
      <vt:lpstr>隶书</vt:lpstr>
      <vt:lpstr>宋体-简</vt:lpstr>
      <vt:lpstr>Symbol</vt:lpstr>
      <vt:lpstr>Kingsoft Sign</vt:lpstr>
      <vt:lpstr>Monotype Sorts</vt:lpstr>
      <vt:lpstr>Thonburi</vt:lpstr>
      <vt:lpstr>Comic Sans MS</vt:lpstr>
      <vt:lpstr>Arial</vt:lpstr>
      <vt:lpstr>Wingdings 2</vt:lpstr>
      <vt:lpstr>宋体</vt:lpstr>
      <vt:lpstr>Arial Unicode MS</vt:lpstr>
      <vt:lpstr>暗香扑面</vt:lpstr>
      <vt:lpstr>Paint.Picture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Visio.Drawing.6</vt:lpstr>
      <vt:lpstr>Paint.Picture</vt:lpstr>
      <vt:lpstr>Visio.Drawing.6</vt:lpstr>
      <vt:lpstr>Paint.Picture</vt:lpstr>
      <vt:lpstr>Equation.3</vt:lpstr>
      <vt:lpstr>Visio.Drawing.6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Visio.Drawing.6</vt:lpstr>
      <vt:lpstr>Visio.Drawing.6</vt:lpstr>
      <vt:lpstr>Equation.3</vt:lpstr>
      <vt:lpstr>Visio.Drawing.6</vt:lpstr>
      <vt:lpstr>Equation.3</vt:lpstr>
      <vt:lpstr>Equation.3</vt:lpstr>
      <vt:lpstr>Equation.3</vt:lpstr>
      <vt:lpstr>Equation.3</vt:lpstr>
      <vt:lpstr>Visio.Drawing.6</vt:lpstr>
      <vt:lpstr>MSPhotoEd.3</vt:lpstr>
      <vt:lpstr>MSPhotoEd.3</vt:lpstr>
      <vt:lpstr>MSPhotoEd.3</vt:lpstr>
      <vt:lpstr>MSPhotoEd.3</vt:lpstr>
      <vt:lpstr>MSPhotoEd.3</vt:lpstr>
      <vt:lpstr>Equation.3</vt:lpstr>
      <vt:lpstr>Visio.Drawing.6</vt:lpstr>
      <vt:lpstr>Equation.3</vt:lpstr>
      <vt:lpstr>Equation.3</vt:lpstr>
      <vt:lpstr>Equation.3</vt:lpstr>
      <vt:lpstr>Equation.3</vt:lpstr>
      <vt:lpstr>Visio.Drawing.6</vt:lpstr>
      <vt:lpstr>Visio.Drawing.6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Visio.Drawing.6</vt:lpstr>
      <vt:lpstr>Equation.3</vt:lpstr>
      <vt:lpstr>Visio.Drawing.6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Visio.Drawing.6</vt:lpstr>
      <vt:lpstr>Visio.Drawing.6</vt:lpstr>
      <vt:lpstr>Equation.3</vt:lpstr>
      <vt:lpstr>Visio.Drawing.6</vt:lpstr>
      <vt:lpstr>Visio.Drawing.6</vt:lpstr>
      <vt:lpstr>Equation.3</vt:lpstr>
      <vt:lpstr>Visio.Drawing.6</vt:lpstr>
      <vt:lpstr>Visio.Drawing.6</vt:lpstr>
      <vt:lpstr>Paint.Picture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allan</dc:creator>
  <cp:lastModifiedBy>追殇</cp:lastModifiedBy>
  <cp:revision>315</cp:revision>
  <dcterms:created xsi:type="dcterms:W3CDTF">2023-02-10T01:49:30Z</dcterms:created>
  <dcterms:modified xsi:type="dcterms:W3CDTF">2023-02-10T01:49:30Z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2B64F740D4893B0A0428E2637C5E5357</vt:lpwstr>
  </property>
  <property fmtid="{D5CDD505-2E9C-101B-9397-08002B2CF9AE}" pid="3" name="KSOProductBuildVer">
    <vt:lpwstr>2052-4.6.1.7467</vt:lpwstr>
  </property>
</Properties>
</file>