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56"/>
  </p:handoutMasterIdLst>
  <p:sldIdLst>
    <p:sldId id="674" r:id="rId3"/>
    <p:sldId id="779" r:id="rId4"/>
    <p:sldId id="675" r:id="rId5"/>
    <p:sldId id="780" r:id="rId6"/>
    <p:sldId id="677" r:id="rId7"/>
    <p:sldId id="762" r:id="rId8"/>
    <p:sldId id="676" r:id="rId9"/>
    <p:sldId id="791" r:id="rId10"/>
    <p:sldId id="792" r:id="rId11"/>
    <p:sldId id="793" r:id="rId12"/>
    <p:sldId id="794" r:id="rId13"/>
    <p:sldId id="795" r:id="rId14"/>
    <p:sldId id="763" r:id="rId15"/>
    <p:sldId id="781" r:id="rId16"/>
    <p:sldId id="782" r:id="rId17"/>
    <p:sldId id="783" r:id="rId19"/>
    <p:sldId id="786" r:id="rId20"/>
    <p:sldId id="784" r:id="rId21"/>
    <p:sldId id="785" r:id="rId22"/>
    <p:sldId id="765" r:id="rId23"/>
    <p:sldId id="707" r:id="rId24"/>
    <p:sldId id="787" r:id="rId25"/>
    <p:sldId id="788" r:id="rId26"/>
    <p:sldId id="789" r:id="rId27"/>
    <p:sldId id="790" r:id="rId28"/>
    <p:sldId id="767" r:id="rId29"/>
    <p:sldId id="768" r:id="rId30"/>
    <p:sldId id="712" r:id="rId31"/>
    <p:sldId id="713" r:id="rId32"/>
    <p:sldId id="746" r:id="rId33"/>
    <p:sldId id="796" r:id="rId34"/>
    <p:sldId id="797" r:id="rId35"/>
    <p:sldId id="798" r:id="rId36"/>
    <p:sldId id="799" r:id="rId37"/>
    <p:sldId id="800" r:id="rId38"/>
    <p:sldId id="802" r:id="rId39"/>
    <p:sldId id="803" r:id="rId40"/>
    <p:sldId id="804" r:id="rId41"/>
    <p:sldId id="805" r:id="rId42"/>
    <p:sldId id="808" r:id="rId43"/>
    <p:sldId id="809" r:id="rId44"/>
    <p:sldId id="811" r:id="rId45"/>
    <p:sldId id="769" r:id="rId46"/>
    <p:sldId id="754" r:id="rId47"/>
    <p:sldId id="755" r:id="rId48"/>
    <p:sldId id="756" r:id="rId49"/>
    <p:sldId id="757" r:id="rId50"/>
    <p:sldId id="773" r:id="rId51"/>
    <p:sldId id="774" r:id="rId52"/>
    <p:sldId id="775" r:id="rId53"/>
    <p:sldId id="778" r:id="rId54"/>
    <p:sldId id="772" r:id="rId55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舒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舒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舒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舒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舒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舒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舒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舒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方正舒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3300"/>
    <a:srgbClr val="FFCC00"/>
    <a:srgbClr val="FF6600"/>
    <a:srgbClr val="00FFCC"/>
    <a:srgbClr val="FFFFCC"/>
    <a:srgbClr val="CCFF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2593"/>
    <p:restoredTop sz="99218"/>
  </p:normalViewPr>
  <p:slideViewPr>
    <p:cSldViewPr showGuides="1">
      <p:cViewPr>
        <p:scale>
          <a:sx n="60" d="100"/>
          <a:sy n="60" d="100"/>
        </p:scale>
        <p:origin x="-427" y="-187"/>
      </p:cViewPr>
      <p:guideLst>
        <p:guide orient="horz" pos="21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e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png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e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ea typeface="宋体" pitchFamily="2" charset="-122"/>
              </a:rPr>
            </a:fld>
            <a:endParaRPr lang="en-US" altLang="zh-CN" sz="1200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5540" name="Rectangle 4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p>
            <a:pPr lvl="0" algn="r" defTabSz="990600" eaLnBrk="1" hangingPunct="1">
              <a:buNone/>
            </a:pPr>
            <a:fld id="{9A0DB2DC-4C9A-4742-B13C-FB6460FD3503}" type="slidenum">
              <a:rPr lang="en-US" altLang="zh-CN" sz="1300" dirty="0">
                <a:ea typeface="宋体" pitchFamily="2" charset="-122"/>
              </a:rPr>
            </a:fld>
            <a:endParaRPr lang="en-US" altLang="zh-CN" sz="1300" dirty="0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ea typeface="宋体" pitchFamily="2" charset="-122"/>
              </a:rPr>
            </a:fld>
            <a:endParaRPr lang="zh-CN" altLang="en-US" sz="13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ea typeface="宋体" pitchFamily="2" charset="-122"/>
              </a:rPr>
            </a:fld>
            <a:endParaRPr lang="zh-CN" altLang="en-US" sz="13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ea typeface="宋体" pitchFamily="2" charset="-122"/>
              </a:rPr>
            </a:fld>
            <a:endParaRPr lang="zh-CN" altLang="en-US" sz="13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ea typeface="宋体" pitchFamily="2" charset="-122"/>
              </a:rPr>
            </a:fld>
            <a:endParaRPr lang="zh-CN" altLang="en-US" sz="13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ea typeface="宋体" pitchFamily="2" charset="-122"/>
              </a:rPr>
            </a:fld>
            <a:endParaRPr lang="zh-CN" altLang="en-US" sz="13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ea typeface="宋体" pitchFamily="2" charset="-122"/>
              </a:rPr>
            </a:fld>
            <a:endParaRPr lang="zh-CN" altLang="en-US" sz="13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ea typeface="宋体" pitchFamily="2" charset="-122"/>
              </a:rPr>
            </a:fld>
            <a:endParaRPr lang="zh-CN" altLang="en-US" sz="13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  <p:sp>
        <p:nvSpPr>
          <p:cNvPr id="706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ea typeface="宋体" pitchFamily="2" charset="-122"/>
              </a:rPr>
            </a:fld>
            <a:endParaRPr lang="zh-CN" altLang="en-US" sz="13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48" tIns="49524" rIns="99048" bIns="49524" anchor="t" anchorCtr="0"/>
          <a:p>
            <a:pPr lvl="0"/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>
              <a:buNone/>
            </a:pPr>
            <a:fld id="{9A0DB2DC-4C9A-4742-B13C-FB6460FD3503}" type="slidenum">
              <a:rPr lang="zh-CN" altLang="en-US" sz="1300" dirty="0">
                <a:ea typeface="宋体" pitchFamily="2" charset="-122"/>
              </a:rPr>
            </a:fld>
            <a:endParaRPr lang="zh-CN" altLang="en-US" sz="1300" dirty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97225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36C453-8A1E-40AE-9248-F884850BED46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625519-09E5-4B1B-87B1-A8ABBF23154D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2E2A6F-A1FE-4EB6-A2DF-D7C6273A5C17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3025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F94693-2DBA-4B91-ADBD-6DA9C9BB0251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0825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800" y="3143250"/>
            <a:ext cx="77724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1FCF4B-FBE0-4226-BB83-6B24B50E26AB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6128FD-52E1-4084-B367-1B01CA409F16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E5B82D-A89A-4135-A8B6-97805F156910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57200" y="1411288"/>
            <a:ext cx="82296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BDB04-256F-4726-A3B6-276DDD8EAB92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D654CC-8A11-4C18-BB20-A49E3BE7D270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86063" y="1054100"/>
            <a:ext cx="5903913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5BC9A2-C52B-4A72-8977-94EE14D8EB33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A14F40-AC1C-4E56-B4D9-89A4206DE25D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</p:spPr>
        <p:txBody>
          <a:bodyPr vert="horz" lIns="45720" rIns="45720" rtlCol="0" anchor="ctr"/>
          <a:p>
            <a:pPr algn="ctr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2"/>
      </p:bgRef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0" y="6678613"/>
            <a:ext cx="9144000" cy="179388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7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6868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4163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2E2A6F-A1FE-4EB6-A2DF-D7C6273A5C17}" type="datetimeFigureOut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4163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4163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>
              <a:defRPr sz="1100">
                <a:solidFill>
                  <a:srgbClr val="636363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ß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9.wmf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1.wav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2.emf"/><Relationship Id="rId19" Type="http://schemas.openxmlformats.org/officeDocument/2006/relationships/notesSlide" Target="../notesSlides/notesSlide3.xml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0.wmf"/><Relationship Id="rId17" Type="http://schemas.openxmlformats.org/officeDocument/2006/relationships/notesSlide" Target="../notesSlides/notesSlide4.xml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1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5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8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60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61.bin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4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8.bin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wmf"/><Relationship Id="rId2" Type="http://schemas.openxmlformats.org/officeDocument/2006/relationships/oleObject" Target="../embeddings/oleObject69.bin"/><Relationship Id="rId1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7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2.png"/><Relationship Id="rId1" Type="http://schemas.openxmlformats.org/officeDocument/2006/relationships/oleObject" Target="../embeddings/oleObject7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.xml"/><Relationship Id="rId11" Type="http://schemas.openxmlformats.org/officeDocument/2006/relationships/audio" Target="../media/audio1.wav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257550" y="2133600"/>
            <a:ext cx="12001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方正舒体" pitchFamily="2" charset="-122"/>
                <a:cs typeface="+mn-cs"/>
              </a:rPr>
              <a:t> </a:t>
            </a:r>
            <a:r>
              <a:rPr kumimoji="0" lang="zh-CN" altLang="en-US" sz="32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方正舒体" pitchFamily="2" charset="-122"/>
                <a:cs typeface="+mn-cs"/>
              </a:rPr>
              <a:t>概论 </a:t>
            </a:r>
            <a:endParaRPr kumimoji="0" lang="zh-CN" altLang="en-US" sz="32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7" name="Text Box 3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238500" y="3143250"/>
            <a:ext cx="22050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方正舒体" pitchFamily="2" charset="-122"/>
                <a:cs typeface="+mn-cs"/>
              </a:rPr>
              <a:t> D/A</a:t>
            </a:r>
            <a:r>
              <a:rPr kumimoji="0" lang="zh-CN" altLang="en-US" sz="32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方正舒体" pitchFamily="2" charset="-122"/>
                <a:cs typeface="+mn-cs"/>
              </a:rPr>
              <a:t>转换器</a:t>
            </a:r>
            <a:endParaRPr kumimoji="0" lang="zh-CN" altLang="en-US" sz="32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sp>
        <p:nvSpPr>
          <p:cNvPr id="8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181350" y="4152900"/>
            <a:ext cx="22050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方正舒体" pitchFamily="2" charset="-122"/>
                <a:cs typeface="+mn-cs"/>
              </a:rPr>
              <a:t> A/D</a:t>
            </a:r>
            <a:r>
              <a:rPr kumimoji="0" lang="zh-CN" altLang="en-US" sz="32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方正舒体" pitchFamily="2" charset="-122"/>
                <a:cs typeface="+mn-cs"/>
              </a:rPr>
              <a:t>转换器</a:t>
            </a:r>
            <a:endParaRPr kumimoji="0" lang="zh-CN" altLang="en-US" sz="32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pic>
        <p:nvPicPr>
          <p:cNvPr id="48133" name="Picture 7" descr="0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2228850"/>
            <a:ext cx="395288" cy="395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4" name="Picture 8" descr="0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3238500"/>
            <a:ext cx="395288" cy="395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5" name="Picture 9" descr="0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4229100"/>
            <a:ext cx="395288" cy="395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6" name="Rectangle 13"/>
          <p:cNvSpPr>
            <a:spLocks noGrp="1"/>
          </p:cNvSpPr>
          <p:nvPr>
            <p:ph type="title"/>
          </p:nvPr>
        </p:nvSpPr>
        <p:spPr>
          <a:xfrm>
            <a:off x="2000250" y="500063"/>
            <a:ext cx="4624388" cy="928687"/>
          </a:xfrm>
          <a:gradFill rotWithShape="0">
            <a:gsLst>
              <a:gs pos="0">
                <a:srgbClr val="76765E">
                  <a:alpha val="100000"/>
                </a:srgbClr>
              </a:gs>
              <a:gs pos="50000">
                <a:srgbClr val="FFFFCC">
                  <a:alpha val="100000"/>
                </a:srgbClr>
              </a:gs>
              <a:gs pos="100000">
                <a:srgbClr val="76765E">
                  <a:alpha val="100000"/>
                </a:srgbClr>
              </a:gs>
            </a:gsLst>
            <a:lin ang="5400000" scaled="1"/>
            <a:tileRect/>
          </a:gradFill>
          <a:ln/>
        </p:spPr>
        <p:txBody>
          <a:bodyPr vert="horz" wrap="square" lIns="91440" tIns="45720" rIns="91440" bIns="45720" anchor="ctr" anchorCtr="0"/>
          <a:p>
            <a:pPr eaLnBrk="1" hangingPunct="1">
              <a:lnSpc>
                <a:spcPct val="80000"/>
              </a:lnSpc>
            </a:pPr>
            <a:r>
              <a:rPr lang="en-US" altLang="zh-CN" sz="4000" b="1" dirty="0">
                <a:solidFill>
                  <a:srgbClr val="990000"/>
                </a:solidFill>
                <a:ea typeface="隶书" pitchFamily="49" charset="-122"/>
              </a:rPr>
              <a:t>D/A</a:t>
            </a:r>
            <a:r>
              <a:rPr lang="zh-CN" altLang="en-US" sz="4000" b="1" dirty="0">
                <a:solidFill>
                  <a:srgbClr val="990000"/>
                </a:solidFill>
                <a:ea typeface="隶书" pitchFamily="49" charset="-122"/>
              </a:rPr>
              <a:t>和</a:t>
            </a:r>
            <a:r>
              <a:rPr lang="en-US" altLang="zh-CN" sz="4000" b="1" dirty="0">
                <a:solidFill>
                  <a:srgbClr val="990000"/>
                </a:solidFill>
                <a:ea typeface="隶书" pitchFamily="49" charset="-122"/>
              </a:rPr>
              <a:t>A/D</a:t>
            </a:r>
            <a:r>
              <a:rPr lang="zh-CN" altLang="en-US" sz="4000" b="1" dirty="0">
                <a:solidFill>
                  <a:srgbClr val="990000"/>
                </a:solidFill>
                <a:ea typeface="隶书" pitchFamily="49" charset="-122"/>
              </a:rPr>
              <a:t>转换器</a:t>
            </a:r>
            <a:endParaRPr lang="zh-CN" altLang="en-US" sz="4000" b="1" dirty="0">
              <a:solidFill>
                <a:srgbClr val="990000"/>
              </a:solidFill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/>
          <p:nvPr/>
        </p:nvSpPr>
        <p:spPr>
          <a:xfrm>
            <a:off x="1143000" y="1295400"/>
            <a:ext cx="25908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虚地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571500" y="2057400"/>
            <a:ext cx="81915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反相单端输入时，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→0（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地电位），称为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虚地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7" name="Text Box 23"/>
          <p:cNvSpPr txBox="1"/>
          <p:nvPr/>
        </p:nvSpPr>
        <p:spPr>
          <a:xfrm>
            <a:off x="1219200" y="4419600"/>
            <a:ext cx="5029200" cy="519113"/>
          </a:xfrm>
          <a:prstGeom prst="rect">
            <a:avLst/>
          </a:prstGeom>
          <a:noFill/>
          <a:ln w="4763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因为    </a:t>
            </a:r>
            <a:r>
              <a:rPr lang="zh-CN" altLang="en-US" sz="2800" dirty="0">
                <a:latin typeface="Arial" panose="020B0604020202020204" pitchFamily="34" charset="0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</a:rPr>
              <a:t>u</a:t>
            </a:r>
            <a:r>
              <a:rPr lang="en-US" altLang="zh-CN" sz="2800" baseline="-25000" dirty="0">
                <a:latin typeface="Arial" panose="020B0604020202020204" pitchFamily="34" charset="0"/>
              </a:rPr>
              <a:t>- </a:t>
            </a:r>
            <a:r>
              <a:rPr lang="en-US" altLang="zh-CN" sz="2800" dirty="0">
                <a:latin typeface="Arial" panose="020B0604020202020204" pitchFamily="34" charset="0"/>
              </a:rPr>
              <a:t>= - u</a:t>
            </a:r>
            <a:r>
              <a:rPr lang="en-US" altLang="zh-CN" sz="2800" baseline="-25000" dirty="0">
                <a:latin typeface="Arial" panose="020B0604020202020204" pitchFamily="34" charset="0"/>
              </a:rPr>
              <a:t>o </a:t>
            </a:r>
            <a:r>
              <a:rPr lang="en-US" altLang="zh-CN" sz="2800" dirty="0">
                <a:latin typeface="Arial" panose="020B0604020202020204" pitchFamily="34" charset="0"/>
              </a:rPr>
              <a:t>/ A</a:t>
            </a:r>
            <a:r>
              <a:rPr lang="en-US" altLang="zh-CN" sz="2800" baseline="-25000" dirty="0">
                <a:latin typeface="Arial" panose="020B0604020202020204" pitchFamily="34" charset="0"/>
              </a:rPr>
              <a:t>uo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8" name="Text Box 24"/>
          <p:cNvSpPr txBox="1"/>
          <p:nvPr/>
        </p:nvSpPr>
        <p:spPr>
          <a:xfrm>
            <a:off x="1219200" y="5105400"/>
            <a:ext cx="6172200" cy="519113"/>
          </a:xfrm>
          <a:prstGeom prst="rect">
            <a:avLst/>
          </a:prstGeom>
          <a:noFill/>
          <a:ln w="4763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又 </a:t>
            </a:r>
            <a:r>
              <a:rPr lang="zh-CN" altLang="en-US" sz="2800" dirty="0">
                <a:latin typeface="Arial" panose="020B0604020202020204" pitchFamily="34" charset="0"/>
              </a:rPr>
              <a:t>      </a:t>
            </a:r>
            <a:r>
              <a:rPr lang="en-US" altLang="zh-CN" sz="2800" dirty="0">
                <a:latin typeface="Arial" panose="020B0604020202020204" pitchFamily="34" charset="0"/>
              </a:rPr>
              <a:t>A</a:t>
            </a:r>
            <a:r>
              <a:rPr lang="en-US" altLang="zh-CN" sz="2800" baseline="-25000" dirty="0">
                <a:latin typeface="Arial" panose="020B0604020202020204" pitchFamily="34" charset="0"/>
              </a:rPr>
              <a:t>uo</a:t>
            </a:r>
            <a:r>
              <a:rPr lang="en-US" altLang="zh-CN" sz="2800" dirty="0">
                <a:latin typeface="Arial" panose="020B0604020202020204" pitchFamily="34" charset="0"/>
              </a:rPr>
              <a:t>→ ∞</a:t>
            </a:r>
            <a:r>
              <a:rPr lang="zh-CN" altLang="en-US" sz="2800" dirty="0">
                <a:latin typeface="Arial" panose="020B0604020202020204" pitchFamily="34" charset="0"/>
              </a:rPr>
              <a:t>，     所以    </a:t>
            </a:r>
            <a:r>
              <a:rPr lang="en-US" altLang="zh-CN" sz="2800" dirty="0">
                <a:latin typeface="Arial" panose="020B0604020202020204" pitchFamily="34" charset="0"/>
              </a:rPr>
              <a:t>u</a:t>
            </a:r>
            <a:r>
              <a:rPr lang="en-US" altLang="zh-CN" sz="2800" baseline="-25000" dirty="0">
                <a:latin typeface="Arial" panose="020B0604020202020204" pitchFamily="34" charset="0"/>
              </a:rPr>
              <a:t>-</a:t>
            </a:r>
            <a:r>
              <a:rPr lang="en-US" altLang="zh-CN" sz="2800" dirty="0">
                <a:latin typeface="Arial" panose="020B0604020202020204" pitchFamily="34" charset="0"/>
              </a:rPr>
              <a:t> → 0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9" name="Rectangle 25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3733800" cy="430213"/>
          </a:xfrm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方正舒体" pitchFamily="2" charset="-122"/>
                <a:cs typeface="+mn-cs"/>
              </a:rPr>
              <a:t>五、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宋体" pitchFamily="2" charset="-122"/>
                <a:ea typeface="方正舒体" pitchFamily="2" charset="-122"/>
                <a:cs typeface="+mn-cs"/>
              </a:rPr>
              <a:t>运放的重要特性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宋体" pitchFamily="2" charset="-122"/>
              <a:ea typeface="方正舒体" pitchFamily="2" charset="-122"/>
              <a:cs typeface="+mn-cs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2627313" y="2636838"/>
            <a:ext cx="3600450" cy="1512887"/>
            <a:chOff x="1655" y="1661"/>
            <a:chExt cx="2268" cy="953"/>
          </a:xfrm>
        </p:grpSpPr>
        <p:sp>
          <p:nvSpPr>
            <p:cNvPr id="11" name="AutoShape 34"/>
            <p:cNvSpPr>
              <a:spLocks noChangeArrowheads="1"/>
            </p:cNvSpPr>
            <p:nvPr/>
          </p:nvSpPr>
          <p:spPr bwMode="auto">
            <a:xfrm>
              <a:off x="1655" y="1661"/>
              <a:ext cx="2268" cy="953"/>
            </a:xfrm>
            <a:prstGeom prst="roundRect">
              <a:avLst>
                <a:gd name="adj" fmla="val 16667"/>
              </a:avLst>
            </a:prstGeom>
            <a:solidFill>
              <a:srgbClr val="FFE0D1"/>
            </a:solidFill>
            <a:ln w="19050">
              <a:solidFill>
                <a:srgbClr val="FFE0D1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endParaRPr>
            </a:p>
          </p:txBody>
        </p:sp>
        <p:grpSp>
          <p:nvGrpSpPr>
            <p:cNvPr id="53262" name="Group 5"/>
            <p:cNvGrpSpPr/>
            <p:nvPr/>
          </p:nvGrpSpPr>
          <p:grpSpPr>
            <a:xfrm>
              <a:off x="1776" y="1708"/>
              <a:ext cx="2063" cy="788"/>
              <a:chOff x="1776" y="1708"/>
              <a:chExt cx="2063" cy="788"/>
            </a:xfrm>
          </p:grpSpPr>
          <p:sp>
            <p:nvSpPr>
              <p:cNvPr id="53263" name="Line 6"/>
              <p:cNvSpPr/>
              <p:nvPr/>
            </p:nvSpPr>
            <p:spPr>
              <a:xfrm>
                <a:off x="2352" y="2496"/>
                <a:ext cx="192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3264" name="Group 7"/>
              <p:cNvGrpSpPr/>
              <p:nvPr/>
            </p:nvGrpSpPr>
            <p:grpSpPr>
              <a:xfrm>
                <a:off x="2064" y="1728"/>
                <a:ext cx="1450" cy="768"/>
                <a:chOff x="2064" y="1728"/>
                <a:chExt cx="1450" cy="768"/>
              </a:xfrm>
            </p:grpSpPr>
            <p:grpSp>
              <p:nvGrpSpPr>
                <p:cNvPr id="53267" name="Group 8"/>
                <p:cNvGrpSpPr/>
                <p:nvPr/>
              </p:nvGrpSpPr>
              <p:grpSpPr>
                <a:xfrm>
                  <a:off x="2640" y="1728"/>
                  <a:ext cx="528" cy="624"/>
                  <a:chOff x="2688" y="1008"/>
                  <a:chExt cx="624" cy="720"/>
                </a:xfrm>
              </p:grpSpPr>
              <p:sp>
                <p:nvSpPr>
                  <p:cNvPr id="53277" name="Rectangle 9"/>
                  <p:cNvSpPr/>
                  <p:nvPr/>
                </p:nvSpPr>
                <p:spPr>
                  <a:xfrm>
                    <a:off x="2688" y="1008"/>
                    <a:ext cx="576" cy="720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3278" name="Text Box 10"/>
                  <p:cNvSpPr txBox="1"/>
                  <p:nvPr/>
                </p:nvSpPr>
                <p:spPr>
                  <a:xfrm rot="-5164395">
                    <a:off x="2857" y="1071"/>
                    <a:ext cx="240" cy="295"/>
                  </a:xfrm>
                  <a:prstGeom prst="rect">
                    <a:avLst/>
                  </a:prstGeom>
                  <a:noFill/>
                  <a:ln w="4763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sz="2000" dirty="0">
                        <a:latin typeface="宋体" pitchFamily="2" charset="-122"/>
                      </a:rPr>
                      <a:t>▽</a:t>
                    </a:r>
                    <a:endParaRPr lang="en-US" altLang="zh-CN" sz="2000" dirty="0">
                      <a:latin typeface="宋体" pitchFamily="2" charset="-122"/>
                    </a:endParaRPr>
                  </a:p>
                </p:txBody>
              </p:sp>
              <p:sp>
                <p:nvSpPr>
                  <p:cNvPr id="53279" name="Text Box 11"/>
                  <p:cNvSpPr txBox="1"/>
                  <p:nvPr/>
                </p:nvSpPr>
                <p:spPr>
                  <a:xfrm>
                    <a:off x="2975" y="1056"/>
                    <a:ext cx="337" cy="289"/>
                  </a:xfrm>
                  <a:prstGeom prst="rect">
                    <a:avLst/>
                  </a:prstGeom>
                  <a:noFill/>
                  <a:ln w="4763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sz="2000" dirty="0">
                        <a:latin typeface="宋体" pitchFamily="2" charset="-122"/>
                      </a:rPr>
                      <a:t>∞</a:t>
                    </a:r>
                    <a:endParaRPr lang="en-US" altLang="zh-CN" sz="2000" dirty="0">
                      <a:latin typeface="宋体" pitchFamily="2" charset="-122"/>
                    </a:endParaRPr>
                  </a:p>
                </p:txBody>
              </p:sp>
            </p:grpSp>
            <p:grpSp>
              <p:nvGrpSpPr>
                <p:cNvPr id="53268" name="Group 12"/>
                <p:cNvGrpSpPr/>
                <p:nvPr/>
              </p:nvGrpSpPr>
              <p:grpSpPr>
                <a:xfrm>
                  <a:off x="2064" y="1841"/>
                  <a:ext cx="1450" cy="655"/>
                  <a:chOff x="2064" y="1841"/>
                  <a:chExt cx="1450" cy="655"/>
                </a:xfrm>
              </p:grpSpPr>
              <p:sp>
                <p:nvSpPr>
                  <p:cNvPr id="53271" name="Line 13"/>
                  <p:cNvSpPr/>
                  <p:nvPr/>
                </p:nvSpPr>
                <p:spPr>
                  <a:xfrm>
                    <a:off x="2112" y="1872"/>
                    <a:ext cx="528" cy="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3272" name="Line 14"/>
                  <p:cNvSpPr/>
                  <p:nvPr/>
                </p:nvSpPr>
                <p:spPr>
                  <a:xfrm flipH="1">
                    <a:off x="2448" y="2160"/>
                    <a:ext cx="192" cy="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3273" name="Line 15"/>
                  <p:cNvSpPr/>
                  <p:nvPr/>
                </p:nvSpPr>
                <p:spPr>
                  <a:xfrm>
                    <a:off x="2448" y="2160"/>
                    <a:ext cx="0" cy="336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3274" name="Line 16"/>
                  <p:cNvSpPr/>
                  <p:nvPr/>
                </p:nvSpPr>
                <p:spPr>
                  <a:xfrm>
                    <a:off x="3120" y="2016"/>
                    <a:ext cx="384" cy="0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3275" name="Oval 17"/>
                  <p:cNvSpPr/>
                  <p:nvPr/>
                </p:nvSpPr>
                <p:spPr>
                  <a:xfrm>
                    <a:off x="2064" y="1841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3276" name="Oval 18"/>
                  <p:cNvSpPr/>
                  <p:nvPr/>
                </p:nvSpPr>
                <p:spPr>
                  <a:xfrm>
                    <a:off x="3466" y="1995"/>
                    <a:ext cx="48" cy="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3269" name="Line 19"/>
                <p:cNvSpPr/>
                <p:nvPr/>
              </p:nvSpPr>
              <p:spPr>
                <a:xfrm>
                  <a:off x="2688" y="1872"/>
                  <a:ext cx="96" cy="0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270" name="Text Box 20"/>
                <p:cNvSpPr txBox="1"/>
                <p:nvPr/>
              </p:nvSpPr>
              <p:spPr>
                <a:xfrm>
                  <a:off x="2640" y="2016"/>
                  <a:ext cx="240" cy="250"/>
                </a:xfrm>
                <a:prstGeom prst="rect">
                  <a:avLst/>
                </a:prstGeom>
                <a:noFill/>
                <a:ln w="4763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sz="2000" dirty="0">
                      <a:solidFill>
                        <a:srgbClr val="FF0000"/>
                      </a:solidFill>
                      <a:latin typeface="宋体" pitchFamily="2" charset="-122"/>
                    </a:rPr>
                    <a:t>+</a:t>
                  </a:r>
                  <a:endParaRPr lang="en-US" altLang="zh-CN" sz="2000" dirty="0">
                    <a:solidFill>
                      <a:srgbClr val="FF0000"/>
                    </a:solidFill>
                    <a:latin typeface="宋体" pitchFamily="2" charset="-122"/>
                  </a:endParaRPr>
                </a:p>
              </p:txBody>
            </p:sp>
          </p:grpSp>
          <p:sp>
            <p:nvSpPr>
              <p:cNvPr id="53265" name="Rectangle 21"/>
              <p:cNvSpPr/>
              <p:nvPr/>
            </p:nvSpPr>
            <p:spPr>
              <a:xfrm>
                <a:off x="1776" y="1708"/>
                <a:ext cx="259" cy="288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i</a:t>
                </a:r>
                <a:endParaRPr lang="en-US" altLang="zh-CN" baseline="-250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266" name="Rectangle 22"/>
              <p:cNvSpPr/>
              <p:nvPr/>
            </p:nvSpPr>
            <p:spPr>
              <a:xfrm>
                <a:off x="3552" y="1852"/>
                <a:ext cx="287" cy="288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</a:t>
                </a:r>
                <a:r>
                  <a:rPr lang="en-US" altLang="zh-CN" baseline="-250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baseline="-250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Group 30"/>
          <p:cNvGrpSpPr/>
          <p:nvPr/>
        </p:nvGrpSpPr>
        <p:grpSpPr>
          <a:xfrm>
            <a:off x="4191000" y="2971800"/>
            <a:ext cx="304800" cy="228600"/>
            <a:chOff x="2640" y="1872"/>
            <a:chExt cx="192" cy="144"/>
          </a:xfrm>
        </p:grpSpPr>
        <p:sp>
          <p:nvSpPr>
            <p:cNvPr id="53258" name="Line 26"/>
            <p:cNvSpPr/>
            <p:nvPr/>
          </p:nvSpPr>
          <p:spPr>
            <a:xfrm>
              <a:off x="2640" y="1872"/>
              <a:ext cx="1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53259" name="Line 27"/>
            <p:cNvSpPr/>
            <p:nvPr/>
          </p:nvSpPr>
          <p:spPr>
            <a:xfrm>
              <a:off x="2784" y="1872"/>
              <a:ext cx="0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53260" name="Line 28"/>
            <p:cNvSpPr/>
            <p:nvPr/>
          </p:nvSpPr>
          <p:spPr>
            <a:xfrm>
              <a:off x="2736" y="2016"/>
              <a:ext cx="9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4" name="AutoShape 36"/>
          <p:cNvSpPr/>
          <p:nvPr/>
        </p:nvSpPr>
        <p:spPr>
          <a:xfrm>
            <a:off x="6804025" y="4149725"/>
            <a:ext cx="1296988" cy="503238"/>
          </a:xfrm>
          <a:prstGeom prst="wedgeRoundRectCallout">
            <a:avLst>
              <a:gd name="adj1" fmla="val -221972"/>
              <a:gd name="adj2" fmla="val -246528"/>
              <a:gd name="adj3" fmla="val 16667"/>
            </a:avLst>
          </a:prstGeom>
          <a:solidFill>
            <a:schemeClr val="hlink"/>
          </a:solidFill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虚地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/>
          <p:nvPr/>
        </p:nvSpPr>
        <p:spPr>
          <a:xfrm>
            <a:off x="785813" y="857250"/>
            <a:ext cx="1858962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  <a:latin typeface="宋体" pitchFamily="2" charset="-122"/>
              </a:rPr>
              <a:t>虚短</a:t>
            </a:r>
            <a:endParaRPr lang="en-US" altLang="zh-CN" sz="3200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371600" y="1643063"/>
            <a:ext cx="60198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双端输入时，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= u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, 称为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虚短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。</a:t>
            </a:r>
            <a:endParaRPr lang="en-US" altLang="zh-CN" sz="2800" dirty="0">
              <a:latin typeface="宋体" pitchFamily="2" charset="-122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2268538" y="2420938"/>
            <a:ext cx="3959225" cy="1368425"/>
            <a:chOff x="1429" y="1525"/>
            <a:chExt cx="2494" cy="862"/>
          </a:xfrm>
        </p:grpSpPr>
        <p:sp>
          <p:nvSpPr>
            <p:cNvPr id="8" name="AutoShape 28"/>
            <p:cNvSpPr>
              <a:spLocks noChangeArrowheads="1"/>
            </p:cNvSpPr>
            <p:nvPr/>
          </p:nvSpPr>
          <p:spPr bwMode="auto">
            <a:xfrm>
              <a:off x="1429" y="1525"/>
              <a:ext cx="2494" cy="862"/>
            </a:xfrm>
            <a:prstGeom prst="roundRect">
              <a:avLst>
                <a:gd name="adj" fmla="val 16667"/>
              </a:avLst>
            </a:prstGeom>
            <a:solidFill>
              <a:srgbClr val="99FF33"/>
            </a:solidFill>
            <a:ln w="19050">
              <a:solidFill>
                <a:srgbClr val="FFE0D1"/>
              </a:solidFill>
              <a:round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方正舒体" pitchFamily="2" charset="-122"/>
                <a:cs typeface="+mn-cs"/>
              </a:endParaRPr>
            </a:p>
          </p:txBody>
        </p:sp>
        <p:grpSp>
          <p:nvGrpSpPr>
            <p:cNvPr id="54285" name="Group 4"/>
            <p:cNvGrpSpPr/>
            <p:nvPr/>
          </p:nvGrpSpPr>
          <p:grpSpPr>
            <a:xfrm>
              <a:off x="1632" y="1632"/>
              <a:ext cx="1986" cy="634"/>
              <a:chOff x="1632" y="1728"/>
              <a:chExt cx="1986" cy="634"/>
            </a:xfrm>
          </p:grpSpPr>
          <p:sp>
            <p:nvSpPr>
              <p:cNvPr id="54286" name="Rectangle 5"/>
              <p:cNvSpPr/>
              <p:nvPr/>
            </p:nvSpPr>
            <p:spPr>
              <a:xfrm>
                <a:off x="2448" y="1728"/>
                <a:ext cx="487" cy="624"/>
              </a:xfrm>
              <a:prstGeom prst="rect">
                <a:avLst/>
              </a:prstGeom>
              <a:solidFill>
                <a:srgbClr val="FFFF66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287" name="Text Box 6"/>
              <p:cNvSpPr txBox="1"/>
              <p:nvPr/>
            </p:nvSpPr>
            <p:spPr>
              <a:xfrm rot="-5164395">
                <a:off x="2589" y="1786"/>
                <a:ext cx="208" cy="250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dirty="0">
                    <a:latin typeface="宋体" pitchFamily="2" charset="-122"/>
                  </a:rPr>
                  <a:t>▽</a:t>
                </a:r>
                <a:endParaRPr lang="en-US" altLang="zh-CN" sz="2000" dirty="0">
                  <a:latin typeface="宋体" pitchFamily="2" charset="-122"/>
                </a:endParaRPr>
              </a:p>
            </p:txBody>
          </p:sp>
          <p:sp>
            <p:nvSpPr>
              <p:cNvPr id="54288" name="Text Box 7"/>
              <p:cNvSpPr txBox="1"/>
              <p:nvPr/>
            </p:nvSpPr>
            <p:spPr>
              <a:xfrm>
                <a:off x="2691" y="1770"/>
                <a:ext cx="285" cy="250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dirty="0">
                    <a:latin typeface="宋体" pitchFamily="2" charset="-122"/>
                  </a:rPr>
                  <a:t>∞</a:t>
                </a:r>
                <a:endParaRPr lang="en-US" altLang="zh-CN" sz="2000" dirty="0">
                  <a:latin typeface="宋体" pitchFamily="2" charset="-122"/>
                </a:endParaRPr>
              </a:p>
            </p:txBody>
          </p:sp>
          <p:sp>
            <p:nvSpPr>
              <p:cNvPr id="54289" name="Line 8"/>
              <p:cNvSpPr/>
              <p:nvPr/>
            </p:nvSpPr>
            <p:spPr>
              <a:xfrm flipH="1">
                <a:off x="2016" y="1920"/>
                <a:ext cx="43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0" name="Line 9"/>
              <p:cNvSpPr/>
              <p:nvPr/>
            </p:nvSpPr>
            <p:spPr>
              <a:xfrm flipH="1">
                <a:off x="2016" y="2160"/>
                <a:ext cx="43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1" name="Line 10"/>
              <p:cNvSpPr/>
              <p:nvPr/>
            </p:nvSpPr>
            <p:spPr>
              <a:xfrm>
                <a:off x="2928" y="2016"/>
                <a:ext cx="384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2" name="Oval 11"/>
              <p:cNvSpPr/>
              <p:nvPr/>
            </p:nvSpPr>
            <p:spPr>
              <a:xfrm>
                <a:off x="1968" y="189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293" name="Oval 12"/>
              <p:cNvSpPr/>
              <p:nvPr/>
            </p:nvSpPr>
            <p:spPr>
              <a:xfrm>
                <a:off x="1968" y="21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294" name="Oval 13"/>
              <p:cNvSpPr/>
              <p:nvPr/>
            </p:nvSpPr>
            <p:spPr>
              <a:xfrm>
                <a:off x="3274" y="199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295" name="Line 14"/>
              <p:cNvSpPr/>
              <p:nvPr/>
            </p:nvSpPr>
            <p:spPr>
              <a:xfrm>
                <a:off x="2496" y="1824"/>
                <a:ext cx="96" cy="0"/>
              </a:xfrm>
              <a:prstGeom prst="line">
                <a:avLst/>
              </a:prstGeom>
              <a:ln w="28575" cap="flat" cmpd="sng">
                <a:solidFill>
                  <a:srgbClr val="33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6" name="Text Box 15"/>
              <p:cNvSpPr txBox="1"/>
              <p:nvPr/>
            </p:nvSpPr>
            <p:spPr>
              <a:xfrm>
                <a:off x="2448" y="2112"/>
                <a:ext cx="192" cy="250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dirty="0">
                    <a:solidFill>
                      <a:srgbClr val="3333CC"/>
                    </a:solidFill>
                    <a:latin typeface="宋体" pitchFamily="2" charset="-122"/>
                  </a:rPr>
                  <a:t>+</a:t>
                </a:r>
                <a:endParaRPr lang="en-US" altLang="zh-CN" sz="2000" dirty="0">
                  <a:solidFill>
                    <a:srgbClr val="3333CC"/>
                  </a:solidFill>
                  <a:latin typeface="宋体" pitchFamily="2" charset="-122"/>
                </a:endParaRPr>
              </a:p>
            </p:txBody>
          </p:sp>
          <p:sp>
            <p:nvSpPr>
              <p:cNvPr id="54297" name="Text Box 16"/>
              <p:cNvSpPr txBox="1"/>
              <p:nvPr/>
            </p:nvSpPr>
            <p:spPr>
              <a:xfrm>
                <a:off x="1632" y="1728"/>
                <a:ext cx="336" cy="327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800" dirty="0">
                    <a:solidFill>
                      <a:srgbClr val="FF0000"/>
                    </a:solidFill>
                    <a:latin typeface="宋体" pitchFamily="2" charset="-122"/>
                  </a:rPr>
                  <a:t>u</a:t>
                </a:r>
                <a:r>
                  <a:rPr lang="en-US" altLang="zh-CN" sz="2800" baseline="-25000" dirty="0">
                    <a:solidFill>
                      <a:srgbClr val="FF0000"/>
                    </a:solidFill>
                    <a:latin typeface="宋体" pitchFamily="2" charset="-122"/>
                  </a:rPr>
                  <a:t>-</a:t>
                </a:r>
                <a:endParaRPr lang="en-US" altLang="zh-CN" sz="2800" baseline="-25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54298" name="Rectangle 17"/>
              <p:cNvSpPr/>
              <p:nvPr/>
            </p:nvSpPr>
            <p:spPr>
              <a:xfrm>
                <a:off x="1632" y="2016"/>
                <a:ext cx="306" cy="327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dirty="0">
                    <a:solidFill>
                      <a:srgbClr val="FF0000"/>
                    </a:solidFill>
                    <a:latin typeface="宋体" pitchFamily="2" charset="-122"/>
                  </a:rPr>
                  <a:t>u</a:t>
                </a:r>
                <a:r>
                  <a:rPr lang="en-US" altLang="zh-CN" sz="2800" baseline="-25000" dirty="0">
                    <a:solidFill>
                      <a:srgbClr val="FF0000"/>
                    </a:solidFill>
                    <a:latin typeface="宋体" pitchFamily="2" charset="-122"/>
                  </a:rPr>
                  <a:t>+</a:t>
                </a:r>
                <a:endParaRPr lang="en-US" altLang="zh-CN" sz="2800" baseline="-25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54299" name="Rectangle 18"/>
              <p:cNvSpPr/>
              <p:nvPr/>
            </p:nvSpPr>
            <p:spPr>
              <a:xfrm>
                <a:off x="3312" y="1824"/>
                <a:ext cx="306" cy="327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800" dirty="0">
                    <a:solidFill>
                      <a:srgbClr val="FF0000"/>
                    </a:solidFill>
                    <a:latin typeface="宋体" pitchFamily="2" charset="-122"/>
                  </a:rPr>
                  <a:t>u</a:t>
                </a:r>
                <a:r>
                  <a:rPr lang="en-US" altLang="zh-CN" sz="2800" baseline="-25000" dirty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  <a:endParaRPr lang="en-US" altLang="zh-CN" sz="2800" baseline="-25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4" name="Group 19"/>
          <p:cNvGrpSpPr/>
          <p:nvPr/>
        </p:nvGrpSpPr>
        <p:grpSpPr>
          <a:xfrm>
            <a:off x="3886200" y="2895600"/>
            <a:ext cx="228600" cy="381000"/>
            <a:chOff x="2448" y="1920"/>
            <a:chExt cx="144" cy="240"/>
          </a:xfrm>
        </p:grpSpPr>
        <p:sp>
          <p:nvSpPr>
            <p:cNvPr id="54281" name="Line 20"/>
            <p:cNvSpPr/>
            <p:nvPr/>
          </p:nvSpPr>
          <p:spPr>
            <a:xfrm>
              <a:off x="2448" y="1920"/>
              <a:ext cx="14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4282" name="Line 21"/>
            <p:cNvSpPr/>
            <p:nvPr/>
          </p:nvSpPr>
          <p:spPr>
            <a:xfrm>
              <a:off x="2448" y="2160"/>
              <a:ext cx="14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4283" name="Line 22"/>
            <p:cNvSpPr/>
            <p:nvPr/>
          </p:nvSpPr>
          <p:spPr>
            <a:xfrm>
              <a:off x="2592" y="1920"/>
              <a:ext cx="0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28" name="Text Box 23"/>
          <p:cNvSpPr txBox="1"/>
          <p:nvPr/>
        </p:nvSpPr>
        <p:spPr>
          <a:xfrm>
            <a:off x="1447800" y="4038600"/>
            <a:ext cx="5334000" cy="1300163"/>
          </a:xfrm>
          <a:prstGeom prst="rect">
            <a:avLst/>
          </a:prstGeom>
          <a:noFill/>
          <a:ln w="4763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因为 </a:t>
            </a:r>
            <a:r>
              <a:rPr lang="zh-CN" altLang="en-US" sz="2800" dirty="0">
                <a:latin typeface="Arial" panose="020B0604020202020204" pitchFamily="34" charset="0"/>
              </a:rPr>
              <a:t>     </a:t>
            </a:r>
            <a:r>
              <a:rPr lang="en-US" altLang="zh-CN" sz="2800" dirty="0">
                <a:latin typeface="Arial" panose="020B0604020202020204" pitchFamily="34" charset="0"/>
              </a:rPr>
              <a:t>u</a:t>
            </a:r>
            <a:r>
              <a:rPr lang="en-US" altLang="zh-CN" sz="2800" baseline="-25000" dirty="0">
                <a:latin typeface="Arial" panose="020B0604020202020204" pitchFamily="34" charset="0"/>
              </a:rPr>
              <a:t>+</a:t>
            </a:r>
            <a:r>
              <a:rPr lang="en-US" altLang="zh-CN" sz="2800" dirty="0">
                <a:latin typeface="Arial" panose="020B0604020202020204" pitchFamily="34" charset="0"/>
              </a:rPr>
              <a:t> - u</a:t>
            </a:r>
            <a:r>
              <a:rPr lang="en-US" altLang="zh-CN" sz="2800" baseline="-25000" dirty="0">
                <a:latin typeface="Arial" panose="020B0604020202020204" pitchFamily="34" charset="0"/>
              </a:rPr>
              <a:t>-</a:t>
            </a:r>
            <a:r>
              <a:rPr lang="en-US" altLang="zh-CN" sz="2800" dirty="0">
                <a:latin typeface="Arial" panose="020B0604020202020204" pitchFamily="34" charset="0"/>
              </a:rPr>
              <a:t> = u</a:t>
            </a:r>
            <a:r>
              <a:rPr lang="en-US" altLang="zh-CN" sz="2800" baseline="-25000" dirty="0">
                <a:latin typeface="Arial" panose="020B0604020202020204" pitchFamily="34" charset="0"/>
              </a:rPr>
              <a:t>o</a:t>
            </a:r>
            <a:r>
              <a:rPr lang="en-US" altLang="zh-CN" sz="2800" dirty="0">
                <a:latin typeface="Arial" panose="020B0604020202020204" pitchFamily="34" charset="0"/>
              </a:rPr>
              <a:t>/A</a:t>
            </a:r>
            <a:r>
              <a:rPr lang="en-US" altLang="zh-CN" sz="2800" baseline="-25000" dirty="0">
                <a:latin typeface="Arial" panose="020B0604020202020204" pitchFamily="34" charset="0"/>
              </a:rPr>
              <a:t>uo</a:t>
            </a:r>
            <a:r>
              <a:rPr lang="en-US" altLang="zh-CN" sz="2800" dirty="0">
                <a:latin typeface="Arial" panose="020B0604020202020204" pitchFamily="34" charset="0"/>
              </a:rPr>
              <a:t>,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</a:rPr>
              <a:t>又</a:t>
            </a:r>
            <a:r>
              <a:rPr lang="zh-CN" altLang="en-US" sz="2800" dirty="0">
                <a:latin typeface="Arial" panose="020B0604020202020204" pitchFamily="34" charset="0"/>
              </a:rPr>
              <a:t>           </a:t>
            </a:r>
            <a:r>
              <a:rPr lang="en-US" altLang="zh-CN" sz="2800" dirty="0">
                <a:latin typeface="Arial" panose="020B0604020202020204" pitchFamily="34" charset="0"/>
              </a:rPr>
              <a:t>A</a:t>
            </a:r>
            <a:r>
              <a:rPr lang="en-US" altLang="zh-CN" sz="2800" baseline="-25000" dirty="0">
                <a:latin typeface="Arial" panose="020B0604020202020204" pitchFamily="34" charset="0"/>
              </a:rPr>
              <a:t>uo</a:t>
            </a:r>
            <a:r>
              <a:rPr lang="en-US" altLang="zh-CN" sz="2800" dirty="0">
                <a:latin typeface="Arial" panose="020B0604020202020204" pitchFamily="34" charset="0"/>
              </a:rPr>
              <a:t>→</a:t>
            </a:r>
            <a:r>
              <a:rPr lang="en-US" altLang="zh-CN" sz="2800" dirty="0">
                <a:latin typeface="Arial" panose="020B0604020202020204" pitchFamily="34" charset="0"/>
                <a:sym typeface="Symbol" pitchFamily="18" charset="2"/>
              </a:rPr>
              <a:t>, </a:t>
            </a:r>
            <a:r>
              <a:rPr lang="zh-CN" altLang="en-US" sz="2800" dirty="0">
                <a:latin typeface="Arial" panose="020B0604020202020204" pitchFamily="34" charset="0"/>
                <a:sym typeface="Symbol" pitchFamily="18" charset="2"/>
              </a:rPr>
              <a:t>所以 </a:t>
            </a:r>
            <a:r>
              <a:rPr lang="en-US" altLang="zh-CN" sz="2800" dirty="0">
                <a:latin typeface="Arial" panose="020B0604020202020204" pitchFamily="34" charset="0"/>
              </a:rPr>
              <a:t>u</a:t>
            </a:r>
            <a:r>
              <a:rPr lang="en-US" altLang="zh-CN" sz="2800" baseline="-25000" dirty="0">
                <a:latin typeface="Arial" panose="020B0604020202020204" pitchFamily="34" charset="0"/>
              </a:rPr>
              <a:t>+</a:t>
            </a:r>
            <a:r>
              <a:rPr lang="en-US" altLang="zh-CN" sz="2800" dirty="0">
                <a:latin typeface="Arial" panose="020B0604020202020204" pitchFamily="34" charset="0"/>
              </a:rPr>
              <a:t> - u</a:t>
            </a:r>
            <a:r>
              <a:rPr lang="en-US" altLang="zh-CN" sz="2800" baseline="-25000" dirty="0">
                <a:latin typeface="Arial" panose="020B0604020202020204" pitchFamily="34" charset="0"/>
              </a:rPr>
              <a:t>-</a:t>
            </a:r>
            <a:r>
              <a:rPr lang="en-US" altLang="zh-CN" sz="2800" dirty="0">
                <a:latin typeface="Arial" panose="020B0604020202020204" pitchFamily="34" charset="0"/>
              </a:rPr>
              <a:t>= 0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29" name="Text Box 24"/>
          <p:cNvSpPr txBox="1"/>
          <p:nvPr/>
        </p:nvSpPr>
        <p:spPr>
          <a:xfrm>
            <a:off x="1428750" y="5572125"/>
            <a:ext cx="3581400" cy="519113"/>
          </a:xfrm>
          <a:prstGeom prst="rect">
            <a:avLst/>
          </a:prstGeom>
          <a:noFill/>
          <a:ln w="4763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</a:rPr>
              <a:t>即</a:t>
            </a:r>
            <a:r>
              <a:rPr lang="zh-CN" altLang="en-US" sz="2800" dirty="0">
                <a:latin typeface="宋体" pitchFamily="2" charset="-122"/>
              </a:rPr>
              <a:t>      </a:t>
            </a:r>
            <a:r>
              <a:rPr lang="en-US" altLang="zh-CN" sz="2800" dirty="0">
                <a:latin typeface="Arial" panose="020B0604020202020204" pitchFamily="34" charset="0"/>
              </a:rPr>
              <a:t>u</a:t>
            </a:r>
            <a:r>
              <a:rPr lang="en-US" altLang="zh-CN" sz="2800" baseline="-25000" dirty="0">
                <a:latin typeface="Arial" panose="020B0604020202020204" pitchFamily="34" charset="0"/>
              </a:rPr>
              <a:t>+</a:t>
            </a:r>
            <a:r>
              <a:rPr lang="en-US" altLang="zh-CN" sz="2800" dirty="0">
                <a:latin typeface="Arial" panose="020B0604020202020204" pitchFamily="34" charset="0"/>
              </a:rPr>
              <a:t> = u</a:t>
            </a:r>
            <a:r>
              <a:rPr lang="en-US" altLang="zh-CN" sz="2800" baseline="-25000" dirty="0">
                <a:latin typeface="Arial" panose="020B0604020202020204" pitchFamily="34" charset="0"/>
              </a:rPr>
              <a:t>-</a:t>
            </a:r>
            <a:r>
              <a:rPr lang="en-US" altLang="zh-CN" sz="2800" dirty="0">
                <a:latin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31" name="AutoShape 30"/>
          <p:cNvSpPr/>
          <p:nvPr/>
        </p:nvSpPr>
        <p:spPr>
          <a:xfrm>
            <a:off x="6588125" y="4076700"/>
            <a:ext cx="1296988" cy="503238"/>
          </a:xfrm>
          <a:prstGeom prst="wedgeRoundRectCallout">
            <a:avLst>
              <a:gd name="adj1" fmla="val -236657"/>
              <a:gd name="adj2" fmla="val -237065"/>
              <a:gd name="adj3" fmla="val 16667"/>
            </a:avLst>
          </a:prstGeom>
          <a:solidFill>
            <a:srgbClr val="FFE0D1"/>
          </a:solidFill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虚短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7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/>
              <a:t>二进制权电阻型</a:t>
            </a:r>
            <a:r>
              <a:rPr lang="en-US" altLang="zh-CN" sz="3600" dirty="0"/>
              <a:t>DAC</a:t>
            </a:r>
            <a:endParaRPr lang="zh-CN" altLang="en-US" sz="3600" dirty="0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428750" y="5646738"/>
          <a:ext cx="15589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774065" imgH="393700" progId="Equation.3">
                  <p:embed/>
                </p:oleObj>
              </mc:Choice>
              <mc:Fallback>
                <p:oleObj name="" r:id="rId1" imgW="774065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5646738"/>
                        <a:ext cx="15589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3"/>
          <p:cNvGraphicFramePr>
            <a:graphicFrameLocks noGrp="1" noChangeAspect="1"/>
          </p:cNvGraphicFramePr>
          <p:nvPr/>
        </p:nvGraphicFramePr>
        <p:xfrm>
          <a:off x="1436688" y="1509713"/>
          <a:ext cx="62230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4335145" imgH="2415540" progId="">
                  <p:embed/>
                </p:oleObj>
              </mc:Choice>
              <mc:Fallback>
                <p:oleObj name="" r:id="rId3" imgW="4335145" imgH="241554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688" y="1509713"/>
                        <a:ext cx="6223000" cy="346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4914900" y="3086100"/>
            <a:ext cx="2609850" cy="1028700"/>
            <a:chOff x="3096" y="1944"/>
            <a:chExt cx="1644" cy="648"/>
          </a:xfrm>
        </p:grpSpPr>
        <p:sp>
          <p:nvSpPr>
            <p:cNvPr id="5146" name="Oval 10"/>
            <p:cNvSpPr/>
            <p:nvPr/>
          </p:nvSpPr>
          <p:spPr>
            <a:xfrm>
              <a:off x="3096" y="2088"/>
              <a:ext cx="492" cy="504"/>
            </a:xfrm>
            <a:prstGeom prst="ellipse">
              <a:avLst/>
            </a:prstGeom>
            <a:noFill/>
            <a:ln w="317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47" name="Line 11"/>
            <p:cNvSpPr/>
            <p:nvPr/>
          </p:nvSpPr>
          <p:spPr>
            <a:xfrm flipV="1">
              <a:off x="3576" y="2148"/>
              <a:ext cx="228" cy="192"/>
            </a:xfrm>
            <a:prstGeom prst="line">
              <a:avLst/>
            </a:prstGeom>
            <a:ln w="317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8" name="Text Box 12"/>
            <p:cNvSpPr txBox="1"/>
            <p:nvPr/>
          </p:nvSpPr>
          <p:spPr>
            <a:xfrm>
              <a:off x="3816" y="1944"/>
              <a:ext cx="924" cy="308"/>
            </a:xfrm>
            <a:prstGeom prst="rect">
              <a:avLst/>
            </a:prstGeom>
            <a:noFill/>
            <a:ln w="317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模拟开关</a:t>
              </a:r>
              <a:endPara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943100" y="1270000"/>
            <a:ext cx="3657600" cy="2254250"/>
            <a:chOff x="1224" y="800"/>
            <a:chExt cx="2304" cy="1420"/>
          </a:xfrm>
        </p:grpSpPr>
        <p:sp>
          <p:nvSpPr>
            <p:cNvPr id="5143" name="Rectangle 14"/>
            <p:cNvSpPr/>
            <p:nvPr/>
          </p:nvSpPr>
          <p:spPr>
            <a:xfrm>
              <a:off x="1224" y="1372"/>
              <a:ext cx="2292" cy="848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44" name="Text Box 15"/>
            <p:cNvSpPr txBox="1"/>
            <p:nvPr/>
          </p:nvSpPr>
          <p:spPr>
            <a:xfrm>
              <a:off x="2624" y="800"/>
              <a:ext cx="904" cy="30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电阻网络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45" name="Line 16"/>
            <p:cNvSpPr/>
            <p:nvPr/>
          </p:nvSpPr>
          <p:spPr>
            <a:xfrm flipH="1">
              <a:off x="2352" y="1096"/>
              <a:ext cx="272" cy="28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2365375" y="4021138"/>
            <a:ext cx="5502275" cy="942975"/>
            <a:chOff x="1490" y="2533"/>
            <a:chExt cx="3466" cy="594"/>
          </a:xfrm>
        </p:grpSpPr>
        <p:sp>
          <p:nvSpPr>
            <p:cNvPr id="5140" name="Rectangle 22"/>
            <p:cNvSpPr/>
            <p:nvPr/>
          </p:nvSpPr>
          <p:spPr>
            <a:xfrm>
              <a:off x="1490" y="2853"/>
              <a:ext cx="2259" cy="274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41" name="Line 23"/>
            <p:cNvSpPr/>
            <p:nvPr/>
          </p:nvSpPr>
          <p:spPr>
            <a:xfrm flipV="1">
              <a:off x="3749" y="2726"/>
              <a:ext cx="339" cy="118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2" name="Text Box 24"/>
            <p:cNvSpPr txBox="1"/>
            <p:nvPr/>
          </p:nvSpPr>
          <p:spPr>
            <a:xfrm>
              <a:off x="4097" y="2533"/>
              <a:ext cx="859" cy="534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9900"/>
                  </a:solidFill>
                  <a:latin typeface="Times New Roman" panose="02020603050405020304" pitchFamily="18" charset="0"/>
                </a:rPr>
                <a:t>输入数字量</a:t>
              </a:r>
              <a:endParaRPr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7183438" y="2220913"/>
            <a:ext cx="1554162" cy="1355725"/>
            <a:chOff x="4525" y="1399"/>
            <a:chExt cx="979" cy="854"/>
          </a:xfrm>
        </p:grpSpPr>
        <p:sp>
          <p:nvSpPr>
            <p:cNvPr id="5137" name="Oval 26"/>
            <p:cNvSpPr/>
            <p:nvPr/>
          </p:nvSpPr>
          <p:spPr>
            <a:xfrm>
              <a:off x="4525" y="1399"/>
              <a:ext cx="375" cy="347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38" name="Text Box 27"/>
            <p:cNvSpPr txBox="1"/>
            <p:nvPr/>
          </p:nvSpPr>
          <p:spPr>
            <a:xfrm>
              <a:off x="4974" y="1719"/>
              <a:ext cx="530" cy="534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输出电压</a:t>
              </a:r>
              <a:endPara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9" name="Line 28"/>
            <p:cNvSpPr/>
            <p:nvPr/>
          </p:nvSpPr>
          <p:spPr>
            <a:xfrm>
              <a:off x="4882" y="1646"/>
              <a:ext cx="83" cy="73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29"/>
          <p:cNvGrpSpPr/>
          <p:nvPr/>
        </p:nvGrpSpPr>
        <p:grpSpPr>
          <a:xfrm>
            <a:off x="465138" y="2906713"/>
            <a:ext cx="1520825" cy="1662112"/>
            <a:chOff x="293" y="1831"/>
            <a:chExt cx="958" cy="1047"/>
          </a:xfrm>
        </p:grpSpPr>
        <p:sp>
          <p:nvSpPr>
            <p:cNvPr id="5134" name="Oval 30"/>
            <p:cNvSpPr/>
            <p:nvPr/>
          </p:nvSpPr>
          <p:spPr>
            <a:xfrm>
              <a:off x="876" y="2531"/>
              <a:ext cx="375" cy="347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35" name="Text Box 31"/>
            <p:cNvSpPr txBox="1"/>
            <p:nvPr/>
          </p:nvSpPr>
          <p:spPr>
            <a:xfrm>
              <a:off x="293" y="1831"/>
              <a:ext cx="530" cy="534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参考电压</a:t>
              </a:r>
              <a:endPara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36" name="Line 32"/>
            <p:cNvSpPr/>
            <p:nvPr/>
          </p:nvSpPr>
          <p:spPr>
            <a:xfrm>
              <a:off x="825" y="2358"/>
              <a:ext cx="143" cy="181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36" name="Object 14"/>
          <p:cNvGraphicFramePr>
            <a:graphicFrameLocks noChangeAspect="1"/>
          </p:cNvGraphicFramePr>
          <p:nvPr/>
        </p:nvGraphicFramePr>
        <p:xfrm>
          <a:off x="3201988" y="5645150"/>
          <a:ext cx="15859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786765" imgH="393700" progId="Equation.3">
                  <p:embed/>
                </p:oleObj>
              </mc:Choice>
              <mc:Fallback>
                <p:oleObj name="" r:id="rId5" imgW="7867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1988" y="5645150"/>
                        <a:ext cx="15859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5008563" y="5643563"/>
          <a:ext cx="1508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748665" imgH="393700" progId="Equation.3">
                  <p:embed/>
                </p:oleObj>
              </mc:Choice>
              <mc:Fallback>
                <p:oleObj name="" r:id="rId7" imgW="748665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8563" y="5643563"/>
                        <a:ext cx="15081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6"/>
          <p:cNvGraphicFramePr>
            <a:graphicFrameLocks noChangeAspect="1"/>
          </p:cNvGraphicFramePr>
          <p:nvPr/>
        </p:nvGraphicFramePr>
        <p:xfrm>
          <a:off x="6731000" y="5629275"/>
          <a:ext cx="1585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786765" imgH="393700" progId="Equation.3">
                  <p:embed/>
                </p:oleObj>
              </mc:Choice>
              <mc:Fallback>
                <p:oleObj name="" r:id="rId9" imgW="786765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1000" y="5629275"/>
                        <a:ext cx="15859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6"/>
          <p:cNvSpPr txBox="1"/>
          <p:nvPr/>
        </p:nvSpPr>
        <p:spPr>
          <a:xfrm>
            <a:off x="912813" y="5070475"/>
            <a:ext cx="4332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流过各电阻的电流为多少？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0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/>
              <a:t>权电阻型</a:t>
            </a:r>
            <a:r>
              <a:rPr lang="en-US" altLang="zh-CN" sz="3600" dirty="0"/>
              <a:t>ADC</a:t>
            </a:r>
            <a:endParaRPr lang="zh-CN" altLang="en-US" sz="3600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787400" y="4467225"/>
          <a:ext cx="76231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670300" imgH="393700" progId="Equation.3">
                  <p:embed/>
                </p:oleObj>
              </mc:Choice>
              <mc:Fallback>
                <p:oleObj name="" r:id="rId1" imgW="3670300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4467225"/>
                        <a:ext cx="7623175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58813" y="5137150"/>
          <a:ext cx="73596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683000" imgH="431800" progId="Equation.3">
                  <p:embed/>
                </p:oleObj>
              </mc:Choice>
              <mc:Fallback>
                <p:oleObj name="" r:id="rId3" imgW="36830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13" y="5137150"/>
                        <a:ext cx="7359650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01850" y="5761038"/>
          <a:ext cx="3862388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892300" imgH="431800" progId="Equation.3">
                  <p:embed/>
                </p:oleObj>
              </mc:Choice>
              <mc:Fallback>
                <p:oleObj name="" r:id="rId5" imgW="1892300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1850" y="5761038"/>
                        <a:ext cx="3862388" cy="73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377950" y="1044575"/>
          <a:ext cx="62230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4335145" imgH="2415540" progId="">
                  <p:embed/>
                </p:oleObj>
              </mc:Choice>
              <mc:Fallback>
                <p:oleObj name="" r:id="rId7" imgW="4335145" imgH="241554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7950" y="1044575"/>
                        <a:ext cx="6223000" cy="346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标题 2"/>
          <p:cNvSpPr>
            <a:spLocks noGrp="1"/>
          </p:cNvSpPr>
          <p:nvPr>
            <p:ph type="title"/>
          </p:nvPr>
        </p:nvSpPr>
        <p:spPr>
          <a:xfrm>
            <a:off x="214313" y="285750"/>
            <a:ext cx="4043362" cy="1143000"/>
          </a:xfrm>
          <a:ln/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sz="3600" dirty="0"/>
              <a:t>权电阻型</a:t>
            </a:r>
            <a:r>
              <a:rPr lang="en-US" altLang="zh-CN" sz="3600" dirty="0"/>
              <a:t>DAC</a:t>
            </a:r>
            <a:endParaRPr lang="zh-CN" altLang="en-US" sz="3600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270000" y="1341438"/>
          <a:ext cx="45259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295400" imgH="393700" progId="Equation.3">
                  <p:embed/>
                </p:oleObj>
              </mc:Choice>
              <mc:Fallback>
                <p:oleObj name="" r:id="rId1" imgW="12954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0000" y="1341438"/>
                        <a:ext cx="4525963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/>
          <p:nvPr/>
        </p:nvSpPr>
        <p:spPr>
          <a:xfrm>
            <a:off x="482600" y="3068638"/>
            <a:ext cx="6022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）输出电压与输入的数字量成正比；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9"/>
          <p:cNvSpPr txBox="1"/>
          <p:nvPr/>
        </p:nvSpPr>
        <p:spPr>
          <a:xfrm>
            <a:off x="482600" y="3722688"/>
            <a:ext cx="57769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）输出电压与参考电压极性相反；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132138" y="5013325"/>
          <a:ext cx="26130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990600" imgH="419100" progId="Equation.3">
                  <p:embed/>
                </p:oleObj>
              </mc:Choice>
              <mc:Fallback>
                <p:oleObj name="" r:id="rId3" imgW="990600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5013325"/>
                        <a:ext cx="2613025" cy="110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2"/>
          <p:cNvSpPr txBox="1"/>
          <p:nvPr/>
        </p:nvSpPr>
        <p:spPr>
          <a:xfrm>
            <a:off x="650875" y="2471738"/>
            <a:ext cx="11461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结论：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482600" y="4292600"/>
            <a:ext cx="8418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）如果数字量为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</a:rPr>
              <a:t>位的二进制数，输出电压的变化范围：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标题 2"/>
          <p:cNvSpPr>
            <a:spLocks noGrp="1"/>
          </p:cNvSpPr>
          <p:nvPr>
            <p:ph type="title"/>
          </p:nvPr>
        </p:nvSpPr>
        <p:spPr>
          <a:xfrm>
            <a:off x="214313" y="214313"/>
            <a:ext cx="3214687" cy="1143000"/>
          </a:xfrm>
          <a:ln/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sz="3600" dirty="0"/>
              <a:t>权电阻型</a:t>
            </a:r>
            <a:r>
              <a:rPr lang="en-US" altLang="zh-CN" sz="3600" dirty="0"/>
              <a:t>DAC</a:t>
            </a:r>
            <a:endParaRPr lang="zh-CN" altLang="en-US" sz="3600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000625" y="2708275"/>
          <a:ext cx="36464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155065" imgH="355600" progId="Equation.3">
                  <p:embed/>
                </p:oleObj>
              </mc:Choice>
              <mc:Fallback>
                <p:oleObj name="" r:id="rId1" imgW="1155065" imgH="355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0625" y="2708275"/>
                        <a:ext cx="3646488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/>
          <p:nvPr/>
        </p:nvSpPr>
        <p:spPr>
          <a:xfrm>
            <a:off x="1619250" y="5357813"/>
            <a:ext cx="6684963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由于电阻网络中阻值范围太宽，很难保证每个电阻均有很高精度，在集成</a:t>
            </a:r>
            <a:r>
              <a:rPr lang="en-US" altLang="zh-CN" sz="2400" dirty="0">
                <a:latin typeface="Times New Roman" panose="02020603050405020304" pitchFamily="18" charset="0"/>
              </a:rPr>
              <a:t>DAC</a:t>
            </a:r>
            <a:r>
              <a:rPr lang="zh-CN" altLang="en-US" sz="2400" dirty="0">
                <a:latin typeface="Times New Roman" panose="02020603050405020304" pitchFamily="18" charset="0"/>
              </a:rPr>
              <a:t>中很少采用。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198" name="Text Box 8"/>
          <p:cNvSpPr txBox="1"/>
          <p:nvPr/>
        </p:nvSpPr>
        <p:spPr>
          <a:xfrm>
            <a:off x="769938" y="4402138"/>
            <a:ext cx="6677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思考：</a:t>
            </a:r>
            <a:r>
              <a:rPr lang="en-US" altLang="zh-CN" sz="2400" dirty="0">
                <a:latin typeface="Times New Roman" panose="02020603050405020304" pitchFamily="18" charset="0"/>
              </a:rPr>
              <a:t>DAC</a:t>
            </a:r>
            <a:r>
              <a:rPr lang="zh-CN" altLang="en-US" sz="2400" dirty="0">
                <a:latin typeface="Times New Roman" panose="02020603050405020304" pitchFamily="18" charset="0"/>
              </a:rPr>
              <a:t>的精度与电路中的哪些参数有关？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563563" y="1071563"/>
          <a:ext cx="5797550" cy="323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4357370" imgH="2438400" progId="">
                  <p:embed/>
                </p:oleObj>
              </mc:Choice>
              <mc:Fallback>
                <p:oleObj name="" r:id="rId3" imgW="4357370" imgH="24384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563" y="1071563"/>
                        <a:ext cx="5797550" cy="323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/>
          <p:nvPr/>
        </p:nvSpPr>
        <p:spPr>
          <a:xfrm>
            <a:off x="3663950" y="4894263"/>
            <a:ext cx="2047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权电阻精度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Text Box 11"/>
          <p:cNvSpPr txBox="1"/>
          <p:nvPr/>
        </p:nvSpPr>
        <p:spPr>
          <a:xfrm>
            <a:off x="900113" y="4894263"/>
            <a:ext cx="2759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外加参考电源精度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2050" cy="939800"/>
          </a:xfrm>
          <a:ln/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en-US" altLang="zh-CN" sz="3600" dirty="0"/>
              <a:t>R-2R T</a:t>
            </a:r>
            <a:r>
              <a:rPr lang="zh-CN" altLang="en-US" sz="3600" dirty="0"/>
              <a:t>型电阻网络</a:t>
            </a:r>
            <a:r>
              <a:rPr lang="en-US" altLang="zh-CN" sz="3600" dirty="0"/>
              <a:t>DAC</a:t>
            </a:r>
            <a:endParaRPr lang="zh-CN" altLang="en-US" sz="3600" dirty="0"/>
          </a:p>
        </p:txBody>
      </p:sp>
      <p:grpSp>
        <p:nvGrpSpPr>
          <p:cNvPr id="2" name="Group 7"/>
          <p:cNvGrpSpPr/>
          <p:nvPr/>
        </p:nvGrpSpPr>
        <p:grpSpPr>
          <a:xfrm>
            <a:off x="2001838" y="1196975"/>
            <a:ext cx="6289675" cy="1863725"/>
            <a:chOff x="1517" y="736"/>
            <a:chExt cx="3962" cy="1174"/>
          </a:xfrm>
        </p:grpSpPr>
        <p:sp>
          <p:nvSpPr>
            <p:cNvPr id="9226" name="Rectangle 8"/>
            <p:cNvSpPr/>
            <p:nvPr/>
          </p:nvSpPr>
          <p:spPr>
            <a:xfrm>
              <a:off x="1517" y="1062"/>
              <a:ext cx="2593" cy="848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27" name="Text Box 9"/>
            <p:cNvSpPr txBox="1"/>
            <p:nvPr/>
          </p:nvSpPr>
          <p:spPr>
            <a:xfrm>
              <a:off x="4235" y="736"/>
              <a:ext cx="1244" cy="30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T</a:t>
              </a: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型电阻网络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8" name="Line 10"/>
            <p:cNvSpPr/>
            <p:nvPr/>
          </p:nvSpPr>
          <p:spPr>
            <a:xfrm flipH="1">
              <a:off x="4090" y="1041"/>
              <a:ext cx="135" cy="33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414463" y="1603375"/>
          <a:ext cx="6743700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4707255" imgH="2088515" progId="">
                  <p:embed/>
                </p:oleObj>
              </mc:Choice>
              <mc:Fallback>
                <p:oleObj name="" r:id="rId1" imgW="4707255" imgH="2088515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4463" y="1603375"/>
                        <a:ext cx="6743700" cy="300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/>
          <p:nvPr/>
        </p:nvGrpSpPr>
        <p:grpSpPr>
          <a:xfrm>
            <a:off x="465138" y="1771650"/>
            <a:ext cx="1433512" cy="1638300"/>
            <a:chOff x="293" y="1333"/>
            <a:chExt cx="903" cy="1032"/>
          </a:xfrm>
        </p:grpSpPr>
        <p:sp>
          <p:nvSpPr>
            <p:cNvPr id="9223" name="Oval 13"/>
            <p:cNvSpPr/>
            <p:nvPr/>
          </p:nvSpPr>
          <p:spPr>
            <a:xfrm>
              <a:off x="821" y="1333"/>
              <a:ext cx="375" cy="347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24" name="Text Box 14"/>
            <p:cNvSpPr txBox="1"/>
            <p:nvPr/>
          </p:nvSpPr>
          <p:spPr>
            <a:xfrm>
              <a:off x="293" y="1831"/>
              <a:ext cx="530" cy="534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参考电压</a:t>
              </a:r>
              <a:endPara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25" name="Line 15"/>
            <p:cNvSpPr/>
            <p:nvPr/>
          </p:nvSpPr>
          <p:spPr>
            <a:xfrm flipH="1">
              <a:off x="812" y="1663"/>
              <a:ext cx="104" cy="15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577975" y="4797425"/>
            <a:ext cx="741045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kern="1200" cap="none" spc="0" normalizeH="0" baseline="0" noProof="0" dirty="0" smtClean="0">
                <a:latin typeface="+mn-ea"/>
                <a:ea typeface="方正舒体" pitchFamily="2" charset="-122"/>
                <a:cs typeface="+mn-cs"/>
              </a:rPr>
              <a:t>由于</a:t>
            </a:r>
            <a:r>
              <a:rPr kumimoji="1" lang="en-US" altLang="zh-CN" sz="2800" kern="1200" cap="none" spc="0" normalizeH="0" baseline="0" noProof="0" dirty="0">
                <a:latin typeface="+mn-ea"/>
                <a:ea typeface="方正舒体" pitchFamily="2" charset="-122"/>
                <a:cs typeface="+mn-cs"/>
              </a:rPr>
              <a:t>R-2R</a:t>
            </a:r>
            <a:r>
              <a:rPr kumimoji="1" lang="zh-CN" altLang="en-US" sz="2800" kern="1200" cap="none" spc="0" normalizeH="0" baseline="0" noProof="0" dirty="0">
                <a:latin typeface="+mn-ea"/>
                <a:ea typeface="方正舒体" pitchFamily="2" charset="-122"/>
                <a:cs typeface="+mn-cs"/>
              </a:rPr>
              <a:t>网络只有两种阻值的电阻，因此最适合于集成工艺，集成</a:t>
            </a:r>
            <a:r>
              <a:rPr kumimoji="1" lang="en-US" altLang="zh-CN" sz="2800" kern="1200" cap="none" spc="0" normalizeH="0" baseline="0" noProof="0" dirty="0">
                <a:latin typeface="+mn-ea"/>
                <a:ea typeface="方正舒体" pitchFamily="2" charset="-122"/>
                <a:cs typeface="+mn-cs"/>
              </a:rPr>
              <a:t>D/A</a:t>
            </a:r>
            <a:r>
              <a:rPr kumimoji="1" lang="zh-CN" altLang="en-US" sz="2800" kern="1200" cap="none" spc="0" normalizeH="0" baseline="0" noProof="0" dirty="0">
                <a:latin typeface="+mn-ea"/>
                <a:ea typeface="方正舒体" pitchFamily="2" charset="-122"/>
                <a:cs typeface="+mn-cs"/>
              </a:rPr>
              <a:t>转换器普遍采用这种电路结构。</a:t>
            </a:r>
            <a:endParaRPr kumimoji="1" lang="zh-CN" altLang="en-US" sz="2800" kern="1200" cap="none" spc="0" normalizeH="0" baseline="0" noProof="0" dirty="0">
              <a:latin typeface="+mn-ea"/>
              <a:ea typeface="方正舒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50" name="标题 2"/>
          <p:cNvSpPr>
            <a:spLocks noGrp="1"/>
          </p:cNvSpPr>
          <p:nvPr>
            <p:ph type="title"/>
          </p:nvPr>
        </p:nvSpPr>
        <p:spPr>
          <a:xfrm>
            <a:off x="214313" y="428625"/>
            <a:ext cx="4257675" cy="582613"/>
          </a:xfrm>
          <a:ln/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en-US" altLang="zh-CN" sz="3600" dirty="0"/>
              <a:t>T</a:t>
            </a:r>
            <a:r>
              <a:rPr lang="zh-CN" altLang="en-US" sz="3600" dirty="0"/>
              <a:t>型网络分析</a:t>
            </a:r>
            <a:endParaRPr lang="zh-CN" altLang="en-US" sz="3600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671638" y="1433513"/>
          <a:ext cx="67437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718685" imgH="2110740" progId="">
                  <p:embed/>
                </p:oleObj>
              </mc:Choice>
              <mc:Fallback>
                <p:oleObj name="" r:id="rId1" imgW="4718685" imgH="211074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1638" y="1433513"/>
                        <a:ext cx="6743700" cy="300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2247900" y="2813050"/>
            <a:ext cx="6210300" cy="1544638"/>
            <a:chOff x="1334" y="1890"/>
            <a:chExt cx="3912" cy="973"/>
          </a:xfrm>
        </p:grpSpPr>
        <p:sp>
          <p:nvSpPr>
            <p:cNvPr id="10258" name="Rectangle 9"/>
            <p:cNvSpPr/>
            <p:nvPr/>
          </p:nvSpPr>
          <p:spPr>
            <a:xfrm>
              <a:off x="1334" y="1921"/>
              <a:ext cx="3912" cy="94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1435" y="1890"/>
            <a:ext cx="243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2686685" imgH="338455" progId="">
                    <p:embed/>
                  </p:oleObj>
                </mc:Choice>
                <mc:Fallback>
                  <p:oleObj name="" r:id="rId3" imgW="2686685" imgH="338455" progId="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35" y="1890"/>
                          <a:ext cx="2437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AutoShape 11"/>
          <p:cNvSpPr/>
          <p:nvPr/>
        </p:nvSpPr>
        <p:spPr>
          <a:xfrm>
            <a:off x="6445250" y="2351088"/>
            <a:ext cx="420688" cy="304800"/>
          </a:xfrm>
          <a:prstGeom prst="rightArrow">
            <a:avLst>
              <a:gd name="adj1" fmla="val 50000"/>
              <a:gd name="adj2" fmla="val 34505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6864350" y="1473200"/>
          <a:ext cx="1241425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869315" imgH="1196340" progId="">
                  <p:embed/>
                </p:oleObj>
              </mc:Choice>
              <mc:Fallback>
                <p:oleObj name="" r:id="rId5" imgW="869315" imgH="119634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64350" y="1473200"/>
                        <a:ext cx="1241425" cy="171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3241675" y="3387725"/>
          <a:ext cx="17827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723900" imgH="393700" progId="Equation.3">
                  <p:embed/>
                </p:oleObj>
              </mc:Choice>
              <mc:Fallback>
                <p:oleObj name="" r:id="rId7" imgW="723900" imgH="393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1675" y="3387725"/>
                        <a:ext cx="1782763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042988" y="5157788"/>
          <a:ext cx="14081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596900" imgH="393700" progId="Equation.3">
                  <p:embed/>
                </p:oleObj>
              </mc:Choice>
              <mc:Fallback>
                <p:oleObj name="" r:id="rId9" imgW="596900" imgH="393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5157788"/>
                        <a:ext cx="14081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678113" y="5157788"/>
          <a:ext cx="13747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596900" imgH="393700" progId="Equation.3">
                  <p:embed/>
                </p:oleObj>
              </mc:Choice>
              <mc:Fallback>
                <p:oleObj name="" r:id="rId11" imgW="596900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78113" y="5157788"/>
                        <a:ext cx="1374775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4352925" y="5157788"/>
          <a:ext cx="13985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584200" imgH="393700" progId="Equation.3">
                  <p:embed/>
                </p:oleObj>
              </mc:Choice>
              <mc:Fallback>
                <p:oleObj name="" r:id="rId13" imgW="584200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52925" y="5157788"/>
                        <a:ext cx="1398588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5945188" y="5157788"/>
          <a:ext cx="14208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596900" imgH="393700" progId="Equation.3">
                  <p:embed/>
                </p:oleObj>
              </mc:Choice>
              <mc:Fallback>
                <p:oleObj name="" r:id="rId15" imgW="596900" imgH="393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45188" y="5157788"/>
                        <a:ext cx="1420812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8"/>
          <p:cNvSpPr txBox="1"/>
          <p:nvPr/>
        </p:nvSpPr>
        <p:spPr>
          <a:xfrm>
            <a:off x="782638" y="4543425"/>
            <a:ext cx="2930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进一步分析可得：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7" name="Line 19"/>
          <p:cNvSpPr/>
          <p:nvPr/>
        </p:nvSpPr>
        <p:spPr>
          <a:xfrm>
            <a:off x="5254625" y="1466850"/>
            <a:ext cx="0" cy="73977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8" name="Line 20"/>
          <p:cNvSpPr/>
          <p:nvPr/>
        </p:nvSpPr>
        <p:spPr>
          <a:xfrm>
            <a:off x="4352925" y="1465263"/>
            <a:ext cx="0" cy="73977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9" name="Line 21"/>
          <p:cNvSpPr/>
          <p:nvPr/>
        </p:nvSpPr>
        <p:spPr>
          <a:xfrm>
            <a:off x="3365500" y="1465263"/>
            <a:ext cx="0" cy="73977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0" name="Line 22"/>
          <p:cNvSpPr/>
          <p:nvPr/>
        </p:nvSpPr>
        <p:spPr>
          <a:xfrm>
            <a:off x="2451100" y="1465263"/>
            <a:ext cx="0" cy="73977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11188" y="4972050"/>
          <a:ext cx="17049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723900" imgH="228600" progId="Equation.3">
                  <p:embed/>
                </p:oleObj>
              </mc:Choice>
              <mc:Fallback>
                <p:oleObj name="" r:id="rId1" imgW="7239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188" y="4972050"/>
                        <a:ext cx="1704975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27088" y="2595563"/>
          <a:ext cx="58324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425700" imgH="393700" progId="Equation.3">
                  <p:embed/>
                </p:oleObj>
              </mc:Choice>
              <mc:Fallback>
                <p:oleObj name="" r:id="rId3" imgW="2425700" imgH="393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595563"/>
                        <a:ext cx="583247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827088" y="3460750"/>
          <a:ext cx="57610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2654300" imgH="393700" progId="Equation.3">
                  <p:embed/>
                </p:oleObj>
              </mc:Choice>
              <mc:Fallback>
                <p:oleObj name="" r:id="rId5" imgW="2654300" imgH="393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088" y="3460750"/>
                        <a:ext cx="5761037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268538" y="4824413"/>
          <a:ext cx="64785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425700" imgH="355600" progId="Equation.3">
                  <p:embed/>
                </p:oleObj>
              </mc:Choice>
              <mc:Fallback>
                <p:oleObj name="" r:id="rId7" imgW="2425700" imgH="355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538" y="4824413"/>
                        <a:ext cx="6478587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827088" y="1947863"/>
          <a:ext cx="6165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2336800" imgH="228600" progId="Equation.3">
                  <p:embed/>
                </p:oleObj>
              </mc:Choice>
              <mc:Fallback>
                <p:oleObj name="" r:id="rId9" imgW="2336800" imgH="228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088" y="1947863"/>
                        <a:ext cx="61658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13"/>
          <p:cNvSpPr txBox="1"/>
          <p:nvPr/>
        </p:nvSpPr>
        <p:spPr>
          <a:xfrm>
            <a:off x="827088" y="4367213"/>
            <a:ext cx="60372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通过放大器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把电流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∑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转换成输出电压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611188" y="5548313"/>
          <a:ext cx="8299450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2640330" imgH="444500" progId="Equation.3">
                  <p:embed/>
                </p:oleObj>
              </mc:Choice>
              <mc:Fallback>
                <p:oleObj name="" r:id="rId11" imgW="264033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8" y="5548313"/>
                        <a:ext cx="8299450" cy="1166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4572000" y="0"/>
          <a:ext cx="4494213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3" imgW="4707255" imgH="2088515" progId="">
                  <p:embed/>
                </p:oleObj>
              </mc:Choice>
              <mc:Fallback>
                <p:oleObj name="" r:id="rId13" imgW="4707255" imgH="2088515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0" y="0"/>
                        <a:ext cx="4494213" cy="200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3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/>
              <a:t>乘法型</a:t>
            </a:r>
            <a:r>
              <a:rPr lang="en-US" altLang="zh-CN" dirty="0"/>
              <a:t>D/A</a:t>
            </a:r>
            <a:r>
              <a:rPr lang="zh-CN" altLang="en-US" dirty="0"/>
              <a:t>转换器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987675" y="1484313"/>
          <a:ext cx="5603875" cy="249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4707255" imgH="2088515" progId="">
                  <p:embed/>
                </p:oleObj>
              </mc:Choice>
              <mc:Fallback>
                <p:oleObj name="" r:id="rId1" imgW="4707255" imgH="2088515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1484313"/>
                        <a:ext cx="5603875" cy="249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/>
          <p:nvPr/>
        </p:nvGrpSpPr>
        <p:grpSpPr>
          <a:xfrm>
            <a:off x="1331913" y="2205038"/>
            <a:ext cx="2697162" cy="1039812"/>
            <a:chOff x="839" y="1706"/>
            <a:chExt cx="1699" cy="655"/>
          </a:xfrm>
        </p:grpSpPr>
        <p:sp>
          <p:nvSpPr>
            <p:cNvPr id="12298" name="Oval 8"/>
            <p:cNvSpPr/>
            <p:nvPr/>
          </p:nvSpPr>
          <p:spPr>
            <a:xfrm>
              <a:off x="2154" y="1979"/>
              <a:ext cx="384" cy="382"/>
            </a:xfrm>
            <a:prstGeom prst="ellipse">
              <a:avLst/>
            </a:prstGeom>
            <a:noFill/>
            <a:ln w="317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99" name="Line 9"/>
            <p:cNvSpPr/>
            <p:nvPr/>
          </p:nvSpPr>
          <p:spPr>
            <a:xfrm>
              <a:off x="1926" y="1965"/>
              <a:ext cx="228" cy="128"/>
            </a:xfrm>
            <a:prstGeom prst="line">
              <a:avLst/>
            </a:prstGeom>
            <a:ln w="317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0" name="Text Box 10"/>
            <p:cNvSpPr txBox="1"/>
            <p:nvPr/>
          </p:nvSpPr>
          <p:spPr>
            <a:xfrm>
              <a:off x="839" y="1706"/>
              <a:ext cx="1089" cy="538"/>
            </a:xfrm>
            <a:prstGeom prst="rect">
              <a:avLst/>
            </a:prstGeom>
            <a:noFill/>
            <a:ln w="317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双向</a:t>
              </a: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CMOS</a:t>
              </a:r>
              <a:endPara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  <a:p>
              <a:pPr>
                <a:buNone/>
              </a:pP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模拟开关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060450" y="4587875"/>
          <a:ext cx="27209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1333500" imgH="431800" progId="Equation.3">
                  <p:embed/>
                </p:oleObj>
              </mc:Choice>
              <mc:Fallback>
                <p:oleObj name="" r:id="rId3" imgW="1333500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0450" y="4587875"/>
                        <a:ext cx="2720975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/>
          <p:nvPr/>
        </p:nvSpPr>
        <p:spPr>
          <a:xfrm>
            <a:off x="960438" y="5381625"/>
            <a:ext cx="49180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实现了模拟量和数字量的乘法运算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" name="Text Box 14"/>
          <p:cNvSpPr txBox="1"/>
          <p:nvPr/>
        </p:nvSpPr>
        <p:spPr>
          <a:xfrm>
            <a:off x="5580063" y="5381625"/>
            <a:ext cx="29606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</a:rPr>
              <a:t>乘法型</a:t>
            </a:r>
            <a:r>
              <a:rPr lang="en-US" altLang="zh-CN" sz="2400" dirty="0">
                <a:latin typeface="Times New Roman" panose="02020603050405020304" pitchFamily="18" charset="0"/>
              </a:rPr>
              <a:t>DAC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3851275" y="4575175"/>
          <a:ext cx="13906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584200" imgH="355600" progId="Equation.3">
                  <p:embed/>
                </p:oleObj>
              </mc:Choice>
              <mc:Fallback>
                <p:oleObj name="" r:id="rId5" imgW="584200" imgH="355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1275" y="4575175"/>
                        <a:ext cx="1390650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6"/>
          <p:cNvSpPr txBox="1"/>
          <p:nvPr/>
        </p:nvSpPr>
        <p:spPr>
          <a:xfrm>
            <a:off x="958850" y="4095750"/>
            <a:ext cx="4468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如果参考电压用模拟信号来代替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357313"/>
            <a:ext cx="8686800" cy="1947862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模数转换（</a:t>
            </a:r>
            <a:r>
              <a:rPr lang="en-US" altLang="zh-CN" dirty="0"/>
              <a:t>Analog-Digital Conversion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将模拟量转换为数字量，用数字装置进行运算；</a:t>
            </a:r>
            <a:endParaRPr lang="en-US" altLang="zh-CN" dirty="0"/>
          </a:p>
          <a:p>
            <a:r>
              <a:rPr lang="zh-CN" altLang="en-US" dirty="0"/>
              <a:t>数模转换（</a:t>
            </a:r>
            <a:r>
              <a:rPr lang="en-US" altLang="zh-CN" dirty="0"/>
              <a:t>Digital-Analog Conversion)</a:t>
            </a:r>
            <a:endParaRPr lang="en-US" altLang="zh-CN" dirty="0"/>
          </a:p>
          <a:p>
            <a:pPr lvl="1"/>
            <a:r>
              <a:rPr lang="zh-CN" altLang="en-US" dirty="0"/>
              <a:t>将数字量转换为模拟量，作用于物理对象。</a:t>
            </a:r>
            <a:endParaRPr lang="zh-CN" altLang="en-US" dirty="0"/>
          </a:p>
        </p:txBody>
      </p:sp>
      <p:sp>
        <p:nvSpPr>
          <p:cNvPr id="49155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/>
              <a:t>概述</a:t>
            </a:r>
            <a:endParaRPr lang="zh-CN" altLang="en-US" dirty="0"/>
          </a:p>
        </p:txBody>
      </p:sp>
      <p:grpSp>
        <p:nvGrpSpPr>
          <p:cNvPr id="2" name="组合 5"/>
          <p:cNvGrpSpPr/>
          <p:nvPr/>
        </p:nvGrpSpPr>
        <p:grpSpPr>
          <a:xfrm>
            <a:off x="1116013" y="3621088"/>
            <a:ext cx="7146925" cy="2736850"/>
            <a:chOff x="1115616" y="3284984"/>
            <a:chExt cx="7147851" cy="2736304"/>
          </a:xfrm>
        </p:grpSpPr>
        <p:sp>
          <p:nvSpPr>
            <p:cNvPr id="7" name="椭圆 6"/>
            <p:cNvSpPr/>
            <p:nvPr/>
          </p:nvSpPr>
          <p:spPr>
            <a:xfrm>
              <a:off x="1115616" y="4077072"/>
              <a:ext cx="1080120" cy="1008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物理对象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627784" y="4185084"/>
              <a:ext cx="1080120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传感器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95936" y="4185084"/>
              <a:ext cx="108012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ADC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08104" y="4185084"/>
              <a:ext cx="1080120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数字信号处理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48264" y="4185084"/>
              <a:ext cx="1008112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DAC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995936" y="5445224"/>
              <a:ext cx="17281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驱动</a:t>
              </a:r>
              <a:r>
                <a:rPr kumimoji="0" lang="zh-CN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机构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3" name="直接箭头连接符 12"/>
            <p:cNvCxnSpPr>
              <a:stCxn id="7" idx="6"/>
              <a:endCxn id="8" idx="1"/>
            </p:cNvCxnSpPr>
            <p:nvPr/>
          </p:nvCxnSpPr>
          <p:spPr>
            <a:xfrm>
              <a:off x="2195736" y="4581128"/>
              <a:ext cx="43204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3"/>
              <a:endCxn id="9" idx="1"/>
            </p:cNvCxnSpPr>
            <p:nvPr/>
          </p:nvCxnSpPr>
          <p:spPr>
            <a:xfrm>
              <a:off x="3707904" y="4581128"/>
              <a:ext cx="288032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3"/>
              <a:endCxn id="10" idx="1"/>
            </p:cNvCxnSpPr>
            <p:nvPr/>
          </p:nvCxnSpPr>
          <p:spPr>
            <a:xfrm>
              <a:off x="5076056" y="4581128"/>
              <a:ext cx="432048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  <a:endCxn id="11" idx="1"/>
            </p:cNvCxnSpPr>
            <p:nvPr/>
          </p:nvCxnSpPr>
          <p:spPr>
            <a:xfrm>
              <a:off x="6588224" y="4581128"/>
              <a:ext cx="36004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5740400" y="4588933"/>
              <a:ext cx="2523067" cy="1219200"/>
            </a:xfrm>
            <a:custGeom>
              <a:avLst/>
              <a:gdLst>
                <a:gd name="connsiteX0" fmla="*/ 2252133 w 2523067"/>
                <a:gd name="connsiteY0" fmla="*/ 0 h 1219200"/>
                <a:gd name="connsiteX1" fmla="*/ 2506133 w 2523067"/>
                <a:gd name="connsiteY1" fmla="*/ 0 h 1219200"/>
                <a:gd name="connsiteX2" fmla="*/ 2523067 w 2523067"/>
                <a:gd name="connsiteY2" fmla="*/ 1202267 h 1219200"/>
                <a:gd name="connsiteX3" fmla="*/ 0 w 2523067"/>
                <a:gd name="connsiteY3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3067" h="1219200">
                  <a:moveTo>
                    <a:pt x="2252133" y="0"/>
                  </a:moveTo>
                  <a:lnTo>
                    <a:pt x="2506133" y="0"/>
                  </a:lnTo>
                  <a:lnTo>
                    <a:pt x="2523067" y="1202267"/>
                  </a:lnTo>
                  <a:lnTo>
                    <a:pt x="0" y="1219200"/>
                  </a:lnTo>
                </a:path>
              </a:pathLst>
            </a:custGeom>
            <a:noFill/>
            <a:ln cmpd="sng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1761067" y="5113867"/>
              <a:ext cx="2218266" cy="660400"/>
            </a:xfrm>
            <a:custGeom>
              <a:avLst/>
              <a:gdLst>
                <a:gd name="connsiteX0" fmla="*/ 2218266 w 2218266"/>
                <a:gd name="connsiteY0" fmla="*/ 660400 h 660400"/>
                <a:gd name="connsiteX1" fmla="*/ 0 w 2218266"/>
                <a:gd name="connsiteY1" fmla="*/ 660400 h 660400"/>
                <a:gd name="connsiteX2" fmla="*/ 0 w 2218266"/>
                <a:gd name="connsiteY2" fmla="*/ 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8266" h="660400">
                  <a:moveTo>
                    <a:pt x="2218266" y="660400"/>
                  </a:moveTo>
                  <a:lnTo>
                    <a:pt x="0" y="660400"/>
                  </a:lnTo>
                  <a:lnTo>
                    <a:pt x="0" y="0"/>
                  </a:lnTo>
                </a:path>
              </a:pathLst>
            </a:custGeom>
            <a:noFill/>
            <a:ln cmpd="sng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851920" y="3284984"/>
              <a:ext cx="0" cy="1913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100392" y="3284984"/>
              <a:ext cx="0" cy="1913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3851920" y="3645024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768244" y="3645024"/>
              <a:ext cx="13321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73" name="TextBox 22"/>
            <p:cNvSpPr txBox="1"/>
            <p:nvPr/>
          </p:nvSpPr>
          <p:spPr>
            <a:xfrm>
              <a:off x="5241280" y="3515515"/>
              <a:ext cx="11079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dirty="0">
                  <a:latin typeface="Arial" panose="020B0604020202020204" pitchFamily="34" charset="0"/>
                </a:rPr>
                <a:t>数字系统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86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86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7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794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集成乘法型</a:t>
            </a:r>
            <a:r>
              <a:rPr lang="en-US" altLang="zh-CN" dirty="0"/>
              <a:t>D/A</a:t>
            </a:r>
            <a:r>
              <a:rPr lang="zh-CN" altLang="en-US" dirty="0"/>
              <a:t>转换器</a:t>
            </a:r>
            <a:r>
              <a:rPr lang="en-US" altLang="zh-CN" dirty="0"/>
              <a:t>——AD7520</a:t>
            </a:r>
            <a:endParaRPr lang="en-US" altLang="zh-CN" dirty="0"/>
          </a:p>
        </p:txBody>
      </p:sp>
      <p:sp>
        <p:nvSpPr>
          <p:cNvPr id="13318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乘法型</a:t>
            </a:r>
            <a:r>
              <a:rPr lang="en-US" altLang="zh-CN" dirty="0"/>
              <a:t>D/A</a:t>
            </a:r>
            <a:r>
              <a:rPr lang="zh-CN" altLang="en-US" dirty="0"/>
              <a:t>转换器</a:t>
            </a:r>
            <a:endParaRPr lang="zh-CN" altLang="en-US" dirty="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684213" y="2276475"/>
          <a:ext cx="7993062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6332855" imgH="1862455" progId="">
                  <p:embed/>
                </p:oleObj>
              </mc:Choice>
              <mc:Fallback>
                <p:oleObj name="" r:id="rId1" imgW="6332855" imgH="1862455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276475"/>
                        <a:ext cx="7993062" cy="234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331913" y="5084763"/>
          <a:ext cx="25923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193800" imgH="368300" progId="Equation.3">
                  <p:embed/>
                </p:oleObj>
              </mc:Choice>
              <mc:Fallback>
                <p:oleObj name="" r:id="rId3" imgW="1193800" imgH="368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5084763"/>
                        <a:ext cx="2592387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356100" y="5105400"/>
          <a:ext cx="31686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435100" imgH="368300" progId="Equation.3">
                  <p:embed/>
                </p:oleObj>
              </mc:Choice>
              <mc:Fallback>
                <p:oleObj name="" r:id="rId5" imgW="1435100" imgH="368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5105400"/>
                        <a:ext cx="3168650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内容占位符 11"/>
          <p:cNvSpPr>
            <a:spLocks noGrp="1"/>
          </p:cNvSpPr>
          <p:nvPr>
            <p:ph idx="1"/>
          </p:nvPr>
        </p:nvSpPr>
        <p:spPr>
          <a:xfrm>
            <a:off x="0" y="1285875"/>
            <a:ext cx="9144000" cy="43957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主要技术指标：分辨率，转换精度，转换速度。</a:t>
            </a:r>
            <a:endParaRPr lang="en-US" altLang="zh-CN" dirty="0"/>
          </a:p>
          <a:p>
            <a:pPr eaLnBrk="1" hangingPunct="1"/>
            <a:r>
              <a:rPr lang="zh-CN" altLang="en-US" dirty="0"/>
              <a:t>分辨率</a:t>
            </a:r>
            <a:r>
              <a:rPr lang="en-US" altLang="zh-CN" dirty="0"/>
              <a:t>F</a:t>
            </a:r>
            <a:r>
              <a:rPr lang="zh-CN" altLang="en-US" dirty="0"/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最小输出电压增量与最大输出电压的比值来表示。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/>
              <a:t>V</a:t>
            </a:r>
            <a:r>
              <a:rPr lang="en-US" altLang="zh-CN" baseline="-25000" dirty="0"/>
              <a:t>LSB</a:t>
            </a:r>
            <a:r>
              <a:rPr lang="zh-CN" altLang="en-US" dirty="0"/>
              <a:t>：数字量为</a:t>
            </a:r>
            <a:r>
              <a:rPr lang="en-US" altLang="zh-CN" dirty="0"/>
              <a:t>1</a:t>
            </a:r>
            <a:r>
              <a:rPr lang="zh-CN" altLang="en-US" dirty="0"/>
              <a:t>时的输出电压，最小输出；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V</a:t>
            </a:r>
            <a:r>
              <a:rPr lang="en-US" altLang="zh-CN" baseline="-25000" dirty="0"/>
              <a:t>FSB</a:t>
            </a:r>
            <a:r>
              <a:rPr lang="zh-CN" altLang="en-US" dirty="0"/>
              <a:t>：数字量为</a:t>
            </a:r>
            <a:r>
              <a:rPr lang="en-US" altLang="zh-CN" dirty="0"/>
              <a:t>11…1</a:t>
            </a:r>
            <a:r>
              <a:rPr lang="zh-CN" altLang="en-US" dirty="0"/>
              <a:t>时的输出电压值，满量程输出。</a:t>
            </a:r>
            <a:endParaRPr lang="zh-CN" altLang="en-US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zh-CN" altLang="en-US" dirty="0"/>
          </a:p>
        </p:txBody>
      </p:sp>
      <p:sp>
        <p:nvSpPr>
          <p:cNvPr id="14340" name="标题 2"/>
          <p:cNvSpPr>
            <a:spLocks noGrp="1"/>
          </p:cNvSpPr>
          <p:nvPr>
            <p:ph type="title"/>
          </p:nvPr>
        </p:nvSpPr>
        <p:spPr>
          <a:xfrm>
            <a:off x="1000125" y="285750"/>
            <a:ext cx="6186488" cy="939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D/A</a:t>
            </a:r>
            <a:r>
              <a:rPr lang="zh-CN" altLang="en-US" sz="3600" dirty="0"/>
              <a:t>转换器的主要技术参数</a:t>
            </a:r>
            <a:endParaRPr lang="zh-CN" altLang="en-US" sz="3600" dirty="0"/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357438" y="4143375"/>
          <a:ext cx="3529012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989965" imgH="381000" progId="Equation.3">
                  <p:embed/>
                </p:oleObj>
              </mc:Choice>
              <mc:Fallback>
                <p:oleObj name="" r:id="rId1" imgW="989965" imgH="3810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7438" y="4143375"/>
                        <a:ext cx="3529012" cy="135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76300" y="3905250"/>
            <a:ext cx="819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zh-CN" sz="2400" dirty="0">
                <a:latin typeface="黑体" pitchFamily="49" charset="-122"/>
              </a:rPr>
              <a:t> </a:t>
            </a:r>
            <a:endParaRPr lang="en-US" altLang="zh-CN" sz="2400" dirty="0">
              <a:latin typeface="黑体" pitchFamily="49" charset="-122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42938" y="5429250"/>
            <a:ext cx="6172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algn="just" defTabSz="914400"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+mn-ea"/>
                <a:ea typeface="方正舒体" pitchFamily="2" charset="-122"/>
                <a:cs typeface="+mn-cs"/>
              </a:rPr>
              <a:t>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方正舒体" pitchFamily="2" charset="-122"/>
                <a:cs typeface="+mn-cs"/>
              </a:rPr>
              <a:t>分辨率常用输入二进制数的有效位数表示。</a:t>
            </a:r>
            <a:endParaRPr kumimoji="1" lang="zh-CN" altLang="en-US" sz="2400" kern="1200" cap="none" spc="0" normalizeH="0" baseline="0" noProof="0" dirty="0">
              <a:latin typeface="+mn-ea"/>
              <a:ea typeface="方正舒体" pitchFamily="2" charset="-122"/>
              <a:cs typeface="+mn-cs"/>
            </a:endParaRPr>
          </a:p>
        </p:txBody>
      </p:sp>
      <p:sp>
        <p:nvSpPr>
          <p:cNvPr id="14" name="内容占位符 5"/>
          <p:cNvSpPr txBox="1"/>
          <p:nvPr/>
        </p:nvSpPr>
        <p:spPr bwMode="auto">
          <a:xfrm>
            <a:off x="214313" y="6000750"/>
            <a:ext cx="2500313" cy="642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3200" kern="1200" cap="none" spc="0" normalizeH="0" baseline="0" noProof="0">
                <a:latin typeface="+mn-lt"/>
                <a:ea typeface="+mn-ea"/>
                <a:cs typeface="+mn-cs"/>
              </a:rPr>
              <a:t>转换精度</a:t>
            </a:r>
            <a:endParaRPr kumimoji="0" lang="zh-CN" altLang="en-US" sz="32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内容占位符 5"/>
          <p:cNvSpPr>
            <a:spLocks noGrp="1"/>
          </p:cNvSpPr>
          <p:nvPr>
            <p:ph idx="1"/>
          </p:nvPr>
        </p:nvSpPr>
        <p:spPr>
          <a:xfrm>
            <a:off x="285750" y="357188"/>
            <a:ext cx="2214563" cy="85725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转换精度</a:t>
            </a:r>
            <a:endParaRPr lang="zh-CN" alt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85750" y="1785938"/>
          <a:ext cx="835025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6039485" imgH="2415540" progId="">
                  <p:embed/>
                </p:oleObj>
              </mc:Choice>
              <mc:Fallback>
                <p:oleObj name="" r:id="rId1" imgW="6039485" imgH="2415540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750" y="1785938"/>
                        <a:ext cx="8350250" cy="400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15"/>
          <p:cNvSpPr/>
          <p:nvPr/>
        </p:nvSpPr>
        <p:spPr>
          <a:xfrm>
            <a:off x="1084263" y="857250"/>
            <a:ext cx="3067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zh-CN" altLang="en-US" sz="2400" b="1" dirty="0">
                <a:latin typeface="Arial" panose="020B0604020202020204" pitchFamily="34" charset="0"/>
              </a:rPr>
              <a:t>偏移误差、增益误差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内容占位符 1"/>
          <p:cNvSpPr>
            <a:spLocks noGrp="1"/>
          </p:cNvSpPr>
          <p:nvPr>
            <p:ph idx="1"/>
          </p:nvPr>
        </p:nvSpPr>
        <p:spPr>
          <a:xfrm>
            <a:off x="285750" y="642938"/>
            <a:ext cx="8643938" cy="1658937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非线性误差</a:t>
            </a:r>
            <a:endParaRPr lang="en-US" altLang="zh-CN" dirty="0"/>
          </a:p>
          <a:p>
            <a:pPr lvl="1"/>
            <a:r>
              <a:rPr lang="en-US" altLang="zh-CN" dirty="0"/>
              <a:t>INL</a:t>
            </a:r>
            <a:r>
              <a:rPr lang="zh-CN" altLang="en-US" dirty="0"/>
              <a:t>：积分非线性误差。在满量程范围内，</a:t>
            </a:r>
            <a:r>
              <a:rPr lang="en-US" altLang="zh-CN" dirty="0"/>
              <a:t>D/A</a:t>
            </a:r>
            <a:r>
              <a:rPr lang="zh-CN" altLang="en-US" dirty="0"/>
              <a:t>转换器实际值偏离理想转换特性的最大值，通常以百分比或</a:t>
            </a:r>
            <a:r>
              <a:rPr lang="en-US" altLang="zh-CN" dirty="0"/>
              <a:t>LSB</a:t>
            </a:r>
            <a:r>
              <a:rPr lang="zh-CN" altLang="en-US" dirty="0"/>
              <a:t>表示。</a:t>
            </a:r>
            <a:endParaRPr lang="zh-CN" alt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15888" y="2714625"/>
          <a:ext cx="6113462" cy="366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5778500" imgH="3467100" progId="">
                  <p:embed/>
                </p:oleObj>
              </mc:Choice>
              <mc:Fallback>
                <p:oleObj name="" r:id="rId1" imgW="5778500" imgH="3467100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888" y="2714625"/>
                        <a:ext cx="6113462" cy="366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"/>
          <p:cNvSpPr/>
          <p:nvPr/>
        </p:nvSpPr>
        <p:spPr>
          <a:xfrm>
            <a:off x="4716463" y="4508500"/>
            <a:ext cx="4141787" cy="16319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</a:rPr>
              <a:t>比如某</a:t>
            </a:r>
            <a:r>
              <a:rPr lang="en-US" altLang="zh-CN" sz="2000" b="1" dirty="0">
                <a:latin typeface="Times New Roman" panose="02020603050405020304" pitchFamily="18" charset="0"/>
              </a:rPr>
              <a:t>12</a:t>
            </a:r>
            <a:r>
              <a:rPr lang="zh-CN" altLang="en-US" sz="2000" b="1" dirty="0">
                <a:latin typeface="Times New Roman" panose="02020603050405020304" pitchFamily="18" charset="0"/>
              </a:rPr>
              <a:t>位</a:t>
            </a:r>
            <a:r>
              <a:rPr lang="en-US" altLang="zh-CN" sz="2000" b="1" dirty="0">
                <a:latin typeface="Times New Roman" panose="02020603050405020304" pitchFamily="18" charset="0"/>
              </a:rPr>
              <a:t>D/A</a:t>
            </a:r>
            <a:r>
              <a:rPr lang="zh-CN" altLang="en-US" sz="2000" b="1" dirty="0">
                <a:latin typeface="Times New Roman" panose="02020603050405020304" pitchFamily="18" charset="0"/>
              </a:rPr>
              <a:t>转换器，其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INL</a:t>
            </a:r>
            <a:r>
              <a:rPr lang="zh-CN" altLang="en-US" sz="2000" b="1" dirty="0">
                <a:latin typeface="Times New Roman" panose="02020603050405020304" pitchFamily="18" charset="0"/>
              </a:rPr>
              <a:t>值为</a:t>
            </a:r>
            <a:r>
              <a:rPr lang="en-US" altLang="zh-CN" sz="2000" b="1" dirty="0">
                <a:latin typeface="Times New Roman" panose="02020603050405020304" pitchFamily="18" charset="0"/>
              </a:rPr>
              <a:t>2LSB</a:t>
            </a:r>
            <a:r>
              <a:rPr lang="zh-CN" altLang="en-US" sz="2000" b="1" dirty="0">
                <a:latin typeface="Times New Roman" panose="02020603050405020304" pitchFamily="18" charset="0"/>
              </a:rPr>
              <a:t>，如果基准电压为</a:t>
            </a:r>
            <a:r>
              <a:rPr lang="en-US" altLang="zh-CN" sz="2000" b="1" dirty="0">
                <a:latin typeface="Times New Roman" panose="02020603050405020304" pitchFamily="18" charset="0"/>
              </a:rPr>
              <a:t>4.095V</a:t>
            </a:r>
            <a:r>
              <a:rPr lang="zh-CN" altLang="en-US" sz="2000" b="1" dirty="0">
                <a:latin typeface="Times New Roman" panose="02020603050405020304" pitchFamily="18" charset="0"/>
              </a:rPr>
              <a:t>，给定数字量为</a:t>
            </a:r>
            <a:r>
              <a:rPr lang="en-US" altLang="zh-CN" sz="2000" b="1" dirty="0">
                <a:latin typeface="Times New Roman" panose="02020603050405020304" pitchFamily="18" charset="0"/>
              </a:rPr>
              <a:t>1000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，那么输出电压可能是</a:t>
            </a:r>
            <a:r>
              <a:rPr lang="en-US" altLang="zh-CN" sz="2000" b="1" dirty="0">
                <a:latin typeface="Times New Roman" panose="02020603050405020304" pitchFamily="18" charset="0"/>
              </a:rPr>
              <a:t>0.998~1.002V</a:t>
            </a:r>
            <a:r>
              <a:rPr lang="zh-CN" altLang="en-US" sz="2000" b="1" dirty="0">
                <a:latin typeface="Times New Roman" panose="02020603050405020304" pitchFamily="18" charset="0"/>
              </a:rPr>
              <a:t>之间</a:t>
            </a:r>
            <a:r>
              <a:rPr lang="zh-CN" altLang="en-US" sz="2000" dirty="0">
                <a:latin typeface="Arial" panose="020B0604020202020204" pitchFamily="34" charset="0"/>
              </a:rPr>
              <a:t>。（</a:t>
            </a:r>
            <a:r>
              <a:rPr lang="en-US" altLang="zh-CN" sz="2000" dirty="0">
                <a:latin typeface="Arial" panose="020B0604020202020204" pitchFamily="34" charset="0"/>
              </a:rPr>
              <a:t>V</a:t>
            </a:r>
            <a:r>
              <a:rPr lang="en-US" altLang="zh-CN" sz="2000" baseline="-25000" dirty="0">
                <a:latin typeface="Arial" panose="020B0604020202020204" pitchFamily="34" charset="0"/>
              </a:rPr>
              <a:t>LSB</a:t>
            </a:r>
            <a:r>
              <a:rPr lang="en-US" altLang="zh-CN" sz="2000" dirty="0">
                <a:latin typeface="Arial" panose="020B0604020202020204" pitchFamily="34" charset="0"/>
              </a:rPr>
              <a:t>=1mv</a:t>
            </a:r>
            <a:r>
              <a:rPr lang="zh-CN" altLang="en-US" sz="2000" dirty="0">
                <a:latin typeface="Arial" panose="020B0604020202020204" pitchFamily="34" charset="0"/>
              </a:rPr>
              <a:t>）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357188" y="1000125"/>
            <a:ext cx="8572500" cy="5286375"/>
          </a:xfrm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非线性误差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：微分非线性误差。在理想情况下，任意两个相邻输入数据所对应的输出差值为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1LSB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，偏离这个理想值的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最大偏差。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速度（输出建立时间）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输入数据改变到输出进入规定的误差范围内所需要的最大时间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通常给出从全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到全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时的建立时间作为转换器的工作速度。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决定了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的工作频率。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普通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的建立时间为几到几百微秒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高速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的建立时间小于几微秒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charRg st="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charRg st="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charRg st="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charRg st="76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charRg st="7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charRg st="7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0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charRg st="105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charRg st="10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charRg st="10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3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charRg st="133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charRg st="13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charRg st="13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4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charRg st="146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charRg st="14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charRg st="146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内容占位符 1"/>
          <p:cNvSpPr>
            <a:spLocks noGrp="1"/>
          </p:cNvSpPr>
          <p:nvPr>
            <p:ph idx="1"/>
          </p:nvPr>
        </p:nvSpPr>
        <p:spPr>
          <a:xfrm>
            <a:off x="0" y="1143000"/>
            <a:ext cx="9001125" cy="57150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转换器的位数</a:t>
            </a:r>
            <a:endParaRPr lang="zh-CN" altLang="en-US" dirty="0"/>
          </a:p>
          <a:p>
            <a:pPr lvl="1"/>
            <a:r>
              <a:rPr lang="zh-CN" altLang="en-US" dirty="0"/>
              <a:t>转换器的位数取决于对信号分辨能力的要求。</a:t>
            </a:r>
            <a:endParaRPr lang="zh-CN" altLang="en-US" dirty="0"/>
          </a:p>
          <a:p>
            <a:r>
              <a:rPr lang="zh-CN" altLang="en-US" dirty="0"/>
              <a:t>数字信号接口特性</a:t>
            </a:r>
            <a:endParaRPr lang="zh-CN" altLang="en-US" dirty="0"/>
          </a:p>
          <a:p>
            <a:pPr lvl="1"/>
            <a:r>
              <a:rPr lang="zh-CN" altLang="en-US" dirty="0"/>
              <a:t>并行接口还是串行接口。</a:t>
            </a:r>
            <a:endParaRPr lang="zh-CN" altLang="en-US" dirty="0"/>
          </a:p>
          <a:p>
            <a:r>
              <a:rPr lang="zh-CN" altLang="en-US" dirty="0"/>
              <a:t>模拟信号接口特性</a:t>
            </a:r>
            <a:endParaRPr lang="zh-CN" altLang="en-US" dirty="0"/>
          </a:p>
          <a:p>
            <a:pPr lvl="1"/>
            <a:r>
              <a:rPr lang="zh-CN" altLang="en-US" dirty="0"/>
              <a:t>电压输出还是电流输出</a:t>
            </a:r>
            <a:r>
              <a:rPr lang="zh-CN" altLang="en-US" dirty="0"/>
              <a:t>？单极输出还是差分输出？</a:t>
            </a:r>
            <a:endParaRPr lang="zh-CN" altLang="en-US" dirty="0"/>
          </a:p>
          <a:p>
            <a:r>
              <a:rPr lang="zh-CN" altLang="en-US" dirty="0"/>
              <a:t>参考电压</a:t>
            </a:r>
            <a:endParaRPr lang="en-US" altLang="zh-CN" dirty="0"/>
          </a:p>
          <a:p>
            <a:pPr lvl="1"/>
            <a:r>
              <a:rPr lang="zh-CN" altLang="en-US" dirty="0"/>
              <a:t>外置或内置？</a:t>
            </a:r>
            <a:endParaRPr lang="en-US" altLang="zh-CN" dirty="0"/>
          </a:p>
          <a:p>
            <a:r>
              <a:rPr lang="zh-CN" altLang="en-US" dirty="0"/>
              <a:t>动态指标和精度</a:t>
            </a:r>
            <a:endParaRPr lang="en-US" altLang="zh-CN" dirty="0"/>
          </a:p>
          <a:p>
            <a:pPr lvl="1"/>
            <a:r>
              <a:rPr lang="zh-CN" altLang="en-US" dirty="0"/>
              <a:t>转换速度和转换精度</a:t>
            </a:r>
            <a:endParaRPr lang="zh-CN" altLang="en-US" dirty="0"/>
          </a:p>
        </p:txBody>
      </p:sp>
      <p:sp>
        <p:nvSpPr>
          <p:cNvPr id="56323" name="标题 2"/>
          <p:cNvSpPr>
            <a:spLocks noGrp="1"/>
          </p:cNvSpPr>
          <p:nvPr>
            <p:ph type="title"/>
          </p:nvPr>
        </p:nvSpPr>
        <p:spPr>
          <a:xfrm>
            <a:off x="214313" y="274638"/>
            <a:ext cx="8786812" cy="1143000"/>
          </a:xfrm>
          <a:ln/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zh-CN" altLang="en-US" sz="3600" dirty="0"/>
              <a:t>选择集成</a:t>
            </a:r>
            <a:r>
              <a:rPr lang="en-US" altLang="zh-CN" sz="3600" dirty="0"/>
              <a:t>DAC</a:t>
            </a:r>
            <a:r>
              <a:rPr lang="zh-CN" altLang="en-US" sz="3600" dirty="0"/>
              <a:t>转换器的注意事项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内容占位符 1"/>
          <p:cNvSpPr>
            <a:spLocks noGrp="1"/>
          </p:cNvSpPr>
          <p:nvPr>
            <p:ph idx="1"/>
          </p:nvPr>
        </p:nvSpPr>
        <p:spPr>
          <a:xfrm>
            <a:off x="285750" y="1133475"/>
            <a:ext cx="2786063" cy="8667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波形发生器</a:t>
            </a:r>
            <a:endParaRPr lang="zh-CN" altLang="en-US" dirty="0"/>
          </a:p>
        </p:txBody>
      </p:sp>
      <p:sp>
        <p:nvSpPr>
          <p:cNvPr id="17412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43738" cy="725487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DAC</a:t>
            </a:r>
            <a:r>
              <a:rPr lang="zh-CN" altLang="en-US" sz="3600" dirty="0"/>
              <a:t>的应用举例</a:t>
            </a:r>
            <a:endParaRPr lang="zh-CN" altLang="en-US" sz="3600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42875" y="2000250"/>
          <a:ext cx="8831263" cy="40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4233545" imgH="1750060" progId="">
                  <p:embed/>
                </p:oleObj>
              </mc:Choice>
              <mc:Fallback>
                <p:oleObj name="" r:id="rId1" imgW="4233545" imgH="1750060" progId="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" y="2000250"/>
                        <a:ext cx="8831263" cy="4071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3257550" cy="6524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数控稳压电源</a:t>
            </a:r>
            <a:endParaRPr lang="zh-CN" altLang="en-US" dirty="0"/>
          </a:p>
        </p:txBody>
      </p:sp>
      <p:sp>
        <p:nvSpPr>
          <p:cNvPr id="18436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43550" cy="8683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DAC</a:t>
            </a:r>
            <a:r>
              <a:rPr lang="zh-CN" altLang="en-US" sz="3600" dirty="0"/>
              <a:t>应用举例</a:t>
            </a:r>
            <a:endParaRPr lang="zh-CN" altLang="en-US" sz="3600" dirty="0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28625" y="2420938"/>
          <a:ext cx="8286750" cy="379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4673600" imgH="1795145" progId="">
                  <p:embed/>
                </p:oleObj>
              </mc:Choice>
              <mc:Fallback>
                <p:oleObj name="" r:id="rId1" imgW="4673600" imgH="1795145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" y="2420938"/>
                        <a:ext cx="8286750" cy="379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8034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A/D</a:t>
            </a:r>
            <a:r>
              <a:rPr lang="zh-CN" altLang="en-US" dirty="0"/>
              <a:t>转换的过程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要把模拟量转化为数字量一般要经过四个步骤，分别称为采样、保持、量化、编码。</a:t>
            </a:r>
            <a:endParaRPr lang="zh-CN" altLang="en-US" dirty="0"/>
          </a:p>
        </p:txBody>
      </p:sp>
      <p:sp>
        <p:nvSpPr>
          <p:cNvPr id="19460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模数转换器</a:t>
            </a:r>
            <a:r>
              <a:rPr lang="en-US" altLang="zh-CN" dirty="0"/>
              <a:t>ADC</a:t>
            </a:r>
            <a:endParaRPr lang="zh-CN" altLang="en-US" dirty="0"/>
          </a:p>
        </p:txBody>
      </p:sp>
      <p:graphicFrame>
        <p:nvGraphicFramePr>
          <p:cNvPr id="19458" name="Object 10"/>
          <p:cNvGraphicFramePr>
            <a:graphicFrameLocks noGrp="1" noChangeAspect="1"/>
          </p:cNvGraphicFramePr>
          <p:nvPr/>
        </p:nvGraphicFramePr>
        <p:xfrm>
          <a:off x="539750" y="3429000"/>
          <a:ext cx="80772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4831715" imgH="699770" progId="">
                  <p:embed/>
                </p:oleObj>
              </mc:Choice>
              <mc:Fallback>
                <p:oleObj name="" r:id="rId1" imgW="4831715" imgH="699770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3429000"/>
                        <a:ext cx="8077200" cy="1223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理想的采样过程</a:t>
            </a:r>
            <a:endParaRPr lang="zh-CN" altLang="en-US" sz="3600" dirty="0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857250" y="1176338"/>
          <a:ext cx="6378575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4076700" imgH="5422900" progId="">
                  <p:embed/>
                </p:oleObj>
              </mc:Choice>
              <mc:Fallback>
                <p:oleObj name="" r:id="rId1" imgW="4076700" imgH="54229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7250" y="1176338"/>
                        <a:ext cx="6378575" cy="518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Box 6"/>
          <p:cNvSpPr txBox="1"/>
          <p:nvPr/>
        </p:nvSpPr>
        <p:spPr>
          <a:xfrm>
            <a:off x="3995738" y="1412875"/>
            <a:ext cx="8064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信号</a:t>
            </a:r>
            <a:r>
              <a:rPr lang="en-US" altLang="zh-CN" dirty="0">
                <a:latin typeface="Arial" panose="020B0604020202020204" pitchFamily="34" charset="0"/>
              </a:rPr>
              <a:t>U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5" name="TextBox 7"/>
          <p:cNvSpPr txBox="1"/>
          <p:nvPr/>
        </p:nvSpPr>
        <p:spPr>
          <a:xfrm>
            <a:off x="6588125" y="2005013"/>
            <a:ext cx="271463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6" name="TextBox 8"/>
          <p:cNvSpPr txBox="1"/>
          <p:nvPr/>
        </p:nvSpPr>
        <p:spPr>
          <a:xfrm>
            <a:off x="7092950" y="3644900"/>
            <a:ext cx="2698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7" name="TextBox 9"/>
          <p:cNvSpPr txBox="1"/>
          <p:nvPr/>
        </p:nvSpPr>
        <p:spPr>
          <a:xfrm>
            <a:off x="4000500" y="2857500"/>
            <a:ext cx="31099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采样序列</a:t>
            </a:r>
            <a:r>
              <a:rPr lang="en-US" altLang="zh-CN" dirty="0">
                <a:latin typeface="Arial" panose="020B0604020202020204" pitchFamily="34" charset="0"/>
              </a:rPr>
              <a:t>δ</a:t>
            </a:r>
            <a:r>
              <a:rPr lang="en-US" altLang="zh-CN" baseline="-25000" dirty="0">
                <a:latin typeface="Arial" panose="020B0604020202020204" pitchFamily="34" charset="0"/>
              </a:rPr>
              <a:t>T</a:t>
            </a:r>
            <a:r>
              <a:rPr lang="en-US" altLang="zh-CN" dirty="0">
                <a:latin typeface="Arial" panose="020B0604020202020204" pitchFamily="34" charset="0"/>
              </a:rPr>
              <a:t>(t)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采样周期。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8" name="TextBox 10"/>
          <p:cNvSpPr txBox="1"/>
          <p:nvPr/>
        </p:nvSpPr>
        <p:spPr>
          <a:xfrm>
            <a:off x="7092950" y="5197475"/>
            <a:ext cx="2698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9" name="TextBox 11"/>
          <p:cNvSpPr txBox="1"/>
          <p:nvPr/>
        </p:nvSpPr>
        <p:spPr>
          <a:xfrm>
            <a:off x="4857750" y="6286500"/>
            <a:ext cx="40274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采样后的序列</a:t>
            </a:r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en-US" altLang="zh-CN" baseline="-25000" dirty="0">
                <a:latin typeface="Arial" panose="020B0604020202020204" pitchFamily="34" charset="0"/>
              </a:rPr>
              <a:t>s</a:t>
            </a:r>
            <a:r>
              <a:rPr lang="en-US" altLang="zh-CN" dirty="0">
                <a:latin typeface="Arial" panose="020B0604020202020204" pitchFamily="34" charset="0"/>
              </a:rPr>
              <a:t>(t)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u</a:t>
            </a:r>
            <a:r>
              <a:rPr lang="zh-CN" altLang="en-US" dirty="0">
                <a:latin typeface="Arial" panose="020B0604020202020204" pitchFamily="34" charset="0"/>
              </a:rPr>
              <a:t>对</a:t>
            </a:r>
            <a:r>
              <a:rPr lang="en-US" altLang="zh-CN" dirty="0">
                <a:latin typeface="Arial" panose="020B0604020202020204" pitchFamily="34" charset="0"/>
              </a:rPr>
              <a:t>δ</a:t>
            </a:r>
            <a:r>
              <a:rPr lang="en-US" altLang="zh-CN" baseline="-25000" dirty="0">
                <a:latin typeface="Arial" panose="020B0604020202020204" pitchFamily="34" charset="0"/>
              </a:rPr>
              <a:t>T</a:t>
            </a:r>
            <a:r>
              <a:rPr lang="en-US" altLang="zh-CN" dirty="0">
                <a:latin typeface="Arial" panose="020B0604020202020204" pitchFamily="34" charset="0"/>
              </a:rPr>
              <a:t>(t)</a:t>
            </a:r>
            <a:r>
              <a:rPr lang="zh-CN" altLang="en-US" dirty="0">
                <a:latin typeface="Arial" panose="020B0604020202020204" pitchFamily="34" charset="0"/>
              </a:rPr>
              <a:t>的调幅。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/>
          <p:nvPr/>
        </p:nvSpPr>
        <p:spPr>
          <a:xfrm>
            <a:off x="900113" y="3305175"/>
            <a:ext cx="863600" cy="5048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 dirty="0">
                <a:latin typeface="Comic Sans MS" panose="030F0702030302020204" pitchFamily="66" charset="0"/>
              </a:rPr>
              <a:t>传感器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50179" name="Rectangle 8"/>
          <p:cNvSpPr/>
          <p:nvPr/>
        </p:nvSpPr>
        <p:spPr>
          <a:xfrm>
            <a:off x="2268538" y="3233738"/>
            <a:ext cx="935037" cy="649287"/>
          </a:xfrm>
          <a:prstGeom prst="rect">
            <a:avLst/>
          </a:prstGeom>
          <a:solidFill>
            <a:srgbClr val="FF99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放大器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50180" name="Rectangle 9"/>
          <p:cNvSpPr/>
          <p:nvPr/>
        </p:nvSpPr>
        <p:spPr>
          <a:xfrm>
            <a:off x="3708400" y="3089275"/>
            <a:ext cx="431800" cy="100806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A/D</a:t>
            </a:r>
            <a:endParaRPr lang="en-US" altLang="zh-CN" sz="1600" b="1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sz="1600" b="1" dirty="0">
                <a:latin typeface="Comic Sans MS" panose="030F0702030302020204" pitchFamily="66" charset="0"/>
              </a:rPr>
              <a:t>转换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50181" name="Rectangle 10"/>
          <p:cNvSpPr/>
          <p:nvPr/>
        </p:nvSpPr>
        <p:spPr>
          <a:xfrm>
            <a:off x="4643438" y="3090863"/>
            <a:ext cx="1441450" cy="1008062"/>
          </a:xfrm>
          <a:prstGeom prst="rect">
            <a:avLst/>
          </a:prstGeom>
          <a:solidFill>
            <a:srgbClr val="CCFF33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000" b="1" dirty="0">
                <a:latin typeface="Comic Sans MS" panose="030F0702030302020204" pitchFamily="66" charset="0"/>
              </a:rPr>
              <a:t>微型计算机</a:t>
            </a:r>
            <a:endParaRPr lang="zh-CN" altLang="en-US" sz="2000" b="1" dirty="0">
              <a:latin typeface="Comic Sans MS" panose="030F0702030302020204" pitchFamily="66" charset="0"/>
            </a:endParaRPr>
          </a:p>
        </p:txBody>
      </p:sp>
      <p:sp>
        <p:nvSpPr>
          <p:cNvPr id="50182" name="Oval 11"/>
          <p:cNvSpPr/>
          <p:nvPr/>
        </p:nvSpPr>
        <p:spPr>
          <a:xfrm>
            <a:off x="3924300" y="1217613"/>
            <a:ext cx="914400" cy="914400"/>
          </a:xfrm>
          <a:prstGeom prst="ellipse">
            <a:avLst/>
          </a:prstGeom>
          <a:solidFill>
            <a:srgbClr val="FFCC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dirty="0">
                <a:latin typeface="Arial" panose="020B0604020202020204" pitchFamily="34" charset="0"/>
              </a:rPr>
              <a:t>控制</a:t>
            </a:r>
            <a:endParaRPr lang="zh-CN" altLang="en-US" dirty="0">
              <a:latin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</a:rPr>
              <a:t>对象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3" name="Rectangle 12"/>
          <p:cNvSpPr/>
          <p:nvPr/>
        </p:nvSpPr>
        <p:spPr>
          <a:xfrm>
            <a:off x="6659563" y="3089275"/>
            <a:ext cx="431800" cy="100806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600" b="1" dirty="0">
                <a:latin typeface="Comic Sans MS" panose="030F0702030302020204" pitchFamily="66" charset="0"/>
              </a:rPr>
              <a:t>D/A</a:t>
            </a:r>
            <a:endParaRPr lang="en-US" altLang="zh-CN" sz="1600" b="1" dirty="0">
              <a:latin typeface="Comic Sans MS" panose="030F0702030302020204" pitchFamily="66" charset="0"/>
            </a:endParaRPr>
          </a:p>
          <a:p>
            <a:pPr algn="ctr"/>
            <a:r>
              <a:rPr lang="zh-CN" altLang="en-US" sz="1600" b="1" dirty="0">
                <a:latin typeface="Comic Sans MS" panose="030F0702030302020204" pitchFamily="66" charset="0"/>
              </a:rPr>
              <a:t>转换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50184" name="Line 14"/>
          <p:cNvSpPr/>
          <p:nvPr/>
        </p:nvSpPr>
        <p:spPr>
          <a:xfrm>
            <a:off x="1763713" y="3521075"/>
            <a:ext cx="5048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85" name="Line 15"/>
          <p:cNvSpPr/>
          <p:nvPr/>
        </p:nvSpPr>
        <p:spPr>
          <a:xfrm>
            <a:off x="3203575" y="3521075"/>
            <a:ext cx="5048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86" name="Line 16"/>
          <p:cNvSpPr/>
          <p:nvPr/>
        </p:nvSpPr>
        <p:spPr>
          <a:xfrm>
            <a:off x="4140200" y="3521075"/>
            <a:ext cx="503238" cy="0"/>
          </a:xfrm>
          <a:prstGeom prst="line">
            <a:avLst/>
          </a:prstGeom>
          <a:ln w="76200" cap="flat" cmpd="tri">
            <a:solidFill>
              <a:srgbClr val="00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87" name="Line 17"/>
          <p:cNvSpPr/>
          <p:nvPr/>
        </p:nvSpPr>
        <p:spPr>
          <a:xfrm>
            <a:off x="6084888" y="3521075"/>
            <a:ext cx="574675" cy="0"/>
          </a:xfrm>
          <a:prstGeom prst="line">
            <a:avLst/>
          </a:prstGeom>
          <a:ln w="76200" cap="flat" cmpd="tri">
            <a:solidFill>
              <a:srgbClr val="00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88" name="Line 18"/>
          <p:cNvSpPr/>
          <p:nvPr/>
        </p:nvSpPr>
        <p:spPr>
          <a:xfrm>
            <a:off x="7092950" y="3521075"/>
            <a:ext cx="57467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9" name="Line 20"/>
          <p:cNvSpPr/>
          <p:nvPr/>
        </p:nvSpPr>
        <p:spPr>
          <a:xfrm flipH="1">
            <a:off x="1403350" y="1649413"/>
            <a:ext cx="25209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0" name="Line 21"/>
          <p:cNvSpPr/>
          <p:nvPr/>
        </p:nvSpPr>
        <p:spPr>
          <a:xfrm>
            <a:off x="1403350" y="1649413"/>
            <a:ext cx="0" cy="165576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1" name="Line 22"/>
          <p:cNvSpPr/>
          <p:nvPr/>
        </p:nvSpPr>
        <p:spPr>
          <a:xfrm flipV="1">
            <a:off x="7667625" y="1720850"/>
            <a:ext cx="0" cy="18002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2" name="Line 23"/>
          <p:cNvSpPr/>
          <p:nvPr/>
        </p:nvSpPr>
        <p:spPr>
          <a:xfrm flipH="1" flipV="1">
            <a:off x="4859338" y="1720850"/>
            <a:ext cx="936625" cy="158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" name="Group 34"/>
          <p:cNvGrpSpPr/>
          <p:nvPr/>
        </p:nvGrpSpPr>
        <p:grpSpPr>
          <a:xfrm>
            <a:off x="4067175" y="4241800"/>
            <a:ext cx="2462213" cy="1851025"/>
            <a:chOff x="2608" y="2568"/>
            <a:chExt cx="1551" cy="1166"/>
          </a:xfrm>
        </p:grpSpPr>
        <p:sp>
          <p:nvSpPr>
            <p:cNvPr id="50200" name="Line 28"/>
            <p:cNvSpPr/>
            <p:nvPr/>
          </p:nvSpPr>
          <p:spPr>
            <a:xfrm>
              <a:off x="2744" y="3521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201" name="Line 29"/>
            <p:cNvSpPr/>
            <p:nvPr/>
          </p:nvSpPr>
          <p:spPr>
            <a:xfrm>
              <a:off x="2835" y="2704"/>
              <a:ext cx="0" cy="9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0202" name="Line 30"/>
            <p:cNvSpPr/>
            <p:nvPr/>
          </p:nvSpPr>
          <p:spPr>
            <a:xfrm>
              <a:off x="2835" y="3022"/>
              <a:ext cx="113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03" name="Text Box 31"/>
            <p:cNvSpPr txBox="1"/>
            <p:nvPr/>
          </p:nvSpPr>
          <p:spPr>
            <a:xfrm>
              <a:off x="2608" y="2568"/>
              <a:ext cx="31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</a:rPr>
                <a:t>温度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0204" name="Text Box 32"/>
            <p:cNvSpPr txBox="1"/>
            <p:nvPr/>
          </p:nvSpPr>
          <p:spPr>
            <a:xfrm>
              <a:off x="3751" y="3503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</a:rPr>
                <a:t>时间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575521" name="Text Box 33"/>
          <p:cNvSpPr txBox="1">
            <a:spLocks noChangeArrowheads="1"/>
          </p:cNvSpPr>
          <p:nvPr/>
        </p:nvSpPr>
        <p:spPr bwMode="auto">
          <a:xfrm>
            <a:off x="755650" y="4818063"/>
            <a:ext cx="1223963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舒体" pitchFamily="2" charset="-122"/>
                <a:cs typeface="+mn-cs"/>
              </a:rPr>
              <a:t>！精度</a:t>
            </a:r>
            <a:endParaRPr kumimoji="0" lang="zh-CN" altLang="en-US" sz="2400" kern="1200" cap="none" spc="0" normalizeH="0" baseline="0" noProof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方正舒体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方正舒体" pitchFamily="2" charset="-122"/>
                <a:cs typeface="+mn-cs"/>
              </a:rPr>
              <a:t>！速度</a:t>
            </a:r>
            <a:endParaRPr kumimoji="0" lang="zh-CN" altLang="en-US" sz="2400" kern="1200" cap="none" spc="0" normalizeH="0" baseline="0" noProof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方正舒体" pitchFamily="2" charset="-122"/>
              <a:cs typeface="+mn-cs"/>
            </a:endParaRPr>
          </a:p>
        </p:txBody>
      </p:sp>
      <p:grpSp>
        <p:nvGrpSpPr>
          <p:cNvPr id="3" name="Group 37"/>
          <p:cNvGrpSpPr/>
          <p:nvPr/>
        </p:nvGrpSpPr>
        <p:grpSpPr>
          <a:xfrm>
            <a:off x="539750" y="785813"/>
            <a:ext cx="4535488" cy="3481387"/>
            <a:chOff x="431" y="618"/>
            <a:chExt cx="2857" cy="2193"/>
          </a:xfrm>
        </p:grpSpPr>
        <p:sp>
          <p:nvSpPr>
            <p:cNvPr id="50198" name="Text Box 35"/>
            <p:cNvSpPr txBox="1"/>
            <p:nvPr/>
          </p:nvSpPr>
          <p:spPr>
            <a:xfrm>
              <a:off x="2381" y="618"/>
              <a:ext cx="9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</a:rPr>
                <a:t>电加热炉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50199" name="Text Box 36"/>
            <p:cNvSpPr txBox="1"/>
            <p:nvPr/>
          </p:nvSpPr>
          <p:spPr>
            <a:xfrm>
              <a:off x="431" y="2523"/>
              <a:ext cx="9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</a:rPr>
                <a:t>热电偶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50196" name="Rectangle 38"/>
          <p:cNvSpPr/>
          <p:nvPr/>
        </p:nvSpPr>
        <p:spPr>
          <a:xfrm>
            <a:off x="5797550" y="1362075"/>
            <a:ext cx="1295400" cy="71913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执行机构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50197" name="Line 39"/>
          <p:cNvSpPr/>
          <p:nvPr/>
        </p:nvSpPr>
        <p:spPr>
          <a:xfrm>
            <a:off x="7092950" y="1736725"/>
            <a:ext cx="574675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5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/>
          <p:nvPr/>
        </p:nvSpPr>
        <p:spPr>
          <a:xfrm>
            <a:off x="428625" y="571500"/>
            <a:ext cx="2763838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  <a:ea typeface="黑体" pitchFamily="49" charset="-122"/>
              </a:rPr>
              <a:t>取样</a:t>
            </a:r>
            <a:r>
              <a:rPr lang="en-US" altLang="zh-CN" sz="2800" b="1" dirty="0">
                <a:solidFill>
                  <a:srgbClr val="FF0066"/>
                </a:solidFill>
                <a:latin typeface="Arial" panose="020B0604020202020204" pitchFamily="34" charset="0"/>
                <a:ea typeface="黑体" pitchFamily="49" charset="-122"/>
              </a:rPr>
              <a:t>—</a:t>
            </a:r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  <a:ea typeface="黑体" pitchFamily="49" charset="-122"/>
              </a:rPr>
              <a:t>保持电路</a:t>
            </a:r>
            <a:endParaRPr lang="zh-CN" altLang="en-US" sz="2800" b="1" dirty="0">
              <a:solidFill>
                <a:srgbClr val="FF0066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pic>
        <p:nvPicPr>
          <p:cNvPr id="5734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188" y="1428750"/>
            <a:ext cx="7215187" cy="2357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48" name="Rectangle 6"/>
          <p:cNvSpPr/>
          <p:nvPr/>
        </p:nvSpPr>
        <p:spPr>
          <a:xfrm>
            <a:off x="285750" y="1214438"/>
            <a:ext cx="13573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串联型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pic>
        <p:nvPicPr>
          <p:cNvPr id="5734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357688"/>
            <a:ext cx="7786688" cy="2173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7350" name="Rectangle 6"/>
          <p:cNvSpPr/>
          <p:nvPr/>
        </p:nvSpPr>
        <p:spPr>
          <a:xfrm>
            <a:off x="285750" y="3786188"/>
            <a:ext cx="13573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反馈型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8"/>
          <p:cNvSpPr/>
          <p:nvPr/>
        </p:nvSpPr>
        <p:spPr>
          <a:xfrm>
            <a:off x="534988" y="2405063"/>
            <a:ext cx="370046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）确定量化间隔：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835150" y="3246438"/>
          <a:ext cx="50625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1879600" imgH="355600" progId="Equation.3">
                  <p:embed/>
                </p:oleObj>
              </mc:Choice>
              <mc:Fallback>
                <p:oleObj name="" r:id="rId1" imgW="1879600" imgH="3556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3246438"/>
                        <a:ext cx="5062538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/>
          <p:nvPr/>
        </p:nvSpPr>
        <p:spPr>
          <a:xfrm>
            <a:off x="214313" y="4456113"/>
            <a:ext cx="8643937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例：如有一模拟信号，幅值范围为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0~1V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，要转化为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位二进制代码，则其量化间隔为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LSB</a:t>
            </a:r>
            <a:r>
              <a:rPr lang="en-US" altLang="zh-CN" sz="2400" b="1" dirty="0">
                <a:latin typeface="Times New Roman" panose="02020603050405020304" pitchFamily="18" charset="0"/>
              </a:rPr>
              <a:t>=1/8V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971550" y="5543550"/>
            <a:ext cx="5967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得到</a:t>
            </a:r>
            <a:r>
              <a:rPr lang="en-US" altLang="zh-CN" sz="2400" b="1" dirty="0">
                <a:latin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</a:rPr>
              <a:t>个量化电平分别为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0V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1/8V…7/8V</a:t>
            </a:r>
            <a:r>
              <a:rPr lang="zh-CN" altLang="en-US" sz="2400" b="1" dirty="0">
                <a:latin typeface="Times New Roman" panose="02020603050405020304" pitchFamily="18" charset="0"/>
              </a:rPr>
              <a:t>。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1510" name="Rectangle 6"/>
          <p:cNvSpPr/>
          <p:nvPr/>
        </p:nvSpPr>
        <p:spPr>
          <a:xfrm>
            <a:off x="285750" y="1214438"/>
            <a:ext cx="8643938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量化：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将采样</a:t>
            </a:r>
            <a:r>
              <a:rPr lang="en-US" altLang="zh-CN" sz="2800" b="1" dirty="0">
                <a:latin typeface="Times New Roman" panose="02020603050405020304" pitchFamily="18" charset="0"/>
              </a:rPr>
              <a:t>—</a:t>
            </a:r>
            <a:r>
              <a:rPr lang="zh-CN" altLang="en-US" sz="2800" b="1" dirty="0">
                <a:latin typeface="Times New Roman" panose="02020603050405020304" pitchFamily="18" charset="0"/>
              </a:rPr>
              <a:t>保持后的信号幅值转化成某个最小数量单位（量化间隔）的整数倍。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511" name="Rectangle 7"/>
          <p:cNvSpPr>
            <a:spLocks noGrp="1"/>
          </p:cNvSpPr>
          <p:nvPr>
            <p:ph type="title"/>
          </p:nvPr>
        </p:nvSpPr>
        <p:spPr>
          <a:xfrm>
            <a:off x="285750" y="357188"/>
            <a:ext cx="3000375" cy="796925"/>
          </a:xfrm>
          <a:ln/>
        </p:spPr>
        <p:txBody>
          <a:bodyPr vert="horz" wrap="square" lIns="91440" tIns="45720" rIns="91440" bIns="45720" anchor="ctr" anchorCtr="0"/>
          <a:p>
            <a:pPr algn="l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量化</a:t>
            </a:r>
            <a:r>
              <a:rPr lang="zh-CN" altLang="en-US" sz="3600" dirty="0">
                <a:latin typeface="Times New Roman" panose="02020603050405020304" pitchFamily="18" charset="0"/>
              </a:rPr>
              <a:t>和</a:t>
            </a: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</a:rPr>
              <a:t>编码</a:t>
            </a:r>
            <a:endParaRPr lang="zh-CN" altLang="en-US" sz="36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5"/>
          <p:cNvSpPr/>
          <p:nvPr/>
        </p:nvSpPr>
        <p:spPr>
          <a:xfrm>
            <a:off x="357188" y="4872038"/>
            <a:ext cx="84661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just" eaLnBrk="0" hangingPunc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Symbol" pitchFamily="18" charset="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经量化后的信号幅值均为的整数倍，在量化过程中会产生误差，称为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量化误差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。最大量化误差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=1/8V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471738" cy="725488"/>
          </a:xfrm>
        </p:spPr>
        <p:txBody>
          <a:bodyPr vert="horz" wrap="square" lIns="91440" tIns="45720" rIns="91440" bIns="45720" numCol="1" anchor="ctr" anchorCtr="0" compatLnSpc="1">
            <a:flatTx/>
          </a:bodyPr>
          <a:lstStyle/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量化误差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8372" name="Rectangle 7"/>
          <p:cNvSpPr/>
          <p:nvPr/>
        </p:nvSpPr>
        <p:spPr>
          <a:xfrm>
            <a:off x="214313" y="1857375"/>
            <a:ext cx="73374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>
              <a:buNone/>
            </a:pPr>
            <a:r>
              <a:rPr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方式一：只舍不入量化方式（截断量化方式）</a:t>
            </a:r>
            <a:endParaRPr lang="zh-CN" altLang="en-US" sz="2800" b="1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1447800" y="2492375"/>
            <a:ext cx="6553200" cy="223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just" eaLnBrk="0" hangingPunc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0V≤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sym typeface="Symbol" pitchFamily="18" charset="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1/8V     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则量化为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0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=0V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； </a:t>
            </a:r>
            <a:endParaRPr lang="zh-CN" altLang="en-US" sz="2400" b="1" dirty="0">
              <a:latin typeface="Times New Roman" panose="02020603050405020304" pitchFamily="18" charset="0"/>
              <a:sym typeface="Symbol" pitchFamily="18" charset="2"/>
            </a:endParaRPr>
          </a:p>
          <a:p>
            <a:pPr indent="304800" algn="just" eaLnBrk="0" hangingPunc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    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1/8V≤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sym typeface="Symbol" pitchFamily="18" charset="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2/8V  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则量化为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1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=1/8V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sym typeface="Symbol" pitchFamily="18" charset="2"/>
            </a:endParaRPr>
          </a:p>
          <a:p>
            <a:pPr indent="304800" algn="just" eaLnBrk="0" hangingPunct="0"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         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……</a:t>
            </a:r>
            <a:endParaRPr lang="en-US" altLang="zh-CN" sz="2400" b="1" dirty="0">
              <a:latin typeface="Times New Roman" panose="02020603050405020304" pitchFamily="18" charset="0"/>
              <a:sym typeface="Symbol" pitchFamily="18" charset="2"/>
            </a:endParaRPr>
          </a:p>
          <a:p>
            <a:pPr indent="304800" algn="just" eaLnBrk="0" hangingPunc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        7/8V≤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itchFamily="18" charset="2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  <a:sym typeface="Symbol" pitchFamily="18" charset="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1V     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则量化为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7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=7/8V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58374" name="Text Box 9"/>
          <p:cNvSpPr txBox="1"/>
          <p:nvPr/>
        </p:nvSpPr>
        <p:spPr>
          <a:xfrm>
            <a:off x="357188" y="1071563"/>
            <a:ext cx="6677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将连续的模拟电压近似成分散的量化电平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5"/>
          <p:cNvSpPr/>
          <p:nvPr/>
        </p:nvSpPr>
        <p:spPr>
          <a:xfrm>
            <a:off x="142875" y="5214938"/>
            <a:ext cx="88582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just" eaLnBrk="0" hangingPunc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Symbol" pitchFamily="18" charset="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经量化后的信号幅值均为的整数倍，在量化过程中会产生误差，称为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itchFamily="18" charset="2"/>
              </a:rPr>
              <a:t>量化误差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。最大量化误差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=1/8V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143125" y="1000125"/>
          <a:ext cx="4732338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2551430" imgH="2167255" progId="">
                  <p:embed/>
                </p:oleObj>
              </mc:Choice>
              <mc:Fallback>
                <p:oleObj name="" r:id="rId1" imgW="2551430" imgH="2167255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25" y="1000125"/>
                        <a:ext cx="4732338" cy="401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5"/>
          <p:cNvSpPr txBox="1"/>
          <p:nvPr/>
        </p:nvSpPr>
        <p:spPr>
          <a:xfrm>
            <a:off x="785813" y="2428875"/>
            <a:ext cx="7388225" cy="353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0V≤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</a:rPr>
              <a:t>1/16V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则量化为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=0V</a:t>
            </a:r>
            <a:r>
              <a:rPr lang="zh-CN" altLang="en-US" sz="2400" b="1" dirty="0">
                <a:latin typeface="Times New Roman" panose="02020603050405020304" pitchFamily="18" charset="0"/>
              </a:rPr>
              <a:t>；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1/16V≤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</a:rPr>
              <a:t>3/16V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则量化为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=1/8V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3/16V≤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</a:rPr>
              <a:t>5/16V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则量化为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=2/8V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    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……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13/16V≤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＜</a:t>
            </a:r>
            <a:r>
              <a:rPr lang="en-US" altLang="zh-CN" sz="2400" b="1" dirty="0">
                <a:latin typeface="Times New Roman" panose="02020603050405020304" pitchFamily="18" charset="0"/>
              </a:rPr>
              <a:t>15/16V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则量化为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=7/8V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9395" name="Rectangle 7"/>
          <p:cNvSpPr/>
          <p:nvPr/>
        </p:nvSpPr>
        <p:spPr>
          <a:xfrm>
            <a:off x="571500" y="1571625"/>
            <a:ext cx="64960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04800" algn="just"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取两个离散电平中的相近值作为量化电平。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9396" name="Rectangle 9"/>
          <p:cNvSpPr/>
          <p:nvPr/>
        </p:nvSpPr>
        <p:spPr>
          <a:xfrm>
            <a:off x="357188" y="785813"/>
            <a:ext cx="814387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方式二：四舍五入量化方式（舍入量化方式） </a:t>
            </a:r>
            <a:endParaRPr lang="zh-CN" altLang="en-US" sz="2800" b="1" dirty="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10"/>
          <p:cNvSpPr/>
          <p:nvPr/>
        </p:nvSpPr>
        <p:spPr>
          <a:xfrm>
            <a:off x="1116013" y="5329238"/>
            <a:ext cx="661352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在实际的</a:t>
            </a:r>
            <a:r>
              <a:rPr lang="en-US" altLang="zh-CN" sz="2400" b="1" dirty="0">
                <a:latin typeface="Times New Roman" panose="02020603050405020304" pitchFamily="18" charset="0"/>
              </a:rPr>
              <a:t>ADC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中，大多采用舍入量化方式。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1116013" y="5900738"/>
            <a:ext cx="6192837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266700"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量化误差随着</a:t>
            </a:r>
            <a:r>
              <a:rPr lang="en-US" altLang="zh-CN" sz="2400" b="1" dirty="0">
                <a:latin typeface="Times New Roman" panose="02020603050405020304" pitchFamily="18" charset="0"/>
              </a:rPr>
              <a:t>ADC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的位数增加而减小。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576388" y="928688"/>
          <a:ext cx="5011737" cy="377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2878455" imgH="2167255" progId="">
                  <p:embed/>
                </p:oleObj>
              </mc:Choice>
              <mc:Fallback>
                <p:oleObj name="" r:id="rId1" imgW="2878455" imgH="2167255" progId="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76388" y="928688"/>
                        <a:ext cx="5011737" cy="377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/>
          <p:cNvSpPr txBox="1"/>
          <p:nvPr/>
        </p:nvSpPr>
        <p:spPr>
          <a:xfrm>
            <a:off x="1403350" y="4714875"/>
            <a:ext cx="350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量化误差为</a:t>
            </a:r>
            <a:r>
              <a:rPr lang="en-US" altLang="zh-CN" sz="2400" b="1" dirty="0">
                <a:latin typeface="Times New Roman" panose="02020603050405020304" pitchFamily="18" charset="0"/>
              </a:rPr>
              <a:t>1/2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b="1" dirty="0">
                <a:latin typeface="Times New Roman" panose="02020603050405020304" pitchFamily="18" charset="0"/>
              </a:rPr>
              <a:t>=1/16V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619250" y="2492375"/>
          <a:ext cx="5181600" cy="333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2181225" imgH="1152525" progId="PBrush">
                  <p:embed/>
                </p:oleObj>
              </mc:Choice>
              <mc:Fallback>
                <p:oleObj name="" r:id="rId1" imgW="2181225" imgH="1152525" progId="PBrush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2492375"/>
                        <a:ext cx="5181600" cy="333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8"/>
          <p:cNvSpPr/>
          <p:nvPr/>
        </p:nvSpPr>
        <p:spPr>
          <a:xfrm>
            <a:off x="539750" y="1606550"/>
            <a:ext cx="82137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逐次逼近型</a:t>
            </a:r>
            <a:r>
              <a:rPr lang="en-US" altLang="zh-CN" sz="2800" dirty="0">
                <a:latin typeface="Times New Roman" panose="02020603050405020304" pitchFamily="18" charset="0"/>
              </a:rPr>
              <a:t>ADC</a:t>
            </a:r>
            <a:r>
              <a:rPr lang="zh-CN" altLang="en-US" sz="2800" dirty="0">
                <a:latin typeface="Times New Roman" panose="02020603050405020304" pitchFamily="18" charset="0"/>
              </a:rPr>
              <a:t>的工作原理很像用天平称重的过程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458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/>
              <a:t>逐次逼近型</a:t>
            </a:r>
            <a:r>
              <a:rPr lang="en-US" altLang="zh-CN" dirty="0"/>
              <a:t>ADC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Line 7"/>
          <p:cNvSpPr/>
          <p:nvPr/>
        </p:nvSpPr>
        <p:spPr>
          <a:xfrm>
            <a:off x="5129213" y="3825875"/>
            <a:ext cx="0" cy="371475"/>
          </a:xfrm>
          <a:prstGeom prst="line">
            <a:avLst/>
          </a:prstGeom>
          <a:ln w="9525">
            <a:noFill/>
          </a:ln>
        </p:spPr>
      </p:sp>
      <p:sp>
        <p:nvSpPr>
          <p:cNvPr id="25604" name="Rectangle 8"/>
          <p:cNvSpPr/>
          <p:nvPr/>
        </p:nvSpPr>
        <p:spPr>
          <a:xfrm>
            <a:off x="1071563" y="5500688"/>
            <a:ext cx="6724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由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R-2R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网络型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DAC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比较器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SAR</a:t>
            </a:r>
            <a:r>
              <a:rPr lang="zh-CN" altLang="en-US" sz="2400" b="1" dirty="0">
                <a:latin typeface="Times New Roman" panose="02020603050405020304" pitchFamily="18" charset="0"/>
              </a:rPr>
              <a:t>三部分组成。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5605" name="Rectangle 9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836613" y="1428750"/>
          <a:ext cx="7129462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3014345" imgH="1602740" progId="">
                  <p:embed/>
                </p:oleObj>
              </mc:Choice>
              <mc:Fallback>
                <p:oleObj name="" r:id="rId1" imgW="3014345" imgH="1602740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6613" y="1428750"/>
                        <a:ext cx="7129462" cy="378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/>
              <a:t>逐次逼近型</a:t>
            </a:r>
            <a:r>
              <a:rPr lang="en-US" altLang="zh-CN" dirty="0"/>
              <a:t>ADC</a:t>
            </a:r>
            <a:r>
              <a:rPr lang="zh-CN" altLang="en-US" dirty="0"/>
              <a:t>电路结构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0" y="1143000"/>
          <a:ext cx="5246688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3274060" imgH="1614170" progId="">
                  <p:embed/>
                </p:oleObj>
              </mc:Choice>
              <mc:Fallback>
                <p:oleObj name="" r:id="rId1" imgW="3274060" imgH="1614170" progId="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143000"/>
                        <a:ext cx="5246688" cy="2786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/>
          <p:nvPr/>
        </p:nvSpPr>
        <p:spPr>
          <a:xfrm>
            <a:off x="295275" y="3940175"/>
            <a:ext cx="862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3.5V </a:t>
            </a:r>
            <a:endParaRPr lang="en-US" altLang="zh-CN" sz="24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9" name="表格 26628"/>
          <p:cNvGraphicFramePr/>
          <p:nvPr/>
        </p:nvGraphicFramePr>
        <p:xfrm>
          <a:off x="1431925" y="4411663"/>
          <a:ext cx="6367463" cy="1981200"/>
        </p:xfrm>
        <a:graphic>
          <a:graphicData uri="http://schemas.openxmlformats.org/drawingml/2006/table">
            <a:tbl>
              <a:tblPr/>
              <a:tblGrid>
                <a:gridCol w="688975"/>
                <a:gridCol w="1303338"/>
                <a:gridCol w="1168400"/>
                <a:gridCol w="1258887"/>
                <a:gridCol w="1947863"/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CP</a:t>
                      </a:r>
                      <a:endParaRPr lang="en-US" altLang="zh-CN" sz="2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3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lang="en-US" altLang="zh-CN" sz="2000" baseline="-25000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v</a:t>
                      </a:r>
                      <a:r>
                        <a:rPr lang="en-US" altLang="zh-CN" sz="2000" b="1" baseline="-30000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O</a:t>
                      </a:r>
                      <a:endParaRPr lang="en-US" altLang="zh-CN" sz="2000" b="1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比较结果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itchFamily="2" charset="-122"/>
                        </a:rPr>
                        <a:t>处   理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方正舒体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endParaRPr lang="zh-CN" altLang="zh-CN" sz="2000" dirty="0"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25" name="Text Box 49"/>
          <p:cNvSpPr txBox="1"/>
          <p:nvPr/>
        </p:nvSpPr>
        <p:spPr>
          <a:xfrm>
            <a:off x="1509713" y="4789488"/>
            <a:ext cx="5381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26" name="Text Box 50"/>
          <p:cNvSpPr txBox="1"/>
          <p:nvPr/>
        </p:nvSpPr>
        <p:spPr>
          <a:xfrm>
            <a:off x="1508125" y="5222875"/>
            <a:ext cx="5381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27" name="Text Box 51"/>
          <p:cNvSpPr txBox="1"/>
          <p:nvPr/>
        </p:nvSpPr>
        <p:spPr>
          <a:xfrm>
            <a:off x="1522413" y="5586413"/>
            <a:ext cx="5381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28" name="Text Box 52"/>
          <p:cNvSpPr txBox="1"/>
          <p:nvPr/>
        </p:nvSpPr>
        <p:spPr>
          <a:xfrm>
            <a:off x="1508125" y="5978525"/>
            <a:ext cx="5381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29" name="Text Box 53"/>
          <p:cNvSpPr txBox="1"/>
          <p:nvPr/>
        </p:nvSpPr>
        <p:spPr>
          <a:xfrm>
            <a:off x="2236788" y="4803775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1000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30" name="Text Box 54"/>
          <p:cNvSpPr txBox="1"/>
          <p:nvPr/>
        </p:nvSpPr>
        <p:spPr>
          <a:xfrm>
            <a:off x="2249488" y="5208588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1100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31" name="Text Box 55"/>
          <p:cNvSpPr txBox="1"/>
          <p:nvPr/>
        </p:nvSpPr>
        <p:spPr>
          <a:xfrm>
            <a:off x="2263775" y="5586413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1010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32" name="Text Box 56"/>
          <p:cNvSpPr txBox="1"/>
          <p:nvPr/>
        </p:nvSpPr>
        <p:spPr>
          <a:xfrm>
            <a:off x="2252663" y="5976938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1011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33" name="Text Box 57"/>
          <p:cNvSpPr txBox="1"/>
          <p:nvPr/>
        </p:nvSpPr>
        <p:spPr>
          <a:xfrm>
            <a:off x="3614738" y="4819650"/>
            <a:ext cx="9159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2.5V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34" name="Text Box 58"/>
          <p:cNvSpPr txBox="1"/>
          <p:nvPr/>
        </p:nvSpPr>
        <p:spPr>
          <a:xfrm>
            <a:off x="3511550" y="5197475"/>
            <a:ext cx="9159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3.75V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35" name="Text Box 59"/>
          <p:cNvSpPr txBox="1"/>
          <p:nvPr/>
        </p:nvSpPr>
        <p:spPr>
          <a:xfrm>
            <a:off x="3511550" y="5588000"/>
            <a:ext cx="11033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3.125V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36" name="Text Box 60"/>
          <p:cNvSpPr txBox="1"/>
          <p:nvPr/>
        </p:nvSpPr>
        <p:spPr>
          <a:xfrm>
            <a:off x="3509963" y="5980113"/>
            <a:ext cx="11477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3.4375V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50237" name="Text Box 61"/>
          <p:cNvSpPr txBox="1"/>
          <p:nvPr/>
        </p:nvSpPr>
        <p:spPr>
          <a:xfrm>
            <a:off x="4572000" y="4818063"/>
            <a:ext cx="13922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＞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O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238" name="Text Box 62"/>
          <p:cNvSpPr txBox="1"/>
          <p:nvPr/>
        </p:nvSpPr>
        <p:spPr>
          <a:xfrm>
            <a:off x="4554538" y="5602288"/>
            <a:ext cx="13922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＞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O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239" name="Text Box 63"/>
          <p:cNvSpPr txBox="1"/>
          <p:nvPr/>
        </p:nvSpPr>
        <p:spPr>
          <a:xfrm>
            <a:off x="4540250" y="5208588"/>
            <a:ext cx="13922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＜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O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240" name="Text Box 64"/>
          <p:cNvSpPr txBox="1"/>
          <p:nvPr/>
        </p:nvSpPr>
        <p:spPr>
          <a:xfrm>
            <a:off x="4538663" y="6005513"/>
            <a:ext cx="13922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Arial" panose="020B0604020202020204" pitchFamily="34" charset="0"/>
              </a:rPr>
              <a:t>＞ 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O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241" name="Text Box 65"/>
          <p:cNvSpPr txBox="1"/>
          <p:nvPr/>
        </p:nvSpPr>
        <p:spPr>
          <a:xfrm>
            <a:off x="5618163" y="4803775"/>
            <a:ext cx="2206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d3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保留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0242" name="Text Box 66"/>
          <p:cNvSpPr txBox="1"/>
          <p:nvPr/>
        </p:nvSpPr>
        <p:spPr>
          <a:xfrm>
            <a:off x="5805488" y="5153025"/>
            <a:ext cx="19605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d2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不保留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0243" name="Text Box 67"/>
          <p:cNvSpPr txBox="1"/>
          <p:nvPr/>
        </p:nvSpPr>
        <p:spPr>
          <a:xfrm>
            <a:off x="5761038" y="5616575"/>
            <a:ext cx="19589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d1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保留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0244" name="Text Box 68"/>
          <p:cNvSpPr txBox="1"/>
          <p:nvPr/>
        </p:nvSpPr>
        <p:spPr>
          <a:xfrm>
            <a:off x="5835650" y="5994400"/>
            <a:ext cx="19161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</a:rPr>
              <a:t>d0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保留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9"/>
          <p:cNvGrpSpPr/>
          <p:nvPr/>
        </p:nvGrpSpPr>
        <p:grpSpPr>
          <a:xfrm>
            <a:off x="4376738" y="2000250"/>
            <a:ext cx="481012" cy="1397000"/>
            <a:chOff x="3153" y="1426"/>
            <a:chExt cx="303" cy="880"/>
          </a:xfrm>
        </p:grpSpPr>
        <p:sp>
          <p:nvSpPr>
            <p:cNvPr id="26689" name="Text Box 70"/>
            <p:cNvSpPr txBox="1"/>
            <p:nvPr/>
          </p:nvSpPr>
          <p:spPr>
            <a:xfrm>
              <a:off x="3154" y="1426"/>
              <a:ext cx="302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20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90" name="Text Box 71"/>
            <p:cNvSpPr txBox="1"/>
            <p:nvPr/>
          </p:nvSpPr>
          <p:spPr>
            <a:xfrm>
              <a:off x="3153" y="1580"/>
              <a:ext cx="302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20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91" name="Text Box 72"/>
            <p:cNvSpPr txBox="1"/>
            <p:nvPr/>
          </p:nvSpPr>
          <p:spPr>
            <a:xfrm>
              <a:off x="3153" y="1745"/>
              <a:ext cx="302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20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92" name="Text Box 73"/>
            <p:cNvSpPr txBox="1"/>
            <p:nvPr/>
          </p:nvSpPr>
          <p:spPr>
            <a:xfrm>
              <a:off x="3153" y="1919"/>
              <a:ext cx="302" cy="3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lnSpc>
                  <a:spcPct val="200000"/>
                </a:lnSpc>
                <a:spcBef>
                  <a:spcPct val="50000"/>
                </a:spcBef>
                <a:buNone/>
              </a:pPr>
              <a:r>
                <a:rPr lang="en-US" altLang="zh-CN" sz="20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0275" name="Object 3"/>
          <p:cNvGraphicFramePr>
            <a:graphicFrameLocks noChangeAspect="1"/>
          </p:cNvGraphicFramePr>
          <p:nvPr/>
        </p:nvGraphicFramePr>
        <p:xfrm>
          <a:off x="5000625" y="357188"/>
          <a:ext cx="3960813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3217545" imgH="2540000" progId="">
                  <p:embed/>
                </p:oleObj>
              </mc:Choice>
              <mc:Fallback>
                <p:oleObj name="" r:id="rId3" imgW="3217545" imgH="2540000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0625" y="357188"/>
                        <a:ext cx="3960813" cy="312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5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/>
      <p:bldP spid="50225" grpId="0"/>
      <p:bldP spid="50226" grpId="0"/>
      <p:bldP spid="50227" grpId="0"/>
      <p:bldP spid="50228" grpId="0"/>
      <p:bldP spid="50229" grpId="0"/>
      <p:bldP spid="50230" grpId="0"/>
      <p:bldP spid="50231" grpId="0"/>
      <p:bldP spid="50232" grpId="0"/>
      <p:bldP spid="50233" grpId="0"/>
      <p:bldP spid="50234" grpId="0"/>
      <p:bldP spid="50235" grpId="0"/>
      <p:bldP spid="50236" grpId="0"/>
      <p:bldP spid="50237" grpId="0"/>
      <p:bldP spid="50238" grpId="0"/>
      <p:bldP spid="50239" grpId="0"/>
      <p:bldP spid="50240" grpId="0"/>
      <p:bldP spid="50241" grpId="0"/>
      <p:bldP spid="50242" grpId="0"/>
      <p:bldP spid="50243" grpId="0"/>
      <p:bldP spid="502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437" name="Object 2"/>
          <p:cNvGraphicFramePr>
            <a:graphicFrameLocks noChangeAspect="1"/>
          </p:cNvGraphicFramePr>
          <p:nvPr/>
        </p:nvGraphicFramePr>
        <p:xfrm>
          <a:off x="1258888" y="1412875"/>
          <a:ext cx="6553200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5701030" imgH="4086860" progId="">
                  <p:embed/>
                </p:oleObj>
              </mc:Choice>
              <mc:Fallback>
                <p:oleObj name="" r:id="rId1" imgW="5701030" imgH="4086860" progId="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1412875"/>
                        <a:ext cx="6553200" cy="469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位的逐次逼近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A/D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转换器的原理图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组合 4"/>
          <p:cNvGrpSpPr/>
          <p:nvPr/>
        </p:nvGrpSpPr>
        <p:grpSpPr>
          <a:xfrm>
            <a:off x="2195513" y="5957888"/>
            <a:ext cx="4506912" cy="423862"/>
            <a:chOff x="2195736" y="5958465"/>
            <a:chExt cx="4507004" cy="422863"/>
          </a:xfrm>
        </p:grpSpPr>
        <p:sp>
          <p:nvSpPr>
            <p:cNvPr id="27659" name="TextBox 3"/>
            <p:cNvSpPr txBox="1"/>
            <p:nvPr/>
          </p:nvSpPr>
          <p:spPr>
            <a:xfrm>
              <a:off x="2195736" y="5980638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0" name="TextBox 10"/>
            <p:cNvSpPr txBox="1"/>
            <p:nvPr/>
          </p:nvSpPr>
          <p:spPr>
            <a:xfrm>
              <a:off x="3059832" y="6011996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1" name="TextBox 11"/>
            <p:cNvSpPr txBox="1"/>
            <p:nvPr/>
          </p:nvSpPr>
          <p:spPr>
            <a:xfrm>
              <a:off x="3851920" y="6011996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2" name="TextBox 12"/>
            <p:cNvSpPr txBox="1"/>
            <p:nvPr/>
          </p:nvSpPr>
          <p:spPr>
            <a:xfrm>
              <a:off x="4716016" y="6011996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3" name="TextBox 13"/>
            <p:cNvSpPr txBox="1"/>
            <p:nvPr/>
          </p:nvSpPr>
          <p:spPr>
            <a:xfrm>
              <a:off x="5508104" y="6011996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64" name="TextBox 14"/>
            <p:cNvSpPr txBox="1"/>
            <p:nvPr/>
          </p:nvSpPr>
          <p:spPr>
            <a:xfrm>
              <a:off x="6372200" y="5958465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组合 5"/>
          <p:cNvGrpSpPr/>
          <p:nvPr/>
        </p:nvGrpSpPr>
        <p:grpSpPr>
          <a:xfrm>
            <a:off x="2360613" y="2636838"/>
            <a:ext cx="2851150" cy="382587"/>
            <a:chOff x="2361006" y="2636912"/>
            <a:chExt cx="2850820" cy="383164"/>
          </a:xfrm>
        </p:grpSpPr>
        <p:sp>
          <p:nvSpPr>
            <p:cNvPr id="27655" name="TextBox 15"/>
            <p:cNvSpPr txBox="1"/>
            <p:nvPr/>
          </p:nvSpPr>
          <p:spPr>
            <a:xfrm>
              <a:off x="2361006" y="2636912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6" name="TextBox 16"/>
            <p:cNvSpPr txBox="1"/>
            <p:nvPr/>
          </p:nvSpPr>
          <p:spPr>
            <a:xfrm>
              <a:off x="3225102" y="2636912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7" name="TextBox 17"/>
            <p:cNvSpPr txBox="1"/>
            <p:nvPr/>
          </p:nvSpPr>
          <p:spPr>
            <a:xfrm>
              <a:off x="4076597" y="2650744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658" name="TextBox 18"/>
            <p:cNvSpPr txBox="1"/>
            <p:nvPr/>
          </p:nvSpPr>
          <p:spPr>
            <a:xfrm>
              <a:off x="4881286" y="2650744"/>
              <a:ext cx="33054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30413" y="4581525"/>
            <a:ext cx="330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8" name="内容占位符 1"/>
          <p:cNvSpPr>
            <a:spLocks noGrp="1"/>
          </p:cNvSpPr>
          <p:nvPr>
            <p:ph idx="1"/>
          </p:nvPr>
        </p:nvSpPr>
        <p:spPr>
          <a:xfrm>
            <a:off x="214313" y="857250"/>
            <a:ext cx="4214812" cy="65087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多路数据采集系统</a:t>
            </a:r>
            <a:endParaRPr lang="zh-CN" altLang="en-US" dirty="0"/>
          </a:p>
        </p:txBody>
      </p:sp>
      <p:sp>
        <p:nvSpPr>
          <p:cNvPr id="1029" name="标题 2"/>
          <p:cNvSpPr>
            <a:spLocks noGrp="1"/>
          </p:cNvSpPr>
          <p:nvPr>
            <p:ph type="title"/>
          </p:nvPr>
        </p:nvSpPr>
        <p:spPr>
          <a:xfrm>
            <a:off x="1428750" y="71438"/>
            <a:ext cx="6472238" cy="796925"/>
          </a:xfrm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3600" dirty="0"/>
              <a:t>典型应用</a:t>
            </a:r>
            <a:endParaRPr lang="zh-CN" altLang="en-US" sz="3600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85813" y="1571625"/>
          <a:ext cx="814387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028055" imgH="1478915" progId="">
                  <p:embed/>
                </p:oleObj>
              </mc:Choice>
              <mc:Fallback>
                <p:oleObj name="" r:id="rId1" imgW="6028055" imgH="147891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5813" y="1571625"/>
                        <a:ext cx="8143875" cy="192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1"/>
          <p:cNvSpPr txBox="1"/>
          <p:nvPr/>
        </p:nvSpPr>
        <p:spPr bwMode="auto">
          <a:xfrm>
            <a:off x="214313" y="3643313"/>
            <a:ext cx="2214563" cy="79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 eaLnBrk="0" hangingPunct="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zh-CN" altLang="en-US" sz="3200" kern="1200" cap="none" spc="0" normalizeH="0" baseline="0" noProof="0" smtClean="0">
                <a:latin typeface="+mn-lt"/>
                <a:ea typeface="+mn-ea"/>
                <a:cs typeface="+mn-cs"/>
              </a:rPr>
              <a:t>数字音频</a:t>
            </a:r>
            <a:endParaRPr kumimoji="0" lang="zh-CN" altLang="en-US" sz="32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42875" y="3643313"/>
          <a:ext cx="90011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8470900" imgH="2463800" progId="">
                  <p:embed/>
                </p:oleObj>
              </mc:Choice>
              <mc:Fallback>
                <p:oleObj name="" r:id="rId3" imgW="8470900" imgH="24638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75" y="3643313"/>
                        <a:ext cx="9001125" cy="300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7"/>
          <p:cNvSpPr/>
          <p:nvPr/>
        </p:nvSpPr>
        <p:spPr>
          <a:xfrm>
            <a:off x="214313" y="642938"/>
            <a:ext cx="8643937" cy="2238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例： 逐次逼近型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／</a:t>
            </a:r>
            <a:r>
              <a:rPr lang="en-US" altLang="zh-CN" sz="2400" b="1" dirty="0">
                <a:latin typeface="Times New Roman" panose="02020603050405020304" pitchFamily="18" charset="0"/>
              </a:rPr>
              <a:t>D 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转换器如图所示。当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</a:rPr>
              <a:t>1.5V</a:t>
            </a:r>
            <a:r>
              <a:rPr lang="zh-CN" altLang="en-US" sz="2400" b="1" dirty="0">
                <a:latin typeface="Times New Roman" panose="02020603050405020304" pitchFamily="18" charset="0"/>
              </a:rPr>
              <a:t>时，问：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）输出的二进制数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＝？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）转换误差为多少？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）如何提高转换精度？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76" name="Rectangle 8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77" name="Rectangle 11"/>
          <p:cNvSpPr/>
          <p:nvPr/>
        </p:nvSpPr>
        <p:spPr>
          <a:xfrm>
            <a:off x="0" y="2747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593725" y="2830513"/>
          <a:ext cx="66421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3014345" imgH="1602740" progId="">
                  <p:embed/>
                </p:oleObj>
              </mc:Choice>
              <mc:Fallback>
                <p:oleObj name="" r:id="rId1" imgW="3014345" imgH="1602740" progId="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725" y="2830513"/>
                        <a:ext cx="6642100" cy="352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0" name="Rectangle 7"/>
          <p:cNvSpPr/>
          <p:nvPr/>
        </p:nvSpPr>
        <p:spPr>
          <a:xfrm>
            <a:off x="538163" y="9318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解：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9701" name="Rectangle 8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02" name="Rectangle 9"/>
          <p:cNvSpPr/>
          <p:nvPr/>
        </p:nvSpPr>
        <p:spPr>
          <a:xfrm>
            <a:off x="1217613" y="958850"/>
            <a:ext cx="2428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</a:t>
            </a:r>
            <a:r>
              <a:rPr lang="zh-CN" altLang="en-US" sz="2400" b="1" dirty="0">
                <a:latin typeface="Times New Roman" panose="02020603050405020304" pitchFamily="18" charset="0"/>
              </a:rPr>
              <a:t>量化单位</a:t>
            </a:r>
            <a:r>
              <a:rPr lang="zh-CN" altLang="en-US" sz="2400" b="1" dirty="0">
                <a:latin typeface="Times New Roman" panose="02020603050405020304" pitchFamily="18" charset="0"/>
                <a:sym typeface="Symbol" pitchFamily="18" charset="2"/>
              </a:rPr>
              <a:t></a:t>
            </a:r>
            <a:r>
              <a:rPr lang="zh-CN" altLang="en-US" sz="2400" b="1" dirty="0">
                <a:latin typeface="Times New Roman" panose="02020603050405020304" pitchFamily="18" charset="0"/>
              </a:rPr>
              <a:t>为：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3258" name="Object 2"/>
          <p:cNvGraphicFramePr>
            <a:graphicFrameLocks noChangeAspect="1"/>
          </p:cNvGraphicFramePr>
          <p:nvPr/>
        </p:nvGraphicFramePr>
        <p:xfrm>
          <a:off x="2643188" y="1571625"/>
          <a:ext cx="24495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015365" imgH="355600" progId="Equation.3">
                  <p:embed/>
                </p:oleObj>
              </mc:Choice>
              <mc:Fallback>
                <p:oleObj name="" r:id="rId1" imgW="1015365" imgH="355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3188" y="1571625"/>
                        <a:ext cx="2449512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3"/>
          <p:cNvGraphicFramePr>
            <a:graphicFrameLocks noChangeAspect="1"/>
          </p:cNvGraphicFramePr>
          <p:nvPr/>
        </p:nvGraphicFramePr>
        <p:xfrm>
          <a:off x="2647950" y="2387600"/>
          <a:ext cx="25622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939165" imgH="355600" progId="Equation.3">
                  <p:embed/>
                </p:oleObj>
              </mc:Choice>
              <mc:Fallback>
                <p:oleObj name="" r:id="rId3" imgW="939165" imgH="355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7950" y="2387600"/>
                        <a:ext cx="2562225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/>
          <p:nvPr/>
        </p:nvSpPr>
        <p:spPr>
          <a:xfrm>
            <a:off x="1887538" y="3613150"/>
            <a:ext cx="3511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转换结果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0100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endParaRPr lang="en-US" altLang="zh-CN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53261" name="Rectangle 13"/>
          <p:cNvSpPr/>
          <p:nvPr/>
        </p:nvSpPr>
        <p:spPr>
          <a:xfrm>
            <a:off x="1350963" y="4179888"/>
            <a:ext cx="2241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2.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转换误差为：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3262" name="Text Box 14"/>
          <p:cNvSpPr txBox="1"/>
          <p:nvPr/>
        </p:nvSpPr>
        <p:spPr>
          <a:xfrm>
            <a:off x="2000250" y="4670425"/>
            <a:ext cx="4806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1.5</a:t>
            </a:r>
            <a:r>
              <a:rPr lang="zh-CN" altLang="en-US" sz="2400" b="1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</a:rPr>
              <a:t>4×0.3125=1.5</a:t>
            </a:r>
            <a:r>
              <a:rPr lang="zh-CN" altLang="en-US" sz="2400" b="1" dirty="0">
                <a:latin typeface="Times New Roman" panose="02020603050405020304" pitchFamily="18" charset="0"/>
              </a:rPr>
              <a:t>－</a:t>
            </a:r>
            <a:r>
              <a:rPr lang="en-US" altLang="zh-CN" sz="2400" b="1" dirty="0">
                <a:latin typeface="Times New Roman" panose="02020603050405020304" pitchFamily="18" charset="0"/>
              </a:rPr>
              <a:t>1.25=0.25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3263" name="Rectangle 15"/>
          <p:cNvSpPr/>
          <p:nvPr/>
        </p:nvSpPr>
        <p:spPr>
          <a:xfrm>
            <a:off x="1339850" y="5256213"/>
            <a:ext cx="497998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3.</a:t>
            </a:r>
            <a:r>
              <a:rPr lang="zh-CN" altLang="en-US" sz="2400" b="1" dirty="0">
                <a:latin typeface="Times New Roman" panose="02020603050405020304" pitchFamily="18" charset="0"/>
              </a:rPr>
              <a:t>减少误差的方法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</a:rPr>
              <a:t>增加位数；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3264" name="Rectangle 16"/>
          <p:cNvSpPr/>
          <p:nvPr/>
        </p:nvSpPr>
        <p:spPr>
          <a:xfrm>
            <a:off x="1301750" y="5827713"/>
            <a:ext cx="638968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）在</a:t>
            </a:r>
            <a:r>
              <a:rPr lang="en-US" altLang="zh-CN" sz="2400" b="1" dirty="0">
                <a:latin typeface="Times New Roman" panose="02020603050405020304" pitchFamily="18" charset="0"/>
              </a:rPr>
              <a:t>D/A</a:t>
            </a:r>
            <a:r>
              <a:rPr lang="zh-CN" altLang="en-US" sz="2400" b="1" dirty="0">
                <a:latin typeface="Times New Roman" panose="02020603050405020304" pitchFamily="18" charset="0"/>
              </a:rPr>
              <a:t>输出加一个负向偏移电压</a:t>
            </a:r>
            <a:r>
              <a:rPr lang="en-US" altLang="zh-CN" sz="2400" b="1" dirty="0">
                <a:latin typeface="Times New Roman" panose="02020603050405020304" pitchFamily="18" charset="0"/>
              </a:rPr>
              <a:t>1/2 </a:t>
            </a:r>
            <a:r>
              <a:rPr lang="en-US" altLang="zh-CN" sz="2400" b="1" dirty="0">
                <a:latin typeface="Times New Roman" panose="02020603050405020304" pitchFamily="18" charset="0"/>
                <a:sym typeface="Symbol" pitchFamily="18" charset="2"/>
              </a:rPr>
              <a:t>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/>
      <p:bldP spid="53261" grpId="0"/>
      <p:bldP spid="53262" grpId="0"/>
      <p:bldP spid="53263" grpId="0"/>
      <p:bldP spid="5326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72" name="Rectangle 76"/>
          <p:cNvSpPr/>
          <p:nvPr/>
        </p:nvSpPr>
        <p:spPr>
          <a:xfrm>
            <a:off x="4067175" y="3357563"/>
            <a:ext cx="261302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量化误差为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1LSB</a:t>
            </a:r>
            <a:endParaRPr lang="en-US" altLang="zh-CN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73" name="Rectangle 77"/>
          <p:cNvSpPr/>
          <p:nvPr/>
        </p:nvSpPr>
        <p:spPr>
          <a:xfrm>
            <a:off x="5219700" y="5951538"/>
            <a:ext cx="324008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量化误差为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1/2LSB</a:t>
            </a:r>
            <a:endParaRPr lang="en-US" altLang="zh-CN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74" name="Rectangle 78"/>
          <p:cNvSpPr/>
          <p:nvPr/>
        </p:nvSpPr>
        <p:spPr>
          <a:xfrm>
            <a:off x="539750" y="3284538"/>
            <a:ext cx="316865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转换结果：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(0100)</a:t>
            </a:r>
            <a:r>
              <a:rPr lang="en-US" altLang="zh-CN" sz="2400" b="1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baseline="-250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75" name="Rectangle 79"/>
          <p:cNvSpPr/>
          <p:nvPr/>
        </p:nvSpPr>
        <p:spPr>
          <a:xfrm>
            <a:off x="1835150" y="5951538"/>
            <a:ext cx="3198813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转换结果：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(0101)</a:t>
            </a:r>
            <a:r>
              <a:rPr lang="en-US" altLang="zh-CN" sz="2400" b="1" baseline="-25000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baseline="-250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942" name="Group 646"/>
          <p:cNvGraphicFramePr>
            <a:graphicFrameLocks noGrp="1"/>
          </p:cNvGraphicFramePr>
          <p:nvPr/>
        </p:nvGraphicFramePr>
        <p:xfrm>
          <a:off x="539750" y="3860800"/>
          <a:ext cx="7920038" cy="1984375"/>
        </p:xfrm>
        <a:graphic>
          <a:graphicData uri="http://schemas.openxmlformats.org/drawingml/2006/table">
            <a:tbl>
              <a:tblPr/>
              <a:tblGrid>
                <a:gridCol w="560388"/>
                <a:gridCol w="1058862"/>
                <a:gridCol w="1117600"/>
                <a:gridCol w="1511300"/>
                <a:gridCol w="1728788"/>
                <a:gridCol w="1943100"/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SAR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 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＇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比较结果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处   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2.5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2.34375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1.09375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1.875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1.71875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1.5625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1.40625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＇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5936" name="Group 640"/>
          <p:cNvGraphicFramePr>
            <a:graphicFrameLocks noGrp="1"/>
          </p:cNvGraphicFramePr>
          <p:nvPr/>
        </p:nvGraphicFramePr>
        <p:xfrm>
          <a:off x="468313" y="1196975"/>
          <a:ext cx="7993063" cy="1981200"/>
        </p:xfrm>
        <a:graphic>
          <a:graphicData uri="http://schemas.openxmlformats.org/drawingml/2006/table">
            <a:tbl>
              <a:tblPr/>
              <a:tblGrid>
                <a:gridCol w="863600"/>
                <a:gridCol w="1608137"/>
                <a:gridCol w="1495425"/>
                <a:gridCol w="1579563"/>
                <a:gridCol w="2446337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CP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SAR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/V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比较结果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处   理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2.5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1. 25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＞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1.875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1.5625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＜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不保留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0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/>
              <a:t>逐次逼近型</a:t>
            </a:r>
            <a:r>
              <a:rPr lang="en-US" altLang="zh-CN" dirty="0"/>
              <a:t>A / D</a:t>
            </a:r>
            <a:r>
              <a:rPr lang="zh-CN" altLang="en-US" dirty="0"/>
              <a:t>转换器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72" grpId="0"/>
      <p:bldP spid="55373" grpId="0"/>
      <p:bldP spid="55374" grpId="0"/>
      <p:bldP spid="5537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flatTx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A / D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转换器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5750" y="1357313"/>
            <a:ext cx="4356100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方正舒体" pitchFamily="2" charset="-122"/>
                <a:cs typeface="+mn-cs"/>
              </a:rPr>
              <a:t>几种典型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方正舒体" pitchFamily="2" charset="-122"/>
                <a:cs typeface="+mn-cs"/>
              </a:rPr>
              <a:t>A/D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方正舒体" pitchFamily="2" charset="-122"/>
                <a:cs typeface="+mn-cs"/>
              </a:rPr>
              <a:t>转换器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方正舒体" pitchFamily="2" charset="-122"/>
                <a:cs typeface="+mn-cs"/>
              </a:rPr>
              <a:t> 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方正舒体" pitchFamily="2" charset="-122"/>
              <a:cs typeface="+mn-cs"/>
            </a:endParaRPr>
          </a:p>
        </p:txBody>
      </p:sp>
      <p:sp>
        <p:nvSpPr>
          <p:cNvPr id="61444" name="Rectangle 10"/>
          <p:cNvSpPr/>
          <p:nvPr/>
        </p:nvSpPr>
        <p:spPr>
          <a:xfrm>
            <a:off x="1365250" y="2401888"/>
            <a:ext cx="765492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</a:rPr>
              <a:t>并行比较型</a:t>
            </a:r>
            <a:r>
              <a:rPr lang="en-US" altLang="zh-CN" sz="3600" b="1" dirty="0">
                <a:latin typeface="Times New Roman" panose="02020603050405020304" pitchFamily="18" charset="0"/>
              </a:rPr>
              <a:t>A/D</a:t>
            </a:r>
            <a:r>
              <a:rPr lang="zh-CN" altLang="en-US" sz="3600" b="1" dirty="0">
                <a:latin typeface="Times New Roman" panose="02020603050405020304" pitchFamily="18" charset="0"/>
              </a:rPr>
              <a:t>转换器（闪烁</a:t>
            </a:r>
            <a:r>
              <a:rPr lang="en-US" altLang="zh-CN" sz="3600" b="1" dirty="0">
                <a:latin typeface="Times New Roman" panose="02020603050405020304" pitchFamily="18" charset="0"/>
              </a:rPr>
              <a:t>ADC</a:t>
            </a:r>
            <a:r>
              <a:rPr lang="zh-CN" altLang="en-US" sz="3600" b="1" dirty="0">
                <a:latin typeface="Times New Roman" panose="02020603050405020304" pitchFamily="18" charset="0"/>
              </a:rPr>
              <a:t>）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1445" name="Rectangle 11"/>
          <p:cNvSpPr/>
          <p:nvPr/>
        </p:nvSpPr>
        <p:spPr>
          <a:xfrm>
            <a:off x="1357313" y="3286125"/>
            <a:ext cx="4686300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</a:rPr>
              <a:t>逐次逼近型</a:t>
            </a:r>
            <a:r>
              <a:rPr lang="en-US" altLang="zh-CN" sz="3600" b="1" dirty="0">
                <a:latin typeface="Times New Roman" panose="02020603050405020304" pitchFamily="18" charset="0"/>
              </a:rPr>
              <a:t>A/D</a:t>
            </a:r>
            <a:r>
              <a:rPr lang="zh-CN" altLang="en-US" sz="3600" b="1" dirty="0">
                <a:latin typeface="Times New Roman" panose="02020603050405020304" pitchFamily="18" charset="0"/>
              </a:rPr>
              <a:t>转换器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61446" name="Rectangle 12"/>
          <p:cNvSpPr/>
          <p:nvPr/>
        </p:nvSpPr>
        <p:spPr>
          <a:xfrm>
            <a:off x="1428750" y="4071938"/>
            <a:ext cx="422275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双积分型</a:t>
            </a: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A/D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转换器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7" name="Rectangle 13"/>
          <p:cNvSpPr/>
          <p:nvPr/>
        </p:nvSpPr>
        <p:spPr>
          <a:xfrm>
            <a:off x="1500188" y="4929188"/>
            <a:ext cx="388620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3600" b="1" dirty="0">
                <a:latin typeface="Times New Roman" panose="02020603050405020304" pitchFamily="18" charset="0"/>
              </a:rPr>
              <a:t>Σ—Δ</a:t>
            </a:r>
            <a:r>
              <a:rPr lang="zh-CN" altLang="en-US" sz="3600" b="1" dirty="0">
                <a:latin typeface="Times New Roman" panose="02020603050405020304" pitchFamily="18" charset="0"/>
              </a:rPr>
              <a:t>型</a:t>
            </a:r>
            <a:r>
              <a:rPr lang="en-US" altLang="zh-CN" sz="3600" b="1" dirty="0">
                <a:latin typeface="Times New Roman" panose="02020603050405020304" pitchFamily="18" charset="0"/>
              </a:rPr>
              <a:t>A/D</a:t>
            </a:r>
            <a:r>
              <a:rPr lang="zh-CN" altLang="en-US" sz="3600" b="1" dirty="0">
                <a:latin typeface="Times New Roman" panose="02020603050405020304" pitchFamily="18" charset="0"/>
              </a:rPr>
              <a:t>转换器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6"/>
          <p:cNvSpPr/>
          <p:nvPr/>
        </p:nvSpPr>
        <p:spPr>
          <a:xfrm>
            <a:off x="484188" y="2330450"/>
            <a:ext cx="8245475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双积分型</a:t>
            </a:r>
            <a:r>
              <a:rPr lang="en-US" altLang="zh-CN" sz="2400" b="1" dirty="0">
                <a:latin typeface="Times New Roman" panose="02020603050405020304" pitchFamily="18" charset="0"/>
              </a:rPr>
              <a:t>A/D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转换器属于间接</a:t>
            </a:r>
            <a:r>
              <a:rPr lang="en-US" altLang="zh-CN" sz="2400" b="1" dirty="0">
                <a:latin typeface="Times New Roman" panose="02020603050405020304" pitchFamily="18" charset="0"/>
              </a:rPr>
              <a:t>A/D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转换器。将数字量转换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为模拟量分两步进行。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620713" y="3979863"/>
            <a:ext cx="7642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第一步：将电压转化为时间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，使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与输入电压成正比；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655638" y="5040313"/>
            <a:ext cx="7642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第二步：将时间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转化为数字量，使数字量与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</a:rPr>
              <a:t>成正比 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2469" name="Text Box 9"/>
          <p:cNvSpPr txBox="1"/>
          <p:nvPr/>
        </p:nvSpPr>
        <p:spPr>
          <a:xfrm>
            <a:off x="539750" y="1557338"/>
            <a:ext cx="1765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基本原理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43613" cy="7969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/>
              <a:t>双积分型</a:t>
            </a:r>
            <a:r>
              <a:rPr lang="en-US" altLang="zh-CN" sz="3600" dirty="0"/>
              <a:t>A / D</a:t>
            </a:r>
            <a:r>
              <a:rPr lang="zh-CN" altLang="en-US" sz="3600" dirty="0"/>
              <a:t>转换器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5" name="Group 6"/>
          <p:cNvGrpSpPr/>
          <p:nvPr/>
        </p:nvGrpSpPr>
        <p:grpSpPr>
          <a:xfrm>
            <a:off x="520700" y="1281113"/>
            <a:ext cx="4652963" cy="1606550"/>
            <a:chOff x="1342" y="2791"/>
            <a:chExt cx="2931" cy="1012"/>
          </a:xfrm>
        </p:grpSpPr>
        <p:sp>
          <p:nvSpPr>
            <p:cNvPr id="30760" name="Line 7"/>
            <p:cNvSpPr/>
            <p:nvPr/>
          </p:nvSpPr>
          <p:spPr>
            <a:xfrm>
              <a:off x="2953" y="3388"/>
              <a:ext cx="25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1" name="Line 8"/>
            <p:cNvSpPr/>
            <p:nvPr/>
          </p:nvSpPr>
          <p:spPr>
            <a:xfrm flipV="1">
              <a:off x="3083" y="3034"/>
              <a:ext cx="0" cy="35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2" name="Line 9"/>
            <p:cNvSpPr/>
            <p:nvPr/>
          </p:nvSpPr>
          <p:spPr>
            <a:xfrm>
              <a:off x="3083" y="3590"/>
              <a:ext cx="1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3" name="Line 10"/>
            <p:cNvSpPr/>
            <p:nvPr/>
          </p:nvSpPr>
          <p:spPr>
            <a:xfrm flipH="1">
              <a:off x="3074" y="3589"/>
              <a:ext cx="0" cy="21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4" name="Line 11"/>
            <p:cNvSpPr/>
            <p:nvPr/>
          </p:nvSpPr>
          <p:spPr>
            <a:xfrm>
              <a:off x="3017" y="3803"/>
              <a:ext cx="112" cy="0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5" name="Line 12"/>
            <p:cNvSpPr/>
            <p:nvPr/>
          </p:nvSpPr>
          <p:spPr>
            <a:xfrm>
              <a:off x="3589" y="3477"/>
              <a:ext cx="3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6" name="Line 13"/>
            <p:cNvSpPr/>
            <p:nvPr/>
          </p:nvSpPr>
          <p:spPr>
            <a:xfrm>
              <a:off x="3083" y="3034"/>
              <a:ext cx="28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7" name="Line 14"/>
            <p:cNvSpPr/>
            <p:nvPr/>
          </p:nvSpPr>
          <p:spPr>
            <a:xfrm>
              <a:off x="3373" y="2963"/>
              <a:ext cx="0" cy="16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8" name="Line 15"/>
            <p:cNvSpPr/>
            <p:nvPr/>
          </p:nvSpPr>
          <p:spPr>
            <a:xfrm>
              <a:off x="3427" y="2963"/>
              <a:ext cx="0" cy="162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9" name="Line 16"/>
            <p:cNvSpPr/>
            <p:nvPr/>
          </p:nvSpPr>
          <p:spPr>
            <a:xfrm>
              <a:off x="3427" y="3034"/>
              <a:ext cx="28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0" name="Line 17"/>
            <p:cNvSpPr/>
            <p:nvPr/>
          </p:nvSpPr>
          <p:spPr>
            <a:xfrm>
              <a:off x="3716" y="3034"/>
              <a:ext cx="0" cy="4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1" name="Oval 18"/>
            <p:cNvSpPr/>
            <p:nvPr/>
          </p:nvSpPr>
          <p:spPr>
            <a:xfrm>
              <a:off x="3706" y="3463"/>
              <a:ext cx="28" cy="3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72" name="Text Box 19"/>
            <p:cNvSpPr txBox="1"/>
            <p:nvPr/>
          </p:nvSpPr>
          <p:spPr>
            <a:xfrm>
              <a:off x="2300" y="3034"/>
              <a:ext cx="272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73" name="Line 20"/>
            <p:cNvSpPr/>
            <p:nvPr/>
          </p:nvSpPr>
          <p:spPr>
            <a:xfrm>
              <a:off x="1873" y="3510"/>
              <a:ext cx="41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4" name="Oval 21"/>
            <p:cNvSpPr/>
            <p:nvPr/>
          </p:nvSpPr>
          <p:spPr>
            <a:xfrm>
              <a:off x="2283" y="3489"/>
              <a:ext cx="44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75" name="Line 22"/>
            <p:cNvSpPr/>
            <p:nvPr/>
          </p:nvSpPr>
          <p:spPr>
            <a:xfrm>
              <a:off x="1873" y="3267"/>
              <a:ext cx="41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6" name="Oval 23"/>
            <p:cNvSpPr/>
            <p:nvPr/>
          </p:nvSpPr>
          <p:spPr>
            <a:xfrm>
              <a:off x="2283" y="3246"/>
              <a:ext cx="44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77" name="Oval 24"/>
            <p:cNvSpPr/>
            <p:nvPr/>
          </p:nvSpPr>
          <p:spPr>
            <a:xfrm>
              <a:off x="2451" y="3358"/>
              <a:ext cx="44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78" name="Line 25"/>
            <p:cNvSpPr/>
            <p:nvPr/>
          </p:nvSpPr>
          <p:spPr>
            <a:xfrm>
              <a:off x="2506" y="3378"/>
              <a:ext cx="14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9" name="Rectangle 26"/>
            <p:cNvSpPr/>
            <p:nvPr/>
          </p:nvSpPr>
          <p:spPr>
            <a:xfrm>
              <a:off x="2652" y="3352"/>
              <a:ext cx="289" cy="66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80" name="Oval 27"/>
            <p:cNvSpPr/>
            <p:nvPr/>
          </p:nvSpPr>
          <p:spPr>
            <a:xfrm>
              <a:off x="3074" y="3368"/>
              <a:ext cx="28" cy="3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81" name="Line 28"/>
            <p:cNvSpPr/>
            <p:nvPr/>
          </p:nvSpPr>
          <p:spPr>
            <a:xfrm>
              <a:off x="2321" y="3287"/>
              <a:ext cx="139" cy="91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2" name="Text Box 29"/>
            <p:cNvSpPr txBox="1"/>
            <p:nvPr/>
          </p:nvSpPr>
          <p:spPr>
            <a:xfrm>
              <a:off x="3979" y="3322"/>
              <a:ext cx="294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O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83" name="Text Box 30"/>
            <p:cNvSpPr txBox="1"/>
            <p:nvPr/>
          </p:nvSpPr>
          <p:spPr>
            <a:xfrm>
              <a:off x="2683" y="3119"/>
              <a:ext cx="253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</a:rPr>
                <a:t>R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84" name="Text Box 31"/>
            <p:cNvSpPr txBox="1"/>
            <p:nvPr/>
          </p:nvSpPr>
          <p:spPr>
            <a:xfrm>
              <a:off x="3157" y="2791"/>
              <a:ext cx="270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85" name="Text Box 32"/>
            <p:cNvSpPr txBox="1"/>
            <p:nvPr/>
          </p:nvSpPr>
          <p:spPr>
            <a:xfrm>
              <a:off x="3252" y="3499"/>
              <a:ext cx="84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p>
              <a:pPr algn="just">
                <a:lnSpc>
                  <a:spcPct val="96000"/>
                </a:lnSpc>
              </a:pPr>
              <a:r>
                <a:rPr lang="en-US" altLang="zh-CN" sz="1200" b="1" dirty="0">
                  <a:latin typeface="宋体" pitchFamily="2" charset="-122"/>
                </a:rPr>
                <a:t>+</a:t>
              </a:r>
              <a:endParaRPr lang="en-US" altLang="zh-CN" sz="1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86" name="Oval 33"/>
            <p:cNvSpPr/>
            <p:nvPr/>
          </p:nvSpPr>
          <p:spPr>
            <a:xfrm>
              <a:off x="1836" y="3489"/>
              <a:ext cx="44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87" name="Oval 34"/>
            <p:cNvSpPr/>
            <p:nvPr/>
          </p:nvSpPr>
          <p:spPr>
            <a:xfrm>
              <a:off x="1836" y="3246"/>
              <a:ext cx="44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88" name="Text Box 35"/>
            <p:cNvSpPr txBox="1"/>
            <p:nvPr/>
          </p:nvSpPr>
          <p:spPr>
            <a:xfrm>
              <a:off x="1342" y="3355"/>
              <a:ext cx="682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dirty="0">
                  <a:latin typeface="Batang" pitchFamily="18" charset="-127"/>
                  <a:ea typeface="Batang" pitchFamily="18" charset="-127"/>
                </a:rPr>
                <a:t>-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REF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89" name="Text Box 36"/>
            <p:cNvSpPr txBox="1"/>
            <p:nvPr/>
          </p:nvSpPr>
          <p:spPr>
            <a:xfrm>
              <a:off x="1585" y="3105"/>
              <a:ext cx="298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I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90" name="Oval 37"/>
            <p:cNvSpPr/>
            <p:nvPr/>
          </p:nvSpPr>
          <p:spPr>
            <a:xfrm>
              <a:off x="3937" y="3448"/>
              <a:ext cx="44" cy="4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91" name="AutoShape 38"/>
            <p:cNvSpPr/>
            <p:nvPr/>
          </p:nvSpPr>
          <p:spPr>
            <a:xfrm rot="5400000">
              <a:off x="3222" y="3288"/>
              <a:ext cx="360" cy="378"/>
            </a:xfrm>
            <a:prstGeom prst="triangle">
              <a:avLst>
                <a:gd name="adj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0792" name="Text Box 39"/>
            <p:cNvSpPr txBox="1"/>
            <p:nvPr/>
          </p:nvSpPr>
          <p:spPr>
            <a:xfrm>
              <a:off x="3182" y="3305"/>
              <a:ext cx="202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1200" b="1" dirty="0">
                  <a:latin typeface="Batang" pitchFamily="18" charset="-127"/>
                  <a:ea typeface="Batang" pitchFamily="18" charset="-127"/>
                </a:rPr>
                <a:t>-</a:t>
              </a:r>
              <a:endParaRPr lang="en-US" altLang="zh-CN" sz="1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793" name="Text Box 40"/>
            <p:cNvSpPr txBox="1"/>
            <p:nvPr/>
          </p:nvSpPr>
          <p:spPr>
            <a:xfrm>
              <a:off x="3239" y="3339"/>
              <a:ext cx="253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dirty="0">
                  <a:latin typeface="Times New Roman" panose="02020603050405020304" pitchFamily="18" charset="0"/>
                </a:rPr>
                <a:t>A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1" name="Rectangle 41"/>
          <p:cNvSpPr/>
          <p:nvPr/>
        </p:nvSpPr>
        <p:spPr>
          <a:xfrm>
            <a:off x="1217613" y="3082925"/>
            <a:ext cx="25638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开关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合到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一侧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0727" name="Rectangle 42"/>
          <p:cNvSpPr/>
          <p:nvPr/>
        </p:nvSpPr>
        <p:spPr>
          <a:xfrm>
            <a:off x="0" y="2744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3" name="Object 6"/>
          <p:cNvGraphicFramePr>
            <a:graphicFrameLocks noChangeAspect="1"/>
          </p:cNvGraphicFramePr>
          <p:nvPr/>
        </p:nvGraphicFramePr>
        <p:xfrm>
          <a:off x="1262063" y="3556000"/>
          <a:ext cx="27035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790700" imgH="406400" progId="Equation.3">
                  <p:embed/>
                </p:oleObj>
              </mc:Choice>
              <mc:Fallback>
                <p:oleObj name="" r:id="rId1" imgW="1790700" imgH="406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2063" y="3556000"/>
                        <a:ext cx="2703512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44"/>
          <p:cNvSpPr/>
          <p:nvPr/>
        </p:nvSpPr>
        <p:spPr>
          <a:xfrm>
            <a:off x="1087438" y="4262438"/>
            <a:ext cx="314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开关</a:t>
            </a:r>
            <a:r>
              <a:rPr lang="en-US" altLang="zh-CN" sz="2400" dirty="0">
                <a:latin typeface="Times New Roman" panose="02020603050405020304" pitchFamily="18" charset="0"/>
              </a:rPr>
              <a:t>S</a:t>
            </a:r>
            <a:r>
              <a:rPr lang="en-US" altLang="zh-CN" sz="12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接到－</a:t>
            </a:r>
            <a:r>
              <a:rPr lang="en-US" altLang="zh-CN" sz="2400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REF</a:t>
            </a:r>
            <a:r>
              <a:rPr lang="zh-CN" altLang="en-US" sz="2400" dirty="0">
                <a:latin typeface="Times New Roman" panose="02020603050405020304" pitchFamily="18" charset="0"/>
              </a:rPr>
              <a:t>一侧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0729" name="Rectangle 45"/>
          <p:cNvSpPr/>
          <p:nvPr/>
        </p:nvSpPr>
        <p:spPr>
          <a:xfrm>
            <a:off x="0" y="2749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1143000" y="5000625"/>
          <a:ext cx="50561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3365500" imgH="406400" progId="Equation.3">
                  <p:embed/>
                </p:oleObj>
              </mc:Choice>
              <mc:Fallback>
                <p:oleObj name="" r:id="rId3" imgW="3365500" imgH="4064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5000625"/>
                        <a:ext cx="5056188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Rectangle 47"/>
          <p:cNvSpPr/>
          <p:nvPr/>
        </p:nvSpPr>
        <p:spPr>
          <a:xfrm>
            <a:off x="0" y="2730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6643688" y="4929188"/>
          <a:ext cx="11445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761365" imgH="444500" progId="Equation.3">
                  <p:embed/>
                </p:oleObj>
              </mc:Choice>
              <mc:Fallback>
                <p:oleObj name="" r:id="rId5" imgW="761365" imgH="444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3688" y="4929188"/>
                        <a:ext cx="1144587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49"/>
          <p:cNvSpPr txBox="1"/>
          <p:nvPr/>
        </p:nvSpPr>
        <p:spPr>
          <a:xfrm>
            <a:off x="2714625" y="5786438"/>
            <a:ext cx="4994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∵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12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为常数，∴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12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</a:rPr>
              <a:t>v</a:t>
            </a:r>
            <a:r>
              <a:rPr lang="en-US" altLang="zh-CN" sz="1200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成正比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5302250" y="1266825"/>
            <a:ext cx="3313113" cy="2322513"/>
            <a:chOff x="847" y="1136"/>
            <a:chExt cx="2087" cy="1463"/>
          </a:xfrm>
        </p:grpSpPr>
        <p:sp>
          <p:nvSpPr>
            <p:cNvPr id="30755" name="Line 51"/>
            <p:cNvSpPr/>
            <p:nvPr/>
          </p:nvSpPr>
          <p:spPr>
            <a:xfrm>
              <a:off x="1111" y="1822"/>
              <a:ext cx="1642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30756" name="Line 52"/>
            <p:cNvSpPr/>
            <p:nvPr/>
          </p:nvSpPr>
          <p:spPr>
            <a:xfrm>
              <a:off x="1100" y="1223"/>
              <a:ext cx="0" cy="137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triangle" w="med" len="lg"/>
              <a:tailEnd type="none" w="med" len="med"/>
            </a:ln>
          </p:spPr>
        </p:sp>
        <p:sp>
          <p:nvSpPr>
            <p:cNvPr id="30757" name="Text Box 53"/>
            <p:cNvSpPr txBox="1"/>
            <p:nvPr/>
          </p:nvSpPr>
          <p:spPr>
            <a:xfrm>
              <a:off x="932" y="1699"/>
              <a:ext cx="214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58" name="Text Box 54"/>
            <p:cNvSpPr txBox="1"/>
            <p:nvPr/>
          </p:nvSpPr>
          <p:spPr>
            <a:xfrm>
              <a:off x="847" y="1136"/>
              <a:ext cx="301" cy="27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O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59" name="Text Box 55"/>
            <p:cNvSpPr txBox="1"/>
            <p:nvPr/>
          </p:nvSpPr>
          <p:spPr>
            <a:xfrm>
              <a:off x="2722" y="1686"/>
              <a:ext cx="212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6" name="Line 56"/>
          <p:cNvSpPr/>
          <p:nvPr/>
        </p:nvSpPr>
        <p:spPr>
          <a:xfrm>
            <a:off x="7278688" y="1712913"/>
            <a:ext cx="0" cy="180340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" name="Line 57"/>
          <p:cNvSpPr/>
          <p:nvPr/>
        </p:nvSpPr>
        <p:spPr>
          <a:xfrm>
            <a:off x="5718175" y="2366963"/>
            <a:ext cx="1546225" cy="1071562"/>
          </a:xfrm>
          <a:prstGeom prst="line">
            <a:avLst/>
          </a:prstGeom>
          <a:ln w="254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" name="Line 58"/>
          <p:cNvSpPr/>
          <p:nvPr/>
        </p:nvSpPr>
        <p:spPr>
          <a:xfrm flipV="1">
            <a:off x="7292975" y="2349500"/>
            <a:ext cx="738188" cy="11017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" name="Line 59"/>
          <p:cNvSpPr/>
          <p:nvPr/>
        </p:nvSpPr>
        <p:spPr>
          <a:xfrm>
            <a:off x="5702300" y="2379663"/>
            <a:ext cx="1563688" cy="617537"/>
          </a:xfrm>
          <a:prstGeom prst="line">
            <a:avLst/>
          </a:prstGeom>
          <a:ln w="25400" cap="flat" cmpd="sng">
            <a:solidFill>
              <a:srgbClr val="000000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60" name="Line 60"/>
          <p:cNvSpPr/>
          <p:nvPr/>
        </p:nvSpPr>
        <p:spPr>
          <a:xfrm flipV="1">
            <a:off x="7307263" y="2352675"/>
            <a:ext cx="404812" cy="601663"/>
          </a:xfrm>
          <a:prstGeom prst="line">
            <a:avLst/>
          </a:prstGeom>
          <a:ln w="25400" cap="flat" cmpd="sng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61" name="Line 61"/>
          <p:cNvSpPr/>
          <p:nvPr/>
        </p:nvSpPr>
        <p:spPr>
          <a:xfrm flipV="1">
            <a:off x="8029575" y="1676400"/>
            <a:ext cx="0" cy="668338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" name="Group 62"/>
          <p:cNvGrpSpPr/>
          <p:nvPr/>
        </p:nvGrpSpPr>
        <p:grpSpPr>
          <a:xfrm>
            <a:off x="5703888" y="1360488"/>
            <a:ext cx="1546225" cy="444500"/>
            <a:chOff x="2115" y="790"/>
            <a:chExt cx="974" cy="280"/>
          </a:xfrm>
        </p:grpSpPr>
        <p:sp>
          <p:nvSpPr>
            <p:cNvPr id="30753" name="Line 63"/>
            <p:cNvSpPr/>
            <p:nvPr/>
          </p:nvSpPr>
          <p:spPr>
            <a:xfrm flipH="1">
              <a:off x="2115" y="1070"/>
              <a:ext cx="97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30754" name="Text Box 64"/>
            <p:cNvSpPr txBox="1"/>
            <p:nvPr/>
          </p:nvSpPr>
          <p:spPr>
            <a:xfrm>
              <a:off x="2476" y="790"/>
              <a:ext cx="342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65"/>
          <p:cNvGrpSpPr/>
          <p:nvPr/>
        </p:nvGrpSpPr>
        <p:grpSpPr>
          <a:xfrm>
            <a:off x="7326313" y="1427163"/>
            <a:ext cx="660400" cy="434975"/>
            <a:chOff x="4490" y="1037"/>
            <a:chExt cx="416" cy="274"/>
          </a:xfrm>
        </p:grpSpPr>
        <p:sp>
          <p:nvSpPr>
            <p:cNvPr id="30751" name="Line 66"/>
            <p:cNvSpPr/>
            <p:nvPr/>
          </p:nvSpPr>
          <p:spPr>
            <a:xfrm>
              <a:off x="4490" y="1280"/>
              <a:ext cx="416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30752" name="Text Box 67"/>
            <p:cNvSpPr txBox="1"/>
            <p:nvPr/>
          </p:nvSpPr>
          <p:spPr>
            <a:xfrm>
              <a:off x="4544" y="1037"/>
              <a:ext cx="284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" name="Text Box 68"/>
          <p:cNvSpPr txBox="1"/>
          <p:nvPr/>
        </p:nvSpPr>
        <p:spPr>
          <a:xfrm>
            <a:off x="5876925" y="2884488"/>
            <a:ext cx="752475" cy="409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/>
            <a:r>
              <a:rPr lang="en-US" altLang="zh-CN" sz="1600" i="1" dirty="0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</a:rPr>
              <a:t>=V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I1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69" name="Text Box 69"/>
          <p:cNvSpPr txBox="1"/>
          <p:nvPr/>
        </p:nvSpPr>
        <p:spPr>
          <a:xfrm>
            <a:off x="6373813" y="2386013"/>
            <a:ext cx="742950" cy="4460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/>
            <a:r>
              <a:rPr lang="en-US" altLang="zh-CN" sz="1600" i="1" dirty="0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</a:rPr>
              <a:t>=V</a:t>
            </a:r>
            <a:r>
              <a:rPr lang="en-US" altLang="zh-CN" sz="1600" baseline="-25000" dirty="0">
                <a:latin typeface="Times New Roman" panose="02020603050405020304" pitchFamily="18" charset="0"/>
              </a:rPr>
              <a:t>I2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70" name="Line 70"/>
          <p:cNvSpPr/>
          <p:nvPr/>
        </p:nvSpPr>
        <p:spPr>
          <a:xfrm flipV="1">
            <a:off x="7699375" y="1912938"/>
            <a:ext cx="0" cy="42227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" name="Group 71"/>
          <p:cNvGrpSpPr/>
          <p:nvPr/>
        </p:nvGrpSpPr>
        <p:grpSpPr>
          <a:xfrm>
            <a:off x="6940550" y="1885950"/>
            <a:ext cx="1071563" cy="434975"/>
            <a:chOff x="2574" y="795"/>
            <a:chExt cx="675" cy="274"/>
          </a:xfrm>
        </p:grpSpPr>
        <p:sp>
          <p:nvSpPr>
            <p:cNvPr id="30748" name="Line 72"/>
            <p:cNvSpPr/>
            <p:nvPr/>
          </p:nvSpPr>
          <p:spPr>
            <a:xfrm>
              <a:off x="3052" y="969"/>
              <a:ext cx="19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triangle" w="sm" len="med"/>
              <a:tailEnd type="none" w="sm" len="med"/>
            </a:ln>
          </p:spPr>
        </p:sp>
        <p:sp>
          <p:nvSpPr>
            <p:cNvPr id="30749" name="Line 73"/>
            <p:cNvSpPr/>
            <p:nvPr/>
          </p:nvSpPr>
          <p:spPr>
            <a:xfrm>
              <a:off x="2574" y="964"/>
              <a:ext cx="197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30750" name="Text Box 74"/>
            <p:cNvSpPr txBox="1"/>
            <p:nvPr/>
          </p:nvSpPr>
          <p:spPr>
            <a:xfrm>
              <a:off x="2773" y="795"/>
              <a:ext cx="326" cy="27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0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’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5" name="Text Box 75">
            <a:hlinkClick r:id="" action="ppaction://noaction"/>
          </p:cNvPr>
          <p:cNvSpPr txBox="1"/>
          <p:nvPr/>
        </p:nvSpPr>
        <p:spPr>
          <a:xfrm>
            <a:off x="5211763" y="3575050"/>
            <a:ext cx="3438525" cy="822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时段①：固定时间积分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到时结束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" name="Text Box 76">
            <a:hlinkClick r:id="" action="ppaction://noaction"/>
          </p:cNvPr>
          <p:cNvSpPr txBox="1"/>
          <p:nvPr/>
        </p:nvSpPr>
        <p:spPr>
          <a:xfrm>
            <a:off x="5214938" y="3643313"/>
            <a:ext cx="3127375" cy="822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时段②：固定斜率积分，过零结束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0747" name="Rectangle 77"/>
          <p:cNvSpPr/>
          <p:nvPr/>
        </p:nvSpPr>
        <p:spPr>
          <a:xfrm>
            <a:off x="474663" y="785813"/>
            <a:ext cx="757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第一步：将电压转化为时间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，使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与输入电压成正比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9" grpId="0"/>
      <p:bldP spid="68" grpId="0"/>
      <p:bldP spid="69" grpId="0"/>
      <p:bldP spid="75" grpId="0" animBg="1"/>
      <p:bldP spid="7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286500" y="1071563"/>
          <a:ext cx="25130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016000" imgH="381000" progId="Equation.3">
                  <p:embed/>
                </p:oleObj>
              </mc:Choice>
              <mc:Fallback>
                <p:oleObj name="" r:id="rId1" imgW="1016000" imgH="381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6500" y="1071563"/>
                        <a:ext cx="25130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7"/>
          <p:cNvSpPr/>
          <p:nvPr/>
        </p:nvSpPr>
        <p:spPr>
          <a:xfrm>
            <a:off x="357188" y="357188"/>
            <a:ext cx="7575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第二步：将时间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转化为数字量，使数字量与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成正比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1748" name="Group 8"/>
          <p:cNvGrpSpPr/>
          <p:nvPr/>
        </p:nvGrpSpPr>
        <p:grpSpPr>
          <a:xfrm>
            <a:off x="500063" y="857250"/>
            <a:ext cx="5734050" cy="1778000"/>
            <a:chOff x="786" y="1594"/>
            <a:chExt cx="3612" cy="1120"/>
          </a:xfrm>
        </p:grpSpPr>
        <p:sp>
          <p:nvSpPr>
            <p:cNvPr id="31916" name="Text Box 9"/>
            <p:cNvSpPr txBox="1"/>
            <p:nvPr/>
          </p:nvSpPr>
          <p:spPr>
            <a:xfrm>
              <a:off x="2020" y="1762"/>
              <a:ext cx="260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&amp;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1917" name="Text Box 10"/>
            <p:cNvSpPr txBox="1"/>
            <p:nvPr/>
          </p:nvSpPr>
          <p:spPr>
            <a:xfrm>
              <a:off x="2883" y="1669"/>
              <a:ext cx="346" cy="65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/>
            <a:p>
              <a:pPr algn="just" eaLnBrk="0" hangingPunct="0"/>
              <a:r>
                <a:rPr lang="zh-CN" altLang="en-US" sz="2400" b="1" dirty="0">
                  <a:latin typeface="Times New Roman" panose="02020603050405020304" pitchFamily="18" charset="0"/>
                </a:rPr>
                <a:t>计数器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918" name="AutoShape 11"/>
            <p:cNvSpPr/>
            <p:nvPr/>
          </p:nvSpPr>
          <p:spPr>
            <a:xfrm>
              <a:off x="3305" y="1877"/>
              <a:ext cx="395" cy="216"/>
            </a:xfrm>
            <a:prstGeom prst="rightArrow">
              <a:avLst>
                <a:gd name="adj1" fmla="val 50000"/>
                <a:gd name="adj2" fmla="val 4571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919" name="Line 12"/>
            <p:cNvSpPr/>
            <p:nvPr/>
          </p:nvSpPr>
          <p:spPr>
            <a:xfrm>
              <a:off x="2304" y="1974"/>
              <a:ext cx="49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0" name="Line 13"/>
            <p:cNvSpPr/>
            <p:nvPr/>
          </p:nvSpPr>
          <p:spPr>
            <a:xfrm>
              <a:off x="1659" y="1847"/>
              <a:ext cx="3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1" name="Line 14"/>
            <p:cNvSpPr/>
            <p:nvPr/>
          </p:nvSpPr>
          <p:spPr>
            <a:xfrm flipV="1">
              <a:off x="1671" y="2076"/>
              <a:ext cx="32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2" name="Line 15"/>
            <p:cNvSpPr/>
            <p:nvPr/>
          </p:nvSpPr>
          <p:spPr>
            <a:xfrm>
              <a:off x="1665" y="2076"/>
              <a:ext cx="0" cy="38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3" name="Text Box 16"/>
            <p:cNvSpPr txBox="1"/>
            <p:nvPr/>
          </p:nvSpPr>
          <p:spPr>
            <a:xfrm>
              <a:off x="1466" y="2447"/>
              <a:ext cx="415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</a:rPr>
                <a:t>CP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1924" name="Line 17"/>
            <p:cNvSpPr/>
            <p:nvPr/>
          </p:nvSpPr>
          <p:spPr>
            <a:xfrm>
              <a:off x="786" y="1822"/>
              <a:ext cx="17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5" name="Line 18"/>
            <p:cNvSpPr/>
            <p:nvPr/>
          </p:nvSpPr>
          <p:spPr>
            <a:xfrm>
              <a:off x="1432" y="1822"/>
              <a:ext cx="1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6" name="Line 19"/>
            <p:cNvSpPr/>
            <p:nvPr/>
          </p:nvSpPr>
          <p:spPr>
            <a:xfrm flipV="1">
              <a:off x="1432" y="1606"/>
              <a:ext cx="0" cy="2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7" name="Line 20"/>
            <p:cNvSpPr/>
            <p:nvPr/>
          </p:nvSpPr>
          <p:spPr>
            <a:xfrm>
              <a:off x="973" y="1602"/>
              <a:ext cx="45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28" name="Line 21"/>
            <p:cNvSpPr/>
            <p:nvPr/>
          </p:nvSpPr>
          <p:spPr>
            <a:xfrm>
              <a:off x="978" y="1733"/>
              <a:ext cx="43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1929" name="Text Box 22"/>
            <p:cNvSpPr txBox="1"/>
            <p:nvPr/>
          </p:nvSpPr>
          <p:spPr>
            <a:xfrm>
              <a:off x="1059" y="1749"/>
              <a:ext cx="36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1930" name="Rectangle 23"/>
            <p:cNvSpPr/>
            <p:nvPr/>
          </p:nvSpPr>
          <p:spPr>
            <a:xfrm>
              <a:off x="2794" y="1594"/>
              <a:ext cx="503" cy="791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931" name="Rectangle 24"/>
            <p:cNvSpPr/>
            <p:nvPr/>
          </p:nvSpPr>
          <p:spPr>
            <a:xfrm>
              <a:off x="1995" y="1742"/>
              <a:ext cx="300" cy="435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932" name="Text Box 25"/>
            <p:cNvSpPr txBox="1"/>
            <p:nvPr/>
          </p:nvSpPr>
          <p:spPr>
            <a:xfrm>
              <a:off x="3678" y="1820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数字量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933" name="Line 26"/>
            <p:cNvSpPr/>
            <p:nvPr/>
          </p:nvSpPr>
          <p:spPr>
            <a:xfrm flipV="1">
              <a:off x="968" y="1604"/>
              <a:ext cx="0" cy="21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1685925" y="2071688"/>
            <a:ext cx="7315200" cy="4802187"/>
            <a:chOff x="496" y="898"/>
            <a:chExt cx="4749" cy="3239"/>
          </a:xfrm>
        </p:grpSpPr>
        <p:sp>
          <p:nvSpPr>
            <p:cNvPr id="31750" name="Text Box 8"/>
            <p:cNvSpPr txBox="1"/>
            <p:nvPr/>
          </p:nvSpPr>
          <p:spPr>
            <a:xfrm>
              <a:off x="2793" y="898"/>
              <a:ext cx="364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1751" name="Text Box 9"/>
            <p:cNvSpPr txBox="1"/>
            <p:nvPr/>
          </p:nvSpPr>
          <p:spPr>
            <a:xfrm>
              <a:off x="589" y="3259"/>
              <a:ext cx="444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CP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52" name="Line 10"/>
            <p:cNvSpPr/>
            <p:nvPr/>
          </p:nvSpPr>
          <p:spPr>
            <a:xfrm>
              <a:off x="2361" y="3226"/>
              <a:ext cx="0" cy="62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3" name="Line 11"/>
            <p:cNvSpPr/>
            <p:nvPr/>
          </p:nvSpPr>
          <p:spPr>
            <a:xfrm flipV="1">
              <a:off x="5171" y="3226"/>
              <a:ext cx="7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4" name="Oval 12"/>
            <p:cNvSpPr/>
            <p:nvPr/>
          </p:nvSpPr>
          <p:spPr>
            <a:xfrm>
              <a:off x="2458" y="3635"/>
              <a:ext cx="32" cy="29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55" name="Oval 13"/>
            <p:cNvSpPr/>
            <p:nvPr/>
          </p:nvSpPr>
          <p:spPr>
            <a:xfrm>
              <a:off x="3942" y="3640"/>
              <a:ext cx="31" cy="27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56" name="Oval 14"/>
            <p:cNvSpPr/>
            <p:nvPr/>
          </p:nvSpPr>
          <p:spPr>
            <a:xfrm>
              <a:off x="1736" y="3635"/>
              <a:ext cx="31" cy="29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57" name="Oval 15"/>
            <p:cNvSpPr/>
            <p:nvPr/>
          </p:nvSpPr>
          <p:spPr>
            <a:xfrm>
              <a:off x="1058" y="3634"/>
              <a:ext cx="32" cy="27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58" name="Line 16"/>
            <p:cNvSpPr/>
            <p:nvPr/>
          </p:nvSpPr>
          <p:spPr>
            <a:xfrm>
              <a:off x="963" y="3652"/>
              <a:ext cx="2540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9" name="Rectangle 17"/>
            <p:cNvSpPr/>
            <p:nvPr/>
          </p:nvSpPr>
          <p:spPr>
            <a:xfrm>
              <a:off x="1308" y="3204"/>
              <a:ext cx="242" cy="330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60" name="Line 18"/>
            <p:cNvSpPr/>
            <p:nvPr/>
          </p:nvSpPr>
          <p:spPr>
            <a:xfrm>
              <a:off x="1759" y="3494"/>
              <a:ext cx="72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1" name="Rectangle 19"/>
            <p:cNvSpPr/>
            <p:nvPr/>
          </p:nvSpPr>
          <p:spPr>
            <a:xfrm>
              <a:off x="1889" y="3149"/>
              <a:ext cx="358" cy="427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62" name="Text Box 20"/>
            <p:cNvSpPr txBox="1"/>
            <p:nvPr/>
          </p:nvSpPr>
          <p:spPr>
            <a:xfrm>
              <a:off x="1851" y="3130"/>
              <a:ext cx="309" cy="22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1T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63" name="Line 21"/>
            <p:cNvSpPr/>
            <p:nvPr/>
          </p:nvSpPr>
          <p:spPr>
            <a:xfrm>
              <a:off x="1888" y="3309"/>
              <a:ext cx="66" cy="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4" name="Line 22"/>
            <p:cNvSpPr/>
            <p:nvPr/>
          </p:nvSpPr>
          <p:spPr>
            <a:xfrm flipH="1">
              <a:off x="1886" y="3370"/>
              <a:ext cx="77" cy="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5" name="Text Box 23"/>
            <p:cNvSpPr txBox="1"/>
            <p:nvPr/>
          </p:nvSpPr>
          <p:spPr>
            <a:xfrm>
              <a:off x="1912" y="3260"/>
              <a:ext cx="30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C1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66" name="Line 24"/>
            <p:cNvSpPr/>
            <p:nvPr/>
          </p:nvSpPr>
          <p:spPr>
            <a:xfrm>
              <a:off x="1778" y="3226"/>
              <a:ext cx="115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7" name="Line 25"/>
            <p:cNvSpPr/>
            <p:nvPr/>
          </p:nvSpPr>
          <p:spPr>
            <a:xfrm>
              <a:off x="1563" y="3366"/>
              <a:ext cx="277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Rectangle 26"/>
            <p:cNvSpPr/>
            <p:nvPr/>
          </p:nvSpPr>
          <p:spPr>
            <a:xfrm>
              <a:off x="2608" y="3149"/>
              <a:ext cx="358" cy="427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69" name="Text Box 27"/>
            <p:cNvSpPr txBox="1"/>
            <p:nvPr/>
          </p:nvSpPr>
          <p:spPr>
            <a:xfrm>
              <a:off x="2560" y="3130"/>
              <a:ext cx="380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1T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70" name="Line 28"/>
            <p:cNvSpPr/>
            <p:nvPr/>
          </p:nvSpPr>
          <p:spPr>
            <a:xfrm>
              <a:off x="2608" y="3309"/>
              <a:ext cx="64" cy="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1" name="Line 29"/>
            <p:cNvSpPr/>
            <p:nvPr/>
          </p:nvSpPr>
          <p:spPr>
            <a:xfrm flipH="1">
              <a:off x="2604" y="3370"/>
              <a:ext cx="77" cy="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2" name="Text Box 30"/>
            <p:cNvSpPr txBox="1"/>
            <p:nvPr/>
          </p:nvSpPr>
          <p:spPr>
            <a:xfrm>
              <a:off x="2631" y="3254"/>
              <a:ext cx="275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C1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73" name="Line 31"/>
            <p:cNvSpPr/>
            <p:nvPr/>
          </p:nvSpPr>
          <p:spPr>
            <a:xfrm>
              <a:off x="2247" y="3226"/>
              <a:ext cx="115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4" name="Line 32"/>
            <p:cNvSpPr/>
            <p:nvPr/>
          </p:nvSpPr>
          <p:spPr>
            <a:xfrm>
              <a:off x="2361" y="3366"/>
              <a:ext cx="189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5" name="Line 33"/>
            <p:cNvSpPr/>
            <p:nvPr/>
          </p:nvSpPr>
          <p:spPr>
            <a:xfrm>
              <a:off x="2967" y="3226"/>
              <a:ext cx="112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6" name="Rectangle 34"/>
            <p:cNvSpPr/>
            <p:nvPr/>
          </p:nvSpPr>
          <p:spPr>
            <a:xfrm>
              <a:off x="4086" y="3149"/>
              <a:ext cx="358" cy="427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77" name="Text Box 35"/>
            <p:cNvSpPr txBox="1"/>
            <p:nvPr/>
          </p:nvSpPr>
          <p:spPr>
            <a:xfrm>
              <a:off x="4053" y="3130"/>
              <a:ext cx="379" cy="24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1T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78" name="Line 36"/>
            <p:cNvSpPr/>
            <p:nvPr/>
          </p:nvSpPr>
          <p:spPr>
            <a:xfrm>
              <a:off x="4086" y="3309"/>
              <a:ext cx="65" cy="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9" name="Line 37"/>
            <p:cNvSpPr/>
            <p:nvPr/>
          </p:nvSpPr>
          <p:spPr>
            <a:xfrm flipH="1">
              <a:off x="4083" y="3370"/>
              <a:ext cx="76" cy="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0" name="Text Box 38"/>
            <p:cNvSpPr txBox="1"/>
            <p:nvPr/>
          </p:nvSpPr>
          <p:spPr>
            <a:xfrm>
              <a:off x="4125" y="3260"/>
              <a:ext cx="281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C1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81" name="Line 39"/>
            <p:cNvSpPr/>
            <p:nvPr/>
          </p:nvSpPr>
          <p:spPr>
            <a:xfrm>
              <a:off x="3954" y="3366"/>
              <a:ext cx="85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2" name="Rectangle 40"/>
            <p:cNvSpPr/>
            <p:nvPr/>
          </p:nvSpPr>
          <p:spPr>
            <a:xfrm>
              <a:off x="4804" y="3149"/>
              <a:ext cx="357" cy="427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83" name="Text Box 41"/>
            <p:cNvSpPr txBox="1"/>
            <p:nvPr/>
          </p:nvSpPr>
          <p:spPr>
            <a:xfrm>
              <a:off x="4784" y="3141"/>
              <a:ext cx="381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1T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84" name="Line 42"/>
            <p:cNvSpPr/>
            <p:nvPr/>
          </p:nvSpPr>
          <p:spPr>
            <a:xfrm>
              <a:off x="4797" y="3309"/>
              <a:ext cx="66" cy="5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5" name="Line 43"/>
            <p:cNvSpPr/>
            <p:nvPr/>
          </p:nvSpPr>
          <p:spPr>
            <a:xfrm flipH="1">
              <a:off x="4801" y="3370"/>
              <a:ext cx="71" cy="5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6" name="Text Box 44"/>
            <p:cNvSpPr txBox="1"/>
            <p:nvPr/>
          </p:nvSpPr>
          <p:spPr>
            <a:xfrm>
              <a:off x="4827" y="3270"/>
              <a:ext cx="27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C1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87" name="Line 45"/>
            <p:cNvSpPr/>
            <p:nvPr/>
          </p:nvSpPr>
          <p:spPr>
            <a:xfrm>
              <a:off x="4443" y="3226"/>
              <a:ext cx="12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8" name="Line 46"/>
            <p:cNvSpPr/>
            <p:nvPr/>
          </p:nvSpPr>
          <p:spPr>
            <a:xfrm>
              <a:off x="4567" y="3366"/>
              <a:ext cx="179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9" name="Line 47"/>
            <p:cNvSpPr/>
            <p:nvPr/>
          </p:nvSpPr>
          <p:spPr>
            <a:xfrm>
              <a:off x="4672" y="3505"/>
              <a:ext cx="0" cy="14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0" name="Line 48"/>
            <p:cNvSpPr/>
            <p:nvPr/>
          </p:nvSpPr>
          <p:spPr>
            <a:xfrm>
              <a:off x="3954" y="3497"/>
              <a:ext cx="0" cy="15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1" name="Line 49"/>
            <p:cNvSpPr/>
            <p:nvPr/>
          </p:nvSpPr>
          <p:spPr>
            <a:xfrm>
              <a:off x="2473" y="3497"/>
              <a:ext cx="0" cy="14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2" name="Line 50"/>
            <p:cNvSpPr/>
            <p:nvPr/>
          </p:nvSpPr>
          <p:spPr>
            <a:xfrm>
              <a:off x="1757" y="3497"/>
              <a:ext cx="0" cy="15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3" name="Oval 51"/>
            <p:cNvSpPr/>
            <p:nvPr/>
          </p:nvSpPr>
          <p:spPr>
            <a:xfrm>
              <a:off x="3504" y="3354"/>
              <a:ext cx="31" cy="28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94" name="Oval 52"/>
            <p:cNvSpPr/>
            <p:nvPr/>
          </p:nvSpPr>
          <p:spPr>
            <a:xfrm>
              <a:off x="3622" y="3354"/>
              <a:ext cx="31" cy="28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95" name="Oval 53"/>
            <p:cNvSpPr/>
            <p:nvPr/>
          </p:nvSpPr>
          <p:spPr>
            <a:xfrm>
              <a:off x="3384" y="3354"/>
              <a:ext cx="31" cy="28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796" name="Text Box 54"/>
            <p:cNvSpPr txBox="1"/>
            <p:nvPr/>
          </p:nvSpPr>
          <p:spPr>
            <a:xfrm>
              <a:off x="2594" y="3391"/>
              <a:ext cx="281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R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97" name="Text Box 55"/>
            <p:cNvSpPr txBox="1"/>
            <p:nvPr/>
          </p:nvSpPr>
          <p:spPr>
            <a:xfrm>
              <a:off x="4066" y="3391"/>
              <a:ext cx="282" cy="25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R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98" name="Text Box 56"/>
            <p:cNvSpPr txBox="1"/>
            <p:nvPr/>
          </p:nvSpPr>
          <p:spPr>
            <a:xfrm>
              <a:off x="4801" y="3379"/>
              <a:ext cx="282" cy="25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R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799" name="Text Box 57"/>
            <p:cNvSpPr txBox="1"/>
            <p:nvPr/>
          </p:nvSpPr>
          <p:spPr>
            <a:xfrm>
              <a:off x="1866" y="3404"/>
              <a:ext cx="282" cy="20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R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800" name="Line 58"/>
            <p:cNvSpPr/>
            <p:nvPr/>
          </p:nvSpPr>
          <p:spPr>
            <a:xfrm flipV="1">
              <a:off x="2472" y="3498"/>
              <a:ext cx="82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1" name="Line 59"/>
            <p:cNvSpPr/>
            <p:nvPr/>
          </p:nvSpPr>
          <p:spPr>
            <a:xfrm>
              <a:off x="4567" y="3234"/>
              <a:ext cx="0" cy="63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2" name="Line 60"/>
            <p:cNvSpPr/>
            <p:nvPr/>
          </p:nvSpPr>
          <p:spPr>
            <a:xfrm>
              <a:off x="3078" y="3234"/>
              <a:ext cx="0" cy="63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3" name="Line 61"/>
            <p:cNvSpPr/>
            <p:nvPr/>
          </p:nvSpPr>
          <p:spPr>
            <a:xfrm>
              <a:off x="2523" y="3229"/>
              <a:ext cx="8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4" name="Line 62"/>
            <p:cNvSpPr/>
            <p:nvPr/>
          </p:nvSpPr>
          <p:spPr>
            <a:xfrm>
              <a:off x="4712" y="3229"/>
              <a:ext cx="83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5" name="Line 63"/>
            <p:cNvSpPr/>
            <p:nvPr/>
          </p:nvSpPr>
          <p:spPr>
            <a:xfrm flipV="1">
              <a:off x="3960" y="3498"/>
              <a:ext cx="73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6" name="Line 64"/>
            <p:cNvSpPr/>
            <p:nvPr/>
          </p:nvSpPr>
          <p:spPr>
            <a:xfrm>
              <a:off x="4002" y="3210"/>
              <a:ext cx="82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7" name="Line 65"/>
            <p:cNvSpPr/>
            <p:nvPr/>
          </p:nvSpPr>
          <p:spPr>
            <a:xfrm>
              <a:off x="4668" y="3507"/>
              <a:ext cx="8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8" name="Oval 66"/>
            <p:cNvSpPr/>
            <p:nvPr/>
          </p:nvSpPr>
          <p:spPr>
            <a:xfrm>
              <a:off x="1846" y="3341"/>
              <a:ext cx="47" cy="41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09" name="Oval 67"/>
            <p:cNvSpPr/>
            <p:nvPr/>
          </p:nvSpPr>
          <p:spPr>
            <a:xfrm>
              <a:off x="2554" y="3341"/>
              <a:ext cx="48" cy="41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0" name="Oval 68"/>
            <p:cNvSpPr/>
            <p:nvPr/>
          </p:nvSpPr>
          <p:spPr>
            <a:xfrm>
              <a:off x="4032" y="3469"/>
              <a:ext cx="47" cy="43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1" name="Oval 69"/>
            <p:cNvSpPr/>
            <p:nvPr/>
          </p:nvSpPr>
          <p:spPr>
            <a:xfrm>
              <a:off x="4032" y="3341"/>
              <a:ext cx="47" cy="41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2" name="Oval 70"/>
            <p:cNvSpPr/>
            <p:nvPr/>
          </p:nvSpPr>
          <p:spPr>
            <a:xfrm>
              <a:off x="2554" y="3469"/>
              <a:ext cx="48" cy="43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3" name="Oval 71"/>
            <p:cNvSpPr/>
            <p:nvPr/>
          </p:nvSpPr>
          <p:spPr>
            <a:xfrm>
              <a:off x="1836" y="3469"/>
              <a:ext cx="47" cy="43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4" name="Oval 72"/>
            <p:cNvSpPr/>
            <p:nvPr/>
          </p:nvSpPr>
          <p:spPr>
            <a:xfrm>
              <a:off x="4751" y="3341"/>
              <a:ext cx="47" cy="41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5" name="Oval 73"/>
            <p:cNvSpPr/>
            <p:nvPr/>
          </p:nvSpPr>
          <p:spPr>
            <a:xfrm>
              <a:off x="4750" y="3479"/>
              <a:ext cx="46" cy="43"/>
            </a:xfrm>
            <a:prstGeom prst="ellips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6" name="Oval 74"/>
            <p:cNvSpPr/>
            <p:nvPr/>
          </p:nvSpPr>
          <p:spPr>
            <a:xfrm>
              <a:off x="4558" y="3346"/>
              <a:ext cx="31" cy="28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7" name="Oval 75"/>
            <p:cNvSpPr/>
            <p:nvPr/>
          </p:nvSpPr>
          <p:spPr>
            <a:xfrm>
              <a:off x="3069" y="3354"/>
              <a:ext cx="31" cy="29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8" name="Oval 76"/>
            <p:cNvSpPr/>
            <p:nvPr/>
          </p:nvSpPr>
          <p:spPr>
            <a:xfrm>
              <a:off x="2340" y="3354"/>
              <a:ext cx="31" cy="29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19" name="Line 77"/>
            <p:cNvSpPr/>
            <p:nvPr/>
          </p:nvSpPr>
          <p:spPr>
            <a:xfrm>
              <a:off x="3085" y="3368"/>
              <a:ext cx="10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20" name="Oval 78"/>
            <p:cNvSpPr/>
            <p:nvPr/>
          </p:nvSpPr>
          <p:spPr>
            <a:xfrm>
              <a:off x="1062" y="3445"/>
              <a:ext cx="31" cy="27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21" name="Oval 79"/>
            <p:cNvSpPr/>
            <p:nvPr/>
          </p:nvSpPr>
          <p:spPr>
            <a:xfrm>
              <a:off x="3521" y="3959"/>
              <a:ext cx="31" cy="27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22" name="Oval 80"/>
            <p:cNvSpPr/>
            <p:nvPr/>
          </p:nvSpPr>
          <p:spPr>
            <a:xfrm>
              <a:off x="3639" y="3958"/>
              <a:ext cx="31" cy="27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23" name="Oval 81"/>
            <p:cNvSpPr/>
            <p:nvPr/>
          </p:nvSpPr>
          <p:spPr>
            <a:xfrm>
              <a:off x="3401" y="3959"/>
              <a:ext cx="31" cy="27"/>
            </a:xfrm>
            <a:prstGeom prst="ellipse">
              <a:avLst/>
            </a:prstGeom>
            <a:solidFill>
              <a:srgbClr val="000000"/>
            </a:solidFill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31824" name="Group 82"/>
            <p:cNvGrpSpPr/>
            <p:nvPr/>
          </p:nvGrpSpPr>
          <p:grpSpPr>
            <a:xfrm>
              <a:off x="3439" y="3571"/>
              <a:ext cx="112" cy="159"/>
              <a:chOff x="4070" y="4065"/>
              <a:chExt cx="162" cy="255"/>
            </a:xfrm>
          </p:grpSpPr>
          <p:sp>
            <p:nvSpPr>
              <p:cNvPr id="31914" name="Freeform 83"/>
              <p:cNvSpPr/>
              <p:nvPr/>
            </p:nvSpPr>
            <p:spPr>
              <a:xfrm>
                <a:off x="4070" y="4065"/>
                <a:ext cx="85" cy="255"/>
              </a:xfrm>
              <a:custGeom>
                <a:avLst/>
                <a:gdLst>
                  <a:gd name="txL" fmla="*/ 0 w 70"/>
                  <a:gd name="txT" fmla="*/ 0 h 285"/>
                  <a:gd name="txR" fmla="*/ 70 w 70"/>
                  <a:gd name="txB" fmla="*/ 285 h 285"/>
                </a:gdLst>
                <a:ahLst/>
                <a:cxnLst>
                  <a:cxn ang="0">
                    <a:pos x="59" y="0"/>
                  </a:cxn>
                  <a:cxn ang="0">
                    <a:pos x="15" y="72"/>
                  </a:cxn>
                  <a:cxn ang="0">
                    <a:pos x="103" y="180"/>
                  </a:cxn>
                  <a:cxn ang="0">
                    <a:pos x="15" y="228"/>
                  </a:cxn>
                </a:cxnLst>
                <a:rect l="txL" t="txT" r="txR" b="txB"/>
                <a:pathLst>
                  <a:path w="70" h="285">
                    <a:moveTo>
                      <a:pt x="40" y="0"/>
                    </a:moveTo>
                    <a:cubicBezTo>
                      <a:pt x="30" y="30"/>
                      <a:pt x="0" y="60"/>
                      <a:pt x="10" y="90"/>
                    </a:cubicBezTo>
                    <a:cubicBezTo>
                      <a:pt x="26" y="139"/>
                      <a:pt x="54" y="176"/>
                      <a:pt x="70" y="225"/>
                    </a:cubicBezTo>
                    <a:cubicBezTo>
                      <a:pt x="34" y="279"/>
                      <a:pt x="56" y="262"/>
                      <a:pt x="10" y="285"/>
                    </a:cubicBez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15" name="Freeform 84"/>
              <p:cNvSpPr/>
              <p:nvPr/>
            </p:nvSpPr>
            <p:spPr>
              <a:xfrm>
                <a:off x="4162" y="4065"/>
                <a:ext cx="70" cy="255"/>
              </a:xfrm>
              <a:custGeom>
                <a:avLst/>
                <a:gdLst>
                  <a:gd name="txL" fmla="*/ 0 w 70"/>
                  <a:gd name="txT" fmla="*/ 0 h 285"/>
                  <a:gd name="txR" fmla="*/ 70 w 70"/>
                  <a:gd name="txB" fmla="*/ 285 h 285"/>
                </a:gdLst>
                <a:ahLst/>
                <a:cxnLst>
                  <a:cxn ang="0">
                    <a:pos x="40" y="0"/>
                  </a:cxn>
                  <a:cxn ang="0">
                    <a:pos x="10" y="72"/>
                  </a:cxn>
                  <a:cxn ang="0">
                    <a:pos x="70" y="180"/>
                  </a:cxn>
                  <a:cxn ang="0">
                    <a:pos x="10" y="228"/>
                  </a:cxn>
                </a:cxnLst>
                <a:rect l="txL" t="txT" r="txR" b="txB"/>
                <a:pathLst>
                  <a:path w="70" h="285">
                    <a:moveTo>
                      <a:pt x="40" y="0"/>
                    </a:moveTo>
                    <a:cubicBezTo>
                      <a:pt x="30" y="30"/>
                      <a:pt x="0" y="60"/>
                      <a:pt x="10" y="90"/>
                    </a:cubicBezTo>
                    <a:cubicBezTo>
                      <a:pt x="26" y="139"/>
                      <a:pt x="54" y="176"/>
                      <a:pt x="70" y="225"/>
                    </a:cubicBezTo>
                    <a:cubicBezTo>
                      <a:pt x="34" y="279"/>
                      <a:pt x="56" y="262"/>
                      <a:pt x="10" y="285"/>
                    </a:cubicBez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1825" name="Line 85"/>
            <p:cNvSpPr/>
            <p:nvPr/>
          </p:nvSpPr>
          <p:spPr>
            <a:xfrm>
              <a:off x="3564" y="3655"/>
              <a:ext cx="110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26" name="Line 86"/>
            <p:cNvSpPr/>
            <p:nvPr/>
          </p:nvSpPr>
          <p:spPr>
            <a:xfrm>
              <a:off x="951" y="3377"/>
              <a:ext cx="35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27" name="Text Box 87"/>
            <p:cNvSpPr txBox="1"/>
            <p:nvPr/>
          </p:nvSpPr>
          <p:spPr>
            <a:xfrm>
              <a:off x="2233" y="3804"/>
              <a:ext cx="40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0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828" name="Text Box 88"/>
            <p:cNvSpPr txBox="1"/>
            <p:nvPr/>
          </p:nvSpPr>
          <p:spPr>
            <a:xfrm>
              <a:off x="2952" y="3831"/>
              <a:ext cx="36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829" name="Text Box 89"/>
            <p:cNvSpPr txBox="1"/>
            <p:nvPr/>
          </p:nvSpPr>
          <p:spPr>
            <a:xfrm>
              <a:off x="4449" y="3822"/>
              <a:ext cx="63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</a:rPr>
                <a:t>d 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n-1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830" name="Text Box 90"/>
            <p:cNvSpPr txBox="1"/>
            <p:nvPr/>
          </p:nvSpPr>
          <p:spPr>
            <a:xfrm>
              <a:off x="1647" y="3128"/>
              <a:ext cx="199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831" name="Text Box 91"/>
            <p:cNvSpPr txBox="1"/>
            <p:nvPr/>
          </p:nvSpPr>
          <p:spPr>
            <a:xfrm>
              <a:off x="2381" y="3113"/>
              <a:ext cx="187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832" name="Text Box 92"/>
            <p:cNvSpPr txBox="1"/>
            <p:nvPr/>
          </p:nvSpPr>
          <p:spPr>
            <a:xfrm>
              <a:off x="3871" y="3098"/>
              <a:ext cx="188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833" name="Text Box 93"/>
            <p:cNvSpPr txBox="1"/>
            <p:nvPr/>
          </p:nvSpPr>
          <p:spPr>
            <a:xfrm>
              <a:off x="4582" y="3119"/>
              <a:ext cx="199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834" name="Text Box 94"/>
            <p:cNvSpPr txBox="1"/>
            <p:nvPr/>
          </p:nvSpPr>
          <p:spPr>
            <a:xfrm>
              <a:off x="1296" y="3171"/>
              <a:ext cx="33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&amp;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835" name="Text Box 95"/>
            <p:cNvSpPr txBox="1"/>
            <p:nvPr/>
          </p:nvSpPr>
          <p:spPr>
            <a:xfrm>
              <a:off x="593" y="3492"/>
              <a:ext cx="444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1836" name="Line 96"/>
            <p:cNvSpPr/>
            <p:nvPr/>
          </p:nvSpPr>
          <p:spPr>
            <a:xfrm>
              <a:off x="1078" y="2562"/>
              <a:ext cx="0" cy="109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37" name="Line 97"/>
            <p:cNvSpPr/>
            <p:nvPr/>
          </p:nvSpPr>
          <p:spPr>
            <a:xfrm>
              <a:off x="1087" y="3454"/>
              <a:ext cx="218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38" name="Line 98"/>
            <p:cNvSpPr/>
            <p:nvPr/>
          </p:nvSpPr>
          <p:spPr>
            <a:xfrm>
              <a:off x="1181" y="3285"/>
              <a:ext cx="12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39" name="Line 99"/>
            <p:cNvSpPr/>
            <p:nvPr/>
          </p:nvSpPr>
          <p:spPr>
            <a:xfrm>
              <a:off x="1169" y="2830"/>
              <a:ext cx="0" cy="455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40" name="Line 100"/>
            <p:cNvSpPr/>
            <p:nvPr/>
          </p:nvSpPr>
          <p:spPr>
            <a:xfrm flipV="1">
              <a:off x="1169" y="2830"/>
              <a:ext cx="286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41" name="Text Box 101"/>
            <p:cNvSpPr txBox="1"/>
            <p:nvPr/>
          </p:nvSpPr>
          <p:spPr>
            <a:xfrm>
              <a:off x="2588" y="2868"/>
              <a:ext cx="1239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位异步计数器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1842" name="Text Box 102"/>
            <p:cNvSpPr txBox="1"/>
            <p:nvPr/>
          </p:nvSpPr>
          <p:spPr>
            <a:xfrm>
              <a:off x="4737" y="2890"/>
              <a:ext cx="475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1600" dirty="0">
                  <a:latin typeface="Times New Roman" panose="02020603050405020304" pitchFamily="18" charset="0"/>
                </a:rPr>
                <a:t>FF</a:t>
              </a:r>
              <a:r>
                <a:rPr lang="en-US" altLang="zh-CN" sz="1600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1843" name="Group 103"/>
            <p:cNvGrpSpPr/>
            <p:nvPr/>
          </p:nvGrpSpPr>
          <p:grpSpPr>
            <a:xfrm>
              <a:off x="3454" y="1655"/>
              <a:ext cx="362" cy="465"/>
              <a:chOff x="9060" y="2559"/>
              <a:chExt cx="520" cy="760"/>
            </a:xfrm>
          </p:grpSpPr>
          <p:sp>
            <p:nvSpPr>
              <p:cNvPr id="31908" name="Rectangle 104"/>
              <p:cNvSpPr/>
              <p:nvPr/>
            </p:nvSpPr>
            <p:spPr>
              <a:xfrm>
                <a:off x="9060" y="2589"/>
                <a:ext cx="520" cy="72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09" name="AutoShape 105"/>
              <p:cNvSpPr/>
              <p:nvPr/>
            </p:nvSpPr>
            <p:spPr>
              <a:xfrm rot="5400000">
                <a:off x="9096" y="2653"/>
                <a:ext cx="160" cy="140"/>
              </a:xfrm>
              <a:prstGeom prst="triangle">
                <a:avLst>
                  <a:gd name="adj" fmla="val 54995"/>
                </a:avLst>
              </a:prstGeom>
              <a:noFill/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10" name="Text Box 106"/>
              <p:cNvSpPr txBox="1"/>
              <p:nvPr/>
            </p:nvSpPr>
            <p:spPr>
              <a:xfrm>
                <a:off x="9088" y="2739"/>
                <a:ext cx="184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－</a:t>
                </a:r>
                <a:endParaRPr lang="zh-CN" altLang="en-US" sz="1600" dirty="0">
                  <a:latin typeface="Times New Roman" panose="02020603050405020304" pitchFamily="18" charset="0"/>
                </a:endParaRPr>
              </a:p>
              <a:p>
                <a:pPr algn="just" eaLnBrk="0" hangingPunct="0">
                  <a:lnSpc>
                    <a:spcPct val="96000"/>
                  </a:lnSpc>
                </a:pP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11" name="Text Box 107"/>
              <p:cNvSpPr txBox="1"/>
              <p:nvPr/>
            </p:nvSpPr>
            <p:spPr>
              <a:xfrm>
                <a:off x="9100" y="3024"/>
                <a:ext cx="135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 eaLnBrk="0" hangingPunct="0">
                  <a:lnSpc>
                    <a:spcPct val="96000"/>
                  </a:lnSpc>
                </a:pPr>
                <a:r>
                  <a:rPr lang="en-US" altLang="zh-CN" sz="1600" dirty="0">
                    <a:latin typeface="宋体" pitchFamily="2" charset="-122"/>
                  </a:rPr>
                  <a:t>+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12" name="Text Box 108"/>
              <p:cNvSpPr txBox="1"/>
              <p:nvPr/>
            </p:nvSpPr>
            <p:spPr>
              <a:xfrm>
                <a:off x="9306" y="2559"/>
                <a:ext cx="240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 eaLnBrk="0" hangingPunct="0"/>
                <a:r>
                  <a:rPr lang="en-US" altLang="zh-CN" sz="1600" dirty="0">
                    <a:latin typeface="Times New Roman" panose="02020603050405020304" pitchFamily="18" charset="0"/>
                    <a:sym typeface="Symbol" pitchFamily="18" charset="2"/>
                  </a:rPr>
                  <a:t>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13" name="Text Box 109"/>
              <p:cNvSpPr txBox="1"/>
              <p:nvPr/>
            </p:nvSpPr>
            <p:spPr>
              <a:xfrm>
                <a:off x="9416" y="2874"/>
                <a:ext cx="135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 eaLnBrk="0" hangingPunct="0">
                  <a:lnSpc>
                    <a:spcPct val="96000"/>
                  </a:lnSpc>
                </a:pPr>
                <a:r>
                  <a:rPr lang="en-US" altLang="zh-CN" sz="1600" dirty="0">
                    <a:latin typeface="宋体" pitchFamily="2" charset="-122"/>
                  </a:rPr>
                  <a:t>+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844" name="Line 110"/>
            <p:cNvSpPr/>
            <p:nvPr/>
          </p:nvSpPr>
          <p:spPr>
            <a:xfrm>
              <a:off x="2193" y="1787"/>
              <a:ext cx="36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45" name="Line 111"/>
            <p:cNvSpPr/>
            <p:nvPr/>
          </p:nvSpPr>
          <p:spPr>
            <a:xfrm flipV="1">
              <a:off x="2350" y="1237"/>
              <a:ext cx="0" cy="55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46" name="Line 112"/>
            <p:cNvSpPr/>
            <p:nvPr/>
          </p:nvSpPr>
          <p:spPr>
            <a:xfrm>
              <a:off x="2350" y="1979"/>
              <a:ext cx="20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47" name="Line 113"/>
            <p:cNvSpPr/>
            <p:nvPr/>
          </p:nvSpPr>
          <p:spPr>
            <a:xfrm flipH="1">
              <a:off x="2341" y="1981"/>
              <a:ext cx="0" cy="1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48" name="Line 114"/>
            <p:cNvSpPr/>
            <p:nvPr/>
          </p:nvSpPr>
          <p:spPr>
            <a:xfrm>
              <a:off x="2278" y="2173"/>
              <a:ext cx="12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49" name="Line 115"/>
            <p:cNvSpPr/>
            <p:nvPr/>
          </p:nvSpPr>
          <p:spPr>
            <a:xfrm>
              <a:off x="2919" y="1858"/>
              <a:ext cx="5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50" name="Line 116"/>
            <p:cNvSpPr/>
            <p:nvPr/>
          </p:nvSpPr>
          <p:spPr>
            <a:xfrm>
              <a:off x="2350" y="1468"/>
              <a:ext cx="3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51" name="Line 117"/>
            <p:cNvSpPr/>
            <p:nvPr/>
          </p:nvSpPr>
          <p:spPr>
            <a:xfrm>
              <a:off x="2674" y="1404"/>
              <a:ext cx="0" cy="148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52" name="Line 118"/>
            <p:cNvSpPr/>
            <p:nvPr/>
          </p:nvSpPr>
          <p:spPr>
            <a:xfrm>
              <a:off x="2736" y="1404"/>
              <a:ext cx="0" cy="148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53" name="Line 119"/>
            <p:cNvSpPr/>
            <p:nvPr/>
          </p:nvSpPr>
          <p:spPr>
            <a:xfrm>
              <a:off x="2736" y="1468"/>
              <a:ext cx="32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54" name="Line 120"/>
            <p:cNvSpPr/>
            <p:nvPr/>
          </p:nvSpPr>
          <p:spPr>
            <a:xfrm>
              <a:off x="2350" y="1237"/>
              <a:ext cx="28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55" name="Oval 121"/>
            <p:cNvSpPr/>
            <p:nvPr/>
          </p:nvSpPr>
          <p:spPr>
            <a:xfrm>
              <a:off x="2632" y="1217"/>
              <a:ext cx="49" cy="4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56" name="Oval 122"/>
            <p:cNvSpPr/>
            <p:nvPr/>
          </p:nvSpPr>
          <p:spPr>
            <a:xfrm>
              <a:off x="2830" y="1217"/>
              <a:ext cx="49" cy="4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57" name="Line 123"/>
            <p:cNvSpPr/>
            <p:nvPr/>
          </p:nvSpPr>
          <p:spPr>
            <a:xfrm>
              <a:off x="2892" y="1237"/>
              <a:ext cx="16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58" name="Line 124"/>
            <p:cNvSpPr/>
            <p:nvPr/>
          </p:nvSpPr>
          <p:spPr>
            <a:xfrm>
              <a:off x="3059" y="1237"/>
              <a:ext cx="0" cy="62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59" name="Line 125"/>
            <p:cNvSpPr/>
            <p:nvPr/>
          </p:nvSpPr>
          <p:spPr>
            <a:xfrm flipV="1">
              <a:off x="2674" y="1153"/>
              <a:ext cx="143" cy="7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60" name="Oval 126"/>
            <p:cNvSpPr/>
            <p:nvPr/>
          </p:nvSpPr>
          <p:spPr>
            <a:xfrm>
              <a:off x="3041" y="1838"/>
              <a:ext cx="29" cy="29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61" name="Oval 127"/>
            <p:cNvSpPr/>
            <p:nvPr/>
          </p:nvSpPr>
          <p:spPr>
            <a:xfrm>
              <a:off x="3042" y="1449"/>
              <a:ext cx="29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62" name="Oval 128"/>
            <p:cNvSpPr/>
            <p:nvPr/>
          </p:nvSpPr>
          <p:spPr>
            <a:xfrm>
              <a:off x="2335" y="1453"/>
              <a:ext cx="31" cy="27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63" name="Text Box 129"/>
            <p:cNvSpPr txBox="1"/>
            <p:nvPr/>
          </p:nvSpPr>
          <p:spPr>
            <a:xfrm>
              <a:off x="1511" y="1485"/>
              <a:ext cx="293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1864" name="Line 130"/>
            <p:cNvSpPr/>
            <p:nvPr/>
          </p:nvSpPr>
          <p:spPr>
            <a:xfrm>
              <a:off x="1008" y="1904"/>
              <a:ext cx="45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65" name="Oval 131"/>
            <p:cNvSpPr/>
            <p:nvPr/>
          </p:nvSpPr>
          <p:spPr>
            <a:xfrm>
              <a:off x="1457" y="1886"/>
              <a:ext cx="49" cy="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66" name="Oval 132"/>
            <p:cNvSpPr/>
            <p:nvPr/>
          </p:nvSpPr>
          <p:spPr>
            <a:xfrm>
              <a:off x="962" y="1886"/>
              <a:ext cx="49" cy="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67" name="Line 133"/>
            <p:cNvSpPr/>
            <p:nvPr/>
          </p:nvSpPr>
          <p:spPr>
            <a:xfrm>
              <a:off x="1020" y="1681"/>
              <a:ext cx="4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68" name="Oval 134"/>
            <p:cNvSpPr/>
            <p:nvPr/>
          </p:nvSpPr>
          <p:spPr>
            <a:xfrm>
              <a:off x="1457" y="1662"/>
              <a:ext cx="49" cy="4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69" name="Oval 135"/>
            <p:cNvSpPr/>
            <p:nvPr/>
          </p:nvSpPr>
          <p:spPr>
            <a:xfrm>
              <a:off x="962" y="1662"/>
              <a:ext cx="49" cy="4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70" name="Oval 136"/>
            <p:cNvSpPr/>
            <p:nvPr/>
          </p:nvSpPr>
          <p:spPr>
            <a:xfrm>
              <a:off x="1644" y="1766"/>
              <a:ext cx="49" cy="43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71" name="Line 137"/>
            <p:cNvSpPr/>
            <p:nvPr/>
          </p:nvSpPr>
          <p:spPr>
            <a:xfrm>
              <a:off x="1688" y="1784"/>
              <a:ext cx="16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72" name="Rectangle 138"/>
            <p:cNvSpPr/>
            <p:nvPr/>
          </p:nvSpPr>
          <p:spPr>
            <a:xfrm>
              <a:off x="1862" y="1748"/>
              <a:ext cx="322" cy="73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73" name="Oval 139"/>
            <p:cNvSpPr/>
            <p:nvPr/>
          </p:nvSpPr>
          <p:spPr>
            <a:xfrm>
              <a:off x="2335" y="1768"/>
              <a:ext cx="31" cy="28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74" name="Line 140"/>
            <p:cNvSpPr/>
            <p:nvPr/>
          </p:nvSpPr>
          <p:spPr>
            <a:xfrm>
              <a:off x="1498" y="1694"/>
              <a:ext cx="156" cy="84"/>
            </a:xfrm>
            <a:prstGeom prst="line">
              <a:avLst/>
            </a:prstGeom>
            <a:ln w="254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75" name="Text Box 141"/>
            <p:cNvSpPr txBox="1"/>
            <p:nvPr/>
          </p:nvSpPr>
          <p:spPr>
            <a:xfrm>
              <a:off x="3112" y="1580"/>
              <a:ext cx="3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O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1876" name="Text Box 142"/>
            <p:cNvSpPr txBox="1"/>
            <p:nvPr/>
          </p:nvSpPr>
          <p:spPr>
            <a:xfrm>
              <a:off x="1897" y="1515"/>
              <a:ext cx="365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1877" name="Text Box 143"/>
            <p:cNvSpPr txBox="1"/>
            <p:nvPr/>
          </p:nvSpPr>
          <p:spPr>
            <a:xfrm>
              <a:off x="2488" y="1255"/>
              <a:ext cx="30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1878" name="Text Box 144"/>
            <p:cNvSpPr txBox="1"/>
            <p:nvPr/>
          </p:nvSpPr>
          <p:spPr>
            <a:xfrm>
              <a:off x="496" y="1744"/>
              <a:ext cx="58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dirty="0">
                  <a:latin typeface="Batang" pitchFamily="18" charset="-127"/>
                  <a:ea typeface="Batang" pitchFamily="18" charset="-127"/>
                </a:rPr>
                <a:t>-</a:t>
              </a:r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REF</a:t>
              </a:r>
              <a:endParaRPr lang="en-US" altLang="zh-CN" baseline="-25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1879" name="Group 145"/>
            <p:cNvGrpSpPr/>
            <p:nvPr/>
          </p:nvGrpSpPr>
          <p:grpSpPr>
            <a:xfrm>
              <a:off x="2559" y="1599"/>
              <a:ext cx="360" cy="465"/>
              <a:chOff x="9060" y="2559"/>
              <a:chExt cx="520" cy="760"/>
            </a:xfrm>
          </p:grpSpPr>
          <p:sp>
            <p:nvSpPr>
              <p:cNvPr id="31902" name="Rectangle 146"/>
              <p:cNvSpPr/>
              <p:nvPr/>
            </p:nvSpPr>
            <p:spPr>
              <a:xfrm>
                <a:off x="9060" y="2589"/>
                <a:ext cx="520" cy="72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03" name="AutoShape 147"/>
              <p:cNvSpPr/>
              <p:nvPr/>
            </p:nvSpPr>
            <p:spPr>
              <a:xfrm rot="5400000">
                <a:off x="9096" y="2653"/>
                <a:ext cx="160" cy="140"/>
              </a:xfrm>
              <a:prstGeom prst="triangle">
                <a:avLst>
                  <a:gd name="adj" fmla="val 54995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904" name="Text Box 148"/>
              <p:cNvSpPr txBox="1"/>
              <p:nvPr/>
            </p:nvSpPr>
            <p:spPr>
              <a:xfrm>
                <a:off x="9088" y="2739"/>
                <a:ext cx="184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1600" dirty="0">
                    <a:latin typeface="Times New Roman" panose="02020603050405020304" pitchFamily="18" charset="0"/>
                  </a:rPr>
                  <a:t>－</a:t>
                </a:r>
                <a:endParaRPr lang="zh-CN" altLang="en-US" sz="1600" dirty="0">
                  <a:latin typeface="Times New Roman" panose="02020603050405020304" pitchFamily="18" charset="0"/>
                </a:endParaRPr>
              </a:p>
              <a:p>
                <a:pPr algn="just" eaLnBrk="0" hangingPunct="0">
                  <a:lnSpc>
                    <a:spcPct val="96000"/>
                  </a:lnSpc>
                </a:pP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5" name="Text Box 149"/>
              <p:cNvSpPr txBox="1"/>
              <p:nvPr/>
            </p:nvSpPr>
            <p:spPr>
              <a:xfrm>
                <a:off x="9100" y="3024"/>
                <a:ext cx="135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 eaLnBrk="0" hangingPunct="0">
                  <a:lnSpc>
                    <a:spcPct val="96000"/>
                  </a:lnSpc>
                </a:pPr>
                <a:r>
                  <a:rPr lang="en-US" altLang="zh-CN" sz="1600" dirty="0">
                    <a:latin typeface="宋体" pitchFamily="2" charset="-122"/>
                  </a:rPr>
                  <a:t>+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6" name="Text Box 150"/>
              <p:cNvSpPr txBox="1"/>
              <p:nvPr/>
            </p:nvSpPr>
            <p:spPr>
              <a:xfrm>
                <a:off x="9306" y="2559"/>
                <a:ext cx="240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 eaLnBrk="0" hangingPunct="0"/>
                <a:r>
                  <a:rPr lang="en-US" altLang="zh-CN" sz="1600" dirty="0">
                    <a:latin typeface="Times New Roman" panose="02020603050405020304" pitchFamily="18" charset="0"/>
                    <a:sym typeface="Symbol" pitchFamily="18" charset="2"/>
                  </a:rPr>
                  <a:t>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907" name="Text Box 151"/>
              <p:cNvSpPr txBox="1"/>
              <p:nvPr/>
            </p:nvSpPr>
            <p:spPr>
              <a:xfrm>
                <a:off x="9416" y="2874"/>
                <a:ext cx="135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/>
              <a:p>
                <a:pPr algn="just" eaLnBrk="0" hangingPunct="0">
                  <a:lnSpc>
                    <a:spcPct val="96000"/>
                  </a:lnSpc>
                </a:pPr>
                <a:r>
                  <a:rPr lang="en-US" altLang="zh-CN" sz="1600" dirty="0">
                    <a:latin typeface="宋体" pitchFamily="2" charset="-122"/>
                  </a:rPr>
                  <a:t>+</a:t>
                </a:r>
                <a:endParaRPr lang="en-US" altLang="zh-CN" sz="16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880" name="Text Box 152"/>
            <p:cNvSpPr txBox="1"/>
            <p:nvPr/>
          </p:nvSpPr>
          <p:spPr>
            <a:xfrm>
              <a:off x="742" y="1499"/>
              <a:ext cx="333" cy="28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I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1881" name="Line 153"/>
            <p:cNvSpPr/>
            <p:nvPr/>
          </p:nvSpPr>
          <p:spPr>
            <a:xfrm>
              <a:off x="3828" y="1913"/>
              <a:ext cx="208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82" name="Text Box 154"/>
            <p:cNvSpPr txBox="1"/>
            <p:nvPr/>
          </p:nvSpPr>
          <p:spPr>
            <a:xfrm>
              <a:off x="3196" y="1413"/>
              <a:ext cx="1148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zh-CN" altLang="en-US" sz="2000" dirty="0">
                  <a:latin typeface="Times New Roman" panose="02020603050405020304" pitchFamily="18" charset="0"/>
                </a:rPr>
                <a:t>电压比较器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31883" name="Rectangle 155"/>
            <p:cNvSpPr/>
            <p:nvPr/>
          </p:nvSpPr>
          <p:spPr>
            <a:xfrm>
              <a:off x="928" y="2331"/>
              <a:ext cx="302" cy="231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84" name="AutoShape 156"/>
            <p:cNvSpPr/>
            <p:nvPr/>
          </p:nvSpPr>
          <p:spPr>
            <a:xfrm rot="5400000">
              <a:off x="1041" y="2372"/>
              <a:ext cx="100" cy="83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85" name="Text Box 157"/>
            <p:cNvSpPr txBox="1"/>
            <p:nvPr/>
          </p:nvSpPr>
          <p:spPr>
            <a:xfrm>
              <a:off x="637" y="2315"/>
              <a:ext cx="406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886" name="Rectangle 158"/>
            <p:cNvSpPr/>
            <p:nvPr/>
          </p:nvSpPr>
          <p:spPr>
            <a:xfrm>
              <a:off x="1404" y="2331"/>
              <a:ext cx="327" cy="231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87" name="AutoShape 159"/>
            <p:cNvSpPr/>
            <p:nvPr/>
          </p:nvSpPr>
          <p:spPr>
            <a:xfrm rot="5400000">
              <a:off x="1582" y="2372"/>
              <a:ext cx="100" cy="8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1888" name="Text Box 160"/>
            <p:cNvSpPr txBox="1"/>
            <p:nvPr/>
          </p:nvSpPr>
          <p:spPr>
            <a:xfrm>
              <a:off x="1740" y="2319"/>
              <a:ext cx="405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2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31889" name="Line 161"/>
            <p:cNvSpPr/>
            <p:nvPr/>
          </p:nvSpPr>
          <p:spPr>
            <a:xfrm>
              <a:off x="1649" y="2692"/>
              <a:ext cx="3592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90" name="Line 162"/>
            <p:cNvSpPr/>
            <p:nvPr/>
          </p:nvSpPr>
          <p:spPr>
            <a:xfrm>
              <a:off x="1077" y="2692"/>
              <a:ext cx="417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91" name="Line 163"/>
            <p:cNvSpPr/>
            <p:nvPr/>
          </p:nvSpPr>
          <p:spPr>
            <a:xfrm>
              <a:off x="1494" y="2571"/>
              <a:ext cx="0" cy="11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92" name="Line 164"/>
            <p:cNvSpPr/>
            <p:nvPr/>
          </p:nvSpPr>
          <p:spPr>
            <a:xfrm>
              <a:off x="1650" y="2562"/>
              <a:ext cx="0" cy="13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93" name="Line 165"/>
            <p:cNvSpPr/>
            <p:nvPr/>
          </p:nvSpPr>
          <p:spPr>
            <a:xfrm>
              <a:off x="4033" y="1913"/>
              <a:ext cx="0" cy="917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94" name="Line 166"/>
            <p:cNvSpPr/>
            <p:nvPr/>
          </p:nvSpPr>
          <p:spPr>
            <a:xfrm>
              <a:off x="1576" y="1746"/>
              <a:ext cx="0" cy="585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895" name="Line 167"/>
            <p:cNvSpPr/>
            <p:nvPr/>
          </p:nvSpPr>
          <p:spPr>
            <a:xfrm>
              <a:off x="1084" y="1036"/>
              <a:ext cx="0" cy="1303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896" name="Line 168"/>
            <p:cNvSpPr/>
            <p:nvPr/>
          </p:nvSpPr>
          <p:spPr>
            <a:xfrm>
              <a:off x="1085" y="1031"/>
              <a:ext cx="1644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897" name="Line 169"/>
            <p:cNvSpPr/>
            <p:nvPr/>
          </p:nvSpPr>
          <p:spPr>
            <a:xfrm>
              <a:off x="2731" y="1042"/>
              <a:ext cx="0" cy="139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1898" name="Line 170"/>
            <p:cNvSpPr/>
            <p:nvPr/>
          </p:nvSpPr>
          <p:spPr>
            <a:xfrm>
              <a:off x="5237" y="2693"/>
              <a:ext cx="0" cy="53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99" name="Line 171"/>
            <p:cNvSpPr/>
            <p:nvPr/>
          </p:nvSpPr>
          <p:spPr>
            <a:xfrm>
              <a:off x="3182" y="2231"/>
              <a:ext cx="12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00" name="Line 172"/>
            <p:cNvSpPr/>
            <p:nvPr/>
          </p:nvSpPr>
          <p:spPr>
            <a:xfrm flipH="1">
              <a:off x="3251" y="2045"/>
              <a:ext cx="0" cy="1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01" name="Line 173"/>
            <p:cNvSpPr/>
            <p:nvPr/>
          </p:nvSpPr>
          <p:spPr>
            <a:xfrm>
              <a:off x="3248" y="2043"/>
              <a:ext cx="20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490" name="Group 5"/>
          <p:cNvGrpSpPr/>
          <p:nvPr/>
        </p:nvGrpSpPr>
        <p:grpSpPr>
          <a:xfrm>
            <a:off x="571500" y="500063"/>
            <a:ext cx="7929563" cy="5715000"/>
            <a:chOff x="1152" y="1008"/>
            <a:chExt cx="2784" cy="2352"/>
          </a:xfrm>
        </p:grpSpPr>
        <p:sp>
          <p:nvSpPr>
            <p:cNvPr id="63491" name="Text Box 6"/>
            <p:cNvSpPr txBox="1"/>
            <p:nvPr/>
          </p:nvSpPr>
          <p:spPr>
            <a:xfrm>
              <a:off x="1152" y="1008"/>
              <a:ext cx="2784" cy="23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/>
            <a:p>
              <a:pPr>
                <a:spcBef>
                  <a:spcPct val="50000"/>
                </a:spcBef>
              </a:pPr>
              <a:endParaRPr lang="zh-CN" altLang="zh-CN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63492" name="Group 7"/>
            <p:cNvGrpSpPr/>
            <p:nvPr/>
          </p:nvGrpSpPr>
          <p:grpSpPr>
            <a:xfrm>
              <a:off x="1200" y="1104"/>
              <a:ext cx="2688" cy="2228"/>
              <a:chOff x="1134" y="1134"/>
              <a:chExt cx="6721" cy="5812"/>
            </a:xfrm>
          </p:grpSpPr>
          <p:pic>
            <p:nvPicPr>
              <p:cNvPr id="63493" name="Picture 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134" y="1134"/>
                <a:ext cx="6721" cy="5629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3494" name="Text Box 9"/>
              <p:cNvSpPr txBox="1"/>
              <p:nvPr/>
            </p:nvSpPr>
            <p:spPr>
              <a:xfrm>
                <a:off x="3620" y="2994"/>
                <a:ext cx="820" cy="79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0" rIns="0" bIns="0"/>
              <a:p>
                <a:pPr algn="just" eaLnBrk="0" hangingPunct="0"/>
                <a:r>
                  <a:rPr lang="en-US" altLang="zh-CN" sz="1000" dirty="0">
                    <a:latin typeface="Times New Roman" panose="02020603050405020304" pitchFamily="18" charset="0"/>
                  </a:rPr>
                  <a:t>ICL7107</a:t>
                </a:r>
                <a:endParaRPr lang="en-US" altLang="zh-CN" sz="1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495" name="Text Box 10"/>
              <p:cNvSpPr txBox="1"/>
              <p:nvPr/>
            </p:nvSpPr>
            <p:spPr>
              <a:xfrm>
                <a:off x="2640" y="6409"/>
                <a:ext cx="3068" cy="537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36000" rIns="0" bIns="0"/>
              <a:p>
                <a:pPr algn="just" eaLnBrk="0" hangingPunct="0"/>
                <a:r>
                  <a:rPr lang="en-US" altLang="zh-CN" sz="2000" b="1" dirty="0">
                    <a:latin typeface="Times New Roman" panose="02020603050405020304" pitchFamily="18" charset="0"/>
                  </a:rPr>
                  <a:t>ICL7107</a:t>
                </a:r>
                <a:r>
                  <a:rPr lang="zh-CN" altLang="en-US" sz="2000" b="1" dirty="0">
                    <a:latin typeface="Times New Roman" panose="02020603050405020304" pitchFamily="18" charset="0"/>
                  </a:rPr>
                  <a:t>构成直流电压表</a:t>
                </a:r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628650" y="1128713"/>
            <a:ext cx="7412038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正向积分时以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in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 /</a:t>
            </a:r>
            <a:r>
              <a:rPr kumimoji="0" lang="zh-CN" altLang="en-US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（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R.C</a:t>
            </a:r>
            <a:r>
              <a:rPr kumimoji="0" lang="zh-CN" altLang="en-US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）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的斜率对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in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积分。</a:t>
            </a:r>
            <a:endParaRPr kumimoji="0" lang="zh-CN" altLang="en-US" sz="28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2770" name="Object 31"/>
          <p:cNvGraphicFramePr/>
          <p:nvPr/>
        </p:nvGraphicFramePr>
        <p:xfrm>
          <a:off x="2162175" y="1530350"/>
          <a:ext cx="485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2159000" imgH="558800" progId="Equation.DSMT4">
                  <p:embed/>
                </p:oleObj>
              </mc:Choice>
              <mc:Fallback>
                <p:oleObj name="" r:id="rId1" imgW="2159000" imgH="5588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2175" y="1530350"/>
                        <a:ext cx="4856163" cy="1290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9113" y="434975"/>
            <a:ext cx="2336800" cy="584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A83C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正向积分</a:t>
            </a:r>
            <a:endParaRPr kumimoji="0" lang="zh-CN" altLang="en-US" sz="3200" b="1" kern="1200" cap="none" spc="0" normalizeH="0" baseline="0" noProof="0" dirty="0">
              <a:solidFill>
                <a:srgbClr val="A83C9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3" name="Line 31"/>
          <p:cNvSpPr/>
          <p:nvPr/>
        </p:nvSpPr>
        <p:spPr>
          <a:xfrm>
            <a:off x="342900" y="3238500"/>
            <a:ext cx="4232275" cy="460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2774" name="Text Box 32"/>
          <p:cNvSpPr txBox="1"/>
          <p:nvPr/>
        </p:nvSpPr>
        <p:spPr>
          <a:xfrm>
            <a:off x="4279900" y="2771775"/>
            <a:ext cx="42545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</a:rPr>
              <a:t>t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32775" name="Line 33"/>
          <p:cNvSpPr/>
          <p:nvPr/>
        </p:nvSpPr>
        <p:spPr>
          <a:xfrm flipV="1">
            <a:off x="352425" y="2628900"/>
            <a:ext cx="0" cy="1447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2776" name="Line 34"/>
          <p:cNvSpPr/>
          <p:nvPr/>
        </p:nvSpPr>
        <p:spPr>
          <a:xfrm flipH="1">
            <a:off x="2649538" y="2874963"/>
            <a:ext cx="46037" cy="23002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77" name="Line 35"/>
          <p:cNvSpPr/>
          <p:nvPr/>
        </p:nvSpPr>
        <p:spPr>
          <a:xfrm>
            <a:off x="303213" y="3009900"/>
            <a:ext cx="2324100" cy="460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arrow" w="med" len="med"/>
            <a:tailEnd type="arrow" w="med" len="med"/>
          </a:ln>
        </p:spPr>
      </p:sp>
      <p:sp>
        <p:nvSpPr>
          <p:cNvPr id="32778" name="Text Box 38"/>
          <p:cNvSpPr txBox="1"/>
          <p:nvPr/>
        </p:nvSpPr>
        <p:spPr>
          <a:xfrm>
            <a:off x="962025" y="2552700"/>
            <a:ext cx="533400" cy="45720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T1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9" name="Text Box 40"/>
          <p:cNvSpPr txBox="1"/>
          <p:nvPr/>
        </p:nvSpPr>
        <p:spPr>
          <a:xfrm>
            <a:off x="-28575" y="2857500"/>
            <a:ext cx="533400" cy="396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endParaRPr lang="en-US" altLang="zh-CN" sz="20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32780" name="组合 79"/>
          <p:cNvGrpSpPr/>
          <p:nvPr/>
        </p:nvGrpSpPr>
        <p:grpSpPr>
          <a:xfrm>
            <a:off x="339725" y="3276600"/>
            <a:ext cx="2287588" cy="657225"/>
            <a:chOff x="339661" y="3276576"/>
            <a:chExt cx="2287399" cy="657234"/>
          </a:xfrm>
        </p:grpSpPr>
        <p:sp>
          <p:nvSpPr>
            <p:cNvPr id="32785" name="Line 52"/>
            <p:cNvSpPr/>
            <p:nvPr/>
          </p:nvSpPr>
          <p:spPr>
            <a:xfrm>
              <a:off x="339661" y="3276576"/>
              <a:ext cx="2263806" cy="65723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6" name="矩形 15"/>
            <p:cNvSpPr/>
            <p:nvPr/>
          </p:nvSpPr>
          <p:spPr>
            <a:xfrm>
              <a:off x="1946078" y="3386116"/>
              <a:ext cx="680982" cy="4619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in1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32781" name="组合 80"/>
          <p:cNvGrpSpPr/>
          <p:nvPr/>
        </p:nvGrpSpPr>
        <p:grpSpPr>
          <a:xfrm>
            <a:off x="376238" y="3313113"/>
            <a:ext cx="2227262" cy="1812925"/>
            <a:chOff x="376174" y="3313089"/>
            <a:chExt cx="2227293" cy="1812646"/>
          </a:xfrm>
        </p:grpSpPr>
        <p:sp>
          <p:nvSpPr>
            <p:cNvPr id="32783" name="Line 28"/>
            <p:cNvSpPr/>
            <p:nvPr/>
          </p:nvSpPr>
          <p:spPr>
            <a:xfrm>
              <a:off x="376174" y="3313089"/>
              <a:ext cx="2227293" cy="15335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" name="矩形 18"/>
            <p:cNvSpPr/>
            <p:nvPr/>
          </p:nvSpPr>
          <p:spPr>
            <a:xfrm>
              <a:off x="1873207" y="4663843"/>
              <a:ext cx="681047" cy="4618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V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itchFamily="2" charset="-122"/>
                  <a:cs typeface="+mn-cs"/>
                </a:rPr>
                <a:t>in2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itchFamily="49" charset="-122"/>
                <a:cs typeface="+mn-cs"/>
              </a:endParaRPr>
            </a:p>
          </p:txBody>
        </p:sp>
      </p:grpSp>
      <p:pic>
        <p:nvPicPr>
          <p:cNvPr id="3278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88" y="3355975"/>
            <a:ext cx="6361112" cy="350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227013" y="1092200"/>
            <a:ext cx="8916988" cy="95408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反向积分时，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S2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闭合，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S1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断开，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REF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对电容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C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充电，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 V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in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与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REF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极性相反，经时间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T2  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积分器的输出又回到零。</a:t>
            </a:r>
            <a:endParaRPr kumimoji="0" lang="zh-CN" altLang="en-US" sz="28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61950"/>
            <a:ext cx="2336800" cy="584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A83C9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反向积分</a:t>
            </a:r>
            <a:endParaRPr kumimoji="0" lang="zh-CN" altLang="en-US" sz="3200" b="1" kern="1200" cap="none" spc="0" normalizeH="0" baseline="0" noProof="0" dirty="0">
              <a:solidFill>
                <a:srgbClr val="A83C9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33797" name="Picture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2224088"/>
            <a:ext cx="7777163" cy="43386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Object 48"/>
          <p:cNvGraphicFramePr/>
          <p:nvPr/>
        </p:nvGraphicFramePr>
        <p:xfrm>
          <a:off x="6877050" y="2151063"/>
          <a:ext cx="22669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" imgW="799465" imgH="393700" progId="Equation.3">
                  <p:embed/>
                </p:oleObj>
              </mc:Choice>
              <mc:Fallback>
                <p:oleObj name="" r:id="rId2" imgW="799465" imgH="393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77050" y="2151063"/>
                        <a:ext cx="2266950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内容占位符 1"/>
          <p:cNvSpPr>
            <a:spLocks noGrp="1"/>
          </p:cNvSpPr>
          <p:nvPr>
            <p:ph idx="1"/>
          </p:nvPr>
        </p:nvSpPr>
        <p:spPr>
          <a:xfrm>
            <a:off x="285750" y="1071563"/>
            <a:ext cx="8229600" cy="939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ß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D/A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转换器的基本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概念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将数字信号转化成与其成正比的模拟信号。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93065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3" name="标题 2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8572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D/A</a:t>
            </a:r>
            <a:r>
              <a:rPr lang="zh-CN" altLang="en-US" sz="3600" dirty="0"/>
              <a:t>转换器</a:t>
            </a:r>
            <a:endParaRPr lang="zh-CN" altLang="en-US" sz="3600" dirty="0"/>
          </a:p>
        </p:txBody>
      </p:sp>
      <p:grpSp>
        <p:nvGrpSpPr>
          <p:cNvPr id="2" name="Group 6"/>
          <p:cNvGrpSpPr/>
          <p:nvPr/>
        </p:nvGrpSpPr>
        <p:grpSpPr>
          <a:xfrm>
            <a:off x="2438400" y="3449638"/>
            <a:ext cx="3549650" cy="1552575"/>
            <a:chOff x="1428" y="1273"/>
            <a:chExt cx="2032" cy="786"/>
          </a:xfrm>
        </p:grpSpPr>
        <p:sp>
          <p:nvSpPr>
            <p:cNvPr id="2063" name="Rectangle 7"/>
            <p:cNvSpPr/>
            <p:nvPr/>
          </p:nvSpPr>
          <p:spPr>
            <a:xfrm>
              <a:off x="2170" y="1273"/>
              <a:ext cx="626" cy="786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4" name="Text Box 8"/>
            <p:cNvSpPr txBox="1"/>
            <p:nvPr/>
          </p:nvSpPr>
          <p:spPr>
            <a:xfrm>
              <a:off x="2212" y="1530"/>
              <a:ext cx="552" cy="3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b="1" dirty="0">
                  <a:latin typeface="Times New Roman" panose="02020603050405020304" pitchFamily="18" charset="0"/>
                </a:rPr>
                <a:t>DAC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5" name="Line 9"/>
            <p:cNvSpPr/>
            <p:nvPr/>
          </p:nvSpPr>
          <p:spPr>
            <a:xfrm>
              <a:off x="1926" y="1395"/>
              <a:ext cx="24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6" name="Line 10"/>
            <p:cNvSpPr/>
            <p:nvPr/>
          </p:nvSpPr>
          <p:spPr>
            <a:xfrm>
              <a:off x="1926" y="1517"/>
              <a:ext cx="24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7" name="Line 11"/>
            <p:cNvSpPr/>
            <p:nvPr/>
          </p:nvSpPr>
          <p:spPr>
            <a:xfrm>
              <a:off x="1926" y="1959"/>
              <a:ext cx="244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051" name="Object 8"/>
            <p:cNvGraphicFramePr>
              <a:graphicFrameLocks noChangeAspect="1"/>
            </p:cNvGraphicFramePr>
            <p:nvPr/>
          </p:nvGraphicFramePr>
          <p:xfrm>
            <a:off x="1776" y="1407"/>
            <a:ext cx="212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190500" imgH="457200" progId="Equation.3">
                    <p:embed/>
                  </p:oleObj>
                </mc:Choice>
                <mc:Fallback>
                  <p:oleObj name="" r:id="rId1" imgW="190500" imgH="4572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76" y="1407"/>
                          <a:ext cx="212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" name="Line 13"/>
            <p:cNvSpPr/>
            <p:nvPr/>
          </p:nvSpPr>
          <p:spPr>
            <a:xfrm>
              <a:off x="2796" y="1660"/>
              <a:ext cx="328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9" name="Text Box 14"/>
            <p:cNvSpPr txBox="1"/>
            <p:nvPr/>
          </p:nvSpPr>
          <p:spPr>
            <a:xfrm>
              <a:off x="1428" y="1544"/>
              <a:ext cx="456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n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0" name="Text Box 15"/>
            <p:cNvSpPr txBox="1"/>
            <p:nvPr/>
          </p:nvSpPr>
          <p:spPr>
            <a:xfrm>
              <a:off x="3124" y="1503"/>
              <a:ext cx="336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 eaLnBrk="0" hangingPunct="0"/>
              <a:r>
                <a:rPr lang="en-US" altLang="zh-CN" sz="2400" i="1" dirty="0">
                  <a:latin typeface="Times New Roman" panose="02020603050405020304" pitchFamily="18" charset="0"/>
                </a:rPr>
                <a:t>v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O</a:t>
              </a:r>
              <a:endParaRPr lang="en-US" altLang="zh-CN" sz="2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1" name="Oval 16"/>
            <p:cNvSpPr/>
            <p:nvPr/>
          </p:nvSpPr>
          <p:spPr>
            <a:xfrm>
              <a:off x="2022" y="1581"/>
              <a:ext cx="40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2" name="Oval 17"/>
            <p:cNvSpPr/>
            <p:nvPr/>
          </p:nvSpPr>
          <p:spPr>
            <a:xfrm>
              <a:off x="2022" y="1703"/>
              <a:ext cx="40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Oval 18"/>
            <p:cNvSpPr/>
            <p:nvPr/>
          </p:nvSpPr>
          <p:spPr>
            <a:xfrm>
              <a:off x="2022" y="1813"/>
              <a:ext cx="40" cy="42"/>
            </a:xfrm>
            <a:prstGeom prst="ellipse">
              <a:avLst/>
            </a:prstGeom>
            <a:solidFill>
              <a:srgbClr val="000000"/>
            </a:solidFill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2397125" y="5321300"/>
          <a:ext cx="411956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485900" imgH="431800" progId="Equation.3">
                  <p:embed/>
                </p:oleObj>
              </mc:Choice>
              <mc:Fallback>
                <p:oleObj name="" r:id="rId3" imgW="1485900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7125" y="5321300"/>
                        <a:ext cx="4119563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/>
          <p:nvPr/>
        </p:nvGrpSpPr>
        <p:grpSpPr>
          <a:xfrm>
            <a:off x="1028700" y="2743200"/>
            <a:ext cx="1962150" cy="2114550"/>
            <a:chOff x="504" y="1416"/>
            <a:chExt cx="1236" cy="1332"/>
          </a:xfrm>
        </p:grpSpPr>
        <p:sp>
          <p:nvSpPr>
            <p:cNvPr id="2060" name="Rectangle 22"/>
            <p:cNvSpPr/>
            <p:nvPr/>
          </p:nvSpPr>
          <p:spPr>
            <a:xfrm>
              <a:off x="1260" y="1932"/>
              <a:ext cx="480" cy="816"/>
            </a:xfrm>
            <a:prstGeom prst="rect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1" name="Text Box 23"/>
            <p:cNvSpPr txBox="1"/>
            <p:nvPr/>
          </p:nvSpPr>
          <p:spPr>
            <a:xfrm>
              <a:off x="504" y="1416"/>
              <a:ext cx="936" cy="308"/>
            </a:xfrm>
            <a:prstGeom prst="rect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数字信号</a:t>
              </a:r>
              <a:endPara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62" name="Line 24"/>
            <p:cNvSpPr/>
            <p:nvPr/>
          </p:nvSpPr>
          <p:spPr>
            <a:xfrm>
              <a:off x="1248" y="1716"/>
              <a:ext cx="12" cy="216"/>
            </a:xfrm>
            <a:prstGeom prst="line">
              <a:avLst/>
            </a:prstGeom>
            <a:ln w="3175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25"/>
          <p:cNvGrpSpPr/>
          <p:nvPr/>
        </p:nvGrpSpPr>
        <p:grpSpPr>
          <a:xfrm>
            <a:off x="5314950" y="3181350"/>
            <a:ext cx="2495550" cy="1428750"/>
            <a:chOff x="3180" y="1632"/>
            <a:chExt cx="1572" cy="900"/>
          </a:xfrm>
        </p:grpSpPr>
        <p:sp>
          <p:nvSpPr>
            <p:cNvPr id="2057" name="Oval 26"/>
            <p:cNvSpPr/>
            <p:nvPr/>
          </p:nvSpPr>
          <p:spPr>
            <a:xfrm>
              <a:off x="3180" y="2028"/>
              <a:ext cx="492" cy="504"/>
            </a:xfrm>
            <a:prstGeom prst="ellipse">
              <a:avLst/>
            </a:prstGeom>
            <a:noFill/>
            <a:ln w="317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58" name="Line 27"/>
            <p:cNvSpPr/>
            <p:nvPr/>
          </p:nvSpPr>
          <p:spPr>
            <a:xfrm flipV="1">
              <a:off x="3636" y="1956"/>
              <a:ext cx="192" cy="216"/>
            </a:xfrm>
            <a:prstGeom prst="line">
              <a:avLst/>
            </a:prstGeom>
            <a:ln w="317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9" name="Text Box 28"/>
            <p:cNvSpPr txBox="1"/>
            <p:nvPr/>
          </p:nvSpPr>
          <p:spPr>
            <a:xfrm>
              <a:off x="3828" y="1632"/>
              <a:ext cx="924" cy="308"/>
            </a:xfrm>
            <a:prstGeom prst="rect">
              <a:avLst/>
            </a:prstGeom>
            <a:noFill/>
            <a:ln w="317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模拟信号</a:t>
              </a:r>
              <a:endPara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0" y="2406650"/>
            <a:ext cx="6426200" cy="5238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若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in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与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REF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极性相反，且为常数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V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REF 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:</a:t>
            </a:r>
            <a:endParaRPr kumimoji="0" lang="en-US" altLang="zh-CN" sz="28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4818" name="Object 48"/>
          <p:cNvGraphicFramePr/>
          <p:nvPr/>
        </p:nvGraphicFramePr>
        <p:xfrm>
          <a:off x="628650" y="544513"/>
          <a:ext cx="44259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561465" imgH="431800" progId="Equation.3">
                  <p:embed/>
                </p:oleObj>
              </mc:Choice>
              <mc:Fallback>
                <p:oleObj name="" r:id="rId1" imgW="1561465" imgH="431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650" y="544513"/>
                        <a:ext cx="442595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4754563" y="1420813"/>
          <a:ext cx="371951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028065" imgH="431800" progId="Equation.3">
                  <p:embed/>
                </p:oleObj>
              </mc:Choice>
              <mc:Fallback>
                <p:oleObj name="" r:id="rId3" imgW="1028065" imgH="4318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4563" y="1420813"/>
                        <a:ext cx="3719512" cy="147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5630863" y="4926013"/>
          <a:ext cx="3260725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901065" imgH="482600" progId="Equation.3">
                  <p:embed/>
                </p:oleObj>
              </mc:Choice>
              <mc:Fallback>
                <p:oleObj name="" r:id="rId5" imgW="901065" imgH="4826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0863" y="4926013"/>
                        <a:ext cx="3260725" cy="164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28"/>
          <p:cNvSpPr/>
          <p:nvPr/>
        </p:nvSpPr>
        <p:spPr>
          <a:xfrm>
            <a:off x="960438" y="4413250"/>
            <a:ext cx="1566862" cy="1206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" name="Line 29"/>
          <p:cNvSpPr/>
          <p:nvPr/>
        </p:nvSpPr>
        <p:spPr>
          <a:xfrm flipV="1">
            <a:off x="2490788" y="4451350"/>
            <a:ext cx="3140075" cy="11699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" name="Group 30"/>
          <p:cNvGrpSpPr/>
          <p:nvPr/>
        </p:nvGrpSpPr>
        <p:grpSpPr>
          <a:xfrm>
            <a:off x="555625" y="3246438"/>
            <a:ext cx="6521450" cy="2555875"/>
            <a:chOff x="884" y="2052"/>
            <a:chExt cx="4108" cy="1610"/>
          </a:xfrm>
        </p:grpSpPr>
        <p:sp>
          <p:nvSpPr>
            <p:cNvPr id="34829" name="Line 31"/>
            <p:cNvSpPr/>
            <p:nvPr/>
          </p:nvSpPr>
          <p:spPr>
            <a:xfrm>
              <a:off x="980" y="2783"/>
              <a:ext cx="369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4830" name="Text Box 32"/>
            <p:cNvSpPr txBox="1"/>
            <p:nvPr/>
          </p:nvSpPr>
          <p:spPr>
            <a:xfrm>
              <a:off x="4724" y="2639"/>
              <a:ext cx="26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ahoma" panose="020B0604030504040204" pitchFamily="34" charset="0"/>
                </a:rPr>
                <a:t>t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34831" name="Line 33"/>
            <p:cNvSpPr/>
            <p:nvPr/>
          </p:nvSpPr>
          <p:spPr>
            <a:xfrm flipV="1">
              <a:off x="1124" y="2399"/>
              <a:ext cx="0" cy="9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4832" name="Line 34"/>
            <p:cNvSpPr/>
            <p:nvPr/>
          </p:nvSpPr>
          <p:spPr>
            <a:xfrm>
              <a:off x="2084" y="2543"/>
              <a:ext cx="29" cy="111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4833" name="Line 35"/>
            <p:cNvSpPr/>
            <p:nvPr/>
          </p:nvSpPr>
          <p:spPr>
            <a:xfrm>
              <a:off x="1124" y="2639"/>
              <a:ext cx="9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</p:sp>
        <p:sp>
          <p:nvSpPr>
            <p:cNvPr id="34834" name="Line 36"/>
            <p:cNvSpPr/>
            <p:nvPr/>
          </p:nvSpPr>
          <p:spPr>
            <a:xfrm flipV="1">
              <a:off x="4081" y="2591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4835" name="Line 37"/>
            <p:cNvSpPr/>
            <p:nvPr/>
          </p:nvSpPr>
          <p:spPr>
            <a:xfrm>
              <a:off x="2084" y="2639"/>
              <a:ext cx="2020" cy="2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</p:sp>
        <p:sp>
          <p:nvSpPr>
            <p:cNvPr id="34836" name="Text Box 38"/>
            <p:cNvSpPr txBox="1"/>
            <p:nvPr/>
          </p:nvSpPr>
          <p:spPr>
            <a:xfrm>
              <a:off x="1508" y="2351"/>
              <a:ext cx="33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T1</a:t>
              </a:r>
              <a:endParaRPr lang="en-US" altLang="zh-CN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837" name="Text Box 39"/>
            <p:cNvSpPr txBox="1"/>
            <p:nvPr/>
          </p:nvSpPr>
          <p:spPr>
            <a:xfrm>
              <a:off x="2678" y="2052"/>
              <a:ext cx="57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T2</a:t>
              </a:r>
              <a:endPara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4838" name="Text Box 40"/>
            <p:cNvSpPr txBox="1"/>
            <p:nvPr/>
          </p:nvSpPr>
          <p:spPr>
            <a:xfrm>
              <a:off x="884" y="2543"/>
              <a:ext cx="33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宋体" pitchFamily="2" charset="-122"/>
                  <a:ea typeface="宋体" pitchFamily="2" charset="-122"/>
                </a:rPr>
                <a:t>0</a:t>
              </a:r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1" name="Line 52"/>
          <p:cNvSpPr/>
          <p:nvPr/>
        </p:nvSpPr>
        <p:spPr>
          <a:xfrm>
            <a:off x="993775" y="4424363"/>
            <a:ext cx="1441450" cy="6477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" name="Line 53"/>
          <p:cNvSpPr/>
          <p:nvPr/>
        </p:nvSpPr>
        <p:spPr>
          <a:xfrm flipV="1">
            <a:off x="2454275" y="4414838"/>
            <a:ext cx="1800225" cy="6477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" name="Line 36"/>
          <p:cNvSpPr/>
          <p:nvPr/>
        </p:nvSpPr>
        <p:spPr>
          <a:xfrm flipV="1">
            <a:off x="4243388" y="4049713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" name="左大括号 23"/>
          <p:cNvSpPr/>
          <p:nvPr/>
        </p:nvSpPr>
        <p:spPr bwMode="auto">
          <a:xfrm>
            <a:off x="3221019" y="2881305"/>
            <a:ext cx="474669" cy="1752623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4"/>
          <p:cNvSpPr txBox="1">
            <a:spLocks noChangeArrowheads="1"/>
          </p:cNvSpPr>
          <p:nvPr/>
        </p:nvSpPr>
        <p:spPr bwMode="auto">
          <a:xfrm>
            <a:off x="263525" y="544513"/>
            <a:ext cx="8569325" cy="9461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假定在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T2 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时间内计数值为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2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，计数脉冲的周期为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T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CP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则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T2 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=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N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T</a:t>
            </a:r>
            <a:r>
              <a:rPr kumimoji="0" lang="en-US" altLang="zh-CN" sz="2800" b="1" kern="1200" cap="none" spc="0" normalizeH="0" baseline="-250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CP</a:t>
            </a:r>
            <a:r>
              <a:rPr kumimoji="0" lang="en-US" altLang="zh-CN" sz="2800" b="1" kern="1200" cap="none" spc="0" normalizeH="0" baseline="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itchFamily="2" charset="-122"/>
                <a:cs typeface="+mn-cs"/>
              </a:rPr>
              <a:t>代入，得：</a:t>
            </a:r>
            <a:endParaRPr kumimoji="0" lang="zh-CN" altLang="en-US" sz="2800" b="1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2" name="Group 42"/>
          <p:cNvGrpSpPr/>
          <p:nvPr/>
        </p:nvGrpSpPr>
        <p:grpSpPr>
          <a:xfrm>
            <a:off x="633413" y="5394325"/>
            <a:ext cx="4191000" cy="1463675"/>
            <a:chOff x="1066" y="3446"/>
            <a:chExt cx="2640" cy="922"/>
          </a:xfrm>
        </p:grpSpPr>
        <p:graphicFrame>
          <p:nvGraphicFramePr>
            <p:cNvPr id="35844" name="Object 43"/>
            <p:cNvGraphicFramePr/>
            <p:nvPr/>
          </p:nvGraphicFramePr>
          <p:xfrm>
            <a:off x="1066" y="3446"/>
            <a:ext cx="2634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" imgW="4181475" imgH="819150" progId="Paint.Picture">
                    <p:embed/>
                  </p:oleObj>
                </mc:Choice>
                <mc:Fallback>
                  <p:oleObj name="" r:id="rId1" imgW="4181475" imgH="819150" progId="Paint.Picture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66" y="3446"/>
                          <a:ext cx="2634" cy="5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6" name="Line 44"/>
            <p:cNvSpPr/>
            <p:nvPr/>
          </p:nvSpPr>
          <p:spPr>
            <a:xfrm>
              <a:off x="1162" y="3974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67" name="Line 45"/>
            <p:cNvSpPr/>
            <p:nvPr/>
          </p:nvSpPr>
          <p:spPr>
            <a:xfrm>
              <a:off x="2170" y="3974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68" name="Line 46"/>
            <p:cNvSpPr/>
            <p:nvPr/>
          </p:nvSpPr>
          <p:spPr>
            <a:xfrm>
              <a:off x="3706" y="3974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69" name="Line 47"/>
            <p:cNvSpPr/>
            <p:nvPr/>
          </p:nvSpPr>
          <p:spPr>
            <a:xfrm>
              <a:off x="1162" y="4070"/>
              <a:ext cx="1008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arrow" w="med" len="med"/>
              <a:tailEnd type="arrow" w="med" len="med"/>
            </a:ln>
          </p:spPr>
        </p:sp>
        <p:sp>
          <p:nvSpPr>
            <p:cNvPr id="35870" name="Line 48"/>
            <p:cNvSpPr/>
            <p:nvPr/>
          </p:nvSpPr>
          <p:spPr>
            <a:xfrm>
              <a:off x="2170" y="4070"/>
              <a:ext cx="15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</p:sp>
        <p:sp>
          <p:nvSpPr>
            <p:cNvPr id="35871" name="Text Box 49"/>
            <p:cNvSpPr txBox="1"/>
            <p:nvPr/>
          </p:nvSpPr>
          <p:spPr>
            <a:xfrm>
              <a:off x="1498" y="3830"/>
              <a:ext cx="38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b="1" baseline="-25000" dirty="0">
                  <a:latin typeface="楷体_GB2312" pitchFamily="49" charset="-122"/>
                  <a:ea typeface="楷体_GB2312" pitchFamily="49" charset="-122"/>
                </a:rPr>
                <a:t>1</a:t>
              </a:r>
              <a:endParaRPr lang="en-US" altLang="zh-CN" b="1" baseline="-250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872" name="Text Box 50"/>
            <p:cNvSpPr txBox="1"/>
            <p:nvPr/>
          </p:nvSpPr>
          <p:spPr>
            <a:xfrm>
              <a:off x="2842" y="3830"/>
              <a:ext cx="52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en-US" altLang="zh-CN" b="1" baseline="-25000" dirty="0">
                  <a:latin typeface="楷体_GB2312" pitchFamily="49" charset="-122"/>
                  <a:ea typeface="楷体_GB2312" pitchFamily="49" charset="-122"/>
                </a:rPr>
                <a:t>2</a:t>
              </a:r>
              <a:endParaRPr lang="en-US" altLang="zh-CN" b="1" baseline="-2500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5873" name="Text Box 51"/>
            <p:cNvSpPr txBox="1"/>
            <p:nvPr/>
          </p:nvSpPr>
          <p:spPr>
            <a:xfrm>
              <a:off x="1402" y="4118"/>
              <a:ext cx="48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宋体" pitchFamily="2" charset="-122"/>
                  <a:ea typeface="宋体" pitchFamily="2" charset="-122"/>
                </a:rPr>
                <a:t>1000</a:t>
              </a:r>
              <a:endParaRPr lang="en-US" altLang="zh-CN" sz="2000" b="1" dirty="0">
                <a:latin typeface="宋体" pitchFamily="2" charset="-122"/>
                <a:ea typeface="宋体" pitchFamily="2" charset="-122"/>
              </a:endParaRPr>
            </a:p>
          </p:txBody>
        </p:sp>
      </p:grpSp>
      <p:graphicFrame>
        <p:nvGraphicFramePr>
          <p:cNvPr id="33" name="Object 4"/>
          <p:cNvGraphicFramePr/>
          <p:nvPr/>
        </p:nvGraphicFramePr>
        <p:xfrm>
          <a:off x="628650" y="1639888"/>
          <a:ext cx="8285163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2513330" imgH="482600" progId="Equation.3">
                  <p:embed/>
                </p:oleObj>
              </mc:Choice>
              <mc:Fallback>
                <p:oleObj name="" r:id="rId3" imgW="2513330" imgH="482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650" y="1639888"/>
                        <a:ext cx="8285163" cy="1497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7" name="组合 50"/>
          <p:cNvGrpSpPr/>
          <p:nvPr/>
        </p:nvGrpSpPr>
        <p:grpSpPr>
          <a:xfrm>
            <a:off x="409575" y="2698750"/>
            <a:ext cx="6521450" cy="2921000"/>
            <a:chOff x="555570" y="2881305"/>
            <a:chExt cx="6521450" cy="2921014"/>
          </a:xfrm>
        </p:grpSpPr>
        <p:sp>
          <p:nvSpPr>
            <p:cNvPr id="35849" name="Line 28"/>
            <p:cNvSpPr/>
            <p:nvPr/>
          </p:nvSpPr>
          <p:spPr>
            <a:xfrm>
              <a:off x="960382" y="4413276"/>
              <a:ext cx="1566890" cy="12065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50" name="Line 29"/>
            <p:cNvSpPr/>
            <p:nvPr/>
          </p:nvSpPr>
          <p:spPr>
            <a:xfrm flipV="1">
              <a:off x="2490759" y="4451364"/>
              <a:ext cx="3140118" cy="116999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35851" name="Group 30"/>
            <p:cNvGrpSpPr/>
            <p:nvPr/>
          </p:nvGrpSpPr>
          <p:grpSpPr>
            <a:xfrm>
              <a:off x="555570" y="3100393"/>
              <a:ext cx="6521450" cy="2701926"/>
              <a:chOff x="884" y="1960"/>
              <a:chExt cx="4108" cy="1702"/>
            </a:xfrm>
          </p:grpSpPr>
          <p:sp>
            <p:nvSpPr>
              <p:cNvPr id="35856" name="Line 31"/>
              <p:cNvSpPr/>
              <p:nvPr/>
            </p:nvSpPr>
            <p:spPr>
              <a:xfrm>
                <a:off x="980" y="2783"/>
                <a:ext cx="369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857" name="Text Box 32"/>
              <p:cNvSpPr txBox="1"/>
              <p:nvPr/>
            </p:nvSpPr>
            <p:spPr>
              <a:xfrm>
                <a:off x="4724" y="2639"/>
                <a:ext cx="268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Tahoma" panose="020B0604030504040204" pitchFamily="34" charset="0"/>
                  </a:rPr>
                  <a:t>t</a:t>
                </a:r>
                <a:endParaRPr lang="en-US" altLang="zh-CN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5858" name="Line 33"/>
              <p:cNvSpPr/>
              <p:nvPr/>
            </p:nvSpPr>
            <p:spPr>
              <a:xfrm flipV="1">
                <a:off x="1124" y="2399"/>
                <a:ext cx="0" cy="9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5859" name="Line 34"/>
              <p:cNvSpPr/>
              <p:nvPr/>
            </p:nvSpPr>
            <p:spPr>
              <a:xfrm>
                <a:off x="2084" y="2543"/>
                <a:ext cx="29" cy="111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5860" name="Line 35"/>
              <p:cNvSpPr/>
              <p:nvPr/>
            </p:nvSpPr>
            <p:spPr>
              <a:xfrm>
                <a:off x="1124" y="2639"/>
                <a:ext cx="96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arrow" w="med" len="med"/>
                <a:tailEnd type="arrow" w="med" len="med"/>
              </a:ln>
            </p:spPr>
          </p:sp>
          <p:sp>
            <p:nvSpPr>
              <p:cNvPr id="35861" name="Line 36"/>
              <p:cNvSpPr/>
              <p:nvPr/>
            </p:nvSpPr>
            <p:spPr>
              <a:xfrm flipV="1">
                <a:off x="4081" y="2591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5862" name="Line 37"/>
              <p:cNvSpPr/>
              <p:nvPr/>
            </p:nvSpPr>
            <p:spPr>
              <a:xfrm>
                <a:off x="2084" y="2639"/>
                <a:ext cx="2020" cy="2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miter/>
                <a:headEnd type="arrow" w="med" len="med"/>
                <a:tailEnd type="arrow" w="med" len="med"/>
              </a:ln>
            </p:spPr>
          </p:sp>
          <p:sp>
            <p:nvSpPr>
              <p:cNvPr id="35863" name="Text Box 38"/>
              <p:cNvSpPr txBox="1"/>
              <p:nvPr/>
            </p:nvSpPr>
            <p:spPr>
              <a:xfrm>
                <a:off x="1508" y="2351"/>
                <a:ext cx="336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楷体_GB2312" pitchFamily="49" charset="-122"/>
                    <a:ea typeface="楷体_GB2312" pitchFamily="49" charset="-122"/>
                  </a:rPr>
                  <a:t>T1</a:t>
                </a:r>
                <a:endParaRPr lang="en-US" altLang="zh-CN" b="1" dirty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5864" name="Text Box 39"/>
              <p:cNvSpPr txBox="1"/>
              <p:nvPr/>
            </p:nvSpPr>
            <p:spPr>
              <a:xfrm>
                <a:off x="2631" y="1960"/>
                <a:ext cx="576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T2</a:t>
                </a:r>
                <a:endParaRPr lang="en-US" altLang="zh-CN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5865" name="Text Box 40"/>
              <p:cNvSpPr txBox="1"/>
              <p:nvPr/>
            </p:nvSpPr>
            <p:spPr>
              <a:xfrm>
                <a:off x="884" y="2543"/>
                <a:ext cx="336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latin typeface="宋体" pitchFamily="2" charset="-122"/>
                    <a:ea typeface="宋体" pitchFamily="2" charset="-122"/>
                  </a:rPr>
                  <a:t>0</a:t>
                </a:r>
                <a:endParaRPr lang="en-US" altLang="zh-CN" sz="2000" b="1" dirty="0">
                  <a:latin typeface="宋体" pitchFamily="2" charset="-122"/>
                  <a:ea typeface="宋体" pitchFamily="2" charset="-122"/>
                </a:endParaRPr>
              </a:p>
            </p:txBody>
          </p:sp>
        </p:grpSp>
        <p:sp>
          <p:nvSpPr>
            <p:cNvPr id="35852" name="Line 52"/>
            <p:cNvSpPr/>
            <p:nvPr/>
          </p:nvSpPr>
          <p:spPr>
            <a:xfrm>
              <a:off x="993726" y="4424385"/>
              <a:ext cx="1441450" cy="6477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53" name="Line 53"/>
            <p:cNvSpPr/>
            <p:nvPr/>
          </p:nvSpPr>
          <p:spPr>
            <a:xfrm flipV="1">
              <a:off x="2454246" y="4414851"/>
              <a:ext cx="1800225" cy="6477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5854" name="Line 36"/>
            <p:cNvSpPr/>
            <p:nvPr/>
          </p:nvSpPr>
          <p:spPr>
            <a:xfrm flipV="1">
              <a:off x="4243383" y="4049721"/>
              <a:ext cx="0" cy="3048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0" name="左大括号 49"/>
            <p:cNvSpPr/>
            <p:nvPr/>
          </p:nvSpPr>
          <p:spPr bwMode="auto">
            <a:xfrm>
              <a:off x="3221019" y="2881305"/>
              <a:ext cx="474669" cy="1752624"/>
            </a:xfrm>
            <a:prstGeom prst="leftBrac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itchFamily="49" charset="-122"/>
                <a:cs typeface="+mn-cs"/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6032500" y="4926013"/>
            <a:ext cx="20462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T1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1000T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CP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itchFamily="49" charset="-122"/>
              <a:cs typeface="+mn-cs"/>
            </a:endParaRPr>
          </a:p>
        </p:txBody>
      </p:sp>
      <p:graphicFrame>
        <p:nvGraphicFramePr>
          <p:cNvPr id="69637" name="Object 5"/>
          <p:cNvGraphicFramePr/>
          <p:nvPr/>
        </p:nvGraphicFramePr>
        <p:xfrm>
          <a:off x="5776913" y="5661025"/>
          <a:ext cx="308768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1002665" imgH="482600" progId="Equation.3">
                  <p:embed/>
                </p:oleObj>
              </mc:Choice>
              <mc:Fallback>
                <p:oleObj name="" r:id="rId5" imgW="1002665" imgH="482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6913" y="5661025"/>
                        <a:ext cx="3087687" cy="1196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5"/>
          <p:cNvSpPr/>
          <p:nvPr/>
        </p:nvSpPr>
        <p:spPr>
          <a:xfrm>
            <a:off x="1428750" y="571500"/>
            <a:ext cx="628015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lnSpc>
                <a:spcPct val="80000"/>
              </a:lnSpc>
            </a:pPr>
            <a:r>
              <a:rPr lang="en-US" altLang="zh-CN" sz="4000" b="1" dirty="0">
                <a:solidFill>
                  <a:srgbClr val="990000"/>
                </a:solidFill>
                <a:latin typeface="Times New Roman" panose="02020603050405020304" pitchFamily="18" charset="0"/>
                <a:ea typeface="隶书" pitchFamily="49" charset="-122"/>
              </a:rPr>
              <a:t>A / D</a:t>
            </a:r>
            <a:r>
              <a:rPr lang="zh-CN" altLang="en-US" sz="4000" b="1" dirty="0">
                <a:solidFill>
                  <a:srgbClr val="990000"/>
                </a:solidFill>
                <a:latin typeface="Times New Roman" panose="02020603050405020304" pitchFamily="18" charset="0"/>
                <a:ea typeface="隶书" pitchFamily="49" charset="-122"/>
              </a:rPr>
              <a:t>转换器的主要参数</a:t>
            </a:r>
            <a:endParaRPr lang="zh-CN" altLang="en-US" sz="4000" b="1" dirty="0">
              <a:solidFill>
                <a:srgbClr val="990000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64515" name="Text Box 6"/>
          <p:cNvSpPr txBox="1"/>
          <p:nvPr/>
        </p:nvSpPr>
        <p:spPr>
          <a:xfrm>
            <a:off x="890588" y="4365625"/>
            <a:ext cx="187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相对精度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Text Box 7"/>
          <p:cNvSpPr txBox="1"/>
          <p:nvPr/>
        </p:nvSpPr>
        <p:spPr>
          <a:xfrm>
            <a:off x="850900" y="1460500"/>
            <a:ext cx="1735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分辨率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Text Box 8"/>
          <p:cNvSpPr txBox="1"/>
          <p:nvPr/>
        </p:nvSpPr>
        <p:spPr>
          <a:xfrm>
            <a:off x="885825" y="2960688"/>
            <a:ext cx="1806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转换速度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8" name="Text Box 9"/>
          <p:cNvSpPr txBox="1"/>
          <p:nvPr/>
        </p:nvSpPr>
        <p:spPr>
          <a:xfrm>
            <a:off x="387350" y="1968500"/>
            <a:ext cx="8382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A/D</a:t>
            </a:r>
            <a:r>
              <a:rPr lang="zh-CN" altLang="en-US" sz="2400" b="1" dirty="0">
                <a:latin typeface="Times New Roman" panose="02020603050405020304" pitchFamily="18" charset="0"/>
              </a:rPr>
              <a:t>转换器的分辨率用输出二进制数的位数表示，位数越多，误差越小，转换精度越高。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519" name="Text Box 10"/>
          <p:cNvSpPr txBox="1"/>
          <p:nvPr/>
        </p:nvSpPr>
        <p:spPr>
          <a:xfrm>
            <a:off x="1058863" y="3582988"/>
            <a:ext cx="5781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b="1" dirty="0">
                <a:latin typeface="Times New Roman" panose="02020603050405020304" pitchFamily="18" charset="0"/>
              </a:rPr>
              <a:t>转换速度是指完成一次转换所需的时间。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520" name="Text Box 11"/>
          <p:cNvSpPr txBox="1"/>
          <p:nvPr/>
        </p:nvSpPr>
        <p:spPr>
          <a:xfrm>
            <a:off x="425450" y="5060950"/>
            <a:ext cx="8382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在理想情况下，所有的转换点应当在一条直线上。相对精度是指实际的各个转换点偏离理想特性的误差。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内容占位符 1"/>
          <p:cNvSpPr>
            <a:spLocks noGrp="1"/>
          </p:cNvSpPr>
          <p:nvPr>
            <p:ph idx="1"/>
          </p:nvPr>
        </p:nvSpPr>
        <p:spPr>
          <a:xfrm>
            <a:off x="357188" y="1285875"/>
            <a:ext cx="8786812" cy="8667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以三位</a:t>
            </a:r>
            <a:r>
              <a:rPr lang="en-US" altLang="zh-CN" dirty="0"/>
              <a:t>DAC</a:t>
            </a:r>
            <a:r>
              <a:rPr lang="zh-CN" altLang="en-US" dirty="0"/>
              <a:t>为例，设</a:t>
            </a:r>
            <a:r>
              <a:rPr lang="en-US" altLang="zh-CN" dirty="0"/>
              <a:t>K=1,v</a:t>
            </a:r>
            <a:r>
              <a:rPr lang="en-US" altLang="zh-CN" baseline="-25000" dirty="0"/>
              <a:t>O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en-US" altLang="zh-CN" baseline="-25000" dirty="0"/>
              <a:t>n</a:t>
            </a:r>
            <a:r>
              <a:rPr lang="zh-CN" altLang="en-US" dirty="0"/>
              <a:t>的关系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3076" name="标题 2"/>
          <p:cNvSpPr>
            <a:spLocks noGrp="1"/>
          </p:cNvSpPr>
          <p:nvPr>
            <p:ph type="title"/>
          </p:nvPr>
        </p:nvSpPr>
        <p:spPr>
          <a:xfrm>
            <a:off x="1214438" y="428625"/>
            <a:ext cx="5543550" cy="65405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/>
              <a:t>D/A</a:t>
            </a:r>
            <a:r>
              <a:rPr lang="zh-CN" altLang="en-US" sz="3600" dirty="0"/>
              <a:t>转换</a:t>
            </a:r>
            <a:endParaRPr lang="zh-CN" altLang="en-US" sz="3600" dirty="0"/>
          </a:p>
        </p:txBody>
      </p:sp>
      <p:graphicFrame>
        <p:nvGraphicFramePr>
          <p:cNvPr id="6" name="Group 57"/>
          <p:cNvGraphicFramePr>
            <a:graphicFrameLocks noGrp="1"/>
          </p:cNvGraphicFramePr>
          <p:nvPr/>
        </p:nvGraphicFramePr>
        <p:xfrm>
          <a:off x="1042988" y="2133600"/>
          <a:ext cx="1976438" cy="3671888"/>
        </p:xfrm>
        <a:graphic>
          <a:graphicData uri="http://schemas.openxmlformats.org/drawingml/2006/table">
            <a:tbl>
              <a:tblPr/>
              <a:tblGrid>
                <a:gridCol w="1272896"/>
                <a:gridCol w="703938"/>
              </a:tblGrid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O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0  0  0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 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0  0  1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 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0  1  0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2 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0  1  1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3 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1  0  0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4 V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1  0  1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5 V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1  1  0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6 V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8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1  1  1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itchFamily="2" charset="-122"/>
                        </a:rPr>
                        <a:t>7 V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995738" y="2205038"/>
          <a:ext cx="4005262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325370" imgH="2461260" progId="">
                  <p:embed/>
                </p:oleObj>
              </mc:Choice>
              <mc:Fallback>
                <p:oleObj name="" r:id="rId1" imgW="2325370" imgH="246126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5738" y="2205038"/>
                        <a:ext cx="4005262" cy="422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3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/>
              <a:t>二进制权电阻型</a:t>
            </a:r>
            <a:r>
              <a:rPr lang="en-US" altLang="zh-CN" sz="3600" dirty="0"/>
              <a:t>DAC</a:t>
            </a:r>
            <a:endParaRPr lang="zh-CN" altLang="en-US" sz="3600" dirty="0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428750" y="5646738"/>
          <a:ext cx="15589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74065" imgH="393700" progId="Equation.3">
                  <p:embed/>
                </p:oleObj>
              </mc:Choice>
              <mc:Fallback>
                <p:oleObj name="" r:id="rId1" imgW="774065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5646738"/>
                        <a:ext cx="15589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3"/>
          <p:cNvGraphicFramePr>
            <a:graphicFrameLocks noGrp="1" noChangeAspect="1"/>
          </p:cNvGraphicFramePr>
          <p:nvPr/>
        </p:nvGraphicFramePr>
        <p:xfrm>
          <a:off x="1436688" y="1509713"/>
          <a:ext cx="62230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335145" imgH="2415540" progId="">
                  <p:embed/>
                </p:oleObj>
              </mc:Choice>
              <mc:Fallback>
                <p:oleObj name="" r:id="rId3" imgW="4335145" imgH="241554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6688" y="1509713"/>
                        <a:ext cx="6223000" cy="346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4914900" y="3086100"/>
            <a:ext cx="2609850" cy="1028700"/>
            <a:chOff x="3096" y="1944"/>
            <a:chExt cx="1644" cy="648"/>
          </a:xfrm>
        </p:grpSpPr>
        <p:sp>
          <p:nvSpPr>
            <p:cNvPr id="4122" name="Oval 10"/>
            <p:cNvSpPr/>
            <p:nvPr/>
          </p:nvSpPr>
          <p:spPr>
            <a:xfrm>
              <a:off x="3096" y="2088"/>
              <a:ext cx="492" cy="504"/>
            </a:xfrm>
            <a:prstGeom prst="ellipse">
              <a:avLst/>
            </a:prstGeom>
            <a:noFill/>
            <a:ln w="317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23" name="Line 11"/>
            <p:cNvSpPr/>
            <p:nvPr/>
          </p:nvSpPr>
          <p:spPr>
            <a:xfrm flipV="1">
              <a:off x="3576" y="2148"/>
              <a:ext cx="228" cy="192"/>
            </a:xfrm>
            <a:prstGeom prst="line">
              <a:avLst/>
            </a:prstGeom>
            <a:ln w="31750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4" name="Text Box 12"/>
            <p:cNvSpPr txBox="1"/>
            <p:nvPr/>
          </p:nvSpPr>
          <p:spPr>
            <a:xfrm>
              <a:off x="3816" y="1944"/>
              <a:ext cx="924" cy="308"/>
            </a:xfrm>
            <a:prstGeom prst="rect">
              <a:avLst/>
            </a:prstGeom>
            <a:noFill/>
            <a:ln w="31750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6600"/>
                  </a:solidFill>
                  <a:latin typeface="Times New Roman" panose="02020603050405020304" pitchFamily="18" charset="0"/>
                </a:rPr>
                <a:t>模拟开关</a:t>
              </a:r>
              <a:endPara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943100" y="1270000"/>
            <a:ext cx="3657600" cy="2254250"/>
            <a:chOff x="1224" y="800"/>
            <a:chExt cx="2304" cy="1420"/>
          </a:xfrm>
        </p:grpSpPr>
        <p:sp>
          <p:nvSpPr>
            <p:cNvPr id="4119" name="Rectangle 14"/>
            <p:cNvSpPr/>
            <p:nvPr/>
          </p:nvSpPr>
          <p:spPr>
            <a:xfrm>
              <a:off x="1224" y="1372"/>
              <a:ext cx="2292" cy="848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20" name="Text Box 15"/>
            <p:cNvSpPr txBox="1"/>
            <p:nvPr/>
          </p:nvSpPr>
          <p:spPr>
            <a:xfrm>
              <a:off x="2624" y="800"/>
              <a:ext cx="904" cy="30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电阻网络</a:t>
              </a:r>
              <a:endPara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21" name="Line 16"/>
            <p:cNvSpPr/>
            <p:nvPr/>
          </p:nvSpPr>
          <p:spPr>
            <a:xfrm flipH="1">
              <a:off x="2352" y="1096"/>
              <a:ext cx="272" cy="28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2365375" y="4021138"/>
            <a:ext cx="5502275" cy="942975"/>
            <a:chOff x="1490" y="2533"/>
            <a:chExt cx="3466" cy="594"/>
          </a:xfrm>
        </p:grpSpPr>
        <p:sp>
          <p:nvSpPr>
            <p:cNvPr id="4116" name="Rectangle 22"/>
            <p:cNvSpPr/>
            <p:nvPr/>
          </p:nvSpPr>
          <p:spPr>
            <a:xfrm>
              <a:off x="1490" y="2853"/>
              <a:ext cx="2259" cy="274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17" name="Line 23"/>
            <p:cNvSpPr/>
            <p:nvPr/>
          </p:nvSpPr>
          <p:spPr>
            <a:xfrm flipV="1">
              <a:off x="3749" y="2726"/>
              <a:ext cx="339" cy="118"/>
            </a:xfrm>
            <a:prstGeom prst="line">
              <a:avLst/>
            </a:prstGeom>
            <a:ln w="2540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18" name="Text Box 24"/>
            <p:cNvSpPr txBox="1"/>
            <p:nvPr/>
          </p:nvSpPr>
          <p:spPr>
            <a:xfrm>
              <a:off x="4097" y="2533"/>
              <a:ext cx="859" cy="534"/>
            </a:xfrm>
            <a:prstGeom prst="rect">
              <a:avLst/>
            </a:prstGeom>
            <a:noFill/>
            <a:ln w="2540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9900"/>
                  </a:solidFill>
                  <a:latin typeface="Times New Roman" panose="02020603050405020304" pitchFamily="18" charset="0"/>
                </a:rPr>
                <a:t>输入数字量</a:t>
              </a:r>
              <a:endParaRPr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7183438" y="2220913"/>
            <a:ext cx="1554162" cy="1355725"/>
            <a:chOff x="4525" y="1399"/>
            <a:chExt cx="979" cy="854"/>
          </a:xfrm>
        </p:grpSpPr>
        <p:sp>
          <p:nvSpPr>
            <p:cNvPr id="4113" name="Oval 26"/>
            <p:cNvSpPr/>
            <p:nvPr/>
          </p:nvSpPr>
          <p:spPr>
            <a:xfrm>
              <a:off x="4525" y="1399"/>
              <a:ext cx="375" cy="347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14" name="Text Box 27"/>
            <p:cNvSpPr txBox="1"/>
            <p:nvPr/>
          </p:nvSpPr>
          <p:spPr>
            <a:xfrm>
              <a:off x="4974" y="1719"/>
              <a:ext cx="530" cy="534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输出电压</a:t>
              </a:r>
              <a:endPara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5" name="Line 28"/>
            <p:cNvSpPr/>
            <p:nvPr/>
          </p:nvSpPr>
          <p:spPr>
            <a:xfrm>
              <a:off x="4882" y="1646"/>
              <a:ext cx="83" cy="73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29"/>
          <p:cNvGrpSpPr/>
          <p:nvPr/>
        </p:nvGrpSpPr>
        <p:grpSpPr>
          <a:xfrm>
            <a:off x="465138" y="2906713"/>
            <a:ext cx="1520825" cy="1662112"/>
            <a:chOff x="293" y="1831"/>
            <a:chExt cx="958" cy="1047"/>
          </a:xfrm>
        </p:grpSpPr>
        <p:sp>
          <p:nvSpPr>
            <p:cNvPr id="4110" name="Oval 30"/>
            <p:cNvSpPr/>
            <p:nvPr/>
          </p:nvSpPr>
          <p:spPr>
            <a:xfrm>
              <a:off x="876" y="2531"/>
              <a:ext cx="375" cy="347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11" name="Text Box 31"/>
            <p:cNvSpPr txBox="1"/>
            <p:nvPr/>
          </p:nvSpPr>
          <p:spPr>
            <a:xfrm>
              <a:off x="293" y="1831"/>
              <a:ext cx="530" cy="534"/>
            </a:xfrm>
            <a:prstGeom prst="rect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参考电压</a:t>
              </a:r>
              <a:endPara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2" name="Line 32"/>
            <p:cNvSpPr/>
            <p:nvPr/>
          </p:nvSpPr>
          <p:spPr>
            <a:xfrm>
              <a:off x="825" y="2358"/>
              <a:ext cx="143" cy="181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36" name="Object 14"/>
          <p:cNvGraphicFramePr>
            <a:graphicFrameLocks noChangeAspect="1"/>
          </p:cNvGraphicFramePr>
          <p:nvPr/>
        </p:nvGraphicFramePr>
        <p:xfrm>
          <a:off x="3201988" y="5645150"/>
          <a:ext cx="15859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786765" imgH="393700" progId="Equation.3">
                  <p:embed/>
                </p:oleObj>
              </mc:Choice>
              <mc:Fallback>
                <p:oleObj name="" r:id="rId5" imgW="786765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1988" y="5645150"/>
                        <a:ext cx="1585912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5008563" y="5643563"/>
          <a:ext cx="1508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748665" imgH="393700" progId="Equation.3">
                  <p:embed/>
                </p:oleObj>
              </mc:Choice>
              <mc:Fallback>
                <p:oleObj name="" r:id="rId7" imgW="748665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8563" y="5643563"/>
                        <a:ext cx="15081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6"/>
          <p:cNvGraphicFramePr>
            <a:graphicFrameLocks noChangeAspect="1"/>
          </p:cNvGraphicFramePr>
          <p:nvPr/>
        </p:nvGraphicFramePr>
        <p:xfrm>
          <a:off x="6731000" y="5629275"/>
          <a:ext cx="1585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786765" imgH="393700" progId="Equation.3">
                  <p:embed/>
                </p:oleObj>
              </mc:Choice>
              <mc:Fallback>
                <p:oleObj name="" r:id="rId9" imgW="786765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1000" y="5629275"/>
                        <a:ext cx="15859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6"/>
          <p:cNvSpPr txBox="1"/>
          <p:nvPr/>
        </p:nvSpPr>
        <p:spPr>
          <a:xfrm>
            <a:off x="912813" y="5070475"/>
            <a:ext cx="4332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流过各电阻的电流为多少？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5"/>
          <p:cNvSpPr/>
          <p:nvPr/>
        </p:nvSpPr>
        <p:spPr>
          <a:xfrm>
            <a:off x="357188" y="571500"/>
            <a:ext cx="2857500" cy="492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3200" b="1" dirty="0">
                <a:solidFill>
                  <a:srgbClr val="3333CC"/>
                </a:solidFill>
                <a:latin typeface="宋体" pitchFamily="2" charset="-122"/>
              </a:rPr>
              <a:t>运放的基本概念</a:t>
            </a:r>
            <a:endParaRPr lang="en-US" altLang="zh-CN" sz="3200" b="1" dirty="0">
              <a:solidFill>
                <a:srgbClr val="3333CC"/>
              </a:solidFill>
              <a:latin typeface="宋体" pitchFamily="2" charset="-122"/>
            </a:endParaRPr>
          </a:p>
        </p:txBody>
      </p:sp>
      <p:sp>
        <p:nvSpPr>
          <p:cNvPr id="51203" name="Rectangle 6"/>
          <p:cNvSpPr/>
          <p:nvPr/>
        </p:nvSpPr>
        <p:spPr>
          <a:xfrm>
            <a:off x="357188" y="1357313"/>
            <a:ext cx="1785937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一、</a:t>
            </a:r>
            <a:r>
              <a:rPr lang="zh-CN" altLang="en-US" sz="2800" dirty="0">
                <a:solidFill>
                  <a:srgbClr val="3333CC"/>
                </a:solidFill>
                <a:latin typeface="宋体" pitchFamily="2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结构</a:t>
            </a:r>
            <a:endParaRPr lang="zh-CN" altLang="en-US" sz="2800" dirty="0">
              <a:solidFill>
                <a:srgbClr val="3333CC"/>
              </a:solidFill>
              <a:latin typeface="宋体" pitchFamily="2" charset="-122"/>
            </a:endParaRPr>
          </a:p>
        </p:txBody>
      </p:sp>
      <p:sp>
        <p:nvSpPr>
          <p:cNvPr id="51204" name="Rectangle 7"/>
          <p:cNvSpPr/>
          <p:nvPr/>
        </p:nvSpPr>
        <p:spPr>
          <a:xfrm>
            <a:off x="357188" y="3443288"/>
            <a:ext cx="1752600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zh-CN" altLang="en-US" sz="2500" dirty="0">
                <a:solidFill>
                  <a:srgbClr val="FF0000"/>
                </a:solidFill>
                <a:latin typeface="宋体" pitchFamily="2" charset="-122"/>
              </a:rPr>
              <a:t>二、</a:t>
            </a:r>
            <a:r>
              <a:rPr lang="zh-CN" altLang="en-US" sz="2500" dirty="0">
                <a:solidFill>
                  <a:schemeClr val="tx2"/>
                </a:solidFill>
                <a:latin typeface="宋体" pitchFamily="2" charset="-122"/>
              </a:rPr>
              <a:t>符号：</a:t>
            </a:r>
            <a:endParaRPr lang="zh-CN" altLang="en-US" sz="4000" dirty="0">
              <a:solidFill>
                <a:schemeClr val="tx2"/>
              </a:solidFill>
              <a:latin typeface="宋体" pitchFamily="2" charset="-122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5143500" y="1690688"/>
            <a:ext cx="1447800" cy="1066800"/>
            <a:chOff x="3360" y="1296"/>
            <a:chExt cx="912" cy="672"/>
          </a:xfrm>
        </p:grpSpPr>
        <p:sp>
          <p:nvSpPr>
            <p:cNvPr id="51258" name="Rectangle 9"/>
            <p:cNvSpPr/>
            <p:nvPr/>
          </p:nvSpPr>
          <p:spPr>
            <a:xfrm>
              <a:off x="3360" y="1296"/>
              <a:ext cx="528" cy="672"/>
            </a:xfrm>
            <a:prstGeom prst="rect">
              <a:avLst/>
            </a:prstGeom>
            <a:solidFill>
              <a:srgbClr val="FFCC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59" name="Text Box 10"/>
            <p:cNvSpPr txBox="1"/>
            <p:nvPr/>
          </p:nvSpPr>
          <p:spPr>
            <a:xfrm>
              <a:off x="3408" y="1296"/>
              <a:ext cx="480" cy="634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zh-CN" altLang="en-US" sz="2000" dirty="0">
                  <a:latin typeface="宋体" pitchFamily="2" charset="-122"/>
                </a:rPr>
                <a:t>直耦多级放大</a:t>
              </a:r>
              <a:endParaRPr lang="zh-CN" altLang="en-US" sz="2000" dirty="0">
                <a:latin typeface="宋体" pitchFamily="2" charset="-122"/>
              </a:endParaRPr>
            </a:p>
          </p:txBody>
        </p:sp>
        <p:sp>
          <p:nvSpPr>
            <p:cNvPr id="51260" name="Line 11"/>
            <p:cNvSpPr/>
            <p:nvPr/>
          </p:nvSpPr>
          <p:spPr>
            <a:xfrm>
              <a:off x="3888" y="1632"/>
              <a:ext cx="38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72"/>
          <p:cNvGrpSpPr/>
          <p:nvPr/>
        </p:nvGrpSpPr>
        <p:grpSpPr>
          <a:xfrm>
            <a:off x="2857500" y="1690688"/>
            <a:ext cx="2286000" cy="1066800"/>
            <a:chOff x="1920" y="1296"/>
            <a:chExt cx="1440" cy="672"/>
          </a:xfrm>
        </p:grpSpPr>
        <p:sp>
          <p:nvSpPr>
            <p:cNvPr id="51251" name="Rectangle 21"/>
            <p:cNvSpPr/>
            <p:nvPr/>
          </p:nvSpPr>
          <p:spPr>
            <a:xfrm>
              <a:off x="2448" y="1296"/>
              <a:ext cx="528" cy="672"/>
            </a:xfrm>
            <a:prstGeom prst="rect">
              <a:avLst/>
            </a:prstGeom>
            <a:solidFill>
              <a:srgbClr val="FFCCFF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52" name="Text Box 22"/>
            <p:cNvSpPr txBox="1"/>
            <p:nvPr/>
          </p:nvSpPr>
          <p:spPr>
            <a:xfrm>
              <a:off x="2496" y="1392"/>
              <a:ext cx="480" cy="442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zh-CN" altLang="en-US" sz="2000" dirty="0">
                  <a:latin typeface="宋体" pitchFamily="2" charset="-122"/>
                </a:rPr>
                <a:t>双入差放</a:t>
              </a:r>
              <a:endParaRPr lang="zh-CN" altLang="en-US" sz="2000" dirty="0">
                <a:latin typeface="宋体" pitchFamily="2" charset="-122"/>
              </a:endParaRPr>
            </a:p>
          </p:txBody>
        </p:sp>
        <p:sp>
          <p:nvSpPr>
            <p:cNvPr id="51253" name="Line 23"/>
            <p:cNvSpPr/>
            <p:nvPr/>
          </p:nvSpPr>
          <p:spPr>
            <a:xfrm>
              <a:off x="2112" y="1488"/>
              <a:ext cx="3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4" name="Line 24"/>
            <p:cNvSpPr/>
            <p:nvPr/>
          </p:nvSpPr>
          <p:spPr>
            <a:xfrm>
              <a:off x="2112" y="1872"/>
              <a:ext cx="3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5" name="Line 25"/>
            <p:cNvSpPr/>
            <p:nvPr/>
          </p:nvSpPr>
          <p:spPr>
            <a:xfrm>
              <a:off x="2976" y="1632"/>
              <a:ext cx="38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56" name="Text Box 26"/>
            <p:cNvSpPr txBox="1"/>
            <p:nvPr/>
          </p:nvSpPr>
          <p:spPr>
            <a:xfrm>
              <a:off x="1920" y="1344"/>
              <a:ext cx="240" cy="250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solidFill>
                    <a:srgbClr val="3333CC"/>
                  </a:solidFill>
                  <a:latin typeface="宋体" pitchFamily="2" charset="-122"/>
                </a:rPr>
                <a:t>+</a:t>
              </a:r>
              <a:endParaRPr lang="en-US" altLang="zh-CN" sz="2000" dirty="0">
                <a:solidFill>
                  <a:srgbClr val="3333CC"/>
                </a:solidFill>
                <a:latin typeface="宋体" pitchFamily="2" charset="-122"/>
              </a:endParaRPr>
            </a:p>
          </p:txBody>
        </p:sp>
        <p:sp>
          <p:nvSpPr>
            <p:cNvPr id="51257" name="Line 27"/>
            <p:cNvSpPr/>
            <p:nvPr/>
          </p:nvSpPr>
          <p:spPr>
            <a:xfrm>
              <a:off x="1968" y="1872"/>
              <a:ext cx="96" cy="0"/>
            </a:xfrm>
            <a:prstGeom prst="line">
              <a:avLst/>
            </a:prstGeom>
            <a:ln w="28575" cap="flat" cmpd="sng">
              <a:solidFill>
                <a:srgbClr val="3333CC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74"/>
          <p:cNvGrpSpPr/>
          <p:nvPr/>
        </p:nvGrpSpPr>
        <p:grpSpPr>
          <a:xfrm>
            <a:off x="6591300" y="1690688"/>
            <a:ext cx="1295400" cy="1082675"/>
            <a:chOff x="4272" y="1296"/>
            <a:chExt cx="816" cy="682"/>
          </a:xfrm>
        </p:grpSpPr>
        <p:sp>
          <p:nvSpPr>
            <p:cNvPr id="51248" name="Rectangle 29"/>
            <p:cNvSpPr/>
            <p:nvPr/>
          </p:nvSpPr>
          <p:spPr>
            <a:xfrm>
              <a:off x="4272" y="1296"/>
              <a:ext cx="528" cy="672"/>
            </a:xfrm>
            <a:prstGeom prst="rect">
              <a:avLst/>
            </a:prstGeom>
            <a:solidFill>
              <a:srgbClr val="FFCC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49" name="Text Box 30"/>
            <p:cNvSpPr txBox="1"/>
            <p:nvPr/>
          </p:nvSpPr>
          <p:spPr>
            <a:xfrm>
              <a:off x="4272" y="1344"/>
              <a:ext cx="528" cy="634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latin typeface="宋体" pitchFamily="2" charset="-122"/>
                </a:rPr>
                <a:t>OCL</a:t>
              </a:r>
              <a:r>
                <a:rPr lang="zh-CN" altLang="en-US" sz="2000" dirty="0">
                  <a:latin typeface="宋体" pitchFamily="2" charset="-122"/>
                </a:rPr>
                <a:t>或射随器</a:t>
              </a:r>
              <a:endParaRPr lang="zh-CN" altLang="en-US" sz="2000" dirty="0">
                <a:latin typeface="宋体" pitchFamily="2" charset="-122"/>
              </a:endParaRPr>
            </a:p>
          </p:txBody>
        </p:sp>
        <p:sp>
          <p:nvSpPr>
            <p:cNvPr id="51250" name="Line 31"/>
            <p:cNvSpPr/>
            <p:nvPr/>
          </p:nvSpPr>
          <p:spPr>
            <a:xfrm>
              <a:off x="4800" y="1632"/>
              <a:ext cx="288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1" name="Group 32"/>
          <p:cNvGrpSpPr/>
          <p:nvPr/>
        </p:nvGrpSpPr>
        <p:grpSpPr>
          <a:xfrm>
            <a:off x="2247900" y="1462088"/>
            <a:ext cx="6324600" cy="1616075"/>
            <a:chOff x="1200" y="1392"/>
            <a:chExt cx="3984" cy="1018"/>
          </a:xfrm>
        </p:grpSpPr>
        <p:grpSp>
          <p:nvGrpSpPr>
            <p:cNvPr id="51244" name="Group 33"/>
            <p:cNvGrpSpPr/>
            <p:nvPr/>
          </p:nvGrpSpPr>
          <p:grpSpPr>
            <a:xfrm>
              <a:off x="1200" y="1392"/>
              <a:ext cx="864" cy="1018"/>
              <a:chOff x="1200" y="1392"/>
              <a:chExt cx="864" cy="1018"/>
            </a:xfrm>
          </p:grpSpPr>
          <p:sp>
            <p:nvSpPr>
              <p:cNvPr id="51246" name="Text Box 34"/>
              <p:cNvSpPr txBox="1"/>
              <p:nvPr/>
            </p:nvSpPr>
            <p:spPr>
              <a:xfrm>
                <a:off x="1248" y="2160"/>
                <a:ext cx="816" cy="250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000" dirty="0">
                    <a:solidFill>
                      <a:srgbClr val="FF0000"/>
                    </a:solidFill>
                    <a:latin typeface="宋体" pitchFamily="2" charset="-122"/>
                  </a:rPr>
                  <a:t>反相输入</a:t>
                </a:r>
                <a:endParaRPr lang="zh-CN" altLang="en-US" sz="2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51247" name="Text Box 35"/>
              <p:cNvSpPr txBox="1"/>
              <p:nvPr/>
            </p:nvSpPr>
            <p:spPr>
              <a:xfrm>
                <a:off x="1200" y="1392"/>
                <a:ext cx="816" cy="250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000" dirty="0">
                    <a:solidFill>
                      <a:srgbClr val="FF0000"/>
                    </a:solidFill>
                    <a:latin typeface="宋体" pitchFamily="2" charset="-122"/>
                  </a:rPr>
                  <a:t>同相输入</a:t>
                </a:r>
                <a:endParaRPr lang="zh-CN" altLang="en-US" sz="2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</p:grpSp>
        <p:sp>
          <p:nvSpPr>
            <p:cNvPr id="51245" name="Text Box 36"/>
            <p:cNvSpPr txBox="1"/>
            <p:nvPr/>
          </p:nvSpPr>
          <p:spPr>
            <a:xfrm>
              <a:off x="4752" y="1776"/>
              <a:ext cx="432" cy="442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zh-CN" altLang="en-US" sz="2000" dirty="0">
                  <a:solidFill>
                    <a:srgbClr val="FF0000"/>
                  </a:solidFill>
                  <a:latin typeface="宋体" pitchFamily="2" charset="-122"/>
                </a:rPr>
                <a:t>输出</a:t>
              </a:r>
              <a:endParaRPr lang="zh-CN" altLang="en-US" sz="2000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23" name="Group 54"/>
          <p:cNvGrpSpPr/>
          <p:nvPr/>
        </p:nvGrpSpPr>
        <p:grpSpPr>
          <a:xfrm>
            <a:off x="890588" y="4129088"/>
            <a:ext cx="3200400" cy="1616075"/>
            <a:chOff x="1248" y="2880"/>
            <a:chExt cx="2016" cy="1018"/>
          </a:xfrm>
        </p:grpSpPr>
        <p:sp>
          <p:nvSpPr>
            <p:cNvPr id="51232" name="Rectangle 39"/>
            <p:cNvSpPr/>
            <p:nvPr/>
          </p:nvSpPr>
          <p:spPr>
            <a:xfrm>
              <a:off x="1248" y="2976"/>
              <a:ext cx="61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900" dirty="0">
                  <a:solidFill>
                    <a:srgbClr val="FF0000"/>
                  </a:solidFill>
                  <a:latin typeface="宋体" pitchFamily="2" charset="-122"/>
                </a:rPr>
                <a:t>同相输入</a:t>
              </a:r>
              <a:endParaRPr lang="en-US" altLang="zh-CN" sz="3200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51233" name="Rectangle 40"/>
            <p:cNvSpPr/>
            <p:nvPr/>
          </p:nvSpPr>
          <p:spPr>
            <a:xfrm>
              <a:off x="1248" y="3312"/>
              <a:ext cx="612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1900" dirty="0">
                  <a:solidFill>
                    <a:srgbClr val="FF0000"/>
                  </a:solidFill>
                  <a:latin typeface="宋体" pitchFamily="2" charset="-122"/>
                </a:rPr>
                <a:t>反相输入</a:t>
              </a:r>
              <a:endParaRPr lang="en-US" altLang="zh-CN" sz="3200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51234" name="Rectangle 41"/>
            <p:cNvSpPr/>
            <p:nvPr/>
          </p:nvSpPr>
          <p:spPr>
            <a:xfrm>
              <a:off x="2880" y="3120"/>
              <a:ext cx="384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1900" dirty="0">
                  <a:solidFill>
                    <a:srgbClr val="FF0000"/>
                  </a:solidFill>
                  <a:latin typeface="宋体" pitchFamily="2" charset="-122"/>
                </a:rPr>
                <a:t>输出</a:t>
              </a:r>
              <a:endParaRPr lang="en-US" altLang="zh-CN" sz="3200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51235" name="Rectangle 43"/>
            <p:cNvSpPr/>
            <p:nvPr/>
          </p:nvSpPr>
          <p:spPr>
            <a:xfrm>
              <a:off x="2064" y="2880"/>
              <a:ext cx="576" cy="720"/>
            </a:xfrm>
            <a:prstGeom prst="rect">
              <a:avLst/>
            </a:prstGeom>
            <a:solidFill>
              <a:srgbClr val="FFFF66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36" name="Line 44"/>
            <p:cNvSpPr/>
            <p:nvPr/>
          </p:nvSpPr>
          <p:spPr>
            <a:xfrm>
              <a:off x="1872" y="3072"/>
              <a:ext cx="19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7" name="Line 45"/>
            <p:cNvSpPr/>
            <p:nvPr/>
          </p:nvSpPr>
          <p:spPr>
            <a:xfrm>
              <a:off x="1872" y="3408"/>
              <a:ext cx="19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8" name="Line 46"/>
            <p:cNvSpPr/>
            <p:nvPr/>
          </p:nvSpPr>
          <p:spPr>
            <a:xfrm>
              <a:off x="2640" y="3216"/>
              <a:ext cx="19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9" name="Text Box 47"/>
            <p:cNvSpPr txBox="1"/>
            <p:nvPr/>
          </p:nvSpPr>
          <p:spPr>
            <a:xfrm rot="-5164395">
              <a:off x="2213" y="2971"/>
              <a:ext cx="240" cy="250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latin typeface="宋体" pitchFamily="2" charset="-122"/>
                </a:rPr>
                <a:t>▽</a:t>
              </a:r>
              <a:endParaRPr lang="en-US" altLang="zh-CN" sz="2000" dirty="0">
                <a:latin typeface="宋体" pitchFamily="2" charset="-122"/>
              </a:endParaRPr>
            </a:p>
          </p:txBody>
        </p:sp>
        <p:sp>
          <p:nvSpPr>
            <p:cNvPr id="51240" name="Text Box 48"/>
            <p:cNvSpPr txBox="1"/>
            <p:nvPr/>
          </p:nvSpPr>
          <p:spPr>
            <a:xfrm>
              <a:off x="2352" y="2928"/>
              <a:ext cx="336" cy="250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latin typeface="宋体" pitchFamily="2" charset="-122"/>
                </a:rPr>
                <a:t>∞</a:t>
              </a:r>
              <a:endParaRPr lang="en-US" altLang="zh-CN" sz="2000" dirty="0">
                <a:latin typeface="宋体" pitchFamily="2" charset="-122"/>
              </a:endParaRPr>
            </a:p>
          </p:txBody>
        </p:sp>
        <p:sp>
          <p:nvSpPr>
            <p:cNvPr id="51241" name="Text Box 49"/>
            <p:cNvSpPr txBox="1"/>
            <p:nvPr/>
          </p:nvSpPr>
          <p:spPr>
            <a:xfrm>
              <a:off x="2064" y="2928"/>
              <a:ext cx="144" cy="250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latin typeface="宋体" pitchFamily="2" charset="-122"/>
                </a:rPr>
                <a:t>+</a:t>
              </a:r>
              <a:endParaRPr lang="en-US" altLang="zh-CN" sz="2000" dirty="0">
                <a:latin typeface="宋体" pitchFamily="2" charset="-122"/>
              </a:endParaRPr>
            </a:p>
          </p:txBody>
        </p:sp>
        <p:sp>
          <p:nvSpPr>
            <p:cNvPr id="51242" name="Line 50"/>
            <p:cNvSpPr/>
            <p:nvPr/>
          </p:nvSpPr>
          <p:spPr>
            <a:xfrm>
              <a:off x="2112" y="3408"/>
              <a:ext cx="9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3" name="Text Box 53"/>
            <p:cNvSpPr txBox="1"/>
            <p:nvPr/>
          </p:nvSpPr>
          <p:spPr>
            <a:xfrm>
              <a:off x="1920" y="3648"/>
              <a:ext cx="10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新国标符号</a:t>
              </a:r>
              <a:endParaRPr lang="zh-CN" altLang="en-US" sz="2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68"/>
          <p:cNvGrpSpPr/>
          <p:nvPr/>
        </p:nvGrpSpPr>
        <p:grpSpPr>
          <a:xfrm>
            <a:off x="4395788" y="4357688"/>
            <a:ext cx="3413125" cy="1311275"/>
            <a:chOff x="3024" y="2976"/>
            <a:chExt cx="2150" cy="826"/>
          </a:xfrm>
        </p:grpSpPr>
        <p:sp>
          <p:nvSpPr>
            <p:cNvPr id="51220" name="Line 55"/>
            <p:cNvSpPr/>
            <p:nvPr/>
          </p:nvSpPr>
          <p:spPr>
            <a:xfrm>
              <a:off x="3936" y="2976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21" name="Line 56"/>
            <p:cNvSpPr/>
            <p:nvPr/>
          </p:nvSpPr>
          <p:spPr>
            <a:xfrm>
              <a:off x="3936" y="2976"/>
              <a:ext cx="672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22" name="Line 57"/>
            <p:cNvSpPr/>
            <p:nvPr/>
          </p:nvSpPr>
          <p:spPr>
            <a:xfrm flipH="1">
              <a:off x="3936" y="3264"/>
              <a:ext cx="672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23" name="Line 58"/>
            <p:cNvSpPr/>
            <p:nvPr/>
          </p:nvSpPr>
          <p:spPr>
            <a:xfrm flipH="1">
              <a:off x="3744" y="312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24" name="Line 59"/>
            <p:cNvSpPr/>
            <p:nvPr/>
          </p:nvSpPr>
          <p:spPr>
            <a:xfrm flipH="1">
              <a:off x="3744" y="340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25" name="Line 60"/>
            <p:cNvSpPr/>
            <p:nvPr/>
          </p:nvSpPr>
          <p:spPr>
            <a:xfrm>
              <a:off x="4608" y="326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26" name="Text Box 61"/>
            <p:cNvSpPr txBox="1"/>
            <p:nvPr/>
          </p:nvSpPr>
          <p:spPr>
            <a:xfrm>
              <a:off x="3936" y="3024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latin typeface="Arial" panose="020B0604020202020204" pitchFamily="34" charset="0"/>
                </a:rPr>
                <a:t>+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1227" name="Text Box 62"/>
            <p:cNvSpPr txBox="1"/>
            <p:nvPr/>
          </p:nvSpPr>
          <p:spPr>
            <a:xfrm>
              <a:off x="3936" y="321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dirty="0">
                  <a:latin typeface="Arial" panose="020B0604020202020204" pitchFamily="34" charset="0"/>
                </a:rPr>
                <a:t>-</a:t>
              </a:r>
              <a:endParaRPr lang="en-US" altLang="zh-CN" sz="2800" dirty="0">
                <a:latin typeface="Arial" panose="020B0604020202020204" pitchFamily="34" charset="0"/>
              </a:endParaRPr>
            </a:p>
          </p:txBody>
        </p:sp>
        <p:sp>
          <p:nvSpPr>
            <p:cNvPr id="51228" name="Rectangle 63"/>
            <p:cNvSpPr/>
            <p:nvPr/>
          </p:nvSpPr>
          <p:spPr>
            <a:xfrm>
              <a:off x="3024" y="2976"/>
              <a:ext cx="72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900" dirty="0">
                  <a:solidFill>
                    <a:srgbClr val="FF0000"/>
                  </a:solidFill>
                  <a:latin typeface="宋体" pitchFamily="2" charset="-122"/>
                </a:rPr>
                <a:t>同相输入</a:t>
              </a:r>
              <a:endParaRPr lang="en-US" altLang="zh-CN" sz="1900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51229" name="Rectangle 64"/>
            <p:cNvSpPr/>
            <p:nvPr/>
          </p:nvSpPr>
          <p:spPr>
            <a:xfrm>
              <a:off x="3024" y="3264"/>
              <a:ext cx="72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900" dirty="0">
                  <a:solidFill>
                    <a:srgbClr val="FF0000"/>
                  </a:solidFill>
                  <a:latin typeface="宋体" pitchFamily="2" charset="-122"/>
                </a:rPr>
                <a:t>反相输入</a:t>
              </a:r>
              <a:endParaRPr lang="zh-CN" altLang="en-US" sz="1900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51230" name="Rectangle 65"/>
            <p:cNvSpPr/>
            <p:nvPr/>
          </p:nvSpPr>
          <p:spPr>
            <a:xfrm>
              <a:off x="4752" y="3120"/>
              <a:ext cx="42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900" dirty="0">
                  <a:solidFill>
                    <a:srgbClr val="FF0000"/>
                  </a:solidFill>
                  <a:latin typeface="宋体" pitchFamily="2" charset="-122"/>
                </a:rPr>
                <a:t>输出</a:t>
              </a:r>
              <a:endParaRPr lang="zh-CN" altLang="en-US" sz="1900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51231" name="Rectangle 66"/>
            <p:cNvSpPr/>
            <p:nvPr/>
          </p:nvSpPr>
          <p:spPr>
            <a:xfrm>
              <a:off x="3696" y="3552"/>
              <a:ext cx="92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000" dirty="0">
                  <a:solidFill>
                    <a:schemeClr val="tx2"/>
                  </a:solidFill>
                  <a:latin typeface="Arial" panose="020B0604020202020204" pitchFamily="34" charset="0"/>
                </a:rPr>
                <a:t>旧国标符号</a:t>
              </a:r>
              <a:endParaRPr lang="zh-CN" altLang="en-US" sz="2000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Group 75"/>
          <p:cNvGrpSpPr/>
          <p:nvPr/>
        </p:nvGrpSpPr>
        <p:grpSpPr>
          <a:xfrm>
            <a:off x="4152900" y="2757488"/>
            <a:ext cx="2895600" cy="1219200"/>
            <a:chOff x="2736" y="1968"/>
            <a:chExt cx="1824" cy="768"/>
          </a:xfrm>
        </p:grpSpPr>
        <p:sp>
          <p:nvSpPr>
            <p:cNvPr id="51212" name="Line 13"/>
            <p:cNvSpPr/>
            <p:nvPr/>
          </p:nvSpPr>
          <p:spPr>
            <a:xfrm flipV="1">
              <a:off x="4560" y="1968"/>
              <a:ext cx="0" cy="52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3" name="Rectangle 14"/>
            <p:cNvSpPr/>
            <p:nvPr/>
          </p:nvSpPr>
          <p:spPr>
            <a:xfrm>
              <a:off x="3168" y="2208"/>
              <a:ext cx="912" cy="528"/>
            </a:xfrm>
            <a:prstGeom prst="rect">
              <a:avLst/>
            </a:prstGeom>
            <a:solidFill>
              <a:srgbClr val="FFCC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1214" name="Text Box 15"/>
            <p:cNvSpPr txBox="1"/>
            <p:nvPr/>
          </p:nvSpPr>
          <p:spPr>
            <a:xfrm>
              <a:off x="3216" y="2448"/>
              <a:ext cx="816" cy="250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zh-CN" altLang="en-US" sz="2000" dirty="0">
                  <a:latin typeface="宋体" pitchFamily="2" charset="-122"/>
                </a:rPr>
                <a:t>偏置电路</a:t>
              </a:r>
              <a:endParaRPr lang="zh-CN" altLang="en-US" sz="2000" dirty="0">
                <a:latin typeface="宋体" pitchFamily="2" charset="-122"/>
              </a:endParaRPr>
            </a:p>
          </p:txBody>
        </p:sp>
        <p:sp>
          <p:nvSpPr>
            <p:cNvPr id="51215" name="Line 16"/>
            <p:cNvSpPr/>
            <p:nvPr/>
          </p:nvSpPr>
          <p:spPr>
            <a:xfrm flipV="1">
              <a:off x="3648" y="1968"/>
              <a:ext cx="0" cy="24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6" name="Line 17"/>
            <p:cNvSpPr/>
            <p:nvPr/>
          </p:nvSpPr>
          <p:spPr>
            <a:xfrm flipH="1">
              <a:off x="2736" y="2544"/>
              <a:ext cx="43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7" name="Line 18"/>
            <p:cNvSpPr/>
            <p:nvPr/>
          </p:nvSpPr>
          <p:spPr>
            <a:xfrm flipV="1">
              <a:off x="2736" y="1968"/>
              <a:ext cx="0" cy="5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218" name="Line 19"/>
            <p:cNvSpPr/>
            <p:nvPr/>
          </p:nvSpPr>
          <p:spPr>
            <a:xfrm>
              <a:off x="4080" y="2496"/>
              <a:ext cx="48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9" name="Text Box 69"/>
            <p:cNvSpPr txBox="1"/>
            <p:nvPr/>
          </p:nvSpPr>
          <p:spPr>
            <a:xfrm>
              <a:off x="3216" y="2256"/>
              <a:ext cx="8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000" dirty="0">
                  <a:latin typeface="Arial" panose="020B0604020202020204" pitchFamily="34" charset="0"/>
                </a:rPr>
                <a:t>电平位移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/>
          <p:nvPr/>
        </p:nvSpPr>
        <p:spPr>
          <a:xfrm>
            <a:off x="500063" y="714375"/>
            <a:ext cx="38862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三、</a:t>
            </a:r>
            <a:r>
              <a:rPr lang="zh-CN" altLang="en-US" sz="2800" dirty="0">
                <a:solidFill>
                  <a:srgbClr val="3333CC"/>
                </a:solidFill>
                <a:latin typeface="宋体" pitchFamily="2" charset="-122"/>
              </a:rPr>
              <a:t>输入 </a:t>
            </a:r>
            <a:r>
              <a:rPr lang="en-US" altLang="zh-CN" sz="2800" dirty="0">
                <a:solidFill>
                  <a:srgbClr val="3333CC"/>
                </a:solidFill>
                <a:latin typeface="宋体" pitchFamily="2" charset="-122"/>
              </a:rPr>
              <a:t>-- </a:t>
            </a:r>
            <a:r>
              <a:rPr lang="zh-CN" altLang="en-US" sz="2800" dirty="0">
                <a:solidFill>
                  <a:srgbClr val="3333CC"/>
                </a:solidFill>
                <a:latin typeface="宋体" pitchFamily="2" charset="-122"/>
              </a:rPr>
              <a:t>输出关系</a:t>
            </a:r>
            <a:endParaRPr lang="zh-CN" altLang="en-US" sz="2800" dirty="0">
              <a:solidFill>
                <a:srgbClr val="3333CC"/>
              </a:solidFill>
              <a:latin typeface="宋体" pitchFamily="2" charset="-12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642938" y="2714625"/>
            <a:ext cx="8001000" cy="862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</a:rPr>
              <a:t>式中：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uo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</a:rPr>
              <a:t>----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开环电压放大倍数。一般为十几万至几十万倍。</a:t>
            </a:r>
            <a:endParaRPr lang="zh-CN" altLang="en-US" sz="28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524000" y="4500563"/>
            <a:ext cx="6019800" cy="4302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1.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开环电压放大倍数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uo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→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sym typeface="Symbol" pitchFamily="18" charset="2"/>
              </a:rPr>
              <a:t>.</a:t>
            </a:r>
            <a:endParaRPr lang="en-US" altLang="zh-CN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524000" y="5070475"/>
            <a:ext cx="70485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2.</a:t>
            </a:r>
            <a:r>
              <a:rPr lang="en-US" altLang="zh-CN" sz="2800" dirty="0">
                <a:solidFill>
                  <a:srgbClr val="000000"/>
                </a:solidFill>
                <a:latin typeface="宋体" pitchFamily="2" charset="-122"/>
              </a:rPr>
              <a:t>输入电阻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i-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→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sym typeface="Symbol" pitchFamily="18" charset="2"/>
              </a:rPr>
              <a:t>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sym typeface="Symbol" pitchFamily="18" charset="2"/>
              </a:rPr>
              <a:t> ,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sym typeface="Symbol" pitchFamily="18" charset="2"/>
              </a:rPr>
              <a:t>即   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sym typeface="Symbol" pitchFamily="18" charset="2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itchFamily="18" charset="2"/>
              </a:rPr>
              <a:t>+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sym typeface="Symbol" pitchFamily="18" charset="2"/>
              </a:rPr>
              <a:t>=  I</a:t>
            </a:r>
            <a:r>
              <a:rPr lang="en-US" altLang="zh-CN" sz="2800" baseline="-25000" dirty="0">
                <a:solidFill>
                  <a:srgbClr val="FF0000"/>
                </a:solidFill>
                <a:latin typeface="Arial" panose="020B0604020202020204" pitchFamily="34" charset="0"/>
                <a:sym typeface="Symbol" pitchFamily="18" charset="2"/>
              </a:rPr>
              <a:t>- 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sym typeface="Symbol" pitchFamily="18" charset="2"/>
              </a:rPr>
              <a:t>= 0</a:t>
            </a:r>
            <a:endParaRPr lang="en-US" altLang="zh-CN" sz="2800" dirty="0">
              <a:solidFill>
                <a:srgbClr val="FF0000"/>
              </a:solidFill>
              <a:latin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1524000" y="5641975"/>
            <a:ext cx="3657600" cy="4302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3.</a:t>
            </a:r>
            <a:r>
              <a:rPr lang="en-US" altLang="zh-CN" sz="2800" dirty="0">
                <a:latin typeface="宋体" pitchFamily="2" charset="-122"/>
              </a:rPr>
              <a:t>输出电阻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O </a:t>
            </a:r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</a:rPr>
              <a:t>→0</a:t>
            </a:r>
            <a:endParaRPr lang="en-US" altLang="zh-CN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52231" name="Group 8"/>
          <p:cNvGrpSpPr/>
          <p:nvPr/>
        </p:nvGrpSpPr>
        <p:grpSpPr>
          <a:xfrm>
            <a:off x="5029200" y="1371600"/>
            <a:ext cx="3276600" cy="1143000"/>
            <a:chOff x="1920" y="1008"/>
            <a:chExt cx="2064" cy="720"/>
          </a:xfrm>
        </p:grpSpPr>
        <p:grpSp>
          <p:nvGrpSpPr>
            <p:cNvPr id="52234" name="Group 9"/>
            <p:cNvGrpSpPr/>
            <p:nvPr/>
          </p:nvGrpSpPr>
          <p:grpSpPr>
            <a:xfrm>
              <a:off x="2256" y="1008"/>
              <a:ext cx="1392" cy="720"/>
              <a:chOff x="2256" y="1008"/>
              <a:chExt cx="1392" cy="720"/>
            </a:xfrm>
          </p:grpSpPr>
          <p:grpSp>
            <p:nvGrpSpPr>
              <p:cNvPr id="52238" name="Group 10"/>
              <p:cNvGrpSpPr/>
              <p:nvPr/>
            </p:nvGrpSpPr>
            <p:grpSpPr>
              <a:xfrm>
                <a:off x="2256" y="1008"/>
                <a:ext cx="1392" cy="720"/>
                <a:chOff x="2256" y="1008"/>
                <a:chExt cx="1392" cy="720"/>
              </a:xfrm>
            </p:grpSpPr>
            <p:sp>
              <p:nvSpPr>
                <p:cNvPr id="52241" name="Line 11"/>
                <p:cNvSpPr/>
                <p:nvPr/>
              </p:nvSpPr>
              <p:spPr>
                <a:xfrm>
                  <a:off x="2256" y="1200"/>
                  <a:ext cx="432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242" name="Line 12"/>
                <p:cNvSpPr/>
                <p:nvPr/>
              </p:nvSpPr>
              <p:spPr>
                <a:xfrm>
                  <a:off x="2256" y="1536"/>
                  <a:ext cx="432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243" name="Line 13"/>
                <p:cNvSpPr/>
                <p:nvPr/>
              </p:nvSpPr>
              <p:spPr>
                <a:xfrm>
                  <a:off x="3264" y="1344"/>
                  <a:ext cx="384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52244" name="Group 14"/>
                <p:cNvGrpSpPr/>
                <p:nvPr/>
              </p:nvGrpSpPr>
              <p:grpSpPr>
                <a:xfrm>
                  <a:off x="2688" y="1008"/>
                  <a:ext cx="624" cy="720"/>
                  <a:chOff x="2688" y="1008"/>
                  <a:chExt cx="624" cy="720"/>
                </a:xfrm>
              </p:grpSpPr>
              <p:sp>
                <p:nvSpPr>
                  <p:cNvPr id="52245" name="Rectangle 15"/>
                  <p:cNvSpPr/>
                  <p:nvPr/>
                </p:nvSpPr>
                <p:spPr>
                  <a:xfrm>
                    <a:off x="2688" y="1008"/>
                    <a:ext cx="576" cy="720"/>
                  </a:xfrm>
                  <a:prstGeom prst="rect">
                    <a:avLst/>
                  </a:prstGeom>
                  <a:solidFill>
                    <a:srgbClr val="FFFF66"/>
                  </a:solidFill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2246" name="Text Box 16"/>
                  <p:cNvSpPr txBox="1"/>
                  <p:nvPr/>
                </p:nvSpPr>
                <p:spPr>
                  <a:xfrm rot="-5164395">
                    <a:off x="2837" y="1099"/>
                    <a:ext cx="240" cy="250"/>
                  </a:xfrm>
                  <a:prstGeom prst="rect">
                    <a:avLst/>
                  </a:prstGeom>
                  <a:noFill/>
                  <a:ln w="4763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sz="2000" dirty="0">
                        <a:latin typeface="宋体" pitchFamily="2" charset="-122"/>
                      </a:rPr>
                      <a:t>▽</a:t>
                    </a:r>
                    <a:endParaRPr lang="en-US" altLang="zh-CN" sz="2000" dirty="0">
                      <a:latin typeface="宋体" pitchFamily="2" charset="-122"/>
                    </a:endParaRPr>
                  </a:p>
                </p:txBody>
              </p:sp>
              <p:sp>
                <p:nvSpPr>
                  <p:cNvPr id="52247" name="Text Box 17"/>
                  <p:cNvSpPr txBox="1"/>
                  <p:nvPr/>
                </p:nvSpPr>
                <p:spPr>
                  <a:xfrm>
                    <a:off x="2976" y="1056"/>
                    <a:ext cx="336" cy="250"/>
                  </a:xfrm>
                  <a:prstGeom prst="rect">
                    <a:avLst/>
                  </a:prstGeom>
                  <a:noFill/>
                  <a:ln w="4763">
                    <a:noFill/>
                  </a:ln>
                </p:spPr>
                <p:txBody>
                  <a:bodyPr>
                    <a:spAutoFit/>
                  </a:bodyPr>
                  <a:p>
                    <a:r>
                      <a:rPr lang="en-US" altLang="zh-CN" sz="2000" dirty="0">
                        <a:latin typeface="宋体" pitchFamily="2" charset="-122"/>
                      </a:rPr>
                      <a:t>∞</a:t>
                    </a:r>
                    <a:endParaRPr lang="en-US" altLang="zh-CN" sz="2000" dirty="0">
                      <a:latin typeface="宋体" pitchFamily="2" charset="-122"/>
                    </a:endParaRPr>
                  </a:p>
                </p:txBody>
              </p:sp>
            </p:grpSp>
          </p:grpSp>
          <p:sp>
            <p:nvSpPr>
              <p:cNvPr id="52239" name="Text Box 18"/>
              <p:cNvSpPr txBox="1"/>
              <p:nvPr/>
            </p:nvSpPr>
            <p:spPr>
              <a:xfrm>
                <a:off x="2688" y="1056"/>
                <a:ext cx="144" cy="250"/>
              </a:xfrm>
              <a:prstGeom prst="rect">
                <a:avLst/>
              </a:prstGeom>
              <a:noFill/>
              <a:ln w="4763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000" dirty="0">
                    <a:latin typeface="宋体" pitchFamily="2" charset="-122"/>
                  </a:rPr>
                  <a:t>+</a:t>
                </a:r>
                <a:endParaRPr lang="en-US" altLang="zh-CN" sz="2000" dirty="0">
                  <a:latin typeface="宋体" pitchFamily="2" charset="-122"/>
                </a:endParaRPr>
              </a:p>
            </p:txBody>
          </p:sp>
          <p:sp>
            <p:nvSpPr>
              <p:cNvPr id="52240" name="Line 19"/>
              <p:cNvSpPr/>
              <p:nvPr/>
            </p:nvSpPr>
            <p:spPr>
              <a:xfrm>
                <a:off x="2736" y="1536"/>
                <a:ext cx="96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235" name="Text Box 20"/>
            <p:cNvSpPr txBox="1"/>
            <p:nvPr/>
          </p:nvSpPr>
          <p:spPr>
            <a:xfrm>
              <a:off x="1920" y="1008"/>
              <a:ext cx="336" cy="250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u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i1</a:t>
              </a:r>
              <a:endPara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6" name="Text Box 21"/>
            <p:cNvSpPr txBox="1"/>
            <p:nvPr/>
          </p:nvSpPr>
          <p:spPr>
            <a:xfrm>
              <a:off x="1920" y="1344"/>
              <a:ext cx="384" cy="250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u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i2</a:t>
              </a:r>
              <a:endPara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237" name="Text Box 22"/>
            <p:cNvSpPr txBox="1"/>
            <p:nvPr/>
          </p:nvSpPr>
          <p:spPr>
            <a:xfrm>
              <a:off x="3696" y="1200"/>
              <a:ext cx="288" cy="250"/>
            </a:xfrm>
            <a:prstGeom prst="rect">
              <a:avLst/>
            </a:prstGeom>
            <a:noFill/>
            <a:ln w="4763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u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o</a:t>
              </a:r>
              <a:endParaRPr lang="en-US" altLang="zh-CN" sz="2000" baseline="-25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" name="Text Box 23"/>
          <p:cNvSpPr txBox="1"/>
          <p:nvPr/>
        </p:nvSpPr>
        <p:spPr>
          <a:xfrm>
            <a:off x="1219200" y="1676400"/>
            <a:ext cx="3276600" cy="519113"/>
          </a:xfrm>
          <a:prstGeom prst="rect">
            <a:avLst/>
          </a:prstGeom>
          <a:noFill/>
          <a:ln w="4763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Arial" panose="020B0604020202020204" pitchFamily="34" charset="0"/>
              </a:rPr>
              <a:t>u</a:t>
            </a:r>
            <a:r>
              <a:rPr lang="en-US" altLang="zh-CN" sz="2800" baseline="-25000" dirty="0">
                <a:latin typeface="Arial" panose="020B0604020202020204" pitchFamily="34" charset="0"/>
              </a:rPr>
              <a:t>o</a:t>
            </a:r>
            <a:r>
              <a:rPr lang="en-US" altLang="zh-CN" sz="2800" dirty="0">
                <a:latin typeface="Arial" panose="020B0604020202020204" pitchFamily="34" charset="0"/>
              </a:rPr>
              <a:t>= ( u</a:t>
            </a:r>
            <a:r>
              <a:rPr lang="en-US" altLang="zh-CN" sz="2800" baseline="-25000" dirty="0">
                <a:latin typeface="Arial" panose="020B0604020202020204" pitchFamily="34" charset="0"/>
              </a:rPr>
              <a:t>i1</a:t>
            </a:r>
            <a:r>
              <a:rPr lang="en-US" altLang="zh-CN" sz="2800" dirty="0">
                <a:latin typeface="Arial" panose="020B0604020202020204" pitchFamily="34" charset="0"/>
              </a:rPr>
              <a:t>- u</a:t>
            </a:r>
            <a:r>
              <a:rPr lang="en-US" altLang="zh-CN" sz="2800" baseline="-25000" dirty="0">
                <a:latin typeface="Arial" panose="020B0604020202020204" pitchFamily="34" charset="0"/>
              </a:rPr>
              <a:t>i2 </a:t>
            </a:r>
            <a:r>
              <a:rPr lang="en-US" altLang="zh-CN" sz="2800" dirty="0">
                <a:latin typeface="Arial" panose="020B0604020202020204" pitchFamily="34" charset="0"/>
              </a:rPr>
              <a:t>) A</a:t>
            </a:r>
            <a:r>
              <a:rPr lang="en-US" altLang="zh-CN" sz="2800" baseline="-25000" dirty="0">
                <a:latin typeface="Arial" panose="020B0604020202020204" pitchFamily="34" charset="0"/>
              </a:rPr>
              <a:t>uo</a:t>
            </a:r>
            <a:endParaRPr lang="en-US" altLang="zh-CN" sz="2800" baseline="-25000" dirty="0">
              <a:latin typeface="Arial" panose="020B0604020202020204" pitchFamily="34" charset="0"/>
            </a:endParaRPr>
          </a:p>
        </p:txBody>
      </p:sp>
      <p:sp>
        <p:nvSpPr>
          <p:cNvPr id="26" name="Rectangle 24"/>
          <p:cNvSpPr>
            <a:spLocks noGrp="1" noChangeArrowheads="1"/>
          </p:cNvSpPr>
          <p:nvPr>
            <p:ph type="title"/>
          </p:nvPr>
        </p:nvSpPr>
        <p:spPr>
          <a:xfrm>
            <a:off x="500063" y="3897313"/>
            <a:ext cx="3962400" cy="430213"/>
          </a:xfrm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方正舒体" pitchFamily="2" charset="-122"/>
                <a:cs typeface="+mn-cs"/>
              </a:rPr>
              <a:t>四、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宋体" pitchFamily="2" charset="-122"/>
                <a:ea typeface="方正舒体" pitchFamily="2" charset="-122"/>
                <a:cs typeface="+mn-cs"/>
              </a:rPr>
              <a:t>分析运放的近似条件</a:t>
            </a:r>
            <a:endParaRPr kumimoji="0" lang="en-US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宋体" pitchFamily="2" charset="-122"/>
              <a:ea typeface="方正舒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4205</Words>
  <Application>WPS 演示</Application>
  <PresentationFormat>全屏显示(4:3)</PresentationFormat>
  <Paragraphs>903</Paragraphs>
  <Slides>52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52</vt:i4>
      </vt:variant>
    </vt:vector>
  </HeadingPairs>
  <TitlesOfParts>
    <vt:vector size="128" baseType="lpstr">
      <vt:lpstr>Arial</vt:lpstr>
      <vt:lpstr>宋体</vt:lpstr>
      <vt:lpstr>Wingdings</vt:lpstr>
      <vt:lpstr>方正舒体</vt:lpstr>
      <vt:lpstr>苹方-简</vt:lpstr>
      <vt:lpstr>Franklin Gothic Medium</vt:lpstr>
      <vt:lpstr>微软雅黑</vt:lpstr>
      <vt:lpstr>汉仪旗黑</vt:lpstr>
      <vt:lpstr>Franklin Gothic Book</vt:lpstr>
      <vt:lpstr>黑体</vt:lpstr>
      <vt:lpstr>汉仪中黑KW</vt:lpstr>
      <vt:lpstr>Wingdings 2</vt:lpstr>
      <vt:lpstr>汉仪书宋二KW</vt:lpstr>
      <vt:lpstr>隶书</vt:lpstr>
      <vt:lpstr>宋体-简</vt:lpstr>
      <vt:lpstr>Comic Sans MS</vt:lpstr>
      <vt:lpstr>Times New Roman</vt:lpstr>
      <vt:lpstr>Symbol</vt:lpstr>
      <vt:lpstr>Kingsoft Sign</vt:lpstr>
      <vt:lpstr>Batang</vt:lpstr>
      <vt:lpstr>Apple SD Gothic Neo</vt:lpstr>
      <vt:lpstr>Tahoma</vt:lpstr>
      <vt:lpstr>楷体_GB2312</vt:lpstr>
      <vt:lpstr>汉仪楷体简</vt:lpstr>
      <vt:lpstr>Arial</vt:lpstr>
      <vt:lpstr>宋体</vt:lpstr>
      <vt:lpstr>Arial Unicode MS</vt:lpstr>
      <vt:lpstr>暗香扑面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</dc:title>
  <dc:creator>清华大学 王红</dc:creator>
  <dc:subject>数字电子技术基础</dc:subject>
  <cp:lastModifiedBy>追殇</cp:lastModifiedBy>
  <cp:revision>1925</cp:revision>
  <dcterms:created xsi:type="dcterms:W3CDTF">2023-02-10T15:04:53Z</dcterms:created>
  <dcterms:modified xsi:type="dcterms:W3CDTF">2023-02-10T15:04:53Z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92F82B9389F2C19F155DE66341CA63BD</vt:lpwstr>
  </property>
  <property fmtid="{D5CDD505-2E9C-101B-9397-08002B2CF9AE}" pid="3" name="KSOProductBuildVer">
    <vt:lpwstr>2052-4.6.1.7467</vt:lpwstr>
  </property>
</Properties>
</file>